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1"/>
  </p:notesMasterIdLst>
  <p:sldIdLst>
    <p:sldId id="256" r:id="rId2"/>
    <p:sldId id="669" r:id="rId3"/>
    <p:sldId id="670" r:id="rId4"/>
    <p:sldId id="671" r:id="rId5"/>
    <p:sldId id="672" r:id="rId6"/>
    <p:sldId id="673" r:id="rId7"/>
    <p:sldId id="674" r:id="rId8"/>
    <p:sldId id="675" r:id="rId9"/>
    <p:sldId id="676" r:id="rId10"/>
    <p:sldId id="677" r:id="rId11"/>
    <p:sldId id="678" r:id="rId12"/>
    <p:sldId id="679" r:id="rId13"/>
    <p:sldId id="680" r:id="rId14"/>
    <p:sldId id="681" r:id="rId15"/>
    <p:sldId id="682" r:id="rId16"/>
    <p:sldId id="683" r:id="rId17"/>
    <p:sldId id="684" r:id="rId18"/>
    <p:sldId id="685" r:id="rId19"/>
    <p:sldId id="690" r:id="rId20"/>
    <p:sldId id="691" r:id="rId21"/>
    <p:sldId id="692" r:id="rId22"/>
    <p:sldId id="693" r:id="rId23"/>
    <p:sldId id="694" r:id="rId24"/>
    <p:sldId id="695" r:id="rId25"/>
    <p:sldId id="696" r:id="rId26"/>
    <p:sldId id="697" r:id="rId27"/>
    <p:sldId id="698" r:id="rId28"/>
    <p:sldId id="699" r:id="rId29"/>
    <p:sldId id="700" r:id="rId30"/>
    <p:sldId id="701" r:id="rId31"/>
    <p:sldId id="716" r:id="rId32"/>
    <p:sldId id="705" r:id="rId33"/>
    <p:sldId id="718" r:id="rId34"/>
    <p:sldId id="706" r:id="rId35"/>
    <p:sldId id="707" r:id="rId36"/>
    <p:sldId id="708" r:id="rId37"/>
    <p:sldId id="717" r:id="rId38"/>
    <p:sldId id="709" r:id="rId39"/>
    <p:sldId id="335" r:id="rId40"/>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pitchFamily="34" charset="0"/>
        <a:ea typeface="ＭＳ Ｐゴシック" pitchFamily="34" charset="-128"/>
        <a:cs typeface="Arial" pitchFamily="34" charset="0"/>
      </a:defRPr>
    </a:lvl1pPr>
    <a:lvl2pPr marL="457200" algn="l" rtl="0" fontAlgn="base">
      <a:spcBef>
        <a:spcPct val="0"/>
      </a:spcBef>
      <a:spcAft>
        <a:spcPct val="0"/>
      </a:spcAft>
      <a:defRPr kern="1200">
        <a:solidFill>
          <a:schemeClr val="tx1"/>
        </a:solidFill>
        <a:latin typeface="Arial" pitchFamily="34" charset="0"/>
        <a:ea typeface="ＭＳ Ｐゴシック" pitchFamily="34" charset="-128"/>
        <a:cs typeface="Arial" pitchFamily="34" charset="0"/>
      </a:defRPr>
    </a:lvl2pPr>
    <a:lvl3pPr marL="914400" algn="l" rtl="0" fontAlgn="base">
      <a:spcBef>
        <a:spcPct val="0"/>
      </a:spcBef>
      <a:spcAft>
        <a:spcPct val="0"/>
      </a:spcAft>
      <a:defRPr kern="1200">
        <a:solidFill>
          <a:schemeClr val="tx1"/>
        </a:solidFill>
        <a:latin typeface="Arial" pitchFamily="34" charset="0"/>
        <a:ea typeface="ＭＳ Ｐゴシック" pitchFamily="34" charset="-128"/>
        <a:cs typeface="Arial" pitchFamily="34" charset="0"/>
      </a:defRPr>
    </a:lvl3pPr>
    <a:lvl4pPr marL="1371600" algn="l" rtl="0" fontAlgn="base">
      <a:spcBef>
        <a:spcPct val="0"/>
      </a:spcBef>
      <a:spcAft>
        <a:spcPct val="0"/>
      </a:spcAft>
      <a:defRPr kern="1200">
        <a:solidFill>
          <a:schemeClr val="tx1"/>
        </a:solidFill>
        <a:latin typeface="Arial" pitchFamily="34" charset="0"/>
        <a:ea typeface="ＭＳ Ｐゴシック" pitchFamily="34" charset="-128"/>
        <a:cs typeface="Arial" pitchFamily="34" charset="0"/>
      </a:defRPr>
    </a:lvl4pPr>
    <a:lvl5pPr marL="1828800" algn="l" rtl="0" fontAlgn="base">
      <a:spcBef>
        <a:spcPct val="0"/>
      </a:spcBef>
      <a:spcAft>
        <a:spcPct val="0"/>
      </a:spcAft>
      <a:defRPr kern="1200">
        <a:solidFill>
          <a:schemeClr val="tx1"/>
        </a:solidFill>
        <a:latin typeface="Arial" pitchFamily="34" charset="0"/>
        <a:ea typeface="ＭＳ Ｐゴシック" pitchFamily="34" charset="-128"/>
        <a:cs typeface="Arial" pitchFamily="34" charset="0"/>
      </a:defRPr>
    </a:lvl5pPr>
    <a:lvl6pPr marL="2286000" algn="l" defTabSz="914400" rtl="0" eaLnBrk="1" latinLnBrk="0" hangingPunct="1">
      <a:defRPr kern="1200">
        <a:solidFill>
          <a:schemeClr val="tx1"/>
        </a:solidFill>
        <a:latin typeface="Arial" pitchFamily="34" charset="0"/>
        <a:ea typeface="ＭＳ Ｐゴシック" pitchFamily="34" charset="-128"/>
        <a:cs typeface="Arial" pitchFamily="34" charset="0"/>
      </a:defRPr>
    </a:lvl6pPr>
    <a:lvl7pPr marL="2743200" algn="l" defTabSz="914400" rtl="0" eaLnBrk="1" latinLnBrk="0" hangingPunct="1">
      <a:defRPr kern="1200">
        <a:solidFill>
          <a:schemeClr val="tx1"/>
        </a:solidFill>
        <a:latin typeface="Arial" pitchFamily="34" charset="0"/>
        <a:ea typeface="ＭＳ Ｐゴシック" pitchFamily="34" charset="-128"/>
        <a:cs typeface="Arial" pitchFamily="34" charset="0"/>
      </a:defRPr>
    </a:lvl7pPr>
    <a:lvl8pPr marL="3200400" algn="l" defTabSz="914400" rtl="0" eaLnBrk="1" latinLnBrk="0" hangingPunct="1">
      <a:defRPr kern="1200">
        <a:solidFill>
          <a:schemeClr val="tx1"/>
        </a:solidFill>
        <a:latin typeface="Arial" pitchFamily="34" charset="0"/>
        <a:ea typeface="ＭＳ Ｐゴシック" pitchFamily="34" charset="-128"/>
        <a:cs typeface="Arial" pitchFamily="34" charset="0"/>
      </a:defRPr>
    </a:lvl8pPr>
    <a:lvl9pPr marL="3657600" algn="l" defTabSz="914400" rtl="0" eaLnBrk="1" latinLnBrk="0" hangingPunct="1">
      <a:defRPr kern="1200">
        <a:solidFill>
          <a:schemeClr val="tx1"/>
        </a:solidFill>
        <a:latin typeface="Arial" pitchFamily="34" charset="0"/>
        <a:ea typeface="ＭＳ Ｐゴシック" pitchFamily="34" charset="-128"/>
        <a:cs typeface="Arial" pitchFamily="34"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1BA7FD"/>
    <a:srgbClr val="00CCFF"/>
    <a:srgbClr val="33CC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7852" autoAdjust="0"/>
  </p:normalViewPr>
  <p:slideViewPr>
    <p:cSldViewPr>
      <p:cViewPr>
        <p:scale>
          <a:sx n="97" d="100"/>
          <a:sy n="97" d="100"/>
        </p:scale>
        <p:origin x="-792"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12E941C-FACF-4868-8A73-B1435212B829}" type="doc">
      <dgm:prSet loTypeId="urn:microsoft.com/office/officeart/2005/8/layout/default#63" loCatId="list" qsTypeId="urn:microsoft.com/office/officeart/2005/8/quickstyle/3d3" qsCatId="3D" csTypeId="urn:microsoft.com/office/officeart/2005/8/colors/accent4_3" csCatId="accent4" phldr="1"/>
      <dgm:spPr/>
      <dgm:t>
        <a:bodyPr/>
        <a:lstStyle/>
        <a:p>
          <a:endParaRPr lang="en-GB"/>
        </a:p>
      </dgm:t>
    </dgm:pt>
    <dgm:pt modelId="{E096724F-7E40-4AC7-972D-A00A00E50856}">
      <dgm:prSet phldrT="[Text]"/>
      <dgm:spPr>
        <a:solidFill>
          <a:schemeClr val="accent2"/>
        </a:solidFill>
      </dgm:spPr>
      <dgm:t>
        <a:bodyPr/>
        <a:lstStyle/>
        <a:p>
          <a:r>
            <a:rPr lang="en-US" b="1" dirty="0" smtClean="0"/>
            <a:t>The discount rate of a project should be the expected return on a financial asset of comparable risk.</a:t>
          </a:r>
          <a:endParaRPr lang="en-GB" dirty="0"/>
        </a:p>
      </dgm:t>
    </dgm:pt>
    <dgm:pt modelId="{3F990BEB-4224-4AFF-9992-E07AB99B0D08}" type="parTrans" cxnId="{088AE72C-661B-4D4B-8600-048C9272EE68}">
      <dgm:prSet/>
      <dgm:spPr/>
      <dgm:t>
        <a:bodyPr/>
        <a:lstStyle/>
        <a:p>
          <a:endParaRPr lang="en-GB"/>
        </a:p>
      </dgm:t>
    </dgm:pt>
    <dgm:pt modelId="{E27EA5A4-7184-4196-B7B4-7E781522C826}" type="sibTrans" cxnId="{088AE72C-661B-4D4B-8600-048C9272EE68}">
      <dgm:prSet/>
      <dgm:spPr/>
      <dgm:t>
        <a:bodyPr/>
        <a:lstStyle/>
        <a:p>
          <a:endParaRPr lang="en-GB"/>
        </a:p>
      </dgm:t>
    </dgm:pt>
    <dgm:pt modelId="{62B69B41-9001-4C21-874A-F27D72AAE00B}" type="pres">
      <dgm:prSet presAssocID="{212E941C-FACF-4868-8A73-B1435212B829}" presName="diagram" presStyleCnt="0">
        <dgm:presLayoutVars>
          <dgm:dir/>
          <dgm:resizeHandles val="exact"/>
        </dgm:presLayoutVars>
      </dgm:prSet>
      <dgm:spPr/>
      <dgm:t>
        <a:bodyPr/>
        <a:lstStyle/>
        <a:p>
          <a:endParaRPr lang="en-GB"/>
        </a:p>
      </dgm:t>
    </dgm:pt>
    <dgm:pt modelId="{61DDCF8F-4F91-48A4-B081-A36F6A55A061}" type="pres">
      <dgm:prSet presAssocID="{E096724F-7E40-4AC7-972D-A00A00E50856}" presName="node" presStyleLbl="node1" presStyleIdx="0" presStyleCnt="1">
        <dgm:presLayoutVars>
          <dgm:bulletEnabled val="1"/>
        </dgm:presLayoutVars>
      </dgm:prSet>
      <dgm:spPr/>
      <dgm:t>
        <a:bodyPr/>
        <a:lstStyle/>
        <a:p>
          <a:endParaRPr lang="en-GB"/>
        </a:p>
      </dgm:t>
    </dgm:pt>
  </dgm:ptLst>
  <dgm:cxnLst>
    <dgm:cxn modelId="{53CDBAB2-E01E-4DFF-B0EF-4500D9CDB43A}" type="presOf" srcId="{E096724F-7E40-4AC7-972D-A00A00E50856}" destId="{61DDCF8F-4F91-48A4-B081-A36F6A55A061}" srcOrd="0" destOrd="0" presId="urn:microsoft.com/office/officeart/2005/8/layout/default#63"/>
    <dgm:cxn modelId="{512C7344-8E87-47A3-A859-299883979363}" type="presOf" srcId="{212E941C-FACF-4868-8A73-B1435212B829}" destId="{62B69B41-9001-4C21-874A-F27D72AAE00B}" srcOrd="0" destOrd="0" presId="urn:microsoft.com/office/officeart/2005/8/layout/default#63"/>
    <dgm:cxn modelId="{088AE72C-661B-4D4B-8600-048C9272EE68}" srcId="{212E941C-FACF-4868-8A73-B1435212B829}" destId="{E096724F-7E40-4AC7-972D-A00A00E50856}" srcOrd="0" destOrd="0" parTransId="{3F990BEB-4224-4AFF-9992-E07AB99B0D08}" sibTransId="{E27EA5A4-7184-4196-B7B4-7E781522C826}"/>
    <dgm:cxn modelId="{AE6228B6-E3E1-4A28-AA3E-3440DF713FBE}" type="presParOf" srcId="{62B69B41-9001-4C21-874A-F27D72AAE00B}" destId="{61DDCF8F-4F91-48A4-B081-A36F6A55A061}" srcOrd="0" destOrd="0" presId="urn:microsoft.com/office/officeart/2005/8/layout/default#6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FBDE87-0F65-4006-88DE-6C9D3C1B6B88}" type="doc">
      <dgm:prSet loTypeId="urn:microsoft.com/office/officeart/2005/8/layout/hList3" loCatId="list" qsTypeId="urn:microsoft.com/office/officeart/2005/8/quickstyle/3d3" qsCatId="3D" csTypeId="urn:microsoft.com/office/officeart/2005/8/colors/accent4_3" csCatId="accent4" phldr="1"/>
      <dgm:spPr/>
      <dgm:t>
        <a:bodyPr/>
        <a:lstStyle/>
        <a:p>
          <a:endParaRPr lang="en-GB"/>
        </a:p>
      </dgm:t>
    </dgm:pt>
    <dgm:pt modelId="{EC3F3458-1C78-4DEF-BF05-E48AADED550C}">
      <dgm:prSet phldrT="[Text]"/>
      <dgm:spPr>
        <a:solidFill>
          <a:schemeClr val="accent6">
            <a:lumMod val="50000"/>
          </a:schemeClr>
        </a:solidFill>
      </dgm:spPr>
      <dgm:t>
        <a:bodyPr/>
        <a:lstStyle/>
        <a:p>
          <a:r>
            <a:rPr lang="en-GB" dirty="0" smtClean="0"/>
            <a:t>To Estimate Cost of Equity Capital you need to know</a:t>
          </a:r>
          <a:endParaRPr lang="en-GB" dirty="0"/>
        </a:p>
      </dgm:t>
    </dgm:pt>
    <dgm:pt modelId="{7A2071FD-6A94-4A91-9917-DA69436515E6}" type="parTrans" cxnId="{65014E7B-4100-437B-9CC9-BC4F71817E5E}">
      <dgm:prSet/>
      <dgm:spPr/>
      <dgm:t>
        <a:bodyPr/>
        <a:lstStyle/>
        <a:p>
          <a:endParaRPr lang="en-GB"/>
        </a:p>
      </dgm:t>
    </dgm:pt>
    <dgm:pt modelId="{9A1302D5-56ED-4A2F-9476-90580A5F79BD}" type="sibTrans" cxnId="{65014E7B-4100-437B-9CC9-BC4F71817E5E}">
      <dgm:prSet/>
      <dgm:spPr/>
      <dgm:t>
        <a:bodyPr/>
        <a:lstStyle/>
        <a:p>
          <a:endParaRPr lang="en-GB"/>
        </a:p>
      </dgm:t>
    </dgm:pt>
    <dgm:pt modelId="{6C2318F0-3419-4A21-BBA4-41C2AB2731B3}">
      <dgm:prSet phldrT="[Text]"/>
      <dgm:spPr>
        <a:solidFill>
          <a:schemeClr val="accent6">
            <a:lumMod val="75000"/>
          </a:schemeClr>
        </a:solidFill>
      </dgm:spPr>
      <dgm:t>
        <a:bodyPr/>
        <a:lstStyle/>
        <a:p>
          <a:r>
            <a:rPr lang="en-GB" dirty="0" smtClean="0"/>
            <a:t>The Risk-Free Rate</a:t>
          </a:r>
          <a:endParaRPr lang="en-GB" dirty="0"/>
        </a:p>
      </dgm:t>
    </dgm:pt>
    <dgm:pt modelId="{2EF37BC2-9BE5-41E4-91B1-0C9820F4DC6A}" type="parTrans" cxnId="{66178702-6E24-4932-B1CC-1E9766C5D429}">
      <dgm:prSet/>
      <dgm:spPr/>
      <dgm:t>
        <a:bodyPr/>
        <a:lstStyle/>
        <a:p>
          <a:endParaRPr lang="en-GB"/>
        </a:p>
      </dgm:t>
    </dgm:pt>
    <dgm:pt modelId="{A33EDD8F-68E1-40C2-ACC8-F2A3FDC2C843}" type="sibTrans" cxnId="{66178702-6E24-4932-B1CC-1E9766C5D429}">
      <dgm:prSet/>
      <dgm:spPr/>
      <dgm:t>
        <a:bodyPr/>
        <a:lstStyle/>
        <a:p>
          <a:endParaRPr lang="en-GB"/>
        </a:p>
      </dgm:t>
    </dgm:pt>
    <dgm:pt modelId="{69920FA1-4406-439D-9341-E32B19660687}">
      <dgm:prSet phldrT="[Text]"/>
      <dgm:spPr>
        <a:solidFill>
          <a:schemeClr val="accent6">
            <a:lumMod val="60000"/>
            <a:lumOff val="40000"/>
          </a:schemeClr>
        </a:solidFill>
      </dgm:spPr>
      <dgm:t>
        <a:bodyPr/>
        <a:lstStyle/>
        <a:p>
          <a:r>
            <a:rPr lang="en-GB" dirty="0" smtClean="0"/>
            <a:t>The Market Risk Premium</a:t>
          </a:r>
          <a:endParaRPr lang="en-GB" dirty="0"/>
        </a:p>
      </dgm:t>
    </dgm:pt>
    <dgm:pt modelId="{8E064D91-0A63-4A1D-BA0A-738458DF3ECC}" type="parTrans" cxnId="{C5A8F2C7-5536-409A-B6E1-C03C1F1E5E3C}">
      <dgm:prSet/>
      <dgm:spPr/>
      <dgm:t>
        <a:bodyPr/>
        <a:lstStyle/>
        <a:p>
          <a:endParaRPr lang="en-GB"/>
        </a:p>
      </dgm:t>
    </dgm:pt>
    <dgm:pt modelId="{545B58C6-2546-4BB2-88CB-2C2BAF153EB8}" type="sibTrans" cxnId="{C5A8F2C7-5536-409A-B6E1-C03C1F1E5E3C}">
      <dgm:prSet/>
      <dgm:spPr/>
      <dgm:t>
        <a:bodyPr/>
        <a:lstStyle/>
        <a:p>
          <a:endParaRPr lang="en-GB"/>
        </a:p>
      </dgm:t>
    </dgm:pt>
    <dgm:pt modelId="{6DB60840-9D02-491A-ACCD-E042E6C42400}">
      <dgm:prSet phldrT="[Text]"/>
      <dgm:spPr>
        <a:solidFill>
          <a:schemeClr val="accent6">
            <a:lumMod val="40000"/>
            <a:lumOff val="60000"/>
          </a:schemeClr>
        </a:solidFill>
      </dgm:spPr>
      <dgm:t>
        <a:bodyPr/>
        <a:lstStyle/>
        <a:p>
          <a:r>
            <a:rPr lang="en-GB" dirty="0" smtClean="0"/>
            <a:t>The Company Beta</a:t>
          </a:r>
          <a:endParaRPr lang="en-GB" dirty="0"/>
        </a:p>
      </dgm:t>
    </dgm:pt>
    <dgm:pt modelId="{E2F5CFDC-D089-4D06-92BD-5B091C96EEE5}" type="parTrans" cxnId="{D7B57053-B3AE-495F-81BE-FC2FF7972C08}">
      <dgm:prSet/>
      <dgm:spPr/>
      <dgm:t>
        <a:bodyPr/>
        <a:lstStyle/>
        <a:p>
          <a:endParaRPr lang="en-GB"/>
        </a:p>
      </dgm:t>
    </dgm:pt>
    <dgm:pt modelId="{A560AB1A-A916-41B8-92A3-450C0D816ED7}" type="sibTrans" cxnId="{D7B57053-B3AE-495F-81BE-FC2FF7972C08}">
      <dgm:prSet/>
      <dgm:spPr/>
      <dgm:t>
        <a:bodyPr/>
        <a:lstStyle/>
        <a:p>
          <a:endParaRPr lang="en-GB"/>
        </a:p>
      </dgm:t>
    </dgm:pt>
    <dgm:pt modelId="{D0807859-80E6-4646-96B6-A8FD240CFC7E}" type="pres">
      <dgm:prSet presAssocID="{CFFBDE87-0F65-4006-88DE-6C9D3C1B6B88}" presName="composite" presStyleCnt="0">
        <dgm:presLayoutVars>
          <dgm:chMax val="1"/>
          <dgm:dir/>
          <dgm:resizeHandles val="exact"/>
        </dgm:presLayoutVars>
      </dgm:prSet>
      <dgm:spPr/>
      <dgm:t>
        <a:bodyPr/>
        <a:lstStyle/>
        <a:p>
          <a:endParaRPr lang="en-GB"/>
        </a:p>
      </dgm:t>
    </dgm:pt>
    <dgm:pt modelId="{E8446777-C121-49B2-BC8F-CBF1A0C45012}" type="pres">
      <dgm:prSet presAssocID="{EC3F3458-1C78-4DEF-BF05-E48AADED550C}" presName="roof" presStyleLbl="dkBgShp" presStyleIdx="0" presStyleCnt="2"/>
      <dgm:spPr/>
      <dgm:t>
        <a:bodyPr/>
        <a:lstStyle/>
        <a:p>
          <a:endParaRPr lang="en-GB"/>
        </a:p>
      </dgm:t>
    </dgm:pt>
    <dgm:pt modelId="{F0C6DBF5-8122-438C-AC6E-712EE6D81240}" type="pres">
      <dgm:prSet presAssocID="{EC3F3458-1C78-4DEF-BF05-E48AADED550C}" presName="pillars" presStyleCnt="0"/>
      <dgm:spPr/>
    </dgm:pt>
    <dgm:pt modelId="{3180E45C-3DF2-4694-BE31-D2C222208384}" type="pres">
      <dgm:prSet presAssocID="{EC3F3458-1C78-4DEF-BF05-E48AADED550C}" presName="pillar1" presStyleLbl="node1" presStyleIdx="0" presStyleCnt="3">
        <dgm:presLayoutVars>
          <dgm:bulletEnabled val="1"/>
        </dgm:presLayoutVars>
      </dgm:prSet>
      <dgm:spPr/>
      <dgm:t>
        <a:bodyPr/>
        <a:lstStyle/>
        <a:p>
          <a:endParaRPr lang="en-GB"/>
        </a:p>
      </dgm:t>
    </dgm:pt>
    <dgm:pt modelId="{5FEFE049-A7A9-430A-9234-1BFEB8E5CFFD}" type="pres">
      <dgm:prSet presAssocID="{69920FA1-4406-439D-9341-E32B19660687}" presName="pillarX" presStyleLbl="node1" presStyleIdx="1" presStyleCnt="3">
        <dgm:presLayoutVars>
          <dgm:bulletEnabled val="1"/>
        </dgm:presLayoutVars>
      </dgm:prSet>
      <dgm:spPr/>
      <dgm:t>
        <a:bodyPr/>
        <a:lstStyle/>
        <a:p>
          <a:endParaRPr lang="en-GB"/>
        </a:p>
      </dgm:t>
    </dgm:pt>
    <dgm:pt modelId="{DBA59B22-F97F-47D8-B527-C4C7825D6E20}" type="pres">
      <dgm:prSet presAssocID="{6DB60840-9D02-491A-ACCD-E042E6C42400}" presName="pillarX" presStyleLbl="node1" presStyleIdx="2" presStyleCnt="3">
        <dgm:presLayoutVars>
          <dgm:bulletEnabled val="1"/>
        </dgm:presLayoutVars>
      </dgm:prSet>
      <dgm:spPr/>
      <dgm:t>
        <a:bodyPr/>
        <a:lstStyle/>
        <a:p>
          <a:endParaRPr lang="en-GB"/>
        </a:p>
      </dgm:t>
    </dgm:pt>
    <dgm:pt modelId="{0E13996A-027F-4943-9C90-E67C411229E7}" type="pres">
      <dgm:prSet presAssocID="{EC3F3458-1C78-4DEF-BF05-E48AADED550C}" presName="base" presStyleLbl="dkBgShp" presStyleIdx="1" presStyleCnt="2"/>
      <dgm:spPr>
        <a:solidFill>
          <a:schemeClr val="accent6">
            <a:lumMod val="50000"/>
          </a:schemeClr>
        </a:solidFill>
      </dgm:spPr>
      <dgm:t>
        <a:bodyPr/>
        <a:lstStyle/>
        <a:p>
          <a:endParaRPr lang="en-GB"/>
        </a:p>
      </dgm:t>
    </dgm:pt>
  </dgm:ptLst>
  <dgm:cxnLst>
    <dgm:cxn modelId="{A83BEB1C-62BF-46F4-B917-4FC79C486DDE}" type="presOf" srcId="{69920FA1-4406-439D-9341-E32B19660687}" destId="{5FEFE049-A7A9-430A-9234-1BFEB8E5CFFD}" srcOrd="0" destOrd="0" presId="urn:microsoft.com/office/officeart/2005/8/layout/hList3"/>
    <dgm:cxn modelId="{65014E7B-4100-437B-9CC9-BC4F71817E5E}" srcId="{CFFBDE87-0F65-4006-88DE-6C9D3C1B6B88}" destId="{EC3F3458-1C78-4DEF-BF05-E48AADED550C}" srcOrd="0" destOrd="0" parTransId="{7A2071FD-6A94-4A91-9917-DA69436515E6}" sibTransId="{9A1302D5-56ED-4A2F-9476-90580A5F79BD}"/>
    <dgm:cxn modelId="{82B382FF-A50D-4CB6-9D77-68F9D5AA470F}" type="presOf" srcId="{6C2318F0-3419-4A21-BBA4-41C2AB2731B3}" destId="{3180E45C-3DF2-4694-BE31-D2C222208384}" srcOrd="0" destOrd="0" presId="urn:microsoft.com/office/officeart/2005/8/layout/hList3"/>
    <dgm:cxn modelId="{51687622-7485-4F54-9AFD-04496A3C7DE4}" type="presOf" srcId="{CFFBDE87-0F65-4006-88DE-6C9D3C1B6B88}" destId="{D0807859-80E6-4646-96B6-A8FD240CFC7E}" srcOrd="0" destOrd="0" presId="urn:microsoft.com/office/officeart/2005/8/layout/hList3"/>
    <dgm:cxn modelId="{ED1BF9A9-9BAA-4B18-A589-1FED270EFEFB}" type="presOf" srcId="{EC3F3458-1C78-4DEF-BF05-E48AADED550C}" destId="{E8446777-C121-49B2-BC8F-CBF1A0C45012}" srcOrd="0" destOrd="0" presId="urn:microsoft.com/office/officeart/2005/8/layout/hList3"/>
    <dgm:cxn modelId="{949A9C70-A8D9-48C8-BE6F-AD6183B54030}" type="presOf" srcId="{6DB60840-9D02-491A-ACCD-E042E6C42400}" destId="{DBA59B22-F97F-47D8-B527-C4C7825D6E20}" srcOrd="0" destOrd="0" presId="urn:microsoft.com/office/officeart/2005/8/layout/hList3"/>
    <dgm:cxn modelId="{C5A8F2C7-5536-409A-B6E1-C03C1F1E5E3C}" srcId="{EC3F3458-1C78-4DEF-BF05-E48AADED550C}" destId="{69920FA1-4406-439D-9341-E32B19660687}" srcOrd="1" destOrd="0" parTransId="{8E064D91-0A63-4A1D-BA0A-738458DF3ECC}" sibTransId="{545B58C6-2546-4BB2-88CB-2C2BAF153EB8}"/>
    <dgm:cxn modelId="{D7B57053-B3AE-495F-81BE-FC2FF7972C08}" srcId="{EC3F3458-1C78-4DEF-BF05-E48AADED550C}" destId="{6DB60840-9D02-491A-ACCD-E042E6C42400}" srcOrd="2" destOrd="0" parTransId="{E2F5CFDC-D089-4D06-92BD-5B091C96EEE5}" sibTransId="{A560AB1A-A916-41B8-92A3-450C0D816ED7}"/>
    <dgm:cxn modelId="{66178702-6E24-4932-B1CC-1E9766C5D429}" srcId="{EC3F3458-1C78-4DEF-BF05-E48AADED550C}" destId="{6C2318F0-3419-4A21-BBA4-41C2AB2731B3}" srcOrd="0" destOrd="0" parTransId="{2EF37BC2-9BE5-41E4-91B1-0C9820F4DC6A}" sibTransId="{A33EDD8F-68E1-40C2-ACC8-F2A3FDC2C843}"/>
    <dgm:cxn modelId="{96FB2BCA-F22A-4AFB-99E3-0EF39A0A8CC6}" type="presParOf" srcId="{D0807859-80E6-4646-96B6-A8FD240CFC7E}" destId="{E8446777-C121-49B2-BC8F-CBF1A0C45012}" srcOrd="0" destOrd="0" presId="urn:microsoft.com/office/officeart/2005/8/layout/hList3"/>
    <dgm:cxn modelId="{41AB67C0-C488-49E4-8183-7F19168FB928}" type="presParOf" srcId="{D0807859-80E6-4646-96B6-A8FD240CFC7E}" destId="{F0C6DBF5-8122-438C-AC6E-712EE6D81240}" srcOrd="1" destOrd="0" presId="urn:microsoft.com/office/officeart/2005/8/layout/hList3"/>
    <dgm:cxn modelId="{4D7D621D-EBE6-4CA6-B555-C4017DFD1688}" type="presParOf" srcId="{F0C6DBF5-8122-438C-AC6E-712EE6D81240}" destId="{3180E45C-3DF2-4694-BE31-D2C222208384}" srcOrd="0" destOrd="0" presId="urn:microsoft.com/office/officeart/2005/8/layout/hList3"/>
    <dgm:cxn modelId="{9D36D966-9342-4FB9-9BD9-92E0A3D902AD}" type="presParOf" srcId="{F0C6DBF5-8122-438C-AC6E-712EE6D81240}" destId="{5FEFE049-A7A9-430A-9234-1BFEB8E5CFFD}" srcOrd="1" destOrd="0" presId="urn:microsoft.com/office/officeart/2005/8/layout/hList3"/>
    <dgm:cxn modelId="{FEF5C6C8-E345-4805-A93D-50D5868E0DF7}" type="presParOf" srcId="{F0C6DBF5-8122-438C-AC6E-712EE6D81240}" destId="{DBA59B22-F97F-47D8-B527-C4C7825D6E20}" srcOrd="2" destOrd="0" presId="urn:microsoft.com/office/officeart/2005/8/layout/hList3"/>
    <dgm:cxn modelId="{90556493-3CDC-4575-AAC7-9731954D65AC}" type="presParOf" srcId="{D0807859-80E6-4646-96B6-A8FD240CFC7E}" destId="{0E13996A-027F-4943-9C90-E67C411229E7}"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6AB4709-D0B4-4ED9-B4C4-B7C32243A49E}" type="doc">
      <dgm:prSet loTypeId="urn:microsoft.com/office/officeart/2005/8/layout/hList1" loCatId="list" qsTypeId="urn:microsoft.com/office/officeart/2005/8/quickstyle/3d3" qsCatId="3D" csTypeId="urn:microsoft.com/office/officeart/2005/8/colors/accent4_3" csCatId="accent4" phldr="1"/>
      <dgm:spPr/>
      <dgm:t>
        <a:bodyPr/>
        <a:lstStyle/>
        <a:p>
          <a:endParaRPr lang="en-GB"/>
        </a:p>
      </dgm:t>
    </dgm:pt>
    <dgm:pt modelId="{BE6DD2C3-8086-4B1B-AB24-3648EBC5A24B}">
      <dgm:prSet phldrT="[Text]"/>
      <dgm:spPr>
        <a:solidFill>
          <a:schemeClr val="accent6">
            <a:lumMod val="50000"/>
          </a:schemeClr>
        </a:solidFill>
      </dgm:spPr>
      <dgm:t>
        <a:bodyPr/>
        <a:lstStyle/>
        <a:p>
          <a:r>
            <a:rPr lang="en-GB" dirty="0" smtClean="0"/>
            <a:t>Assumption 1</a:t>
          </a:r>
          <a:endParaRPr lang="en-GB" dirty="0"/>
        </a:p>
      </dgm:t>
    </dgm:pt>
    <dgm:pt modelId="{E71D6184-DC45-4479-97FF-133BFC70B0C4}" type="parTrans" cxnId="{74F6736D-23B3-46B2-9A80-0110358CF57F}">
      <dgm:prSet/>
      <dgm:spPr/>
      <dgm:t>
        <a:bodyPr/>
        <a:lstStyle/>
        <a:p>
          <a:endParaRPr lang="en-GB"/>
        </a:p>
      </dgm:t>
    </dgm:pt>
    <dgm:pt modelId="{685D15AB-A576-4E1F-ACD2-8F344B90E596}" type="sibTrans" cxnId="{74F6736D-23B3-46B2-9A80-0110358CF57F}">
      <dgm:prSet/>
      <dgm:spPr/>
      <dgm:t>
        <a:bodyPr/>
        <a:lstStyle/>
        <a:p>
          <a:endParaRPr lang="en-GB"/>
        </a:p>
      </dgm:t>
    </dgm:pt>
    <dgm:pt modelId="{F5CE8DD6-416B-4114-ABEB-1208E4715598}">
      <dgm:prSet phldrT="[Text]"/>
      <dgm:spPr>
        <a:solidFill>
          <a:schemeClr val="accent6">
            <a:lumMod val="60000"/>
            <a:lumOff val="40000"/>
            <a:alpha val="90000"/>
          </a:schemeClr>
        </a:solidFill>
      </dgm:spPr>
      <dgm:t>
        <a:bodyPr/>
        <a:lstStyle/>
        <a:p>
          <a:r>
            <a:rPr lang="en-US" dirty="0" smtClean="0"/>
            <a:t>The beta risk of the new projects is the same as the risk of the firm</a:t>
          </a:r>
          <a:endParaRPr lang="en-GB" dirty="0"/>
        </a:p>
      </dgm:t>
    </dgm:pt>
    <dgm:pt modelId="{B97391C3-C70F-4C38-8102-B6A2E27A0FD0}" type="parTrans" cxnId="{5118CAD9-8015-4E1E-A994-31C8A61CD37E}">
      <dgm:prSet/>
      <dgm:spPr/>
      <dgm:t>
        <a:bodyPr/>
        <a:lstStyle/>
        <a:p>
          <a:endParaRPr lang="en-GB"/>
        </a:p>
      </dgm:t>
    </dgm:pt>
    <dgm:pt modelId="{BAD7CDC2-46B1-48E8-9EFE-52F35C2F7FD1}" type="sibTrans" cxnId="{5118CAD9-8015-4E1E-A994-31C8A61CD37E}">
      <dgm:prSet/>
      <dgm:spPr/>
      <dgm:t>
        <a:bodyPr/>
        <a:lstStyle/>
        <a:p>
          <a:endParaRPr lang="en-GB"/>
        </a:p>
      </dgm:t>
    </dgm:pt>
    <dgm:pt modelId="{4A8B60A4-4034-4557-B9DB-A9911310121A}">
      <dgm:prSet phldrT="[Text]"/>
      <dgm:spPr>
        <a:solidFill>
          <a:schemeClr val="accent6">
            <a:lumMod val="50000"/>
          </a:schemeClr>
        </a:solidFill>
      </dgm:spPr>
      <dgm:t>
        <a:bodyPr/>
        <a:lstStyle/>
        <a:p>
          <a:r>
            <a:rPr lang="en-GB" dirty="0" smtClean="0"/>
            <a:t>Assumption 2</a:t>
          </a:r>
          <a:endParaRPr lang="en-GB" dirty="0"/>
        </a:p>
      </dgm:t>
    </dgm:pt>
    <dgm:pt modelId="{1A14AF51-E823-4D85-9A9C-964D1EF9C9FA}" type="parTrans" cxnId="{1DAC8FE5-C2E5-4FD9-A881-4D9A09473D97}">
      <dgm:prSet/>
      <dgm:spPr/>
      <dgm:t>
        <a:bodyPr/>
        <a:lstStyle/>
        <a:p>
          <a:endParaRPr lang="en-GB"/>
        </a:p>
      </dgm:t>
    </dgm:pt>
    <dgm:pt modelId="{C601CF60-E147-4DF8-A047-59862C4EA3EC}" type="sibTrans" cxnId="{1DAC8FE5-C2E5-4FD9-A881-4D9A09473D97}">
      <dgm:prSet/>
      <dgm:spPr/>
      <dgm:t>
        <a:bodyPr/>
        <a:lstStyle/>
        <a:p>
          <a:endParaRPr lang="en-GB"/>
        </a:p>
      </dgm:t>
    </dgm:pt>
    <dgm:pt modelId="{D5A8F6B6-AE07-40BF-94E1-0CEDC6DA0B7D}">
      <dgm:prSet phldrT="[Text]"/>
      <dgm:spPr>
        <a:solidFill>
          <a:schemeClr val="accent6">
            <a:lumMod val="60000"/>
            <a:lumOff val="40000"/>
            <a:alpha val="90000"/>
          </a:schemeClr>
        </a:solidFill>
      </dgm:spPr>
      <dgm:t>
        <a:bodyPr/>
        <a:lstStyle/>
        <a:p>
          <a:r>
            <a:rPr lang="en-US" dirty="0" smtClean="0"/>
            <a:t>The firm is all equity financed. </a:t>
          </a:r>
          <a:endParaRPr lang="en-GB" dirty="0"/>
        </a:p>
      </dgm:t>
    </dgm:pt>
    <dgm:pt modelId="{3831FB92-9FF5-40EF-B1EB-B2447AA8A0E5}" type="parTrans" cxnId="{4D9842C9-A3CF-4A99-8DCB-8313B01D91C1}">
      <dgm:prSet/>
      <dgm:spPr/>
      <dgm:t>
        <a:bodyPr/>
        <a:lstStyle/>
        <a:p>
          <a:endParaRPr lang="en-GB"/>
        </a:p>
      </dgm:t>
    </dgm:pt>
    <dgm:pt modelId="{FBEF3CB0-E6B7-4A2A-9334-D3B8ACFDD0EC}" type="sibTrans" cxnId="{4D9842C9-A3CF-4A99-8DCB-8313B01D91C1}">
      <dgm:prSet/>
      <dgm:spPr/>
      <dgm:t>
        <a:bodyPr/>
        <a:lstStyle/>
        <a:p>
          <a:endParaRPr lang="en-GB"/>
        </a:p>
      </dgm:t>
    </dgm:pt>
    <dgm:pt modelId="{25165BB7-7E5A-4444-91CF-86F3DF9D09B6}" type="pres">
      <dgm:prSet presAssocID="{06AB4709-D0B4-4ED9-B4C4-B7C32243A49E}" presName="Name0" presStyleCnt="0">
        <dgm:presLayoutVars>
          <dgm:dir/>
          <dgm:animLvl val="lvl"/>
          <dgm:resizeHandles val="exact"/>
        </dgm:presLayoutVars>
      </dgm:prSet>
      <dgm:spPr/>
      <dgm:t>
        <a:bodyPr/>
        <a:lstStyle/>
        <a:p>
          <a:endParaRPr lang="en-GB"/>
        </a:p>
      </dgm:t>
    </dgm:pt>
    <dgm:pt modelId="{80299BEA-7B64-43CC-B95B-DABF9934D92C}" type="pres">
      <dgm:prSet presAssocID="{BE6DD2C3-8086-4B1B-AB24-3648EBC5A24B}" presName="composite" presStyleCnt="0"/>
      <dgm:spPr/>
    </dgm:pt>
    <dgm:pt modelId="{D95136EB-CE14-4159-A0D6-EBE8D8E655E7}" type="pres">
      <dgm:prSet presAssocID="{BE6DD2C3-8086-4B1B-AB24-3648EBC5A24B}" presName="parTx" presStyleLbl="alignNode1" presStyleIdx="0" presStyleCnt="2">
        <dgm:presLayoutVars>
          <dgm:chMax val="0"/>
          <dgm:chPref val="0"/>
          <dgm:bulletEnabled val="1"/>
        </dgm:presLayoutVars>
      </dgm:prSet>
      <dgm:spPr/>
      <dgm:t>
        <a:bodyPr/>
        <a:lstStyle/>
        <a:p>
          <a:endParaRPr lang="en-GB"/>
        </a:p>
      </dgm:t>
    </dgm:pt>
    <dgm:pt modelId="{7953ABC1-04B2-4060-A4AD-B3B68A868A74}" type="pres">
      <dgm:prSet presAssocID="{BE6DD2C3-8086-4B1B-AB24-3648EBC5A24B}" presName="desTx" presStyleLbl="alignAccFollowNode1" presStyleIdx="0" presStyleCnt="2">
        <dgm:presLayoutVars>
          <dgm:bulletEnabled val="1"/>
        </dgm:presLayoutVars>
      </dgm:prSet>
      <dgm:spPr/>
      <dgm:t>
        <a:bodyPr/>
        <a:lstStyle/>
        <a:p>
          <a:endParaRPr lang="en-GB"/>
        </a:p>
      </dgm:t>
    </dgm:pt>
    <dgm:pt modelId="{158654C0-30AD-4AE2-BC75-53BC76EAB953}" type="pres">
      <dgm:prSet presAssocID="{685D15AB-A576-4E1F-ACD2-8F344B90E596}" presName="space" presStyleCnt="0"/>
      <dgm:spPr/>
    </dgm:pt>
    <dgm:pt modelId="{A16782B6-5179-4FB6-B3BD-C5C255C8B6BC}" type="pres">
      <dgm:prSet presAssocID="{4A8B60A4-4034-4557-B9DB-A9911310121A}" presName="composite" presStyleCnt="0"/>
      <dgm:spPr/>
    </dgm:pt>
    <dgm:pt modelId="{E5B0D6AF-00C6-41CC-86B7-02595C4E6632}" type="pres">
      <dgm:prSet presAssocID="{4A8B60A4-4034-4557-B9DB-A9911310121A}" presName="parTx" presStyleLbl="alignNode1" presStyleIdx="1" presStyleCnt="2">
        <dgm:presLayoutVars>
          <dgm:chMax val="0"/>
          <dgm:chPref val="0"/>
          <dgm:bulletEnabled val="1"/>
        </dgm:presLayoutVars>
      </dgm:prSet>
      <dgm:spPr/>
      <dgm:t>
        <a:bodyPr/>
        <a:lstStyle/>
        <a:p>
          <a:endParaRPr lang="en-GB"/>
        </a:p>
      </dgm:t>
    </dgm:pt>
    <dgm:pt modelId="{51C2A9FA-20B6-47C1-9C1B-C362F0F85221}" type="pres">
      <dgm:prSet presAssocID="{4A8B60A4-4034-4557-B9DB-A9911310121A}" presName="desTx" presStyleLbl="alignAccFollowNode1" presStyleIdx="1" presStyleCnt="2">
        <dgm:presLayoutVars>
          <dgm:bulletEnabled val="1"/>
        </dgm:presLayoutVars>
      </dgm:prSet>
      <dgm:spPr/>
      <dgm:t>
        <a:bodyPr/>
        <a:lstStyle/>
        <a:p>
          <a:endParaRPr lang="en-GB"/>
        </a:p>
      </dgm:t>
    </dgm:pt>
  </dgm:ptLst>
  <dgm:cxnLst>
    <dgm:cxn modelId="{74F6736D-23B3-46B2-9A80-0110358CF57F}" srcId="{06AB4709-D0B4-4ED9-B4C4-B7C32243A49E}" destId="{BE6DD2C3-8086-4B1B-AB24-3648EBC5A24B}" srcOrd="0" destOrd="0" parTransId="{E71D6184-DC45-4479-97FF-133BFC70B0C4}" sibTransId="{685D15AB-A576-4E1F-ACD2-8F344B90E596}"/>
    <dgm:cxn modelId="{50EC5662-5BB6-4A62-AF20-CEAF73766AF4}" type="presOf" srcId="{06AB4709-D0B4-4ED9-B4C4-B7C32243A49E}" destId="{25165BB7-7E5A-4444-91CF-86F3DF9D09B6}" srcOrd="0" destOrd="0" presId="urn:microsoft.com/office/officeart/2005/8/layout/hList1"/>
    <dgm:cxn modelId="{5118CAD9-8015-4E1E-A994-31C8A61CD37E}" srcId="{BE6DD2C3-8086-4B1B-AB24-3648EBC5A24B}" destId="{F5CE8DD6-416B-4114-ABEB-1208E4715598}" srcOrd="0" destOrd="0" parTransId="{B97391C3-C70F-4C38-8102-B6A2E27A0FD0}" sibTransId="{BAD7CDC2-46B1-48E8-9EFE-52F35C2F7FD1}"/>
    <dgm:cxn modelId="{CA4ED81F-2A58-42B5-97FF-3699F2F0356F}" type="presOf" srcId="{D5A8F6B6-AE07-40BF-94E1-0CEDC6DA0B7D}" destId="{51C2A9FA-20B6-47C1-9C1B-C362F0F85221}" srcOrd="0" destOrd="0" presId="urn:microsoft.com/office/officeart/2005/8/layout/hList1"/>
    <dgm:cxn modelId="{EED6A5F1-7DDB-45C3-813E-8DB3A589EE7D}" type="presOf" srcId="{F5CE8DD6-416B-4114-ABEB-1208E4715598}" destId="{7953ABC1-04B2-4060-A4AD-B3B68A868A74}" srcOrd="0" destOrd="0" presId="urn:microsoft.com/office/officeart/2005/8/layout/hList1"/>
    <dgm:cxn modelId="{1DAC8FE5-C2E5-4FD9-A881-4D9A09473D97}" srcId="{06AB4709-D0B4-4ED9-B4C4-B7C32243A49E}" destId="{4A8B60A4-4034-4557-B9DB-A9911310121A}" srcOrd="1" destOrd="0" parTransId="{1A14AF51-E823-4D85-9A9C-964D1EF9C9FA}" sibTransId="{C601CF60-E147-4DF8-A047-59862C4EA3EC}"/>
    <dgm:cxn modelId="{6F9D8036-48FB-4AB5-82F4-56118CB9B37C}" type="presOf" srcId="{4A8B60A4-4034-4557-B9DB-A9911310121A}" destId="{E5B0D6AF-00C6-41CC-86B7-02595C4E6632}" srcOrd="0" destOrd="0" presId="urn:microsoft.com/office/officeart/2005/8/layout/hList1"/>
    <dgm:cxn modelId="{4D9842C9-A3CF-4A99-8DCB-8313B01D91C1}" srcId="{4A8B60A4-4034-4557-B9DB-A9911310121A}" destId="{D5A8F6B6-AE07-40BF-94E1-0CEDC6DA0B7D}" srcOrd="0" destOrd="0" parTransId="{3831FB92-9FF5-40EF-B1EB-B2447AA8A0E5}" sibTransId="{FBEF3CB0-E6B7-4A2A-9334-D3B8ACFDD0EC}"/>
    <dgm:cxn modelId="{3442ED3B-66AE-4AB6-AC21-327ADA34850C}" type="presOf" srcId="{BE6DD2C3-8086-4B1B-AB24-3648EBC5A24B}" destId="{D95136EB-CE14-4159-A0D6-EBE8D8E655E7}" srcOrd="0" destOrd="0" presId="urn:microsoft.com/office/officeart/2005/8/layout/hList1"/>
    <dgm:cxn modelId="{69F56A8F-7F1D-4BB4-A231-E34D98BF0D87}" type="presParOf" srcId="{25165BB7-7E5A-4444-91CF-86F3DF9D09B6}" destId="{80299BEA-7B64-43CC-B95B-DABF9934D92C}" srcOrd="0" destOrd="0" presId="urn:microsoft.com/office/officeart/2005/8/layout/hList1"/>
    <dgm:cxn modelId="{6E5C4954-D4BF-4BC0-956C-AACFB5E2FE31}" type="presParOf" srcId="{80299BEA-7B64-43CC-B95B-DABF9934D92C}" destId="{D95136EB-CE14-4159-A0D6-EBE8D8E655E7}" srcOrd="0" destOrd="0" presId="urn:microsoft.com/office/officeart/2005/8/layout/hList1"/>
    <dgm:cxn modelId="{1249EFAF-74CC-4E72-A16A-F05DCB1E6B1B}" type="presParOf" srcId="{80299BEA-7B64-43CC-B95B-DABF9934D92C}" destId="{7953ABC1-04B2-4060-A4AD-B3B68A868A74}" srcOrd="1" destOrd="0" presId="urn:microsoft.com/office/officeart/2005/8/layout/hList1"/>
    <dgm:cxn modelId="{3C4705E6-504E-4DE3-9C27-1B2C8E185464}" type="presParOf" srcId="{25165BB7-7E5A-4444-91CF-86F3DF9D09B6}" destId="{158654C0-30AD-4AE2-BC75-53BC76EAB953}" srcOrd="1" destOrd="0" presId="urn:microsoft.com/office/officeart/2005/8/layout/hList1"/>
    <dgm:cxn modelId="{AED59691-C9F5-43F0-BD95-DF957CDF353D}" type="presParOf" srcId="{25165BB7-7E5A-4444-91CF-86F3DF9D09B6}" destId="{A16782B6-5179-4FB6-B3BD-C5C255C8B6BC}" srcOrd="2" destOrd="0" presId="urn:microsoft.com/office/officeart/2005/8/layout/hList1"/>
    <dgm:cxn modelId="{1C5A37E8-7216-4251-BA95-17D4DF1DD80B}" type="presParOf" srcId="{A16782B6-5179-4FB6-B3BD-C5C255C8B6BC}" destId="{E5B0D6AF-00C6-41CC-86B7-02595C4E6632}" srcOrd="0" destOrd="0" presId="urn:microsoft.com/office/officeart/2005/8/layout/hList1"/>
    <dgm:cxn modelId="{0C3E898B-CBAC-4C1B-BC2D-7B92A0EF3148}" type="presParOf" srcId="{A16782B6-5179-4FB6-B3BD-C5C255C8B6BC}" destId="{51C2A9FA-20B6-47C1-9C1B-C362F0F8522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AB4ED4A-458F-47BD-9D8D-6D5360D78BB5}" type="doc">
      <dgm:prSet loTypeId="urn:microsoft.com/office/officeart/2005/8/layout/hList1" loCatId="list" qsTypeId="urn:microsoft.com/office/officeart/2005/8/quickstyle/3d3" qsCatId="3D" csTypeId="urn:microsoft.com/office/officeart/2005/8/colors/accent4_3" csCatId="accent4" phldr="1"/>
      <dgm:spPr/>
      <dgm:t>
        <a:bodyPr/>
        <a:lstStyle/>
        <a:p>
          <a:endParaRPr lang="en-GB"/>
        </a:p>
      </dgm:t>
    </dgm:pt>
    <dgm:pt modelId="{5D4B6160-C4CD-47F2-ABB2-44C37BBD6B77}">
      <dgm:prSet phldrT="[Text]"/>
      <dgm:spPr>
        <a:solidFill>
          <a:schemeClr val="accent6">
            <a:lumMod val="50000"/>
          </a:schemeClr>
        </a:solidFill>
      </dgm:spPr>
      <dgm:t>
        <a:bodyPr/>
        <a:lstStyle/>
        <a:p>
          <a:r>
            <a:rPr lang="en-GB" dirty="0" smtClean="0"/>
            <a:t>Problems</a:t>
          </a:r>
          <a:endParaRPr lang="en-GB" dirty="0"/>
        </a:p>
      </dgm:t>
    </dgm:pt>
    <dgm:pt modelId="{2B41265C-51D0-4681-83E0-F07D71C6F293}" type="parTrans" cxnId="{5EFC3727-AE74-4EF5-87B3-5C054E323450}">
      <dgm:prSet/>
      <dgm:spPr/>
      <dgm:t>
        <a:bodyPr/>
        <a:lstStyle/>
        <a:p>
          <a:endParaRPr lang="en-GB"/>
        </a:p>
      </dgm:t>
    </dgm:pt>
    <dgm:pt modelId="{4457160F-95F1-4DCD-85FB-224EAEF6F7E1}" type="sibTrans" cxnId="{5EFC3727-AE74-4EF5-87B3-5C054E323450}">
      <dgm:prSet/>
      <dgm:spPr/>
      <dgm:t>
        <a:bodyPr/>
        <a:lstStyle/>
        <a:p>
          <a:endParaRPr lang="en-GB"/>
        </a:p>
      </dgm:t>
    </dgm:pt>
    <dgm:pt modelId="{B839DD2B-0D5B-40A3-B340-603A314096CE}">
      <dgm:prSet phldrT="[Text]"/>
      <dgm:spPr>
        <a:solidFill>
          <a:schemeClr val="accent6">
            <a:lumMod val="60000"/>
            <a:lumOff val="40000"/>
            <a:alpha val="90000"/>
          </a:schemeClr>
        </a:solidFill>
      </dgm:spPr>
      <dgm:t>
        <a:bodyPr/>
        <a:lstStyle/>
        <a:p>
          <a:r>
            <a:rPr lang="en-GB" dirty="0" smtClean="0"/>
            <a:t>Betas may vary over time</a:t>
          </a:r>
          <a:endParaRPr lang="en-GB" dirty="0"/>
        </a:p>
      </dgm:t>
    </dgm:pt>
    <dgm:pt modelId="{C4082201-43D9-4B76-98A6-4F3E852353F1}" type="parTrans" cxnId="{4DAA267B-961D-4CCE-877F-5E9F670636E3}">
      <dgm:prSet/>
      <dgm:spPr/>
      <dgm:t>
        <a:bodyPr/>
        <a:lstStyle/>
        <a:p>
          <a:endParaRPr lang="en-GB"/>
        </a:p>
      </dgm:t>
    </dgm:pt>
    <dgm:pt modelId="{10AE988C-BBDE-4955-97C3-519B99175D6D}" type="sibTrans" cxnId="{4DAA267B-961D-4CCE-877F-5E9F670636E3}">
      <dgm:prSet/>
      <dgm:spPr/>
      <dgm:t>
        <a:bodyPr/>
        <a:lstStyle/>
        <a:p>
          <a:endParaRPr lang="en-GB"/>
        </a:p>
      </dgm:t>
    </dgm:pt>
    <dgm:pt modelId="{EF317C18-9859-47A3-A966-0CC5EDC5C2FE}">
      <dgm:prSet phldrT="[Text]"/>
      <dgm:spPr>
        <a:solidFill>
          <a:schemeClr val="accent6">
            <a:lumMod val="60000"/>
            <a:lumOff val="40000"/>
            <a:alpha val="90000"/>
          </a:schemeClr>
        </a:solidFill>
      </dgm:spPr>
      <dgm:t>
        <a:bodyPr/>
        <a:lstStyle/>
        <a:p>
          <a:r>
            <a:rPr lang="en-GB" dirty="0" smtClean="0"/>
            <a:t>Sample Size may be inadequate</a:t>
          </a:r>
          <a:endParaRPr lang="en-GB" dirty="0"/>
        </a:p>
      </dgm:t>
    </dgm:pt>
    <dgm:pt modelId="{326053FC-19E3-429F-BCFE-02A9419D2CA6}" type="parTrans" cxnId="{A5979E49-6F24-4A19-8FA1-9146D4584A97}">
      <dgm:prSet/>
      <dgm:spPr/>
      <dgm:t>
        <a:bodyPr/>
        <a:lstStyle/>
        <a:p>
          <a:endParaRPr lang="en-GB"/>
        </a:p>
      </dgm:t>
    </dgm:pt>
    <dgm:pt modelId="{FA514340-49E5-47A0-8048-0B6EFC5F7EEA}" type="sibTrans" cxnId="{A5979E49-6F24-4A19-8FA1-9146D4584A97}">
      <dgm:prSet/>
      <dgm:spPr/>
      <dgm:t>
        <a:bodyPr/>
        <a:lstStyle/>
        <a:p>
          <a:endParaRPr lang="en-GB"/>
        </a:p>
      </dgm:t>
    </dgm:pt>
    <dgm:pt modelId="{0B71CB84-F6EB-48F3-8D82-253F0AE08505}">
      <dgm:prSet phldrT="[Text]"/>
      <dgm:spPr>
        <a:solidFill>
          <a:schemeClr val="accent6">
            <a:lumMod val="50000"/>
          </a:schemeClr>
        </a:solidFill>
      </dgm:spPr>
      <dgm:t>
        <a:bodyPr/>
        <a:lstStyle/>
        <a:p>
          <a:r>
            <a:rPr lang="en-GB" dirty="0" smtClean="0"/>
            <a:t>Solutions</a:t>
          </a:r>
          <a:endParaRPr lang="en-GB" dirty="0"/>
        </a:p>
      </dgm:t>
    </dgm:pt>
    <dgm:pt modelId="{8AEA62F6-EC4E-44E3-B5C6-EFD20BC0F4F3}" type="parTrans" cxnId="{3F755912-04CA-40FE-9808-FD12994F7C54}">
      <dgm:prSet/>
      <dgm:spPr/>
      <dgm:t>
        <a:bodyPr/>
        <a:lstStyle/>
        <a:p>
          <a:endParaRPr lang="en-GB"/>
        </a:p>
      </dgm:t>
    </dgm:pt>
    <dgm:pt modelId="{E4F20DAD-A456-4177-AF56-FA75AA5DB822}" type="sibTrans" cxnId="{3F755912-04CA-40FE-9808-FD12994F7C54}">
      <dgm:prSet/>
      <dgm:spPr/>
      <dgm:t>
        <a:bodyPr/>
        <a:lstStyle/>
        <a:p>
          <a:endParaRPr lang="en-GB"/>
        </a:p>
      </dgm:t>
    </dgm:pt>
    <dgm:pt modelId="{FA4105B1-530C-49F6-AD02-51BE4C522D10}">
      <dgm:prSet phldrT="[Text]"/>
      <dgm:spPr>
        <a:solidFill>
          <a:schemeClr val="accent6">
            <a:lumMod val="60000"/>
            <a:lumOff val="40000"/>
            <a:alpha val="90000"/>
          </a:schemeClr>
        </a:solidFill>
      </dgm:spPr>
      <dgm:t>
        <a:bodyPr/>
        <a:lstStyle/>
        <a:p>
          <a:r>
            <a:rPr lang="en-GB" dirty="0" smtClean="0"/>
            <a:t>First 2 problems can be sorted by better statistics</a:t>
          </a:r>
          <a:endParaRPr lang="en-GB" dirty="0"/>
        </a:p>
      </dgm:t>
    </dgm:pt>
    <dgm:pt modelId="{DDD16544-CB2A-40AC-87AB-664DFA88D1A7}" type="parTrans" cxnId="{92A6DE34-A320-4810-97D1-A9CF545FCCB4}">
      <dgm:prSet/>
      <dgm:spPr/>
      <dgm:t>
        <a:bodyPr/>
        <a:lstStyle/>
        <a:p>
          <a:endParaRPr lang="en-GB"/>
        </a:p>
      </dgm:t>
    </dgm:pt>
    <dgm:pt modelId="{463EAA0C-FAB9-49CB-839B-7EEB4E997DBD}" type="sibTrans" cxnId="{92A6DE34-A320-4810-97D1-A9CF545FCCB4}">
      <dgm:prSet/>
      <dgm:spPr/>
      <dgm:t>
        <a:bodyPr/>
        <a:lstStyle/>
        <a:p>
          <a:endParaRPr lang="en-GB"/>
        </a:p>
      </dgm:t>
    </dgm:pt>
    <dgm:pt modelId="{9BF756C5-E0D3-49CC-AE75-496F3EB83910}">
      <dgm:prSet phldrT="[Text]"/>
      <dgm:spPr>
        <a:solidFill>
          <a:schemeClr val="accent6">
            <a:lumMod val="60000"/>
            <a:lumOff val="40000"/>
            <a:alpha val="90000"/>
          </a:schemeClr>
        </a:solidFill>
      </dgm:spPr>
      <dgm:t>
        <a:bodyPr/>
        <a:lstStyle/>
        <a:p>
          <a:r>
            <a:rPr lang="en-GB" dirty="0" smtClean="0"/>
            <a:t>3</a:t>
          </a:r>
          <a:r>
            <a:rPr lang="en-GB" baseline="30000" dirty="0" smtClean="0"/>
            <a:t>rd</a:t>
          </a:r>
          <a:r>
            <a:rPr lang="en-GB" dirty="0" smtClean="0"/>
            <a:t> problem can be lessened by adjusting for business and financial risk</a:t>
          </a:r>
          <a:endParaRPr lang="en-GB" dirty="0"/>
        </a:p>
      </dgm:t>
    </dgm:pt>
    <dgm:pt modelId="{2753897B-FB18-44D1-8C30-1222FAD6F97B}" type="parTrans" cxnId="{B26E20BB-9B45-47BC-B4B8-052359FA82EA}">
      <dgm:prSet/>
      <dgm:spPr/>
      <dgm:t>
        <a:bodyPr/>
        <a:lstStyle/>
        <a:p>
          <a:endParaRPr lang="en-GB"/>
        </a:p>
      </dgm:t>
    </dgm:pt>
    <dgm:pt modelId="{777E2626-B544-4F07-A337-7D7D1D16CB55}" type="sibTrans" cxnId="{B26E20BB-9B45-47BC-B4B8-052359FA82EA}">
      <dgm:prSet/>
      <dgm:spPr/>
      <dgm:t>
        <a:bodyPr/>
        <a:lstStyle/>
        <a:p>
          <a:endParaRPr lang="en-GB"/>
        </a:p>
      </dgm:t>
    </dgm:pt>
    <dgm:pt modelId="{CC1D18A2-0167-45DB-8972-B85D08BA450F}">
      <dgm:prSet phldrT="[Text]"/>
      <dgm:spPr>
        <a:solidFill>
          <a:schemeClr val="accent6">
            <a:lumMod val="60000"/>
            <a:lumOff val="40000"/>
            <a:alpha val="90000"/>
          </a:schemeClr>
        </a:solidFill>
      </dgm:spPr>
      <dgm:t>
        <a:bodyPr/>
        <a:lstStyle/>
        <a:p>
          <a:r>
            <a:rPr lang="en-GB" dirty="0" smtClean="0"/>
            <a:t>Betas are influenced by changing financial leverage and business risk</a:t>
          </a:r>
          <a:endParaRPr lang="en-GB" dirty="0"/>
        </a:p>
      </dgm:t>
    </dgm:pt>
    <dgm:pt modelId="{6D3F3E17-DB63-468F-B8FD-71475D307304}" type="parTrans" cxnId="{43E0C84F-D3EE-4DF9-8696-13F5A0C03C8E}">
      <dgm:prSet/>
      <dgm:spPr/>
      <dgm:t>
        <a:bodyPr/>
        <a:lstStyle/>
        <a:p>
          <a:endParaRPr lang="en-GB"/>
        </a:p>
      </dgm:t>
    </dgm:pt>
    <dgm:pt modelId="{444356DB-D497-4520-9EBF-8AF939A35B53}" type="sibTrans" cxnId="{43E0C84F-D3EE-4DF9-8696-13F5A0C03C8E}">
      <dgm:prSet/>
      <dgm:spPr/>
      <dgm:t>
        <a:bodyPr/>
        <a:lstStyle/>
        <a:p>
          <a:endParaRPr lang="en-GB"/>
        </a:p>
      </dgm:t>
    </dgm:pt>
    <dgm:pt modelId="{2C861247-2562-4FBF-BB35-2B8543CDF859}">
      <dgm:prSet phldrT="[Text]"/>
      <dgm:spPr>
        <a:solidFill>
          <a:schemeClr val="accent6">
            <a:lumMod val="60000"/>
            <a:lumOff val="40000"/>
            <a:alpha val="90000"/>
          </a:schemeClr>
        </a:solidFill>
      </dgm:spPr>
      <dgm:t>
        <a:bodyPr/>
        <a:lstStyle/>
        <a:p>
          <a:r>
            <a:rPr lang="en-GB" dirty="0" smtClean="0"/>
            <a:t>Look at average beta estimates of several comparable firms in industry</a:t>
          </a:r>
          <a:endParaRPr lang="en-GB" dirty="0"/>
        </a:p>
      </dgm:t>
    </dgm:pt>
    <dgm:pt modelId="{986AB2A4-AF99-4BFD-B0FF-46E5BB4AD595}" type="parTrans" cxnId="{53863B45-BCCE-4AB2-A55E-7B69E7B446E2}">
      <dgm:prSet/>
      <dgm:spPr/>
      <dgm:t>
        <a:bodyPr/>
        <a:lstStyle/>
        <a:p>
          <a:endParaRPr lang="en-GB"/>
        </a:p>
      </dgm:t>
    </dgm:pt>
    <dgm:pt modelId="{3CE72DFB-18CC-4DC6-98F0-31D50CBBDF41}" type="sibTrans" cxnId="{53863B45-BCCE-4AB2-A55E-7B69E7B446E2}">
      <dgm:prSet/>
      <dgm:spPr/>
      <dgm:t>
        <a:bodyPr/>
        <a:lstStyle/>
        <a:p>
          <a:endParaRPr lang="en-GB"/>
        </a:p>
      </dgm:t>
    </dgm:pt>
    <dgm:pt modelId="{A248B928-FB2E-46E6-BF35-6785A80EA8D1}" type="pres">
      <dgm:prSet presAssocID="{4AB4ED4A-458F-47BD-9D8D-6D5360D78BB5}" presName="Name0" presStyleCnt="0">
        <dgm:presLayoutVars>
          <dgm:dir/>
          <dgm:animLvl val="lvl"/>
          <dgm:resizeHandles val="exact"/>
        </dgm:presLayoutVars>
      </dgm:prSet>
      <dgm:spPr/>
      <dgm:t>
        <a:bodyPr/>
        <a:lstStyle/>
        <a:p>
          <a:endParaRPr lang="en-GB"/>
        </a:p>
      </dgm:t>
    </dgm:pt>
    <dgm:pt modelId="{E5A2F51E-0B4E-4DF2-9EF4-A3D8F3A5A883}" type="pres">
      <dgm:prSet presAssocID="{5D4B6160-C4CD-47F2-ABB2-44C37BBD6B77}" presName="composite" presStyleCnt="0"/>
      <dgm:spPr/>
    </dgm:pt>
    <dgm:pt modelId="{EF278697-BF4D-42D6-97D0-0A730796E745}" type="pres">
      <dgm:prSet presAssocID="{5D4B6160-C4CD-47F2-ABB2-44C37BBD6B77}" presName="parTx" presStyleLbl="alignNode1" presStyleIdx="0" presStyleCnt="2">
        <dgm:presLayoutVars>
          <dgm:chMax val="0"/>
          <dgm:chPref val="0"/>
          <dgm:bulletEnabled val="1"/>
        </dgm:presLayoutVars>
      </dgm:prSet>
      <dgm:spPr/>
      <dgm:t>
        <a:bodyPr/>
        <a:lstStyle/>
        <a:p>
          <a:endParaRPr lang="en-GB"/>
        </a:p>
      </dgm:t>
    </dgm:pt>
    <dgm:pt modelId="{F0D4984F-F68F-45D1-8239-2CBC9E38EF1F}" type="pres">
      <dgm:prSet presAssocID="{5D4B6160-C4CD-47F2-ABB2-44C37BBD6B77}" presName="desTx" presStyleLbl="alignAccFollowNode1" presStyleIdx="0" presStyleCnt="2">
        <dgm:presLayoutVars>
          <dgm:bulletEnabled val="1"/>
        </dgm:presLayoutVars>
      </dgm:prSet>
      <dgm:spPr/>
      <dgm:t>
        <a:bodyPr/>
        <a:lstStyle/>
        <a:p>
          <a:endParaRPr lang="en-GB"/>
        </a:p>
      </dgm:t>
    </dgm:pt>
    <dgm:pt modelId="{1FFE7832-B5E8-42BD-88C3-BA37D9B28A10}" type="pres">
      <dgm:prSet presAssocID="{4457160F-95F1-4DCD-85FB-224EAEF6F7E1}" presName="space" presStyleCnt="0"/>
      <dgm:spPr/>
    </dgm:pt>
    <dgm:pt modelId="{00936801-A513-40AF-B7E8-8557E98C1235}" type="pres">
      <dgm:prSet presAssocID="{0B71CB84-F6EB-48F3-8D82-253F0AE08505}" presName="composite" presStyleCnt="0"/>
      <dgm:spPr/>
    </dgm:pt>
    <dgm:pt modelId="{08DA40D3-88A8-47E3-BC3C-ECFF2D080B81}" type="pres">
      <dgm:prSet presAssocID="{0B71CB84-F6EB-48F3-8D82-253F0AE08505}" presName="parTx" presStyleLbl="alignNode1" presStyleIdx="1" presStyleCnt="2">
        <dgm:presLayoutVars>
          <dgm:chMax val="0"/>
          <dgm:chPref val="0"/>
          <dgm:bulletEnabled val="1"/>
        </dgm:presLayoutVars>
      </dgm:prSet>
      <dgm:spPr/>
      <dgm:t>
        <a:bodyPr/>
        <a:lstStyle/>
        <a:p>
          <a:endParaRPr lang="en-GB"/>
        </a:p>
      </dgm:t>
    </dgm:pt>
    <dgm:pt modelId="{B2B8CE86-33D9-4DE4-8CA8-0380ACE50A01}" type="pres">
      <dgm:prSet presAssocID="{0B71CB84-F6EB-48F3-8D82-253F0AE08505}" presName="desTx" presStyleLbl="alignAccFollowNode1" presStyleIdx="1" presStyleCnt="2">
        <dgm:presLayoutVars>
          <dgm:bulletEnabled val="1"/>
        </dgm:presLayoutVars>
      </dgm:prSet>
      <dgm:spPr/>
      <dgm:t>
        <a:bodyPr/>
        <a:lstStyle/>
        <a:p>
          <a:endParaRPr lang="en-GB"/>
        </a:p>
      </dgm:t>
    </dgm:pt>
  </dgm:ptLst>
  <dgm:cxnLst>
    <dgm:cxn modelId="{92A6DE34-A320-4810-97D1-A9CF545FCCB4}" srcId="{0B71CB84-F6EB-48F3-8D82-253F0AE08505}" destId="{FA4105B1-530C-49F6-AD02-51BE4C522D10}" srcOrd="0" destOrd="0" parTransId="{DDD16544-CB2A-40AC-87AB-664DFA88D1A7}" sibTransId="{463EAA0C-FAB9-49CB-839B-7EEB4E997DBD}"/>
    <dgm:cxn modelId="{82E45A3E-6500-4947-88A2-77EE10DD00A5}" type="presOf" srcId="{9BF756C5-E0D3-49CC-AE75-496F3EB83910}" destId="{B2B8CE86-33D9-4DE4-8CA8-0380ACE50A01}" srcOrd="0" destOrd="1" presId="urn:microsoft.com/office/officeart/2005/8/layout/hList1"/>
    <dgm:cxn modelId="{5EFC3727-AE74-4EF5-87B3-5C054E323450}" srcId="{4AB4ED4A-458F-47BD-9D8D-6D5360D78BB5}" destId="{5D4B6160-C4CD-47F2-ABB2-44C37BBD6B77}" srcOrd="0" destOrd="0" parTransId="{2B41265C-51D0-4681-83E0-F07D71C6F293}" sibTransId="{4457160F-95F1-4DCD-85FB-224EAEF6F7E1}"/>
    <dgm:cxn modelId="{77AA559B-B575-450B-9D1F-FA30EADB9EAC}" type="presOf" srcId="{EF317C18-9859-47A3-A966-0CC5EDC5C2FE}" destId="{F0D4984F-F68F-45D1-8239-2CBC9E38EF1F}" srcOrd="0" destOrd="1" presId="urn:microsoft.com/office/officeart/2005/8/layout/hList1"/>
    <dgm:cxn modelId="{635843CD-6AF6-4B2B-88BA-477D1FE89A87}" type="presOf" srcId="{2C861247-2562-4FBF-BB35-2B8543CDF859}" destId="{B2B8CE86-33D9-4DE4-8CA8-0380ACE50A01}" srcOrd="0" destOrd="2" presId="urn:microsoft.com/office/officeart/2005/8/layout/hList1"/>
    <dgm:cxn modelId="{3F755912-04CA-40FE-9808-FD12994F7C54}" srcId="{4AB4ED4A-458F-47BD-9D8D-6D5360D78BB5}" destId="{0B71CB84-F6EB-48F3-8D82-253F0AE08505}" srcOrd="1" destOrd="0" parTransId="{8AEA62F6-EC4E-44E3-B5C6-EFD20BC0F4F3}" sibTransId="{E4F20DAD-A456-4177-AF56-FA75AA5DB822}"/>
    <dgm:cxn modelId="{DB941BF7-4534-4E4D-A3C5-51E50F9EE94A}" type="presOf" srcId="{B839DD2B-0D5B-40A3-B340-603A314096CE}" destId="{F0D4984F-F68F-45D1-8239-2CBC9E38EF1F}" srcOrd="0" destOrd="0" presId="urn:microsoft.com/office/officeart/2005/8/layout/hList1"/>
    <dgm:cxn modelId="{4DAA267B-961D-4CCE-877F-5E9F670636E3}" srcId="{5D4B6160-C4CD-47F2-ABB2-44C37BBD6B77}" destId="{B839DD2B-0D5B-40A3-B340-603A314096CE}" srcOrd="0" destOrd="0" parTransId="{C4082201-43D9-4B76-98A6-4F3E852353F1}" sibTransId="{10AE988C-BBDE-4955-97C3-519B99175D6D}"/>
    <dgm:cxn modelId="{77DE3442-6A79-4DAA-B84C-60FC2A02031A}" type="presOf" srcId="{CC1D18A2-0167-45DB-8972-B85D08BA450F}" destId="{F0D4984F-F68F-45D1-8239-2CBC9E38EF1F}" srcOrd="0" destOrd="2" presId="urn:microsoft.com/office/officeart/2005/8/layout/hList1"/>
    <dgm:cxn modelId="{A5979E49-6F24-4A19-8FA1-9146D4584A97}" srcId="{5D4B6160-C4CD-47F2-ABB2-44C37BBD6B77}" destId="{EF317C18-9859-47A3-A966-0CC5EDC5C2FE}" srcOrd="1" destOrd="0" parTransId="{326053FC-19E3-429F-BCFE-02A9419D2CA6}" sibTransId="{FA514340-49E5-47A0-8048-0B6EFC5F7EEA}"/>
    <dgm:cxn modelId="{D74BF305-D3C2-4ACE-980C-12FCBF265287}" type="presOf" srcId="{0B71CB84-F6EB-48F3-8D82-253F0AE08505}" destId="{08DA40D3-88A8-47E3-BC3C-ECFF2D080B81}" srcOrd="0" destOrd="0" presId="urn:microsoft.com/office/officeart/2005/8/layout/hList1"/>
    <dgm:cxn modelId="{53863B45-BCCE-4AB2-A55E-7B69E7B446E2}" srcId="{0B71CB84-F6EB-48F3-8D82-253F0AE08505}" destId="{2C861247-2562-4FBF-BB35-2B8543CDF859}" srcOrd="2" destOrd="0" parTransId="{986AB2A4-AF99-4BFD-B0FF-46E5BB4AD595}" sibTransId="{3CE72DFB-18CC-4DC6-98F0-31D50CBBDF41}"/>
    <dgm:cxn modelId="{43E0C84F-D3EE-4DF9-8696-13F5A0C03C8E}" srcId="{5D4B6160-C4CD-47F2-ABB2-44C37BBD6B77}" destId="{CC1D18A2-0167-45DB-8972-B85D08BA450F}" srcOrd="2" destOrd="0" parTransId="{6D3F3E17-DB63-468F-B8FD-71475D307304}" sibTransId="{444356DB-D497-4520-9EBF-8AF939A35B53}"/>
    <dgm:cxn modelId="{A4F3521D-A773-40AC-92C7-F88AE583A297}" type="presOf" srcId="{5D4B6160-C4CD-47F2-ABB2-44C37BBD6B77}" destId="{EF278697-BF4D-42D6-97D0-0A730796E745}" srcOrd="0" destOrd="0" presId="urn:microsoft.com/office/officeart/2005/8/layout/hList1"/>
    <dgm:cxn modelId="{38D205AF-DFC2-4CC0-A0A1-00E95220816B}" type="presOf" srcId="{4AB4ED4A-458F-47BD-9D8D-6D5360D78BB5}" destId="{A248B928-FB2E-46E6-BF35-6785A80EA8D1}" srcOrd="0" destOrd="0" presId="urn:microsoft.com/office/officeart/2005/8/layout/hList1"/>
    <dgm:cxn modelId="{B26E20BB-9B45-47BC-B4B8-052359FA82EA}" srcId="{0B71CB84-F6EB-48F3-8D82-253F0AE08505}" destId="{9BF756C5-E0D3-49CC-AE75-496F3EB83910}" srcOrd="1" destOrd="0" parTransId="{2753897B-FB18-44D1-8C30-1222FAD6F97B}" sibTransId="{777E2626-B544-4F07-A337-7D7D1D16CB55}"/>
    <dgm:cxn modelId="{36FFD407-8161-4A0D-8D9A-1F40E15A5F51}" type="presOf" srcId="{FA4105B1-530C-49F6-AD02-51BE4C522D10}" destId="{B2B8CE86-33D9-4DE4-8CA8-0380ACE50A01}" srcOrd="0" destOrd="0" presId="urn:microsoft.com/office/officeart/2005/8/layout/hList1"/>
    <dgm:cxn modelId="{CAA7AC79-F889-4A7F-BBB2-E041DD28B23C}" type="presParOf" srcId="{A248B928-FB2E-46E6-BF35-6785A80EA8D1}" destId="{E5A2F51E-0B4E-4DF2-9EF4-A3D8F3A5A883}" srcOrd="0" destOrd="0" presId="urn:microsoft.com/office/officeart/2005/8/layout/hList1"/>
    <dgm:cxn modelId="{DF1F590F-0FE2-4C7D-BD18-3F37289246C0}" type="presParOf" srcId="{E5A2F51E-0B4E-4DF2-9EF4-A3D8F3A5A883}" destId="{EF278697-BF4D-42D6-97D0-0A730796E745}" srcOrd="0" destOrd="0" presId="urn:microsoft.com/office/officeart/2005/8/layout/hList1"/>
    <dgm:cxn modelId="{2C166A18-ABF1-4A4A-9AD2-47DC54FA645D}" type="presParOf" srcId="{E5A2F51E-0B4E-4DF2-9EF4-A3D8F3A5A883}" destId="{F0D4984F-F68F-45D1-8239-2CBC9E38EF1F}" srcOrd="1" destOrd="0" presId="urn:microsoft.com/office/officeart/2005/8/layout/hList1"/>
    <dgm:cxn modelId="{0B3D1CF8-6E70-4A4E-9D7C-52CA738D7469}" type="presParOf" srcId="{A248B928-FB2E-46E6-BF35-6785A80EA8D1}" destId="{1FFE7832-B5E8-42BD-88C3-BA37D9B28A10}" srcOrd="1" destOrd="0" presId="urn:microsoft.com/office/officeart/2005/8/layout/hList1"/>
    <dgm:cxn modelId="{AADC6F66-CBC0-48DF-81B7-BB921B143941}" type="presParOf" srcId="{A248B928-FB2E-46E6-BF35-6785A80EA8D1}" destId="{00936801-A513-40AF-B7E8-8557E98C1235}" srcOrd="2" destOrd="0" presId="urn:microsoft.com/office/officeart/2005/8/layout/hList1"/>
    <dgm:cxn modelId="{9D918F95-CCEB-4756-A655-3D12ACB24864}" type="presParOf" srcId="{00936801-A513-40AF-B7E8-8557E98C1235}" destId="{08DA40D3-88A8-47E3-BC3C-ECFF2D080B81}" srcOrd="0" destOrd="0" presId="urn:microsoft.com/office/officeart/2005/8/layout/hList1"/>
    <dgm:cxn modelId="{FE342D44-D591-4FBE-81CE-5203B0E389DC}" type="presParOf" srcId="{00936801-A513-40AF-B7E8-8557E98C1235}" destId="{B2B8CE86-33D9-4DE4-8CA8-0380ACE50A01}"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AC5F0D9-191A-4D96-82D3-918CB01B1E2B}" type="doc">
      <dgm:prSet loTypeId="urn:microsoft.com/office/officeart/2005/8/layout/default#64" loCatId="list" qsTypeId="urn:microsoft.com/office/officeart/2005/8/quickstyle/3d3" qsCatId="3D" csTypeId="urn:microsoft.com/office/officeart/2005/8/colors/accent4_3" csCatId="accent4" phldr="1"/>
      <dgm:spPr/>
      <dgm:t>
        <a:bodyPr/>
        <a:lstStyle/>
        <a:p>
          <a:endParaRPr lang="en-GB"/>
        </a:p>
      </dgm:t>
    </dgm:pt>
    <dgm:pt modelId="{DB16116C-6000-4AAE-AF8C-7D8DE4AF1860}">
      <dgm:prSet phldrT="[Text]"/>
      <dgm:spPr>
        <a:solidFill>
          <a:schemeClr val="accent6">
            <a:lumMod val="50000"/>
          </a:schemeClr>
        </a:solidFill>
      </dgm:spPr>
      <dgm:t>
        <a:bodyPr/>
        <a:lstStyle/>
        <a:p>
          <a:r>
            <a:rPr lang="en-GB" dirty="0" err="1" smtClean="0"/>
            <a:t>Cyclicity</a:t>
          </a:r>
          <a:r>
            <a:rPr lang="en-GB" dirty="0" smtClean="0"/>
            <a:t> of Revenues</a:t>
          </a:r>
          <a:endParaRPr lang="en-GB" dirty="0"/>
        </a:p>
      </dgm:t>
    </dgm:pt>
    <dgm:pt modelId="{7B6628E0-6A9A-4738-8959-717F1C6FA169}" type="parTrans" cxnId="{5A8E95BF-1FBC-44AF-8BAD-4446241328CB}">
      <dgm:prSet/>
      <dgm:spPr/>
      <dgm:t>
        <a:bodyPr/>
        <a:lstStyle/>
        <a:p>
          <a:endParaRPr lang="en-GB"/>
        </a:p>
      </dgm:t>
    </dgm:pt>
    <dgm:pt modelId="{D48EA5B5-F38E-4CE9-A6FD-22318D261997}" type="sibTrans" cxnId="{5A8E95BF-1FBC-44AF-8BAD-4446241328CB}">
      <dgm:prSet/>
      <dgm:spPr/>
      <dgm:t>
        <a:bodyPr/>
        <a:lstStyle/>
        <a:p>
          <a:endParaRPr lang="en-GB"/>
        </a:p>
      </dgm:t>
    </dgm:pt>
    <dgm:pt modelId="{FEDDAB07-A2C1-4773-8A1F-0579FD332963}">
      <dgm:prSet phldrT="[Text]"/>
      <dgm:spPr>
        <a:solidFill>
          <a:schemeClr val="accent6">
            <a:lumMod val="75000"/>
          </a:schemeClr>
        </a:solidFill>
      </dgm:spPr>
      <dgm:t>
        <a:bodyPr/>
        <a:lstStyle/>
        <a:p>
          <a:r>
            <a:rPr lang="en-GB" dirty="0" smtClean="0"/>
            <a:t>Operating Leverage</a:t>
          </a:r>
          <a:endParaRPr lang="en-GB" dirty="0"/>
        </a:p>
      </dgm:t>
    </dgm:pt>
    <dgm:pt modelId="{6B77B70D-4EFB-43AB-A0F1-4502B08E7C1A}" type="parTrans" cxnId="{9D7AE827-7042-4007-B7D4-08CD7810AEAB}">
      <dgm:prSet/>
      <dgm:spPr/>
      <dgm:t>
        <a:bodyPr/>
        <a:lstStyle/>
        <a:p>
          <a:endParaRPr lang="en-GB"/>
        </a:p>
      </dgm:t>
    </dgm:pt>
    <dgm:pt modelId="{FF01DE15-422E-4672-BD83-07F97AAC2AA8}" type="sibTrans" cxnId="{9D7AE827-7042-4007-B7D4-08CD7810AEAB}">
      <dgm:prSet/>
      <dgm:spPr/>
      <dgm:t>
        <a:bodyPr/>
        <a:lstStyle/>
        <a:p>
          <a:endParaRPr lang="en-GB"/>
        </a:p>
      </dgm:t>
    </dgm:pt>
    <dgm:pt modelId="{28EF5009-6E91-4AC6-9451-673ED6378C40}">
      <dgm:prSet phldrT="[Text]"/>
      <dgm:spPr>
        <a:solidFill>
          <a:schemeClr val="accent6">
            <a:lumMod val="60000"/>
            <a:lumOff val="40000"/>
          </a:schemeClr>
        </a:solidFill>
      </dgm:spPr>
      <dgm:t>
        <a:bodyPr/>
        <a:lstStyle/>
        <a:p>
          <a:r>
            <a:rPr lang="en-GB" dirty="0" smtClean="0"/>
            <a:t>Financial Leverage</a:t>
          </a:r>
          <a:endParaRPr lang="en-GB" dirty="0"/>
        </a:p>
      </dgm:t>
    </dgm:pt>
    <dgm:pt modelId="{E5145128-AA3D-452C-AAFD-0436B4687CA4}" type="parTrans" cxnId="{57ABCD9D-3B84-40B9-B730-D32FC3F896EC}">
      <dgm:prSet/>
      <dgm:spPr/>
      <dgm:t>
        <a:bodyPr/>
        <a:lstStyle/>
        <a:p>
          <a:endParaRPr lang="en-GB"/>
        </a:p>
      </dgm:t>
    </dgm:pt>
    <dgm:pt modelId="{28BE7FF7-AF89-43B9-9697-AC7C1A37AA05}" type="sibTrans" cxnId="{57ABCD9D-3B84-40B9-B730-D32FC3F896EC}">
      <dgm:prSet/>
      <dgm:spPr/>
      <dgm:t>
        <a:bodyPr/>
        <a:lstStyle/>
        <a:p>
          <a:endParaRPr lang="en-GB"/>
        </a:p>
      </dgm:t>
    </dgm:pt>
    <dgm:pt modelId="{40A36E15-41D9-4C77-AA67-3CEB06295607}" type="pres">
      <dgm:prSet presAssocID="{4AC5F0D9-191A-4D96-82D3-918CB01B1E2B}" presName="diagram" presStyleCnt="0">
        <dgm:presLayoutVars>
          <dgm:dir/>
          <dgm:resizeHandles val="exact"/>
        </dgm:presLayoutVars>
      </dgm:prSet>
      <dgm:spPr/>
      <dgm:t>
        <a:bodyPr/>
        <a:lstStyle/>
        <a:p>
          <a:endParaRPr lang="en-GB"/>
        </a:p>
      </dgm:t>
    </dgm:pt>
    <dgm:pt modelId="{1D16B294-7364-4BD0-BEB1-D82B4FE55A15}" type="pres">
      <dgm:prSet presAssocID="{DB16116C-6000-4AAE-AF8C-7D8DE4AF1860}" presName="node" presStyleLbl="node1" presStyleIdx="0" presStyleCnt="3">
        <dgm:presLayoutVars>
          <dgm:bulletEnabled val="1"/>
        </dgm:presLayoutVars>
      </dgm:prSet>
      <dgm:spPr/>
      <dgm:t>
        <a:bodyPr/>
        <a:lstStyle/>
        <a:p>
          <a:endParaRPr lang="en-GB"/>
        </a:p>
      </dgm:t>
    </dgm:pt>
    <dgm:pt modelId="{9853DC28-3137-45BC-9193-CBE0484FE560}" type="pres">
      <dgm:prSet presAssocID="{D48EA5B5-F38E-4CE9-A6FD-22318D261997}" presName="sibTrans" presStyleCnt="0"/>
      <dgm:spPr/>
    </dgm:pt>
    <dgm:pt modelId="{AADC28F5-2077-40EA-96F5-699BB01D5C4E}" type="pres">
      <dgm:prSet presAssocID="{FEDDAB07-A2C1-4773-8A1F-0579FD332963}" presName="node" presStyleLbl="node1" presStyleIdx="1" presStyleCnt="3">
        <dgm:presLayoutVars>
          <dgm:bulletEnabled val="1"/>
        </dgm:presLayoutVars>
      </dgm:prSet>
      <dgm:spPr/>
      <dgm:t>
        <a:bodyPr/>
        <a:lstStyle/>
        <a:p>
          <a:endParaRPr lang="en-GB"/>
        </a:p>
      </dgm:t>
    </dgm:pt>
    <dgm:pt modelId="{8AD8523D-B7AD-4916-9CE1-5909EC8180A1}" type="pres">
      <dgm:prSet presAssocID="{FF01DE15-422E-4672-BD83-07F97AAC2AA8}" presName="sibTrans" presStyleCnt="0"/>
      <dgm:spPr/>
    </dgm:pt>
    <dgm:pt modelId="{ECDE5A2B-5822-4C87-8419-5CAAC43898B3}" type="pres">
      <dgm:prSet presAssocID="{28EF5009-6E91-4AC6-9451-673ED6378C40}" presName="node" presStyleLbl="node1" presStyleIdx="2" presStyleCnt="3">
        <dgm:presLayoutVars>
          <dgm:bulletEnabled val="1"/>
        </dgm:presLayoutVars>
      </dgm:prSet>
      <dgm:spPr/>
      <dgm:t>
        <a:bodyPr/>
        <a:lstStyle/>
        <a:p>
          <a:endParaRPr lang="en-GB"/>
        </a:p>
      </dgm:t>
    </dgm:pt>
  </dgm:ptLst>
  <dgm:cxnLst>
    <dgm:cxn modelId="{D217FEF4-31E1-46DB-AA01-BEE5D7B43112}" type="presOf" srcId="{FEDDAB07-A2C1-4773-8A1F-0579FD332963}" destId="{AADC28F5-2077-40EA-96F5-699BB01D5C4E}" srcOrd="0" destOrd="0" presId="urn:microsoft.com/office/officeart/2005/8/layout/default#64"/>
    <dgm:cxn modelId="{B35371C5-0F7B-4B28-919D-A4AD05BD9BA8}" type="presOf" srcId="{DB16116C-6000-4AAE-AF8C-7D8DE4AF1860}" destId="{1D16B294-7364-4BD0-BEB1-D82B4FE55A15}" srcOrd="0" destOrd="0" presId="urn:microsoft.com/office/officeart/2005/8/layout/default#64"/>
    <dgm:cxn modelId="{5A8E95BF-1FBC-44AF-8BAD-4446241328CB}" srcId="{4AC5F0D9-191A-4D96-82D3-918CB01B1E2B}" destId="{DB16116C-6000-4AAE-AF8C-7D8DE4AF1860}" srcOrd="0" destOrd="0" parTransId="{7B6628E0-6A9A-4738-8959-717F1C6FA169}" sibTransId="{D48EA5B5-F38E-4CE9-A6FD-22318D261997}"/>
    <dgm:cxn modelId="{57ABCD9D-3B84-40B9-B730-D32FC3F896EC}" srcId="{4AC5F0D9-191A-4D96-82D3-918CB01B1E2B}" destId="{28EF5009-6E91-4AC6-9451-673ED6378C40}" srcOrd="2" destOrd="0" parTransId="{E5145128-AA3D-452C-AAFD-0436B4687CA4}" sibTransId="{28BE7FF7-AF89-43B9-9697-AC7C1A37AA05}"/>
    <dgm:cxn modelId="{429B35DE-2B86-4F8E-9D23-75483A6C9E7A}" type="presOf" srcId="{4AC5F0D9-191A-4D96-82D3-918CB01B1E2B}" destId="{40A36E15-41D9-4C77-AA67-3CEB06295607}" srcOrd="0" destOrd="0" presId="urn:microsoft.com/office/officeart/2005/8/layout/default#64"/>
    <dgm:cxn modelId="{BACE0516-9EFF-4438-9BF2-9A0CD03CA397}" type="presOf" srcId="{28EF5009-6E91-4AC6-9451-673ED6378C40}" destId="{ECDE5A2B-5822-4C87-8419-5CAAC43898B3}" srcOrd="0" destOrd="0" presId="urn:microsoft.com/office/officeart/2005/8/layout/default#64"/>
    <dgm:cxn modelId="{9D7AE827-7042-4007-B7D4-08CD7810AEAB}" srcId="{4AC5F0D9-191A-4D96-82D3-918CB01B1E2B}" destId="{FEDDAB07-A2C1-4773-8A1F-0579FD332963}" srcOrd="1" destOrd="0" parTransId="{6B77B70D-4EFB-43AB-A0F1-4502B08E7C1A}" sibTransId="{FF01DE15-422E-4672-BD83-07F97AAC2AA8}"/>
    <dgm:cxn modelId="{472F3AFC-086A-4856-97F2-F326B5EA2B9C}" type="presParOf" srcId="{40A36E15-41D9-4C77-AA67-3CEB06295607}" destId="{1D16B294-7364-4BD0-BEB1-D82B4FE55A15}" srcOrd="0" destOrd="0" presId="urn:microsoft.com/office/officeart/2005/8/layout/default#64"/>
    <dgm:cxn modelId="{9E3DCC6A-268B-4ACB-818A-18CB61F29824}" type="presParOf" srcId="{40A36E15-41D9-4C77-AA67-3CEB06295607}" destId="{9853DC28-3137-45BC-9193-CBE0484FE560}" srcOrd="1" destOrd="0" presId="urn:microsoft.com/office/officeart/2005/8/layout/default#64"/>
    <dgm:cxn modelId="{D1B6A71B-C4EB-42C5-BBB8-C1734400F9B7}" type="presParOf" srcId="{40A36E15-41D9-4C77-AA67-3CEB06295607}" destId="{AADC28F5-2077-40EA-96F5-699BB01D5C4E}" srcOrd="2" destOrd="0" presId="urn:microsoft.com/office/officeart/2005/8/layout/default#64"/>
    <dgm:cxn modelId="{78FC4DAA-6D5B-4E4D-A185-112BA629F93C}" type="presParOf" srcId="{40A36E15-41D9-4C77-AA67-3CEB06295607}" destId="{8AD8523D-B7AD-4916-9CE1-5909EC8180A1}" srcOrd="3" destOrd="0" presId="urn:microsoft.com/office/officeart/2005/8/layout/default#64"/>
    <dgm:cxn modelId="{7F17120C-2F17-4F84-B7DE-96904E764996}" type="presParOf" srcId="{40A36E15-41D9-4C77-AA67-3CEB06295607}" destId="{ECDE5A2B-5822-4C87-8419-5CAAC43898B3}" srcOrd="4" destOrd="0" presId="urn:microsoft.com/office/officeart/2005/8/layout/default#6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A34314D-C279-4747-B6D3-6A093FFFAB3D}" type="doc">
      <dgm:prSet loTypeId="urn:microsoft.com/office/officeart/2005/8/layout/default#65" loCatId="list" qsTypeId="urn:microsoft.com/office/officeart/2005/8/quickstyle/3d3" qsCatId="3D" csTypeId="urn:microsoft.com/office/officeart/2005/8/colors/accent4_3" csCatId="accent4" phldr="1"/>
      <dgm:spPr/>
      <dgm:t>
        <a:bodyPr/>
        <a:lstStyle/>
        <a:p>
          <a:endParaRPr lang="en-GB"/>
        </a:p>
      </dgm:t>
    </dgm:pt>
    <dgm:pt modelId="{383B550C-A42F-4977-9CE3-6B06EBA5AD3E}">
      <dgm:prSet phldrT="[Text]"/>
      <dgm:spPr>
        <a:solidFill>
          <a:schemeClr val="accent6">
            <a:lumMod val="50000"/>
          </a:schemeClr>
        </a:solidFill>
      </dgm:spPr>
      <dgm:t>
        <a:bodyPr/>
        <a:lstStyle/>
        <a:p>
          <a:r>
            <a:rPr lang="en-GB" dirty="0" smtClean="0"/>
            <a:t>This is called the Weighted Average Cost of Capital (WACC)</a:t>
          </a:r>
          <a:endParaRPr lang="en-GB" dirty="0"/>
        </a:p>
      </dgm:t>
    </dgm:pt>
    <dgm:pt modelId="{3ADEBEC2-37A1-4C86-B60F-F57136390634}" type="parTrans" cxnId="{99764869-D84E-425F-AD56-C2B3E48C2486}">
      <dgm:prSet/>
      <dgm:spPr/>
      <dgm:t>
        <a:bodyPr/>
        <a:lstStyle/>
        <a:p>
          <a:endParaRPr lang="en-GB"/>
        </a:p>
      </dgm:t>
    </dgm:pt>
    <dgm:pt modelId="{47B53F56-B65F-4CD2-830F-35683DB05921}" type="sibTrans" cxnId="{99764869-D84E-425F-AD56-C2B3E48C2486}">
      <dgm:prSet/>
      <dgm:spPr/>
      <dgm:t>
        <a:bodyPr/>
        <a:lstStyle/>
        <a:p>
          <a:endParaRPr lang="en-GB"/>
        </a:p>
      </dgm:t>
    </dgm:pt>
    <dgm:pt modelId="{07BDE44A-9D3A-406B-B210-ED686ACB6A2A}" type="pres">
      <dgm:prSet presAssocID="{9A34314D-C279-4747-B6D3-6A093FFFAB3D}" presName="diagram" presStyleCnt="0">
        <dgm:presLayoutVars>
          <dgm:dir/>
          <dgm:resizeHandles val="exact"/>
        </dgm:presLayoutVars>
      </dgm:prSet>
      <dgm:spPr/>
      <dgm:t>
        <a:bodyPr/>
        <a:lstStyle/>
        <a:p>
          <a:endParaRPr lang="en-GB"/>
        </a:p>
      </dgm:t>
    </dgm:pt>
    <dgm:pt modelId="{21042998-0708-4997-AFC0-DE580609E1A2}" type="pres">
      <dgm:prSet presAssocID="{383B550C-A42F-4977-9CE3-6B06EBA5AD3E}" presName="node" presStyleLbl="node1" presStyleIdx="0" presStyleCnt="1" custLinFactNeighborX="979" custLinFactNeighborY="-5749">
        <dgm:presLayoutVars>
          <dgm:bulletEnabled val="1"/>
        </dgm:presLayoutVars>
      </dgm:prSet>
      <dgm:spPr/>
      <dgm:t>
        <a:bodyPr/>
        <a:lstStyle/>
        <a:p>
          <a:endParaRPr lang="en-GB"/>
        </a:p>
      </dgm:t>
    </dgm:pt>
  </dgm:ptLst>
  <dgm:cxnLst>
    <dgm:cxn modelId="{24B9776C-9967-4A1E-AEA7-85F18FD829E2}" type="presOf" srcId="{383B550C-A42F-4977-9CE3-6B06EBA5AD3E}" destId="{21042998-0708-4997-AFC0-DE580609E1A2}" srcOrd="0" destOrd="0" presId="urn:microsoft.com/office/officeart/2005/8/layout/default#65"/>
    <dgm:cxn modelId="{99764869-D84E-425F-AD56-C2B3E48C2486}" srcId="{9A34314D-C279-4747-B6D3-6A093FFFAB3D}" destId="{383B550C-A42F-4977-9CE3-6B06EBA5AD3E}" srcOrd="0" destOrd="0" parTransId="{3ADEBEC2-37A1-4C86-B60F-F57136390634}" sibTransId="{47B53F56-B65F-4CD2-830F-35683DB05921}"/>
    <dgm:cxn modelId="{6E478BBF-2A60-405B-BEEC-62E48391BC8B}" type="presOf" srcId="{9A34314D-C279-4747-B6D3-6A093FFFAB3D}" destId="{07BDE44A-9D3A-406B-B210-ED686ACB6A2A}" srcOrd="0" destOrd="0" presId="urn:microsoft.com/office/officeart/2005/8/layout/default#65"/>
    <dgm:cxn modelId="{0FB8010A-89E9-456E-96B1-E652004B40F4}" type="presParOf" srcId="{07BDE44A-9D3A-406B-B210-ED686ACB6A2A}" destId="{21042998-0708-4997-AFC0-DE580609E1A2}" srcOrd="0" destOrd="0" presId="urn:microsoft.com/office/officeart/2005/8/layout/default#65"/>
  </dgm:cxnLst>
  <dgm:bg>
    <a:solidFill>
      <a:schemeClr val="accent6">
        <a:lumMod val="50000"/>
      </a:schemeClr>
    </a:solidFill>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30F164E-D898-4BB4-BA74-5788DFA5CB8B}" type="doc">
      <dgm:prSet loTypeId="urn:microsoft.com/office/officeart/2005/8/layout/hList3" loCatId="list" qsTypeId="urn:microsoft.com/office/officeart/2005/8/quickstyle/3d3" qsCatId="3D" csTypeId="urn:microsoft.com/office/officeart/2005/8/colors/accent4_3" csCatId="accent4" phldr="1"/>
      <dgm:spPr/>
      <dgm:t>
        <a:bodyPr/>
        <a:lstStyle/>
        <a:p>
          <a:endParaRPr lang="en-GB"/>
        </a:p>
      </dgm:t>
    </dgm:pt>
    <dgm:pt modelId="{2A14FBF1-A43B-435E-9B4A-7FB9C12CDA08}">
      <dgm:prSet phldrT="[Text]"/>
      <dgm:spPr>
        <a:solidFill>
          <a:schemeClr val="accent6">
            <a:lumMod val="50000"/>
          </a:schemeClr>
        </a:solidFill>
      </dgm:spPr>
      <dgm:t>
        <a:bodyPr/>
        <a:lstStyle/>
        <a:p>
          <a:r>
            <a:rPr lang="en-GB" dirty="0" smtClean="0"/>
            <a:t>To Compute WACC, You need</a:t>
          </a:r>
          <a:endParaRPr lang="en-GB" dirty="0"/>
        </a:p>
      </dgm:t>
    </dgm:pt>
    <dgm:pt modelId="{9024D0F7-28D9-4FD7-8160-F19F69427AAE}" type="parTrans" cxnId="{B8ACEF51-565A-4330-82D4-9D4E3CD68EAF}">
      <dgm:prSet/>
      <dgm:spPr/>
      <dgm:t>
        <a:bodyPr/>
        <a:lstStyle/>
        <a:p>
          <a:endParaRPr lang="en-GB"/>
        </a:p>
      </dgm:t>
    </dgm:pt>
    <dgm:pt modelId="{AE69909A-CC03-452C-A7C1-C4B1E3A3F97B}" type="sibTrans" cxnId="{B8ACEF51-565A-4330-82D4-9D4E3CD68EAF}">
      <dgm:prSet/>
      <dgm:spPr/>
      <dgm:t>
        <a:bodyPr/>
        <a:lstStyle/>
        <a:p>
          <a:endParaRPr lang="en-GB"/>
        </a:p>
      </dgm:t>
    </dgm:pt>
    <dgm:pt modelId="{ADFE6B6B-3108-4692-84DE-B3A2C60B69EB}">
      <dgm:prSet phldrT="[Text]"/>
      <dgm:spPr>
        <a:solidFill>
          <a:schemeClr val="accent6">
            <a:lumMod val="75000"/>
          </a:schemeClr>
        </a:solidFill>
      </dgm:spPr>
      <dgm:t>
        <a:bodyPr/>
        <a:lstStyle/>
        <a:p>
          <a:r>
            <a:rPr lang="en-GB" dirty="0" smtClean="0"/>
            <a:t>After-tax Cost of Debt</a:t>
          </a:r>
          <a:endParaRPr lang="en-GB" dirty="0"/>
        </a:p>
      </dgm:t>
    </dgm:pt>
    <dgm:pt modelId="{F9A4B7B9-025A-4DE0-AF24-FE4742D96D8A}" type="parTrans" cxnId="{C8869CC9-924E-4A20-8DBA-36DFE53F6EDD}">
      <dgm:prSet/>
      <dgm:spPr/>
      <dgm:t>
        <a:bodyPr/>
        <a:lstStyle/>
        <a:p>
          <a:endParaRPr lang="en-GB"/>
        </a:p>
      </dgm:t>
    </dgm:pt>
    <dgm:pt modelId="{7730D4BC-2F88-4B01-8AD9-6A6CC2C7C7D0}" type="sibTrans" cxnId="{C8869CC9-924E-4A20-8DBA-36DFE53F6EDD}">
      <dgm:prSet/>
      <dgm:spPr/>
      <dgm:t>
        <a:bodyPr/>
        <a:lstStyle/>
        <a:p>
          <a:endParaRPr lang="en-GB"/>
        </a:p>
      </dgm:t>
    </dgm:pt>
    <dgm:pt modelId="{343C295B-A239-4668-A3B9-D86CF19A036E}">
      <dgm:prSet phldrT="[Text]"/>
      <dgm:spPr>
        <a:solidFill>
          <a:schemeClr val="accent6">
            <a:lumMod val="60000"/>
            <a:lumOff val="40000"/>
          </a:schemeClr>
        </a:solidFill>
      </dgm:spPr>
      <dgm:t>
        <a:bodyPr/>
        <a:lstStyle/>
        <a:p>
          <a:r>
            <a:rPr lang="en-GB" dirty="0" smtClean="0"/>
            <a:t>Cost of Equity</a:t>
          </a:r>
          <a:endParaRPr lang="en-GB" dirty="0"/>
        </a:p>
      </dgm:t>
    </dgm:pt>
    <dgm:pt modelId="{28B79C38-8A58-4CCF-AD92-4044112E64C6}" type="parTrans" cxnId="{F99188AA-9AA1-4BE4-AB03-BF4D9DB81781}">
      <dgm:prSet/>
      <dgm:spPr/>
      <dgm:t>
        <a:bodyPr/>
        <a:lstStyle/>
        <a:p>
          <a:endParaRPr lang="en-GB"/>
        </a:p>
      </dgm:t>
    </dgm:pt>
    <dgm:pt modelId="{4CAE78C3-55D9-4F48-AD31-B693AA013FB9}" type="sibTrans" cxnId="{F99188AA-9AA1-4BE4-AB03-BF4D9DB81781}">
      <dgm:prSet/>
      <dgm:spPr/>
      <dgm:t>
        <a:bodyPr/>
        <a:lstStyle/>
        <a:p>
          <a:endParaRPr lang="en-GB"/>
        </a:p>
      </dgm:t>
    </dgm:pt>
    <dgm:pt modelId="{14375918-4B6A-4599-A99C-45600FBBD14F}">
      <dgm:prSet phldrT="[Text]"/>
      <dgm:spPr>
        <a:solidFill>
          <a:schemeClr val="accent6">
            <a:lumMod val="40000"/>
            <a:lumOff val="60000"/>
          </a:schemeClr>
        </a:solidFill>
      </dgm:spPr>
      <dgm:t>
        <a:bodyPr/>
        <a:lstStyle/>
        <a:p>
          <a:r>
            <a:rPr lang="en-GB" dirty="0" smtClean="0"/>
            <a:t>Proportions of Each in Capital Structure</a:t>
          </a:r>
          <a:endParaRPr lang="en-GB" dirty="0"/>
        </a:p>
      </dgm:t>
    </dgm:pt>
    <dgm:pt modelId="{D3262E15-2503-45A2-B84B-9CC388623C3E}" type="parTrans" cxnId="{B8991CAC-F077-452E-AD81-66456228862E}">
      <dgm:prSet/>
      <dgm:spPr/>
      <dgm:t>
        <a:bodyPr/>
        <a:lstStyle/>
        <a:p>
          <a:endParaRPr lang="en-GB"/>
        </a:p>
      </dgm:t>
    </dgm:pt>
    <dgm:pt modelId="{712AEA38-799D-47C3-A6D8-A9307D344133}" type="sibTrans" cxnId="{B8991CAC-F077-452E-AD81-66456228862E}">
      <dgm:prSet/>
      <dgm:spPr/>
      <dgm:t>
        <a:bodyPr/>
        <a:lstStyle/>
        <a:p>
          <a:endParaRPr lang="en-GB"/>
        </a:p>
      </dgm:t>
    </dgm:pt>
    <dgm:pt modelId="{B27349B9-E534-47A0-889E-975EE027AFB0}" type="pres">
      <dgm:prSet presAssocID="{530F164E-D898-4BB4-BA74-5788DFA5CB8B}" presName="composite" presStyleCnt="0">
        <dgm:presLayoutVars>
          <dgm:chMax val="1"/>
          <dgm:dir/>
          <dgm:resizeHandles val="exact"/>
        </dgm:presLayoutVars>
      </dgm:prSet>
      <dgm:spPr/>
      <dgm:t>
        <a:bodyPr/>
        <a:lstStyle/>
        <a:p>
          <a:endParaRPr lang="en-GB"/>
        </a:p>
      </dgm:t>
    </dgm:pt>
    <dgm:pt modelId="{9D1967AE-94FE-49BA-BD24-7031D442B7F1}" type="pres">
      <dgm:prSet presAssocID="{2A14FBF1-A43B-435E-9B4A-7FB9C12CDA08}" presName="roof" presStyleLbl="dkBgShp" presStyleIdx="0" presStyleCnt="2"/>
      <dgm:spPr/>
      <dgm:t>
        <a:bodyPr/>
        <a:lstStyle/>
        <a:p>
          <a:endParaRPr lang="en-GB"/>
        </a:p>
      </dgm:t>
    </dgm:pt>
    <dgm:pt modelId="{71A5D615-D882-426F-8ADE-296E26B0E75A}" type="pres">
      <dgm:prSet presAssocID="{2A14FBF1-A43B-435E-9B4A-7FB9C12CDA08}" presName="pillars" presStyleCnt="0"/>
      <dgm:spPr/>
    </dgm:pt>
    <dgm:pt modelId="{B47D1153-2D8C-478E-B920-064FD9932BC6}" type="pres">
      <dgm:prSet presAssocID="{2A14FBF1-A43B-435E-9B4A-7FB9C12CDA08}" presName="pillar1" presStyleLbl="node1" presStyleIdx="0" presStyleCnt="3">
        <dgm:presLayoutVars>
          <dgm:bulletEnabled val="1"/>
        </dgm:presLayoutVars>
      </dgm:prSet>
      <dgm:spPr/>
      <dgm:t>
        <a:bodyPr/>
        <a:lstStyle/>
        <a:p>
          <a:endParaRPr lang="en-GB"/>
        </a:p>
      </dgm:t>
    </dgm:pt>
    <dgm:pt modelId="{68A3B354-17F8-4516-B8B3-FF8375BC6270}" type="pres">
      <dgm:prSet presAssocID="{343C295B-A239-4668-A3B9-D86CF19A036E}" presName="pillarX" presStyleLbl="node1" presStyleIdx="1" presStyleCnt="3">
        <dgm:presLayoutVars>
          <dgm:bulletEnabled val="1"/>
        </dgm:presLayoutVars>
      </dgm:prSet>
      <dgm:spPr/>
      <dgm:t>
        <a:bodyPr/>
        <a:lstStyle/>
        <a:p>
          <a:endParaRPr lang="en-GB"/>
        </a:p>
      </dgm:t>
    </dgm:pt>
    <dgm:pt modelId="{3D8C677D-B574-44E9-9596-D35950CFFA20}" type="pres">
      <dgm:prSet presAssocID="{14375918-4B6A-4599-A99C-45600FBBD14F}" presName="pillarX" presStyleLbl="node1" presStyleIdx="2" presStyleCnt="3">
        <dgm:presLayoutVars>
          <dgm:bulletEnabled val="1"/>
        </dgm:presLayoutVars>
      </dgm:prSet>
      <dgm:spPr/>
      <dgm:t>
        <a:bodyPr/>
        <a:lstStyle/>
        <a:p>
          <a:endParaRPr lang="en-GB"/>
        </a:p>
      </dgm:t>
    </dgm:pt>
    <dgm:pt modelId="{70E907C9-A46C-4F51-AC10-51AE49771538}" type="pres">
      <dgm:prSet presAssocID="{2A14FBF1-A43B-435E-9B4A-7FB9C12CDA08}" presName="base" presStyleLbl="dkBgShp" presStyleIdx="1" presStyleCnt="2"/>
      <dgm:spPr>
        <a:solidFill>
          <a:schemeClr val="accent6">
            <a:lumMod val="50000"/>
          </a:schemeClr>
        </a:solidFill>
      </dgm:spPr>
      <dgm:t>
        <a:bodyPr/>
        <a:lstStyle/>
        <a:p>
          <a:endParaRPr lang="en-GB"/>
        </a:p>
      </dgm:t>
    </dgm:pt>
  </dgm:ptLst>
  <dgm:cxnLst>
    <dgm:cxn modelId="{7193CA21-EA3F-49E7-A940-59CEF5C1927E}" type="presOf" srcId="{530F164E-D898-4BB4-BA74-5788DFA5CB8B}" destId="{B27349B9-E534-47A0-889E-975EE027AFB0}" srcOrd="0" destOrd="0" presId="urn:microsoft.com/office/officeart/2005/8/layout/hList3"/>
    <dgm:cxn modelId="{29E7FB5E-D4B2-4857-9282-01BD0CF54029}" type="presOf" srcId="{ADFE6B6B-3108-4692-84DE-B3A2C60B69EB}" destId="{B47D1153-2D8C-478E-B920-064FD9932BC6}" srcOrd="0" destOrd="0" presId="urn:microsoft.com/office/officeart/2005/8/layout/hList3"/>
    <dgm:cxn modelId="{B8ACEF51-565A-4330-82D4-9D4E3CD68EAF}" srcId="{530F164E-D898-4BB4-BA74-5788DFA5CB8B}" destId="{2A14FBF1-A43B-435E-9B4A-7FB9C12CDA08}" srcOrd="0" destOrd="0" parTransId="{9024D0F7-28D9-4FD7-8160-F19F69427AAE}" sibTransId="{AE69909A-CC03-452C-A7C1-C4B1E3A3F97B}"/>
    <dgm:cxn modelId="{7D6C62B9-AAB8-4FD5-853A-636A9C13B549}" type="presOf" srcId="{2A14FBF1-A43B-435E-9B4A-7FB9C12CDA08}" destId="{9D1967AE-94FE-49BA-BD24-7031D442B7F1}" srcOrd="0" destOrd="0" presId="urn:microsoft.com/office/officeart/2005/8/layout/hList3"/>
    <dgm:cxn modelId="{099E6D70-0D56-4493-B70D-1D7AEF669018}" type="presOf" srcId="{343C295B-A239-4668-A3B9-D86CF19A036E}" destId="{68A3B354-17F8-4516-B8B3-FF8375BC6270}" srcOrd="0" destOrd="0" presId="urn:microsoft.com/office/officeart/2005/8/layout/hList3"/>
    <dgm:cxn modelId="{0552C706-6355-4F7B-84CA-99F3653C73AA}" type="presOf" srcId="{14375918-4B6A-4599-A99C-45600FBBD14F}" destId="{3D8C677D-B574-44E9-9596-D35950CFFA20}" srcOrd="0" destOrd="0" presId="urn:microsoft.com/office/officeart/2005/8/layout/hList3"/>
    <dgm:cxn modelId="{C8869CC9-924E-4A20-8DBA-36DFE53F6EDD}" srcId="{2A14FBF1-A43B-435E-9B4A-7FB9C12CDA08}" destId="{ADFE6B6B-3108-4692-84DE-B3A2C60B69EB}" srcOrd="0" destOrd="0" parTransId="{F9A4B7B9-025A-4DE0-AF24-FE4742D96D8A}" sibTransId="{7730D4BC-2F88-4B01-8AD9-6A6CC2C7C7D0}"/>
    <dgm:cxn modelId="{B8991CAC-F077-452E-AD81-66456228862E}" srcId="{2A14FBF1-A43B-435E-9B4A-7FB9C12CDA08}" destId="{14375918-4B6A-4599-A99C-45600FBBD14F}" srcOrd="2" destOrd="0" parTransId="{D3262E15-2503-45A2-B84B-9CC388623C3E}" sibTransId="{712AEA38-799D-47C3-A6D8-A9307D344133}"/>
    <dgm:cxn modelId="{F99188AA-9AA1-4BE4-AB03-BF4D9DB81781}" srcId="{2A14FBF1-A43B-435E-9B4A-7FB9C12CDA08}" destId="{343C295B-A239-4668-A3B9-D86CF19A036E}" srcOrd="1" destOrd="0" parTransId="{28B79C38-8A58-4CCF-AD92-4044112E64C6}" sibTransId="{4CAE78C3-55D9-4F48-AD31-B693AA013FB9}"/>
    <dgm:cxn modelId="{41A4F96B-876F-47B2-930A-678E0726869C}" type="presParOf" srcId="{B27349B9-E534-47A0-889E-975EE027AFB0}" destId="{9D1967AE-94FE-49BA-BD24-7031D442B7F1}" srcOrd="0" destOrd="0" presId="urn:microsoft.com/office/officeart/2005/8/layout/hList3"/>
    <dgm:cxn modelId="{9D2CA4AF-C95B-4026-BCAC-DBC34562FE91}" type="presParOf" srcId="{B27349B9-E534-47A0-889E-975EE027AFB0}" destId="{71A5D615-D882-426F-8ADE-296E26B0E75A}" srcOrd="1" destOrd="0" presId="urn:microsoft.com/office/officeart/2005/8/layout/hList3"/>
    <dgm:cxn modelId="{D44D86EB-237D-422E-97AD-CF970A2F5CFF}" type="presParOf" srcId="{71A5D615-D882-426F-8ADE-296E26B0E75A}" destId="{B47D1153-2D8C-478E-B920-064FD9932BC6}" srcOrd="0" destOrd="0" presId="urn:microsoft.com/office/officeart/2005/8/layout/hList3"/>
    <dgm:cxn modelId="{7BD875E9-BEF4-4D7A-A1D8-BF2F5C261191}" type="presParOf" srcId="{71A5D615-D882-426F-8ADE-296E26B0E75A}" destId="{68A3B354-17F8-4516-B8B3-FF8375BC6270}" srcOrd="1" destOrd="0" presId="urn:microsoft.com/office/officeart/2005/8/layout/hList3"/>
    <dgm:cxn modelId="{8A9DD007-BABB-470F-BB37-EAA2E2C6E8A1}" type="presParOf" srcId="{71A5D615-D882-426F-8ADE-296E26B0E75A}" destId="{3D8C677D-B574-44E9-9596-D35950CFFA20}" srcOrd="2" destOrd="0" presId="urn:microsoft.com/office/officeart/2005/8/layout/hList3"/>
    <dgm:cxn modelId="{6C9E88DE-089F-45E3-A533-8876CF0CEA04}" type="presParOf" srcId="{B27349B9-E534-47A0-889E-975EE027AFB0}" destId="{70E907C9-A46C-4F51-AC10-51AE49771538}" srcOrd="2" destOrd="0" presId="urn:microsoft.com/office/officeart/2005/8/layout/h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988E6F-9725-47D4-989B-9DCB4F59B191}" type="doc">
      <dgm:prSet loTypeId="urn:microsoft.com/office/officeart/2005/8/layout/default#66" loCatId="list" qsTypeId="urn:microsoft.com/office/officeart/2005/8/quickstyle/3d3" qsCatId="3D" csTypeId="urn:microsoft.com/office/officeart/2005/8/colors/accent4_3" csCatId="accent4" phldr="1"/>
      <dgm:spPr/>
      <dgm:t>
        <a:bodyPr/>
        <a:lstStyle/>
        <a:p>
          <a:endParaRPr lang="en-GB"/>
        </a:p>
      </dgm:t>
    </dgm:pt>
    <dgm:pt modelId="{E5C99EFA-C8DD-476D-9BB6-DBA89D9C3D72}">
      <dgm:prSet phldrT="[Text]"/>
      <dgm:spPr>
        <a:solidFill>
          <a:schemeClr val="accent6">
            <a:lumMod val="50000"/>
          </a:schemeClr>
        </a:solidFill>
      </dgm:spPr>
      <dgm:t>
        <a:bodyPr/>
        <a:lstStyle/>
        <a:p>
          <a:r>
            <a:rPr lang="en-GB" dirty="0" smtClean="0"/>
            <a:t>Liquidity, E[r], and Cost of Capital</a:t>
          </a:r>
          <a:endParaRPr lang="en-GB" dirty="0"/>
        </a:p>
      </dgm:t>
    </dgm:pt>
    <dgm:pt modelId="{B1102997-780B-4795-82DD-A5F666A9DB2B}" type="parTrans" cxnId="{2435E997-0A31-4BC6-B722-6A9C1DA37AAF}">
      <dgm:prSet/>
      <dgm:spPr/>
      <dgm:t>
        <a:bodyPr/>
        <a:lstStyle/>
        <a:p>
          <a:endParaRPr lang="en-GB"/>
        </a:p>
      </dgm:t>
    </dgm:pt>
    <dgm:pt modelId="{72D3D44B-F5B7-4CD2-9B7B-4289DFD4D2F0}" type="sibTrans" cxnId="{2435E997-0A31-4BC6-B722-6A9C1DA37AAF}">
      <dgm:prSet/>
      <dgm:spPr/>
      <dgm:t>
        <a:bodyPr/>
        <a:lstStyle/>
        <a:p>
          <a:endParaRPr lang="en-GB"/>
        </a:p>
      </dgm:t>
    </dgm:pt>
    <dgm:pt modelId="{EC001D29-1408-4456-B2C9-4FB69AB7EC51}">
      <dgm:prSet phldrT="[Text]"/>
      <dgm:spPr>
        <a:solidFill>
          <a:schemeClr val="accent6">
            <a:lumMod val="75000"/>
          </a:schemeClr>
        </a:solidFill>
      </dgm:spPr>
      <dgm:t>
        <a:bodyPr/>
        <a:lstStyle/>
        <a:p>
          <a:r>
            <a:rPr lang="en-GB" dirty="0" smtClean="0"/>
            <a:t>Liquidity and Adverse Selection</a:t>
          </a:r>
          <a:endParaRPr lang="en-GB" dirty="0"/>
        </a:p>
      </dgm:t>
    </dgm:pt>
    <dgm:pt modelId="{E6C92A2F-0B29-4E2A-806C-E3BDA82A5A06}" type="parTrans" cxnId="{2340FA3B-2A7B-4BB5-B9F2-8F248C2C1888}">
      <dgm:prSet/>
      <dgm:spPr/>
      <dgm:t>
        <a:bodyPr/>
        <a:lstStyle/>
        <a:p>
          <a:endParaRPr lang="en-GB"/>
        </a:p>
      </dgm:t>
    </dgm:pt>
    <dgm:pt modelId="{F6C82434-BDCF-4C3C-888A-A53F1C2B7A5C}" type="sibTrans" cxnId="{2340FA3B-2A7B-4BB5-B9F2-8F248C2C1888}">
      <dgm:prSet/>
      <dgm:spPr/>
      <dgm:t>
        <a:bodyPr/>
        <a:lstStyle/>
        <a:p>
          <a:endParaRPr lang="en-GB"/>
        </a:p>
      </dgm:t>
    </dgm:pt>
    <dgm:pt modelId="{909703B0-E5B4-4C71-A535-9080E5307023}">
      <dgm:prSet phldrT="[Text]"/>
      <dgm:spPr>
        <a:solidFill>
          <a:schemeClr val="accent6">
            <a:lumMod val="60000"/>
            <a:lumOff val="40000"/>
          </a:schemeClr>
        </a:solidFill>
      </dgm:spPr>
      <dgm:t>
        <a:bodyPr/>
        <a:lstStyle/>
        <a:p>
          <a:r>
            <a:rPr lang="en-GB" dirty="0" smtClean="0"/>
            <a:t>What the Corporation can do</a:t>
          </a:r>
          <a:endParaRPr lang="en-GB" dirty="0"/>
        </a:p>
      </dgm:t>
    </dgm:pt>
    <dgm:pt modelId="{7E22D055-7E3D-4D30-80D1-25A998AC47C3}" type="parTrans" cxnId="{6A51573B-3309-4373-9FB3-4AFD49A1BEB4}">
      <dgm:prSet/>
      <dgm:spPr/>
      <dgm:t>
        <a:bodyPr/>
        <a:lstStyle/>
        <a:p>
          <a:endParaRPr lang="en-GB"/>
        </a:p>
      </dgm:t>
    </dgm:pt>
    <dgm:pt modelId="{CCFDE8B7-B043-4F8E-82AA-7AFA6C338B97}" type="sibTrans" cxnId="{6A51573B-3309-4373-9FB3-4AFD49A1BEB4}">
      <dgm:prSet/>
      <dgm:spPr/>
      <dgm:t>
        <a:bodyPr/>
        <a:lstStyle/>
        <a:p>
          <a:endParaRPr lang="en-GB"/>
        </a:p>
      </dgm:t>
    </dgm:pt>
    <dgm:pt modelId="{8AD3E7FE-9001-42A5-A4BA-C384CD48D7CA}">
      <dgm:prSet phldrT="[Text]"/>
      <dgm:spPr>
        <a:solidFill>
          <a:schemeClr val="accent6">
            <a:lumMod val="40000"/>
            <a:lumOff val="60000"/>
          </a:schemeClr>
        </a:solidFill>
      </dgm:spPr>
      <dgm:t>
        <a:bodyPr/>
        <a:lstStyle/>
        <a:p>
          <a:r>
            <a:rPr lang="en-GB" dirty="0" smtClean="0"/>
            <a:t>International Considerations</a:t>
          </a:r>
          <a:endParaRPr lang="en-GB" dirty="0"/>
        </a:p>
      </dgm:t>
    </dgm:pt>
    <dgm:pt modelId="{BDA81116-EF88-400C-85EE-09A549D006E0}" type="parTrans" cxnId="{C36973FA-BD95-4EF4-A351-433D09AFFF0B}">
      <dgm:prSet/>
      <dgm:spPr/>
      <dgm:t>
        <a:bodyPr/>
        <a:lstStyle/>
        <a:p>
          <a:endParaRPr lang="en-GB"/>
        </a:p>
      </dgm:t>
    </dgm:pt>
    <dgm:pt modelId="{BCF11D7E-546A-47C4-BCE6-29DC4F19A987}" type="sibTrans" cxnId="{C36973FA-BD95-4EF4-A351-433D09AFFF0B}">
      <dgm:prSet/>
      <dgm:spPr/>
      <dgm:t>
        <a:bodyPr/>
        <a:lstStyle/>
        <a:p>
          <a:endParaRPr lang="en-GB"/>
        </a:p>
      </dgm:t>
    </dgm:pt>
    <dgm:pt modelId="{1B769D6A-1BF4-40FA-B566-C8DEBFE2C19F}" type="pres">
      <dgm:prSet presAssocID="{20988E6F-9725-47D4-989B-9DCB4F59B191}" presName="diagram" presStyleCnt="0">
        <dgm:presLayoutVars>
          <dgm:dir/>
          <dgm:resizeHandles val="exact"/>
        </dgm:presLayoutVars>
      </dgm:prSet>
      <dgm:spPr/>
      <dgm:t>
        <a:bodyPr/>
        <a:lstStyle/>
        <a:p>
          <a:endParaRPr lang="en-GB"/>
        </a:p>
      </dgm:t>
    </dgm:pt>
    <dgm:pt modelId="{37BC8C67-A209-48B5-B97C-E0732C667D9B}" type="pres">
      <dgm:prSet presAssocID="{E5C99EFA-C8DD-476D-9BB6-DBA89D9C3D72}" presName="node" presStyleLbl="node1" presStyleIdx="0" presStyleCnt="4">
        <dgm:presLayoutVars>
          <dgm:bulletEnabled val="1"/>
        </dgm:presLayoutVars>
      </dgm:prSet>
      <dgm:spPr/>
      <dgm:t>
        <a:bodyPr/>
        <a:lstStyle/>
        <a:p>
          <a:endParaRPr lang="en-GB"/>
        </a:p>
      </dgm:t>
    </dgm:pt>
    <dgm:pt modelId="{56219BA0-944E-4607-8134-A37ECBC3B08F}" type="pres">
      <dgm:prSet presAssocID="{72D3D44B-F5B7-4CD2-9B7B-4289DFD4D2F0}" presName="sibTrans" presStyleCnt="0"/>
      <dgm:spPr/>
    </dgm:pt>
    <dgm:pt modelId="{381B1BAD-3ADD-43FD-83CF-1B3D7BF25C7C}" type="pres">
      <dgm:prSet presAssocID="{EC001D29-1408-4456-B2C9-4FB69AB7EC51}" presName="node" presStyleLbl="node1" presStyleIdx="1" presStyleCnt="4">
        <dgm:presLayoutVars>
          <dgm:bulletEnabled val="1"/>
        </dgm:presLayoutVars>
      </dgm:prSet>
      <dgm:spPr/>
      <dgm:t>
        <a:bodyPr/>
        <a:lstStyle/>
        <a:p>
          <a:endParaRPr lang="en-GB"/>
        </a:p>
      </dgm:t>
    </dgm:pt>
    <dgm:pt modelId="{652E8245-5338-448D-82CF-9CC8F0FFBB79}" type="pres">
      <dgm:prSet presAssocID="{F6C82434-BDCF-4C3C-888A-A53F1C2B7A5C}" presName="sibTrans" presStyleCnt="0"/>
      <dgm:spPr/>
    </dgm:pt>
    <dgm:pt modelId="{322AAEE2-69E5-44ED-8B43-D15BEED6766A}" type="pres">
      <dgm:prSet presAssocID="{909703B0-E5B4-4C71-A535-9080E5307023}" presName="node" presStyleLbl="node1" presStyleIdx="2" presStyleCnt="4">
        <dgm:presLayoutVars>
          <dgm:bulletEnabled val="1"/>
        </dgm:presLayoutVars>
      </dgm:prSet>
      <dgm:spPr/>
      <dgm:t>
        <a:bodyPr/>
        <a:lstStyle/>
        <a:p>
          <a:endParaRPr lang="en-GB"/>
        </a:p>
      </dgm:t>
    </dgm:pt>
    <dgm:pt modelId="{A10D0AC8-9BBF-4D8F-A5A4-CA9CEE15E2C6}" type="pres">
      <dgm:prSet presAssocID="{CCFDE8B7-B043-4F8E-82AA-7AFA6C338B97}" presName="sibTrans" presStyleCnt="0"/>
      <dgm:spPr/>
    </dgm:pt>
    <dgm:pt modelId="{0ECB18CB-6491-49DA-80E6-1D0656C620D7}" type="pres">
      <dgm:prSet presAssocID="{8AD3E7FE-9001-42A5-A4BA-C384CD48D7CA}" presName="node" presStyleLbl="node1" presStyleIdx="3" presStyleCnt="4">
        <dgm:presLayoutVars>
          <dgm:bulletEnabled val="1"/>
        </dgm:presLayoutVars>
      </dgm:prSet>
      <dgm:spPr/>
      <dgm:t>
        <a:bodyPr/>
        <a:lstStyle/>
        <a:p>
          <a:endParaRPr lang="en-GB"/>
        </a:p>
      </dgm:t>
    </dgm:pt>
  </dgm:ptLst>
  <dgm:cxnLst>
    <dgm:cxn modelId="{7D6F120B-A215-44B7-813F-DA197F6F0077}" type="presOf" srcId="{20988E6F-9725-47D4-989B-9DCB4F59B191}" destId="{1B769D6A-1BF4-40FA-B566-C8DEBFE2C19F}" srcOrd="0" destOrd="0" presId="urn:microsoft.com/office/officeart/2005/8/layout/default#66"/>
    <dgm:cxn modelId="{2340FA3B-2A7B-4BB5-B9F2-8F248C2C1888}" srcId="{20988E6F-9725-47D4-989B-9DCB4F59B191}" destId="{EC001D29-1408-4456-B2C9-4FB69AB7EC51}" srcOrd="1" destOrd="0" parTransId="{E6C92A2F-0B29-4E2A-806C-E3BDA82A5A06}" sibTransId="{F6C82434-BDCF-4C3C-888A-A53F1C2B7A5C}"/>
    <dgm:cxn modelId="{9E69F96E-510C-48A8-BBD1-C28199F96483}" type="presOf" srcId="{8AD3E7FE-9001-42A5-A4BA-C384CD48D7CA}" destId="{0ECB18CB-6491-49DA-80E6-1D0656C620D7}" srcOrd="0" destOrd="0" presId="urn:microsoft.com/office/officeart/2005/8/layout/default#66"/>
    <dgm:cxn modelId="{0B1B30C5-D9E0-4B55-8BAA-80164E99FD2F}" type="presOf" srcId="{EC001D29-1408-4456-B2C9-4FB69AB7EC51}" destId="{381B1BAD-3ADD-43FD-83CF-1B3D7BF25C7C}" srcOrd="0" destOrd="0" presId="urn:microsoft.com/office/officeart/2005/8/layout/default#66"/>
    <dgm:cxn modelId="{2435E997-0A31-4BC6-B722-6A9C1DA37AAF}" srcId="{20988E6F-9725-47D4-989B-9DCB4F59B191}" destId="{E5C99EFA-C8DD-476D-9BB6-DBA89D9C3D72}" srcOrd="0" destOrd="0" parTransId="{B1102997-780B-4795-82DD-A5F666A9DB2B}" sibTransId="{72D3D44B-F5B7-4CD2-9B7B-4289DFD4D2F0}"/>
    <dgm:cxn modelId="{C36973FA-BD95-4EF4-A351-433D09AFFF0B}" srcId="{20988E6F-9725-47D4-989B-9DCB4F59B191}" destId="{8AD3E7FE-9001-42A5-A4BA-C384CD48D7CA}" srcOrd="3" destOrd="0" parTransId="{BDA81116-EF88-400C-85EE-09A549D006E0}" sibTransId="{BCF11D7E-546A-47C4-BCE6-29DC4F19A987}"/>
    <dgm:cxn modelId="{C8AF650F-03C4-4B23-8CEB-014B96EA7787}" type="presOf" srcId="{E5C99EFA-C8DD-476D-9BB6-DBA89D9C3D72}" destId="{37BC8C67-A209-48B5-B97C-E0732C667D9B}" srcOrd="0" destOrd="0" presId="urn:microsoft.com/office/officeart/2005/8/layout/default#66"/>
    <dgm:cxn modelId="{16DE14C7-00B0-4802-930F-C949440EC622}" type="presOf" srcId="{909703B0-E5B4-4C71-A535-9080E5307023}" destId="{322AAEE2-69E5-44ED-8B43-D15BEED6766A}" srcOrd="0" destOrd="0" presId="urn:microsoft.com/office/officeart/2005/8/layout/default#66"/>
    <dgm:cxn modelId="{6A51573B-3309-4373-9FB3-4AFD49A1BEB4}" srcId="{20988E6F-9725-47D4-989B-9DCB4F59B191}" destId="{909703B0-E5B4-4C71-A535-9080E5307023}" srcOrd="2" destOrd="0" parTransId="{7E22D055-7E3D-4D30-80D1-25A998AC47C3}" sibTransId="{CCFDE8B7-B043-4F8E-82AA-7AFA6C338B97}"/>
    <dgm:cxn modelId="{2AAE715D-9DCA-4EF3-A66A-BD2B48CF0236}" type="presParOf" srcId="{1B769D6A-1BF4-40FA-B566-C8DEBFE2C19F}" destId="{37BC8C67-A209-48B5-B97C-E0732C667D9B}" srcOrd="0" destOrd="0" presId="urn:microsoft.com/office/officeart/2005/8/layout/default#66"/>
    <dgm:cxn modelId="{7A545366-B38B-4D27-982F-4DA3C796A7E2}" type="presParOf" srcId="{1B769D6A-1BF4-40FA-B566-C8DEBFE2C19F}" destId="{56219BA0-944E-4607-8134-A37ECBC3B08F}" srcOrd="1" destOrd="0" presId="urn:microsoft.com/office/officeart/2005/8/layout/default#66"/>
    <dgm:cxn modelId="{5E7A7662-6EE8-484F-96D8-C2D333E27486}" type="presParOf" srcId="{1B769D6A-1BF4-40FA-B566-C8DEBFE2C19F}" destId="{381B1BAD-3ADD-43FD-83CF-1B3D7BF25C7C}" srcOrd="2" destOrd="0" presId="urn:microsoft.com/office/officeart/2005/8/layout/default#66"/>
    <dgm:cxn modelId="{26027246-8586-4835-A7C3-8A71332BAFA1}" type="presParOf" srcId="{1B769D6A-1BF4-40FA-B566-C8DEBFE2C19F}" destId="{652E8245-5338-448D-82CF-9CC8F0FFBB79}" srcOrd="3" destOrd="0" presId="urn:microsoft.com/office/officeart/2005/8/layout/default#66"/>
    <dgm:cxn modelId="{D1974DB1-7014-4972-AA8A-2EA49ADCABD9}" type="presParOf" srcId="{1B769D6A-1BF4-40FA-B566-C8DEBFE2C19F}" destId="{322AAEE2-69E5-44ED-8B43-D15BEED6766A}" srcOrd="4" destOrd="0" presId="urn:microsoft.com/office/officeart/2005/8/layout/default#66"/>
    <dgm:cxn modelId="{8A49AD74-5EE1-4B2A-9656-93144B06E164}" type="presParOf" srcId="{1B769D6A-1BF4-40FA-B566-C8DEBFE2C19F}" destId="{A10D0AC8-9BBF-4D8F-A5A4-CA9CEE15E2C6}" srcOrd="5" destOrd="0" presId="urn:microsoft.com/office/officeart/2005/8/layout/default#66"/>
    <dgm:cxn modelId="{8FB98771-489C-46B7-836F-1AF3C1CF78D7}" type="presParOf" srcId="{1B769D6A-1BF4-40FA-B566-C8DEBFE2C19F}" destId="{0ECB18CB-6491-49DA-80E6-1D0656C620D7}" srcOrd="6" destOrd="0" presId="urn:microsoft.com/office/officeart/2005/8/layout/default#6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DDCF8F-4F91-48A4-B081-A36F6A55A061}">
      <dsp:nvSpPr>
        <dsp:cNvPr id="0" name=""/>
        <dsp:cNvSpPr/>
      </dsp:nvSpPr>
      <dsp:spPr>
        <a:xfrm>
          <a:off x="592708" y="1612"/>
          <a:ext cx="7244208" cy="4346525"/>
        </a:xfrm>
        <a:prstGeom prst="rect">
          <a:avLst/>
        </a:prstGeom>
        <a:solidFill>
          <a:schemeClr val="accent2"/>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lvl="0" algn="ctr" defTabSz="2489200">
            <a:lnSpc>
              <a:spcPct val="90000"/>
            </a:lnSpc>
            <a:spcBef>
              <a:spcPct val="0"/>
            </a:spcBef>
            <a:spcAft>
              <a:spcPct val="35000"/>
            </a:spcAft>
          </a:pPr>
          <a:r>
            <a:rPr lang="en-US" sz="5600" b="1" kern="1200" dirty="0" smtClean="0"/>
            <a:t>The discount rate of a project should be the expected return on a financial asset of comparable risk.</a:t>
          </a:r>
          <a:endParaRPr lang="en-GB" sz="5600" kern="1200" dirty="0"/>
        </a:p>
      </dsp:txBody>
      <dsp:txXfrm>
        <a:off x="592708" y="1612"/>
        <a:ext cx="7244208" cy="434652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446777-C121-49B2-BC8F-CBF1A0C45012}">
      <dsp:nvSpPr>
        <dsp:cNvPr id="0" name=""/>
        <dsp:cNvSpPr/>
      </dsp:nvSpPr>
      <dsp:spPr>
        <a:xfrm>
          <a:off x="0" y="0"/>
          <a:ext cx="8429625" cy="1304925"/>
        </a:xfrm>
        <a:prstGeom prst="rect">
          <a:avLst/>
        </a:prstGeom>
        <a:solidFill>
          <a:schemeClr val="accent6">
            <a:lumMod val="50000"/>
          </a:schemeClr>
        </a:solidFill>
        <a:ln>
          <a:noFill/>
        </a:ln>
        <a:effectLst/>
        <a:scene3d>
          <a:camera prst="orthographicFront">
            <a:rot lat="0" lon="0" rev="0"/>
          </a:camera>
          <a:lightRig rig="contrasting" dir="t">
            <a:rot lat="0" lon="0" rev="1200000"/>
          </a:lightRig>
        </a:scene3d>
        <a:sp3d contourW="12700" prstMaterial="flat">
          <a:bevelT w="100800" h="154000"/>
          <a:bevelB w="152400"/>
        </a:sp3d>
      </dsp:spPr>
      <dsp:style>
        <a:lnRef idx="0">
          <a:scrgbClr r="0" g="0" b="0"/>
        </a:lnRef>
        <a:fillRef idx="1">
          <a:scrgbClr r="0" g="0" b="0"/>
        </a:fillRef>
        <a:effectRef idx="0">
          <a:scrgbClr r="0" g="0" b="0"/>
        </a:effectRef>
        <a:fontRef idx="minor"/>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smtClean="0"/>
            <a:t>To Estimate Cost of Equity Capital you need to know</a:t>
          </a:r>
          <a:endParaRPr lang="en-GB" sz="3800" kern="1200" dirty="0"/>
        </a:p>
      </dsp:txBody>
      <dsp:txXfrm>
        <a:off x="0" y="0"/>
        <a:ext cx="8429625" cy="1304925"/>
      </dsp:txXfrm>
    </dsp:sp>
    <dsp:sp modelId="{3180E45C-3DF2-4694-BE31-D2C222208384}">
      <dsp:nvSpPr>
        <dsp:cNvPr id="0" name=""/>
        <dsp:cNvSpPr/>
      </dsp:nvSpPr>
      <dsp:spPr>
        <a:xfrm>
          <a:off x="4116" y="1304925"/>
          <a:ext cx="2807130" cy="2740342"/>
        </a:xfrm>
        <a:prstGeom prst="rect">
          <a:avLst/>
        </a:prstGeom>
        <a:solidFill>
          <a:schemeClr val="accent6">
            <a:lumMod val="75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en-GB" sz="4500" kern="1200" dirty="0" smtClean="0"/>
            <a:t>The Risk-Free Rate</a:t>
          </a:r>
          <a:endParaRPr lang="en-GB" sz="4500" kern="1200" dirty="0"/>
        </a:p>
      </dsp:txBody>
      <dsp:txXfrm>
        <a:off x="4116" y="1304925"/>
        <a:ext cx="2807130" cy="2740342"/>
      </dsp:txXfrm>
    </dsp:sp>
    <dsp:sp modelId="{5FEFE049-A7A9-430A-9234-1BFEB8E5CFFD}">
      <dsp:nvSpPr>
        <dsp:cNvPr id="0" name=""/>
        <dsp:cNvSpPr/>
      </dsp:nvSpPr>
      <dsp:spPr>
        <a:xfrm>
          <a:off x="2811247" y="1304925"/>
          <a:ext cx="2807130" cy="2740342"/>
        </a:xfrm>
        <a:prstGeom prst="rect">
          <a:avLst/>
        </a:prstGeom>
        <a:solidFill>
          <a:schemeClr val="accent6">
            <a:lumMod val="60000"/>
            <a:lumOff val="4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en-GB" sz="4500" kern="1200" dirty="0" smtClean="0"/>
            <a:t>The Market Risk Premium</a:t>
          </a:r>
          <a:endParaRPr lang="en-GB" sz="4500" kern="1200" dirty="0"/>
        </a:p>
      </dsp:txBody>
      <dsp:txXfrm>
        <a:off x="2811247" y="1304925"/>
        <a:ext cx="2807130" cy="2740342"/>
      </dsp:txXfrm>
    </dsp:sp>
    <dsp:sp modelId="{DBA59B22-F97F-47D8-B527-C4C7825D6E20}">
      <dsp:nvSpPr>
        <dsp:cNvPr id="0" name=""/>
        <dsp:cNvSpPr/>
      </dsp:nvSpPr>
      <dsp:spPr>
        <a:xfrm>
          <a:off x="5618377" y="1304925"/>
          <a:ext cx="2807130" cy="2740342"/>
        </a:xfrm>
        <a:prstGeom prst="rect">
          <a:avLst/>
        </a:prstGeom>
        <a:solidFill>
          <a:schemeClr val="accent6">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1450" tIns="171450" rIns="171450" bIns="171450" numCol="1" spcCol="1270" anchor="ctr" anchorCtr="0">
          <a:noAutofit/>
        </a:bodyPr>
        <a:lstStyle/>
        <a:p>
          <a:pPr lvl="0" algn="ctr" defTabSz="2000250">
            <a:lnSpc>
              <a:spcPct val="90000"/>
            </a:lnSpc>
            <a:spcBef>
              <a:spcPct val="0"/>
            </a:spcBef>
            <a:spcAft>
              <a:spcPct val="35000"/>
            </a:spcAft>
          </a:pPr>
          <a:r>
            <a:rPr lang="en-GB" sz="4500" kern="1200" dirty="0" smtClean="0"/>
            <a:t>The Company Beta</a:t>
          </a:r>
          <a:endParaRPr lang="en-GB" sz="4500" kern="1200" dirty="0"/>
        </a:p>
      </dsp:txBody>
      <dsp:txXfrm>
        <a:off x="5618377" y="1304925"/>
        <a:ext cx="2807130" cy="2740342"/>
      </dsp:txXfrm>
    </dsp:sp>
    <dsp:sp modelId="{0E13996A-027F-4943-9C90-E67C411229E7}">
      <dsp:nvSpPr>
        <dsp:cNvPr id="0" name=""/>
        <dsp:cNvSpPr/>
      </dsp:nvSpPr>
      <dsp:spPr>
        <a:xfrm>
          <a:off x="0" y="4045267"/>
          <a:ext cx="8429625" cy="304482"/>
        </a:xfrm>
        <a:prstGeom prst="rect">
          <a:avLst/>
        </a:prstGeom>
        <a:solidFill>
          <a:schemeClr val="accent6">
            <a:lumMod val="50000"/>
          </a:schemeClr>
        </a:solidFill>
        <a:ln>
          <a:noFill/>
        </a:ln>
        <a:effectLst/>
        <a:scene3d>
          <a:camera prst="orthographicFront">
            <a:rot lat="0" lon="0" rev="0"/>
          </a:camera>
          <a:lightRig rig="contrasting" dir="t">
            <a:rot lat="0" lon="0" rev="1200000"/>
          </a:lightRig>
        </a:scene3d>
        <a:sp3d contourW="12700" prstMaterial="flat">
          <a:bevelT w="100800" h="154000"/>
          <a:bevelB w="152400"/>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5136EB-CE14-4159-A0D6-EBE8D8E655E7}">
      <dsp:nvSpPr>
        <dsp:cNvPr id="0" name=""/>
        <dsp:cNvSpPr/>
      </dsp:nvSpPr>
      <dsp:spPr>
        <a:xfrm>
          <a:off x="28" y="233227"/>
          <a:ext cx="2703935" cy="748800"/>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4912" tIns="105664" rIns="184912" bIns="105664" numCol="1" spcCol="1270" anchor="ctr" anchorCtr="0">
          <a:noAutofit/>
        </a:bodyPr>
        <a:lstStyle/>
        <a:p>
          <a:pPr lvl="0" algn="ctr" defTabSz="1155700">
            <a:lnSpc>
              <a:spcPct val="90000"/>
            </a:lnSpc>
            <a:spcBef>
              <a:spcPct val="0"/>
            </a:spcBef>
            <a:spcAft>
              <a:spcPct val="35000"/>
            </a:spcAft>
          </a:pPr>
          <a:r>
            <a:rPr lang="en-GB" sz="2600" kern="1200" dirty="0" smtClean="0"/>
            <a:t>Assumption 1</a:t>
          </a:r>
          <a:endParaRPr lang="en-GB" sz="2600" kern="1200" dirty="0"/>
        </a:p>
      </dsp:txBody>
      <dsp:txXfrm>
        <a:off x="28" y="233227"/>
        <a:ext cx="2703935" cy="748800"/>
      </dsp:txXfrm>
    </dsp:sp>
    <dsp:sp modelId="{7953ABC1-04B2-4060-A4AD-B3B68A868A74}">
      <dsp:nvSpPr>
        <dsp:cNvPr id="0" name=""/>
        <dsp:cNvSpPr/>
      </dsp:nvSpPr>
      <dsp:spPr>
        <a:xfrm>
          <a:off x="28" y="982027"/>
          <a:ext cx="2703935" cy="2069729"/>
        </a:xfrm>
        <a:prstGeom prst="rect">
          <a:avLst/>
        </a:prstGeom>
        <a:solidFill>
          <a:schemeClr val="accent6">
            <a:lumMod val="60000"/>
            <a:lumOff val="40000"/>
            <a:alpha val="9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dirty="0" smtClean="0"/>
            <a:t>The beta risk of the new projects is the same as the risk of the firm</a:t>
          </a:r>
          <a:endParaRPr lang="en-GB" sz="2600" kern="1200" dirty="0"/>
        </a:p>
      </dsp:txBody>
      <dsp:txXfrm>
        <a:off x="28" y="982027"/>
        <a:ext cx="2703935" cy="2069729"/>
      </dsp:txXfrm>
    </dsp:sp>
    <dsp:sp modelId="{E5B0D6AF-00C6-41CC-86B7-02595C4E6632}">
      <dsp:nvSpPr>
        <dsp:cNvPr id="0" name=""/>
        <dsp:cNvSpPr/>
      </dsp:nvSpPr>
      <dsp:spPr>
        <a:xfrm>
          <a:off x="3082514" y="233227"/>
          <a:ext cx="2703935" cy="748800"/>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4912" tIns="105664" rIns="184912" bIns="105664" numCol="1" spcCol="1270" anchor="ctr" anchorCtr="0">
          <a:noAutofit/>
        </a:bodyPr>
        <a:lstStyle/>
        <a:p>
          <a:pPr lvl="0" algn="ctr" defTabSz="1155700">
            <a:lnSpc>
              <a:spcPct val="90000"/>
            </a:lnSpc>
            <a:spcBef>
              <a:spcPct val="0"/>
            </a:spcBef>
            <a:spcAft>
              <a:spcPct val="35000"/>
            </a:spcAft>
          </a:pPr>
          <a:r>
            <a:rPr lang="en-GB" sz="2600" kern="1200" dirty="0" smtClean="0"/>
            <a:t>Assumption 2</a:t>
          </a:r>
          <a:endParaRPr lang="en-GB" sz="2600" kern="1200" dirty="0"/>
        </a:p>
      </dsp:txBody>
      <dsp:txXfrm>
        <a:off x="3082514" y="233227"/>
        <a:ext cx="2703935" cy="748800"/>
      </dsp:txXfrm>
    </dsp:sp>
    <dsp:sp modelId="{51C2A9FA-20B6-47C1-9C1B-C362F0F85221}">
      <dsp:nvSpPr>
        <dsp:cNvPr id="0" name=""/>
        <dsp:cNvSpPr/>
      </dsp:nvSpPr>
      <dsp:spPr>
        <a:xfrm>
          <a:off x="3082514" y="982027"/>
          <a:ext cx="2703935" cy="2069729"/>
        </a:xfrm>
        <a:prstGeom prst="rect">
          <a:avLst/>
        </a:prstGeom>
        <a:solidFill>
          <a:schemeClr val="accent6">
            <a:lumMod val="60000"/>
            <a:lumOff val="40000"/>
            <a:alpha val="9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38684" tIns="138684" rIns="184912" bIns="208026" numCol="1" spcCol="1270" anchor="t" anchorCtr="0">
          <a:noAutofit/>
        </a:bodyPr>
        <a:lstStyle/>
        <a:p>
          <a:pPr marL="228600" lvl="1" indent="-228600" algn="l" defTabSz="1155700">
            <a:lnSpc>
              <a:spcPct val="90000"/>
            </a:lnSpc>
            <a:spcBef>
              <a:spcPct val="0"/>
            </a:spcBef>
            <a:spcAft>
              <a:spcPct val="15000"/>
            </a:spcAft>
            <a:buChar char="••"/>
          </a:pPr>
          <a:r>
            <a:rPr lang="en-US" sz="2600" kern="1200" dirty="0" smtClean="0"/>
            <a:t>The firm is all equity financed. </a:t>
          </a:r>
          <a:endParaRPr lang="en-GB" sz="2600" kern="1200" dirty="0"/>
        </a:p>
      </dsp:txBody>
      <dsp:txXfrm>
        <a:off x="3082514" y="982027"/>
        <a:ext cx="2703935" cy="20697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278697-BF4D-42D6-97D0-0A730796E745}">
      <dsp:nvSpPr>
        <dsp:cNvPr id="0" name=""/>
        <dsp:cNvSpPr/>
      </dsp:nvSpPr>
      <dsp:spPr>
        <a:xfrm>
          <a:off x="41" y="22721"/>
          <a:ext cx="3939038" cy="691200"/>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97536" rIns="170688" bIns="97536" numCol="1" spcCol="1270" anchor="ctr" anchorCtr="0">
          <a:noAutofit/>
        </a:bodyPr>
        <a:lstStyle/>
        <a:p>
          <a:pPr lvl="0" algn="ctr" defTabSz="1066800">
            <a:lnSpc>
              <a:spcPct val="90000"/>
            </a:lnSpc>
            <a:spcBef>
              <a:spcPct val="0"/>
            </a:spcBef>
            <a:spcAft>
              <a:spcPct val="35000"/>
            </a:spcAft>
          </a:pPr>
          <a:r>
            <a:rPr lang="en-GB" sz="2400" kern="1200" dirty="0" smtClean="0"/>
            <a:t>Problems</a:t>
          </a:r>
          <a:endParaRPr lang="en-GB" sz="2400" kern="1200" dirty="0"/>
        </a:p>
      </dsp:txBody>
      <dsp:txXfrm>
        <a:off x="41" y="22721"/>
        <a:ext cx="3939038" cy="691200"/>
      </dsp:txXfrm>
    </dsp:sp>
    <dsp:sp modelId="{F0D4984F-F68F-45D1-8239-2CBC9E38EF1F}">
      <dsp:nvSpPr>
        <dsp:cNvPr id="0" name=""/>
        <dsp:cNvSpPr/>
      </dsp:nvSpPr>
      <dsp:spPr>
        <a:xfrm>
          <a:off x="41" y="713921"/>
          <a:ext cx="3939038" cy="3613106"/>
        </a:xfrm>
        <a:prstGeom prst="rect">
          <a:avLst/>
        </a:prstGeom>
        <a:solidFill>
          <a:schemeClr val="accent6">
            <a:lumMod val="60000"/>
            <a:lumOff val="40000"/>
            <a:alpha val="9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smtClean="0"/>
            <a:t>Betas may vary over time</a:t>
          </a:r>
          <a:endParaRPr lang="en-GB" sz="2400" kern="1200" dirty="0"/>
        </a:p>
        <a:p>
          <a:pPr marL="228600" lvl="1" indent="-228600" algn="l" defTabSz="1066800">
            <a:lnSpc>
              <a:spcPct val="90000"/>
            </a:lnSpc>
            <a:spcBef>
              <a:spcPct val="0"/>
            </a:spcBef>
            <a:spcAft>
              <a:spcPct val="15000"/>
            </a:spcAft>
            <a:buChar char="••"/>
          </a:pPr>
          <a:r>
            <a:rPr lang="en-GB" sz="2400" kern="1200" dirty="0" smtClean="0"/>
            <a:t>Sample Size may be inadequate</a:t>
          </a:r>
          <a:endParaRPr lang="en-GB" sz="2400" kern="1200" dirty="0"/>
        </a:p>
        <a:p>
          <a:pPr marL="228600" lvl="1" indent="-228600" algn="l" defTabSz="1066800">
            <a:lnSpc>
              <a:spcPct val="90000"/>
            </a:lnSpc>
            <a:spcBef>
              <a:spcPct val="0"/>
            </a:spcBef>
            <a:spcAft>
              <a:spcPct val="15000"/>
            </a:spcAft>
            <a:buChar char="••"/>
          </a:pPr>
          <a:r>
            <a:rPr lang="en-GB" sz="2400" kern="1200" dirty="0" smtClean="0"/>
            <a:t>Betas are influenced by changing financial leverage and business risk</a:t>
          </a:r>
          <a:endParaRPr lang="en-GB" sz="2400" kern="1200" dirty="0"/>
        </a:p>
      </dsp:txBody>
      <dsp:txXfrm>
        <a:off x="41" y="713921"/>
        <a:ext cx="3939038" cy="3613106"/>
      </dsp:txXfrm>
    </dsp:sp>
    <dsp:sp modelId="{08DA40D3-88A8-47E3-BC3C-ECFF2D080B81}">
      <dsp:nvSpPr>
        <dsp:cNvPr id="0" name=""/>
        <dsp:cNvSpPr/>
      </dsp:nvSpPr>
      <dsp:spPr>
        <a:xfrm>
          <a:off x="4490545" y="22721"/>
          <a:ext cx="3939038" cy="691200"/>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70688" tIns="97536" rIns="170688" bIns="97536" numCol="1" spcCol="1270" anchor="ctr" anchorCtr="0">
          <a:noAutofit/>
        </a:bodyPr>
        <a:lstStyle/>
        <a:p>
          <a:pPr lvl="0" algn="ctr" defTabSz="1066800">
            <a:lnSpc>
              <a:spcPct val="90000"/>
            </a:lnSpc>
            <a:spcBef>
              <a:spcPct val="0"/>
            </a:spcBef>
            <a:spcAft>
              <a:spcPct val="35000"/>
            </a:spcAft>
          </a:pPr>
          <a:r>
            <a:rPr lang="en-GB" sz="2400" kern="1200" dirty="0" smtClean="0"/>
            <a:t>Solutions</a:t>
          </a:r>
          <a:endParaRPr lang="en-GB" sz="2400" kern="1200" dirty="0"/>
        </a:p>
      </dsp:txBody>
      <dsp:txXfrm>
        <a:off x="4490545" y="22721"/>
        <a:ext cx="3939038" cy="691200"/>
      </dsp:txXfrm>
    </dsp:sp>
    <dsp:sp modelId="{B2B8CE86-33D9-4DE4-8CA8-0380ACE50A01}">
      <dsp:nvSpPr>
        <dsp:cNvPr id="0" name=""/>
        <dsp:cNvSpPr/>
      </dsp:nvSpPr>
      <dsp:spPr>
        <a:xfrm>
          <a:off x="4490545" y="713921"/>
          <a:ext cx="3939038" cy="3613106"/>
        </a:xfrm>
        <a:prstGeom prst="rect">
          <a:avLst/>
        </a:prstGeom>
        <a:solidFill>
          <a:schemeClr val="accent6">
            <a:lumMod val="60000"/>
            <a:lumOff val="40000"/>
            <a:alpha val="9000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smtClean="0"/>
            <a:t>First 2 problems can be sorted by better statistics</a:t>
          </a:r>
          <a:endParaRPr lang="en-GB" sz="2400" kern="1200" dirty="0"/>
        </a:p>
        <a:p>
          <a:pPr marL="228600" lvl="1" indent="-228600" algn="l" defTabSz="1066800">
            <a:lnSpc>
              <a:spcPct val="90000"/>
            </a:lnSpc>
            <a:spcBef>
              <a:spcPct val="0"/>
            </a:spcBef>
            <a:spcAft>
              <a:spcPct val="15000"/>
            </a:spcAft>
            <a:buChar char="••"/>
          </a:pPr>
          <a:r>
            <a:rPr lang="en-GB" sz="2400" kern="1200" dirty="0" smtClean="0"/>
            <a:t>3</a:t>
          </a:r>
          <a:r>
            <a:rPr lang="en-GB" sz="2400" kern="1200" baseline="30000" dirty="0" smtClean="0"/>
            <a:t>rd</a:t>
          </a:r>
          <a:r>
            <a:rPr lang="en-GB" sz="2400" kern="1200" dirty="0" smtClean="0"/>
            <a:t> problem can be lessened by adjusting for business and financial risk</a:t>
          </a:r>
          <a:endParaRPr lang="en-GB" sz="2400" kern="1200" dirty="0"/>
        </a:p>
        <a:p>
          <a:pPr marL="228600" lvl="1" indent="-228600" algn="l" defTabSz="1066800">
            <a:lnSpc>
              <a:spcPct val="90000"/>
            </a:lnSpc>
            <a:spcBef>
              <a:spcPct val="0"/>
            </a:spcBef>
            <a:spcAft>
              <a:spcPct val="15000"/>
            </a:spcAft>
            <a:buChar char="••"/>
          </a:pPr>
          <a:r>
            <a:rPr lang="en-GB" sz="2400" kern="1200" dirty="0" smtClean="0"/>
            <a:t>Look at average beta estimates of several comparable firms in industry</a:t>
          </a:r>
          <a:endParaRPr lang="en-GB" sz="2400" kern="1200" dirty="0"/>
        </a:p>
      </dsp:txBody>
      <dsp:txXfrm>
        <a:off x="4490545" y="713921"/>
        <a:ext cx="3939038" cy="361310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16B294-7364-4BD0-BEB1-D82B4FE55A15}">
      <dsp:nvSpPr>
        <dsp:cNvPr id="0" name=""/>
        <dsp:cNvSpPr/>
      </dsp:nvSpPr>
      <dsp:spPr>
        <a:xfrm>
          <a:off x="705487" y="2435"/>
          <a:ext cx="3342214" cy="2005328"/>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r>
            <a:rPr lang="en-GB" sz="4800" kern="1200" dirty="0" err="1" smtClean="0"/>
            <a:t>Cyclicity</a:t>
          </a:r>
          <a:r>
            <a:rPr lang="en-GB" sz="4800" kern="1200" dirty="0" smtClean="0"/>
            <a:t> of Revenues</a:t>
          </a:r>
          <a:endParaRPr lang="en-GB" sz="4800" kern="1200" dirty="0"/>
        </a:p>
      </dsp:txBody>
      <dsp:txXfrm>
        <a:off x="705487" y="2435"/>
        <a:ext cx="3342214" cy="2005328"/>
      </dsp:txXfrm>
    </dsp:sp>
    <dsp:sp modelId="{AADC28F5-2077-40EA-96F5-699BB01D5C4E}">
      <dsp:nvSpPr>
        <dsp:cNvPr id="0" name=""/>
        <dsp:cNvSpPr/>
      </dsp:nvSpPr>
      <dsp:spPr>
        <a:xfrm>
          <a:off x="4381923" y="2435"/>
          <a:ext cx="3342214" cy="2005328"/>
        </a:xfrm>
        <a:prstGeom prst="rect">
          <a:avLst/>
        </a:prstGeom>
        <a:solidFill>
          <a:schemeClr val="accent6">
            <a:lumMod val="75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r>
            <a:rPr lang="en-GB" sz="4800" kern="1200" dirty="0" smtClean="0"/>
            <a:t>Operating Leverage</a:t>
          </a:r>
          <a:endParaRPr lang="en-GB" sz="4800" kern="1200" dirty="0"/>
        </a:p>
      </dsp:txBody>
      <dsp:txXfrm>
        <a:off x="4381923" y="2435"/>
        <a:ext cx="3342214" cy="2005328"/>
      </dsp:txXfrm>
    </dsp:sp>
    <dsp:sp modelId="{ECDE5A2B-5822-4C87-8419-5CAAC43898B3}">
      <dsp:nvSpPr>
        <dsp:cNvPr id="0" name=""/>
        <dsp:cNvSpPr/>
      </dsp:nvSpPr>
      <dsp:spPr>
        <a:xfrm>
          <a:off x="2543705" y="2341985"/>
          <a:ext cx="3342214" cy="2005328"/>
        </a:xfrm>
        <a:prstGeom prst="rect">
          <a:avLst/>
        </a:prstGeom>
        <a:solidFill>
          <a:schemeClr val="accent6">
            <a:lumMod val="60000"/>
            <a:lumOff val="4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82880" tIns="182880" rIns="182880" bIns="182880" numCol="1" spcCol="1270" anchor="ctr" anchorCtr="0">
          <a:noAutofit/>
        </a:bodyPr>
        <a:lstStyle/>
        <a:p>
          <a:pPr lvl="0" algn="ctr" defTabSz="2133600">
            <a:lnSpc>
              <a:spcPct val="90000"/>
            </a:lnSpc>
            <a:spcBef>
              <a:spcPct val="0"/>
            </a:spcBef>
            <a:spcAft>
              <a:spcPct val="35000"/>
            </a:spcAft>
          </a:pPr>
          <a:r>
            <a:rPr lang="en-GB" sz="4800" kern="1200" dirty="0" smtClean="0"/>
            <a:t>Financial Leverage</a:t>
          </a:r>
          <a:endParaRPr lang="en-GB" sz="4800" kern="1200" dirty="0"/>
        </a:p>
      </dsp:txBody>
      <dsp:txXfrm>
        <a:off x="2543705" y="2341985"/>
        <a:ext cx="3342214" cy="20053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042998-0708-4997-AFC0-DE580609E1A2}">
      <dsp:nvSpPr>
        <dsp:cNvPr id="0" name=""/>
        <dsp:cNvSpPr/>
      </dsp:nvSpPr>
      <dsp:spPr>
        <a:xfrm>
          <a:off x="39067" y="0"/>
          <a:ext cx="3961460" cy="2376876"/>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8590" tIns="148590" rIns="148590" bIns="148590" numCol="1" spcCol="1270" anchor="ctr" anchorCtr="0">
          <a:noAutofit/>
        </a:bodyPr>
        <a:lstStyle/>
        <a:p>
          <a:pPr lvl="0" algn="ctr" defTabSz="1733550">
            <a:lnSpc>
              <a:spcPct val="90000"/>
            </a:lnSpc>
            <a:spcBef>
              <a:spcPct val="0"/>
            </a:spcBef>
            <a:spcAft>
              <a:spcPct val="35000"/>
            </a:spcAft>
          </a:pPr>
          <a:r>
            <a:rPr lang="en-GB" sz="3900" kern="1200" dirty="0" smtClean="0"/>
            <a:t>This is called the Weighted Average Cost of Capital (WACC)</a:t>
          </a:r>
          <a:endParaRPr lang="en-GB" sz="3900" kern="1200" dirty="0"/>
        </a:p>
      </dsp:txBody>
      <dsp:txXfrm>
        <a:off x="39067" y="0"/>
        <a:ext cx="3961460" cy="23768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1967AE-94FE-49BA-BD24-7031D442B7F1}">
      <dsp:nvSpPr>
        <dsp:cNvPr id="0" name=""/>
        <dsp:cNvSpPr/>
      </dsp:nvSpPr>
      <dsp:spPr>
        <a:xfrm>
          <a:off x="0" y="0"/>
          <a:ext cx="8429625" cy="1304925"/>
        </a:xfrm>
        <a:prstGeom prst="rect">
          <a:avLst/>
        </a:prstGeom>
        <a:solidFill>
          <a:schemeClr val="accent6">
            <a:lumMod val="50000"/>
          </a:schemeClr>
        </a:solidFill>
        <a:ln>
          <a:noFill/>
        </a:ln>
        <a:effectLst/>
        <a:scene3d>
          <a:camera prst="orthographicFront">
            <a:rot lat="0" lon="0" rev="0"/>
          </a:camera>
          <a:lightRig rig="contrasting" dir="t">
            <a:rot lat="0" lon="0" rev="1200000"/>
          </a:lightRig>
        </a:scene3d>
        <a:sp3d contourW="12700" prstMaterial="flat">
          <a:bevelT w="100800" h="154000"/>
          <a:bevelB w="152400"/>
        </a:sp3d>
      </dsp:spPr>
      <dsp:style>
        <a:lnRef idx="0">
          <a:scrgbClr r="0" g="0" b="0"/>
        </a:lnRef>
        <a:fillRef idx="1">
          <a:scrgbClr r="0" g="0" b="0"/>
        </a:fillRef>
        <a:effectRef idx="0">
          <a:scrgbClr r="0" g="0" b="0"/>
        </a:effectRef>
        <a:fontRef idx="minor"/>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GB" sz="4700" kern="1200" dirty="0" smtClean="0"/>
            <a:t>To Compute WACC, You need</a:t>
          </a:r>
          <a:endParaRPr lang="en-GB" sz="4700" kern="1200" dirty="0"/>
        </a:p>
      </dsp:txBody>
      <dsp:txXfrm>
        <a:off x="0" y="0"/>
        <a:ext cx="8429625" cy="1304925"/>
      </dsp:txXfrm>
    </dsp:sp>
    <dsp:sp modelId="{B47D1153-2D8C-478E-B920-064FD9932BC6}">
      <dsp:nvSpPr>
        <dsp:cNvPr id="0" name=""/>
        <dsp:cNvSpPr/>
      </dsp:nvSpPr>
      <dsp:spPr>
        <a:xfrm>
          <a:off x="4116" y="1304925"/>
          <a:ext cx="2807130" cy="2740342"/>
        </a:xfrm>
        <a:prstGeom prst="rect">
          <a:avLst/>
        </a:prstGeom>
        <a:solidFill>
          <a:schemeClr val="accent6">
            <a:lumMod val="75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smtClean="0"/>
            <a:t>After-tax Cost of Debt</a:t>
          </a:r>
          <a:endParaRPr lang="en-GB" sz="3800" kern="1200" dirty="0"/>
        </a:p>
      </dsp:txBody>
      <dsp:txXfrm>
        <a:off x="4116" y="1304925"/>
        <a:ext cx="2807130" cy="2740342"/>
      </dsp:txXfrm>
    </dsp:sp>
    <dsp:sp modelId="{68A3B354-17F8-4516-B8B3-FF8375BC6270}">
      <dsp:nvSpPr>
        <dsp:cNvPr id="0" name=""/>
        <dsp:cNvSpPr/>
      </dsp:nvSpPr>
      <dsp:spPr>
        <a:xfrm>
          <a:off x="2811247" y="1304925"/>
          <a:ext cx="2807130" cy="2740342"/>
        </a:xfrm>
        <a:prstGeom prst="rect">
          <a:avLst/>
        </a:prstGeom>
        <a:solidFill>
          <a:schemeClr val="accent6">
            <a:lumMod val="60000"/>
            <a:lumOff val="4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smtClean="0"/>
            <a:t>Cost of Equity</a:t>
          </a:r>
          <a:endParaRPr lang="en-GB" sz="3800" kern="1200" dirty="0"/>
        </a:p>
      </dsp:txBody>
      <dsp:txXfrm>
        <a:off x="2811247" y="1304925"/>
        <a:ext cx="2807130" cy="2740342"/>
      </dsp:txXfrm>
    </dsp:sp>
    <dsp:sp modelId="{3D8C677D-B574-44E9-9596-D35950CFFA20}">
      <dsp:nvSpPr>
        <dsp:cNvPr id="0" name=""/>
        <dsp:cNvSpPr/>
      </dsp:nvSpPr>
      <dsp:spPr>
        <a:xfrm>
          <a:off x="5618377" y="1304925"/>
          <a:ext cx="2807130" cy="2740342"/>
        </a:xfrm>
        <a:prstGeom prst="rect">
          <a:avLst/>
        </a:prstGeom>
        <a:solidFill>
          <a:schemeClr val="accent6">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4780" tIns="144780" rIns="144780" bIns="144780" numCol="1" spcCol="1270" anchor="ctr" anchorCtr="0">
          <a:noAutofit/>
        </a:bodyPr>
        <a:lstStyle/>
        <a:p>
          <a:pPr lvl="0" algn="ctr" defTabSz="1689100">
            <a:lnSpc>
              <a:spcPct val="90000"/>
            </a:lnSpc>
            <a:spcBef>
              <a:spcPct val="0"/>
            </a:spcBef>
            <a:spcAft>
              <a:spcPct val="35000"/>
            </a:spcAft>
          </a:pPr>
          <a:r>
            <a:rPr lang="en-GB" sz="3800" kern="1200" dirty="0" smtClean="0"/>
            <a:t>Proportions of Each in Capital Structure</a:t>
          </a:r>
          <a:endParaRPr lang="en-GB" sz="3800" kern="1200" dirty="0"/>
        </a:p>
      </dsp:txBody>
      <dsp:txXfrm>
        <a:off x="5618377" y="1304925"/>
        <a:ext cx="2807130" cy="2740342"/>
      </dsp:txXfrm>
    </dsp:sp>
    <dsp:sp modelId="{70E907C9-A46C-4F51-AC10-51AE49771538}">
      <dsp:nvSpPr>
        <dsp:cNvPr id="0" name=""/>
        <dsp:cNvSpPr/>
      </dsp:nvSpPr>
      <dsp:spPr>
        <a:xfrm>
          <a:off x="0" y="4045267"/>
          <a:ext cx="8429625" cy="304482"/>
        </a:xfrm>
        <a:prstGeom prst="rect">
          <a:avLst/>
        </a:prstGeom>
        <a:solidFill>
          <a:schemeClr val="accent6">
            <a:lumMod val="50000"/>
          </a:schemeClr>
        </a:solidFill>
        <a:ln>
          <a:noFill/>
        </a:ln>
        <a:effectLst/>
        <a:scene3d>
          <a:camera prst="orthographicFront">
            <a:rot lat="0" lon="0" rev="0"/>
          </a:camera>
          <a:lightRig rig="contrasting" dir="t">
            <a:rot lat="0" lon="0" rev="1200000"/>
          </a:lightRig>
        </a:scene3d>
        <a:sp3d contourW="12700" prstMaterial="flat">
          <a:bevelT w="100800" h="154000"/>
          <a:bevelB w="152400"/>
        </a:sp3d>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7BC8C67-A209-48B5-B97C-E0732C667D9B}">
      <dsp:nvSpPr>
        <dsp:cNvPr id="0" name=""/>
        <dsp:cNvSpPr/>
      </dsp:nvSpPr>
      <dsp:spPr>
        <a:xfrm>
          <a:off x="705487" y="2435"/>
          <a:ext cx="3342214" cy="2005328"/>
        </a:xfrm>
        <a:prstGeom prst="rect">
          <a:avLst/>
        </a:prstGeom>
        <a:solidFill>
          <a:schemeClr val="accent6">
            <a:lumMod val="5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Liquidity, E[r], and Cost of Capital</a:t>
          </a:r>
          <a:endParaRPr lang="en-GB" sz="3600" kern="1200" dirty="0"/>
        </a:p>
      </dsp:txBody>
      <dsp:txXfrm>
        <a:off x="705487" y="2435"/>
        <a:ext cx="3342214" cy="2005328"/>
      </dsp:txXfrm>
    </dsp:sp>
    <dsp:sp modelId="{381B1BAD-3ADD-43FD-83CF-1B3D7BF25C7C}">
      <dsp:nvSpPr>
        <dsp:cNvPr id="0" name=""/>
        <dsp:cNvSpPr/>
      </dsp:nvSpPr>
      <dsp:spPr>
        <a:xfrm>
          <a:off x="4381923" y="2435"/>
          <a:ext cx="3342214" cy="2005328"/>
        </a:xfrm>
        <a:prstGeom prst="rect">
          <a:avLst/>
        </a:prstGeom>
        <a:solidFill>
          <a:schemeClr val="accent6">
            <a:lumMod val="75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Liquidity and Adverse Selection</a:t>
          </a:r>
          <a:endParaRPr lang="en-GB" sz="3600" kern="1200" dirty="0"/>
        </a:p>
      </dsp:txBody>
      <dsp:txXfrm>
        <a:off x="4381923" y="2435"/>
        <a:ext cx="3342214" cy="2005328"/>
      </dsp:txXfrm>
    </dsp:sp>
    <dsp:sp modelId="{322AAEE2-69E5-44ED-8B43-D15BEED6766A}">
      <dsp:nvSpPr>
        <dsp:cNvPr id="0" name=""/>
        <dsp:cNvSpPr/>
      </dsp:nvSpPr>
      <dsp:spPr>
        <a:xfrm>
          <a:off x="705487" y="2341985"/>
          <a:ext cx="3342214" cy="2005328"/>
        </a:xfrm>
        <a:prstGeom prst="rect">
          <a:avLst/>
        </a:prstGeom>
        <a:solidFill>
          <a:schemeClr val="accent6">
            <a:lumMod val="60000"/>
            <a:lumOff val="4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What the Corporation can do</a:t>
          </a:r>
          <a:endParaRPr lang="en-GB" sz="3600" kern="1200" dirty="0"/>
        </a:p>
      </dsp:txBody>
      <dsp:txXfrm>
        <a:off x="705487" y="2341985"/>
        <a:ext cx="3342214" cy="2005328"/>
      </dsp:txXfrm>
    </dsp:sp>
    <dsp:sp modelId="{0ECB18CB-6491-49DA-80E6-1D0656C620D7}">
      <dsp:nvSpPr>
        <dsp:cNvPr id="0" name=""/>
        <dsp:cNvSpPr/>
      </dsp:nvSpPr>
      <dsp:spPr>
        <a:xfrm>
          <a:off x="4381923" y="2341985"/>
          <a:ext cx="3342214" cy="2005328"/>
        </a:xfrm>
        <a:prstGeom prst="rect">
          <a:avLst/>
        </a:prstGeom>
        <a:solidFill>
          <a:schemeClr val="accent6">
            <a:lumMod val="40000"/>
            <a:lumOff val="60000"/>
          </a:schemeClr>
        </a:solidFill>
        <a:ln>
          <a:noFill/>
        </a:ln>
        <a:effectLst>
          <a:outerShdw blurRad="40000" dist="23000" dir="5400000" rotWithShape="0">
            <a:srgbClr val="000000">
              <a:alpha val="35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lvl="0" algn="ctr" defTabSz="1600200">
            <a:lnSpc>
              <a:spcPct val="90000"/>
            </a:lnSpc>
            <a:spcBef>
              <a:spcPct val="0"/>
            </a:spcBef>
            <a:spcAft>
              <a:spcPct val="35000"/>
            </a:spcAft>
          </a:pPr>
          <a:r>
            <a:rPr lang="en-GB" sz="3600" kern="1200" dirty="0" smtClean="0"/>
            <a:t>International Considerations</a:t>
          </a:r>
          <a:endParaRPr lang="en-GB" sz="3600" kern="1200" dirty="0"/>
        </a:p>
      </dsp:txBody>
      <dsp:txXfrm>
        <a:off x="4381923" y="2341985"/>
        <a:ext cx="3342214" cy="2005328"/>
      </dsp:txXfrm>
    </dsp:sp>
  </dsp:spTree>
</dsp:drawing>
</file>

<file path=ppt/diagrams/layout1.xml><?xml version="1.0" encoding="utf-8"?>
<dgm:layoutDef xmlns:dgm="http://schemas.openxmlformats.org/drawingml/2006/diagram" xmlns:a="http://schemas.openxmlformats.org/drawingml/2006/main" uniqueId="urn:microsoft.com/office/officeart/2005/8/layout/default#63">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64">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65">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66">
  <dgm:title val=""/>
  <dgm:desc val=""/>
  <dgm:catLst>
    <dgm:cat type="list" pri="1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wmf"/></Relationships>
</file>

<file path=ppt/drawings/_rels/vmlDrawing3.vml.rels><?xml version="1.0" encoding="UTF-8" standalone="yes"?>
<Relationships xmlns="http://schemas.openxmlformats.org/package/2006/relationships"><Relationship Id="rId2" Type="http://schemas.openxmlformats.org/officeDocument/2006/relationships/image" Target="../media/image14.wmf"/><Relationship Id="rId1" Type="http://schemas.openxmlformats.org/officeDocument/2006/relationships/image" Target="../media/image13.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atin typeface="Arial" charset="0"/>
                <a:ea typeface="ＭＳ Ｐゴシック" charset="0"/>
                <a:cs typeface="+mn-cs"/>
              </a:defRPr>
            </a:lvl1pPr>
          </a:lstStyle>
          <a:p>
            <a:pPr>
              <a:defRPr/>
            </a:pPr>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smtClean="0">
                <a:latin typeface="Arial" charset="0"/>
                <a:ea typeface="ＭＳ Ｐゴシック" charset="0"/>
                <a:cs typeface="+mn-cs"/>
              </a:defRPr>
            </a:lvl1pPr>
          </a:lstStyle>
          <a:p>
            <a:pPr>
              <a:defRPr/>
            </a:pPr>
            <a:fld id="{0946910C-B4F1-4006-A698-D739901B3338}" type="datetimeFigureOut">
              <a:rPr lang="en-US"/>
              <a:pPr>
                <a:defRPr/>
              </a:pPr>
              <a:t>4/3/2017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endParaRPr lang="en-US"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atin typeface="Arial" charset="0"/>
                <a:ea typeface="ＭＳ Ｐゴシック" charset="0"/>
                <a:cs typeface="+mn-cs"/>
              </a:defRPr>
            </a:lvl1pPr>
          </a:lstStyle>
          <a:p>
            <a:pPr>
              <a:defRPr/>
            </a:pPr>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smtClean="0">
                <a:latin typeface="Arial" charset="0"/>
                <a:ea typeface="ＭＳ Ｐゴシック" charset="0"/>
                <a:cs typeface="+mn-cs"/>
              </a:defRPr>
            </a:lvl1pPr>
          </a:lstStyle>
          <a:p>
            <a:pPr>
              <a:defRPr/>
            </a:pPr>
            <a:fld id="{420182B5-64E5-4523-90FB-8ED299BC5A0F}" type="slidenum">
              <a:rPr lang="en-US"/>
              <a:pPr>
                <a:defRPr/>
              </a:pPr>
              <a:t>‹#›</a:t>
            </a:fld>
            <a:endParaRPr lang="en-US"/>
          </a:p>
        </p:txBody>
      </p:sp>
    </p:spTree>
    <p:extLst>
      <p:ext uri="{BB962C8B-B14F-4D97-AF65-F5344CB8AC3E}">
        <p14:creationId xmlns:p14="http://schemas.microsoft.com/office/powerpoint/2010/main" val="2389073617"/>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E628C40-BFBA-4232-8C96-0D50F030C47D}" type="slidenum">
              <a:rPr lang="en-GB">
                <a:latin typeface="Arial" pitchFamily="34" charset="0"/>
                <a:ea typeface="ＭＳ Ｐゴシック" pitchFamily="34" charset="-128"/>
              </a:rPr>
              <a:pPr/>
              <a:t>27</a:t>
            </a:fld>
            <a:endParaRPr lang="en-GB">
              <a:latin typeface="Arial" pitchFamily="34" charset="0"/>
              <a:ea typeface="ＭＳ Ｐゴシック"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headEnd/>
            <a:tailEnd/>
          </a:ln>
        </p:spPr>
      </p:sp>
      <p:sp>
        <p:nvSpPr>
          <p:cNvPr id="53251"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US" smtClean="0">
              <a:latin typeface="Arial" pitchFamily="34" charset="0"/>
            </a:endParaRPr>
          </a:p>
        </p:txBody>
      </p:sp>
      <p:sp>
        <p:nvSpPr>
          <p:cNvPr id="532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A84A835-4B9C-4061-B47E-0D086DAE1781}" type="slidenum">
              <a:rPr lang="en-GB">
                <a:latin typeface="Arial" pitchFamily="34" charset="0"/>
                <a:ea typeface="ＭＳ Ｐゴシック" pitchFamily="34" charset="-128"/>
              </a:rPr>
              <a:pPr/>
              <a:t>39</a:t>
            </a:fld>
            <a:endParaRPr lang="en-GB">
              <a:latin typeface="Arial" pitchFamily="34" charset="0"/>
              <a:ea typeface="ＭＳ Ｐゴシック"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GB" smtClean="0"/>
              <a:t>Click to edit Master subtitle style</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118A509-E473-44D6-9D62-886C8F892E97}"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195736" y="116632"/>
            <a:ext cx="6948264" cy="1143000"/>
          </a:xfrm>
        </p:spPr>
        <p:txBody>
          <a:bodyPr/>
          <a:lstStyle>
            <a:lvl1pPr>
              <a:defRPr>
                <a:solidFill>
                  <a:schemeClr val="bg1"/>
                </a:solidFill>
              </a:defRPr>
            </a:lvl1pPr>
          </a:lstStyle>
          <a:p>
            <a:r>
              <a:rPr lang="en-GB" dirty="0"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F4088BD-88B1-4A7F-B9BB-3421F7FFF37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F21B0D-AD2C-4C69-93ED-6A97B5092C0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AE4B5CEB-82BB-420F-920D-FE8DA5620141}"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BFC86E1A-3D04-45CB-A9B1-E831B73D6354}"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AECD2EBB-15CF-45F9-9FAF-0F853CF2BC7E}"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B425CB29-4B70-4FD7-B637-6BD801BD337A}"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881606DB-032A-41C5-B930-7F21173F9133}"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2BA6C438-254D-4F2E-89B7-0AEBFB151DB9}"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64A2B9CF-2E0E-4FE0-9582-4199F1F4450B}"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3AFBE5BB-25FB-4110-8630-FE93B7CBA472}"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able Placeholder 2"/>
          <p:cNvSpPr>
            <a:spLocks noGrp="1"/>
          </p:cNvSpPr>
          <p:nvPr>
            <p:ph type="tbl" idx="1"/>
          </p:nvPr>
        </p:nvSpPr>
        <p:spPr>
          <a:xfrm>
            <a:off x="457200" y="1600200"/>
            <a:ext cx="8229600" cy="4525963"/>
          </a:xfrm>
        </p:spPr>
        <p:txBody>
          <a:bodyPr/>
          <a:lstStyle/>
          <a:p>
            <a:pPr lvl="0"/>
            <a:endParaRPr lang="en-US"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8B4411EC-51A0-4D82-B5BD-7C09EA3B5855}"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GB" smtClean="0"/>
              <a:t>Click to edit Master title style</a:t>
            </a:r>
            <a:endParaRPr lang="en-US"/>
          </a:p>
        </p:txBody>
      </p:sp>
      <p:sp>
        <p:nvSpPr>
          <p:cNvPr id="3" name="Text Placeholder 2"/>
          <p:cNvSpPr>
            <a:spLocks noGrp="1"/>
          </p:cNvSpPr>
          <p:nvPr>
            <p:ph type="body" sz="half" idx="1"/>
          </p:nvPr>
        </p:nvSpPr>
        <p:spPr>
          <a:xfrm>
            <a:off x="457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07B7156-CFD4-4F79-9D37-AD5F66709357}"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w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defRPr sz="1400">
                <a:latin typeface="Arial" charset="0"/>
                <a:ea typeface="ＭＳ Ｐゴシック" charset="0"/>
                <a:cs typeface="+mn-cs"/>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ctr">
              <a:defRPr sz="1400">
                <a:latin typeface="Arial" charset="0"/>
                <a:ea typeface="ＭＳ Ｐゴシック" charset="0"/>
                <a:cs typeface="+mn-cs"/>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a:extLst>
        </p:spPr>
        <p:txBody>
          <a:bodyPr vert="horz" wrap="square" lIns="91440" tIns="45720" rIns="91440" bIns="45720" numCol="1" anchor="t" anchorCtr="0" compatLnSpc="1">
            <a:prstTxWarp prst="textNoShape">
              <a:avLst/>
            </a:prstTxWarp>
          </a:bodyPr>
          <a:lstStyle>
            <a:lvl1pPr algn="r">
              <a:defRPr sz="1400">
                <a:latin typeface="Arial" charset="0"/>
                <a:ea typeface="ＭＳ Ｐゴシック" charset="0"/>
                <a:cs typeface="+mn-cs"/>
              </a:defRPr>
            </a:lvl1pPr>
          </a:lstStyle>
          <a:p>
            <a:pPr>
              <a:defRPr/>
            </a:pPr>
            <a:fld id="{57C3E5E6-5F61-4744-8936-4979983038FB}" type="slidenum">
              <a:rPr lang="en-GB"/>
              <a:pPr>
                <a:defRPr/>
              </a:pPr>
              <a:t>‹#›</a:t>
            </a:fld>
            <a:endParaRPr lang="en-GB"/>
          </a:p>
        </p:txBody>
      </p:sp>
      <p:sp>
        <p:nvSpPr>
          <p:cNvPr id="7" name="Rectangle 5"/>
          <p:cNvSpPr>
            <a:spLocks noChangeArrowheads="1"/>
          </p:cNvSpPr>
          <p:nvPr userDrawn="1"/>
        </p:nvSpPr>
        <p:spPr bwMode="auto">
          <a:xfrm>
            <a:off x="2195513" y="0"/>
            <a:ext cx="6948487" cy="1341438"/>
          </a:xfrm>
          <a:prstGeom prst="rect">
            <a:avLst/>
          </a:prstGeom>
          <a:gradFill rotWithShape="1">
            <a:gsLst>
              <a:gs pos="0">
                <a:srgbClr val="000099"/>
              </a:gs>
              <a:gs pos="100000">
                <a:srgbClr val="1BA7FD"/>
              </a:gs>
            </a:gsLst>
            <a:lin ang="5400000" scaled="1"/>
          </a:gradFill>
          <a:ln>
            <a:noFill/>
          </a:ln>
          <a:effectLst/>
          <a:extLst>
            <a:ext uri="{91240B29-F687-4F45-9708-019B960494DF}">
              <a14:hiddenLine xmlns:a14="http://schemas.microsoft.com/office/drawing/2010/main" w="9525">
                <a:solidFill>
                  <a:srgbClr val="99CCFF"/>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nchor="ctr"/>
          <a:lstStyle/>
          <a:p>
            <a:pPr algn="ctr">
              <a:defRPr/>
            </a:pPr>
            <a:endParaRPr lang="en-GB" sz="4400" dirty="0">
              <a:solidFill>
                <a:schemeClr val="bg1"/>
              </a:solidFill>
              <a:latin typeface="Calibri" charset="0"/>
              <a:ea typeface="ＭＳ Ｐゴシック" charset="0"/>
              <a:cs typeface="+mn-cs"/>
            </a:endParaRPr>
          </a:p>
        </p:txBody>
      </p:sp>
      <p:pic>
        <p:nvPicPr>
          <p:cNvPr id="8" name="Picture 6"/>
          <p:cNvPicPr>
            <a:picLocks noChangeAspect="1" noChangeArrowheads="1"/>
          </p:cNvPicPr>
          <p:nvPr userDrawn="1"/>
        </p:nvPicPr>
        <p:blipFill>
          <a:blip r:embed="rId15"/>
          <a:srcRect/>
          <a:stretch>
            <a:fillRect/>
          </a:stretch>
        </p:blipFill>
        <p:spPr bwMode="auto">
          <a:xfrm>
            <a:off x="0" y="0"/>
            <a:ext cx="2195513" cy="1341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ea typeface="ＭＳ Ｐゴシック" charset="0"/>
        </a:defRPr>
      </a:lvl2pPr>
      <a:lvl3pPr algn="ctr" rtl="0" eaLnBrk="0" fontAlgn="base" hangingPunct="0">
        <a:spcBef>
          <a:spcPct val="0"/>
        </a:spcBef>
        <a:spcAft>
          <a:spcPct val="0"/>
        </a:spcAft>
        <a:defRPr sz="4400">
          <a:solidFill>
            <a:schemeClr val="tx2"/>
          </a:solidFill>
          <a:latin typeface="Arial" charset="0"/>
          <a:ea typeface="ＭＳ Ｐゴシック" charset="0"/>
        </a:defRPr>
      </a:lvl3pPr>
      <a:lvl4pPr algn="ctr" rtl="0" eaLnBrk="0" fontAlgn="base" hangingPunct="0">
        <a:spcBef>
          <a:spcPct val="0"/>
        </a:spcBef>
        <a:spcAft>
          <a:spcPct val="0"/>
        </a:spcAft>
        <a:defRPr sz="4400">
          <a:solidFill>
            <a:schemeClr val="tx2"/>
          </a:solidFill>
          <a:latin typeface="Arial" charset="0"/>
          <a:ea typeface="ＭＳ Ｐゴシック" charset="0"/>
        </a:defRPr>
      </a:lvl4pPr>
      <a:lvl5pPr algn="ctr" rtl="0" eaLnBrk="0" fontAlgn="base" hangingPunct="0">
        <a:spcBef>
          <a:spcPct val="0"/>
        </a:spcBef>
        <a:spcAft>
          <a:spcPct val="0"/>
        </a:spcAft>
        <a:defRPr sz="4400">
          <a:solidFill>
            <a:schemeClr val="tx2"/>
          </a:solidFill>
          <a:latin typeface="Arial" charset="0"/>
          <a:ea typeface="ＭＳ Ｐゴシック" charset="0"/>
        </a:defRPr>
      </a:lvl5pPr>
      <a:lvl6pPr marL="457200" algn="ctr" rtl="0" fontAlgn="base">
        <a:spcBef>
          <a:spcPct val="0"/>
        </a:spcBef>
        <a:spcAft>
          <a:spcPct val="0"/>
        </a:spcAft>
        <a:defRPr sz="4400">
          <a:solidFill>
            <a:schemeClr val="tx2"/>
          </a:solidFill>
          <a:latin typeface="Arial" charset="0"/>
          <a:ea typeface="ＭＳ Ｐゴシック" charset="0"/>
        </a:defRPr>
      </a:lvl6pPr>
      <a:lvl7pPr marL="914400" algn="ctr" rtl="0" fontAlgn="base">
        <a:spcBef>
          <a:spcPct val="0"/>
        </a:spcBef>
        <a:spcAft>
          <a:spcPct val="0"/>
        </a:spcAft>
        <a:defRPr sz="4400">
          <a:solidFill>
            <a:schemeClr val="tx2"/>
          </a:solidFill>
          <a:latin typeface="Arial" charset="0"/>
          <a:ea typeface="ＭＳ Ｐゴシック" charset="0"/>
        </a:defRPr>
      </a:lvl7pPr>
      <a:lvl8pPr marL="1371600" algn="ctr" rtl="0" fontAlgn="base">
        <a:spcBef>
          <a:spcPct val="0"/>
        </a:spcBef>
        <a:spcAft>
          <a:spcPct val="0"/>
        </a:spcAft>
        <a:defRPr sz="4400">
          <a:solidFill>
            <a:schemeClr val="tx2"/>
          </a:solidFill>
          <a:latin typeface="Arial" charset="0"/>
          <a:ea typeface="ＭＳ Ｐゴシック" charset="0"/>
        </a:defRPr>
      </a:lvl8pPr>
      <a:lvl9pPr marL="1828800" algn="ctr" rtl="0" fontAlgn="base">
        <a:spcBef>
          <a:spcPct val="0"/>
        </a:spcBef>
        <a:spcAft>
          <a:spcPct val="0"/>
        </a:spcAft>
        <a:defRPr sz="4400">
          <a:solidFill>
            <a:schemeClr val="tx2"/>
          </a:solidFill>
          <a:latin typeface="Arial" charset="0"/>
          <a:ea typeface="ＭＳ Ｐゴシック"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5.wmf"/></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oleObject" Target="../embeddings/oleObject2.bin"/><Relationship Id="rId7" Type="http://schemas.openxmlformats.org/officeDocument/2006/relationships/diagramQuickStyle" Target="../diagrams/quickStyle6.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diagramLayout" Target="../diagrams/layout6.xml"/><Relationship Id="rId5" Type="http://schemas.openxmlformats.org/officeDocument/2006/relationships/diagramData" Target="../diagrams/data6.xml"/><Relationship Id="rId4" Type="http://schemas.openxmlformats.org/officeDocument/2006/relationships/image" Target="../media/image11.wmf"/><Relationship Id="rId9" Type="http://schemas.microsoft.com/office/2007/relationships/diagramDrawing" Target="../diagrams/drawing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3.vml"/><Relationship Id="rId6" Type="http://schemas.openxmlformats.org/officeDocument/2006/relationships/image" Target="../media/image14.wmf"/><Relationship Id="rId5" Type="http://schemas.openxmlformats.org/officeDocument/2006/relationships/oleObject" Target="../embeddings/oleObject4.bin"/><Relationship Id="rId4" Type="http://schemas.openxmlformats.org/officeDocument/2006/relationships/image" Target="../media/image13.wmf"/></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3"/>
          <p:cNvSpPr>
            <a:spLocks noGrp="1" noChangeArrowheads="1"/>
          </p:cNvSpPr>
          <p:nvPr>
            <p:ph type="subTitle" idx="1"/>
          </p:nvPr>
        </p:nvSpPr>
        <p:spPr>
          <a:xfrm>
            <a:off x="900113" y="2565400"/>
            <a:ext cx="4967287" cy="2663825"/>
          </a:xfrm>
        </p:spPr>
        <p:txBody>
          <a:bodyPr/>
          <a:lstStyle/>
          <a:p>
            <a:pPr eaLnBrk="1" hangingPunct="1">
              <a:defRPr/>
            </a:pPr>
            <a:r>
              <a:rPr lang="en-GB" sz="4000" b="1" dirty="0" smtClean="0">
                <a:solidFill>
                  <a:srgbClr val="FF0000"/>
                </a:solidFill>
                <a:latin typeface="Calibri" charset="0"/>
              </a:rPr>
              <a:t>Risk</a:t>
            </a:r>
            <a:r>
              <a:rPr lang="en-GB" sz="4000" b="1" dirty="0" smtClean="0">
                <a:solidFill>
                  <a:srgbClr val="FF0000"/>
                </a:solidFill>
                <a:latin typeface="Calibri" charset="0"/>
              </a:rPr>
              <a:t>, Cost of Capital and Capital Budgeting</a:t>
            </a:r>
            <a:endParaRPr lang="en-GB" sz="4000" b="1" dirty="0">
              <a:solidFill>
                <a:srgbClr val="FF0000"/>
              </a:solidFill>
              <a:latin typeface="Calibri" charset="0"/>
            </a:endParaRPr>
          </a:p>
        </p:txBody>
      </p:sp>
      <p:pic>
        <p:nvPicPr>
          <p:cNvPr id="2" name="Picture 11" descr="McGraw H logo for PPTs"/>
          <p:cNvPicPr>
            <a:picLocks noChangeAspect="1" noChangeArrowheads="1"/>
          </p:cNvPicPr>
          <p:nvPr/>
        </p:nvPicPr>
        <p:blipFill>
          <a:blip r:embed="rId2"/>
          <a:srcRect/>
          <a:stretch>
            <a:fillRect/>
          </a:stretch>
        </p:blipFill>
        <p:spPr bwMode="auto">
          <a:xfrm>
            <a:off x="107950" y="6308725"/>
            <a:ext cx="463550" cy="463550"/>
          </a:xfrm>
          <a:prstGeom prst="rect">
            <a:avLst/>
          </a:prstGeom>
          <a:noFill/>
          <a:ln w="9525">
            <a:noFill/>
            <a:miter lim="800000"/>
            <a:headEnd/>
            <a:tailEnd/>
          </a:ln>
        </p:spPr>
      </p:pic>
      <p:sp>
        <p:nvSpPr>
          <p:cNvPr id="2060" name="Rectangle 12"/>
          <p:cNvSpPr>
            <a:spLocks noChangeArrowheads="1"/>
          </p:cNvSpPr>
          <p:nvPr/>
        </p:nvSpPr>
        <p:spPr bwMode="auto">
          <a:xfrm>
            <a:off x="611188" y="6524625"/>
            <a:ext cx="3311525" cy="2174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a:lstStyle/>
          <a:p>
            <a:pPr eaLnBrk="0" hangingPunct="0">
              <a:buFontTx/>
              <a:buChar char="©"/>
              <a:defRPr/>
            </a:pPr>
            <a:r>
              <a:rPr lang="en-US" sz="1000">
                <a:latin typeface="Calibri" charset="0"/>
                <a:ea typeface="ＭＳ Ｐゴシック" charset="0"/>
                <a:cs typeface="Arial" charset="0"/>
              </a:rPr>
              <a:t> The McGraw-Hill Companies, 2012</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The Cost of Equity Capital</a:t>
            </a:r>
            <a:endParaRPr lang="en-GB" dirty="0"/>
          </a:p>
        </p:txBody>
      </p:sp>
      <p:pic>
        <p:nvPicPr>
          <p:cNvPr id="4099" name="Picture 2"/>
          <p:cNvPicPr>
            <a:picLocks noChangeAspect="1" noChangeArrowheads="1"/>
          </p:cNvPicPr>
          <p:nvPr/>
        </p:nvPicPr>
        <p:blipFill>
          <a:blip r:embed="rId2"/>
          <a:srcRect/>
          <a:stretch>
            <a:fillRect/>
          </a:stretch>
        </p:blipFill>
        <p:spPr bwMode="auto">
          <a:xfrm>
            <a:off x="1331913" y="1628775"/>
            <a:ext cx="6781800" cy="50403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The Cost of Equity Capital</a:t>
            </a:r>
            <a:endParaRPr lang="en-GB" dirty="0"/>
          </a:p>
        </p:txBody>
      </p:sp>
      <p:graphicFrame>
        <p:nvGraphicFramePr>
          <p:cNvPr id="4" name="Content Placeholder 3"/>
          <p:cNvGraphicFramePr>
            <a:graphicFrameLocks noGrp="1"/>
          </p:cNvGraphicFramePr>
          <p:nvPr>
            <p:ph idx="1"/>
          </p:nvPr>
        </p:nvGraphicFramePr>
        <p:xfrm>
          <a:off x="355600" y="1665288"/>
          <a:ext cx="8429625" cy="4349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The Cost of Equity Capital</a:t>
            </a:r>
            <a:endParaRPr lang="en-GB" dirty="0"/>
          </a:p>
        </p:txBody>
      </p:sp>
      <p:sp>
        <p:nvSpPr>
          <p:cNvPr id="3" name="Content Placeholder 2"/>
          <p:cNvSpPr>
            <a:spLocks noGrp="1"/>
          </p:cNvSpPr>
          <p:nvPr>
            <p:ph idx="1"/>
          </p:nvPr>
        </p:nvSpPr>
        <p:spPr/>
        <p:txBody>
          <a:bodyPr/>
          <a:lstStyle/>
          <a:p>
            <a:pPr marL="0" indent="0" eaLnBrk="1" hangingPunct="1">
              <a:buFontTx/>
              <a:buNone/>
              <a:defRPr/>
            </a:pPr>
            <a:r>
              <a:rPr lang="en-US" sz="2400" dirty="0" smtClean="0"/>
              <a:t> From the firm’s perspective, the expected return is the cost of equity capital. Under the CAPM, the expected return on a security can be written as:</a:t>
            </a:r>
            <a:endParaRPr lang="en-GB" sz="2400" dirty="0" smtClean="0"/>
          </a:p>
          <a:p>
            <a:pPr marL="0" indent="0" eaLnBrk="1" hangingPunct="1">
              <a:buFontTx/>
              <a:buNone/>
              <a:defRPr/>
            </a:pPr>
            <a:r>
              <a:rPr lang="en-US" sz="2400" dirty="0" smtClean="0"/>
              <a:t> </a:t>
            </a:r>
            <a:endParaRPr lang="en-GB" sz="2400" dirty="0" smtClean="0"/>
          </a:p>
          <a:p>
            <a:pPr marL="0" indent="0" algn="ctr" eaLnBrk="1" hangingPunct="1">
              <a:buFontTx/>
              <a:buNone/>
              <a:defRPr/>
            </a:pPr>
            <a:r>
              <a:rPr lang="en-US" sz="2400" i="1" dirty="0" smtClean="0"/>
              <a:t>R</a:t>
            </a:r>
            <a:r>
              <a:rPr lang="en-US" sz="2400" i="1" baseline="-25000" dirty="0" smtClean="0"/>
              <a:t>S</a:t>
            </a:r>
            <a:r>
              <a:rPr lang="en-US" sz="2400" i="1" dirty="0" smtClean="0"/>
              <a:t> = R</a:t>
            </a:r>
            <a:r>
              <a:rPr lang="en-US" sz="2400" i="1" baseline="-25000" dirty="0" smtClean="0"/>
              <a:t>F</a:t>
            </a:r>
            <a:r>
              <a:rPr lang="en-US" sz="2400" i="1" dirty="0" smtClean="0"/>
              <a:t> </a:t>
            </a:r>
            <a:r>
              <a:rPr lang="en-US" sz="2400" dirty="0" smtClean="0"/>
              <a:t>+ β × (R</a:t>
            </a:r>
            <a:r>
              <a:rPr lang="en-US" sz="2400" i="1" baseline="-25000" dirty="0" smtClean="0"/>
              <a:t>M</a:t>
            </a:r>
            <a:r>
              <a:rPr lang="en-US" sz="2400" dirty="0" smtClean="0"/>
              <a:t> </a:t>
            </a:r>
            <a:r>
              <a:rPr lang="en-US" sz="2400" dirty="0">
                <a:sym typeface="Symbol"/>
              </a:rPr>
              <a:t>-</a:t>
            </a:r>
            <a:r>
              <a:rPr lang="en-US" sz="2400" dirty="0" smtClean="0"/>
              <a:t> R</a:t>
            </a:r>
            <a:r>
              <a:rPr lang="en-US" sz="2400" i="1" baseline="-25000" dirty="0" smtClean="0"/>
              <a:t>F</a:t>
            </a:r>
            <a:r>
              <a:rPr lang="en-US" sz="2400" dirty="0" smtClean="0"/>
              <a:t>)	</a:t>
            </a:r>
            <a:r>
              <a:rPr lang="en-US" sz="2400" b="1" dirty="0" smtClean="0"/>
              <a:t>(12.1)</a:t>
            </a:r>
            <a:endParaRPr lang="en-GB" sz="2400" dirty="0" smtClean="0"/>
          </a:p>
          <a:p>
            <a:pPr marL="0" indent="0" eaLnBrk="1" hangingPunct="1">
              <a:buFontTx/>
              <a:buNone/>
              <a:defRPr/>
            </a:pPr>
            <a:r>
              <a:rPr lang="en-US" sz="2400" dirty="0" smtClean="0"/>
              <a:t> </a:t>
            </a:r>
            <a:endParaRPr lang="en-GB" sz="2400" dirty="0" smtClean="0"/>
          </a:p>
          <a:p>
            <a:pPr marL="0" indent="0" eaLnBrk="1" hangingPunct="1">
              <a:buFontTx/>
              <a:buNone/>
              <a:defRPr/>
            </a:pPr>
            <a:r>
              <a:rPr lang="en-US" sz="2400" dirty="0" smtClean="0"/>
              <a:t>where </a:t>
            </a:r>
            <a:r>
              <a:rPr lang="en-US" sz="2400" i="1" dirty="0" smtClean="0"/>
              <a:t>R</a:t>
            </a:r>
            <a:r>
              <a:rPr lang="en-US" sz="2400" i="1" baseline="-25000" dirty="0" smtClean="0"/>
              <a:t>F</a:t>
            </a:r>
            <a:r>
              <a:rPr lang="en-US" sz="2400" i="1" dirty="0" smtClean="0"/>
              <a:t> </a:t>
            </a:r>
            <a:r>
              <a:rPr lang="en-US" sz="2400" dirty="0" smtClean="0"/>
              <a:t>is the risk-free rate and </a:t>
            </a:r>
            <a:r>
              <a:rPr lang="en-US" sz="2400" i="1" dirty="0" smtClean="0"/>
              <a:t>R</a:t>
            </a:r>
            <a:r>
              <a:rPr lang="en-US" sz="2400" i="1" baseline="-25000" dirty="0" smtClean="0"/>
              <a:t>M</a:t>
            </a:r>
            <a:r>
              <a:rPr lang="en-US" sz="2400" dirty="0" smtClean="0"/>
              <a:t> </a:t>
            </a:r>
            <a:r>
              <a:rPr lang="en-US" sz="2400" dirty="0">
                <a:sym typeface="Symbol"/>
              </a:rPr>
              <a:t>-</a:t>
            </a:r>
            <a:r>
              <a:rPr lang="en-US" sz="2400" dirty="0" smtClean="0"/>
              <a:t> </a:t>
            </a:r>
            <a:r>
              <a:rPr lang="en-US" sz="2400" i="1" dirty="0" smtClean="0"/>
              <a:t>R</a:t>
            </a:r>
            <a:r>
              <a:rPr lang="en-US" sz="2400" i="1" baseline="-25000" dirty="0" smtClean="0"/>
              <a:t>F</a:t>
            </a:r>
            <a:r>
              <a:rPr lang="en-US" sz="2400" i="1" dirty="0" smtClean="0"/>
              <a:t> </a:t>
            </a:r>
            <a:r>
              <a:rPr lang="en-US" sz="2400" dirty="0" smtClean="0"/>
              <a:t>is the difference between the expected return on the </a:t>
            </a:r>
            <a:r>
              <a:rPr lang="en-US" sz="2400" dirty="0" smtClean="0">
                <a:solidFill>
                  <a:srgbClr val="FF0000"/>
                </a:solidFill>
              </a:rPr>
              <a:t>market portfolio </a:t>
            </a:r>
            <a:r>
              <a:rPr lang="en-US" sz="2400" dirty="0" smtClean="0"/>
              <a:t>and the </a:t>
            </a:r>
            <a:r>
              <a:rPr lang="en-US" sz="2400" dirty="0" smtClean="0">
                <a:solidFill>
                  <a:srgbClr val="FF0000"/>
                </a:solidFill>
              </a:rPr>
              <a:t>riskless rate</a:t>
            </a:r>
            <a:r>
              <a:rPr lang="en-US" sz="2400" dirty="0" smtClean="0"/>
              <a:t>. This difference is often called the expected </a:t>
            </a:r>
            <a:r>
              <a:rPr lang="en-US" sz="2400" i="1" dirty="0" smtClean="0"/>
              <a:t>excess </a:t>
            </a:r>
            <a:r>
              <a:rPr lang="en-US" sz="2400" dirty="0" smtClean="0"/>
              <a:t>market return or market risk premium.</a:t>
            </a:r>
            <a:endParaRPr lang="en-GB" sz="2400"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The Cost of Equity Capital</a:t>
            </a:r>
            <a:endParaRPr lang="en-GB" dirty="0"/>
          </a:p>
        </p:txBody>
      </p:sp>
      <p:graphicFrame>
        <p:nvGraphicFramePr>
          <p:cNvPr id="4" name="Content Placeholder 3"/>
          <p:cNvGraphicFramePr>
            <a:graphicFrameLocks noGrp="1"/>
          </p:cNvGraphicFramePr>
          <p:nvPr>
            <p:ph idx="1"/>
          </p:nvPr>
        </p:nvGraphicFramePr>
        <p:xfrm>
          <a:off x="355600" y="1665288"/>
          <a:ext cx="8429625" cy="4349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12.1: </a:t>
            </a:r>
            <a:br>
              <a:rPr lang="en-GB" dirty="0" smtClean="0"/>
            </a:br>
            <a:r>
              <a:rPr lang="en-GB" dirty="0" smtClean="0"/>
              <a:t>Cost of Equity</a:t>
            </a:r>
            <a:endParaRPr lang="en-GB" dirty="0"/>
          </a:p>
        </p:txBody>
      </p:sp>
      <p:sp>
        <p:nvSpPr>
          <p:cNvPr id="3" name="Content Placeholder 2"/>
          <p:cNvSpPr>
            <a:spLocks noGrp="1"/>
          </p:cNvSpPr>
          <p:nvPr>
            <p:ph idx="1"/>
          </p:nvPr>
        </p:nvSpPr>
        <p:spPr/>
        <p:txBody>
          <a:bodyPr/>
          <a:lstStyle/>
          <a:p>
            <a:pPr marL="0" indent="0" eaLnBrk="1" hangingPunct="1">
              <a:buFontTx/>
              <a:buNone/>
              <a:defRPr/>
            </a:pPr>
            <a:r>
              <a:rPr lang="en-US" sz="2600" dirty="0" smtClean="0"/>
              <a:t>According </a:t>
            </a:r>
            <a:r>
              <a:rPr lang="en-US" sz="2600" dirty="0"/>
              <a:t>to Reuters, the beta of the French bank </a:t>
            </a:r>
            <a:r>
              <a:rPr lang="en-US" sz="2600" dirty="0" err="1"/>
              <a:t>Sociéte</a:t>
            </a:r>
            <a:r>
              <a:rPr lang="en-US" sz="2600" dirty="0"/>
              <a:t>́ </a:t>
            </a:r>
            <a:r>
              <a:rPr lang="en-US" sz="2600" dirty="0" err="1"/>
              <a:t>Générale</a:t>
            </a:r>
            <a:r>
              <a:rPr lang="en-US" sz="2600" dirty="0"/>
              <a:t> SA is 2.05. Assume, for now, that the firm is 100 per cent equity financed; that is, it has no debt. </a:t>
            </a:r>
            <a:r>
              <a:rPr lang="en-US" sz="2600" dirty="0" err="1"/>
              <a:t>Sociéte</a:t>
            </a:r>
            <a:r>
              <a:rPr lang="en-US" sz="2600" dirty="0"/>
              <a:t>́ </a:t>
            </a:r>
            <a:r>
              <a:rPr lang="en-US" sz="2600" dirty="0" err="1"/>
              <a:t>Générale</a:t>
            </a:r>
            <a:r>
              <a:rPr lang="en-US" sz="2600" dirty="0"/>
              <a:t> is considering a number of expansion projects that will double its size. Because these new projects are similar to the firm’s existing ones, the average beta on the new projects is assumed to be equal to </a:t>
            </a:r>
            <a:r>
              <a:rPr lang="en-US" sz="2600" dirty="0" err="1"/>
              <a:t>Sociéte</a:t>
            </a:r>
            <a:r>
              <a:rPr lang="en-US" sz="2600" dirty="0"/>
              <a:t>́ </a:t>
            </a:r>
            <a:r>
              <a:rPr lang="en-US" sz="2600" dirty="0" err="1"/>
              <a:t>Générale’s</a:t>
            </a:r>
            <a:r>
              <a:rPr lang="en-US" sz="2600" dirty="0"/>
              <a:t> existing beta. Assume that the risk-free rate is 1.5 per cent. What is the appropriate discount rate for these new projects, assuming a market risk premium of 5.2 per cent? </a:t>
            </a:r>
          </a:p>
          <a:p>
            <a:pPr marL="0" indent="0" eaLnBrk="1" hangingPunct="1">
              <a:buFontTx/>
              <a:buNone/>
              <a:defRPr/>
            </a:pPr>
            <a:endParaRPr lang="en-GB"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12.1:</a:t>
            </a:r>
            <a:br>
              <a:rPr lang="en-GB" dirty="0" smtClean="0"/>
            </a:br>
            <a:r>
              <a:rPr lang="en-GB" dirty="0" smtClean="0"/>
              <a:t>Cost of Equity</a:t>
            </a:r>
            <a:endParaRPr lang="en-GB" dirty="0"/>
          </a:p>
        </p:txBody>
      </p:sp>
      <p:sp>
        <p:nvSpPr>
          <p:cNvPr id="3" name="Content Placeholder 2"/>
          <p:cNvSpPr>
            <a:spLocks noGrp="1"/>
          </p:cNvSpPr>
          <p:nvPr>
            <p:ph idx="1"/>
          </p:nvPr>
        </p:nvSpPr>
        <p:spPr>
          <a:xfrm>
            <a:off x="355600" y="1665288"/>
            <a:ext cx="8429625" cy="1835150"/>
          </a:xfrm>
        </p:spPr>
        <p:txBody>
          <a:bodyPr/>
          <a:lstStyle/>
          <a:p>
            <a:pPr marL="0" indent="0" algn="ctr" eaLnBrk="1" hangingPunct="1">
              <a:buFontTx/>
              <a:buNone/>
              <a:defRPr/>
            </a:pPr>
            <a:r>
              <a:rPr lang="en-US" i="1" dirty="0"/>
              <a:t>R</a:t>
            </a:r>
            <a:r>
              <a:rPr lang="en-US" i="1" baseline="-25000" dirty="0"/>
              <a:t>S</a:t>
            </a:r>
            <a:r>
              <a:rPr lang="en-US" dirty="0"/>
              <a:t> = 1.5% + (5.2% × 2.05)</a:t>
            </a:r>
            <a:endParaRPr lang="en-GB" dirty="0"/>
          </a:p>
          <a:p>
            <a:pPr marL="0" indent="0" algn="ctr" eaLnBrk="1" hangingPunct="1">
              <a:buFontTx/>
              <a:buNone/>
              <a:defRPr/>
            </a:pPr>
            <a:r>
              <a:rPr lang="en-US" dirty="0"/>
              <a:t> = 1.5% + 10.66%</a:t>
            </a:r>
            <a:endParaRPr lang="en-GB" dirty="0"/>
          </a:p>
          <a:p>
            <a:pPr marL="0" indent="0" algn="ctr" eaLnBrk="1" hangingPunct="1">
              <a:buFontTx/>
              <a:buNone/>
              <a:defRPr/>
            </a:pPr>
            <a:r>
              <a:rPr lang="en-US" dirty="0"/>
              <a:t> = 12.16%</a:t>
            </a:r>
            <a:endParaRPr lang="en-GB" dirty="0"/>
          </a:p>
          <a:p>
            <a:pPr marL="0" indent="0" algn="ctr" eaLnBrk="1" hangingPunct="1">
              <a:buFontTx/>
              <a:buNone/>
              <a:defRPr/>
            </a:pPr>
            <a:endParaRPr lang="en-GB" dirty="0"/>
          </a:p>
        </p:txBody>
      </p:sp>
      <p:graphicFrame>
        <p:nvGraphicFramePr>
          <p:cNvPr id="4" name="Diagram 3"/>
          <p:cNvGraphicFramePr/>
          <p:nvPr/>
        </p:nvGraphicFramePr>
        <p:xfrm>
          <a:off x="1714480" y="3573016"/>
          <a:ext cx="5786478" cy="328498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4000" dirty="0" smtClean="0"/>
              <a:t>Example 12.2</a:t>
            </a:r>
            <a:br>
              <a:rPr lang="en-GB" sz="4000" dirty="0" smtClean="0"/>
            </a:br>
            <a:r>
              <a:rPr lang="en-GB" sz="4000" dirty="0" smtClean="0"/>
              <a:t>Project Evaluation and Beta</a:t>
            </a:r>
            <a:endParaRPr lang="en-GB" sz="4000" dirty="0"/>
          </a:p>
        </p:txBody>
      </p:sp>
      <p:sp>
        <p:nvSpPr>
          <p:cNvPr id="3" name="Content Placeholder 2"/>
          <p:cNvSpPr>
            <a:spLocks noGrp="1"/>
          </p:cNvSpPr>
          <p:nvPr>
            <p:ph idx="1"/>
          </p:nvPr>
        </p:nvSpPr>
        <p:spPr>
          <a:xfrm>
            <a:off x="355600" y="1665288"/>
            <a:ext cx="8429625" cy="2478087"/>
          </a:xfrm>
        </p:spPr>
        <p:txBody>
          <a:bodyPr/>
          <a:lstStyle/>
          <a:p>
            <a:pPr marL="0" indent="0" eaLnBrk="1" hangingPunct="1">
              <a:buFontTx/>
              <a:buNone/>
              <a:defRPr/>
            </a:pPr>
            <a:r>
              <a:rPr lang="en-US" sz="2800" dirty="0" err="1" smtClean="0"/>
              <a:t>Kazakhmys</a:t>
            </a:r>
            <a:r>
              <a:rPr lang="en-US" sz="2800" dirty="0" smtClean="0"/>
              <a:t> plc is a metal producer listed on the London Stock Exchange.  Suppose </a:t>
            </a:r>
            <a:r>
              <a:rPr lang="en-US" sz="2800" dirty="0" err="1" smtClean="0"/>
              <a:t>Kazakhmys</a:t>
            </a:r>
            <a:r>
              <a:rPr lang="en-US" sz="2800" dirty="0" smtClean="0"/>
              <a:t> is an all-equity firm.  According to Yahoo! Finance, it has a beta of 1.57. Further, suppose the market risk premium is 9.5 percent, and the risk-free rate is 5 percent. What is the expected return on the equity of </a:t>
            </a:r>
            <a:r>
              <a:rPr lang="en-US" sz="2800" dirty="0" err="1" smtClean="0"/>
              <a:t>Kazakhmys</a:t>
            </a:r>
            <a:r>
              <a:rPr lang="en-US" sz="2800" dirty="0" smtClean="0"/>
              <a:t>?</a:t>
            </a:r>
            <a:endParaRPr lang="en-GB" sz="2800" dirty="0"/>
          </a:p>
        </p:txBody>
      </p:sp>
      <p:sp>
        <p:nvSpPr>
          <p:cNvPr id="270337" name="Rectangle 1"/>
          <p:cNvSpPr>
            <a:spLocks noChangeArrowheads="1"/>
          </p:cNvSpPr>
          <p:nvPr/>
        </p:nvSpPr>
        <p:spPr bwMode="auto">
          <a:xfrm>
            <a:off x="1800225" y="5157788"/>
            <a:ext cx="5565775" cy="584200"/>
          </a:xfrm>
          <a:prstGeom prst="rect">
            <a:avLst/>
          </a:prstGeom>
          <a:noFill/>
          <a:ln w="9525">
            <a:noFill/>
            <a:miter lim="800000"/>
            <a:headEnd/>
            <a:tailEnd/>
          </a:ln>
        </p:spPr>
        <p:txBody>
          <a:bodyPr wrap="none" anchor="ctr">
            <a:spAutoFit/>
          </a:bodyPr>
          <a:lstStyle/>
          <a:p>
            <a:pPr algn="ctr"/>
            <a:r>
              <a:rPr lang="en-US" sz="3200">
                <a:latin typeface="GillSans"/>
                <a:ea typeface="Times New Roman" pitchFamily="18" charset="0"/>
              </a:rPr>
              <a:t>5% + (1.57 × 9.5%) = 19.92%</a:t>
            </a:r>
            <a:endParaRPr lang="en-US" sz="6600">
              <a:ea typeface="Times New Roman"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70337"/>
                                        </p:tgtEl>
                                        <p:attrNameLst>
                                          <p:attrName>style.visibility</p:attrName>
                                        </p:attrNameLst>
                                      </p:cBhvr>
                                      <p:to>
                                        <p:strVal val="visible"/>
                                      </p:to>
                                    </p:set>
                                    <p:animEffect transition="in" filter="blinds(horizontal)">
                                      <p:cBhvr>
                                        <p:cTn id="7" dur="500"/>
                                        <p:tgtEl>
                                          <p:spTgt spid="27033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0337"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4000" dirty="0" smtClean="0"/>
              <a:t>Example 12.2</a:t>
            </a:r>
            <a:br>
              <a:rPr lang="en-GB" sz="4000" dirty="0" smtClean="0"/>
            </a:br>
            <a:r>
              <a:rPr lang="en-GB" sz="4000" dirty="0" smtClean="0"/>
              <a:t>Project Evaluation and Beta</a:t>
            </a:r>
            <a:endParaRPr lang="en-GB" sz="4000" dirty="0"/>
          </a:p>
        </p:txBody>
      </p:sp>
      <p:sp>
        <p:nvSpPr>
          <p:cNvPr id="3" name="Content Placeholder 2"/>
          <p:cNvSpPr>
            <a:spLocks noGrp="1"/>
          </p:cNvSpPr>
          <p:nvPr>
            <p:ph idx="1"/>
          </p:nvPr>
        </p:nvSpPr>
        <p:spPr>
          <a:xfrm>
            <a:off x="0" y="1600200"/>
            <a:ext cx="9144000" cy="4525963"/>
          </a:xfrm>
        </p:spPr>
        <p:txBody>
          <a:bodyPr/>
          <a:lstStyle/>
          <a:p>
            <a:pPr marL="0" indent="0" eaLnBrk="1" hangingPunct="1">
              <a:buFontTx/>
              <a:buNone/>
              <a:defRPr/>
            </a:pPr>
            <a:r>
              <a:rPr lang="en-US" sz="2800" dirty="0"/>
              <a:t>S</a:t>
            </a:r>
            <a:r>
              <a:rPr lang="en-US" sz="2800" dirty="0" smtClean="0"/>
              <a:t>uppose </a:t>
            </a:r>
            <a:r>
              <a:rPr lang="en-US" sz="2800" dirty="0" err="1" smtClean="0"/>
              <a:t>Kazakhmys</a:t>
            </a:r>
            <a:r>
              <a:rPr lang="en-US" sz="2800" dirty="0" smtClean="0"/>
              <a:t> is evaluating the following non–mutually exclusive projects in Kazakhstan:</a:t>
            </a:r>
          </a:p>
          <a:p>
            <a:pPr marL="0" indent="0" eaLnBrk="1" hangingPunct="1">
              <a:buFontTx/>
              <a:buNone/>
              <a:defRPr/>
            </a:pPr>
            <a:endParaRPr lang="en-US" sz="2800" dirty="0" smtClean="0"/>
          </a:p>
          <a:p>
            <a:pPr marL="0" indent="0" eaLnBrk="1" hangingPunct="1">
              <a:buFontTx/>
              <a:buNone/>
              <a:defRPr/>
            </a:pPr>
            <a:endParaRPr lang="en-US" sz="2800" dirty="0" smtClean="0"/>
          </a:p>
          <a:p>
            <a:pPr marL="0" indent="0" eaLnBrk="1" hangingPunct="1">
              <a:buFontTx/>
              <a:buNone/>
              <a:defRPr/>
            </a:pPr>
            <a:endParaRPr lang="en-US" sz="2800" dirty="0" smtClean="0"/>
          </a:p>
          <a:p>
            <a:pPr marL="0" indent="0" eaLnBrk="1" hangingPunct="1">
              <a:buFontTx/>
              <a:buNone/>
              <a:defRPr/>
            </a:pPr>
            <a:endParaRPr lang="en-US" sz="2800" dirty="0" smtClean="0"/>
          </a:p>
          <a:p>
            <a:pPr marL="0" indent="0" eaLnBrk="1" hangingPunct="1">
              <a:buFontTx/>
              <a:buNone/>
              <a:defRPr/>
            </a:pPr>
            <a:endParaRPr lang="en-US" sz="2800" dirty="0" smtClean="0"/>
          </a:p>
          <a:p>
            <a:pPr marL="0" indent="0" eaLnBrk="1" hangingPunct="1">
              <a:buFontTx/>
              <a:buNone/>
              <a:defRPr/>
            </a:pPr>
            <a:r>
              <a:rPr lang="en-US" sz="2800" dirty="0" smtClean="0"/>
              <a:t>Each project initially costs £100. All projects are assumed to have the same risk as the firm as a whole. Because the cost of equity capital is 19.92 percent, projects in an all-equity firm are discounted at this rate. </a:t>
            </a:r>
            <a:endParaRPr lang="en-GB" sz="2800" dirty="0"/>
          </a:p>
        </p:txBody>
      </p:sp>
      <p:graphicFrame>
        <p:nvGraphicFramePr>
          <p:cNvPr id="4" name="Table 3"/>
          <p:cNvGraphicFramePr>
            <a:graphicFrameLocks noGrp="1"/>
          </p:cNvGraphicFramePr>
          <p:nvPr/>
        </p:nvGraphicFramePr>
        <p:xfrm>
          <a:off x="323850" y="2636838"/>
          <a:ext cx="8213725" cy="2438400"/>
        </p:xfrm>
        <a:graphic>
          <a:graphicData uri="http://schemas.openxmlformats.org/drawingml/2006/table">
            <a:tbl>
              <a:tblPr/>
              <a:tblGrid>
                <a:gridCol w="1135063"/>
                <a:gridCol w="1279525"/>
                <a:gridCol w="1582737"/>
                <a:gridCol w="1343025"/>
                <a:gridCol w="1697038"/>
                <a:gridCol w="1176337"/>
              </a:tblGrid>
              <a:tr h="0">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Project</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Project’s Beta (β)</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Project’s</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Expected</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Cash Flows Next Year</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Project’s</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Internal </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Rate of Return</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Project’s NPV</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When Cash</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Flows Are</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Discounted </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At 19.92%</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Accept or Reject</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r h="0">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smtClean="0">
                          <a:ln>
                            <a:noFill/>
                          </a:ln>
                          <a:solidFill>
                            <a:schemeClr val="tx1"/>
                          </a:solidFill>
                          <a:effectLst/>
                          <a:latin typeface="Gill Sans"/>
                          <a:ea typeface="ＭＳ Ｐゴシック" pitchFamily="34" charset="-128"/>
                          <a:cs typeface="Times New Roman" pitchFamily="18" charset="0"/>
                        </a:rPr>
                        <a:t>A</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1.57</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£140</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  40%</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£16.8</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Accept</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r h="0">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smtClean="0">
                          <a:ln>
                            <a:noFill/>
                          </a:ln>
                          <a:solidFill>
                            <a:schemeClr val="tx1"/>
                          </a:solidFill>
                          <a:effectLst/>
                          <a:latin typeface="Gill Sans"/>
                          <a:ea typeface="ＭＳ Ｐゴシック" pitchFamily="34" charset="-128"/>
                          <a:cs typeface="Times New Roman" pitchFamily="18" charset="0"/>
                        </a:rPr>
                        <a:t>B</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1.57</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 120</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20</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0.1</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Accept</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r h="0">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1" u="none" strike="noStrike" cap="none" normalizeH="0" baseline="0" smtClean="0">
                          <a:ln>
                            <a:noFill/>
                          </a:ln>
                          <a:solidFill>
                            <a:schemeClr val="tx1"/>
                          </a:solidFill>
                          <a:effectLst/>
                          <a:latin typeface="Gill Sans"/>
                          <a:ea typeface="ＭＳ Ｐゴシック" pitchFamily="34" charset="-128"/>
                          <a:cs typeface="Times New Roman" pitchFamily="18" charset="0"/>
                        </a:rPr>
                        <a:t>C</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1.57</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 110</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10</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-8.3</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20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Reject</a:t>
                      </a:r>
                      <a:endParaRPr kumimoji="0" lang="en-GB" sz="36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4000" dirty="0" smtClean="0"/>
              <a:t>Example 12.2:</a:t>
            </a:r>
            <a:br>
              <a:rPr lang="en-GB" sz="4000" dirty="0" smtClean="0"/>
            </a:br>
            <a:r>
              <a:rPr lang="en-GB" sz="4000" dirty="0" smtClean="0"/>
              <a:t>Project Evaluation and Beta</a:t>
            </a:r>
            <a:endParaRPr lang="en-GB" sz="4000" dirty="0"/>
          </a:p>
        </p:txBody>
      </p:sp>
      <p:pic>
        <p:nvPicPr>
          <p:cNvPr id="12291" name="Picture 2"/>
          <p:cNvPicPr>
            <a:picLocks noChangeAspect="1" noChangeArrowheads="1"/>
          </p:cNvPicPr>
          <p:nvPr/>
        </p:nvPicPr>
        <p:blipFill>
          <a:blip r:embed="rId2"/>
          <a:srcRect/>
          <a:stretch>
            <a:fillRect/>
          </a:stretch>
        </p:blipFill>
        <p:spPr bwMode="auto">
          <a:xfrm>
            <a:off x="1763713" y="1628775"/>
            <a:ext cx="5548312" cy="48244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Estimation of Beta</a:t>
            </a:r>
            <a:endParaRPr lang="en-GB" dirty="0"/>
          </a:p>
        </p:txBody>
      </p:sp>
      <p:sp>
        <p:nvSpPr>
          <p:cNvPr id="13315"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graphicFrame>
        <p:nvGraphicFramePr>
          <p:cNvPr id="13316" name="Object 1"/>
          <p:cNvGraphicFramePr>
            <a:graphicFrameLocks noChangeAspect="1"/>
          </p:cNvGraphicFramePr>
          <p:nvPr/>
        </p:nvGraphicFramePr>
        <p:xfrm>
          <a:off x="857250" y="3071813"/>
          <a:ext cx="7515225" cy="1357312"/>
        </p:xfrm>
        <a:graphic>
          <a:graphicData uri="http://schemas.openxmlformats.org/presentationml/2006/ole">
            <mc:AlternateContent xmlns:mc="http://schemas.openxmlformats.org/markup-compatibility/2006">
              <mc:Choice xmlns:v="urn:schemas-microsoft-com:vml" Requires="v">
                <p:oleObj spid="_x0000_s13319" name="Equation" r:id="rId3" imgW="2158403" imgH="393539" progId="Equation.DSMT4">
                  <p:embed/>
                </p:oleObj>
              </mc:Choice>
              <mc:Fallback>
                <p:oleObj name="Equation" r:id="rId3" imgW="2158403" imgH="393539" progId="Equation.DSMT4">
                  <p:embed/>
                  <p:pic>
                    <p:nvPicPr>
                      <p:cNvPr id="0" name="Object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7250" y="3071813"/>
                        <a:ext cx="7515225" cy="1357312"/>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Estimation of Beta</a:t>
            </a:r>
            <a:endParaRPr lang="en-GB" dirty="0"/>
          </a:p>
        </p:txBody>
      </p:sp>
      <p:graphicFrame>
        <p:nvGraphicFramePr>
          <p:cNvPr id="4" name="Content Placeholder 3"/>
          <p:cNvGraphicFramePr>
            <a:graphicFrameLocks noGrp="1"/>
          </p:cNvGraphicFramePr>
          <p:nvPr>
            <p:ph idx="1"/>
          </p:nvPr>
        </p:nvGraphicFramePr>
        <p:xfrm>
          <a:off x="355600" y="1665288"/>
          <a:ext cx="8429625" cy="4349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graphicEl>
                                              <a:dgm id="{EF278697-BF4D-42D6-97D0-0A730796E745}"/>
                                            </p:graphicEl>
                                          </p:spTgt>
                                        </p:tgtEl>
                                        <p:attrNameLst>
                                          <p:attrName>style.visibility</p:attrName>
                                        </p:attrNameLst>
                                      </p:cBhvr>
                                      <p:to>
                                        <p:strVal val="visible"/>
                                      </p:to>
                                    </p:set>
                                    <p:animEffect transition="in" filter="blinds(horizontal)">
                                      <p:cBhvr>
                                        <p:cTn id="7" dur="500"/>
                                        <p:tgtEl>
                                          <p:spTgt spid="4">
                                            <p:graphicEl>
                                              <a:dgm id="{EF278697-BF4D-42D6-97D0-0A730796E74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graphicEl>
                                              <a:dgm id="{08DA40D3-88A8-47E3-BC3C-ECFF2D080B81}"/>
                                            </p:graphicEl>
                                          </p:spTgt>
                                        </p:tgtEl>
                                        <p:attrNameLst>
                                          <p:attrName>style.visibility</p:attrName>
                                        </p:attrNameLst>
                                      </p:cBhvr>
                                      <p:to>
                                        <p:strVal val="visible"/>
                                      </p:to>
                                    </p:set>
                                    <p:animEffect transition="in" filter="blinds(horizontal)">
                                      <p:cBhvr>
                                        <p:cTn id="12" dur="500"/>
                                        <p:tgtEl>
                                          <p:spTgt spid="4">
                                            <p:graphicEl>
                                              <a:dgm id="{08DA40D3-88A8-47E3-BC3C-ECFF2D080B8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graphicEl>
                                              <a:dgm id="{F0D4984F-F68F-45D1-8239-2CBC9E38EF1F}"/>
                                            </p:graphicEl>
                                          </p:spTgt>
                                        </p:tgtEl>
                                        <p:attrNameLst>
                                          <p:attrName>style.visibility</p:attrName>
                                        </p:attrNameLst>
                                      </p:cBhvr>
                                      <p:to>
                                        <p:strVal val="visible"/>
                                      </p:to>
                                    </p:set>
                                    <p:animEffect transition="in" filter="blinds(horizontal)">
                                      <p:cBhvr>
                                        <p:cTn id="17" dur="500"/>
                                        <p:tgtEl>
                                          <p:spTgt spid="4">
                                            <p:graphicEl>
                                              <a:dgm id="{F0D4984F-F68F-45D1-8239-2CBC9E38EF1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
                                            <p:graphicEl>
                                              <a:dgm id="{B2B8CE86-33D9-4DE4-8CA8-0380ACE50A01}"/>
                                            </p:graphicEl>
                                          </p:spTgt>
                                        </p:tgtEl>
                                        <p:attrNameLst>
                                          <p:attrName>style.visibility</p:attrName>
                                        </p:attrNameLst>
                                      </p:cBhvr>
                                      <p:to>
                                        <p:strVal val="visible"/>
                                      </p:to>
                                    </p:set>
                                    <p:animEffect transition="in" filter="blinds(horizontal)">
                                      <p:cBhvr>
                                        <p:cTn id="22" dur="500"/>
                                        <p:tgtEl>
                                          <p:spTgt spid="4">
                                            <p:graphicEl>
                                              <a:dgm id="{B2B8CE86-33D9-4DE4-8CA8-0380ACE50A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lvl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Real World Betas</a:t>
            </a:r>
            <a:endParaRPr lang="en-GB" dirty="0"/>
          </a:p>
        </p:txBody>
      </p:sp>
      <p:pic>
        <p:nvPicPr>
          <p:cNvPr id="15363" name="Picture 2"/>
          <p:cNvPicPr>
            <a:picLocks noChangeAspect="1" noChangeArrowheads="1"/>
          </p:cNvPicPr>
          <p:nvPr/>
        </p:nvPicPr>
        <p:blipFill>
          <a:blip r:embed="rId2"/>
          <a:srcRect/>
          <a:stretch>
            <a:fillRect/>
          </a:stretch>
        </p:blipFill>
        <p:spPr bwMode="auto">
          <a:xfrm>
            <a:off x="179388" y="1484313"/>
            <a:ext cx="4724400" cy="3000375"/>
          </a:xfrm>
          <a:prstGeom prst="rect">
            <a:avLst/>
          </a:prstGeom>
          <a:noFill/>
          <a:ln w="9525">
            <a:noFill/>
            <a:miter lim="800000"/>
            <a:headEnd/>
            <a:tailEnd/>
          </a:ln>
          <a:effectLst/>
        </p:spPr>
      </p:pic>
      <p:pic>
        <p:nvPicPr>
          <p:cNvPr id="15364" name="Picture 3"/>
          <p:cNvPicPr>
            <a:picLocks noChangeAspect="1" noChangeArrowheads="1"/>
          </p:cNvPicPr>
          <p:nvPr/>
        </p:nvPicPr>
        <p:blipFill>
          <a:blip r:embed="rId3"/>
          <a:srcRect/>
          <a:stretch>
            <a:fillRect/>
          </a:stretch>
        </p:blipFill>
        <p:spPr bwMode="auto">
          <a:xfrm>
            <a:off x="4427538" y="3644900"/>
            <a:ext cx="4476750" cy="30194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Using an Industry Beta</a:t>
            </a:r>
            <a:endParaRPr lang="en-GB" dirty="0"/>
          </a:p>
        </p:txBody>
      </p:sp>
      <p:pic>
        <p:nvPicPr>
          <p:cNvPr id="16387" name="Picture 4"/>
          <p:cNvPicPr>
            <a:picLocks noChangeAspect="1"/>
          </p:cNvPicPr>
          <p:nvPr/>
        </p:nvPicPr>
        <p:blipFill>
          <a:blip r:embed="rId2"/>
          <a:srcRect/>
          <a:stretch>
            <a:fillRect/>
          </a:stretch>
        </p:blipFill>
        <p:spPr bwMode="auto">
          <a:xfrm>
            <a:off x="1403350" y="1435100"/>
            <a:ext cx="6678613" cy="52911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Determinants of Beta</a:t>
            </a:r>
            <a:endParaRPr lang="en-GB" dirty="0"/>
          </a:p>
        </p:txBody>
      </p:sp>
      <p:graphicFrame>
        <p:nvGraphicFramePr>
          <p:cNvPr id="4" name="Content Placeholder 3"/>
          <p:cNvGraphicFramePr>
            <a:graphicFrameLocks noGrp="1"/>
          </p:cNvGraphicFramePr>
          <p:nvPr>
            <p:ph idx="1"/>
          </p:nvPr>
        </p:nvGraphicFramePr>
        <p:xfrm>
          <a:off x="355600" y="1665288"/>
          <a:ext cx="8429625" cy="4349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12.3:</a:t>
            </a:r>
            <a:br>
              <a:rPr lang="en-GB" dirty="0" smtClean="0"/>
            </a:br>
            <a:r>
              <a:rPr lang="en-GB" dirty="0" smtClean="0"/>
              <a:t>Operating Leverage</a:t>
            </a:r>
            <a:endParaRPr lang="en-GB" dirty="0"/>
          </a:p>
        </p:txBody>
      </p:sp>
      <p:graphicFrame>
        <p:nvGraphicFramePr>
          <p:cNvPr id="4" name="Table 3"/>
          <p:cNvGraphicFramePr>
            <a:graphicFrameLocks noGrp="1"/>
          </p:cNvGraphicFramePr>
          <p:nvPr/>
        </p:nvGraphicFramePr>
        <p:xfrm>
          <a:off x="323528" y="2276872"/>
          <a:ext cx="8359804" cy="3617602"/>
        </p:xfrm>
        <a:graphic>
          <a:graphicData uri="http://schemas.openxmlformats.org/drawingml/2006/table">
            <a:tbl>
              <a:tblPr>
                <a:tableStyleId>{306799F8-075E-4A3A-A7F6-7FBC6576F1A4}</a:tableStyleId>
              </a:tblPr>
              <a:tblGrid>
                <a:gridCol w="3787928"/>
                <a:gridCol w="4571876"/>
              </a:tblGrid>
              <a:tr h="528641">
                <a:tc>
                  <a:txBody>
                    <a:bodyPr/>
                    <a:lstStyle/>
                    <a:p>
                      <a:pPr>
                        <a:spcAft>
                          <a:spcPts val="0"/>
                        </a:spcAft>
                      </a:pPr>
                      <a:r>
                        <a:rPr lang="en-US" sz="2800" dirty="0">
                          <a:solidFill>
                            <a:schemeClr val="tx1"/>
                          </a:solidFill>
                        </a:rPr>
                        <a:t>Technology A</a:t>
                      </a:r>
                      <a:endParaRPr lang="en-GB" sz="4400" dirty="0">
                        <a:solidFill>
                          <a:schemeClr val="tx1"/>
                        </a:solidFill>
                        <a:latin typeface="Times New Roman"/>
                        <a:ea typeface="Times New Roman"/>
                        <a:cs typeface="Times New Roman"/>
                      </a:endParaRPr>
                    </a:p>
                  </a:txBody>
                  <a:tcPr marL="0" marR="0" marT="0" marB="0"/>
                </a:tc>
                <a:tc>
                  <a:txBody>
                    <a:bodyPr/>
                    <a:lstStyle/>
                    <a:p>
                      <a:pPr>
                        <a:spcAft>
                          <a:spcPts val="0"/>
                        </a:spcAft>
                      </a:pPr>
                      <a:r>
                        <a:rPr lang="en-US" sz="2800">
                          <a:solidFill>
                            <a:schemeClr val="tx1"/>
                          </a:solidFill>
                        </a:rPr>
                        <a:t>Technology B</a:t>
                      </a:r>
                      <a:endParaRPr lang="en-GB" sz="4400">
                        <a:solidFill>
                          <a:schemeClr val="tx1"/>
                        </a:solidFill>
                        <a:latin typeface="Times New Roman"/>
                        <a:ea typeface="Times New Roman"/>
                        <a:cs typeface="Times New Roman"/>
                      </a:endParaRPr>
                    </a:p>
                  </a:txBody>
                  <a:tcPr marL="0" marR="0" marT="0" marB="0"/>
                </a:tc>
              </a:tr>
              <a:tr h="528641">
                <a:tc>
                  <a:txBody>
                    <a:bodyPr/>
                    <a:lstStyle/>
                    <a:p>
                      <a:pPr>
                        <a:spcAft>
                          <a:spcPts val="0"/>
                        </a:spcAft>
                      </a:pPr>
                      <a:r>
                        <a:rPr lang="en-US" sz="2800">
                          <a:solidFill>
                            <a:schemeClr val="tx1"/>
                          </a:solidFill>
                        </a:rPr>
                        <a:t>Fixed cost: DKK1,000/year</a:t>
                      </a:r>
                      <a:endParaRPr lang="en-GB" sz="4400">
                        <a:solidFill>
                          <a:schemeClr val="tx1"/>
                        </a:solidFill>
                        <a:latin typeface="Times New Roman"/>
                        <a:ea typeface="Times New Roman"/>
                        <a:cs typeface="Times New Roman"/>
                      </a:endParaRPr>
                    </a:p>
                  </a:txBody>
                  <a:tcPr marL="0" marR="0" marT="0" marB="0"/>
                </a:tc>
                <a:tc>
                  <a:txBody>
                    <a:bodyPr/>
                    <a:lstStyle/>
                    <a:p>
                      <a:pPr>
                        <a:spcAft>
                          <a:spcPts val="0"/>
                        </a:spcAft>
                      </a:pPr>
                      <a:r>
                        <a:rPr lang="en-US" sz="2800">
                          <a:solidFill>
                            <a:schemeClr val="tx1"/>
                          </a:solidFill>
                        </a:rPr>
                        <a:t>Fixed cost: DKK2,000/year</a:t>
                      </a:r>
                      <a:endParaRPr lang="en-GB" sz="4400">
                        <a:solidFill>
                          <a:schemeClr val="tx1"/>
                        </a:solidFill>
                        <a:latin typeface="Times New Roman"/>
                        <a:ea typeface="Times New Roman"/>
                        <a:cs typeface="Times New Roman"/>
                      </a:endParaRPr>
                    </a:p>
                  </a:txBody>
                  <a:tcPr marL="0" marR="0" marT="0" marB="0"/>
                </a:tc>
              </a:tr>
              <a:tr h="528641">
                <a:tc>
                  <a:txBody>
                    <a:bodyPr/>
                    <a:lstStyle/>
                    <a:p>
                      <a:pPr>
                        <a:spcAft>
                          <a:spcPts val="0"/>
                        </a:spcAft>
                      </a:pPr>
                      <a:r>
                        <a:rPr lang="en-US" sz="2800">
                          <a:solidFill>
                            <a:schemeClr val="tx1"/>
                          </a:solidFill>
                        </a:rPr>
                        <a:t>Variable cost: DKK8/unit</a:t>
                      </a:r>
                      <a:endParaRPr lang="en-GB" sz="4400">
                        <a:solidFill>
                          <a:schemeClr val="tx1"/>
                        </a:solidFill>
                        <a:latin typeface="Times New Roman"/>
                        <a:ea typeface="Times New Roman"/>
                        <a:cs typeface="Times New Roman"/>
                      </a:endParaRPr>
                    </a:p>
                  </a:txBody>
                  <a:tcPr marL="0" marR="0" marT="0" marB="0"/>
                </a:tc>
                <a:tc>
                  <a:txBody>
                    <a:bodyPr/>
                    <a:lstStyle/>
                    <a:p>
                      <a:pPr>
                        <a:spcAft>
                          <a:spcPts val="0"/>
                        </a:spcAft>
                      </a:pPr>
                      <a:r>
                        <a:rPr lang="en-US" sz="2800">
                          <a:solidFill>
                            <a:schemeClr val="tx1"/>
                          </a:solidFill>
                        </a:rPr>
                        <a:t>Variable cost: DKK6/unit</a:t>
                      </a:r>
                      <a:endParaRPr lang="en-GB" sz="4400">
                        <a:solidFill>
                          <a:schemeClr val="tx1"/>
                        </a:solidFill>
                        <a:latin typeface="Times New Roman"/>
                        <a:ea typeface="Times New Roman"/>
                        <a:cs typeface="Times New Roman"/>
                      </a:endParaRPr>
                    </a:p>
                  </a:txBody>
                  <a:tcPr marL="0" marR="0" marT="0" marB="0"/>
                </a:tc>
              </a:tr>
              <a:tr h="528641">
                <a:tc>
                  <a:txBody>
                    <a:bodyPr/>
                    <a:lstStyle/>
                    <a:p>
                      <a:pPr>
                        <a:spcAft>
                          <a:spcPts val="0"/>
                        </a:spcAft>
                      </a:pPr>
                      <a:r>
                        <a:rPr lang="en-US" sz="2800">
                          <a:solidFill>
                            <a:schemeClr val="tx1"/>
                          </a:solidFill>
                        </a:rPr>
                        <a:t>Price: DKK10/unit</a:t>
                      </a:r>
                      <a:endParaRPr lang="en-GB" sz="4400">
                        <a:solidFill>
                          <a:schemeClr val="tx1"/>
                        </a:solidFill>
                        <a:latin typeface="Times New Roman"/>
                        <a:ea typeface="Times New Roman"/>
                        <a:cs typeface="Times New Roman"/>
                      </a:endParaRPr>
                    </a:p>
                  </a:txBody>
                  <a:tcPr marL="0" marR="0" marT="0" marB="0"/>
                </a:tc>
                <a:tc>
                  <a:txBody>
                    <a:bodyPr/>
                    <a:lstStyle/>
                    <a:p>
                      <a:pPr>
                        <a:spcAft>
                          <a:spcPts val="0"/>
                        </a:spcAft>
                      </a:pPr>
                      <a:r>
                        <a:rPr lang="en-US" sz="2800">
                          <a:solidFill>
                            <a:schemeClr val="tx1"/>
                          </a:solidFill>
                        </a:rPr>
                        <a:t>Price: DKK10/unit</a:t>
                      </a:r>
                      <a:endParaRPr lang="en-GB" sz="4400">
                        <a:solidFill>
                          <a:schemeClr val="tx1"/>
                        </a:solidFill>
                        <a:latin typeface="Times New Roman"/>
                        <a:ea typeface="Times New Roman"/>
                        <a:cs typeface="Times New Roman"/>
                      </a:endParaRPr>
                    </a:p>
                  </a:txBody>
                  <a:tcPr marL="0" marR="0" marT="0" marB="0"/>
                </a:tc>
              </a:tr>
              <a:tr h="528641">
                <a:tc>
                  <a:txBody>
                    <a:bodyPr/>
                    <a:lstStyle/>
                    <a:p>
                      <a:pPr>
                        <a:spcAft>
                          <a:spcPts val="0"/>
                        </a:spcAft>
                      </a:pPr>
                      <a:r>
                        <a:rPr lang="en-US" sz="2800" dirty="0">
                          <a:solidFill>
                            <a:schemeClr val="tx1"/>
                          </a:solidFill>
                        </a:rPr>
                        <a:t>Contribution margin: DKK2 (= £10 </a:t>
                      </a:r>
                      <a:r>
                        <a:rPr lang="en-US" sz="2800" dirty="0">
                          <a:solidFill>
                            <a:schemeClr val="tx1"/>
                          </a:solidFill>
                          <a:sym typeface="Symbol"/>
                        </a:rPr>
                        <a:t>-</a:t>
                      </a:r>
                      <a:r>
                        <a:rPr lang="en-US" sz="2800" dirty="0" smtClean="0">
                          <a:solidFill>
                            <a:schemeClr val="tx1"/>
                          </a:solidFill>
                        </a:rPr>
                        <a:t> </a:t>
                      </a:r>
                      <a:r>
                        <a:rPr lang="en-US" sz="2800" dirty="0">
                          <a:solidFill>
                            <a:schemeClr val="tx1"/>
                          </a:solidFill>
                        </a:rPr>
                        <a:t>£8)</a:t>
                      </a:r>
                      <a:endParaRPr lang="en-GB" sz="4400" dirty="0">
                        <a:solidFill>
                          <a:schemeClr val="tx1"/>
                        </a:solidFill>
                        <a:latin typeface="Times New Roman"/>
                        <a:ea typeface="Times New Roman"/>
                        <a:cs typeface="Times New Roman"/>
                      </a:endParaRPr>
                    </a:p>
                  </a:txBody>
                  <a:tcPr marL="0" marR="0" marT="0" marB="0"/>
                </a:tc>
                <a:tc>
                  <a:txBody>
                    <a:bodyPr/>
                    <a:lstStyle/>
                    <a:p>
                      <a:pPr>
                        <a:spcAft>
                          <a:spcPts val="0"/>
                        </a:spcAft>
                      </a:pPr>
                      <a:r>
                        <a:rPr lang="en-US" sz="2800" dirty="0">
                          <a:solidFill>
                            <a:schemeClr val="tx1"/>
                          </a:solidFill>
                        </a:rPr>
                        <a:t>Contribution margin: DKK4 (= DKK10 </a:t>
                      </a:r>
                      <a:r>
                        <a:rPr lang="en-US" sz="2800" dirty="0">
                          <a:solidFill>
                            <a:schemeClr val="tx1"/>
                          </a:solidFill>
                          <a:sym typeface="Symbol"/>
                        </a:rPr>
                        <a:t>-</a:t>
                      </a:r>
                      <a:r>
                        <a:rPr lang="en-US" sz="2800" dirty="0" smtClean="0">
                          <a:solidFill>
                            <a:schemeClr val="tx1"/>
                          </a:solidFill>
                        </a:rPr>
                        <a:t> </a:t>
                      </a:r>
                      <a:r>
                        <a:rPr lang="en-US" sz="2800" dirty="0">
                          <a:solidFill>
                            <a:schemeClr val="tx1"/>
                          </a:solidFill>
                        </a:rPr>
                        <a:t>DKK6)</a:t>
                      </a:r>
                      <a:endParaRPr lang="en-GB" sz="4400" dirty="0">
                        <a:solidFill>
                          <a:schemeClr val="tx1"/>
                        </a:solidFill>
                        <a:latin typeface="Times New Roman"/>
                        <a:ea typeface="Times New Roman"/>
                        <a:cs typeface="Times New Roman"/>
                      </a:endParaRPr>
                    </a:p>
                  </a:txBody>
                  <a:tcPr marL="0" marR="0" marT="0" marB="0"/>
                </a:tc>
              </a:tr>
            </a:tbl>
          </a:graphicData>
        </a:graphic>
      </p:graphicFrame>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12.3</a:t>
            </a:r>
            <a:br>
              <a:rPr lang="en-GB" dirty="0" smtClean="0"/>
            </a:br>
            <a:r>
              <a:rPr lang="en-GB" dirty="0" smtClean="0"/>
              <a:t>Operating Leverage</a:t>
            </a:r>
            <a:endParaRPr lang="en-GB" dirty="0"/>
          </a:p>
        </p:txBody>
      </p:sp>
      <p:pic>
        <p:nvPicPr>
          <p:cNvPr id="19459" name="Picture 2"/>
          <p:cNvPicPr>
            <a:picLocks noChangeAspect="1" noChangeArrowheads="1"/>
          </p:cNvPicPr>
          <p:nvPr/>
        </p:nvPicPr>
        <p:blipFill>
          <a:blip r:embed="rId2"/>
          <a:srcRect/>
          <a:stretch>
            <a:fillRect/>
          </a:stretch>
        </p:blipFill>
        <p:spPr bwMode="auto">
          <a:xfrm>
            <a:off x="539750" y="2133600"/>
            <a:ext cx="8174038" cy="40322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12.3</a:t>
            </a:r>
            <a:br>
              <a:rPr lang="en-GB" dirty="0" smtClean="0"/>
            </a:br>
            <a:r>
              <a:rPr lang="en-GB" dirty="0" smtClean="0"/>
              <a:t>Operating Leverage</a:t>
            </a:r>
            <a:endParaRPr lang="en-GB" dirty="0"/>
          </a:p>
        </p:txBody>
      </p:sp>
      <p:pic>
        <p:nvPicPr>
          <p:cNvPr id="20483" name="Picture 2"/>
          <p:cNvPicPr>
            <a:picLocks noChangeAspect="1" noChangeArrowheads="1"/>
          </p:cNvPicPr>
          <p:nvPr/>
        </p:nvPicPr>
        <p:blipFill>
          <a:blip r:embed="rId2"/>
          <a:srcRect/>
          <a:stretch>
            <a:fillRect/>
          </a:stretch>
        </p:blipFill>
        <p:spPr bwMode="auto">
          <a:xfrm>
            <a:off x="171450" y="2133600"/>
            <a:ext cx="8801100" cy="3962400"/>
          </a:xfrm>
          <a:prstGeom prst="rect">
            <a:avLst/>
          </a:prstGeom>
          <a:noFill/>
          <a:ln w="9525">
            <a:noFill/>
            <a:miter lim="800000"/>
            <a:headEnd/>
            <a:tailEnd/>
          </a:ln>
          <a:effectLst/>
        </p:spPr>
      </p:pic>
      <p:sp>
        <p:nvSpPr>
          <p:cNvPr id="4" name="TextBox 3"/>
          <p:cNvSpPr txBox="1"/>
          <p:nvPr/>
        </p:nvSpPr>
        <p:spPr>
          <a:xfrm>
            <a:off x="179512" y="6021288"/>
            <a:ext cx="7200800" cy="338554"/>
          </a:xfrm>
          <a:prstGeom prst="rect">
            <a:avLst/>
          </a:prstGeom>
          <a:noFill/>
        </p:spPr>
        <p:txBody>
          <a:bodyPr wrap="square" rtlCol="0">
            <a:spAutoFit/>
          </a:bodyPr>
          <a:lstStyle/>
          <a:p>
            <a:r>
              <a:rPr lang="en-GB" sz="1600" dirty="0" smtClean="0"/>
              <a:t>What if a client cancels a multimillion £ deal?</a:t>
            </a:r>
            <a:endParaRPr lang="en-GB" sz="16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The Cost of Capital with Debt</a:t>
            </a:r>
            <a:endParaRPr lang="en-GB" dirty="0"/>
          </a:p>
        </p:txBody>
      </p:sp>
      <p:sp>
        <p:nvSpPr>
          <p:cNvPr id="3" name="Content Placeholder 2"/>
          <p:cNvSpPr>
            <a:spLocks noGrp="1"/>
          </p:cNvSpPr>
          <p:nvPr>
            <p:ph idx="1"/>
          </p:nvPr>
        </p:nvSpPr>
        <p:spPr/>
        <p:txBody>
          <a:bodyPr/>
          <a:lstStyle/>
          <a:p>
            <a:pPr marL="0" indent="0" eaLnBrk="1" hangingPunct="1">
              <a:buFontTx/>
              <a:buNone/>
              <a:defRPr/>
            </a:pPr>
            <a:r>
              <a:rPr lang="en-US" sz="2400" dirty="0" smtClean="0"/>
              <a:t>Suppose a firm uses both debt and equity to finance its investments. If the firm pays </a:t>
            </a:r>
            <a:r>
              <a:rPr lang="en-US" sz="2400" i="1" dirty="0" smtClean="0"/>
              <a:t>R</a:t>
            </a:r>
            <a:r>
              <a:rPr lang="en-US" sz="2400" i="1" baseline="-25000" dirty="0" smtClean="0"/>
              <a:t>B</a:t>
            </a:r>
            <a:r>
              <a:rPr lang="en-US" sz="2400" i="1" dirty="0" smtClean="0"/>
              <a:t> </a:t>
            </a:r>
            <a:r>
              <a:rPr lang="en-US" sz="2400" dirty="0" smtClean="0"/>
              <a:t>for its debt financing and </a:t>
            </a:r>
            <a:r>
              <a:rPr lang="en-US" sz="2400" i="1" dirty="0" smtClean="0"/>
              <a:t>R</a:t>
            </a:r>
            <a:r>
              <a:rPr lang="en-US" sz="2400" i="1" baseline="-25000" dirty="0" smtClean="0"/>
              <a:t>S</a:t>
            </a:r>
            <a:r>
              <a:rPr lang="en-US" sz="2400" i="1" dirty="0" smtClean="0"/>
              <a:t> </a:t>
            </a:r>
            <a:r>
              <a:rPr lang="en-US" sz="2400" dirty="0" smtClean="0"/>
              <a:t>for its equity, what is the overall or average cost of its capital?</a:t>
            </a:r>
            <a:endParaRPr lang="en-GB" sz="2400" dirty="0"/>
          </a:p>
        </p:txBody>
      </p:sp>
      <p:sp>
        <p:nvSpPr>
          <p:cNvPr id="25604"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sp>
        <p:nvSpPr>
          <p:cNvPr id="25605"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graphicFrame>
        <p:nvGraphicFramePr>
          <p:cNvPr id="295939" name="Object 3"/>
          <p:cNvGraphicFramePr>
            <a:graphicFrameLocks noChangeAspect="1"/>
          </p:cNvGraphicFramePr>
          <p:nvPr/>
        </p:nvGraphicFramePr>
        <p:xfrm>
          <a:off x="1976438" y="3143250"/>
          <a:ext cx="5353050" cy="1071563"/>
        </p:xfrm>
        <a:graphic>
          <a:graphicData uri="http://schemas.openxmlformats.org/presentationml/2006/ole">
            <mc:AlternateContent xmlns:mc="http://schemas.openxmlformats.org/markup-compatibility/2006">
              <mc:Choice xmlns:v="urn:schemas-microsoft-com:vml" Requires="v">
                <p:oleObj spid="_x0000_s25609" name="Equation" r:id="rId3" imgW="2095018" imgH="418893" progId="Equation.DSMT4">
                  <p:embed/>
                </p:oleObj>
              </mc:Choice>
              <mc:Fallback>
                <p:oleObj name="Equation" r:id="rId3" imgW="2095018" imgH="418893" progId="Equation.DSMT4">
                  <p:embed/>
                  <p:pic>
                    <p:nvPicPr>
                      <p:cNvPr id="0" name="Object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76438" y="3143250"/>
                        <a:ext cx="5353050" cy="10715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graphicFrame>
        <p:nvGraphicFramePr>
          <p:cNvPr id="8" name="Diagram 7"/>
          <p:cNvGraphicFramePr/>
          <p:nvPr/>
        </p:nvGraphicFramePr>
        <p:xfrm>
          <a:off x="2915816" y="4293096"/>
          <a:ext cx="4000528" cy="237807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95939"/>
                                        </p:tgtEl>
                                        <p:attrNameLst>
                                          <p:attrName>style.visibility</p:attrName>
                                        </p:attrNameLst>
                                      </p:cBhvr>
                                      <p:to>
                                        <p:strVal val="visible"/>
                                      </p:to>
                                    </p:set>
                                    <p:animEffect transition="in" filter="blinds(horizontal)">
                                      <p:cBhvr>
                                        <p:cTn id="7" dur="500"/>
                                        <p:tgtEl>
                                          <p:spTgt spid="295939"/>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AsOne/>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12.6:</a:t>
            </a:r>
            <a:br>
              <a:rPr lang="en-GB" dirty="0" smtClean="0"/>
            </a:br>
            <a:r>
              <a:rPr lang="en-GB" dirty="0" smtClean="0"/>
              <a:t>WACC</a:t>
            </a:r>
            <a:endParaRPr lang="en-GB" dirty="0"/>
          </a:p>
        </p:txBody>
      </p:sp>
      <p:sp>
        <p:nvSpPr>
          <p:cNvPr id="3" name="Content Placeholder 2"/>
          <p:cNvSpPr>
            <a:spLocks noGrp="1"/>
          </p:cNvSpPr>
          <p:nvPr>
            <p:ph idx="1"/>
          </p:nvPr>
        </p:nvSpPr>
        <p:spPr>
          <a:xfrm>
            <a:off x="15875" y="1484313"/>
            <a:ext cx="9144000" cy="4525962"/>
          </a:xfrm>
        </p:spPr>
        <p:txBody>
          <a:bodyPr/>
          <a:lstStyle/>
          <a:p>
            <a:pPr marL="0" indent="0" eaLnBrk="1" hangingPunct="1">
              <a:buFontTx/>
              <a:buNone/>
              <a:defRPr/>
            </a:pPr>
            <a:r>
              <a:rPr lang="en-US" sz="2400" dirty="0"/>
              <a:t>According to the </a:t>
            </a:r>
            <a:r>
              <a:rPr lang="en-US" sz="2400" dirty="0" err="1"/>
              <a:t>ArcelorMittal</a:t>
            </a:r>
            <a:r>
              <a:rPr lang="en-US" sz="2400" dirty="0"/>
              <a:t> website, the European steelmaker has debt with a market value of €4.4 billion and equity with a market value of €71.4 billion. </a:t>
            </a:r>
            <a:r>
              <a:rPr lang="en-US" sz="2400" dirty="0" err="1"/>
              <a:t>ArcelorMittal</a:t>
            </a:r>
            <a:r>
              <a:rPr lang="en-US" sz="2400" dirty="0"/>
              <a:t> has 8 different types of bonds in issue, four of which were issued in Luxembourg (denominated in euros) and the other four denominated in dollars.  For the purposes of this question, assume that the bonds are all the same, denominated in dollars and pay interest of 6 percent per annum.  The company’s shares have a beta of 1.81. Because of the range of countries and tax codes in regimes in which </a:t>
            </a:r>
            <a:r>
              <a:rPr lang="en-US" sz="2400" dirty="0" err="1" smtClean="0"/>
              <a:t>ArcelorMittal</a:t>
            </a:r>
            <a:r>
              <a:rPr lang="en-US" sz="2400" dirty="0" smtClean="0"/>
              <a:t> </a:t>
            </a:r>
            <a:r>
              <a:rPr lang="en-US" sz="2400" dirty="0"/>
              <a:t>operates, the effective tax rate for the company is 13.1 percent. Assume that the SML holds, that the risk premium on the market is 9.5 percent [slightly higher than the historical equity risk premium], and that the current Treasury bill rate is 4.5 percent. What is this firm’s </a:t>
            </a:r>
            <a:r>
              <a:rPr lang="en-US" sz="2400" i="1" dirty="0"/>
              <a:t>R</a:t>
            </a:r>
            <a:r>
              <a:rPr lang="en-US" sz="2400" baseline="-25000" dirty="0"/>
              <a:t>WACC</a:t>
            </a:r>
            <a:r>
              <a:rPr lang="en-US" sz="2400" dirty="0"/>
              <a:t>?</a:t>
            </a:r>
            <a:r>
              <a:rPr lang="en-GB" sz="2400" dirty="0"/>
              <a:t> </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12.6</a:t>
            </a:r>
            <a:br>
              <a:rPr lang="en-GB" dirty="0" smtClean="0"/>
            </a:br>
            <a:r>
              <a:rPr lang="en-GB" dirty="0" smtClean="0"/>
              <a:t>WACC</a:t>
            </a:r>
            <a:endParaRPr lang="en-GB" dirty="0"/>
          </a:p>
        </p:txBody>
      </p:sp>
      <p:graphicFrame>
        <p:nvGraphicFramePr>
          <p:cNvPr id="4" name="Content Placeholder 3"/>
          <p:cNvGraphicFramePr>
            <a:graphicFrameLocks noGrp="1"/>
          </p:cNvGraphicFramePr>
          <p:nvPr>
            <p:ph idx="1"/>
          </p:nvPr>
        </p:nvGraphicFramePr>
        <p:xfrm>
          <a:off x="355600" y="1665288"/>
          <a:ext cx="8429625" cy="4349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12.6</a:t>
            </a:r>
            <a:br>
              <a:rPr lang="en-GB" dirty="0" smtClean="0"/>
            </a:br>
            <a:r>
              <a:rPr lang="en-GB" dirty="0" smtClean="0"/>
              <a:t>WACC</a:t>
            </a:r>
            <a:endParaRPr lang="en-GB" dirty="0"/>
          </a:p>
        </p:txBody>
      </p:sp>
      <p:sp>
        <p:nvSpPr>
          <p:cNvPr id="3" name="Content Placeholder 2"/>
          <p:cNvSpPr>
            <a:spLocks noGrp="1"/>
          </p:cNvSpPr>
          <p:nvPr>
            <p:ph idx="1"/>
          </p:nvPr>
        </p:nvSpPr>
        <p:spPr>
          <a:xfrm>
            <a:off x="355600" y="1665288"/>
            <a:ext cx="8429625" cy="977900"/>
          </a:xfrm>
        </p:spPr>
        <p:txBody>
          <a:bodyPr/>
          <a:lstStyle/>
          <a:p>
            <a:pPr eaLnBrk="1" hangingPunct="1">
              <a:defRPr/>
            </a:pPr>
            <a:r>
              <a:rPr lang="en-US" sz="2800" dirty="0" smtClean="0"/>
              <a:t>The pretax cost of debt is 6 percent, implying an </a:t>
            </a:r>
            <a:r>
              <a:rPr lang="en-US" sz="2800" dirty="0" err="1" smtClean="0"/>
              <a:t>aftertax</a:t>
            </a:r>
            <a:r>
              <a:rPr lang="en-US" sz="2800" dirty="0" smtClean="0"/>
              <a:t> cost of 5.214 percent [6% × (1 </a:t>
            </a:r>
            <a:r>
              <a:rPr lang="en-US" sz="2800" dirty="0">
                <a:sym typeface="Symbol"/>
              </a:rPr>
              <a:t>+</a:t>
            </a:r>
            <a:r>
              <a:rPr lang="en-US" sz="2800" dirty="0" smtClean="0"/>
              <a:t>.131)].</a:t>
            </a:r>
            <a:endParaRPr lang="en-GB" sz="2800" dirty="0"/>
          </a:p>
        </p:txBody>
      </p:sp>
      <p:sp>
        <p:nvSpPr>
          <p:cNvPr id="4" name="TextBox 3"/>
          <p:cNvSpPr txBox="1">
            <a:spLocks noChangeArrowheads="1"/>
          </p:cNvSpPr>
          <p:nvPr/>
        </p:nvSpPr>
        <p:spPr bwMode="auto">
          <a:xfrm>
            <a:off x="785813" y="2643188"/>
            <a:ext cx="7999412" cy="1938337"/>
          </a:xfrm>
          <a:prstGeom prst="rect">
            <a:avLst/>
          </a:prstGeom>
          <a:noFill/>
          <a:ln w="9525">
            <a:noFill/>
            <a:miter lim="800000"/>
            <a:headEnd/>
            <a:tailEnd/>
          </a:ln>
        </p:spPr>
        <p:txBody>
          <a:bodyPr>
            <a:spAutoFit/>
          </a:bodyPr>
          <a:lstStyle/>
          <a:p>
            <a:r>
              <a:rPr lang="en-US" sz="2400"/>
              <a:t>We compute the cost of equity capital by using the SML:</a:t>
            </a:r>
            <a:r>
              <a:rPr lang="en-US" sz="2400" i="1"/>
              <a:t> </a:t>
            </a:r>
          </a:p>
          <a:p>
            <a:pPr algn="ctr"/>
            <a:r>
              <a:rPr lang="en-US" sz="2400" i="1"/>
              <a:t>R</a:t>
            </a:r>
            <a:r>
              <a:rPr lang="en-US" sz="2400" i="1" baseline="-25000"/>
              <a:t>S</a:t>
            </a:r>
            <a:r>
              <a:rPr lang="en-US" sz="2400" i="1"/>
              <a:t> = R</a:t>
            </a:r>
            <a:r>
              <a:rPr lang="en-US" sz="2400" i="1" baseline="-25000"/>
              <a:t>F</a:t>
            </a:r>
            <a:r>
              <a:rPr lang="en-US" sz="2400" i="1"/>
              <a:t> + β </a:t>
            </a:r>
            <a:r>
              <a:rPr lang="en-US" sz="2400"/>
              <a:t>[</a:t>
            </a:r>
            <a:r>
              <a:rPr lang="en-US" sz="2400" i="1"/>
              <a:t>R</a:t>
            </a:r>
            <a:r>
              <a:rPr lang="en-US" sz="2400" i="1" baseline="-25000"/>
              <a:t>M</a:t>
            </a:r>
            <a:r>
              <a:rPr lang="en-US" sz="2400" i="1"/>
              <a:t>  </a:t>
            </a:r>
            <a:r>
              <a:rPr lang="en-US" sz="2400">
                <a:sym typeface="Symbol" pitchFamily="18" charset="2"/>
              </a:rPr>
              <a:t>-</a:t>
            </a:r>
            <a:r>
              <a:rPr lang="en-US" sz="2400"/>
              <a:t> </a:t>
            </a:r>
            <a:r>
              <a:rPr lang="en-US" sz="2400" i="1"/>
              <a:t>R</a:t>
            </a:r>
            <a:r>
              <a:rPr lang="en-US" sz="2400" i="1" baseline="-25000"/>
              <a:t>F</a:t>
            </a:r>
            <a:r>
              <a:rPr lang="en-US" sz="2400"/>
              <a:t>]</a:t>
            </a:r>
            <a:endParaRPr lang="en-GB" sz="2400"/>
          </a:p>
          <a:p>
            <a:pPr algn="ctr"/>
            <a:r>
              <a:rPr lang="en-US" sz="2400"/>
              <a:t>  = 4.5% + 1.81 × 9.5%</a:t>
            </a:r>
            <a:endParaRPr lang="en-GB" sz="2400"/>
          </a:p>
          <a:p>
            <a:pPr algn="ctr"/>
            <a:r>
              <a:rPr lang="en-US" sz="2400"/>
              <a:t>= 21.695%</a:t>
            </a:r>
            <a:endParaRPr lang="en-GB" sz="2400"/>
          </a:p>
          <a:p>
            <a:endParaRPr lang="en-GB" sz="2400"/>
          </a:p>
        </p:txBody>
      </p:sp>
      <p:sp>
        <p:nvSpPr>
          <p:cNvPr id="5" name="Rectangle 4"/>
          <p:cNvSpPr>
            <a:spLocks noChangeArrowheads="1"/>
          </p:cNvSpPr>
          <p:nvPr/>
        </p:nvSpPr>
        <p:spPr bwMode="auto">
          <a:xfrm>
            <a:off x="660400" y="4429125"/>
            <a:ext cx="8124825" cy="1938338"/>
          </a:xfrm>
          <a:prstGeom prst="rect">
            <a:avLst/>
          </a:prstGeom>
          <a:noFill/>
          <a:ln w="9525">
            <a:noFill/>
            <a:miter lim="800000"/>
            <a:headEnd/>
            <a:tailEnd/>
          </a:ln>
        </p:spPr>
        <p:txBody>
          <a:bodyPr>
            <a:spAutoFit/>
          </a:bodyPr>
          <a:lstStyle/>
          <a:p>
            <a:r>
              <a:rPr lang="en-US" sz="2400"/>
              <a:t>We compute the proportions of debt and equity from the market values of debt and equity. Because the market value of the firm is €75.8 billion (= €4.4 billion + €71.4 billion), the proportions of debt and equity are 5.8 and 94.2 percent, respectively.</a:t>
            </a:r>
            <a:endParaRPr lang="en-GB" sz="240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blinds(horizontal)">
                                      <p:cBhvr>
                                        <p:cTn id="1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12.6</a:t>
            </a:r>
            <a:br>
              <a:rPr lang="en-GB" dirty="0" smtClean="0"/>
            </a:br>
            <a:r>
              <a:rPr lang="en-GB" dirty="0" smtClean="0"/>
              <a:t>WACC</a:t>
            </a:r>
            <a:endParaRPr lang="en-GB" dirty="0"/>
          </a:p>
        </p:txBody>
      </p:sp>
      <p:sp>
        <p:nvSpPr>
          <p:cNvPr id="29699"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pic>
        <p:nvPicPr>
          <p:cNvPr id="29700" name="Picture 2"/>
          <p:cNvPicPr>
            <a:picLocks noChangeAspect="1"/>
          </p:cNvPicPr>
          <p:nvPr/>
        </p:nvPicPr>
        <p:blipFill>
          <a:blip r:embed="rId2"/>
          <a:srcRect/>
          <a:stretch>
            <a:fillRect/>
          </a:stretch>
        </p:blipFill>
        <p:spPr bwMode="auto">
          <a:xfrm>
            <a:off x="674688" y="2565400"/>
            <a:ext cx="7794625" cy="24193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Example 12.6</a:t>
            </a:r>
            <a:br>
              <a:rPr lang="en-GB" dirty="0" smtClean="0"/>
            </a:br>
            <a:r>
              <a:rPr lang="en-GB" dirty="0" smtClean="0"/>
              <a:t>WACC</a:t>
            </a:r>
            <a:endParaRPr lang="en-GB" dirty="0"/>
          </a:p>
        </p:txBody>
      </p:sp>
      <p:graphicFrame>
        <p:nvGraphicFramePr>
          <p:cNvPr id="4" name="Table 3"/>
          <p:cNvGraphicFramePr>
            <a:graphicFrameLocks noGrp="1"/>
          </p:cNvGraphicFramePr>
          <p:nvPr/>
        </p:nvGraphicFramePr>
        <p:xfrm>
          <a:off x="355600" y="1714500"/>
          <a:ext cx="8574088" cy="3357563"/>
        </p:xfrm>
        <a:graphic>
          <a:graphicData uri="http://schemas.openxmlformats.org/drawingml/2006/table">
            <a:tbl>
              <a:tblPr/>
              <a:tblGrid>
                <a:gridCol w="1962150"/>
                <a:gridCol w="1235075"/>
                <a:gridCol w="882650"/>
                <a:gridCol w="2954338"/>
                <a:gridCol w="1539875"/>
              </a:tblGrid>
              <a:tr h="1647825">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(1)</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Financing</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Components</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(2)</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Market</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Values</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(3)</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Weight</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(4)</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Cost of Capital</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(after Corporate Tax)</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(5)</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Weighted Cost</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1" i="0" u="none" strike="noStrike" cap="none" normalizeH="0" baseline="0" smtClean="0">
                          <a:ln>
                            <a:noFill/>
                          </a:ln>
                          <a:solidFill>
                            <a:schemeClr val="tx1"/>
                          </a:solidFill>
                          <a:effectLst/>
                          <a:latin typeface="Gill Sans"/>
                          <a:ea typeface="ＭＳ Ｐゴシック" pitchFamily="34" charset="-128"/>
                          <a:cs typeface="Times New Roman" pitchFamily="18" charset="0"/>
                        </a:rPr>
                        <a:t>of Capital</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r h="549275">
                <a:tc>
                  <a:txBody>
                    <a:bodyPr/>
                    <a:lstStyle/>
                    <a:p>
                      <a:pPr marL="0" marR="0" lvl="0" indent="0" algn="l" defTabSz="457200" rtl="0" eaLnBrk="1" fontAlgn="base" latinLnBrk="0" hangingPunct="1">
                        <a:lnSpc>
                          <a:spcPct val="100000"/>
                        </a:lnSpc>
                        <a:spcBef>
                          <a:spcPts val="30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Debt</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ts val="30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€ 4.4 billion</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ts val="30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.058</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ts val="30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6% </a:t>
                      </a: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sym typeface="Symbol" pitchFamily="18" charset="2"/>
                        </a:rPr>
                        <a:t>x</a:t>
                      </a: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(1</a:t>
                      </a: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sym typeface="Symbol" pitchFamily="18" charset="2"/>
                        </a:rPr>
                        <a:t>+</a:t>
                      </a: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.131) = 5.214%</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ts val="30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0.302%</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r h="549275">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Equity</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€71.4 billion</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.942</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4.5% + 1.81 </a:t>
                      </a: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sym typeface="Symbol" pitchFamily="18" charset="2"/>
                        </a:rPr>
                        <a:t>x</a:t>
                      </a: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9.5% = 21.695%</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20.436%</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r h="611188">
                <a:tc>
                  <a:txBody>
                    <a:body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US" sz="20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€75.8 billion</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1.00</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c>
                  <a:txBody>
                    <a:bodyPr/>
                    <a:lstStyle/>
                    <a:p>
                      <a:pPr marL="0" marR="0" lvl="0" indent="0" algn="ctr" defTabSz="457200" rtl="0" eaLnBrk="1" fontAlgn="base" latinLnBrk="0" hangingPunct="1">
                        <a:lnSpc>
                          <a:spcPct val="100000"/>
                        </a:lnSpc>
                        <a:spcBef>
                          <a:spcPct val="0"/>
                        </a:spcBef>
                        <a:spcAft>
                          <a:spcPct val="0"/>
                        </a:spcAft>
                        <a:buClrTx/>
                        <a:buSzTx/>
                        <a:buFontTx/>
                        <a:buNone/>
                        <a:tabLst/>
                      </a:pPr>
                      <a:r>
                        <a:rPr kumimoji="0" lang="en-US" sz="1800" b="0" i="0" u="none" strike="noStrike" cap="none" normalizeH="0" baseline="0" smtClean="0">
                          <a:ln>
                            <a:noFill/>
                          </a:ln>
                          <a:solidFill>
                            <a:schemeClr val="tx1"/>
                          </a:solidFill>
                          <a:effectLst/>
                          <a:latin typeface="Gill Sans"/>
                          <a:ea typeface="ＭＳ Ｐゴシック" pitchFamily="34" charset="-128"/>
                          <a:cs typeface="Times New Roman" pitchFamily="18" charset="0"/>
                        </a:rPr>
                        <a:t>     20.738%</a:t>
                      </a:r>
                      <a:endParaRPr kumimoji="0" lang="en-GB" sz="3200" b="0" i="0" u="none" strike="noStrike" cap="none" normalizeH="0" baseline="0" smtClean="0">
                        <a:ln>
                          <a:noFill/>
                        </a:ln>
                        <a:solidFill>
                          <a:schemeClr val="tx1"/>
                        </a:solidFill>
                        <a:effectLst/>
                        <a:latin typeface="Times New Roman" pitchFamily="18" charset="0"/>
                        <a:ea typeface="ＭＳ Ｐゴシック" pitchFamily="34" charset="-128"/>
                        <a:cs typeface="Times New Roman" pitchFamily="18" charset="0"/>
                      </a:endParaRPr>
                    </a:p>
                  </a:txBody>
                  <a:tcPr marL="0" marR="0" marT="0" marB="0" horzOverflow="overflow">
                    <a:lnL>
                      <a:noFill/>
                    </a:lnL>
                    <a:lnR>
                      <a:noFill/>
                    </a:lnR>
                    <a:lnT>
                      <a:noFill/>
                    </a:lnT>
                    <a:lnB>
                      <a:noFill/>
                    </a:lnB>
                    <a:lnTlToBr>
                      <a:noFill/>
                    </a:lnTlToBr>
                    <a:lnBlToTr>
                      <a:noFill/>
                    </a:lnBlToTr>
                    <a:noFill/>
                  </a:tcPr>
                </a:tc>
              </a:tr>
            </a:tbl>
          </a:graphicData>
        </a:graphic>
      </p:graphicFrame>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3600" dirty="0" smtClean="0"/>
              <a:t>Example 12.7:</a:t>
            </a:r>
            <a:br>
              <a:rPr lang="en-GB" sz="3600" dirty="0" smtClean="0"/>
            </a:br>
            <a:r>
              <a:rPr lang="en-GB" sz="3600" dirty="0" smtClean="0"/>
              <a:t>Project Evaluation and WACC</a:t>
            </a:r>
            <a:endParaRPr lang="en-GB" sz="3600" dirty="0"/>
          </a:p>
        </p:txBody>
      </p:sp>
      <p:sp>
        <p:nvSpPr>
          <p:cNvPr id="3" name="Content Placeholder 2"/>
          <p:cNvSpPr>
            <a:spLocks noGrp="1"/>
          </p:cNvSpPr>
          <p:nvPr>
            <p:ph idx="1"/>
          </p:nvPr>
        </p:nvSpPr>
        <p:spPr/>
        <p:txBody>
          <a:bodyPr/>
          <a:lstStyle/>
          <a:p>
            <a:pPr marL="0" indent="0" eaLnBrk="1" hangingPunct="1">
              <a:buFontTx/>
              <a:buNone/>
              <a:defRPr/>
            </a:pPr>
            <a:r>
              <a:rPr lang="en-US" dirty="0" smtClean="0"/>
              <a:t>Suppose a firm has both a current and a target debt–equity ratio of .6, a cost of debt of 15.15 percent, and a cost of equity of 20 percent. The corporate tax rate is 34 percent.  What is the WACC? </a:t>
            </a:r>
          </a:p>
          <a:p>
            <a:pPr marL="0" indent="0" eaLnBrk="1" hangingPunct="1">
              <a:buFontTx/>
              <a:buNone/>
              <a:defRPr/>
            </a:pPr>
            <a:r>
              <a:rPr lang="en-US" dirty="0" smtClean="0"/>
              <a:t>Suppose the firm is considering taking on a warehouse renovation costing £50 million that is expected to yield cost savings of £12 million a year for six years. What is the NPV of this project? </a:t>
            </a:r>
            <a:endParaRPr lang="en-GB" dirty="0" smtClean="0"/>
          </a:p>
          <a:p>
            <a:pPr marL="0" indent="0" eaLnBrk="1" hangingPunct="1">
              <a:buFontTx/>
              <a:buNone/>
              <a:defRPr/>
            </a:pPr>
            <a:endParaRPr lang="en-GB" dirty="0"/>
          </a:p>
        </p:txBody>
      </p:sp>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3600" dirty="0" smtClean="0"/>
              <a:t>Example 12.7:</a:t>
            </a:r>
            <a:br>
              <a:rPr lang="en-GB" sz="3600" dirty="0" smtClean="0"/>
            </a:br>
            <a:r>
              <a:rPr lang="en-GB" sz="3600" dirty="0" smtClean="0"/>
              <a:t>Project Evaluation and WACC</a:t>
            </a:r>
            <a:endParaRPr lang="en-GB" sz="3600" dirty="0"/>
          </a:p>
        </p:txBody>
      </p:sp>
      <p:sp>
        <p:nvSpPr>
          <p:cNvPr id="32771" name="Rectangle 2"/>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graphicFrame>
        <p:nvGraphicFramePr>
          <p:cNvPr id="32772" name="Object 1"/>
          <p:cNvGraphicFramePr>
            <a:graphicFrameLocks noChangeAspect="1"/>
          </p:cNvGraphicFramePr>
          <p:nvPr/>
        </p:nvGraphicFramePr>
        <p:xfrm>
          <a:off x="785813" y="1643063"/>
          <a:ext cx="7837487" cy="1714500"/>
        </p:xfrm>
        <a:graphic>
          <a:graphicData uri="http://schemas.openxmlformats.org/presentationml/2006/ole">
            <mc:AlternateContent xmlns:mc="http://schemas.openxmlformats.org/markup-compatibility/2006">
              <mc:Choice xmlns:v="urn:schemas-microsoft-com:vml" Requires="v">
                <p:oleObj spid="_x0000_s32779" name="Equation" r:id="rId3" imgW="2742649" imgH="596923" progId="Equation.DSMT4">
                  <p:embed/>
                </p:oleObj>
              </mc:Choice>
              <mc:Fallback>
                <p:oleObj name="Equation" r:id="rId3" imgW="2742649" imgH="596923" progId="Equation.DSMT4">
                  <p:embed/>
                  <p:pic>
                    <p:nvPicPr>
                      <p:cNvPr id="0" name="Object 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5813" y="1643063"/>
                        <a:ext cx="7837487" cy="17145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32773" name="Rectangle 4"/>
          <p:cNvSpPr>
            <a:spLocks noChangeArrowheads="1"/>
          </p:cNvSpPr>
          <p:nvPr/>
        </p:nvSpPr>
        <p:spPr bwMode="auto">
          <a:xfrm>
            <a:off x="0" y="0"/>
            <a:ext cx="9144000" cy="0"/>
          </a:xfrm>
          <a:prstGeom prst="rect">
            <a:avLst/>
          </a:prstGeom>
          <a:noFill/>
          <a:ln w="9525">
            <a:noFill/>
            <a:miter lim="800000"/>
            <a:headEnd/>
            <a:tailEnd/>
          </a:ln>
        </p:spPr>
        <p:txBody>
          <a:bodyPr wrap="none" anchor="ctr">
            <a:spAutoFit/>
          </a:bodyPr>
          <a:lstStyle/>
          <a:p>
            <a:endParaRPr lang="en-US"/>
          </a:p>
        </p:txBody>
      </p:sp>
      <p:graphicFrame>
        <p:nvGraphicFramePr>
          <p:cNvPr id="32774" name="Object 3"/>
          <p:cNvGraphicFramePr>
            <a:graphicFrameLocks noChangeAspect="1"/>
          </p:cNvGraphicFramePr>
          <p:nvPr/>
        </p:nvGraphicFramePr>
        <p:xfrm>
          <a:off x="785813" y="3567113"/>
          <a:ext cx="7531100" cy="2933700"/>
        </p:xfrm>
        <a:graphic>
          <a:graphicData uri="http://schemas.openxmlformats.org/presentationml/2006/ole">
            <mc:AlternateContent xmlns:mc="http://schemas.openxmlformats.org/markup-compatibility/2006">
              <mc:Choice xmlns:v="urn:schemas-microsoft-com:vml" Requires="v">
                <p:oleObj spid="_x0000_s32780" name="Equation" r:id="rId5" imgW="2539265" imgH="990462" progId="Equation.DSMT4">
                  <p:embed/>
                </p:oleObj>
              </mc:Choice>
              <mc:Fallback>
                <p:oleObj name="Equation" r:id="rId5" imgW="2539265" imgH="990462" progId="Equation.DSMT4">
                  <p:embed/>
                  <p:pic>
                    <p:nvPicPr>
                      <p:cNvPr id="0" name="Object 3"/>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5813" y="3567113"/>
                        <a:ext cx="7531100" cy="2933700"/>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Estimating Carrefour Group’s Cost of Equity</a:t>
            </a:r>
            <a:endParaRPr lang="en-GB" dirty="0"/>
          </a:p>
        </p:txBody>
      </p:sp>
      <p:sp>
        <p:nvSpPr>
          <p:cNvPr id="3" name="Content Placeholder 2"/>
          <p:cNvSpPr>
            <a:spLocks noGrp="1"/>
          </p:cNvSpPr>
          <p:nvPr>
            <p:ph idx="1"/>
          </p:nvPr>
        </p:nvSpPr>
        <p:spPr/>
        <p:txBody>
          <a:bodyPr/>
          <a:lstStyle/>
          <a:p>
            <a:pPr eaLnBrk="1" hangingPunct="1">
              <a:defRPr/>
            </a:pPr>
            <a:r>
              <a:rPr lang="en-US" dirty="0" smtClean="0"/>
              <a:t>Our first stop for Carrefour is www.reuters.com. Search for the company using its code (CARR.PA).  </a:t>
            </a:r>
          </a:p>
          <a:p>
            <a:pPr eaLnBrk="1" hangingPunct="1">
              <a:defRPr/>
            </a:pPr>
            <a:r>
              <a:rPr lang="en-US" dirty="0" smtClean="0"/>
              <a:t>As of January 2012, Carrefour has 679.34 million shares outstanding. The share price is €16.95 and the market value of the equity is (679.34 x €16.95 = ) €11,515 million.  </a:t>
            </a:r>
            <a:endParaRPr lang="en-GB" dirty="0" smtClean="0"/>
          </a:p>
          <a:p>
            <a:pPr eaLnBrk="1" hangingPunct="1">
              <a:defRPr/>
            </a:pP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Estimating Carrefour Group’s Cost of Equity</a:t>
            </a:r>
            <a:endParaRPr lang="en-GB" dirty="0"/>
          </a:p>
        </p:txBody>
      </p:sp>
      <p:sp>
        <p:nvSpPr>
          <p:cNvPr id="3" name="Content Placeholder 2"/>
          <p:cNvSpPr>
            <a:spLocks noGrp="1"/>
          </p:cNvSpPr>
          <p:nvPr>
            <p:ph idx="1"/>
          </p:nvPr>
        </p:nvSpPr>
        <p:spPr/>
        <p:txBody>
          <a:bodyPr/>
          <a:lstStyle/>
          <a:p>
            <a:pPr marL="0" indent="0" eaLnBrk="1" hangingPunct="1">
              <a:buFontTx/>
              <a:buNone/>
              <a:defRPr/>
            </a:pPr>
            <a:r>
              <a:rPr lang="en-US" sz="2400" dirty="0" smtClean="0"/>
              <a:t>To estimate Carrefour’s cost of equity, we will assume a market risk premium of 7 percent. This is a subjective estimate based upon the sentiment of a number of analysts.  </a:t>
            </a:r>
          </a:p>
          <a:p>
            <a:pPr marL="0" indent="0" eaLnBrk="1" hangingPunct="1">
              <a:buFontTx/>
              <a:buNone/>
              <a:defRPr/>
            </a:pPr>
            <a:r>
              <a:rPr lang="en-US" sz="2400" dirty="0" smtClean="0"/>
              <a:t>Given that the rate on European T-bills is around 5 percent (source: </a:t>
            </a:r>
            <a:r>
              <a:rPr lang="en-US" sz="2400" dirty="0" err="1" smtClean="0"/>
              <a:t>FT.Com</a:t>
            </a:r>
            <a:r>
              <a:rPr lang="en-US" sz="2400" dirty="0" smtClean="0"/>
              <a:t>), a market risk premium of 7 percent implies that the market is expected to go up by 12 percent in the next year.  </a:t>
            </a:r>
          </a:p>
          <a:p>
            <a:pPr marL="0" indent="0" eaLnBrk="1" hangingPunct="1">
              <a:buFontTx/>
              <a:buNone/>
              <a:defRPr/>
            </a:pPr>
            <a:r>
              <a:rPr lang="en-US" sz="2400" dirty="0" smtClean="0"/>
              <a:t>Carrefour’s beta on Reuters is .71 and the industry average beta is .64, which is a little bit lower than Carrefour’s beta.</a:t>
            </a:r>
          </a:p>
          <a:p>
            <a:pPr marL="0" indent="0" eaLnBrk="1" hangingPunct="1">
              <a:buFontTx/>
              <a:buNone/>
              <a:defRPr/>
            </a:pPr>
            <a:endParaRPr lang="en-GB" sz="2400"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Estimating Carrefour Group’s Cost of Equity</a:t>
            </a:r>
            <a:endParaRPr lang="en-GB" dirty="0"/>
          </a:p>
        </p:txBody>
      </p:sp>
      <p:sp>
        <p:nvSpPr>
          <p:cNvPr id="3" name="Content Placeholder 2"/>
          <p:cNvSpPr>
            <a:spLocks noGrp="1"/>
          </p:cNvSpPr>
          <p:nvPr>
            <p:ph idx="1"/>
          </p:nvPr>
        </p:nvSpPr>
        <p:spPr/>
        <p:txBody>
          <a:bodyPr/>
          <a:lstStyle/>
          <a:p>
            <a:pPr marL="0" indent="0" eaLnBrk="1" hangingPunct="1">
              <a:buFontTx/>
              <a:buNone/>
              <a:defRPr/>
            </a:pPr>
            <a:r>
              <a:rPr lang="en-US" sz="2400" dirty="0" smtClean="0"/>
              <a:t>Using Carrefour’s own beta in the CAPM to estimate the cost of equity, we find:</a:t>
            </a:r>
            <a:endParaRPr lang="en-GB" sz="2400" dirty="0" smtClean="0"/>
          </a:p>
          <a:p>
            <a:pPr marL="0" indent="0" eaLnBrk="1" hangingPunct="1">
              <a:buFontTx/>
              <a:buNone/>
              <a:defRPr/>
            </a:pPr>
            <a:r>
              <a:rPr lang="en-US" sz="2400" i="1" dirty="0" smtClean="0"/>
              <a:t> R</a:t>
            </a:r>
            <a:r>
              <a:rPr lang="en-US" sz="2400" i="1" baseline="-25000" dirty="0" smtClean="0"/>
              <a:t>S</a:t>
            </a:r>
            <a:r>
              <a:rPr lang="en-US" sz="2400" i="1" dirty="0" smtClean="0"/>
              <a:t> = </a:t>
            </a:r>
            <a:r>
              <a:rPr lang="en-US" sz="2400" dirty="0" smtClean="0"/>
              <a:t>.05 + .71(.07) = .0997 or 9.97%</a:t>
            </a:r>
            <a:endParaRPr lang="en-GB" sz="2400" dirty="0" smtClean="0"/>
          </a:p>
          <a:p>
            <a:pPr marL="0" indent="0" eaLnBrk="1" hangingPunct="1">
              <a:buFontTx/>
              <a:buNone/>
              <a:defRPr/>
            </a:pPr>
            <a:r>
              <a:rPr lang="en-US" sz="2400" dirty="0" smtClean="0"/>
              <a:t> If we use the industry beta, we would find that the estimate for the cost of equity capital is:</a:t>
            </a:r>
            <a:endParaRPr lang="en-GB" sz="2400" dirty="0" smtClean="0"/>
          </a:p>
          <a:p>
            <a:pPr marL="0" indent="0" eaLnBrk="1" hangingPunct="1">
              <a:buFontTx/>
              <a:buNone/>
              <a:defRPr/>
            </a:pPr>
            <a:r>
              <a:rPr lang="en-US" sz="2400" i="1" dirty="0" smtClean="0"/>
              <a:t> R</a:t>
            </a:r>
            <a:r>
              <a:rPr lang="en-US" sz="2400" i="1" baseline="-25000" dirty="0" smtClean="0"/>
              <a:t>S</a:t>
            </a:r>
            <a:r>
              <a:rPr lang="en-US" sz="2400" i="1" dirty="0" smtClean="0"/>
              <a:t> = </a:t>
            </a:r>
            <a:r>
              <a:rPr lang="en-US" sz="2400" dirty="0" smtClean="0"/>
              <a:t>.05 + .64(.07) = .0948 or 9.48%</a:t>
            </a:r>
            <a:endParaRPr lang="en-GB" sz="2400" dirty="0" smtClean="0"/>
          </a:p>
          <a:p>
            <a:pPr marL="0" indent="0" eaLnBrk="1" hangingPunct="1">
              <a:buFontTx/>
              <a:buNone/>
              <a:defRPr/>
            </a:pPr>
            <a:r>
              <a:rPr lang="en-US" sz="2400" dirty="0" smtClean="0"/>
              <a:t> The decision of which cost of equity estimate to use is up to the financial executive, based on knowledge and experience of both the company and the industry. In this case, we will choose to use the cost of equity using Carrefour’s estimated beta.</a:t>
            </a:r>
            <a:endParaRPr lang="en-GB" sz="2400" dirty="0" smtClean="0"/>
          </a:p>
          <a:p>
            <a:pPr marL="0" indent="0" eaLnBrk="1" hangingPunct="1">
              <a:buFontTx/>
              <a:buNone/>
              <a:defRPr/>
            </a:pPr>
            <a:endParaRPr lang="en-GB" sz="24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Carrefour’s Cost of Debt</a:t>
            </a:r>
            <a:endParaRPr lang="en-GB" dirty="0"/>
          </a:p>
        </p:txBody>
      </p:sp>
      <p:pic>
        <p:nvPicPr>
          <p:cNvPr id="36867" name="Picture 2"/>
          <p:cNvPicPr>
            <a:picLocks noChangeAspect="1" noChangeArrowheads="1"/>
          </p:cNvPicPr>
          <p:nvPr/>
        </p:nvPicPr>
        <p:blipFill>
          <a:blip r:embed="rId2"/>
          <a:srcRect/>
          <a:stretch>
            <a:fillRect/>
          </a:stretch>
        </p:blipFill>
        <p:spPr bwMode="auto">
          <a:xfrm>
            <a:off x="755650" y="1677988"/>
            <a:ext cx="7667625" cy="489743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US" dirty="0" smtClean="0"/>
              <a:t>Carrefour’s Cost of Debt</a:t>
            </a:r>
            <a:endParaRPr lang="en-US" dirty="0"/>
          </a:p>
        </p:txBody>
      </p:sp>
      <p:sp>
        <p:nvSpPr>
          <p:cNvPr id="3" name="Content Placeholder 2"/>
          <p:cNvSpPr>
            <a:spLocks noGrp="1"/>
          </p:cNvSpPr>
          <p:nvPr>
            <p:ph idx="1"/>
          </p:nvPr>
        </p:nvSpPr>
        <p:spPr>
          <a:xfrm>
            <a:off x="468313" y="1484313"/>
            <a:ext cx="8229600" cy="4525962"/>
          </a:xfrm>
        </p:spPr>
        <p:txBody>
          <a:bodyPr/>
          <a:lstStyle/>
          <a:p>
            <a:pPr marL="0" indent="0" eaLnBrk="1" hangingPunct="1">
              <a:buFontTx/>
              <a:buNone/>
              <a:defRPr/>
            </a:pPr>
            <a:r>
              <a:rPr lang="en-US" sz="2800" dirty="0"/>
              <a:t>To make things simple, we will assume that Carrefour issue their bonds so that the coupon rate is equal to the yield to maturity. This means that the cost of debt for Carrefour ranges between 3.825 per cent and 6.625 per cent. The actual estimate we use will be based on an assessment of the general risk of Carrefour debt and, for the purposes of the present case, we will use an estimate of 4 per cent since it is in the region of the most recent Carrefour bond issues. Clearly, this is subjective and a full analysis would consider a variety of cost of debt estimates. </a:t>
            </a:r>
          </a:p>
          <a:p>
            <a:pPr marL="0" indent="0" eaLnBrk="1" hangingPunct="1">
              <a:buFontTx/>
              <a:buNone/>
              <a:defRPr/>
            </a:pPr>
            <a:endParaRPr lang="en-US" sz="2800"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Carrefour’s WACC</a:t>
            </a:r>
            <a:endParaRPr lang="en-GB" dirty="0"/>
          </a:p>
        </p:txBody>
      </p:sp>
      <p:sp>
        <p:nvSpPr>
          <p:cNvPr id="3" name="Content Placeholder 2"/>
          <p:cNvSpPr>
            <a:spLocks noGrp="1"/>
          </p:cNvSpPr>
          <p:nvPr>
            <p:ph idx="1"/>
          </p:nvPr>
        </p:nvSpPr>
        <p:spPr>
          <a:xfrm>
            <a:off x="0" y="1600200"/>
            <a:ext cx="9144000" cy="4525963"/>
          </a:xfrm>
        </p:spPr>
        <p:txBody>
          <a:bodyPr/>
          <a:lstStyle/>
          <a:p>
            <a:pPr marL="457200" indent="-457200" eaLnBrk="1" hangingPunct="1">
              <a:buFontTx/>
              <a:buAutoNum type="arabicParenR"/>
              <a:defRPr/>
            </a:pPr>
            <a:r>
              <a:rPr lang="en-US" sz="2400" dirty="0" smtClean="0"/>
              <a:t>calculate the capital structure weights. Carrefour’s equity and debt are worth €11,515 million and €9,665 million, respectively. The capital structure weight for equity is €11,515 million/€21,180 billion = .544 and for debt, it is €9,665 million/€21,180 million = .456. </a:t>
            </a:r>
          </a:p>
          <a:p>
            <a:pPr marL="457200" indent="-457200" eaLnBrk="1" hangingPunct="1">
              <a:buFontTx/>
              <a:buAutoNum type="arabicParenR"/>
              <a:defRPr/>
            </a:pPr>
            <a:endParaRPr lang="en-US" sz="2400" dirty="0" smtClean="0"/>
          </a:p>
          <a:p>
            <a:pPr marL="457200" indent="-457200" eaLnBrk="1" hangingPunct="1">
              <a:buFontTx/>
              <a:buAutoNum type="arabicParenR"/>
              <a:defRPr/>
            </a:pPr>
            <a:r>
              <a:rPr lang="en-US" sz="2400" dirty="0" smtClean="0"/>
              <a:t>According to Carrefour’s page on www.reuters.com, the effective tax rate for Carrefour is 36.66 percent. </a:t>
            </a:r>
            <a:endParaRPr lang="en-GB" sz="2400" dirty="0" smtClean="0"/>
          </a:p>
          <a:p>
            <a:pPr eaLnBrk="1" hangingPunct="1">
              <a:defRPr/>
            </a:pPr>
            <a:endParaRPr lang="en-US" sz="2400" i="1" dirty="0" smtClean="0"/>
          </a:p>
          <a:p>
            <a:pPr marL="0" indent="0" eaLnBrk="1" hangingPunct="1">
              <a:buFontTx/>
              <a:buNone/>
              <a:defRPr/>
            </a:pPr>
            <a:r>
              <a:rPr lang="en-US" sz="2400" i="1" dirty="0" smtClean="0"/>
              <a:t>R</a:t>
            </a:r>
            <a:r>
              <a:rPr lang="en-US" sz="2400" baseline="-25000" dirty="0" smtClean="0"/>
              <a:t>WACC</a:t>
            </a:r>
            <a:r>
              <a:rPr lang="en-US" sz="2400" dirty="0" smtClean="0"/>
              <a:t> = .544 </a:t>
            </a:r>
            <a:r>
              <a:rPr lang="en-US" sz="2400" i="1" dirty="0" smtClean="0"/>
              <a:t>× </a:t>
            </a:r>
            <a:r>
              <a:rPr lang="en-US" sz="2400" dirty="0" smtClean="0"/>
              <a:t>9.97% + .456 </a:t>
            </a:r>
            <a:r>
              <a:rPr lang="en-US" sz="2400" i="1" dirty="0" smtClean="0"/>
              <a:t>× </a:t>
            </a:r>
            <a:r>
              <a:rPr lang="en-US" sz="2400" dirty="0" smtClean="0"/>
              <a:t>4.00% </a:t>
            </a:r>
            <a:r>
              <a:rPr lang="en-US" sz="2400" i="1" dirty="0" smtClean="0"/>
              <a:t>× </a:t>
            </a:r>
            <a:r>
              <a:rPr lang="en-US" sz="2400" dirty="0" smtClean="0"/>
              <a:t>(1 </a:t>
            </a:r>
            <a:r>
              <a:rPr lang="en-US" sz="2400" dirty="0" smtClean="0">
                <a:sym typeface="Symbol"/>
              </a:rPr>
              <a:t>-</a:t>
            </a:r>
            <a:r>
              <a:rPr lang="en-US" sz="2400" dirty="0" smtClean="0"/>
              <a:t> .3666) = 6.58%</a:t>
            </a:r>
            <a:endParaRPr lang="en-GB" sz="2400" dirty="0" smtClean="0"/>
          </a:p>
          <a:p>
            <a:pPr marL="0" indent="0" eaLnBrk="1" hangingPunct="1">
              <a:buFontTx/>
              <a:buNone/>
              <a:defRPr/>
            </a:pPr>
            <a:r>
              <a:rPr lang="en-US" sz="2400" dirty="0" smtClean="0"/>
              <a:t> </a:t>
            </a:r>
            <a:endParaRPr lang="en-GB" sz="2400" dirty="0" smtClean="0"/>
          </a:p>
          <a:p>
            <a:pPr eaLnBrk="1" hangingPunct="1">
              <a:defRPr/>
            </a:pPr>
            <a:endParaRPr lang="en-GB" sz="2400"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Reducing the Cost of Capital</a:t>
            </a:r>
            <a:endParaRPr lang="en-GB" dirty="0"/>
          </a:p>
        </p:txBody>
      </p:sp>
      <p:sp>
        <p:nvSpPr>
          <p:cNvPr id="3" name="Content Placeholder 2"/>
          <p:cNvSpPr>
            <a:spLocks noGrp="1"/>
          </p:cNvSpPr>
          <p:nvPr>
            <p:ph idx="1"/>
          </p:nvPr>
        </p:nvSpPr>
        <p:spPr/>
        <p:txBody>
          <a:bodyPr/>
          <a:lstStyle/>
          <a:p>
            <a:r>
              <a:rPr lang="en-GB" dirty="0" smtClean="0"/>
              <a:t>Cost of Capital and Expected return on equity of the firm are positively related to risk</a:t>
            </a:r>
          </a:p>
          <a:p>
            <a:r>
              <a:rPr lang="en-GB" dirty="0" smtClean="0"/>
              <a:t>Cost of Capital and Exp Return are negatively related to Liquidity of the firm’s equity</a:t>
            </a:r>
          </a:p>
          <a:p>
            <a:r>
              <a:rPr lang="en-GB" dirty="0" smtClean="0"/>
              <a:t>Thus, firm can lower its cost of capital via liquidity enhancement, how?</a:t>
            </a:r>
            <a:endParaRPr lang="en-GB" dirty="0"/>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Reducing the Cost of Capital</a:t>
            </a:r>
            <a:endParaRPr lang="en-GB" dirty="0"/>
          </a:p>
        </p:txBody>
      </p:sp>
      <p:pic>
        <p:nvPicPr>
          <p:cNvPr id="39939" name="Picture 2"/>
          <p:cNvPicPr>
            <a:picLocks noChangeAspect="1" noChangeArrowheads="1"/>
          </p:cNvPicPr>
          <p:nvPr/>
        </p:nvPicPr>
        <p:blipFill>
          <a:blip r:embed="rId2"/>
          <a:srcRect/>
          <a:stretch>
            <a:fillRect/>
          </a:stretch>
        </p:blipFill>
        <p:spPr bwMode="auto">
          <a:xfrm>
            <a:off x="971550" y="1628775"/>
            <a:ext cx="6769100" cy="4921250"/>
          </a:xfrm>
          <a:prstGeom prst="rect">
            <a:avLst/>
          </a:prstGeom>
          <a:noFill/>
          <a:ln w="9525">
            <a:noFill/>
            <a:miter lim="800000"/>
            <a:headEnd/>
            <a:tailEnd/>
          </a:ln>
          <a:effectLst/>
        </p:spPr>
      </p:pic>
      <p:sp>
        <p:nvSpPr>
          <p:cNvPr id="5" name="TextBox 4"/>
          <p:cNvSpPr txBox="1"/>
          <p:nvPr/>
        </p:nvSpPr>
        <p:spPr>
          <a:xfrm>
            <a:off x="3707904" y="1628800"/>
            <a:ext cx="4680520" cy="1200329"/>
          </a:xfrm>
          <a:prstGeom prst="rect">
            <a:avLst/>
          </a:prstGeom>
          <a:noFill/>
        </p:spPr>
        <p:txBody>
          <a:bodyPr wrap="square" rtlCol="0">
            <a:spAutoFit/>
          </a:bodyPr>
          <a:lstStyle/>
          <a:p>
            <a:r>
              <a:rPr lang="en-GB" dirty="0" smtClean="0"/>
              <a:t>Expensive </a:t>
            </a:r>
            <a:r>
              <a:rPr lang="en-GB" dirty="0" err="1" smtClean="0"/>
              <a:t>vs</a:t>
            </a:r>
            <a:r>
              <a:rPr lang="en-GB" dirty="0" smtClean="0"/>
              <a:t> Cheap to trade stock</a:t>
            </a:r>
          </a:p>
          <a:p>
            <a:r>
              <a:rPr lang="en-GB" dirty="0" smtClean="0"/>
              <a:t>-Brokerage Fees</a:t>
            </a:r>
          </a:p>
          <a:p>
            <a:r>
              <a:rPr lang="en-GB" dirty="0" smtClean="0"/>
              <a:t>-Bid-Ask Spread</a:t>
            </a:r>
          </a:p>
          <a:p>
            <a:r>
              <a:rPr lang="en-GB" dirty="0" smtClean="0"/>
              <a:t>-Market Impact Costs</a:t>
            </a:r>
            <a:endParaRPr lang="en-GB" dirty="0"/>
          </a:p>
        </p:txBody>
      </p:sp>
    </p:spTree>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dirty="0" smtClean="0"/>
              <a:t>Reducing the Cost of Capital</a:t>
            </a:r>
            <a:endParaRPr lang="en-GB" dirty="0"/>
          </a:p>
        </p:txBody>
      </p:sp>
      <p:graphicFrame>
        <p:nvGraphicFramePr>
          <p:cNvPr id="4" name="Content Placeholder 3"/>
          <p:cNvGraphicFramePr>
            <a:graphicFrameLocks noGrp="1"/>
          </p:cNvGraphicFramePr>
          <p:nvPr>
            <p:ph idx="1"/>
          </p:nvPr>
        </p:nvGraphicFramePr>
        <p:xfrm>
          <a:off x="355600" y="1665288"/>
          <a:ext cx="8429625" cy="43497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4">
                                            <p:graphicEl>
                                              <a:dgm id="{37BC8C67-A209-48B5-B97C-E0732C667D9B}"/>
                                            </p:graphicEl>
                                          </p:spTgt>
                                        </p:tgtEl>
                                        <p:attrNameLst>
                                          <p:attrName>style.visibility</p:attrName>
                                        </p:attrNameLst>
                                      </p:cBhvr>
                                      <p:to>
                                        <p:strVal val="visible"/>
                                      </p:to>
                                    </p:set>
                                    <p:animEffect transition="in" filter="blinds(horizontal)">
                                      <p:cBhvr>
                                        <p:cTn id="7" dur="500"/>
                                        <p:tgtEl>
                                          <p:spTgt spid="4">
                                            <p:graphicEl>
                                              <a:dgm id="{37BC8C67-A209-48B5-B97C-E0732C667D9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graphicEl>
                                              <a:dgm id="{381B1BAD-3ADD-43FD-83CF-1B3D7BF25C7C}"/>
                                            </p:graphicEl>
                                          </p:spTgt>
                                        </p:tgtEl>
                                        <p:attrNameLst>
                                          <p:attrName>style.visibility</p:attrName>
                                        </p:attrNameLst>
                                      </p:cBhvr>
                                      <p:to>
                                        <p:strVal val="visible"/>
                                      </p:to>
                                    </p:set>
                                    <p:animEffect transition="in" filter="blinds(horizontal)">
                                      <p:cBhvr>
                                        <p:cTn id="12" dur="500"/>
                                        <p:tgtEl>
                                          <p:spTgt spid="4">
                                            <p:graphicEl>
                                              <a:dgm id="{381B1BAD-3ADD-43FD-83CF-1B3D7BF25C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grpId="0" nodeType="clickEffect">
                                  <p:stCondLst>
                                    <p:cond delay="0"/>
                                  </p:stCondLst>
                                  <p:childTnLst>
                                    <p:set>
                                      <p:cBhvr>
                                        <p:cTn id="16" dur="1" fill="hold">
                                          <p:stCondLst>
                                            <p:cond delay="0"/>
                                          </p:stCondLst>
                                        </p:cTn>
                                        <p:tgtEl>
                                          <p:spTgt spid="4">
                                            <p:graphicEl>
                                              <a:dgm id="{322AAEE2-69E5-44ED-8B43-D15BEED6766A}"/>
                                            </p:graphicEl>
                                          </p:spTgt>
                                        </p:tgtEl>
                                        <p:attrNameLst>
                                          <p:attrName>style.visibility</p:attrName>
                                        </p:attrNameLst>
                                      </p:cBhvr>
                                      <p:to>
                                        <p:strVal val="visible"/>
                                      </p:to>
                                    </p:set>
                                    <p:animEffect transition="in" filter="blinds(horizontal)">
                                      <p:cBhvr>
                                        <p:cTn id="17" dur="500"/>
                                        <p:tgtEl>
                                          <p:spTgt spid="4">
                                            <p:graphicEl>
                                              <a:dgm id="{322AAEE2-69E5-44ED-8B43-D15BEED6766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3" presetClass="entr" presetSubtype="10" fill="hold" grpId="0" nodeType="clickEffect">
                                  <p:stCondLst>
                                    <p:cond delay="0"/>
                                  </p:stCondLst>
                                  <p:childTnLst>
                                    <p:set>
                                      <p:cBhvr>
                                        <p:cTn id="21" dur="1" fill="hold">
                                          <p:stCondLst>
                                            <p:cond delay="0"/>
                                          </p:stCondLst>
                                        </p:cTn>
                                        <p:tgtEl>
                                          <p:spTgt spid="4">
                                            <p:graphicEl>
                                              <a:dgm id="{0ECB18CB-6491-49DA-80E6-1D0656C620D7}"/>
                                            </p:graphicEl>
                                          </p:spTgt>
                                        </p:tgtEl>
                                        <p:attrNameLst>
                                          <p:attrName>style.visibility</p:attrName>
                                        </p:attrNameLst>
                                      </p:cBhvr>
                                      <p:to>
                                        <p:strVal val="visible"/>
                                      </p:to>
                                    </p:set>
                                    <p:animEffect transition="in" filter="blinds(horizontal)">
                                      <p:cBhvr>
                                        <p:cTn id="22" dur="500"/>
                                        <p:tgtEl>
                                          <p:spTgt spid="4">
                                            <p:graphicEl>
                                              <a:dgm id="{0ECB18CB-6491-49DA-80E6-1D0656C620D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4000" dirty="0" smtClean="0"/>
              <a:t>Costs of Capital: International Considerations</a:t>
            </a:r>
            <a:endParaRPr lang="en-GB" sz="4000" dirty="0"/>
          </a:p>
        </p:txBody>
      </p:sp>
      <p:pic>
        <p:nvPicPr>
          <p:cNvPr id="41987" name="Picture 2"/>
          <p:cNvPicPr>
            <a:picLocks noChangeAspect="1" noChangeArrowheads="1"/>
          </p:cNvPicPr>
          <p:nvPr/>
        </p:nvPicPr>
        <p:blipFill>
          <a:blip r:embed="rId2"/>
          <a:srcRect/>
          <a:stretch>
            <a:fillRect/>
          </a:stretch>
        </p:blipFill>
        <p:spPr bwMode="auto">
          <a:xfrm>
            <a:off x="157163" y="1844675"/>
            <a:ext cx="8829675" cy="47053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US" dirty="0" smtClean="0"/>
              <a:t>Costs of Equity and WACC in Europe</a:t>
            </a:r>
            <a:endParaRPr lang="en-US" dirty="0"/>
          </a:p>
        </p:txBody>
      </p:sp>
      <p:pic>
        <p:nvPicPr>
          <p:cNvPr id="43011" name="Picture 2"/>
          <p:cNvPicPr>
            <a:picLocks noChangeAspect="1" noChangeArrowheads="1"/>
          </p:cNvPicPr>
          <p:nvPr/>
        </p:nvPicPr>
        <p:blipFill>
          <a:blip r:embed="rId2"/>
          <a:srcRect/>
          <a:stretch>
            <a:fillRect/>
          </a:stretch>
        </p:blipFill>
        <p:spPr bwMode="auto">
          <a:xfrm>
            <a:off x="2700338" y="1484313"/>
            <a:ext cx="4637087" cy="3657600"/>
          </a:xfrm>
          <a:prstGeom prst="rect">
            <a:avLst/>
          </a:prstGeom>
          <a:noFill/>
          <a:ln w="9525">
            <a:noFill/>
            <a:miter lim="800000"/>
            <a:headEnd/>
            <a:tailEnd/>
          </a:ln>
          <a:effectLst/>
        </p:spPr>
      </p:pic>
      <p:pic>
        <p:nvPicPr>
          <p:cNvPr id="43012" name="Picture 3"/>
          <p:cNvPicPr>
            <a:picLocks noChangeAspect="1" noChangeArrowheads="1"/>
          </p:cNvPicPr>
          <p:nvPr/>
        </p:nvPicPr>
        <p:blipFill>
          <a:blip r:embed="rId3"/>
          <a:srcRect/>
          <a:stretch>
            <a:fillRect/>
          </a:stretch>
        </p:blipFill>
        <p:spPr bwMode="auto">
          <a:xfrm>
            <a:off x="2700338" y="5141913"/>
            <a:ext cx="4637087" cy="147320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95513" y="115888"/>
            <a:ext cx="6948487" cy="1143000"/>
          </a:xfrm>
        </p:spPr>
        <p:txBody>
          <a:bodyPr/>
          <a:lstStyle/>
          <a:p>
            <a:pPr eaLnBrk="1" hangingPunct="1">
              <a:defRPr/>
            </a:pPr>
            <a:r>
              <a:rPr lang="en-GB" sz="3600" dirty="0" smtClean="0"/>
              <a:t>How do Corporations Estimate Cost of Capital in Practice?</a:t>
            </a:r>
            <a:endParaRPr lang="en-GB" sz="3600" dirty="0"/>
          </a:p>
        </p:txBody>
      </p:sp>
      <p:pic>
        <p:nvPicPr>
          <p:cNvPr id="44035" name="Picture 2"/>
          <p:cNvPicPr>
            <a:picLocks noChangeAspect="1" noChangeArrowheads="1"/>
          </p:cNvPicPr>
          <p:nvPr/>
        </p:nvPicPr>
        <p:blipFill>
          <a:blip r:embed="rId2"/>
          <a:srcRect/>
          <a:stretch>
            <a:fillRect/>
          </a:stretch>
        </p:blipFill>
        <p:spPr bwMode="auto">
          <a:xfrm>
            <a:off x="166688" y="2090738"/>
            <a:ext cx="8810625" cy="26765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ext Placeholder 4"/>
          <p:cNvSpPr>
            <a:spLocks noGrp="1"/>
          </p:cNvSpPr>
          <p:nvPr>
            <p:ph type="body" idx="1"/>
          </p:nvPr>
        </p:nvSpPr>
        <p:spPr/>
        <p:txBody>
          <a:bodyPr/>
          <a:lstStyle/>
          <a:p>
            <a:pPr eaLnBrk="1" hangingPunct="1">
              <a:defRPr/>
            </a:pPr>
            <a:r>
              <a:rPr lang="en-GB" sz="3200" smtClean="0"/>
              <a:t>Thank You</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749</TotalTime>
  <Words>1612</Words>
  <Application>Microsoft Office PowerPoint</Application>
  <PresentationFormat>On-screen Show (4:3)</PresentationFormat>
  <Paragraphs>193</Paragraphs>
  <Slides>39</Slides>
  <Notes>2</Notes>
  <HiddenSlides>3</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39</vt:i4>
      </vt:variant>
    </vt:vector>
  </HeadingPairs>
  <TitlesOfParts>
    <vt:vector size="41" baseType="lpstr">
      <vt:lpstr>Default Design</vt:lpstr>
      <vt:lpstr>Equation</vt:lpstr>
      <vt:lpstr>PowerPoint Presentation</vt:lpstr>
      <vt:lpstr>The Cost of Equity Capital</vt:lpstr>
      <vt:lpstr>The Cost of Equity Capital</vt:lpstr>
      <vt:lpstr>The Cost of Equity Capital</vt:lpstr>
      <vt:lpstr>The Cost of Equity Capital</vt:lpstr>
      <vt:lpstr>Example 12.1:  Cost of Equity</vt:lpstr>
      <vt:lpstr>Example 12.1: Cost of Equity</vt:lpstr>
      <vt:lpstr>Example 12.2 Project Evaluation and Beta</vt:lpstr>
      <vt:lpstr>Example 12.2 Project Evaluation and Beta</vt:lpstr>
      <vt:lpstr>Example 12.2: Project Evaluation and Beta</vt:lpstr>
      <vt:lpstr>Estimation of Beta</vt:lpstr>
      <vt:lpstr>Estimation of Beta</vt:lpstr>
      <vt:lpstr>Real World Betas</vt:lpstr>
      <vt:lpstr>Using an Industry Beta</vt:lpstr>
      <vt:lpstr>Determinants of Beta</vt:lpstr>
      <vt:lpstr>Example 12.3: Operating Leverage</vt:lpstr>
      <vt:lpstr>Example 12.3 Operating Leverage</vt:lpstr>
      <vt:lpstr>Example 12.3 Operating Leverage</vt:lpstr>
      <vt:lpstr>The Cost of Capital with Debt</vt:lpstr>
      <vt:lpstr>Example 12.6: WACC</vt:lpstr>
      <vt:lpstr>Example 12.6 WACC</vt:lpstr>
      <vt:lpstr>Example 12.6 WACC</vt:lpstr>
      <vt:lpstr>Example 12.6 WACC</vt:lpstr>
      <vt:lpstr>Example 12.6 WACC</vt:lpstr>
      <vt:lpstr>Example 12.7: Project Evaluation and WACC</vt:lpstr>
      <vt:lpstr>Example 12.7: Project Evaluation and WACC</vt:lpstr>
      <vt:lpstr>Estimating Carrefour Group’s Cost of Equity</vt:lpstr>
      <vt:lpstr>Estimating Carrefour Group’s Cost of Equity</vt:lpstr>
      <vt:lpstr>Estimating Carrefour Group’s Cost of Equity</vt:lpstr>
      <vt:lpstr>Carrefour’s Cost of Debt</vt:lpstr>
      <vt:lpstr>Carrefour’s Cost of Debt</vt:lpstr>
      <vt:lpstr>Carrefour’s WACC</vt:lpstr>
      <vt:lpstr>Reducing the Cost of Capital</vt:lpstr>
      <vt:lpstr>Reducing the Cost of Capital</vt:lpstr>
      <vt:lpstr>Reducing the Cost of Capital</vt:lpstr>
      <vt:lpstr>Costs of Capital: International Considerations</vt:lpstr>
      <vt:lpstr>Costs of Equity and WACC in Europe</vt:lpstr>
      <vt:lpstr>How do Corporations Estimate Cost of Capital in Practice?</vt:lpstr>
      <vt:lpstr>PowerPoint Presentation</vt:lpstr>
    </vt:vector>
  </TitlesOfParts>
  <Company>The McGraw-Hill Companies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The McGraw-Hill Companies</dc:creator>
  <cp:lastModifiedBy>Ravshonbek Otojanov</cp:lastModifiedBy>
  <cp:revision>41</cp:revision>
  <dcterms:created xsi:type="dcterms:W3CDTF">2012-05-23T15:33:12Z</dcterms:created>
  <dcterms:modified xsi:type="dcterms:W3CDTF">2017-04-03T09:59:39Z</dcterms:modified>
</cp:coreProperties>
</file>