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2" r:id="rId5"/>
    <p:sldId id="263" r:id="rId6"/>
    <p:sldId id="264" r:id="rId7"/>
    <p:sldId id="259" r:id="rId8"/>
    <p:sldId id="261"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9" d="100"/>
          <a:sy n="79" d="100"/>
        </p:scale>
        <p:origin x="92" y="7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5297D-20F5-4140-8B70-2C06C4DFB58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A535BFC-0A71-4D96-B31A-6A6C8BAF44F8}">
      <dgm:prSet/>
      <dgm:spPr/>
      <dgm:t>
        <a:bodyPr/>
        <a:lstStyle/>
        <a:p>
          <a:pPr>
            <a:defRPr cap="all"/>
          </a:pPr>
          <a:r>
            <a:rPr lang="en-GB"/>
            <a:t>Social</a:t>
          </a:r>
          <a:endParaRPr lang="en-US"/>
        </a:p>
      </dgm:t>
    </dgm:pt>
    <dgm:pt modelId="{7BF950E5-66DA-49B9-BF2C-7A4FD710BA3B}" type="parTrans" cxnId="{CFBD67DC-194D-4FFC-AA74-3D5AF02E6860}">
      <dgm:prSet/>
      <dgm:spPr/>
      <dgm:t>
        <a:bodyPr/>
        <a:lstStyle/>
        <a:p>
          <a:endParaRPr lang="en-US"/>
        </a:p>
      </dgm:t>
    </dgm:pt>
    <dgm:pt modelId="{A41F90BE-DFFE-4487-820B-7B3E94449FDB}" type="sibTrans" cxnId="{CFBD67DC-194D-4FFC-AA74-3D5AF02E6860}">
      <dgm:prSet/>
      <dgm:spPr/>
      <dgm:t>
        <a:bodyPr/>
        <a:lstStyle/>
        <a:p>
          <a:endParaRPr lang="en-US"/>
        </a:p>
      </dgm:t>
    </dgm:pt>
    <dgm:pt modelId="{3487F564-683F-412D-9CD4-4367F660E8A8}">
      <dgm:prSet/>
      <dgm:spPr/>
      <dgm:t>
        <a:bodyPr/>
        <a:lstStyle/>
        <a:p>
          <a:pPr>
            <a:defRPr cap="all"/>
          </a:pPr>
          <a:r>
            <a:rPr lang="en-GB"/>
            <a:t>Economy</a:t>
          </a:r>
          <a:endParaRPr lang="en-US"/>
        </a:p>
      </dgm:t>
    </dgm:pt>
    <dgm:pt modelId="{CF60AA0D-0032-4A34-BF16-40009F14EE65}" type="parTrans" cxnId="{2AD5AE77-5CC1-4E80-A462-C0AE61CAB666}">
      <dgm:prSet/>
      <dgm:spPr/>
      <dgm:t>
        <a:bodyPr/>
        <a:lstStyle/>
        <a:p>
          <a:endParaRPr lang="en-US"/>
        </a:p>
      </dgm:t>
    </dgm:pt>
    <dgm:pt modelId="{08A67FD0-D43D-42D0-9D59-8B15F0E30F11}" type="sibTrans" cxnId="{2AD5AE77-5CC1-4E80-A462-C0AE61CAB666}">
      <dgm:prSet/>
      <dgm:spPr/>
      <dgm:t>
        <a:bodyPr/>
        <a:lstStyle/>
        <a:p>
          <a:endParaRPr lang="en-US"/>
        </a:p>
      </dgm:t>
    </dgm:pt>
    <dgm:pt modelId="{0F0BFB9C-5142-4CA1-9CC5-66F2A91BC195}">
      <dgm:prSet/>
      <dgm:spPr/>
      <dgm:t>
        <a:bodyPr/>
        <a:lstStyle/>
        <a:p>
          <a:pPr>
            <a:defRPr cap="all"/>
          </a:pPr>
          <a:r>
            <a:rPr lang="en-GB"/>
            <a:t>Environment</a:t>
          </a:r>
          <a:endParaRPr lang="en-US"/>
        </a:p>
      </dgm:t>
    </dgm:pt>
    <dgm:pt modelId="{74BFE3A0-55EB-43C1-B9C1-452DF9F0B13D}" type="parTrans" cxnId="{CB909974-EE55-4056-B78C-A3C99239C729}">
      <dgm:prSet/>
      <dgm:spPr/>
      <dgm:t>
        <a:bodyPr/>
        <a:lstStyle/>
        <a:p>
          <a:endParaRPr lang="en-US"/>
        </a:p>
      </dgm:t>
    </dgm:pt>
    <dgm:pt modelId="{45D5F6BF-7F1F-459D-B442-4B28FAD55B8A}" type="sibTrans" cxnId="{CB909974-EE55-4056-B78C-A3C99239C729}">
      <dgm:prSet/>
      <dgm:spPr/>
      <dgm:t>
        <a:bodyPr/>
        <a:lstStyle/>
        <a:p>
          <a:endParaRPr lang="en-US"/>
        </a:p>
      </dgm:t>
    </dgm:pt>
    <dgm:pt modelId="{F7BE5E77-0A38-4CE5-A918-B49144542404}" type="pres">
      <dgm:prSet presAssocID="{8E25297D-20F5-4140-8B70-2C06C4DFB582}" presName="root" presStyleCnt="0">
        <dgm:presLayoutVars>
          <dgm:dir/>
          <dgm:resizeHandles val="exact"/>
        </dgm:presLayoutVars>
      </dgm:prSet>
      <dgm:spPr/>
    </dgm:pt>
    <dgm:pt modelId="{0562FA0B-012C-4D6E-BDE7-ECB1D40BE4B2}" type="pres">
      <dgm:prSet presAssocID="{1A535BFC-0A71-4D96-B31A-6A6C8BAF44F8}" presName="compNode" presStyleCnt="0"/>
      <dgm:spPr/>
    </dgm:pt>
    <dgm:pt modelId="{1C83025B-49B5-4AEE-9FC5-BBBC9873A066}" type="pres">
      <dgm:prSet presAssocID="{1A535BFC-0A71-4D96-B31A-6A6C8BAF44F8}" presName="iconBgRect" presStyleLbl="bgShp" presStyleIdx="0" presStyleCnt="3"/>
      <dgm:spPr/>
    </dgm:pt>
    <dgm:pt modelId="{584341CB-8CA5-429D-8E9C-EC4109933D8F}" type="pres">
      <dgm:prSet presAssocID="{1A535BFC-0A71-4D96-B31A-6A6C8BAF44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B53F35EE-1910-4A71-A552-B63B4C3289A5}" type="pres">
      <dgm:prSet presAssocID="{1A535BFC-0A71-4D96-B31A-6A6C8BAF44F8}" presName="spaceRect" presStyleCnt="0"/>
      <dgm:spPr/>
    </dgm:pt>
    <dgm:pt modelId="{845D99E6-B3F0-45B0-B8B3-159EB4D15A7A}" type="pres">
      <dgm:prSet presAssocID="{1A535BFC-0A71-4D96-B31A-6A6C8BAF44F8}" presName="textRect" presStyleLbl="revTx" presStyleIdx="0" presStyleCnt="3">
        <dgm:presLayoutVars>
          <dgm:chMax val="1"/>
          <dgm:chPref val="1"/>
        </dgm:presLayoutVars>
      </dgm:prSet>
      <dgm:spPr/>
    </dgm:pt>
    <dgm:pt modelId="{3A582C4C-E678-4158-AD96-20092317D97E}" type="pres">
      <dgm:prSet presAssocID="{A41F90BE-DFFE-4487-820B-7B3E94449FDB}" presName="sibTrans" presStyleCnt="0"/>
      <dgm:spPr/>
    </dgm:pt>
    <dgm:pt modelId="{908E7CDD-7390-4638-9BD0-B044EDE64EB4}" type="pres">
      <dgm:prSet presAssocID="{3487F564-683F-412D-9CD4-4367F660E8A8}" presName="compNode" presStyleCnt="0"/>
      <dgm:spPr/>
    </dgm:pt>
    <dgm:pt modelId="{DB222F03-217A-495D-A66B-A0F7238CA3ED}" type="pres">
      <dgm:prSet presAssocID="{3487F564-683F-412D-9CD4-4367F660E8A8}" presName="iconBgRect" presStyleLbl="bgShp" presStyleIdx="1" presStyleCnt="3"/>
      <dgm:spPr/>
    </dgm:pt>
    <dgm:pt modelId="{2053A522-B8F6-4FE0-A5F6-B14922675993}" type="pres">
      <dgm:prSet presAssocID="{3487F564-683F-412D-9CD4-4367F660E8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96270899-D6CF-4B0F-BF90-C24A80D44999}" type="pres">
      <dgm:prSet presAssocID="{3487F564-683F-412D-9CD4-4367F660E8A8}" presName="spaceRect" presStyleCnt="0"/>
      <dgm:spPr/>
    </dgm:pt>
    <dgm:pt modelId="{4E5876B7-C9C9-45DB-8142-814859AF192D}" type="pres">
      <dgm:prSet presAssocID="{3487F564-683F-412D-9CD4-4367F660E8A8}" presName="textRect" presStyleLbl="revTx" presStyleIdx="1" presStyleCnt="3">
        <dgm:presLayoutVars>
          <dgm:chMax val="1"/>
          <dgm:chPref val="1"/>
        </dgm:presLayoutVars>
      </dgm:prSet>
      <dgm:spPr/>
    </dgm:pt>
    <dgm:pt modelId="{B49501C4-E2FD-47F2-A3A9-0BF96938CD86}" type="pres">
      <dgm:prSet presAssocID="{08A67FD0-D43D-42D0-9D59-8B15F0E30F11}" presName="sibTrans" presStyleCnt="0"/>
      <dgm:spPr/>
    </dgm:pt>
    <dgm:pt modelId="{970821E9-A021-41E0-BE8B-686CB44F828E}" type="pres">
      <dgm:prSet presAssocID="{0F0BFB9C-5142-4CA1-9CC5-66F2A91BC195}" presName="compNode" presStyleCnt="0"/>
      <dgm:spPr/>
    </dgm:pt>
    <dgm:pt modelId="{725A5BBB-2C89-4270-A8D8-120A477B2394}" type="pres">
      <dgm:prSet presAssocID="{0F0BFB9C-5142-4CA1-9CC5-66F2A91BC195}" presName="iconBgRect" presStyleLbl="bgShp" presStyleIdx="2" presStyleCnt="3"/>
      <dgm:spPr/>
    </dgm:pt>
    <dgm:pt modelId="{4F4A78AF-CED6-4FE7-B22F-3F440B41A181}" type="pres">
      <dgm:prSet presAssocID="{0F0BFB9C-5142-4CA1-9CC5-66F2A91BC1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55132EB0-19F5-4161-8CF2-D6C593350D06}" type="pres">
      <dgm:prSet presAssocID="{0F0BFB9C-5142-4CA1-9CC5-66F2A91BC195}" presName="spaceRect" presStyleCnt="0"/>
      <dgm:spPr/>
    </dgm:pt>
    <dgm:pt modelId="{262BA394-05F7-43CD-8B00-B1498ED23CB2}" type="pres">
      <dgm:prSet presAssocID="{0F0BFB9C-5142-4CA1-9CC5-66F2A91BC195}" presName="textRect" presStyleLbl="revTx" presStyleIdx="2" presStyleCnt="3">
        <dgm:presLayoutVars>
          <dgm:chMax val="1"/>
          <dgm:chPref val="1"/>
        </dgm:presLayoutVars>
      </dgm:prSet>
      <dgm:spPr/>
    </dgm:pt>
  </dgm:ptLst>
  <dgm:cxnLst>
    <dgm:cxn modelId="{4FB41671-CBBB-473B-99F3-0D11537B83A5}" type="presOf" srcId="{0F0BFB9C-5142-4CA1-9CC5-66F2A91BC195}" destId="{262BA394-05F7-43CD-8B00-B1498ED23CB2}" srcOrd="0" destOrd="0" presId="urn:microsoft.com/office/officeart/2018/5/layout/IconCircleLabelList"/>
    <dgm:cxn modelId="{CB909974-EE55-4056-B78C-A3C99239C729}" srcId="{8E25297D-20F5-4140-8B70-2C06C4DFB582}" destId="{0F0BFB9C-5142-4CA1-9CC5-66F2A91BC195}" srcOrd="2" destOrd="0" parTransId="{74BFE3A0-55EB-43C1-B9C1-452DF9F0B13D}" sibTransId="{45D5F6BF-7F1F-459D-B442-4B28FAD55B8A}"/>
    <dgm:cxn modelId="{0D50B276-2DD1-40A2-840A-AB5A275F9EA3}" type="presOf" srcId="{3487F564-683F-412D-9CD4-4367F660E8A8}" destId="{4E5876B7-C9C9-45DB-8142-814859AF192D}" srcOrd="0" destOrd="0" presId="urn:microsoft.com/office/officeart/2018/5/layout/IconCircleLabelList"/>
    <dgm:cxn modelId="{25567D77-4AB6-40C8-9921-2F56EDFE6DDD}" type="presOf" srcId="{8E25297D-20F5-4140-8B70-2C06C4DFB582}" destId="{F7BE5E77-0A38-4CE5-A918-B49144542404}" srcOrd="0" destOrd="0" presId="urn:microsoft.com/office/officeart/2018/5/layout/IconCircleLabelList"/>
    <dgm:cxn modelId="{2AD5AE77-5CC1-4E80-A462-C0AE61CAB666}" srcId="{8E25297D-20F5-4140-8B70-2C06C4DFB582}" destId="{3487F564-683F-412D-9CD4-4367F660E8A8}" srcOrd="1" destOrd="0" parTransId="{CF60AA0D-0032-4A34-BF16-40009F14EE65}" sibTransId="{08A67FD0-D43D-42D0-9D59-8B15F0E30F11}"/>
    <dgm:cxn modelId="{0DA2DDB1-B972-4060-ACB9-526C4EC69A52}" type="presOf" srcId="{1A535BFC-0A71-4D96-B31A-6A6C8BAF44F8}" destId="{845D99E6-B3F0-45B0-B8B3-159EB4D15A7A}" srcOrd="0" destOrd="0" presId="urn:microsoft.com/office/officeart/2018/5/layout/IconCircleLabelList"/>
    <dgm:cxn modelId="{CFBD67DC-194D-4FFC-AA74-3D5AF02E6860}" srcId="{8E25297D-20F5-4140-8B70-2C06C4DFB582}" destId="{1A535BFC-0A71-4D96-B31A-6A6C8BAF44F8}" srcOrd="0" destOrd="0" parTransId="{7BF950E5-66DA-49B9-BF2C-7A4FD710BA3B}" sibTransId="{A41F90BE-DFFE-4487-820B-7B3E94449FDB}"/>
    <dgm:cxn modelId="{DF127C98-720C-47DC-9712-09E82F5944E8}" type="presParOf" srcId="{F7BE5E77-0A38-4CE5-A918-B49144542404}" destId="{0562FA0B-012C-4D6E-BDE7-ECB1D40BE4B2}" srcOrd="0" destOrd="0" presId="urn:microsoft.com/office/officeart/2018/5/layout/IconCircleLabelList"/>
    <dgm:cxn modelId="{163EE711-E293-4128-ACDC-3255E915D24E}" type="presParOf" srcId="{0562FA0B-012C-4D6E-BDE7-ECB1D40BE4B2}" destId="{1C83025B-49B5-4AEE-9FC5-BBBC9873A066}" srcOrd="0" destOrd="0" presId="urn:microsoft.com/office/officeart/2018/5/layout/IconCircleLabelList"/>
    <dgm:cxn modelId="{E19D4A7A-ECFF-4438-9953-85DA623F7610}" type="presParOf" srcId="{0562FA0B-012C-4D6E-BDE7-ECB1D40BE4B2}" destId="{584341CB-8CA5-429D-8E9C-EC4109933D8F}" srcOrd="1" destOrd="0" presId="urn:microsoft.com/office/officeart/2018/5/layout/IconCircleLabelList"/>
    <dgm:cxn modelId="{E9EF270E-4221-460E-86DF-5E6C589010E6}" type="presParOf" srcId="{0562FA0B-012C-4D6E-BDE7-ECB1D40BE4B2}" destId="{B53F35EE-1910-4A71-A552-B63B4C3289A5}" srcOrd="2" destOrd="0" presId="urn:microsoft.com/office/officeart/2018/5/layout/IconCircleLabelList"/>
    <dgm:cxn modelId="{BDAD2ED7-A29F-423C-B3F8-0432835CFEBD}" type="presParOf" srcId="{0562FA0B-012C-4D6E-BDE7-ECB1D40BE4B2}" destId="{845D99E6-B3F0-45B0-B8B3-159EB4D15A7A}" srcOrd="3" destOrd="0" presId="urn:microsoft.com/office/officeart/2018/5/layout/IconCircleLabelList"/>
    <dgm:cxn modelId="{33BA61E5-96AD-40E8-B922-A301AA655408}" type="presParOf" srcId="{F7BE5E77-0A38-4CE5-A918-B49144542404}" destId="{3A582C4C-E678-4158-AD96-20092317D97E}" srcOrd="1" destOrd="0" presId="urn:microsoft.com/office/officeart/2018/5/layout/IconCircleLabelList"/>
    <dgm:cxn modelId="{A4A560C3-990D-412D-8F56-0DFB39219BCE}" type="presParOf" srcId="{F7BE5E77-0A38-4CE5-A918-B49144542404}" destId="{908E7CDD-7390-4638-9BD0-B044EDE64EB4}" srcOrd="2" destOrd="0" presId="urn:microsoft.com/office/officeart/2018/5/layout/IconCircleLabelList"/>
    <dgm:cxn modelId="{C3E4E668-AD89-419B-B12D-5B29E0E96B96}" type="presParOf" srcId="{908E7CDD-7390-4638-9BD0-B044EDE64EB4}" destId="{DB222F03-217A-495D-A66B-A0F7238CA3ED}" srcOrd="0" destOrd="0" presId="urn:microsoft.com/office/officeart/2018/5/layout/IconCircleLabelList"/>
    <dgm:cxn modelId="{47E1D50C-986A-4CAF-B319-F96828FE215F}" type="presParOf" srcId="{908E7CDD-7390-4638-9BD0-B044EDE64EB4}" destId="{2053A522-B8F6-4FE0-A5F6-B14922675993}" srcOrd="1" destOrd="0" presId="urn:microsoft.com/office/officeart/2018/5/layout/IconCircleLabelList"/>
    <dgm:cxn modelId="{59813C67-B221-42B3-817E-D60382A69F40}" type="presParOf" srcId="{908E7CDD-7390-4638-9BD0-B044EDE64EB4}" destId="{96270899-D6CF-4B0F-BF90-C24A80D44999}" srcOrd="2" destOrd="0" presId="urn:microsoft.com/office/officeart/2018/5/layout/IconCircleLabelList"/>
    <dgm:cxn modelId="{C787AC86-157B-46E9-9829-30A2B0D2B4A1}" type="presParOf" srcId="{908E7CDD-7390-4638-9BD0-B044EDE64EB4}" destId="{4E5876B7-C9C9-45DB-8142-814859AF192D}" srcOrd="3" destOrd="0" presId="urn:microsoft.com/office/officeart/2018/5/layout/IconCircleLabelList"/>
    <dgm:cxn modelId="{C525E22D-BE47-4C37-80C4-2B7D05723B33}" type="presParOf" srcId="{F7BE5E77-0A38-4CE5-A918-B49144542404}" destId="{B49501C4-E2FD-47F2-A3A9-0BF96938CD86}" srcOrd="3" destOrd="0" presId="urn:microsoft.com/office/officeart/2018/5/layout/IconCircleLabelList"/>
    <dgm:cxn modelId="{6C2BEB98-F052-46DC-A2C7-4698806B676D}" type="presParOf" srcId="{F7BE5E77-0A38-4CE5-A918-B49144542404}" destId="{970821E9-A021-41E0-BE8B-686CB44F828E}" srcOrd="4" destOrd="0" presId="urn:microsoft.com/office/officeart/2018/5/layout/IconCircleLabelList"/>
    <dgm:cxn modelId="{073A829D-DC76-4F12-B44B-9824E1A45C52}" type="presParOf" srcId="{970821E9-A021-41E0-BE8B-686CB44F828E}" destId="{725A5BBB-2C89-4270-A8D8-120A477B2394}" srcOrd="0" destOrd="0" presId="urn:microsoft.com/office/officeart/2018/5/layout/IconCircleLabelList"/>
    <dgm:cxn modelId="{395C4543-C81A-4A17-8BB4-D852283C096E}" type="presParOf" srcId="{970821E9-A021-41E0-BE8B-686CB44F828E}" destId="{4F4A78AF-CED6-4FE7-B22F-3F440B41A181}" srcOrd="1" destOrd="0" presId="urn:microsoft.com/office/officeart/2018/5/layout/IconCircleLabelList"/>
    <dgm:cxn modelId="{CEBE5CF2-060E-4E52-BDD2-C4BB265BE886}" type="presParOf" srcId="{970821E9-A021-41E0-BE8B-686CB44F828E}" destId="{55132EB0-19F5-4161-8CF2-D6C593350D06}" srcOrd="2" destOrd="0" presId="urn:microsoft.com/office/officeart/2018/5/layout/IconCircleLabelList"/>
    <dgm:cxn modelId="{78FBCA7D-22AA-4ADA-85AF-6EA8B16039DF}" type="presParOf" srcId="{970821E9-A021-41E0-BE8B-686CB44F828E}" destId="{262BA394-05F7-43CD-8B00-B1498ED23CB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BB42F0-94B5-41ED-B037-BD7FF0564F1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A277635-52EF-45B5-91F4-6A15653A0718}">
      <dgm:prSet/>
      <dgm:spPr/>
      <dgm:t>
        <a:bodyPr/>
        <a:lstStyle/>
        <a:p>
          <a:r>
            <a:rPr lang="en-GB" b="0" i="0"/>
            <a:t>Economic growth</a:t>
          </a:r>
          <a:endParaRPr lang="en-US"/>
        </a:p>
      </dgm:t>
    </dgm:pt>
    <dgm:pt modelId="{95E91314-1748-4C0D-BE6F-86425E35C747}" type="parTrans" cxnId="{74BB4865-7C27-463E-BED2-0F9BFDFF5CBD}">
      <dgm:prSet/>
      <dgm:spPr/>
      <dgm:t>
        <a:bodyPr/>
        <a:lstStyle/>
        <a:p>
          <a:endParaRPr lang="en-US"/>
        </a:p>
      </dgm:t>
    </dgm:pt>
    <dgm:pt modelId="{CBA32DBC-1CCC-42C8-BCF6-BB654DC80FFB}" type="sibTrans" cxnId="{74BB4865-7C27-463E-BED2-0F9BFDFF5CBD}">
      <dgm:prSet/>
      <dgm:spPr/>
      <dgm:t>
        <a:bodyPr/>
        <a:lstStyle/>
        <a:p>
          <a:endParaRPr lang="en-US"/>
        </a:p>
      </dgm:t>
    </dgm:pt>
    <dgm:pt modelId="{356BF879-4953-4F01-847E-3464A6D03F2A}">
      <dgm:prSet/>
      <dgm:spPr/>
      <dgm:t>
        <a:bodyPr/>
        <a:lstStyle/>
        <a:p>
          <a:r>
            <a:rPr lang="en-GB" b="0" i="0"/>
            <a:t>Reduced pollution</a:t>
          </a:r>
          <a:endParaRPr lang="en-US"/>
        </a:p>
      </dgm:t>
    </dgm:pt>
    <dgm:pt modelId="{763A144D-89E1-4440-8A0D-A88BB8427422}" type="parTrans" cxnId="{7D45E7FF-4FEE-44B3-B17C-D62B4CC5F286}">
      <dgm:prSet/>
      <dgm:spPr/>
      <dgm:t>
        <a:bodyPr/>
        <a:lstStyle/>
        <a:p>
          <a:endParaRPr lang="en-US"/>
        </a:p>
      </dgm:t>
    </dgm:pt>
    <dgm:pt modelId="{DFC18966-716C-4BC4-9147-65A5B396CAAF}" type="sibTrans" cxnId="{7D45E7FF-4FEE-44B3-B17C-D62B4CC5F286}">
      <dgm:prSet/>
      <dgm:spPr/>
      <dgm:t>
        <a:bodyPr/>
        <a:lstStyle/>
        <a:p>
          <a:endParaRPr lang="en-US"/>
        </a:p>
      </dgm:t>
    </dgm:pt>
    <dgm:pt modelId="{27693902-8381-4390-BA46-6DDE66B6DDD9}">
      <dgm:prSet/>
      <dgm:spPr/>
      <dgm:t>
        <a:bodyPr/>
        <a:lstStyle/>
        <a:p>
          <a:r>
            <a:rPr lang="en-GB" b="0" i="0"/>
            <a:t>Healthier communities</a:t>
          </a:r>
          <a:endParaRPr lang="en-US"/>
        </a:p>
      </dgm:t>
    </dgm:pt>
    <dgm:pt modelId="{041BFA40-92B4-4CD0-B80A-564D4392B9F8}" type="parTrans" cxnId="{5EE830FF-EB99-4FEA-BB99-1E8CEBF0AFDA}">
      <dgm:prSet/>
      <dgm:spPr/>
      <dgm:t>
        <a:bodyPr/>
        <a:lstStyle/>
        <a:p>
          <a:endParaRPr lang="en-US"/>
        </a:p>
      </dgm:t>
    </dgm:pt>
    <dgm:pt modelId="{D4C299B9-F189-4B52-AB06-EA730E6266BC}" type="sibTrans" cxnId="{5EE830FF-EB99-4FEA-BB99-1E8CEBF0AFDA}">
      <dgm:prSet/>
      <dgm:spPr/>
      <dgm:t>
        <a:bodyPr/>
        <a:lstStyle/>
        <a:p>
          <a:endParaRPr lang="en-US"/>
        </a:p>
      </dgm:t>
    </dgm:pt>
    <dgm:pt modelId="{5480F051-3D40-41E2-9574-3A1559F221DB}">
      <dgm:prSet/>
      <dgm:spPr/>
      <dgm:t>
        <a:bodyPr/>
        <a:lstStyle/>
        <a:p>
          <a:r>
            <a:rPr lang="en-GB" b="0" i="0"/>
            <a:t>Cultural regeneration</a:t>
          </a:r>
          <a:endParaRPr lang="en-US"/>
        </a:p>
      </dgm:t>
    </dgm:pt>
    <dgm:pt modelId="{BAE3D67D-6200-40F3-80C4-1C3F896653B7}" type="parTrans" cxnId="{0E90BAB1-65A0-4671-8A1A-49E5F3E68A68}">
      <dgm:prSet/>
      <dgm:spPr/>
      <dgm:t>
        <a:bodyPr/>
        <a:lstStyle/>
        <a:p>
          <a:endParaRPr lang="en-US"/>
        </a:p>
      </dgm:t>
    </dgm:pt>
    <dgm:pt modelId="{BE1FB929-D6A9-4459-9FE6-74A23091F70C}" type="sibTrans" cxnId="{0E90BAB1-65A0-4671-8A1A-49E5F3E68A68}">
      <dgm:prSet/>
      <dgm:spPr/>
      <dgm:t>
        <a:bodyPr/>
        <a:lstStyle/>
        <a:p>
          <a:endParaRPr lang="en-US"/>
        </a:p>
      </dgm:t>
    </dgm:pt>
    <dgm:pt modelId="{4FFC6F84-5A91-4A51-BB97-9CFB03D86D5F}">
      <dgm:prSet/>
      <dgm:spPr/>
      <dgm:t>
        <a:bodyPr/>
        <a:lstStyle/>
        <a:p>
          <a:r>
            <a:rPr lang="en-GB" b="0" i="0"/>
            <a:t>Affordable housing.</a:t>
          </a:r>
          <a:endParaRPr lang="en-US"/>
        </a:p>
      </dgm:t>
    </dgm:pt>
    <dgm:pt modelId="{B34A038A-BC23-485A-884C-51BF0D31F9BD}" type="parTrans" cxnId="{D43EE65D-A3B3-4EA8-BC70-BDAFDAF28F48}">
      <dgm:prSet/>
      <dgm:spPr/>
      <dgm:t>
        <a:bodyPr/>
        <a:lstStyle/>
        <a:p>
          <a:endParaRPr lang="en-US"/>
        </a:p>
      </dgm:t>
    </dgm:pt>
    <dgm:pt modelId="{46100401-E36B-4A2A-B5AE-105B777F0D96}" type="sibTrans" cxnId="{D43EE65D-A3B3-4EA8-BC70-BDAFDAF28F48}">
      <dgm:prSet/>
      <dgm:spPr/>
      <dgm:t>
        <a:bodyPr/>
        <a:lstStyle/>
        <a:p>
          <a:endParaRPr lang="en-US"/>
        </a:p>
      </dgm:t>
    </dgm:pt>
    <dgm:pt modelId="{BAAE15DF-9C4B-4A55-8E14-F647217CC6B0}">
      <dgm:prSet/>
      <dgm:spPr/>
      <dgm:t>
        <a:bodyPr/>
        <a:lstStyle/>
        <a:p>
          <a:r>
            <a:rPr lang="en-GB" b="0" i="0" dirty="0"/>
            <a:t>Enhanced property value.</a:t>
          </a:r>
          <a:endParaRPr lang="en-US" dirty="0"/>
        </a:p>
      </dgm:t>
    </dgm:pt>
    <dgm:pt modelId="{332154FA-FD45-4FAD-BC49-71F62E679790}" type="parTrans" cxnId="{4A69DBBD-4513-4DF7-9636-AFBBF6029A36}">
      <dgm:prSet/>
      <dgm:spPr/>
      <dgm:t>
        <a:bodyPr/>
        <a:lstStyle/>
        <a:p>
          <a:endParaRPr lang="en-US"/>
        </a:p>
      </dgm:t>
    </dgm:pt>
    <dgm:pt modelId="{66A2D8AD-03C9-4C18-A4B8-AB0A476807B9}" type="sibTrans" cxnId="{4A69DBBD-4513-4DF7-9636-AFBBF6029A36}">
      <dgm:prSet/>
      <dgm:spPr/>
      <dgm:t>
        <a:bodyPr/>
        <a:lstStyle/>
        <a:p>
          <a:endParaRPr lang="en-US"/>
        </a:p>
      </dgm:t>
    </dgm:pt>
    <dgm:pt modelId="{919B70CD-ECE8-4291-AF75-00330429A622}" type="pres">
      <dgm:prSet presAssocID="{FCBB42F0-94B5-41ED-B037-BD7FF0564F1E}" presName="linear" presStyleCnt="0">
        <dgm:presLayoutVars>
          <dgm:animLvl val="lvl"/>
          <dgm:resizeHandles val="exact"/>
        </dgm:presLayoutVars>
      </dgm:prSet>
      <dgm:spPr/>
    </dgm:pt>
    <dgm:pt modelId="{0DF26199-2116-4547-913D-659280F4E90E}" type="pres">
      <dgm:prSet presAssocID="{2A277635-52EF-45B5-91F4-6A15653A0718}" presName="parentText" presStyleLbl="node1" presStyleIdx="0" presStyleCnt="6">
        <dgm:presLayoutVars>
          <dgm:chMax val="0"/>
          <dgm:bulletEnabled val="1"/>
        </dgm:presLayoutVars>
      </dgm:prSet>
      <dgm:spPr/>
    </dgm:pt>
    <dgm:pt modelId="{6116E432-EA10-45EA-938C-7AEA57CE1793}" type="pres">
      <dgm:prSet presAssocID="{CBA32DBC-1CCC-42C8-BCF6-BB654DC80FFB}" presName="spacer" presStyleCnt="0"/>
      <dgm:spPr/>
    </dgm:pt>
    <dgm:pt modelId="{CCAA8551-CC6B-403B-96F3-47EB69C5284B}" type="pres">
      <dgm:prSet presAssocID="{356BF879-4953-4F01-847E-3464A6D03F2A}" presName="parentText" presStyleLbl="node1" presStyleIdx="1" presStyleCnt="6">
        <dgm:presLayoutVars>
          <dgm:chMax val="0"/>
          <dgm:bulletEnabled val="1"/>
        </dgm:presLayoutVars>
      </dgm:prSet>
      <dgm:spPr/>
    </dgm:pt>
    <dgm:pt modelId="{5D36362A-D38A-4C17-9178-4EC466E0288F}" type="pres">
      <dgm:prSet presAssocID="{DFC18966-716C-4BC4-9147-65A5B396CAAF}" presName="spacer" presStyleCnt="0"/>
      <dgm:spPr/>
    </dgm:pt>
    <dgm:pt modelId="{C249E7B7-2947-4467-B237-A6C9A1DE6D18}" type="pres">
      <dgm:prSet presAssocID="{27693902-8381-4390-BA46-6DDE66B6DDD9}" presName="parentText" presStyleLbl="node1" presStyleIdx="2" presStyleCnt="6">
        <dgm:presLayoutVars>
          <dgm:chMax val="0"/>
          <dgm:bulletEnabled val="1"/>
        </dgm:presLayoutVars>
      </dgm:prSet>
      <dgm:spPr/>
    </dgm:pt>
    <dgm:pt modelId="{15EB089A-C01A-44E3-BD37-5C7C4B7B55F6}" type="pres">
      <dgm:prSet presAssocID="{D4C299B9-F189-4B52-AB06-EA730E6266BC}" presName="spacer" presStyleCnt="0"/>
      <dgm:spPr/>
    </dgm:pt>
    <dgm:pt modelId="{EF25F32E-4FE4-44A6-A794-60BB59C9F4C1}" type="pres">
      <dgm:prSet presAssocID="{5480F051-3D40-41E2-9574-3A1559F221DB}" presName="parentText" presStyleLbl="node1" presStyleIdx="3" presStyleCnt="6">
        <dgm:presLayoutVars>
          <dgm:chMax val="0"/>
          <dgm:bulletEnabled val="1"/>
        </dgm:presLayoutVars>
      </dgm:prSet>
      <dgm:spPr/>
    </dgm:pt>
    <dgm:pt modelId="{011A7693-9765-4F30-BC20-1B565F4F3962}" type="pres">
      <dgm:prSet presAssocID="{BE1FB929-D6A9-4459-9FE6-74A23091F70C}" presName="spacer" presStyleCnt="0"/>
      <dgm:spPr/>
    </dgm:pt>
    <dgm:pt modelId="{CB1BB473-9777-4C13-A3C5-56AF858B80A9}" type="pres">
      <dgm:prSet presAssocID="{4FFC6F84-5A91-4A51-BB97-9CFB03D86D5F}" presName="parentText" presStyleLbl="node1" presStyleIdx="4" presStyleCnt="6">
        <dgm:presLayoutVars>
          <dgm:chMax val="0"/>
          <dgm:bulletEnabled val="1"/>
        </dgm:presLayoutVars>
      </dgm:prSet>
      <dgm:spPr/>
    </dgm:pt>
    <dgm:pt modelId="{2936B268-0F8F-4175-AC44-60414880E884}" type="pres">
      <dgm:prSet presAssocID="{46100401-E36B-4A2A-B5AE-105B777F0D96}" presName="spacer" presStyleCnt="0"/>
      <dgm:spPr/>
    </dgm:pt>
    <dgm:pt modelId="{93D7E134-C649-4FEB-A906-F776F3488CF4}" type="pres">
      <dgm:prSet presAssocID="{BAAE15DF-9C4B-4A55-8E14-F647217CC6B0}" presName="parentText" presStyleLbl="node1" presStyleIdx="5" presStyleCnt="6">
        <dgm:presLayoutVars>
          <dgm:chMax val="0"/>
          <dgm:bulletEnabled val="1"/>
        </dgm:presLayoutVars>
      </dgm:prSet>
      <dgm:spPr/>
    </dgm:pt>
  </dgm:ptLst>
  <dgm:cxnLst>
    <dgm:cxn modelId="{1A08700C-24B0-47BD-854D-BD78B3815B47}" type="presOf" srcId="{356BF879-4953-4F01-847E-3464A6D03F2A}" destId="{CCAA8551-CC6B-403B-96F3-47EB69C5284B}" srcOrd="0" destOrd="0" presId="urn:microsoft.com/office/officeart/2005/8/layout/vList2"/>
    <dgm:cxn modelId="{444CB42E-99DA-40CD-9AA2-8ACAEBFFB668}" type="presOf" srcId="{2A277635-52EF-45B5-91F4-6A15653A0718}" destId="{0DF26199-2116-4547-913D-659280F4E90E}" srcOrd="0" destOrd="0" presId="urn:microsoft.com/office/officeart/2005/8/layout/vList2"/>
    <dgm:cxn modelId="{D43EE65D-A3B3-4EA8-BC70-BDAFDAF28F48}" srcId="{FCBB42F0-94B5-41ED-B037-BD7FF0564F1E}" destId="{4FFC6F84-5A91-4A51-BB97-9CFB03D86D5F}" srcOrd="4" destOrd="0" parTransId="{B34A038A-BC23-485A-884C-51BF0D31F9BD}" sibTransId="{46100401-E36B-4A2A-B5AE-105B777F0D96}"/>
    <dgm:cxn modelId="{74BB4865-7C27-463E-BED2-0F9BFDFF5CBD}" srcId="{FCBB42F0-94B5-41ED-B037-BD7FF0564F1E}" destId="{2A277635-52EF-45B5-91F4-6A15653A0718}" srcOrd="0" destOrd="0" parTransId="{95E91314-1748-4C0D-BE6F-86425E35C747}" sibTransId="{CBA32DBC-1CCC-42C8-BCF6-BB654DC80FFB}"/>
    <dgm:cxn modelId="{D7BAA353-35EE-45BD-8AA3-9FF1140798AA}" type="presOf" srcId="{FCBB42F0-94B5-41ED-B037-BD7FF0564F1E}" destId="{919B70CD-ECE8-4291-AF75-00330429A622}" srcOrd="0" destOrd="0" presId="urn:microsoft.com/office/officeart/2005/8/layout/vList2"/>
    <dgm:cxn modelId="{626ED57E-7B9F-468A-8FE8-39CB6ADA0EEC}" type="presOf" srcId="{27693902-8381-4390-BA46-6DDE66B6DDD9}" destId="{C249E7B7-2947-4467-B237-A6C9A1DE6D18}" srcOrd="0" destOrd="0" presId="urn:microsoft.com/office/officeart/2005/8/layout/vList2"/>
    <dgm:cxn modelId="{66610F8E-176B-46BD-890E-6960684F625E}" type="presOf" srcId="{4FFC6F84-5A91-4A51-BB97-9CFB03D86D5F}" destId="{CB1BB473-9777-4C13-A3C5-56AF858B80A9}" srcOrd="0" destOrd="0" presId="urn:microsoft.com/office/officeart/2005/8/layout/vList2"/>
    <dgm:cxn modelId="{0E90BAB1-65A0-4671-8A1A-49E5F3E68A68}" srcId="{FCBB42F0-94B5-41ED-B037-BD7FF0564F1E}" destId="{5480F051-3D40-41E2-9574-3A1559F221DB}" srcOrd="3" destOrd="0" parTransId="{BAE3D67D-6200-40F3-80C4-1C3F896653B7}" sibTransId="{BE1FB929-D6A9-4459-9FE6-74A23091F70C}"/>
    <dgm:cxn modelId="{4A69DBBD-4513-4DF7-9636-AFBBF6029A36}" srcId="{FCBB42F0-94B5-41ED-B037-BD7FF0564F1E}" destId="{BAAE15DF-9C4B-4A55-8E14-F647217CC6B0}" srcOrd="5" destOrd="0" parTransId="{332154FA-FD45-4FAD-BC49-71F62E679790}" sibTransId="{66A2D8AD-03C9-4C18-A4B8-AB0A476807B9}"/>
    <dgm:cxn modelId="{4CDAD3CE-9C51-4124-A37C-17BC859F7A32}" type="presOf" srcId="{5480F051-3D40-41E2-9574-3A1559F221DB}" destId="{EF25F32E-4FE4-44A6-A794-60BB59C9F4C1}" srcOrd="0" destOrd="0" presId="urn:microsoft.com/office/officeart/2005/8/layout/vList2"/>
    <dgm:cxn modelId="{C97066E8-372E-421A-8981-F278B9B46E02}" type="presOf" srcId="{BAAE15DF-9C4B-4A55-8E14-F647217CC6B0}" destId="{93D7E134-C649-4FEB-A906-F776F3488CF4}" srcOrd="0" destOrd="0" presId="urn:microsoft.com/office/officeart/2005/8/layout/vList2"/>
    <dgm:cxn modelId="{5EE830FF-EB99-4FEA-BB99-1E8CEBF0AFDA}" srcId="{FCBB42F0-94B5-41ED-B037-BD7FF0564F1E}" destId="{27693902-8381-4390-BA46-6DDE66B6DDD9}" srcOrd="2" destOrd="0" parTransId="{041BFA40-92B4-4CD0-B80A-564D4392B9F8}" sibTransId="{D4C299B9-F189-4B52-AB06-EA730E6266BC}"/>
    <dgm:cxn modelId="{7D45E7FF-4FEE-44B3-B17C-D62B4CC5F286}" srcId="{FCBB42F0-94B5-41ED-B037-BD7FF0564F1E}" destId="{356BF879-4953-4F01-847E-3464A6D03F2A}" srcOrd="1" destOrd="0" parTransId="{763A144D-89E1-4440-8A0D-A88BB8427422}" sibTransId="{DFC18966-716C-4BC4-9147-65A5B396CAAF}"/>
    <dgm:cxn modelId="{971FEE44-5648-4451-B89E-EC188272794E}" type="presParOf" srcId="{919B70CD-ECE8-4291-AF75-00330429A622}" destId="{0DF26199-2116-4547-913D-659280F4E90E}" srcOrd="0" destOrd="0" presId="urn:microsoft.com/office/officeart/2005/8/layout/vList2"/>
    <dgm:cxn modelId="{6082FB9E-3178-4142-B235-6A382D540AC1}" type="presParOf" srcId="{919B70CD-ECE8-4291-AF75-00330429A622}" destId="{6116E432-EA10-45EA-938C-7AEA57CE1793}" srcOrd="1" destOrd="0" presId="urn:microsoft.com/office/officeart/2005/8/layout/vList2"/>
    <dgm:cxn modelId="{EF852E0B-15C4-4145-A6A9-AACBF946D9ED}" type="presParOf" srcId="{919B70CD-ECE8-4291-AF75-00330429A622}" destId="{CCAA8551-CC6B-403B-96F3-47EB69C5284B}" srcOrd="2" destOrd="0" presId="urn:microsoft.com/office/officeart/2005/8/layout/vList2"/>
    <dgm:cxn modelId="{203CEC70-90AD-4259-A58F-51EB33E0B298}" type="presParOf" srcId="{919B70CD-ECE8-4291-AF75-00330429A622}" destId="{5D36362A-D38A-4C17-9178-4EC466E0288F}" srcOrd="3" destOrd="0" presId="urn:microsoft.com/office/officeart/2005/8/layout/vList2"/>
    <dgm:cxn modelId="{921FBB3E-2109-4924-A458-33862433A83E}" type="presParOf" srcId="{919B70CD-ECE8-4291-AF75-00330429A622}" destId="{C249E7B7-2947-4467-B237-A6C9A1DE6D18}" srcOrd="4" destOrd="0" presId="urn:microsoft.com/office/officeart/2005/8/layout/vList2"/>
    <dgm:cxn modelId="{586D4ACF-DEFD-44E7-BB4C-F3F158897473}" type="presParOf" srcId="{919B70CD-ECE8-4291-AF75-00330429A622}" destId="{15EB089A-C01A-44E3-BD37-5C7C4B7B55F6}" srcOrd="5" destOrd="0" presId="urn:microsoft.com/office/officeart/2005/8/layout/vList2"/>
    <dgm:cxn modelId="{9B39373A-FA7A-4066-8DC7-17BFF1A5F64B}" type="presParOf" srcId="{919B70CD-ECE8-4291-AF75-00330429A622}" destId="{EF25F32E-4FE4-44A6-A794-60BB59C9F4C1}" srcOrd="6" destOrd="0" presId="urn:microsoft.com/office/officeart/2005/8/layout/vList2"/>
    <dgm:cxn modelId="{4B378BFF-EB4E-4CD9-8665-06B47217FD55}" type="presParOf" srcId="{919B70CD-ECE8-4291-AF75-00330429A622}" destId="{011A7693-9765-4F30-BC20-1B565F4F3962}" srcOrd="7" destOrd="0" presId="urn:microsoft.com/office/officeart/2005/8/layout/vList2"/>
    <dgm:cxn modelId="{F608C1EA-4552-4008-9DC9-AD6604E59EB6}" type="presParOf" srcId="{919B70CD-ECE8-4291-AF75-00330429A622}" destId="{CB1BB473-9777-4C13-A3C5-56AF858B80A9}" srcOrd="8" destOrd="0" presId="urn:microsoft.com/office/officeart/2005/8/layout/vList2"/>
    <dgm:cxn modelId="{120C8E68-A9FF-4059-B0A4-644F19C7CC4D}" type="presParOf" srcId="{919B70CD-ECE8-4291-AF75-00330429A622}" destId="{2936B268-0F8F-4175-AC44-60414880E884}" srcOrd="9" destOrd="0" presId="urn:microsoft.com/office/officeart/2005/8/layout/vList2"/>
    <dgm:cxn modelId="{0A814B9F-88AA-4826-82E3-74E7D91760D4}" type="presParOf" srcId="{919B70CD-ECE8-4291-AF75-00330429A622}" destId="{93D7E134-C649-4FEB-A906-F776F3488CF4}"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3025B-49B5-4AEE-9FC5-BBBC9873A066}">
      <dsp:nvSpPr>
        <dsp:cNvPr id="0" name=""/>
        <dsp:cNvSpPr/>
      </dsp:nvSpPr>
      <dsp:spPr>
        <a:xfrm>
          <a:off x="624000" y="163717"/>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341CB-8CA5-429D-8E9C-EC4109933D8F}">
      <dsp:nvSpPr>
        <dsp:cNvPr id="0" name=""/>
        <dsp:cNvSpPr/>
      </dsp:nvSpPr>
      <dsp:spPr>
        <a:xfrm>
          <a:off x="1004250" y="543967"/>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5D99E6-B3F0-45B0-B8B3-159EB4D15A7A}">
      <dsp:nvSpPr>
        <dsp:cNvPr id="0" name=""/>
        <dsp:cNvSpPr/>
      </dsp:nvSpPr>
      <dsp:spPr>
        <a:xfrm>
          <a:off x="53625" y="2503718"/>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Social</a:t>
          </a:r>
          <a:endParaRPr lang="en-US" sz="3200" kern="1200"/>
        </a:p>
      </dsp:txBody>
      <dsp:txXfrm>
        <a:off x="53625" y="2503718"/>
        <a:ext cx="2925000" cy="720000"/>
      </dsp:txXfrm>
    </dsp:sp>
    <dsp:sp modelId="{DB222F03-217A-495D-A66B-A0F7238CA3ED}">
      <dsp:nvSpPr>
        <dsp:cNvPr id="0" name=""/>
        <dsp:cNvSpPr/>
      </dsp:nvSpPr>
      <dsp:spPr>
        <a:xfrm>
          <a:off x="4060875" y="163717"/>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53A522-B8F6-4FE0-A5F6-B14922675993}">
      <dsp:nvSpPr>
        <dsp:cNvPr id="0" name=""/>
        <dsp:cNvSpPr/>
      </dsp:nvSpPr>
      <dsp:spPr>
        <a:xfrm>
          <a:off x="4441125" y="543967"/>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5876B7-C9C9-45DB-8142-814859AF192D}">
      <dsp:nvSpPr>
        <dsp:cNvPr id="0" name=""/>
        <dsp:cNvSpPr/>
      </dsp:nvSpPr>
      <dsp:spPr>
        <a:xfrm>
          <a:off x="3490500" y="2503718"/>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Economy</a:t>
          </a:r>
          <a:endParaRPr lang="en-US" sz="3200" kern="1200"/>
        </a:p>
      </dsp:txBody>
      <dsp:txXfrm>
        <a:off x="3490500" y="2503718"/>
        <a:ext cx="2925000" cy="720000"/>
      </dsp:txXfrm>
    </dsp:sp>
    <dsp:sp modelId="{725A5BBB-2C89-4270-A8D8-120A477B2394}">
      <dsp:nvSpPr>
        <dsp:cNvPr id="0" name=""/>
        <dsp:cNvSpPr/>
      </dsp:nvSpPr>
      <dsp:spPr>
        <a:xfrm>
          <a:off x="7497750" y="163717"/>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4A78AF-CED6-4FE7-B22F-3F440B41A181}">
      <dsp:nvSpPr>
        <dsp:cNvPr id="0" name=""/>
        <dsp:cNvSpPr/>
      </dsp:nvSpPr>
      <dsp:spPr>
        <a:xfrm>
          <a:off x="7878000" y="543967"/>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2BA394-05F7-43CD-8B00-B1498ED23CB2}">
      <dsp:nvSpPr>
        <dsp:cNvPr id="0" name=""/>
        <dsp:cNvSpPr/>
      </dsp:nvSpPr>
      <dsp:spPr>
        <a:xfrm>
          <a:off x="6927375" y="2503718"/>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Environment</a:t>
          </a:r>
          <a:endParaRPr lang="en-US" sz="3200" kern="1200"/>
        </a:p>
      </dsp:txBody>
      <dsp:txXfrm>
        <a:off x="6927375" y="2503718"/>
        <a:ext cx="292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26199-2116-4547-913D-659280F4E90E}">
      <dsp:nvSpPr>
        <dsp:cNvPr id="0" name=""/>
        <dsp:cNvSpPr/>
      </dsp:nvSpPr>
      <dsp:spPr>
        <a:xfrm>
          <a:off x="0" y="7437"/>
          <a:ext cx="6046132" cy="695565"/>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Economic growth</a:t>
          </a:r>
          <a:endParaRPr lang="en-US" sz="2900" kern="1200"/>
        </a:p>
      </dsp:txBody>
      <dsp:txXfrm>
        <a:off x="33955" y="41392"/>
        <a:ext cx="5978222" cy="627655"/>
      </dsp:txXfrm>
    </dsp:sp>
    <dsp:sp modelId="{CCAA8551-CC6B-403B-96F3-47EB69C5284B}">
      <dsp:nvSpPr>
        <dsp:cNvPr id="0" name=""/>
        <dsp:cNvSpPr/>
      </dsp:nvSpPr>
      <dsp:spPr>
        <a:xfrm>
          <a:off x="0" y="786522"/>
          <a:ext cx="6046132" cy="695565"/>
        </a:xfrm>
        <a:prstGeom prst="roundRect">
          <a:avLst/>
        </a:prstGeom>
        <a:gradFill rotWithShape="0">
          <a:gsLst>
            <a:gs pos="0">
              <a:schemeClr val="accent2">
                <a:hueOff val="-98175"/>
                <a:satOff val="7762"/>
                <a:lumOff val="-157"/>
                <a:alphaOff val="0"/>
                <a:tint val="96000"/>
                <a:lumMod val="104000"/>
              </a:schemeClr>
            </a:gs>
            <a:gs pos="100000">
              <a:schemeClr val="accent2">
                <a:hueOff val="-98175"/>
                <a:satOff val="7762"/>
                <a:lumOff val="-15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Reduced pollution</a:t>
          </a:r>
          <a:endParaRPr lang="en-US" sz="2900" kern="1200"/>
        </a:p>
      </dsp:txBody>
      <dsp:txXfrm>
        <a:off x="33955" y="820477"/>
        <a:ext cx="5978222" cy="627655"/>
      </dsp:txXfrm>
    </dsp:sp>
    <dsp:sp modelId="{C249E7B7-2947-4467-B237-A6C9A1DE6D18}">
      <dsp:nvSpPr>
        <dsp:cNvPr id="0" name=""/>
        <dsp:cNvSpPr/>
      </dsp:nvSpPr>
      <dsp:spPr>
        <a:xfrm>
          <a:off x="0" y="1565607"/>
          <a:ext cx="6046132" cy="695565"/>
        </a:xfrm>
        <a:prstGeom prst="roundRect">
          <a:avLst/>
        </a:prstGeom>
        <a:gradFill rotWithShape="0">
          <a:gsLst>
            <a:gs pos="0">
              <a:schemeClr val="accent2">
                <a:hueOff val="-196350"/>
                <a:satOff val="15525"/>
                <a:lumOff val="-314"/>
                <a:alphaOff val="0"/>
                <a:tint val="96000"/>
                <a:lumMod val="104000"/>
              </a:schemeClr>
            </a:gs>
            <a:gs pos="100000">
              <a:schemeClr val="accent2">
                <a:hueOff val="-196350"/>
                <a:satOff val="15525"/>
                <a:lumOff val="-31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Healthier communities</a:t>
          </a:r>
          <a:endParaRPr lang="en-US" sz="2900" kern="1200"/>
        </a:p>
      </dsp:txBody>
      <dsp:txXfrm>
        <a:off x="33955" y="1599562"/>
        <a:ext cx="5978222" cy="627655"/>
      </dsp:txXfrm>
    </dsp:sp>
    <dsp:sp modelId="{EF25F32E-4FE4-44A6-A794-60BB59C9F4C1}">
      <dsp:nvSpPr>
        <dsp:cNvPr id="0" name=""/>
        <dsp:cNvSpPr/>
      </dsp:nvSpPr>
      <dsp:spPr>
        <a:xfrm>
          <a:off x="0" y="2344692"/>
          <a:ext cx="6046132" cy="695565"/>
        </a:xfrm>
        <a:prstGeom prst="roundRect">
          <a:avLst/>
        </a:prstGeom>
        <a:gradFill rotWithShape="0">
          <a:gsLst>
            <a:gs pos="0">
              <a:schemeClr val="accent2">
                <a:hueOff val="-294525"/>
                <a:satOff val="23287"/>
                <a:lumOff val="-470"/>
                <a:alphaOff val="0"/>
                <a:tint val="96000"/>
                <a:lumMod val="104000"/>
              </a:schemeClr>
            </a:gs>
            <a:gs pos="100000">
              <a:schemeClr val="accent2">
                <a:hueOff val="-294525"/>
                <a:satOff val="23287"/>
                <a:lumOff val="-47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Cultural regeneration</a:t>
          </a:r>
          <a:endParaRPr lang="en-US" sz="2900" kern="1200"/>
        </a:p>
      </dsp:txBody>
      <dsp:txXfrm>
        <a:off x="33955" y="2378647"/>
        <a:ext cx="5978222" cy="627655"/>
      </dsp:txXfrm>
    </dsp:sp>
    <dsp:sp modelId="{CB1BB473-9777-4C13-A3C5-56AF858B80A9}">
      <dsp:nvSpPr>
        <dsp:cNvPr id="0" name=""/>
        <dsp:cNvSpPr/>
      </dsp:nvSpPr>
      <dsp:spPr>
        <a:xfrm>
          <a:off x="0" y="3123778"/>
          <a:ext cx="6046132" cy="695565"/>
        </a:xfrm>
        <a:prstGeom prst="roundRect">
          <a:avLst/>
        </a:prstGeom>
        <a:gradFill rotWithShape="0">
          <a:gsLst>
            <a:gs pos="0">
              <a:schemeClr val="accent2">
                <a:hueOff val="-392700"/>
                <a:satOff val="31050"/>
                <a:lumOff val="-627"/>
                <a:alphaOff val="0"/>
                <a:tint val="96000"/>
                <a:lumMod val="104000"/>
              </a:schemeClr>
            </a:gs>
            <a:gs pos="100000">
              <a:schemeClr val="accent2">
                <a:hueOff val="-392700"/>
                <a:satOff val="31050"/>
                <a:lumOff val="-62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Affordable housing.</a:t>
          </a:r>
          <a:endParaRPr lang="en-US" sz="2900" kern="1200"/>
        </a:p>
      </dsp:txBody>
      <dsp:txXfrm>
        <a:off x="33955" y="3157733"/>
        <a:ext cx="5978222" cy="627655"/>
      </dsp:txXfrm>
    </dsp:sp>
    <dsp:sp modelId="{93D7E134-C649-4FEB-A906-F776F3488CF4}">
      <dsp:nvSpPr>
        <dsp:cNvPr id="0" name=""/>
        <dsp:cNvSpPr/>
      </dsp:nvSpPr>
      <dsp:spPr>
        <a:xfrm>
          <a:off x="0" y="3902863"/>
          <a:ext cx="6046132" cy="695565"/>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dirty="0"/>
            <a:t>Enhanced property value.</a:t>
          </a:r>
          <a:endParaRPr lang="en-US" sz="2900" kern="1200" dirty="0"/>
        </a:p>
      </dsp:txBody>
      <dsp:txXfrm>
        <a:off x="33955" y="3936818"/>
        <a:ext cx="5978222" cy="62765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226A2-E08F-4F1A-AB2E-3CBA50D13D61}" type="datetimeFigureOut">
              <a:rPr lang="en-GB" smtClean="0"/>
              <a:t>10/03/2025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86A2D7-D03E-49B1-BE33-A6D81078F199}" type="slidenum">
              <a:rPr lang="en-GB" smtClean="0"/>
              <a:t>‹#›</a:t>
            </a:fld>
            <a:endParaRPr lang="en-GB"/>
          </a:p>
        </p:txBody>
      </p:sp>
    </p:spTree>
    <p:extLst>
      <p:ext uri="{BB962C8B-B14F-4D97-AF65-F5344CB8AC3E}">
        <p14:creationId xmlns:p14="http://schemas.microsoft.com/office/powerpoint/2010/main" val="422885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cem.ac.uk/whats-happening/articles/green-infrastructur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norr.com/spotlight/insights/urban-regeneration-strategies/#:~:text=Social%20Value,with%20a%20stable%20tax%20bas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0" i="0" dirty="0">
                <a:solidFill>
                  <a:schemeClr val="tx1"/>
                </a:solidFill>
                <a:effectLst/>
                <a:latin typeface="hero-new"/>
              </a:rPr>
              <a:t>Urban regeneration can attract investment, employment and tourism into urban areas, which will subsequently strengthen their economy, support local businesses and residents and create further opportunities for development.</a:t>
            </a:r>
          </a:p>
          <a:p>
            <a:pPr algn="l">
              <a:spcBef>
                <a:spcPts val="2250"/>
              </a:spcBef>
              <a:buNone/>
            </a:pPr>
            <a:r>
              <a:rPr lang="en-GB" dirty="0"/>
              <a:t>2. </a:t>
            </a:r>
            <a:r>
              <a:rPr lang="en-GB" b="0" i="0" dirty="0">
                <a:solidFill>
                  <a:schemeClr val="tx1"/>
                </a:solidFill>
                <a:effectLst/>
                <a:latin typeface="hero-new"/>
              </a:rPr>
              <a:t>There are several ways that urban renewal can have a positive impact on sustainability:</a:t>
            </a:r>
          </a:p>
          <a:p>
            <a:pPr algn="l">
              <a:buFont typeface="Arial" panose="020B0604020202020204" pitchFamily="34" charset="0"/>
              <a:buChar char="•"/>
            </a:pPr>
            <a:r>
              <a:rPr lang="en-GB" b="0" i="0" dirty="0">
                <a:solidFill>
                  <a:schemeClr val="tx1"/>
                </a:solidFill>
                <a:effectLst/>
                <a:latin typeface="hero-new"/>
              </a:rPr>
              <a:t>Replacing urban land with green spaces that combat noise pollution and emissions</a:t>
            </a:r>
          </a:p>
          <a:p>
            <a:pPr algn="l">
              <a:buFont typeface="Arial" panose="020B0604020202020204" pitchFamily="34" charset="0"/>
              <a:buChar char="•"/>
            </a:pPr>
            <a:r>
              <a:rPr lang="en-GB" b="0" i="0" dirty="0">
                <a:solidFill>
                  <a:schemeClr val="tx1"/>
                </a:solidFill>
                <a:effectLst/>
                <a:latin typeface="hero-new"/>
              </a:rPr>
              <a:t>Promoting alternatives to vehicle use</a:t>
            </a:r>
          </a:p>
          <a:p>
            <a:pPr algn="l">
              <a:buFont typeface="Arial" panose="020B0604020202020204" pitchFamily="34" charset="0"/>
              <a:buChar char="•"/>
            </a:pPr>
            <a:r>
              <a:rPr lang="en-GB" b="0" i="0" dirty="0">
                <a:solidFill>
                  <a:schemeClr val="tx1"/>
                </a:solidFill>
                <a:effectLst/>
                <a:latin typeface="hero-new"/>
              </a:rPr>
              <a:t>Encouraging the construction of energy-efficient buildings</a:t>
            </a:r>
          </a:p>
          <a:p>
            <a:pPr algn="l">
              <a:buFont typeface="Arial" panose="020B0604020202020204" pitchFamily="34" charset="0"/>
              <a:buChar char="•"/>
            </a:pPr>
            <a:r>
              <a:rPr lang="en-GB" b="0" i="0" dirty="0">
                <a:solidFill>
                  <a:schemeClr val="tx1"/>
                </a:solidFill>
                <a:effectLst/>
                <a:latin typeface="hero-new"/>
              </a:rPr>
              <a:t>Addressing poor air quality</a:t>
            </a:r>
          </a:p>
          <a:p>
            <a:pPr algn="l">
              <a:buFont typeface="Arial" panose="020B0604020202020204" pitchFamily="34" charset="0"/>
              <a:buChar char="•"/>
            </a:pPr>
            <a:r>
              <a:rPr lang="en-GB" b="0" i="0" dirty="0">
                <a:solidFill>
                  <a:schemeClr val="tx1"/>
                </a:solidFill>
                <a:effectLst/>
                <a:latin typeface="hero-new"/>
              </a:rPr>
              <a:t>Improving public transportation options</a:t>
            </a:r>
          </a:p>
          <a:p>
            <a:pPr algn="l">
              <a:spcBef>
                <a:spcPts val="2250"/>
              </a:spcBef>
              <a:buNone/>
            </a:pPr>
            <a:r>
              <a:rPr lang="en-GB" dirty="0"/>
              <a:t>3. </a:t>
            </a:r>
            <a:r>
              <a:rPr lang="en-GB" b="0" i="0" dirty="0">
                <a:solidFill>
                  <a:schemeClr val="tx1"/>
                </a:solidFill>
                <a:effectLst/>
                <a:latin typeface="hero-new"/>
              </a:rPr>
              <a:t>Another goal of urban renewal projects is to improve the physical and mental wellbeing of an area’s residents. The creation of green spaces and infrastructure not only offers benefits for the environment but also serves to encourage physical activity and improved wellbeing.</a:t>
            </a:r>
          </a:p>
          <a:p>
            <a:pPr algn="l">
              <a:buNone/>
            </a:pPr>
            <a:r>
              <a:rPr lang="en-GB" b="1" i="0" dirty="0">
                <a:solidFill>
                  <a:schemeClr val="tx1"/>
                </a:solidFill>
                <a:effectLst/>
                <a:latin typeface="hero-new"/>
              </a:rPr>
              <a:t>Learn more:</a:t>
            </a:r>
            <a:r>
              <a:rPr lang="en-GB" b="0" i="0" dirty="0">
                <a:solidFill>
                  <a:schemeClr val="tx1"/>
                </a:solidFill>
                <a:effectLst/>
                <a:latin typeface="hero-new"/>
              </a:rPr>
              <a:t> </a:t>
            </a:r>
            <a:r>
              <a:rPr lang="en-GB" b="0" i="0" u="sng" dirty="0">
                <a:solidFill>
                  <a:schemeClr val="tx1"/>
                </a:solidFill>
                <a:effectLst/>
                <a:latin typeface="hero-new"/>
                <a:hlinkClick r:id="rId3">
                  <a:extLst>
                    <a:ext uri="{A12FA001-AC4F-418D-AE19-62706E023703}">
                      <ahyp:hlinkClr xmlns:ahyp="http://schemas.microsoft.com/office/drawing/2018/hyperlinkcolor" val="tx"/>
                    </a:ext>
                  </a:extLst>
                </a:hlinkClick>
              </a:rPr>
              <a:t>Green infrastructure, defined: how could it help us solve the climate crisis?</a:t>
            </a:r>
            <a:endParaRPr lang="en-GB" b="0" i="0" u="sng" dirty="0">
              <a:solidFill>
                <a:schemeClr val="tx1"/>
              </a:solidFill>
              <a:effectLst/>
              <a:latin typeface="hero-new"/>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chemeClr val="tx1"/>
                </a:solidFill>
                <a:effectLst/>
                <a:latin typeface="hero-new"/>
              </a:rPr>
              <a:t>4. </a:t>
            </a:r>
            <a:r>
              <a:rPr lang="en-GB" b="0" i="0" dirty="0">
                <a:solidFill>
                  <a:schemeClr val="tx1"/>
                </a:solidFill>
                <a:effectLst/>
                <a:latin typeface="hero-new"/>
              </a:rPr>
              <a:t>While these projects do involve the replacement of urban areas with green spaces, they can also factor in the conservation of historic buildings and even serve to reinforce the existing culture and heritage of an area or community.</a:t>
            </a:r>
          </a:p>
          <a:p>
            <a:pPr algn="l">
              <a:buNone/>
            </a:pPr>
            <a:r>
              <a:rPr lang="en-GB" b="0" i="0" dirty="0">
                <a:solidFill>
                  <a:schemeClr val="tx1"/>
                </a:solidFill>
                <a:effectLst/>
                <a:latin typeface="hero-new"/>
              </a:rPr>
              <a:t>5. A key benefit of regeneration initiatives is </a:t>
            </a:r>
            <a:r>
              <a:rPr lang="en-GB" b="0" i="0" u="sng" dirty="0">
                <a:solidFill>
                  <a:schemeClr val="tx1"/>
                </a:solidFill>
                <a:effectLst/>
                <a:latin typeface="hero-new"/>
                <a:hlinkClick r:id="rId4">
                  <a:extLst>
                    <a:ext uri="{A12FA001-AC4F-418D-AE19-62706E023703}">
                      <ahyp:hlinkClr xmlns:ahyp="http://schemas.microsoft.com/office/drawing/2018/hyperlinkcolor" val="tx"/>
                    </a:ext>
                  </a:extLst>
                </a:hlinkClick>
              </a:rPr>
              <a:t>their ability to address housing inequities</a:t>
            </a:r>
            <a:r>
              <a:rPr lang="en-GB" b="0" i="0" dirty="0">
                <a:solidFill>
                  <a:schemeClr val="tx1"/>
                </a:solidFill>
                <a:effectLst/>
                <a:latin typeface="hero-new"/>
              </a:rPr>
              <a:t>. With a shortage in housing felt around the world and countries like the UK falling far short of their housebuilding targets, renewal of existing and derelict urban areas is a compelling alternative to increased urban sprawl</a:t>
            </a:r>
          </a:p>
          <a:p>
            <a:pPr algn="l">
              <a:buNone/>
            </a:pPr>
            <a:r>
              <a:rPr lang="en-GB" b="0" i="0" dirty="0">
                <a:solidFill>
                  <a:schemeClr val="tx1"/>
                </a:solidFill>
                <a:effectLst/>
                <a:latin typeface="hero-new"/>
              </a:rPr>
              <a:t>6. From a commercial and investing perspective, the renewal and revitalisation of urban areas also enhance economic growth by increasing the value of existing properties and buildings in the </a:t>
            </a:r>
          </a:p>
          <a:p>
            <a:endParaRPr lang="en-GB" dirty="0"/>
          </a:p>
        </p:txBody>
      </p:sp>
      <p:sp>
        <p:nvSpPr>
          <p:cNvPr id="4" name="Slide Number Placeholder 3"/>
          <p:cNvSpPr>
            <a:spLocks noGrp="1"/>
          </p:cNvSpPr>
          <p:nvPr>
            <p:ph type="sldNum" sz="quarter" idx="5"/>
          </p:nvPr>
        </p:nvSpPr>
        <p:spPr/>
        <p:txBody>
          <a:bodyPr/>
          <a:lstStyle/>
          <a:p>
            <a:fld id="{0786A2D7-D03E-49B1-BE33-A6D81078F199}" type="slidenum">
              <a:rPr lang="en-GB" smtClean="0"/>
              <a:t>6</a:t>
            </a:fld>
            <a:endParaRPr lang="en-GB"/>
          </a:p>
        </p:txBody>
      </p:sp>
    </p:spTree>
    <p:extLst>
      <p:ext uri="{BB962C8B-B14F-4D97-AF65-F5344CB8AC3E}">
        <p14:creationId xmlns:p14="http://schemas.microsoft.com/office/powerpoint/2010/main" val="105130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3/10/2025</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3/10/2025</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rw-invest.com/urban-regeneration/"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natratex.co.uk/knowledgehub/what-is-urban-regeneration/"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ucem.ac.uk/whats-happening/articles/what-is-urban-greenin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zCJSrBIsM5U"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A plant growing in the gaps of a path">
            <a:extLst>
              <a:ext uri="{FF2B5EF4-FFF2-40B4-BE49-F238E27FC236}">
                <a16:creationId xmlns:a16="http://schemas.microsoft.com/office/drawing/2014/main" id="{73C2BE44-FC80-F7B7-E296-C549122E5D50}"/>
              </a:ext>
            </a:extLst>
          </p:cNvPr>
          <p:cNvPicPr>
            <a:picLocks noChangeAspect="1"/>
          </p:cNvPicPr>
          <p:nvPr/>
        </p:nvPicPr>
        <p:blipFill>
          <a:blip r:embed="rId3">
            <a:alphaModFix amt="15000"/>
          </a:blip>
          <a:srcRect t="4627" b="9495"/>
          <a:stretch/>
        </p:blipFill>
        <p:spPr>
          <a:xfrm>
            <a:off x="20" y="10"/>
            <a:ext cx="12191980" cy="6857990"/>
          </a:xfrm>
          <a:prstGeom prst="rect">
            <a:avLst/>
          </a:prstGeom>
        </p:spPr>
      </p:pic>
      <p:sp>
        <p:nvSpPr>
          <p:cNvPr id="2" name="Title 1"/>
          <p:cNvSpPr>
            <a:spLocks noGrp="1"/>
          </p:cNvSpPr>
          <p:nvPr>
            <p:ph type="ctrTitle"/>
          </p:nvPr>
        </p:nvSpPr>
        <p:spPr>
          <a:xfrm>
            <a:off x="1751012" y="609601"/>
            <a:ext cx="8676222" cy="3200400"/>
          </a:xfrm>
        </p:spPr>
        <p:txBody>
          <a:bodyPr>
            <a:normAutofit/>
          </a:bodyPr>
          <a:lstStyle/>
          <a:p>
            <a:r>
              <a:rPr lang="en-GB" dirty="0"/>
              <a:t>Regeneration</a:t>
            </a:r>
          </a:p>
        </p:txBody>
      </p:sp>
      <p:sp>
        <p:nvSpPr>
          <p:cNvPr id="3" name="Subtitle 2"/>
          <p:cNvSpPr>
            <a:spLocks noGrp="1"/>
          </p:cNvSpPr>
          <p:nvPr>
            <p:ph type="subTitle" idx="1"/>
          </p:nvPr>
        </p:nvSpPr>
        <p:spPr>
          <a:xfrm>
            <a:off x="1751012" y="3886200"/>
            <a:ext cx="8676222" cy="1905000"/>
          </a:xfrm>
        </p:spPr>
        <p:txBody>
          <a:bodyPr>
            <a:normAutofit/>
          </a:bodyPr>
          <a:lstStyle/>
          <a:p>
            <a:r>
              <a:rPr lang="en-GB" dirty="0"/>
              <a:t>Lecture One</a:t>
            </a:r>
          </a:p>
        </p:txBody>
      </p:sp>
    </p:spTree>
    <p:extLst>
      <p:ext uri="{BB962C8B-B14F-4D97-AF65-F5344CB8AC3E}">
        <p14:creationId xmlns:p14="http://schemas.microsoft.com/office/powerpoint/2010/main" val="1774709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03643" y="609600"/>
            <a:ext cx="6743767" cy="1905000"/>
          </a:xfrm>
        </p:spPr>
        <p:txBody>
          <a:bodyPr>
            <a:normAutofit/>
          </a:bodyPr>
          <a:lstStyle/>
          <a:p>
            <a:r>
              <a:rPr lang="en-GB" dirty="0"/>
              <a:t>Activity one</a:t>
            </a:r>
          </a:p>
        </p:txBody>
      </p:sp>
      <p:pic>
        <p:nvPicPr>
          <p:cNvPr id="5" name="Picture 4" descr="Web of wires connecting pins">
            <a:extLst>
              <a:ext uri="{FF2B5EF4-FFF2-40B4-BE49-F238E27FC236}">
                <a16:creationId xmlns:a16="http://schemas.microsoft.com/office/drawing/2014/main" id="{13BF451F-817B-E32C-230D-7A26330259EA}"/>
              </a:ext>
            </a:extLst>
          </p:cNvPr>
          <p:cNvPicPr>
            <a:picLocks noChangeAspect="1"/>
          </p:cNvPicPr>
          <p:nvPr/>
        </p:nvPicPr>
        <p:blipFill>
          <a:blip r:embed="rId3"/>
          <a:srcRect l="26238" r="39895"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p:cNvSpPr>
            <a:spLocks noGrp="1"/>
          </p:cNvSpPr>
          <p:nvPr>
            <p:ph idx="1"/>
          </p:nvPr>
        </p:nvSpPr>
        <p:spPr>
          <a:xfrm>
            <a:off x="4303643" y="2666999"/>
            <a:ext cx="7046844" cy="3415749"/>
          </a:xfrm>
        </p:spPr>
        <p:txBody>
          <a:bodyPr>
            <a:normAutofit/>
          </a:bodyPr>
          <a:lstStyle/>
          <a:p>
            <a:pPr marL="0" indent="0">
              <a:buNone/>
            </a:pPr>
            <a:r>
              <a:rPr lang="en-GB" dirty="0"/>
              <a:t>In pairs, discuss the word ‘Regeneration’.  What does it mean?</a:t>
            </a:r>
          </a:p>
          <a:p>
            <a:pPr marL="0" indent="0">
              <a:buNone/>
            </a:pPr>
            <a:r>
              <a:rPr lang="en-GB" dirty="0"/>
              <a:t>Using your phones and laptops research regeneration and create a spider diagram with the different elements of Regeneration.</a:t>
            </a:r>
          </a:p>
          <a:p>
            <a:pPr marL="0" indent="0">
              <a:buNone/>
            </a:pPr>
            <a:endParaRPr lang="en-GB" dirty="0"/>
          </a:p>
        </p:txBody>
      </p:sp>
    </p:spTree>
    <p:extLst>
      <p:ext uri="{BB962C8B-B14F-4D97-AF65-F5344CB8AC3E}">
        <p14:creationId xmlns:p14="http://schemas.microsoft.com/office/powerpoint/2010/main" val="1801566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03643" y="609600"/>
            <a:ext cx="6743767" cy="1905000"/>
          </a:xfrm>
        </p:spPr>
        <p:txBody>
          <a:bodyPr>
            <a:normAutofit/>
          </a:bodyPr>
          <a:lstStyle/>
          <a:p>
            <a:r>
              <a:rPr lang="en-GB" dirty="0"/>
              <a:t>Definition</a:t>
            </a:r>
          </a:p>
        </p:txBody>
      </p:sp>
      <p:pic>
        <p:nvPicPr>
          <p:cNvPr id="5" name="Picture 4">
            <a:extLst>
              <a:ext uri="{FF2B5EF4-FFF2-40B4-BE49-F238E27FC236}">
                <a16:creationId xmlns:a16="http://schemas.microsoft.com/office/drawing/2014/main" id="{808326A9-2EA5-34D4-94D0-2632B56CA5ED}"/>
              </a:ext>
            </a:extLst>
          </p:cNvPr>
          <p:cNvPicPr>
            <a:picLocks noChangeAspect="1"/>
          </p:cNvPicPr>
          <p:nvPr/>
        </p:nvPicPr>
        <p:blipFill>
          <a:blip r:embed="rId3"/>
          <a:srcRect l="36509" r="29624"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p:cNvSpPr>
            <a:spLocks noGrp="1"/>
          </p:cNvSpPr>
          <p:nvPr>
            <p:ph idx="1"/>
          </p:nvPr>
        </p:nvSpPr>
        <p:spPr>
          <a:xfrm>
            <a:off x="4303643" y="2666999"/>
            <a:ext cx="7046844" cy="3415749"/>
          </a:xfrm>
        </p:spPr>
        <p:txBody>
          <a:bodyPr>
            <a:normAutofit/>
          </a:bodyPr>
          <a:lstStyle/>
          <a:p>
            <a:pPr>
              <a:lnSpc>
                <a:spcPct val="90000"/>
              </a:lnSpc>
              <a:spcBef>
                <a:spcPts val="2250"/>
              </a:spcBef>
              <a:buNone/>
            </a:pPr>
            <a:r>
              <a:rPr lang="en-GB" b="0" i="0">
                <a:effectLst/>
                <a:latin typeface="hero-new"/>
              </a:rPr>
              <a:t>Urban regeneration is </a:t>
            </a:r>
            <a:r>
              <a:rPr lang="en-GB" b="0" i="0" u="sng">
                <a:effectLst/>
                <a:latin typeface="hero-new"/>
                <a:hlinkClick r:id="rId4">
                  <a:extLst>
                    <a:ext uri="{A12FA001-AC4F-418D-AE19-62706E023703}">
                      <ahyp:hlinkClr xmlns:ahyp="http://schemas.microsoft.com/office/drawing/2018/hyperlinkcolor" val="tx"/>
                    </a:ext>
                  </a:extLst>
                </a:hlinkClick>
              </a:rPr>
              <a:t>an urban planning strategy</a:t>
            </a:r>
            <a:r>
              <a:rPr lang="en-GB" b="0" i="0">
                <a:effectLst/>
                <a:latin typeface="hero-new"/>
              </a:rPr>
              <a:t> where money is invested into the improvement of specific urban areas. Often referred to as urban renewal, urban renaissance or even urban redevelopment, it tends to focus on three core areas:</a:t>
            </a:r>
          </a:p>
          <a:p>
            <a:pPr>
              <a:lnSpc>
                <a:spcPct val="90000"/>
              </a:lnSpc>
              <a:buFont typeface="Arial" panose="020B0604020202020204" pitchFamily="34" charset="0"/>
              <a:buChar char="•"/>
            </a:pPr>
            <a:r>
              <a:rPr lang="en-GB" b="0" i="0">
                <a:effectLst/>
                <a:latin typeface="hero-new"/>
              </a:rPr>
              <a:t>Economic revitalisation</a:t>
            </a:r>
          </a:p>
          <a:p>
            <a:pPr>
              <a:lnSpc>
                <a:spcPct val="90000"/>
              </a:lnSpc>
              <a:buFont typeface="Arial" panose="020B0604020202020204" pitchFamily="34" charset="0"/>
              <a:buChar char="•"/>
            </a:pPr>
            <a:r>
              <a:rPr lang="en-GB" b="0" i="0">
                <a:effectLst/>
                <a:latin typeface="hero-new"/>
              </a:rPr>
              <a:t>Social regeneration</a:t>
            </a:r>
          </a:p>
          <a:p>
            <a:pPr>
              <a:lnSpc>
                <a:spcPct val="90000"/>
              </a:lnSpc>
              <a:buFont typeface="Arial" panose="020B0604020202020204" pitchFamily="34" charset="0"/>
              <a:buChar char="•"/>
            </a:pPr>
            <a:r>
              <a:rPr lang="en-GB" b="0" i="0">
                <a:effectLst/>
                <a:latin typeface="hero-new"/>
              </a:rPr>
              <a:t>Sustainability</a:t>
            </a:r>
          </a:p>
          <a:p>
            <a:pPr marL="0" indent="0">
              <a:lnSpc>
                <a:spcPct val="90000"/>
              </a:lnSpc>
              <a:buNone/>
            </a:pPr>
            <a:r>
              <a:rPr lang="en-GB" b="0" i="0">
                <a:effectLst/>
                <a:latin typeface="hero-new"/>
              </a:rPr>
              <a:t>The goal of urban renewal is to address the above issues through investment and improvement in infrastructure, economic opportunities, social provisions and public facilities.</a:t>
            </a:r>
          </a:p>
        </p:txBody>
      </p:sp>
    </p:spTree>
    <p:extLst>
      <p:ext uri="{BB962C8B-B14F-4D97-AF65-F5344CB8AC3E}">
        <p14:creationId xmlns:p14="http://schemas.microsoft.com/office/powerpoint/2010/main" val="383676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F731-34C6-C21F-A8DD-D04C373601F1}"/>
              </a:ext>
            </a:extLst>
          </p:cNvPr>
          <p:cNvSpPr>
            <a:spLocks noGrp="1"/>
          </p:cNvSpPr>
          <p:nvPr>
            <p:ph type="title"/>
          </p:nvPr>
        </p:nvSpPr>
        <p:spPr>
          <a:xfrm>
            <a:off x="1141413" y="609600"/>
            <a:ext cx="9905998" cy="1468582"/>
          </a:xfrm>
        </p:spPr>
        <p:txBody>
          <a:bodyPr>
            <a:normAutofit/>
          </a:bodyPr>
          <a:lstStyle/>
          <a:p>
            <a:r>
              <a:rPr lang="en-GB" dirty="0"/>
              <a:t>What should regeneration do?</a:t>
            </a:r>
          </a:p>
        </p:txBody>
      </p:sp>
      <p:graphicFrame>
        <p:nvGraphicFramePr>
          <p:cNvPr id="5" name="Content Placeholder 2">
            <a:extLst>
              <a:ext uri="{FF2B5EF4-FFF2-40B4-BE49-F238E27FC236}">
                <a16:creationId xmlns:a16="http://schemas.microsoft.com/office/drawing/2014/main" id="{67C6DA16-1C04-D34A-FF23-350BE7D538EC}"/>
              </a:ext>
            </a:extLst>
          </p:cNvPr>
          <p:cNvGraphicFramePr>
            <a:graphicFrameLocks noGrp="1"/>
          </p:cNvGraphicFramePr>
          <p:nvPr>
            <p:ph idx="1"/>
            <p:extLst>
              <p:ext uri="{D42A27DB-BD31-4B8C-83A1-F6EECF244321}">
                <p14:modId xmlns:p14="http://schemas.microsoft.com/office/powerpoint/2010/main" val="3795858811"/>
              </p:ext>
            </p:extLst>
          </p:nvPr>
        </p:nvGraphicFramePr>
        <p:xfrm>
          <a:off x="1141413" y="1634647"/>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F6A990-CB47-A88A-A72D-1C9009ADF16F}"/>
              </a:ext>
            </a:extLst>
          </p:cNvPr>
          <p:cNvSpPr txBox="1"/>
          <p:nvPr/>
        </p:nvSpPr>
        <p:spPr>
          <a:xfrm>
            <a:off x="4390373" y="4653419"/>
            <a:ext cx="3688914" cy="2092881"/>
          </a:xfrm>
          <a:prstGeom prst="rect">
            <a:avLst/>
          </a:prstGeom>
          <a:noFill/>
        </p:spPr>
        <p:txBody>
          <a:bodyPr wrap="square" rtlCol="0">
            <a:spAutoFit/>
          </a:bodyPr>
          <a:lstStyle/>
          <a:p>
            <a:r>
              <a:rPr lang="en-GB" sz="1400" b="1" i="0" dirty="0">
                <a:effectLst/>
                <a:latin typeface="hero-new"/>
              </a:rPr>
              <a:t>Economic renewal: </a:t>
            </a:r>
            <a:r>
              <a:rPr lang="en-GB" sz="1400" b="0" i="0" dirty="0">
                <a:effectLst/>
                <a:latin typeface="hero-new"/>
              </a:rPr>
              <a:t>This renewal strategy seeks to improve the economic conditions of urban areas, along with employment levels. It’s accomplished by investing in commercial areas and supporting small businesses and startups, </a:t>
            </a:r>
            <a:r>
              <a:rPr lang="en-GB" sz="1400" b="0" i="0" u="sng" dirty="0">
                <a:effectLst/>
                <a:latin typeface="hero-new"/>
                <a:hlinkClick r:id="rId8">
                  <a:extLst>
                    <a:ext uri="{A12FA001-AC4F-418D-AE19-62706E023703}">
                      <ahyp:hlinkClr xmlns:ahyp="http://schemas.microsoft.com/office/drawing/2018/hyperlinkcolor" val="tx"/>
                    </a:ext>
                  </a:extLst>
                </a:hlinkClick>
              </a:rPr>
              <a:t>which help to reinvigorate local communities</a:t>
            </a:r>
            <a:r>
              <a:rPr lang="en-GB" sz="1400" b="0" i="0" dirty="0">
                <a:effectLst/>
                <a:latin typeface="hero-new"/>
              </a:rPr>
              <a:t> and create places where people want to live and work.</a:t>
            </a:r>
          </a:p>
          <a:p>
            <a:endParaRPr lang="en-GB" dirty="0"/>
          </a:p>
        </p:txBody>
      </p:sp>
      <p:sp>
        <p:nvSpPr>
          <p:cNvPr id="6" name="TextBox 5">
            <a:extLst>
              <a:ext uri="{FF2B5EF4-FFF2-40B4-BE49-F238E27FC236}">
                <a16:creationId xmlns:a16="http://schemas.microsoft.com/office/drawing/2014/main" id="{7A27F79E-31DB-B512-B3AC-395EC6229E28}"/>
              </a:ext>
            </a:extLst>
          </p:cNvPr>
          <p:cNvSpPr txBox="1"/>
          <p:nvPr/>
        </p:nvSpPr>
        <p:spPr>
          <a:xfrm>
            <a:off x="425885" y="4653418"/>
            <a:ext cx="3908120" cy="2092881"/>
          </a:xfrm>
          <a:prstGeom prst="rect">
            <a:avLst/>
          </a:prstGeom>
          <a:noFill/>
        </p:spPr>
        <p:txBody>
          <a:bodyPr wrap="square" rtlCol="0">
            <a:spAutoFit/>
          </a:bodyPr>
          <a:lstStyle/>
          <a:p>
            <a:r>
              <a:rPr lang="en-GB" sz="1600" b="1" i="0" dirty="0">
                <a:effectLst/>
                <a:latin typeface="hero-new"/>
              </a:rPr>
              <a:t>Social regeneration: </a:t>
            </a:r>
            <a:r>
              <a:rPr lang="en-GB" sz="1600" b="0" i="0" dirty="0">
                <a:effectLst/>
                <a:latin typeface="hero-new"/>
              </a:rPr>
              <a:t>This strand of urban renewal focuses on community life and the social lives of an area’s residents. Through social interventions that emphasise health, wellbeing and education, social regeneration seeks to address negative social habits and create a stronger sense of community.</a:t>
            </a:r>
          </a:p>
          <a:p>
            <a:endParaRPr lang="en-GB" dirty="0"/>
          </a:p>
        </p:txBody>
      </p:sp>
      <p:sp>
        <p:nvSpPr>
          <p:cNvPr id="7" name="TextBox 6">
            <a:extLst>
              <a:ext uri="{FF2B5EF4-FFF2-40B4-BE49-F238E27FC236}">
                <a16:creationId xmlns:a16="http://schemas.microsoft.com/office/drawing/2014/main" id="{34EB3641-FE69-05BA-9974-A605DB24FA56}"/>
              </a:ext>
            </a:extLst>
          </p:cNvPr>
          <p:cNvSpPr txBox="1"/>
          <p:nvPr/>
        </p:nvSpPr>
        <p:spPr>
          <a:xfrm>
            <a:off x="8192022" y="4728575"/>
            <a:ext cx="3832964" cy="1877437"/>
          </a:xfrm>
          <a:prstGeom prst="rect">
            <a:avLst/>
          </a:prstGeom>
          <a:noFill/>
        </p:spPr>
        <p:txBody>
          <a:bodyPr wrap="square" rtlCol="0">
            <a:spAutoFit/>
          </a:bodyPr>
          <a:lstStyle/>
          <a:p>
            <a:r>
              <a:rPr lang="en-GB" sz="1400" b="1" i="0" dirty="0">
                <a:effectLst/>
                <a:latin typeface="hero-new"/>
              </a:rPr>
              <a:t>Environmental sustainability: </a:t>
            </a:r>
            <a:r>
              <a:rPr lang="en-GB" sz="1400" b="0" i="0" dirty="0">
                <a:effectLst/>
                <a:latin typeface="hero-new"/>
              </a:rPr>
              <a:t>The third type of urban renewal focuses on an urban area’s relationship with the natural environment. Some of the measures associated with this strategy include redeveloping brownfield lands into public spaces, creating </a:t>
            </a:r>
            <a:r>
              <a:rPr lang="en-GB" sz="1400" b="0" i="0" u="sng" dirty="0">
                <a:effectLst/>
                <a:latin typeface="hero-new"/>
                <a:hlinkClick r:id="rId9">
                  <a:extLst>
                    <a:ext uri="{A12FA001-AC4F-418D-AE19-62706E023703}">
                      <ahyp:hlinkClr xmlns:ahyp="http://schemas.microsoft.com/office/drawing/2018/hyperlinkcolor" val="tx"/>
                    </a:ext>
                  </a:extLst>
                </a:hlinkClick>
              </a:rPr>
              <a:t>green spaces</a:t>
            </a:r>
            <a:r>
              <a:rPr lang="en-GB" sz="1400" b="0" i="0" dirty="0">
                <a:effectLst/>
                <a:latin typeface="hero-new"/>
              </a:rPr>
              <a:t> and implementing green belt planning techniques.</a:t>
            </a:r>
          </a:p>
          <a:p>
            <a:endParaRPr lang="en-GB" dirty="0"/>
          </a:p>
        </p:txBody>
      </p:sp>
    </p:spTree>
    <p:extLst>
      <p:ext uri="{BB962C8B-B14F-4D97-AF65-F5344CB8AC3E}">
        <p14:creationId xmlns:p14="http://schemas.microsoft.com/office/powerpoint/2010/main" val="3985913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Aerial view of buildings">
            <a:extLst>
              <a:ext uri="{FF2B5EF4-FFF2-40B4-BE49-F238E27FC236}">
                <a16:creationId xmlns:a16="http://schemas.microsoft.com/office/drawing/2014/main" id="{D1112E6A-D669-1038-21D4-A1C2E3CD65B2}"/>
              </a:ext>
            </a:extLst>
          </p:cNvPr>
          <p:cNvPicPr>
            <a:picLocks noChangeAspect="1"/>
          </p:cNvPicPr>
          <p:nvPr/>
        </p:nvPicPr>
        <p:blipFill>
          <a:blip r:embed="rId3">
            <a:alphaModFix amt="15000"/>
          </a:blip>
          <a:srcRect t="10885" b="4846"/>
          <a:stretch/>
        </p:blipFill>
        <p:spPr>
          <a:xfrm>
            <a:off x="20" y="10"/>
            <a:ext cx="12191980" cy="6857990"/>
          </a:xfrm>
          <a:prstGeom prst="rect">
            <a:avLst/>
          </a:prstGeom>
        </p:spPr>
      </p:pic>
      <p:sp>
        <p:nvSpPr>
          <p:cNvPr id="2" name="Title 1">
            <a:extLst>
              <a:ext uri="{FF2B5EF4-FFF2-40B4-BE49-F238E27FC236}">
                <a16:creationId xmlns:a16="http://schemas.microsoft.com/office/drawing/2014/main" id="{31E5F79E-8EA3-8D27-E11D-206095F17CF3}"/>
              </a:ext>
            </a:extLst>
          </p:cNvPr>
          <p:cNvSpPr>
            <a:spLocks noGrp="1"/>
          </p:cNvSpPr>
          <p:nvPr>
            <p:ph type="title"/>
          </p:nvPr>
        </p:nvSpPr>
        <p:spPr>
          <a:xfrm>
            <a:off x="1141413" y="609600"/>
            <a:ext cx="9905998" cy="1905000"/>
          </a:xfrm>
        </p:spPr>
        <p:txBody>
          <a:bodyPr>
            <a:normAutofit/>
          </a:bodyPr>
          <a:lstStyle/>
          <a:p>
            <a:r>
              <a:rPr lang="en-GB" dirty="0"/>
              <a:t>Why is it important?</a:t>
            </a:r>
          </a:p>
        </p:txBody>
      </p:sp>
      <p:sp>
        <p:nvSpPr>
          <p:cNvPr id="3" name="Content Placeholder 2">
            <a:extLst>
              <a:ext uri="{FF2B5EF4-FFF2-40B4-BE49-F238E27FC236}">
                <a16:creationId xmlns:a16="http://schemas.microsoft.com/office/drawing/2014/main" id="{4F9C8EC3-7B40-FC1B-B6FD-585009B4AC1B}"/>
              </a:ext>
            </a:extLst>
          </p:cNvPr>
          <p:cNvSpPr>
            <a:spLocks noGrp="1"/>
          </p:cNvSpPr>
          <p:nvPr>
            <p:ph idx="1"/>
          </p:nvPr>
        </p:nvSpPr>
        <p:spPr>
          <a:xfrm>
            <a:off x="1141413" y="2666999"/>
            <a:ext cx="9905998" cy="3124201"/>
          </a:xfrm>
        </p:spPr>
        <p:txBody>
          <a:bodyPr>
            <a:normAutofit/>
          </a:bodyPr>
          <a:lstStyle/>
          <a:p>
            <a:pPr>
              <a:spcBef>
                <a:spcPts val="2250"/>
              </a:spcBef>
              <a:buNone/>
            </a:pPr>
            <a:r>
              <a:rPr lang="en-GB" b="0" i="0">
                <a:effectLst/>
                <a:latin typeface="hero-new"/>
              </a:rPr>
              <a:t>At its core, regeneration projects seek to improve the quality of life and well-being of an urban location’s residents. Over time it can have an immeasurable impact on the lives of hundreds if not thousands of people, and produce widescale social, economic and environmental benefits.</a:t>
            </a:r>
          </a:p>
          <a:p>
            <a:r>
              <a:rPr lang="en-GB" b="0" i="0">
                <a:effectLst/>
                <a:latin typeface="hero-new"/>
              </a:rPr>
              <a:t>As global economic conditions fluctuate and population numbers shift, regeneration initiatives are seen as an effective way to revitalise communities, fuel economic growth and bring our existing cities and infrastructure in line with a sustainable future.</a:t>
            </a:r>
          </a:p>
          <a:p>
            <a:pPr marL="0" indent="0">
              <a:buNone/>
            </a:pPr>
            <a:endParaRPr lang="en-GB" dirty="0"/>
          </a:p>
        </p:txBody>
      </p:sp>
    </p:spTree>
    <p:extLst>
      <p:ext uri="{BB962C8B-B14F-4D97-AF65-F5344CB8AC3E}">
        <p14:creationId xmlns:p14="http://schemas.microsoft.com/office/powerpoint/2010/main" val="2869263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337D-A385-BC70-8CEE-6379F51D7190}"/>
              </a:ext>
            </a:extLst>
          </p:cNvPr>
          <p:cNvSpPr>
            <a:spLocks noGrp="1"/>
          </p:cNvSpPr>
          <p:nvPr>
            <p:ph type="title"/>
          </p:nvPr>
        </p:nvSpPr>
        <p:spPr>
          <a:xfrm>
            <a:off x="669851" y="1430179"/>
            <a:ext cx="3029313" cy="3675908"/>
          </a:xfrm>
        </p:spPr>
        <p:txBody>
          <a:bodyPr anchor="ctr">
            <a:normAutofit/>
          </a:bodyPr>
          <a:lstStyle/>
          <a:p>
            <a:r>
              <a:rPr lang="en-GB" sz="4000"/>
              <a:t>Benefits</a:t>
            </a: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7C151259-3997-BB09-E047-AB32E9573672}"/>
              </a:ext>
            </a:extLst>
          </p:cNvPr>
          <p:cNvGraphicFramePr>
            <a:graphicFrameLocks noGrp="1"/>
          </p:cNvGraphicFramePr>
          <p:nvPr>
            <p:ph idx="1"/>
            <p:extLst>
              <p:ext uri="{D42A27DB-BD31-4B8C-83A1-F6EECF244321}">
                <p14:modId xmlns:p14="http://schemas.microsoft.com/office/powerpoint/2010/main" val="838815016"/>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9051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Curvy buildings">
            <a:extLst>
              <a:ext uri="{FF2B5EF4-FFF2-40B4-BE49-F238E27FC236}">
                <a16:creationId xmlns:a16="http://schemas.microsoft.com/office/drawing/2014/main" id="{9E7502BE-0D90-A7CD-FD77-305304AD08B3}"/>
              </a:ext>
            </a:extLst>
          </p:cNvPr>
          <p:cNvPicPr>
            <a:picLocks noChangeAspect="1"/>
          </p:cNvPicPr>
          <p:nvPr/>
        </p:nvPicPr>
        <p:blipFill>
          <a:blip r:embed="rId3">
            <a:alphaModFix amt="15000"/>
          </a:blip>
          <a:srcRect t="7994" b="7736"/>
          <a:stretch/>
        </p:blipFill>
        <p:spPr>
          <a:xfrm>
            <a:off x="20" y="10"/>
            <a:ext cx="12191980" cy="6857990"/>
          </a:xfrm>
          <a:prstGeom prst="rect">
            <a:avLst/>
          </a:prstGeom>
        </p:spPr>
      </p:pic>
      <p:sp>
        <p:nvSpPr>
          <p:cNvPr id="2" name="Title 1"/>
          <p:cNvSpPr>
            <a:spLocks noGrp="1"/>
          </p:cNvSpPr>
          <p:nvPr>
            <p:ph type="title"/>
          </p:nvPr>
        </p:nvSpPr>
        <p:spPr>
          <a:xfrm>
            <a:off x="1141413" y="609600"/>
            <a:ext cx="9905998" cy="1905000"/>
          </a:xfrm>
        </p:spPr>
        <p:txBody>
          <a:bodyPr>
            <a:normAutofit/>
          </a:bodyPr>
          <a:lstStyle/>
          <a:p>
            <a:r>
              <a:rPr lang="en-GB" dirty="0"/>
              <a:t>Urban Regeneration</a:t>
            </a:r>
          </a:p>
        </p:txBody>
      </p:sp>
      <p:sp>
        <p:nvSpPr>
          <p:cNvPr id="3" name="Content Placeholder 2"/>
          <p:cNvSpPr>
            <a:spLocks noGrp="1"/>
          </p:cNvSpPr>
          <p:nvPr>
            <p:ph idx="1"/>
          </p:nvPr>
        </p:nvSpPr>
        <p:spPr>
          <a:xfrm>
            <a:off x="1141413" y="2666999"/>
            <a:ext cx="9905998" cy="3124201"/>
          </a:xfrm>
        </p:spPr>
        <p:txBody>
          <a:bodyPr>
            <a:normAutofit/>
          </a:bodyPr>
          <a:lstStyle/>
          <a:p>
            <a:pPr marL="0" indent="0">
              <a:buNone/>
            </a:pPr>
            <a:r>
              <a:rPr lang="en-GB" dirty="0">
                <a:hlinkClick r:id="rId4"/>
              </a:rPr>
              <a:t>City Regeneration: Glasgow</a:t>
            </a:r>
            <a:endParaRPr lang="en-GB" dirty="0"/>
          </a:p>
        </p:txBody>
      </p:sp>
      <p:sp>
        <p:nvSpPr>
          <p:cNvPr id="4" name="TextBox 3">
            <a:extLst>
              <a:ext uri="{FF2B5EF4-FFF2-40B4-BE49-F238E27FC236}">
                <a16:creationId xmlns:a16="http://schemas.microsoft.com/office/drawing/2014/main" id="{003D9626-468B-E045-BDEF-85A51DAEAD34}"/>
              </a:ext>
            </a:extLst>
          </p:cNvPr>
          <p:cNvSpPr txBox="1"/>
          <p:nvPr/>
        </p:nvSpPr>
        <p:spPr>
          <a:xfrm>
            <a:off x="1246173" y="5292191"/>
            <a:ext cx="8553282" cy="923330"/>
          </a:xfrm>
          <a:prstGeom prst="rect">
            <a:avLst/>
          </a:prstGeom>
          <a:noFill/>
        </p:spPr>
        <p:txBody>
          <a:bodyPr wrap="square" rtlCol="0">
            <a:spAutoFit/>
          </a:bodyPr>
          <a:lstStyle/>
          <a:p>
            <a:r>
              <a:rPr lang="en-GB" dirty="0"/>
              <a:t>Task: Whilst you are watching this video based upon the regeneration of Glasglow, note down all the outputs that relate to the social, environmental and economic factors.</a:t>
            </a:r>
          </a:p>
        </p:txBody>
      </p:sp>
    </p:spTree>
    <p:extLst>
      <p:ext uri="{BB962C8B-B14F-4D97-AF65-F5344CB8AC3E}">
        <p14:creationId xmlns:p14="http://schemas.microsoft.com/office/powerpoint/2010/main" val="1588419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03643" y="609600"/>
            <a:ext cx="6743767" cy="1905000"/>
          </a:xfrm>
        </p:spPr>
        <p:txBody>
          <a:bodyPr>
            <a:normAutofit/>
          </a:bodyPr>
          <a:lstStyle/>
          <a:p>
            <a:r>
              <a:rPr lang="en-GB" dirty="0"/>
              <a:t>Process of Regeneration</a:t>
            </a:r>
          </a:p>
        </p:txBody>
      </p:sp>
      <p:pic>
        <p:nvPicPr>
          <p:cNvPr id="5" name="Picture 4" descr="Arrows pointing right while one points left">
            <a:extLst>
              <a:ext uri="{FF2B5EF4-FFF2-40B4-BE49-F238E27FC236}">
                <a16:creationId xmlns:a16="http://schemas.microsoft.com/office/drawing/2014/main" id="{8655D3F7-1F86-6744-5A42-E3D54889B605}"/>
              </a:ext>
            </a:extLst>
          </p:cNvPr>
          <p:cNvPicPr>
            <a:picLocks noChangeAspect="1"/>
          </p:cNvPicPr>
          <p:nvPr/>
        </p:nvPicPr>
        <p:blipFill>
          <a:blip r:embed="rId3"/>
          <a:srcRect l="40800" r="25333"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p:cNvSpPr>
            <a:spLocks noGrp="1"/>
          </p:cNvSpPr>
          <p:nvPr>
            <p:ph idx="1"/>
          </p:nvPr>
        </p:nvSpPr>
        <p:spPr>
          <a:xfrm>
            <a:off x="4303643" y="2666999"/>
            <a:ext cx="7046844" cy="3415749"/>
          </a:xfrm>
        </p:spPr>
        <p:txBody>
          <a:bodyPr>
            <a:normAutofit/>
          </a:bodyPr>
          <a:lstStyle/>
          <a:p>
            <a:pPr>
              <a:lnSpc>
                <a:spcPct val="90000"/>
              </a:lnSpc>
            </a:pPr>
            <a:r>
              <a:rPr lang="en-GB" sz="1600"/>
              <a:t>Objective</a:t>
            </a:r>
          </a:p>
          <a:p>
            <a:pPr>
              <a:lnSpc>
                <a:spcPct val="90000"/>
              </a:lnSpc>
            </a:pPr>
            <a:r>
              <a:rPr lang="en-GB" sz="1600"/>
              <a:t>Money – Funding (Where does it come from, how do you source, how do you report)</a:t>
            </a:r>
          </a:p>
          <a:p>
            <a:pPr>
              <a:lnSpc>
                <a:spcPct val="90000"/>
              </a:lnSpc>
            </a:pPr>
            <a:r>
              <a:rPr lang="en-GB" sz="1600"/>
              <a:t>Output – Job creation, economic implications, Social impact, community links, impact upon existing businesses</a:t>
            </a:r>
          </a:p>
          <a:p>
            <a:pPr>
              <a:lnSpc>
                <a:spcPct val="90000"/>
              </a:lnSpc>
            </a:pPr>
            <a:r>
              <a:rPr lang="en-GB" sz="1600"/>
              <a:t>Stakeholders – How does it impact upon them, who benefit’s, who will object.</a:t>
            </a:r>
          </a:p>
          <a:p>
            <a:pPr>
              <a:lnSpc>
                <a:spcPct val="90000"/>
              </a:lnSpc>
            </a:pPr>
            <a:r>
              <a:rPr lang="en-GB" sz="1600"/>
              <a:t>Following on from the above – How do you handle objections, issues and feedback</a:t>
            </a:r>
          </a:p>
          <a:p>
            <a:pPr>
              <a:lnSpc>
                <a:spcPct val="90000"/>
              </a:lnSpc>
            </a:pPr>
            <a:r>
              <a:rPr lang="en-GB" sz="1600"/>
              <a:t>Legal Requirements, planning, health and Safety </a:t>
            </a:r>
          </a:p>
          <a:p>
            <a:pPr>
              <a:lnSpc>
                <a:spcPct val="90000"/>
              </a:lnSpc>
            </a:pPr>
            <a:r>
              <a:rPr lang="en-GB" sz="1600"/>
              <a:t>Area – Sense of place, distinctiveness </a:t>
            </a:r>
          </a:p>
        </p:txBody>
      </p:sp>
    </p:spTree>
    <p:extLst>
      <p:ext uri="{BB962C8B-B14F-4D97-AF65-F5344CB8AC3E}">
        <p14:creationId xmlns:p14="http://schemas.microsoft.com/office/powerpoint/2010/main" val="256237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03643" y="609600"/>
            <a:ext cx="6743767" cy="1905000"/>
          </a:xfrm>
        </p:spPr>
        <p:txBody>
          <a:bodyPr>
            <a:normAutofit/>
          </a:bodyPr>
          <a:lstStyle/>
          <a:p>
            <a:r>
              <a:rPr lang="en-GB" dirty="0"/>
              <a:t>Activity - Local Regeneration</a:t>
            </a:r>
          </a:p>
        </p:txBody>
      </p:sp>
      <p:pic>
        <p:nvPicPr>
          <p:cNvPr id="5" name="Picture 4" descr="Person pointing on a map">
            <a:extLst>
              <a:ext uri="{FF2B5EF4-FFF2-40B4-BE49-F238E27FC236}">
                <a16:creationId xmlns:a16="http://schemas.microsoft.com/office/drawing/2014/main" id="{AC2C3BD3-CC07-5FE4-5C43-DEFC351A33D0}"/>
              </a:ext>
            </a:extLst>
          </p:cNvPr>
          <p:cNvPicPr>
            <a:picLocks noChangeAspect="1"/>
          </p:cNvPicPr>
          <p:nvPr/>
        </p:nvPicPr>
        <p:blipFill>
          <a:blip r:embed="rId3"/>
          <a:srcRect l="27261" r="38872"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p:cNvSpPr>
            <a:spLocks noGrp="1"/>
          </p:cNvSpPr>
          <p:nvPr>
            <p:ph idx="1"/>
          </p:nvPr>
        </p:nvSpPr>
        <p:spPr>
          <a:xfrm>
            <a:off x="4303643" y="2666999"/>
            <a:ext cx="7046844" cy="3415749"/>
          </a:xfrm>
        </p:spPr>
        <p:txBody>
          <a:bodyPr>
            <a:normAutofit/>
          </a:bodyPr>
          <a:lstStyle/>
          <a:p>
            <a:pPr marL="0" indent="0">
              <a:lnSpc>
                <a:spcPct val="90000"/>
              </a:lnSpc>
              <a:buNone/>
            </a:pPr>
            <a:r>
              <a:rPr lang="en-GB" sz="1400" dirty="0"/>
              <a:t>Please get yourselves into pairs, pick one of the following areas to research:</a:t>
            </a:r>
          </a:p>
          <a:p>
            <a:pPr marL="457200" indent="-457200">
              <a:lnSpc>
                <a:spcPct val="90000"/>
              </a:lnSpc>
              <a:buAutoNum type="arabicPeriod"/>
            </a:pPr>
            <a:r>
              <a:rPr lang="en-GB" sz="1400" dirty="0"/>
              <a:t>Jacksons Lane Development – Carmarthen</a:t>
            </a:r>
          </a:p>
          <a:p>
            <a:pPr marL="457200" indent="-457200">
              <a:lnSpc>
                <a:spcPct val="90000"/>
              </a:lnSpc>
              <a:buAutoNum type="arabicPeriod"/>
            </a:pPr>
            <a:r>
              <a:rPr lang="en-GB" sz="1400" dirty="0"/>
              <a:t>Cross Hands Business Park</a:t>
            </a:r>
          </a:p>
          <a:p>
            <a:pPr marL="457200" indent="-457200">
              <a:lnSpc>
                <a:spcPct val="90000"/>
              </a:lnSpc>
              <a:buAutoNum type="arabicPeriod"/>
            </a:pPr>
            <a:r>
              <a:rPr lang="en-GB" sz="1400" dirty="0"/>
              <a:t>Pendine Tourism development including museum</a:t>
            </a:r>
          </a:p>
          <a:p>
            <a:pPr marL="457200" indent="-457200">
              <a:lnSpc>
                <a:spcPct val="90000"/>
              </a:lnSpc>
              <a:buAutoNum type="arabicPeriod"/>
            </a:pPr>
            <a:r>
              <a:rPr lang="en-GB" sz="1400" dirty="0"/>
              <a:t>Wellness village in Llanelli</a:t>
            </a:r>
          </a:p>
          <a:p>
            <a:pPr marL="457200" indent="-457200">
              <a:lnSpc>
                <a:spcPct val="90000"/>
              </a:lnSpc>
              <a:buAutoNum type="arabicPeriod"/>
            </a:pPr>
            <a:endParaRPr lang="en-GB" sz="1400" dirty="0"/>
          </a:p>
          <a:p>
            <a:pPr marL="0" indent="0">
              <a:lnSpc>
                <a:spcPct val="90000"/>
              </a:lnSpc>
              <a:buNone/>
            </a:pPr>
            <a:r>
              <a:rPr lang="en-GB" sz="1400" dirty="0"/>
              <a:t>Once you have decided which area you are going to look at, review the information on the plan on moodle and conduct your own research on the project.</a:t>
            </a:r>
          </a:p>
          <a:p>
            <a:pPr marL="0" indent="0">
              <a:lnSpc>
                <a:spcPct val="90000"/>
              </a:lnSpc>
              <a:buNone/>
            </a:pPr>
            <a:r>
              <a:rPr lang="en-GB" sz="1400" dirty="0"/>
              <a:t>*** Create a list of advantages and disadvantages to the regeneration plan of that area, considering the social, environmental and economic factors***</a:t>
            </a:r>
          </a:p>
        </p:txBody>
      </p:sp>
    </p:spTree>
    <p:extLst>
      <p:ext uri="{BB962C8B-B14F-4D97-AF65-F5344CB8AC3E}">
        <p14:creationId xmlns:p14="http://schemas.microsoft.com/office/powerpoint/2010/main" val="14321065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TM03457485[[fn=Mesh]]</Template>
  <TotalTime>240</TotalTime>
  <Words>867</Words>
  <Application>Microsoft Office PowerPoint</Application>
  <PresentationFormat>Widescreen</PresentationFormat>
  <Paragraphs>61</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Century Gothic</vt:lpstr>
      <vt:lpstr>hero-new</vt:lpstr>
      <vt:lpstr>Mesh</vt:lpstr>
      <vt:lpstr>Regeneration</vt:lpstr>
      <vt:lpstr>Activity one</vt:lpstr>
      <vt:lpstr>Definition</vt:lpstr>
      <vt:lpstr>What should regeneration do?</vt:lpstr>
      <vt:lpstr>Why is it important?</vt:lpstr>
      <vt:lpstr>Benefits</vt:lpstr>
      <vt:lpstr>Urban Regeneration</vt:lpstr>
      <vt:lpstr>Process of Regeneration</vt:lpstr>
      <vt:lpstr>Activity - Local Regeneration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Regeneration</dc:title>
  <dc:creator>Jessica Shore</dc:creator>
  <cp:lastModifiedBy>Jessica Shore</cp:lastModifiedBy>
  <cp:revision>7</cp:revision>
  <dcterms:created xsi:type="dcterms:W3CDTF">2020-01-22T12:15:02Z</dcterms:created>
  <dcterms:modified xsi:type="dcterms:W3CDTF">2025-03-10T14:24:56Z</dcterms:modified>
</cp:coreProperties>
</file>