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312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5B807-5BFA-4D7A-9943-ABD6CF987461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191-0A42-4E47-A033-7026E2EF01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5B807-5BFA-4D7A-9943-ABD6CF987461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191-0A42-4E47-A033-7026E2EF01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5B807-5BFA-4D7A-9943-ABD6CF987461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191-0A42-4E47-A033-7026E2EF01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5B807-5BFA-4D7A-9943-ABD6CF987461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191-0A42-4E47-A033-7026E2EF01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5B807-5BFA-4D7A-9943-ABD6CF987461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191-0A42-4E47-A033-7026E2EF01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5B807-5BFA-4D7A-9943-ABD6CF987461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191-0A42-4E47-A033-7026E2EF01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5B807-5BFA-4D7A-9943-ABD6CF987461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191-0A42-4E47-A033-7026E2EF01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5B807-5BFA-4D7A-9943-ABD6CF987461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191-0A42-4E47-A033-7026E2EF01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5B807-5BFA-4D7A-9943-ABD6CF987461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191-0A42-4E47-A033-7026E2EF01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5B807-5BFA-4D7A-9943-ABD6CF987461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191-0A42-4E47-A033-7026E2EF01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5B807-5BFA-4D7A-9943-ABD6CF987461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5B191-0A42-4E47-A033-7026E2EF01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5B807-5BFA-4D7A-9943-ABD6CF987461}" type="datetimeFigureOut">
              <a:rPr lang="en-GB" smtClean="0"/>
              <a:t>23/11/2015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05B191-0A42-4E47-A033-7026E2EF018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43000"/>
            <a:ext cx="8153400" cy="1470025"/>
          </a:xfrm>
        </p:spPr>
        <p:txBody>
          <a:bodyPr>
            <a:noAutofit/>
          </a:bodyPr>
          <a:lstStyle/>
          <a:p>
            <a:r>
              <a:rPr lang="en-GB" sz="1400" b="1" dirty="0"/>
              <a:t>How to use it</a:t>
            </a: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>The 5 forces model doesn’t produce an answer – it still requires</a:t>
            </a:r>
            <a:br>
              <a:rPr lang="en-GB" sz="1400" dirty="0"/>
            </a:br>
            <a:r>
              <a:rPr lang="en-GB" sz="1400" dirty="0"/>
              <a:t>interpretation. So the easiest way to start is by asking yourself several</a:t>
            </a:r>
            <a:br>
              <a:rPr lang="en-GB" sz="1400" dirty="0"/>
            </a:br>
            <a:r>
              <a:rPr lang="en-GB" sz="1400" dirty="0"/>
              <a:t>key questions under each competitive force.</a:t>
            </a:r>
            <a:br>
              <a:rPr lang="en-GB" sz="1400" dirty="0"/>
            </a:br>
            <a:r>
              <a:rPr lang="en-GB" sz="1400" dirty="0" smtClean="0"/>
              <a:t/>
            </a:r>
            <a:br>
              <a:rPr lang="en-GB" sz="1400" dirty="0" smtClean="0"/>
            </a:b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 smtClean="0"/>
              <a:t/>
            </a:r>
            <a:br>
              <a:rPr lang="en-GB" sz="1400" dirty="0" smtClean="0"/>
            </a:br>
            <a:endParaRPr lang="en-GB" sz="1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0" y="2590800"/>
            <a:ext cx="6019800" cy="3410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514600" y="228600"/>
            <a:ext cx="4572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Porter’s Five Forces Model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1. New Entrants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>
                <a:latin typeface="+mj-lt"/>
              </a:rPr>
              <a:t>I</a:t>
            </a:r>
            <a:r>
              <a:rPr lang="en-GB" sz="2800" dirty="0" smtClean="0">
                <a:latin typeface="+mj-lt"/>
              </a:rPr>
              <a:t>s </a:t>
            </a:r>
            <a:r>
              <a:rPr lang="en-GB" sz="2800" dirty="0">
                <a:latin typeface="+mj-lt"/>
              </a:rPr>
              <a:t>it easy to enter the market or are there economic or </a:t>
            </a:r>
            <a:r>
              <a:rPr lang="en-GB" sz="2800" dirty="0" smtClean="0">
                <a:latin typeface="+mj-lt"/>
              </a:rPr>
              <a:t>legal barriers </a:t>
            </a:r>
            <a:r>
              <a:rPr lang="en-GB" sz="2800" dirty="0">
                <a:latin typeface="+mj-lt"/>
              </a:rPr>
              <a:t>to entry?</a:t>
            </a:r>
          </a:p>
          <a:p>
            <a:r>
              <a:rPr lang="en-GB" sz="2800" dirty="0" smtClean="0">
                <a:latin typeface="+mj-lt"/>
              </a:rPr>
              <a:t>Does </a:t>
            </a:r>
            <a:r>
              <a:rPr lang="en-GB" sz="2800" dirty="0">
                <a:latin typeface="+mj-lt"/>
              </a:rPr>
              <a:t>it cost a lot to set up in competition? e.g. it’s </a:t>
            </a:r>
            <a:r>
              <a:rPr lang="en-GB" sz="2800" dirty="0" smtClean="0">
                <a:latin typeface="+mj-lt"/>
              </a:rPr>
              <a:t>expensive to </a:t>
            </a:r>
            <a:r>
              <a:rPr lang="en-GB" sz="2800" dirty="0">
                <a:latin typeface="+mj-lt"/>
              </a:rPr>
              <a:t>start a </a:t>
            </a:r>
            <a:r>
              <a:rPr lang="en-GB" sz="2800" dirty="0" smtClean="0">
                <a:latin typeface="+mj-lt"/>
              </a:rPr>
              <a:t>railroad.</a:t>
            </a:r>
            <a:r>
              <a:rPr lang="en-GB" sz="2800" dirty="0">
                <a:latin typeface="+mj-lt"/>
              </a:rPr>
              <a:t> </a:t>
            </a:r>
            <a:endParaRPr lang="en-GB" sz="2800" dirty="0" smtClean="0">
              <a:latin typeface="+mj-lt"/>
            </a:endParaRPr>
          </a:p>
          <a:p>
            <a:r>
              <a:rPr lang="en-GB" sz="2800" dirty="0" smtClean="0">
                <a:latin typeface="+mj-lt"/>
              </a:rPr>
              <a:t>Is </a:t>
            </a:r>
            <a:r>
              <a:rPr lang="en-GB" sz="2800" dirty="0">
                <a:latin typeface="+mj-lt"/>
              </a:rPr>
              <a:t>it difficult to persuade consumers/users to switch </a:t>
            </a:r>
            <a:r>
              <a:rPr lang="en-GB" sz="2800" dirty="0" smtClean="0">
                <a:latin typeface="+mj-lt"/>
              </a:rPr>
              <a:t>from existing </a:t>
            </a:r>
            <a:r>
              <a:rPr lang="en-GB" sz="2800" dirty="0">
                <a:latin typeface="+mj-lt"/>
              </a:rPr>
              <a:t>providers – because of brand loyalty, cost of switching, </a:t>
            </a:r>
            <a:r>
              <a:rPr lang="en-GB" sz="2800" dirty="0" smtClean="0">
                <a:latin typeface="+mj-lt"/>
              </a:rPr>
              <a:t>or length </a:t>
            </a:r>
            <a:r>
              <a:rPr lang="en-GB" sz="2800" dirty="0">
                <a:latin typeface="+mj-lt"/>
              </a:rPr>
              <a:t>of contract, e.g. competing against Coca </a:t>
            </a:r>
            <a:r>
              <a:rPr lang="en-GB" sz="2800" dirty="0" smtClean="0">
                <a:latin typeface="+mj-lt"/>
              </a:rPr>
              <a:t>Cola.</a:t>
            </a:r>
          </a:p>
          <a:p>
            <a:r>
              <a:rPr lang="en-GB" sz="2800" dirty="0">
                <a:latin typeface="+mj-lt"/>
              </a:rPr>
              <a:t>Do existing providers have a ‘scale-independent’ </a:t>
            </a:r>
            <a:r>
              <a:rPr lang="en-GB" sz="2800" dirty="0" smtClean="0">
                <a:latin typeface="+mj-lt"/>
              </a:rPr>
              <a:t>costs advantage</a:t>
            </a:r>
            <a:r>
              <a:rPr lang="en-GB" sz="2800" dirty="0">
                <a:latin typeface="+mj-lt"/>
              </a:rPr>
              <a:t>? e.g. in a commercial setting this is a unique </a:t>
            </a:r>
            <a:r>
              <a:rPr lang="en-GB" sz="2800" dirty="0" smtClean="0">
                <a:latin typeface="+mj-lt"/>
              </a:rPr>
              <a:t>advantage like </a:t>
            </a:r>
            <a:r>
              <a:rPr lang="en-GB" sz="2800" dirty="0">
                <a:latin typeface="+mj-lt"/>
              </a:rPr>
              <a:t>a copyright like for Windows, or a broadcast license like ITV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2. Buyer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+mj-lt"/>
              </a:rPr>
              <a:t>is scale or volume important in this transaction? For example </a:t>
            </a:r>
            <a:r>
              <a:rPr lang="en-GB" sz="2400" dirty="0" smtClean="0">
                <a:latin typeface="+mj-lt"/>
              </a:rPr>
              <a:t>Wall mart </a:t>
            </a:r>
            <a:r>
              <a:rPr lang="en-GB" sz="2400" dirty="0">
                <a:latin typeface="+mj-lt"/>
              </a:rPr>
              <a:t>can buy in bulk more cheaply than your local corner store and </a:t>
            </a:r>
            <a:r>
              <a:rPr lang="en-GB" sz="2400" dirty="0" smtClean="0">
                <a:latin typeface="+mj-lt"/>
              </a:rPr>
              <a:t>so has </a:t>
            </a:r>
            <a:r>
              <a:rPr lang="en-GB" sz="2400" dirty="0">
                <a:latin typeface="+mj-lt"/>
              </a:rPr>
              <a:t>a massive advantage</a:t>
            </a:r>
            <a:r>
              <a:rPr lang="en-GB" sz="2400" dirty="0" smtClean="0">
                <a:latin typeface="+mj-lt"/>
              </a:rPr>
              <a:t>.</a:t>
            </a:r>
          </a:p>
          <a:p>
            <a:r>
              <a:rPr lang="en-GB" sz="2400" dirty="0"/>
              <a:t>how is the cost of supplying the service made up? If a large part </a:t>
            </a:r>
            <a:r>
              <a:rPr lang="en-GB" sz="2400" dirty="0" smtClean="0"/>
              <a:t>of the cost is profit then a buyer who knows this will bargain hard.</a:t>
            </a:r>
          </a:p>
          <a:p>
            <a:r>
              <a:rPr lang="en-GB" sz="2400" dirty="0"/>
              <a:t>is there the potential for the buyer to become a </a:t>
            </a:r>
            <a:r>
              <a:rPr lang="en-GB" sz="2400" dirty="0" smtClean="0"/>
              <a:t>provider themselves</a:t>
            </a:r>
            <a:r>
              <a:rPr lang="en-GB" sz="2400" dirty="0"/>
              <a:t>? – this technically known as ‘backwards integration</a:t>
            </a:r>
            <a:r>
              <a:rPr lang="en-GB" sz="2400" dirty="0" smtClean="0"/>
              <a:t>’.</a:t>
            </a:r>
          </a:p>
          <a:p>
            <a:endParaRPr lang="en-GB" sz="2400" dirty="0">
              <a:latin typeface="+mj-l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3. Substitution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readily available and cost comparable are substitutes? In </a:t>
            </a:r>
            <a:r>
              <a:rPr lang="en-GB" dirty="0" smtClean="0"/>
              <a:t>the mobile </a:t>
            </a:r>
            <a:r>
              <a:rPr lang="en-GB" dirty="0"/>
              <a:t>phone industry the big providers are all very similar and the cost </a:t>
            </a:r>
            <a:r>
              <a:rPr lang="en-GB" dirty="0" smtClean="0"/>
              <a:t>of switching </a:t>
            </a:r>
            <a:r>
              <a:rPr lang="en-GB" dirty="0"/>
              <a:t>very small – except for the contract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4. Supplier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</a:rPr>
              <a:t>what's the ‘relationship’ of buyers to sellers? this is important </a:t>
            </a:r>
            <a:r>
              <a:rPr lang="en-GB" dirty="0" smtClean="0">
                <a:latin typeface="+mj-lt"/>
              </a:rPr>
              <a:t>if there </a:t>
            </a:r>
            <a:r>
              <a:rPr lang="en-GB" dirty="0">
                <a:latin typeface="+mj-lt"/>
              </a:rPr>
              <a:t>are relatively few suppliers compared to buyers since it will </a:t>
            </a:r>
            <a:r>
              <a:rPr lang="en-GB" dirty="0" smtClean="0">
                <a:latin typeface="+mj-lt"/>
              </a:rPr>
              <a:t>give them </a:t>
            </a:r>
            <a:r>
              <a:rPr lang="en-GB" dirty="0">
                <a:latin typeface="+mj-lt"/>
              </a:rPr>
              <a:t>lots of say on cost and form of supply </a:t>
            </a:r>
            <a:endParaRPr lang="en-GB" dirty="0" smtClean="0">
              <a:latin typeface="+mj-lt"/>
            </a:endParaRPr>
          </a:p>
          <a:p>
            <a:pPr>
              <a:buNone/>
            </a:pPr>
            <a:r>
              <a:rPr lang="en-GB" sz="2400" dirty="0" smtClean="0">
                <a:latin typeface="+mj-lt"/>
              </a:rPr>
              <a:t>e.g</a:t>
            </a:r>
            <a:r>
              <a:rPr lang="en-GB" sz="2400" dirty="0">
                <a:latin typeface="+mj-lt"/>
              </a:rPr>
              <a:t>. directory enquiries </a:t>
            </a:r>
            <a:r>
              <a:rPr lang="en-GB" sz="2400" dirty="0" smtClean="0">
                <a:latin typeface="+mj-lt"/>
              </a:rPr>
              <a:t>before deregulation to 118 numbers </a:t>
            </a:r>
          </a:p>
          <a:p>
            <a:pPr>
              <a:buNone/>
            </a:pPr>
            <a:r>
              <a:rPr lang="en-GB" sz="2400" dirty="0" smtClean="0">
                <a:latin typeface="+mj-lt"/>
              </a:rPr>
              <a:t>meant </a:t>
            </a:r>
            <a:r>
              <a:rPr lang="en-GB" sz="2400" dirty="0">
                <a:latin typeface="+mj-lt"/>
              </a:rPr>
              <a:t>it was more or less </a:t>
            </a:r>
            <a:r>
              <a:rPr lang="en-GB" sz="2400" dirty="0" smtClean="0">
                <a:latin typeface="+mj-lt"/>
              </a:rPr>
              <a:t>a monopoly</a:t>
            </a:r>
            <a:r>
              <a:rPr lang="en-GB" sz="2400" dirty="0">
                <a:latin typeface="+mj-lt"/>
              </a:rPr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5. Current Competitors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>
                <a:latin typeface="+mj-lt"/>
              </a:rPr>
              <a:t>Is </a:t>
            </a:r>
            <a:r>
              <a:rPr lang="en-GB" dirty="0">
                <a:latin typeface="+mj-lt"/>
              </a:rPr>
              <a:t>there significant rivalry among existing competitors? This </a:t>
            </a:r>
            <a:r>
              <a:rPr lang="en-GB" dirty="0" smtClean="0">
                <a:latin typeface="+mj-lt"/>
              </a:rPr>
              <a:t>rivalry can </a:t>
            </a:r>
            <a:r>
              <a:rPr lang="en-GB" dirty="0">
                <a:latin typeface="+mj-lt"/>
              </a:rPr>
              <a:t>take a number of forms</a:t>
            </a:r>
            <a:r>
              <a:rPr lang="en-GB" dirty="0" smtClean="0">
                <a:latin typeface="+mj-lt"/>
              </a:rPr>
              <a:t>:</a:t>
            </a:r>
          </a:p>
          <a:p>
            <a:pPr>
              <a:buNone/>
            </a:pPr>
            <a:endParaRPr lang="en-GB" dirty="0">
              <a:latin typeface="+mj-lt"/>
            </a:endParaRPr>
          </a:p>
          <a:p>
            <a:pPr>
              <a:buNone/>
            </a:pPr>
            <a:r>
              <a:rPr lang="en-GB" dirty="0">
                <a:latin typeface="+mj-lt"/>
              </a:rPr>
              <a:t>– if there are lots of competitors generally</a:t>
            </a:r>
          </a:p>
          <a:p>
            <a:pPr>
              <a:buNone/>
            </a:pPr>
            <a:r>
              <a:rPr lang="en-GB" dirty="0">
                <a:latin typeface="+mj-lt"/>
              </a:rPr>
              <a:t>– slow growth in the market so competitors fight for ’share’</a:t>
            </a:r>
          </a:p>
          <a:p>
            <a:pPr>
              <a:buNone/>
            </a:pPr>
            <a:r>
              <a:rPr lang="en-GB" dirty="0">
                <a:latin typeface="+mj-lt"/>
              </a:rPr>
              <a:t>– high fixed costs so competitors have to improve usage </a:t>
            </a:r>
            <a:r>
              <a:rPr lang="en-GB" dirty="0" smtClean="0">
                <a:latin typeface="+mj-lt"/>
              </a:rPr>
              <a:t>rates</a:t>
            </a:r>
          </a:p>
          <a:p>
            <a:pPr>
              <a:buNone/>
            </a:pPr>
            <a:endParaRPr lang="en-GB" dirty="0" smtClean="0">
              <a:latin typeface="+mj-lt"/>
            </a:endParaRPr>
          </a:p>
          <a:p>
            <a:pPr>
              <a:buNone/>
            </a:pPr>
            <a:r>
              <a:rPr lang="en-GB" dirty="0" smtClean="0">
                <a:latin typeface="+mj-lt"/>
              </a:rPr>
              <a:t>The </a:t>
            </a:r>
            <a:r>
              <a:rPr lang="en-GB" dirty="0">
                <a:latin typeface="+mj-lt"/>
              </a:rPr>
              <a:t>UK mobile telecom market is a good example of </a:t>
            </a:r>
            <a:r>
              <a:rPr lang="en-GB" dirty="0" smtClean="0">
                <a:latin typeface="+mj-lt"/>
              </a:rPr>
              <a:t>all</a:t>
            </a:r>
          </a:p>
          <a:p>
            <a:pPr>
              <a:buNone/>
            </a:pPr>
            <a:r>
              <a:rPr lang="en-GB" dirty="0" smtClean="0">
                <a:latin typeface="+mj-lt"/>
              </a:rPr>
              <a:t>three </a:t>
            </a:r>
            <a:r>
              <a:rPr lang="en-GB" dirty="0">
                <a:latin typeface="+mj-lt"/>
              </a:rPr>
              <a:t>of </a:t>
            </a:r>
            <a:r>
              <a:rPr lang="en-GB" dirty="0" smtClean="0">
                <a:latin typeface="+mj-lt"/>
              </a:rPr>
              <a:t>these kinds </a:t>
            </a:r>
            <a:r>
              <a:rPr lang="en-GB" dirty="0">
                <a:latin typeface="+mj-lt"/>
              </a:rPr>
              <a:t>of competition.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368</Words>
  <Application>Microsoft Office PowerPoint</Application>
  <PresentationFormat>On-screen Show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How to use it The 5 forces model doesn’t produce an answer – it still requires interpretation. So the easiest way to start is by asking yourself several key questions under each competitive force.    </vt:lpstr>
      <vt:lpstr>1. New Entrants </vt:lpstr>
      <vt:lpstr>2. Buyer Power</vt:lpstr>
      <vt:lpstr>3. Substitution</vt:lpstr>
      <vt:lpstr>4. Supplier Power</vt:lpstr>
      <vt:lpstr>5. Current Competitors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use it The 5 forces model doesn’t produce an answer – it still requires interpretation. So the easiest way to start is by asking yourself several key questions under each competitive force.</dc:title>
  <dc:creator>Brian</dc:creator>
  <cp:lastModifiedBy>Brian</cp:lastModifiedBy>
  <cp:revision>3</cp:revision>
  <dcterms:created xsi:type="dcterms:W3CDTF">2015-11-23T21:54:39Z</dcterms:created>
  <dcterms:modified xsi:type="dcterms:W3CDTF">2015-11-23T22:16:40Z</dcterms:modified>
</cp:coreProperties>
</file>