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2" r:id="rId3"/>
    <p:sldId id="273" r:id="rId4"/>
    <p:sldId id="257" r:id="rId5"/>
    <p:sldId id="261" r:id="rId6"/>
    <p:sldId id="258" r:id="rId7"/>
    <p:sldId id="262" r:id="rId8"/>
    <p:sldId id="259" r:id="rId9"/>
    <p:sldId id="260" r:id="rId10"/>
    <p:sldId id="263" r:id="rId11"/>
    <p:sldId id="264" r:id="rId12"/>
    <p:sldId id="271" r:id="rId13"/>
    <p:sldId id="265" r:id="rId14"/>
    <p:sldId id="266" r:id="rId15"/>
    <p:sldId id="267" r:id="rId16"/>
    <p:sldId id="268" r:id="rId17"/>
    <p:sldId id="270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6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9958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32832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0379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21111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20453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21189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68540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12751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90333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36160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65818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74798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365101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605787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986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69921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714956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07845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731E19A-1894-4C95-869E-7BE238E1C0A1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03F4D60-2BE7-4E12-8A61-6A5FE66435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70259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Facility_management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mazon.co.uk/gp/product/1859464963/ref=as_li_tl?ie=UTF8&amp;camp=1634&amp;creative=19450&amp;creativeASIN=1859464963&amp;linkCode=as2&amp;tag=pb073-2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b="1" dirty="0" smtClean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 </a:t>
            </a:r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RIBA Plan of Work 2007 to 2013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9117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Project Cost Management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3600" dirty="0"/>
              <a:t>Project Cost Management includes the processes involved in planning, estimating, budgeting, financing, funding, managing, and controlling costs so that the project can be completed within the approved budget.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52702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Cost Control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83992A"/>
              </a:buClr>
            </a:pPr>
            <a:r>
              <a:rPr lang="en-GB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of the most important documents you’ll prepare for any project are the project </a:t>
            </a:r>
            <a:r>
              <a:rPr lang="en-GB" sz="28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 </a:t>
            </a:r>
            <a:r>
              <a:rPr lang="en-GB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project budget. You’ll use the schedule and budget documents throughout the Executing and Monitoring and Controlling processes to measure progress and determine if the project is on track.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7165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Aft>
                <a:spcPts val="740"/>
              </a:spcAft>
            </a:pPr>
            <a:r>
              <a:rPr lang="en-GB" b="1" dirty="0" smtClean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List of changes between the RIBA Plan of Work 2007 to 2013</a:t>
            </a:r>
            <a:r>
              <a:rPr lang="en-GB" sz="4000" b="1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/>
            </a:r>
            <a:br>
              <a:rPr lang="en-GB" sz="4000" b="1" dirty="0" smtClea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sz="4000" dirty="0"/>
              <a:t>Stage 0 is a new stage that identifies the Business Case needs before initiating the works in getting detail briefs. This is a derivative of the old Stage A</a:t>
            </a:r>
            <a:r>
              <a:rPr lang="en-GB" sz="4000" dirty="0" smtClean="0"/>
              <a:t>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xmlns="" val="229941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List of changes between the RIBA Plan of Work 2007 to 2013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 smtClean="0"/>
              <a:t>Stage 1 combines both the old Stage A (‘Appraisal’) and Stage B ‘(Design Brief’) into one stage</a:t>
            </a:r>
          </a:p>
          <a:p>
            <a:pPr lvl="0"/>
            <a:r>
              <a:rPr lang="en-GB" sz="4000" dirty="0" smtClean="0"/>
              <a:t>Stage 2 is the same as the old Stage C (‘Concept design’)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4690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List of changes between the RIBA Plan of Work 2007 to 2013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 smtClean="0"/>
              <a:t>Stage 3 is similar to Stage D (‘Design Development’) with additional requirements that were previously covered in old Stages E (‘Technical design’). Stage 3 also includes for computer aided design requirements and BIM processes.</a:t>
            </a:r>
          </a:p>
        </p:txBody>
      </p:sp>
    </p:spTree>
    <p:extLst>
      <p:ext uri="{BB962C8B-B14F-4D97-AF65-F5344CB8AC3E}">
        <p14:creationId xmlns:p14="http://schemas.microsoft.com/office/powerpoint/2010/main" xmlns="" val="125688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List of changes between the RIBA Plan of Work 2007 to 2013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sz="4400" dirty="0" smtClean="0"/>
              <a:t>Stage 4 is similar to the old Stage E (‘Technical design’) and F1+F2 (‘Production information’)</a:t>
            </a:r>
          </a:p>
          <a:p>
            <a:pPr lvl="0"/>
            <a:r>
              <a:rPr lang="en-GB" sz="4400" dirty="0" smtClean="0"/>
              <a:t>Stage 5 is equivalent to the old Stages J (‘Mobilisation’) and K (‘Construction to Practical Completion’)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868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List of changes between the RIBA Plan of Work 2007 to 2013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3600" dirty="0" smtClean="0"/>
              <a:t>Stage 6 is equivalent to the old Stage L (‘use’). It additional covers the defects liability period from the point of issue of the practical completion certificate. It also includes post-handover activities such as Soft Landings and initial post-occupancy. Soft Landings helps iron out performance gap between the intended design and the operational outcome.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9761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List of changes between the RIBA Plan of Work 2007 to 2013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 smtClean="0"/>
              <a:t>Stage 7 is new, it covers post-occupancy evaluation and </a:t>
            </a:r>
            <a:r>
              <a:rPr lang="en-GB" sz="4800" u="sng" dirty="0" smtClean="0">
                <a:hlinkClick r:id="rId2"/>
              </a:rPr>
              <a:t>facility management</a:t>
            </a:r>
            <a:endParaRPr lang="en-GB" sz="4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6447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Note: If you want to learn more about the RIBA plan of work 2013 in </a:t>
            </a:r>
            <a:r>
              <a:rPr lang="en-GB" sz="4000" dirty="0" smtClean="0"/>
              <a:t>more detail </a:t>
            </a:r>
            <a:r>
              <a:rPr lang="en-GB" sz="4000" dirty="0"/>
              <a:t>get </a:t>
            </a:r>
            <a:r>
              <a:rPr lang="en-GB" sz="4000" dirty="0" smtClean="0"/>
              <a:t>the</a:t>
            </a:r>
          </a:p>
          <a:p>
            <a:r>
              <a:rPr lang="en-GB" sz="4000" b="1" u="sng" dirty="0" smtClean="0">
                <a:solidFill>
                  <a:srgbClr val="FF0000"/>
                </a:solidFill>
                <a:hlinkClick r:id="rId2"/>
              </a:rPr>
              <a:t>RIBA </a:t>
            </a:r>
            <a:r>
              <a:rPr lang="en-GB" sz="4000" b="1" u="sng" dirty="0">
                <a:solidFill>
                  <a:srgbClr val="FF0000"/>
                </a:solidFill>
                <a:hlinkClick r:id="rId2"/>
              </a:rPr>
              <a:t>Job book 9th edition</a:t>
            </a:r>
            <a:endParaRPr lang="en-GB" sz="4000" b="1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395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Aft>
                <a:spcPts val="740"/>
              </a:spcAft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 Procurement Routes</a:t>
            </a:r>
            <a:r>
              <a:rPr lang="en-GB" sz="36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/>
            </a:r>
            <a:br>
              <a:rPr lang="en-GB" sz="3600" b="1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ts val="2040"/>
              </a:lnSpc>
              <a:spcAft>
                <a:spcPts val="43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pc="10" dirty="0">
                <a:solidFill>
                  <a:srgbClr val="33313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Traditional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ts val="2040"/>
              </a:lnSpc>
              <a:spcAft>
                <a:spcPts val="43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pc="10" dirty="0">
                <a:solidFill>
                  <a:srgbClr val="33313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Design and Build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ts val="2040"/>
              </a:lnSpc>
              <a:spcAft>
                <a:spcPts val="43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pc="10" dirty="0">
                <a:solidFill>
                  <a:srgbClr val="33313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Construction Management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ts val="2040"/>
              </a:lnSpc>
              <a:spcAft>
                <a:spcPts val="43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pc="10" dirty="0">
                <a:solidFill>
                  <a:srgbClr val="33313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Contracting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ts val="2040"/>
              </a:lnSpc>
              <a:spcAft>
                <a:spcPts val="43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pc="10" dirty="0">
                <a:solidFill>
                  <a:srgbClr val="33313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Partnering (covered in a future entry)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ts val="2040"/>
              </a:lnSpc>
              <a:spcAft>
                <a:spcPts val="43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pc="10" dirty="0">
                <a:solidFill>
                  <a:srgbClr val="33313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Private Partnership (covered in a future entry)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6879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3 main factors that affect the procurement strategy: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400" dirty="0" smtClean="0"/>
              <a:t>Time </a:t>
            </a:r>
            <a:r>
              <a:rPr lang="en-GB" sz="4400" dirty="0"/>
              <a:t>(Speed or certainty)</a:t>
            </a:r>
          </a:p>
          <a:p>
            <a:pPr lvl="0"/>
            <a:r>
              <a:rPr lang="en-GB" sz="4400" dirty="0"/>
              <a:t>Cost (Price or certainty)</a:t>
            </a:r>
          </a:p>
          <a:p>
            <a:pPr lvl="0"/>
            <a:r>
              <a:rPr lang="en-GB" sz="4400" dirty="0"/>
              <a:t>Performance (Design, Quality, functionality)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6240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creen Shot 2015-09-06 at 18.51.0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199" y="2606304"/>
            <a:ext cx="10238468" cy="1639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90183" y="999067"/>
            <a:ext cx="739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Traditional Route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4995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Design and Build Route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Design &amp; Build Rout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5701" y="3318934"/>
            <a:ext cx="9700897" cy="155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893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Management Contracting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Management Contracti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209" y="2760134"/>
            <a:ext cx="10565582" cy="283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921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Construction Management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onstruction Managemen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454" y="2667966"/>
            <a:ext cx="10797091" cy="253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350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Procurement strategy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The whole point of having a procurement strategy is to identify the most efficient route to deliver the client’s objectives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6115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These requirement should check off the client’s expectation on budget/financing, quality they are seeking to achieve, the duration of the project (or any time constraints) and any other risks they’d like to transfer</a:t>
            </a:r>
          </a:p>
        </p:txBody>
      </p:sp>
    </p:spTree>
    <p:extLst>
      <p:ext uri="{BB962C8B-B14F-4D97-AF65-F5344CB8AC3E}">
        <p14:creationId xmlns:p14="http://schemas.microsoft.com/office/powerpoint/2010/main" xmlns="" val="128529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When is the brief developed?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xmlns="" val="32904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Stages 1 and 2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xmlns="" val="326407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Key factors to consider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Cost /finance</a:t>
            </a:r>
          </a:p>
          <a:p>
            <a:r>
              <a:rPr lang="en-GB" b="1" dirty="0"/>
              <a:t>Time</a:t>
            </a:r>
          </a:p>
          <a:p>
            <a:r>
              <a:rPr lang="en-GB" b="1" dirty="0"/>
              <a:t>Performance</a:t>
            </a:r>
          </a:p>
          <a:p>
            <a:r>
              <a:rPr lang="en-GB" b="1" dirty="0"/>
              <a:t>Capital vs. operational costs</a:t>
            </a:r>
          </a:p>
          <a:p>
            <a:r>
              <a:rPr lang="en-GB" b="1" dirty="0"/>
              <a:t>Risk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9781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Traditional Procurement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Discuss the following considerations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Design</a:t>
            </a:r>
          </a:p>
          <a:p>
            <a:r>
              <a:rPr lang="en-GB" dirty="0" smtClean="0"/>
              <a:t>Tender </a:t>
            </a:r>
          </a:p>
          <a:p>
            <a:r>
              <a:rPr lang="en-GB" dirty="0" smtClean="0"/>
              <a:t>Construct</a:t>
            </a:r>
          </a:p>
          <a:p>
            <a:r>
              <a:rPr lang="en-GB" dirty="0" smtClean="0"/>
              <a:t>Time</a:t>
            </a:r>
          </a:p>
          <a:p>
            <a:r>
              <a:rPr lang="en-GB" dirty="0" smtClean="0"/>
              <a:t>Cost</a:t>
            </a:r>
          </a:p>
          <a:p>
            <a:r>
              <a:rPr lang="en-GB" dirty="0" smtClean="0"/>
              <a:t>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7918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Design and Build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Discuss </a:t>
            </a:r>
            <a:r>
              <a:rPr lang="en-GB" dirty="0">
                <a:solidFill>
                  <a:srgbClr val="FF0000"/>
                </a:solidFill>
              </a:rPr>
              <a:t>the following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</a:t>
            </a:r>
          </a:p>
          <a:p>
            <a:r>
              <a:rPr lang="en-GB" dirty="0"/>
              <a:t>Tender </a:t>
            </a:r>
          </a:p>
          <a:p>
            <a:r>
              <a:rPr lang="en-GB" dirty="0"/>
              <a:t>Construct</a:t>
            </a:r>
          </a:p>
          <a:p>
            <a:r>
              <a:rPr lang="en-GB" dirty="0"/>
              <a:t>Time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78087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Management Contracting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Discuss the following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</a:t>
            </a:r>
          </a:p>
          <a:p>
            <a:r>
              <a:rPr lang="en-GB" dirty="0"/>
              <a:t>Tender </a:t>
            </a:r>
          </a:p>
          <a:p>
            <a:r>
              <a:rPr lang="en-GB" dirty="0"/>
              <a:t>Construct</a:t>
            </a:r>
          </a:p>
          <a:p>
            <a:r>
              <a:rPr lang="en-GB" dirty="0"/>
              <a:t>Time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24190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Construction Management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Discuss the following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</a:t>
            </a:r>
          </a:p>
          <a:p>
            <a:r>
              <a:rPr lang="en-GB" dirty="0"/>
              <a:t>Tender </a:t>
            </a:r>
          </a:p>
          <a:p>
            <a:r>
              <a:rPr lang="en-GB" dirty="0"/>
              <a:t>Construct</a:t>
            </a:r>
          </a:p>
          <a:p>
            <a:r>
              <a:rPr lang="en-GB" dirty="0"/>
              <a:t>Time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9386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creen Shot 2015-09-13 at 12.39.1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6667" y="691169"/>
            <a:ext cx="4656666" cy="553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561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138</TotalTime>
  <Words>561</Words>
  <Application>Microsoft Office PowerPoint</Application>
  <PresentationFormat>Custom</PresentationFormat>
  <Paragraphs>76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Organic</vt:lpstr>
      <vt:lpstr>The RIBA Plan of Work 2007 to 2013</vt:lpstr>
      <vt:lpstr>Project Cost Management</vt:lpstr>
      <vt:lpstr>Cost Control</vt:lpstr>
      <vt:lpstr>List of changes between the RIBA Plan of Work 2007 to 2013 </vt:lpstr>
      <vt:lpstr>List of changes between the RIBA Plan of Work 2007 to 2013</vt:lpstr>
      <vt:lpstr>List of changes between the RIBA Plan of Work 2007 to 2013</vt:lpstr>
      <vt:lpstr>List of changes between the RIBA Plan of Work 2007 to 2013</vt:lpstr>
      <vt:lpstr>List of changes between the RIBA Plan of Work 2007 to 2013</vt:lpstr>
      <vt:lpstr>List of changes between the RIBA Plan of Work 2007 to 2013</vt:lpstr>
      <vt:lpstr>Slide 10</vt:lpstr>
      <vt:lpstr>The Procurement Routes </vt:lpstr>
      <vt:lpstr>3 main factors that affect the procurement strategy: </vt:lpstr>
      <vt:lpstr>Slide 13</vt:lpstr>
      <vt:lpstr>Design and Build Route</vt:lpstr>
      <vt:lpstr>Management Contracting</vt:lpstr>
      <vt:lpstr>Construction Management</vt:lpstr>
      <vt:lpstr>Procurement strategy </vt:lpstr>
      <vt:lpstr>Slide 18</vt:lpstr>
      <vt:lpstr>Slide 19</vt:lpstr>
      <vt:lpstr>Slide 20</vt:lpstr>
      <vt:lpstr>Key factors to consider</vt:lpstr>
      <vt:lpstr>Traditional Procurement Discuss the following considerations</vt:lpstr>
      <vt:lpstr>Design and Build  Discuss the following considerations</vt:lpstr>
      <vt:lpstr>Management Contracting Discuss the following considerations</vt:lpstr>
      <vt:lpstr>Construction Management Discuss the following considerations</vt:lpstr>
      <vt:lpstr>Slide 26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RIBA Plan of Work 2007 to 2013</dc:title>
  <dc:creator>Lindsay Richards</dc:creator>
  <cp:lastModifiedBy>Windows User</cp:lastModifiedBy>
  <cp:revision>4</cp:revision>
  <dcterms:created xsi:type="dcterms:W3CDTF">2016-10-28T09:53:48Z</dcterms:created>
  <dcterms:modified xsi:type="dcterms:W3CDTF">2017-10-09T17:48:01Z</dcterms:modified>
</cp:coreProperties>
</file>