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99"/>
    <p:restoredTop sz="94663"/>
  </p:normalViewPr>
  <p:slideViewPr>
    <p:cSldViewPr snapToGrid="0" snapToObjects="1">
      <p:cViewPr>
        <p:scale>
          <a:sx n="30" d="100"/>
          <a:sy n="30" d="100"/>
        </p:scale>
        <p:origin x="2520" y="-28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129556" y="2264332"/>
            <a:ext cx="17106900"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Corrosion Resistance of Mild Steel and the Effects of Barrier Coatings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William David Arthure  P149138</a:t>
            </a:r>
          </a:p>
          <a:p>
            <a:pPr eaLnBrk="1" hangingPunct="1">
              <a:lnSpc>
                <a:spcPct val="110000"/>
              </a:lnSpc>
              <a:spcBef>
                <a:spcPct val="0"/>
              </a:spcBef>
              <a:buFontTx/>
              <a:buNone/>
            </a:pPr>
            <a:r>
              <a:rPr lang="en-GB" altLang="en-US" sz="32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9198490"/>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398328" y="29414052"/>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3" name="Picture 32" descr="A black and white photo of a person&#10;&#10;Description automatically generated">
            <a:extLst>
              <a:ext uri="{FF2B5EF4-FFF2-40B4-BE49-F238E27FC236}">
                <a16:creationId xmlns:a16="http://schemas.microsoft.com/office/drawing/2014/main" id="{6EBEAD29-CCBD-0A43-9BE7-2B14B57EE351}"/>
              </a:ext>
            </a:extLst>
          </p:cNvPr>
          <p:cNvPicPr>
            <a:picLocks noChangeAspect="1"/>
          </p:cNvPicPr>
          <p:nvPr/>
        </p:nvPicPr>
        <p:blipFill rotWithShape="1">
          <a:blip r:embed="rId4"/>
          <a:srcRect b="4339"/>
          <a:stretch/>
        </p:blipFill>
        <p:spPr>
          <a:xfrm>
            <a:off x="120834" y="2086259"/>
            <a:ext cx="4008722" cy="3834793"/>
          </a:xfrm>
          <a:prstGeom prst="rect">
            <a:avLst/>
          </a:prstGeom>
        </p:spPr>
      </p:pic>
      <p:sp>
        <p:nvSpPr>
          <p:cNvPr id="34" name="TextBox 33">
            <a:extLst>
              <a:ext uri="{FF2B5EF4-FFF2-40B4-BE49-F238E27FC236}">
                <a16:creationId xmlns:a16="http://schemas.microsoft.com/office/drawing/2014/main" id="{514206D4-64A9-0D45-B01A-DC2CDD2348F0}"/>
              </a:ext>
            </a:extLst>
          </p:cNvPr>
          <p:cNvSpPr txBox="1"/>
          <p:nvPr/>
        </p:nvSpPr>
        <p:spPr>
          <a:xfrm>
            <a:off x="155179" y="6133715"/>
            <a:ext cx="9805250" cy="21860600"/>
          </a:xfrm>
          <a:prstGeom prst="rect">
            <a:avLst/>
          </a:prstGeom>
          <a:noFill/>
        </p:spPr>
        <p:txBody>
          <a:bodyPr wrap="square" rtlCol="0">
            <a:spAutoFit/>
          </a:bodyPr>
          <a:lstStyle/>
          <a:p>
            <a:r>
              <a:rPr lang="en-US" sz="4400" dirty="0">
                <a:solidFill>
                  <a:schemeClr val="tx2"/>
                </a:solidFill>
              </a:rPr>
              <a:t>Introduction</a:t>
            </a:r>
          </a:p>
          <a:p>
            <a:r>
              <a:rPr lang="en-GB" sz="2800" dirty="0"/>
              <a:t>This project is an investigation into the corrosion properties of mild steel and the effects of layering a protective barrier coating to investigate the rate of reduced corrosion. Different forms of corrosion will be taken into consideration, focusing on the main areas that are likely to occur in the given conditions.</a:t>
            </a:r>
          </a:p>
          <a:p>
            <a:r>
              <a:rPr lang="en-GB" sz="2800" dirty="0"/>
              <a:t>There are many companies that claim their barrier coatings can be painted onto an already corroded piece of steel and prevent further corrosion for many years to come. This report will aim to test the theory of corrosion prevention and show a visual representation of the effects adding gradual layers to the steel will have. </a:t>
            </a:r>
          </a:p>
          <a:p>
            <a:endParaRPr lang="en-GB" sz="3200" dirty="0"/>
          </a:p>
          <a:p>
            <a:r>
              <a:rPr lang="en-GB" sz="4400" dirty="0">
                <a:solidFill>
                  <a:schemeClr val="tx2"/>
                </a:solidFill>
              </a:rPr>
              <a:t>Aims</a:t>
            </a:r>
          </a:p>
          <a:p>
            <a:r>
              <a:rPr lang="en-GB" sz="2800" dirty="0"/>
              <a:t>The aim of this project is to research painted coatings that can be applied to mild steel and to experiment the effect that the number of layers will have on the corrosion resistance. In industry these layers may also be susceptible to scratches or dents. This report will test how effective the coatings will be under different circumstances.</a:t>
            </a:r>
          </a:p>
          <a:p>
            <a:endParaRPr lang="en-GB" sz="2800" dirty="0"/>
          </a:p>
          <a:p>
            <a:r>
              <a:rPr lang="en-GB" sz="2400" dirty="0"/>
              <a:t>Research will be mainly based on; </a:t>
            </a:r>
          </a:p>
          <a:p>
            <a:pPr marL="342900" lvl="0" indent="-342900">
              <a:buFont typeface="Arial" panose="020B0604020202020204" pitchFamily="34" charset="0"/>
              <a:buChar char="•"/>
            </a:pPr>
            <a:r>
              <a:rPr lang="en-GB" sz="2400" dirty="0"/>
              <a:t>What is corrosion</a:t>
            </a:r>
          </a:p>
          <a:p>
            <a:pPr marL="342900" lvl="0" indent="-342900">
              <a:buFont typeface="Arial" panose="020B0604020202020204" pitchFamily="34" charset="0"/>
              <a:buChar char="•"/>
            </a:pPr>
            <a:r>
              <a:rPr lang="en-GB" sz="2400" dirty="0"/>
              <a:t>History of corrosion</a:t>
            </a:r>
          </a:p>
          <a:p>
            <a:pPr marL="342900" lvl="0" indent="-342900">
              <a:buFont typeface="Arial" panose="020B0604020202020204" pitchFamily="34" charset="0"/>
              <a:buChar char="•"/>
            </a:pPr>
            <a:r>
              <a:rPr lang="en-GB" sz="2400" dirty="0"/>
              <a:t>Why does corrosion occur </a:t>
            </a:r>
          </a:p>
          <a:p>
            <a:pPr marL="342900" lvl="0" indent="-342900">
              <a:buFont typeface="Arial" panose="020B0604020202020204" pitchFamily="34" charset="0"/>
              <a:buChar char="•"/>
            </a:pPr>
            <a:r>
              <a:rPr lang="en-GB" sz="2400" dirty="0"/>
              <a:t>Types of corrosion  </a:t>
            </a:r>
          </a:p>
          <a:p>
            <a:pPr marL="342900" lvl="0" indent="-342900">
              <a:buFont typeface="Arial" panose="020B0604020202020204" pitchFamily="34" charset="0"/>
              <a:buChar char="•"/>
            </a:pPr>
            <a:r>
              <a:rPr lang="en-GB" sz="2400" dirty="0"/>
              <a:t>Methods of painting coatings</a:t>
            </a:r>
          </a:p>
          <a:p>
            <a:pPr marL="342900" lvl="0" indent="-342900">
              <a:buFont typeface="Arial" panose="020B0604020202020204" pitchFamily="34" charset="0"/>
              <a:buChar char="•"/>
            </a:pPr>
            <a:r>
              <a:rPr lang="en-GB" sz="2400" dirty="0"/>
              <a:t>How they improve corrosion resistance</a:t>
            </a:r>
          </a:p>
          <a:p>
            <a:pPr marL="342900" lvl="0" indent="-342900">
              <a:buFont typeface="Arial" panose="020B0604020202020204" pitchFamily="34" charset="0"/>
              <a:buChar char="•"/>
            </a:pPr>
            <a:endParaRPr lang="en-GB" sz="2400" dirty="0"/>
          </a:p>
          <a:p>
            <a:pPr marL="342900" lvl="0" indent="-342900">
              <a:buFont typeface="Arial" panose="020B0604020202020204" pitchFamily="34" charset="0"/>
              <a:buChar char="•"/>
            </a:pPr>
            <a:endParaRPr lang="en-GB" sz="2400" dirty="0"/>
          </a:p>
          <a:p>
            <a:r>
              <a:rPr lang="en-GB" sz="4400" dirty="0">
                <a:solidFill>
                  <a:schemeClr val="tx2"/>
                </a:solidFill>
              </a:rPr>
              <a:t>Types of corrosion </a:t>
            </a:r>
          </a:p>
          <a:p>
            <a:endParaRPr lang="en-GB" sz="4400" dirty="0"/>
          </a:p>
          <a:p>
            <a:endParaRPr lang="en-GB" sz="4400" dirty="0"/>
          </a:p>
          <a:p>
            <a:endParaRPr lang="en-GB" sz="4400" dirty="0"/>
          </a:p>
          <a:p>
            <a:endParaRPr lang="en-GB" sz="4400" dirty="0"/>
          </a:p>
          <a:p>
            <a:endParaRPr lang="en-GB" sz="4400" dirty="0"/>
          </a:p>
          <a:p>
            <a:endParaRPr lang="en-GB" sz="4400" dirty="0"/>
          </a:p>
          <a:p>
            <a:endParaRPr lang="en-GB" sz="4400" dirty="0"/>
          </a:p>
          <a:p>
            <a:r>
              <a:rPr lang="en-GB" sz="4400" dirty="0">
                <a:solidFill>
                  <a:schemeClr val="tx2"/>
                </a:solidFill>
              </a:rPr>
              <a:t>Mechanisms of corrosion</a:t>
            </a:r>
          </a:p>
          <a:p>
            <a:endParaRPr lang="en-GB" sz="4400" dirty="0"/>
          </a:p>
          <a:p>
            <a:endParaRPr lang="en-GB" sz="4400" dirty="0"/>
          </a:p>
          <a:p>
            <a:endParaRPr lang="en-GB" dirty="0"/>
          </a:p>
          <a:p>
            <a:endParaRPr lang="en-US" sz="3600" dirty="0"/>
          </a:p>
        </p:txBody>
      </p:sp>
      <p:grpSp>
        <p:nvGrpSpPr>
          <p:cNvPr id="44" name="Group 43">
            <a:extLst>
              <a:ext uri="{FF2B5EF4-FFF2-40B4-BE49-F238E27FC236}">
                <a16:creationId xmlns:a16="http://schemas.microsoft.com/office/drawing/2014/main" id="{B02D598C-78CB-EC49-8346-BE1715B4E55D}"/>
              </a:ext>
            </a:extLst>
          </p:cNvPr>
          <p:cNvGrpSpPr/>
          <p:nvPr/>
        </p:nvGrpSpPr>
        <p:grpSpPr>
          <a:xfrm>
            <a:off x="0" y="20064422"/>
            <a:ext cx="7290137" cy="4136156"/>
            <a:chOff x="164178" y="0"/>
            <a:chExt cx="5563522" cy="3156538"/>
          </a:xfrm>
        </p:grpSpPr>
        <p:pic>
          <p:nvPicPr>
            <p:cNvPr id="46" name="Picture 45" descr="A screenshot of a cell phone&#10;&#10;Description automatically generated">
              <a:extLst>
                <a:ext uri="{FF2B5EF4-FFF2-40B4-BE49-F238E27FC236}">
                  <a16:creationId xmlns:a16="http://schemas.microsoft.com/office/drawing/2014/main" id="{EB1827C0-38E2-6A4B-A149-ACB18072BBCB}"/>
                </a:ext>
              </a:extLst>
            </p:cNvPr>
            <p:cNvPicPr>
              <a:picLocks noChangeAspect="1"/>
            </p:cNvPicPr>
            <p:nvPr/>
          </p:nvPicPr>
          <p:blipFill rotWithShape="1">
            <a:blip r:embed="rId5">
              <a:extLst>
                <a:ext uri="{28A0092B-C50C-407E-A947-70E740481C1C}">
                  <a14:useLocalDpi xmlns:a14="http://schemas.microsoft.com/office/drawing/2010/main" val="0"/>
                </a:ext>
              </a:extLst>
            </a:blip>
            <a:srcRect l="2867"/>
            <a:stretch/>
          </p:blipFill>
          <p:spPr bwMode="auto">
            <a:xfrm>
              <a:off x="164178" y="0"/>
              <a:ext cx="5563522" cy="2936875"/>
            </a:xfrm>
            <a:prstGeom prst="rect">
              <a:avLst/>
            </a:prstGeom>
            <a:noFill/>
            <a:ln>
              <a:noFill/>
            </a:ln>
          </p:spPr>
        </p:pic>
        <p:sp>
          <p:nvSpPr>
            <p:cNvPr id="47" name="Text Box 8">
              <a:extLst>
                <a:ext uri="{FF2B5EF4-FFF2-40B4-BE49-F238E27FC236}">
                  <a16:creationId xmlns:a16="http://schemas.microsoft.com/office/drawing/2014/main" id="{24C36E26-4944-5748-8381-4FD8BCAFF4E3}"/>
                </a:ext>
              </a:extLst>
            </p:cNvPr>
            <p:cNvSpPr txBox="1"/>
            <p:nvPr/>
          </p:nvSpPr>
          <p:spPr>
            <a:xfrm>
              <a:off x="228599" y="2992120"/>
              <a:ext cx="3293110" cy="164418"/>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14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1: Different types of corrosion (Oxyplastuk, 2019)</a:t>
              </a:r>
            </a:p>
          </p:txBody>
        </p:sp>
      </p:grpSp>
      <p:sp>
        <p:nvSpPr>
          <p:cNvPr id="48" name="Rectangle 34">
            <a:extLst>
              <a:ext uri="{FF2B5EF4-FFF2-40B4-BE49-F238E27FC236}">
                <a16:creationId xmlns:a16="http://schemas.microsoft.com/office/drawing/2014/main" id="{8FFAEBFF-AE4E-4F41-B542-93CA9FE5083D}"/>
              </a:ext>
            </a:extLst>
          </p:cNvPr>
          <p:cNvSpPr>
            <a:spLocks noChangeArrowheads="1"/>
          </p:cNvSpPr>
          <p:nvPr/>
        </p:nvSpPr>
        <p:spPr bwMode="auto">
          <a:xfrm>
            <a:off x="10177588" y="13633018"/>
            <a:ext cx="10960894" cy="634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49" name="Rectangle 36">
            <a:extLst>
              <a:ext uri="{FF2B5EF4-FFF2-40B4-BE49-F238E27FC236}">
                <a16:creationId xmlns:a16="http://schemas.microsoft.com/office/drawing/2014/main" id="{9BF3DB22-8476-294D-B591-3D110A026119}"/>
              </a:ext>
            </a:extLst>
          </p:cNvPr>
          <p:cNvSpPr>
            <a:spLocks noChangeArrowheads="1"/>
          </p:cNvSpPr>
          <p:nvPr/>
        </p:nvSpPr>
        <p:spPr bwMode="auto">
          <a:xfrm>
            <a:off x="155178" y="24775001"/>
            <a:ext cx="11013565"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reaction going on here is as follows; </a:t>
            </a:r>
            <a:endParaRPr kumimoji="0" lang="en-US" altLang="en-US" sz="2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Fe + 3O</a:t>
            </a:r>
            <a:r>
              <a:rPr kumimoji="0" lang="en-US" altLang="en-US" sz="3600" b="0" i="0" u="none" strike="noStrike" cap="none" normalizeH="0" baseline="-3000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2</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+ 2H</a:t>
            </a:r>
            <a:r>
              <a:rPr kumimoji="0" lang="en-US" altLang="en-US" sz="3600" b="0" i="0" u="none" strike="noStrike" cap="none" normalizeH="0" baseline="-3000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2</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O = 2Fe</a:t>
            </a:r>
            <a:r>
              <a:rPr kumimoji="0" lang="en-US" altLang="en-US" sz="3600" b="0" i="0" u="none" strike="noStrike" cap="none" normalizeH="0" baseline="-3000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2</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O</a:t>
            </a:r>
            <a:r>
              <a:rPr kumimoji="0" lang="en-US" altLang="en-US" sz="3600" b="0" i="0" u="none" strike="noStrike" cap="none" normalizeH="0" baseline="-3000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3</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H</a:t>
            </a:r>
            <a:r>
              <a:rPr kumimoji="0" lang="en-US" altLang="en-US" sz="3600" b="0" i="0" u="none" strike="noStrike" cap="none" normalizeH="0" baseline="-3000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2</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O</a:t>
            </a:r>
            <a:b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br>
            <a:r>
              <a:rPr kumimoji="0" lang="en-US" altLang="en-US" sz="24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(Steel) + (Oxygen) + (Water) = Hydrated ferric oxide (Rust)</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Where, at the anode:</a:t>
            </a:r>
            <a:endParaRPr kumimoji="0" lang="en-US" altLang="en-US" sz="2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rPr>
              <a:t>Fe </a:t>
            </a:r>
            <a:r>
              <a:rPr kumimoji="0" lang="en-US" altLang="en-US" sz="36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sym typeface="Symbol" pitchFamily="2" charset="2"/>
              </a:rPr>
              <a:t> Fe++  + 2e-</a:t>
            </a:r>
            <a:endParaRPr kumimoji="0" lang="en-US" altLang="en-US" sz="3600" b="0" i="0" u="none" strike="noStrike" cap="none" normalizeH="0" baseline="0" dirty="0">
              <a:ln>
                <a:noFill/>
              </a:ln>
              <a:solidFill>
                <a:schemeClr val="tx1"/>
              </a:solidFill>
              <a:effectLst/>
              <a:sym typeface="Symbol" pitchFamily="2"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sym typeface="Symbol" pitchFamily="2" charset="2"/>
              </a:rPr>
              <a:t>And, at the cathode</a:t>
            </a:r>
            <a:r>
              <a:rPr kumimoji="0" lang="en-US" altLang="en-US" sz="28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sym typeface="Symbol" pitchFamily="2" charset="2"/>
              </a:rPr>
              <a:t>:</a:t>
            </a:r>
            <a:endParaRPr kumimoji="0" lang="en-US" altLang="en-US" sz="2800" b="0" i="0" u="none" strike="noStrike" cap="none" normalizeH="0" baseline="0" dirty="0">
              <a:ln>
                <a:noFill/>
              </a:ln>
              <a:solidFill>
                <a:schemeClr val="tx1"/>
              </a:solidFill>
              <a:effectLst/>
              <a:sym typeface="Symbol" pitchFamily="2" charset="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Arial" panose="020B0604020202020204" pitchFamily="34" charset="0"/>
                <a:sym typeface="Symbol" pitchFamily="2" charset="2"/>
              </a:rPr>
              <a:t>O2 + 2H2O + 4e-  </a:t>
            </a:r>
            <a:r>
              <a:rPr kumimoji="0" lang="en-US" altLang="en-US" sz="36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kumimoji="0" lang="en-US" altLang="en-US" sz="3600" b="0"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sym typeface="Symbol" pitchFamily="2" charset="2"/>
              </a:rPr>
              <a:t>  4OH-</a:t>
            </a:r>
            <a:endParaRPr kumimoji="0" lang="en-US" altLang="en-US" sz="36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endParaRPr>
          </a:p>
        </p:txBody>
      </p:sp>
      <p:sp>
        <p:nvSpPr>
          <p:cNvPr id="51" name="TextBox 50">
            <a:extLst>
              <a:ext uri="{FF2B5EF4-FFF2-40B4-BE49-F238E27FC236}">
                <a16:creationId xmlns:a16="http://schemas.microsoft.com/office/drawing/2014/main" id="{35E92899-6DDB-2049-9705-F1EDC8617F99}"/>
              </a:ext>
            </a:extLst>
          </p:cNvPr>
          <p:cNvSpPr txBox="1"/>
          <p:nvPr/>
        </p:nvSpPr>
        <p:spPr>
          <a:xfrm>
            <a:off x="10472356" y="5950835"/>
            <a:ext cx="10177588" cy="769441"/>
          </a:xfrm>
          <a:prstGeom prst="rect">
            <a:avLst/>
          </a:prstGeom>
          <a:noFill/>
        </p:spPr>
        <p:txBody>
          <a:bodyPr wrap="square" rtlCol="0">
            <a:spAutoFit/>
          </a:bodyPr>
          <a:lstStyle/>
          <a:p>
            <a:r>
              <a:rPr lang="en-US" sz="4400" dirty="0">
                <a:solidFill>
                  <a:schemeClr val="tx2"/>
                </a:solidFill>
              </a:rPr>
              <a:t>Methodology</a:t>
            </a:r>
          </a:p>
        </p:txBody>
      </p:sp>
      <p:sp>
        <p:nvSpPr>
          <p:cNvPr id="52" name="TextBox 51">
            <a:extLst>
              <a:ext uri="{FF2B5EF4-FFF2-40B4-BE49-F238E27FC236}">
                <a16:creationId xmlns:a16="http://schemas.microsoft.com/office/drawing/2014/main" id="{489EBF2C-6FAA-8E44-9B5D-94B9F86234B3}"/>
              </a:ext>
            </a:extLst>
          </p:cNvPr>
          <p:cNvSpPr txBox="1"/>
          <p:nvPr/>
        </p:nvSpPr>
        <p:spPr>
          <a:xfrm>
            <a:off x="10469605" y="13578389"/>
            <a:ext cx="10611550" cy="769441"/>
          </a:xfrm>
          <a:prstGeom prst="rect">
            <a:avLst/>
          </a:prstGeom>
          <a:noFill/>
        </p:spPr>
        <p:txBody>
          <a:bodyPr wrap="square" rtlCol="0">
            <a:spAutoFit/>
          </a:bodyPr>
          <a:lstStyle/>
          <a:p>
            <a:r>
              <a:rPr lang="en-US" sz="4400" dirty="0">
                <a:solidFill>
                  <a:schemeClr val="tx2"/>
                </a:solidFill>
              </a:rPr>
              <a:t>Results</a:t>
            </a:r>
          </a:p>
        </p:txBody>
      </p:sp>
      <p:sp>
        <p:nvSpPr>
          <p:cNvPr id="53" name="TextBox 52">
            <a:extLst>
              <a:ext uri="{FF2B5EF4-FFF2-40B4-BE49-F238E27FC236}">
                <a16:creationId xmlns:a16="http://schemas.microsoft.com/office/drawing/2014/main" id="{409CB4FD-C722-D04F-972A-DB100FD1C6E5}"/>
              </a:ext>
            </a:extLst>
          </p:cNvPr>
          <p:cNvSpPr txBox="1"/>
          <p:nvPr/>
        </p:nvSpPr>
        <p:spPr>
          <a:xfrm>
            <a:off x="8375348" y="22022397"/>
            <a:ext cx="11342933" cy="769441"/>
          </a:xfrm>
          <a:prstGeom prst="rect">
            <a:avLst/>
          </a:prstGeom>
          <a:noFill/>
        </p:spPr>
        <p:txBody>
          <a:bodyPr wrap="square" rtlCol="0">
            <a:spAutoFit/>
          </a:bodyPr>
          <a:lstStyle/>
          <a:p>
            <a:r>
              <a:rPr lang="en-US" sz="4400" dirty="0">
                <a:solidFill>
                  <a:schemeClr val="tx2"/>
                </a:solidFill>
              </a:rPr>
              <a:t>Conclusion</a:t>
            </a:r>
          </a:p>
        </p:txBody>
      </p:sp>
      <p:sp>
        <p:nvSpPr>
          <p:cNvPr id="54" name="TextBox 53">
            <a:extLst>
              <a:ext uri="{FF2B5EF4-FFF2-40B4-BE49-F238E27FC236}">
                <a16:creationId xmlns:a16="http://schemas.microsoft.com/office/drawing/2014/main" id="{F0711AD3-CDA6-5C4B-9F66-7E9A1B1879FC}"/>
              </a:ext>
            </a:extLst>
          </p:cNvPr>
          <p:cNvSpPr txBox="1"/>
          <p:nvPr/>
        </p:nvSpPr>
        <p:spPr>
          <a:xfrm>
            <a:off x="10582084" y="6787723"/>
            <a:ext cx="10177588" cy="6555641"/>
          </a:xfrm>
          <a:prstGeom prst="rect">
            <a:avLst/>
          </a:prstGeom>
          <a:noFill/>
        </p:spPr>
        <p:txBody>
          <a:bodyPr wrap="square" rtlCol="0">
            <a:spAutoFit/>
          </a:bodyPr>
          <a:lstStyle/>
          <a:p>
            <a:r>
              <a:rPr lang="en-US" sz="2800" dirty="0"/>
              <a:t>A continuous salt spray of 5% sodium chloride at 35ºc will be applied to the test samples over a336 hour period.</a:t>
            </a:r>
          </a:p>
          <a:p>
            <a:r>
              <a:rPr lang="en-US" sz="2800" dirty="0"/>
              <a:t>This testing regime was used to test the corrosion resistance of mild steel coated in hammerite paint. </a:t>
            </a:r>
          </a:p>
          <a:p>
            <a:r>
              <a:rPr lang="en-US" sz="2800" dirty="0"/>
              <a:t>A published experiment was used, by a company called Marott Graphic who undertook this testing regime, as original conclusive results were not found.</a:t>
            </a:r>
          </a:p>
          <a:p>
            <a:r>
              <a:rPr lang="en-US" sz="2800" dirty="0"/>
              <a:t>Different samples were coated with increased layers of the hammerite paint to test the effects of corrosion resistance over time.</a:t>
            </a:r>
          </a:p>
          <a:p>
            <a:r>
              <a:rPr lang="en-US" sz="2800" dirty="0"/>
              <a:t>Samples were cut to size and sprayed using a spray paint gun, allowing each coat time to dry before the next was applied. </a:t>
            </a:r>
          </a:p>
          <a:p>
            <a:r>
              <a:rPr lang="en-US" sz="2800" dirty="0"/>
              <a:t>Three different applications of the barrier coating were applied to three different samples. One being a single spray light coating, the second being a double spray medium coating and the third being a heavy three pass spray coating.</a:t>
            </a:r>
          </a:p>
        </p:txBody>
      </p:sp>
      <p:grpSp>
        <p:nvGrpSpPr>
          <p:cNvPr id="58" name="Group 57">
            <a:extLst>
              <a:ext uri="{FF2B5EF4-FFF2-40B4-BE49-F238E27FC236}">
                <a16:creationId xmlns:a16="http://schemas.microsoft.com/office/drawing/2014/main" id="{B24DD0DE-4C70-8540-8C0D-16DDD826F69C}"/>
              </a:ext>
            </a:extLst>
          </p:cNvPr>
          <p:cNvGrpSpPr/>
          <p:nvPr/>
        </p:nvGrpSpPr>
        <p:grpSpPr>
          <a:xfrm>
            <a:off x="5484369" y="14812748"/>
            <a:ext cx="5595183" cy="5657023"/>
            <a:chOff x="8028141" y="15542641"/>
            <a:chExt cx="5168074" cy="4929209"/>
          </a:xfrm>
        </p:grpSpPr>
        <p:pic>
          <p:nvPicPr>
            <p:cNvPr id="57" name="Picture 56" descr="A picture containing photo, sitting, white, room&#10;&#10;Description automatically generated">
              <a:extLst>
                <a:ext uri="{FF2B5EF4-FFF2-40B4-BE49-F238E27FC236}">
                  <a16:creationId xmlns:a16="http://schemas.microsoft.com/office/drawing/2014/main" id="{86F85457-0497-3443-840E-D1D244918BCD}"/>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8028141" y="15542641"/>
              <a:ext cx="4779645" cy="4667885"/>
            </a:xfrm>
            <a:prstGeom prst="rect">
              <a:avLst/>
            </a:prstGeom>
          </p:spPr>
        </p:pic>
        <p:sp>
          <p:nvSpPr>
            <p:cNvPr id="56" name="TextBox 55">
              <a:extLst>
                <a:ext uri="{FF2B5EF4-FFF2-40B4-BE49-F238E27FC236}">
                  <a16:creationId xmlns:a16="http://schemas.microsoft.com/office/drawing/2014/main" id="{05C75A5E-B809-B544-840B-12BBE6D2C004}"/>
                </a:ext>
              </a:extLst>
            </p:cNvPr>
            <p:cNvSpPr txBox="1"/>
            <p:nvPr/>
          </p:nvSpPr>
          <p:spPr>
            <a:xfrm>
              <a:off x="8621067" y="20196557"/>
              <a:ext cx="4575148" cy="275293"/>
            </a:xfrm>
            <a:prstGeom prst="rect">
              <a:avLst/>
            </a:prstGeom>
            <a:noFill/>
          </p:spPr>
          <p:txBody>
            <a:bodyPr wrap="square" rtlCol="0">
              <a:spAutoFit/>
            </a:bodyPr>
            <a:lstStyle/>
            <a:p>
              <a:r>
                <a:rPr lang="en-US" sz="1400" dirty="0">
                  <a:solidFill>
                    <a:schemeClr val="tx2"/>
                  </a:solidFill>
                </a:rPr>
                <a:t>Figure 2: test sample 1 –  single coating</a:t>
              </a:r>
            </a:p>
          </p:txBody>
        </p:sp>
      </p:grpSp>
      <p:grpSp>
        <p:nvGrpSpPr>
          <p:cNvPr id="60" name="Group 59">
            <a:extLst>
              <a:ext uri="{FF2B5EF4-FFF2-40B4-BE49-F238E27FC236}">
                <a16:creationId xmlns:a16="http://schemas.microsoft.com/office/drawing/2014/main" id="{A422DB7E-1B4D-1749-AFBD-82777F8B0DAA}"/>
              </a:ext>
            </a:extLst>
          </p:cNvPr>
          <p:cNvGrpSpPr/>
          <p:nvPr/>
        </p:nvGrpSpPr>
        <p:grpSpPr>
          <a:xfrm>
            <a:off x="10541550" y="14812749"/>
            <a:ext cx="5405106" cy="5545386"/>
            <a:chOff x="0" y="0"/>
            <a:chExt cx="5278120" cy="5374364"/>
          </a:xfrm>
        </p:grpSpPr>
        <p:pic>
          <p:nvPicPr>
            <p:cNvPr id="61" name="Picture 60" descr="A close up of food&#10;&#10;Description automatically generated">
              <a:extLst>
                <a:ext uri="{FF2B5EF4-FFF2-40B4-BE49-F238E27FC236}">
                  <a16:creationId xmlns:a16="http://schemas.microsoft.com/office/drawing/2014/main" id="{239296A1-28B7-A947-A9D4-292E586BDD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5278120" cy="5219700"/>
            </a:xfrm>
            <a:prstGeom prst="rect">
              <a:avLst/>
            </a:prstGeom>
          </p:spPr>
        </p:pic>
        <p:sp>
          <p:nvSpPr>
            <p:cNvPr id="62" name="Text Box 10">
              <a:extLst>
                <a:ext uri="{FF2B5EF4-FFF2-40B4-BE49-F238E27FC236}">
                  <a16:creationId xmlns:a16="http://schemas.microsoft.com/office/drawing/2014/main" id="{41E9F8F4-573A-9043-B38B-8C1DEE4FD198}"/>
                </a:ext>
              </a:extLst>
            </p:cNvPr>
            <p:cNvSpPr txBox="1"/>
            <p:nvPr/>
          </p:nvSpPr>
          <p:spPr>
            <a:xfrm>
              <a:off x="1215736" y="5164282"/>
              <a:ext cx="3591324" cy="210082"/>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1400" i="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Figure 3 :test sample 2 –double coating</a:t>
              </a:r>
            </a:p>
          </p:txBody>
        </p:sp>
      </p:grpSp>
      <p:grpSp>
        <p:nvGrpSpPr>
          <p:cNvPr id="63" name="Group 62">
            <a:extLst>
              <a:ext uri="{FF2B5EF4-FFF2-40B4-BE49-F238E27FC236}">
                <a16:creationId xmlns:a16="http://schemas.microsoft.com/office/drawing/2014/main" id="{25AA4070-3725-ED43-8BD7-7E6095115B03}"/>
              </a:ext>
            </a:extLst>
          </p:cNvPr>
          <p:cNvGrpSpPr/>
          <p:nvPr/>
        </p:nvGrpSpPr>
        <p:grpSpPr>
          <a:xfrm>
            <a:off x="15856346" y="14821468"/>
            <a:ext cx="5372100" cy="5545652"/>
            <a:chOff x="0" y="0"/>
            <a:chExt cx="5372100" cy="5545994"/>
          </a:xfrm>
        </p:grpSpPr>
        <p:pic>
          <p:nvPicPr>
            <p:cNvPr id="64" name="Picture 63" descr="A close up of food&#10;&#10;Description automatically generated">
              <a:extLst>
                <a:ext uri="{FF2B5EF4-FFF2-40B4-BE49-F238E27FC236}">
                  <a16:creationId xmlns:a16="http://schemas.microsoft.com/office/drawing/2014/main" id="{3D06843F-9392-1F4C-881F-EB903358442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0"/>
              <a:ext cx="5372100" cy="5363210"/>
            </a:xfrm>
            <a:prstGeom prst="rect">
              <a:avLst/>
            </a:prstGeom>
          </p:spPr>
        </p:pic>
        <p:sp>
          <p:nvSpPr>
            <p:cNvPr id="65" name="Text Box 12">
              <a:extLst>
                <a:ext uri="{FF2B5EF4-FFF2-40B4-BE49-F238E27FC236}">
                  <a16:creationId xmlns:a16="http://schemas.microsoft.com/office/drawing/2014/main" id="{97337660-81B9-814E-A6BA-28F76E8D68F3}"/>
                </a:ext>
              </a:extLst>
            </p:cNvPr>
            <p:cNvSpPr txBox="1"/>
            <p:nvPr/>
          </p:nvSpPr>
          <p:spPr>
            <a:xfrm>
              <a:off x="1485899" y="5330537"/>
              <a:ext cx="3390325" cy="215457"/>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14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Figure 4 : </a:t>
              </a:r>
              <a:r>
                <a:rPr lang="en-GB" sz="1400" i="1" dirty="0">
                  <a:solidFill>
                    <a:srgbClr val="44546A"/>
                  </a:solidFill>
                  <a:latin typeface="Calibri" panose="020F0502020204030204" pitchFamily="34" charset="0"/>
                  <a:ea typeface="Calibri" panose="020F0502020204030204" pitchFamily="34" charset="0"/>
                  <a:cs typeface="Times New Roman" panose="02020603050405020304" pitchFamily="18" charset="0"/>
                </a:rPr>
                <a:t>test sample 3 – triple coating</a:t>
              </a:r>
              <a:endParaRPr lang="en-GB" sz="14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59" name="TextBox 58">
            <a:extLst>
              <a:ext uri="{FF2B5EF4-FFF2-40B4-BE49-F238E27FC236}">
                <a16:creationId xmlns:a16="http://schemas.microsoft.com/office/drawing/2014/main" id="{5062FDE6-44F5-EF4F-868E-3A12ECB23859}"/>
              </a:ext>
            </a:extLst>
          </p:cNvPr>
          <p:cNvSpPr txBox="1"/>
          <p:nvPr/>
        </p:nvSpPr>
        <p:spPr>
          <a:xfrm>
            <a:off x="8382912" y="22582325"/>
            <a:ext cx="12549639" cy="6863417"/>
          </a:xfrm>
          <a:prstGeom prst="rect">
            <a:avLst/>
          </a:prstGeom>
          <a:noFill/>
        </p:spPr>
        <p:txBody>
          <a:bodyPr wrap="square" rtlCol="0">
            <a:spAutoFit/>
          </a:bodyPr>
          <a:lstStyle/>
          <a:p>
            <a:endParaRPr lang="en-US" sz="2800" dirty="0"/>
          </a:p>
          <a:p>
            <a:r>
              <a:rPr lang="en-GB" sz="3200" dirty="0"/>
              <a:t>The heavy, three pass coating provided the best resistance to corrosion showing significantly less corrosion after 336 hours in the corrosion chamber than a single pass of the coating.  Three layers of the hammerite paint provided a very close comparison to the amount of corrosion resistance after the full course of the experiment as one layer showed after just 72 hours in the corrosion chamber. </a:t>
            </a:r>
          </a:p>
          <a:p>
            <a:r>
              <a:rPr lang="en-GB" sz="3200" dirty="0"/>
              <a:t>The corrosion product of sodium chloride is resisted from accessing the underlaying metal through the coating and when sprayed onto a mild steel plate, allowed to dry and then coated two more times a thick film is formed. It has become evident from this investigation that the increased number of layers of the coating and therefore the thicker the film surrounding the metal, reduces the rate of corrosion. </a:t>
            </a:r>
          </a:p>
          <a:p>
            <a:endParaRPr lang="en-US" sz="2800" dirty="0"/>
          </a:p>
        </p:txBody>
      </p:sp>
      <p:sp>
        <p:nvSpPr>
          <p:cNvPr id="66" name="TextBox 65">
            <a:extLst>
              <a:ext uri="{FF2B5EF4-FFF2-40B4-BE49-F238E27FC236}">
                <a16:creationId xmlns:a16="http://schemas.microsoft.com/office/drawing/2014/main" id="{BC5407C9-EF12-CD45-BC77-83435091E2C6}"/>
              </a:ext>
            </a:extLst>
          </p:cNvPr>
          <p:cNvSpPr txBox="1"/>
          <p:nvPr/>
        </p:nvSpPr>
        <p:spPr>
          <a:xfrm>
            <a:off x="8651907" y="20811744"/>
            <a:ext cx="12080663" cy="954107"/>
          </a:xfrm>
          <a:prstGeom prst="rect">
            <a:avLst/>
          </a:prstGeom>
          <a:noFill/>
        </p:spPr>
        <p:txBody>
          <a:bodyPr wrap="square" rtlCol="0">
            <a:spAutoFit/>
          </a:bodyPr>
          <a:lstStyle/>
          <a:p>
            <a:r>
              <a:rPr lang="en-US" sz="2800" dirty="0"/>
              <a:t>Results published by Marott Graphic and used to form original analysis for this project. </a:t>
            </a:r>
            <a:r>
              <a:rPr lang="en-GB" sz="2400" dirty="0"/>
              <a:t>(MarottGraphics, 2019)</a:t>
            </a:r>
            <a:r>
              <a:rPr lang="en-US" sz="1050" dirty="0"/>
              <a:t> </a:t>
            </a:r>
            <a:endParaRPr lang="en-US" sz="2800"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480</TotalTime>
  <Words>654</Words>
  <Application>Microsoft Macintosh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William Arthure (P149138)</cp:lastModifiedBy>
  <cp:revision>38</cp:revision>
  <dcterms:created xsi:type="dcterms:W3CDTF">2016-02-25T08:27:32Z</dcterms:created>
  <dcterms:modified xsi:type="dcterms:W3CDTF">2020-05-03T15:20:54Z</dcterms:modified>
</cp:coreProperties>
</file>