
<file path=[Content_Types].xml><?xml version="1.0" encoding="utf-8"?>
<Types xmlns="http://schemas.openxmlformats.org/package/2006/content-types">
  <Default Extension="docx" ContentType="application/vnd.openxmlformats-officedocument.wordprocessingml.document"/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vml" ContentType="application/vnd.openxmlformats-officedocument.vmlDrawing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3"/>
  </p:notesMasterIdLst>
  <p:handoutMasterIdLst>
    <p:handoutMasterId r:id="rId34"/>
  </p:handoutMasterIdLst>
  <p:sldIdLst>
    <p:sldId id="256" r:id="rId5"/>
    <p:sldId id="317" r:id="rId6"/>
    <p:sldId id="318" r:id="rId7"/>
    <p:sldId id="283" r:id="rId8"/>
    <p:sldId id="334" r:id="rId9"/>
    <p:sldId id="302" r:id="rId10"/>
    <p:sldId id="319" r:id="rId11"/>
    <p:sldId id="296" r:id="rId12"/>
    <p:sldId id="297" r:id="rId13"/>
    <p:sldId id="327" r:id="rId14"/>
    <p:sldId id="328" r:id="rId15"/>
    <p:sldId id="329" r:id="rId16"/>
    <p:sldId id="331" r:id="rId17"/>
    <p:sldId id="330" r:id="rId18"/>
    <p:sldId id="295" r:id="rId19"/>
    <p:sldId id="332" r:id="rId20"/>
    <p:sldId id="262" r:id="rId21"/>
    <p:sldId id="333" r:id="rId22"/>
    <p:sldId id="313" r:id="rId23"/>
    <p:sldId id="314" r:id="rId24"/>
    <p:sldId id="268" r:id="rId25"/>
    <p:sldId id="265" r:id="rId26"/>
    <p:sldId id="315" r:id="rId27"/>
    <p:sldId id="316" r:id="rId28"/>
    <p:sldId id="324" r:id="rId29"/>
    <p:sldId id="275" r:id="rId30"/>
    <p:sldId id="291" r:id="rId31"/>
    <p:sldId id="312" r:id="rId3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EB9763C-1148-AC4E-A987-DCED956C4276}" v="2" dt="2021-09-19T20:29:09.94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710"/>
    <p:restoredTop sz="94650"/>
  </p:normalViewPr>
  <p:slideViewPr>
    <p:cSldViewPr>
      <p:cViewPr varScale="1">
        <p:scale>
          <a:sx n="120" d="100"/>
          <a:sy n="120" d="100"/>
        </p:scale>
        <p:origin x="1016" y="1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microsoft.com/office/2015/10/relationships/revisionInfo" Target="revisionInfo.xml"/><Relationship Id="rId21" Type="http://schemas.openxmlformats.org/officeDocument/2006/relationships/slide" Target="slides/slide17.xml"/><Relationship Id="rId34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notesMaster" Target="notesMasters/notesMaster1.xml"/><Relationship Id="rId38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presProps" Target="pres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18/09/2021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9/18/21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moodle.uwtsd.ac.uk/pluginfile.php/389284/mod_folder/content/0/Persily%20%282013%29%20Team%20Leadership%20and%20Partnering%20in%20Nursing%20and%20Health%20Care.%20.pdf?forcedownload=1" TargetMode="External"/><Relationship Id="rId3" Type="http://schemas.openxmlformats.org/officeDocument/2006/relationships/hyperlink" Target="https://moodle.uwtsd.ac.uk/pluginfile.php/389284/mod_folder/content/0/Miller%20%282016%29%20extract%20-%20Chapter%208%20-%20Working%20with%20Staff.%20.pdf?forcedownload=1" TargetMode="External"/><Relationship Id="rId7" Type="http://schemas.openxmlformats.org/officeDocument/2006/relationships/hyperlink" Target="https://moodle.uwtsd.ac.uk/pluginfile.php/389284/mod_folder/content/0/Martin%20and%20Rogers%20%282004%29%20Leading%20interprofessional%20teams%20in%20health%20and%20social%20care.%20.pdf?forcedownload=1" TargetMode="External"/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Relationship Id="rId6" Type="http://schemas.openxmlformats.org/officeDocument/2006/relationships/hyperlink" Target="https://moodle.uwtsd.ac.uk/pluginfile.php/389284/mod_folder/content/0/Geraghty%20%20Peterson%20%E2%80%93%20Brown%20%282018%29%2C%20Leadership%20and%20working%20in%20teams.pdf?forcedownload=1" TargetMode="External"/><Relationship Id="rId5" Type="http://schemas.openxmlformats.org/officeDocument/2006/relationships/hyperlink" Target="https://moodle.uwtsd.ac.uk/pluginfile.php/389284/mod_folder/content/0/Anon.%2C%20%282015%29%2C%20The%20Ebola%20effect%20HCWs%20working%20in%20teams%20could%20protect%20co-workers%2C%20patients%20from%20other%20infections.%C2%A0.pdf?forcedownload=1" TargetMode="External"/><Relationship Id="rId10" Type="http://schemas.openxmlformats.org/officeDocument/2006/relationships/hyperlink" Target="https://moodle.uwtsd.ac.uk/pluginfile.php/389284/mod_folder/content/0/Tsay%20%20Brady%20%282010%29%2C%20A%20case%20study%20of%20co-operative%20learning%20and%20communication%20pedagogy.pdf?forcedownload=1" TargetMode="External"/><Relationship Id="rId4" Type="http://schemas.openxmlformats.org/officeDocument/2006/relationships/hyperlink" Target="https://moodle.uwtsd.ac.uk/mod/folder/view.php?id=264144" TargetMode="External"/><Relationship Id="rId9" Type="http://schemas.openxmlformats.org/officeDocument/2006/relationships/hyperlink" Target="https://moodle.uwtsd.ac.uk/pluginfile.php/389284/mod_folder/content/0/Resources%20-%20List%20of%20reliable%20websites.pdf?forcedownload=1" TargetMode="Externa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Set class rules based on the ‘classroom</a:t>
            </a:r>
            <a:r>
              <a:rPr lang="en-GB" baseline="0" dirty="0"/>
              <a:t> code of conduct’ available in </a:t>
            </a:r>
            <a:r>
              <a:rPr lang="en-GB" baseline="0"/>
              <a:t>each classroom.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64215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Assessment need to be finalised. ? Self &amp; Peer assessment – Are we having with this? Will finalise and change the slide accordingly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75719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Lecturers should try to link the significance of teamwork and teams to businesses. For example - Business and organisations such as the </a:t>
            </a:r>
            <a:r>
              <a:rPr lang="en-US" b="1" dirty="0"/>
              <a:t>NHS or Care Homes</a:t>
            </a:r>
            <a:r>
              <a:rPr lang="en-US" dirty="0"/>
              <a:t>  are not solely about making profits but about value creations. And to create value businesses use both internal and external resources – And the people who work for a business or run a business are teams. Therefore, essential to the success of a business.</a:t>
            </a:r>
          </a:p>
          <a:p>
            <a:endParaRPr lang="en-US" dirty="0"/>
          </a:p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1" dirty="0"/>
              <a:t>Richard Branson the CEO and owner of Virgin Group once said “Take care of your employees, and they’ll take care of your business”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42425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186206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Lecturers can relate their analysis of why people join groups to Maslow’s hierarchy of needs. </a:t>
            </a:r>
            <a:r>
              <a:rPr lang="en-US" b="1" dirty="0"/>
              <a:t>Particularly, Psychological Needs such as - ESTEEM NEEDS </a:t>
            </a:r>
            <a:r>
              <a:rPr lang="en-US" dirty="0"/>
              <a:t>– we want to feel a sense prestige identifying with a group, respect and status etc.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568687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Lecturers should please print the article and place on each student’s desk. And share the PDF to students online.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123662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GB" b="1" i="0" u="none" strike="noStrike" dirty="0">
                <a:solidFill>
                  <a:srgbClr val="003E5A"/>
                </a:solidFill>
                <a:effectLst/>
                <a:latin typeface="-apple-system"/>
                <a:hlinkClick r:id="rId3"/>
              </a:rPr>
              <a:t>Miller (2016) extract - Chapter 8 - Working with Staff. .pdf</a:t>
            </a:r>
            <a:endParaRPr lang="en-GB" b="0" i="0" dirty="0">
              <a:solidFill>
                <a:srgbClr val="373A3C"/>
              </a:solidFill>
              <a:effectLst/>
              <a:latin typeface="-apple-system"/>
            </a:endParaRPr>
          </a:p>
          <a:p>
            <a:pPr algn="l"/>
            <a:endParaRPr lang="en-GB" b="1" i="0" dirty="0">
              <a:solidFill>
                <a:srgbClr val="373A3C"/>
              </a:solidFill>
              <a:effectLst/>
              <a:latin typeface="-apple-system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373A3C"/>
                </a:solidFill>
                <a:effectLst/>
                <a:latin typeface="-apple-system"/>
              </a:rPr>
              <a:t>Stories</a:t>
            </a:r>
          </a:p>
          <a:p>
            <a:pPr algn="l"/>
            <a:endParaRPr lang="en-GB" b="1" i="0" dirty="0">
              <a:solidFill>
                <a:srgbClr val="373A3C"/>
              </a:solidFill>
              <a:effectLst/>
              <a:latin typeface="-apple-system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373A3C"/>
                </a:solidFill>
                <a:effectLst/>
                <a:latin typeface="-apple-system"/>
              </a:rPr>
              <a:t>Symbols</a:t>
            </a:r>
          </a:p>
          <a:p>
            <a:pPr algn="l"/>
            <a:endParaRPr lang="en-GB" b="1" i="0" dirty="0">
              <a:solidFill>
                <a:srgbClr val="373A3C"/>
              </a:solidFill>
              <a:effectLst/>
              <a:latin typeface="-apple-system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373A3C"/>
                </a:solidFill>
                <a:effectLst/>
                <a:latin typeface="-apple-system"/>
              </a:rPr>
              <a:t>Power</a:t>
            </a:r>
          </a:p>
          <a:p>
            <a:pPr algn="l"/>
            <a:endParaRPr lang="en-GB" b="1" i="0" dirty="0">
              <a:solidFill>
                <a:srgbClr val="373A3C"/>
              </a:solidFill>
              <a:effectLst/>
              <a:latin typeface="-apple-system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373A3C"/>
                </a:solidFill>
                <a:effectLst/>
                <a:latin typeface="-apple-system"/>
              </a:rPr>
              <a:t>Structure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endParaRPr lang="en-GB" b="1" i="0" dirty="0">
              <a:solidFill>
                <a:srgbClr val="373A3C"/>
              </a:solidFill>
              <a:effectLst/>
              <a:latin typeface="-apple-system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373A3C"/>
                </a:solidFill>
                <a:effectLst/>
                <a:latin typeface="-apple-system"/>
              </a:rPr>
              <a:t>Controlled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endParaRPr lang="en-GB" b="1" i="0" dirty="0">
              <a:solidFill>
                <a:srgbClr val="373A3C"/>
              </a:solidFill>
              <a:effectLst/>
              <a:latin typeface="-apple-system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373A3C"/>
                </a:solidFill>
                <a:effectLst/>
                <a:latin typeface="-apple-system"/>
              </a:rPr>
              <a:t>Rituals </a:t>
            </a:r>
          </a:p>
          <a:p>
            <a:pPr algn="l"/>
            <a:endParaRPr lang="en-GB" b="0" i="0" dirty="0">
              <a:solidFill>
                <a:srgbClr val="373A3C"/>
              </a:solidFill>
              <a:effectLst/>
              <a:latin typeface="-apple-system"/>
            </a:endParaRPr>
          </a:p>
          <a:p>
            <a:pPr algn="l"/>
            <a:endParaRPr lang="en-GB" b="0" i="0" dirty="0">
              <a:solidFill>
                <a:srgbClr val="373A3C"/>
              </a:solidFill>
              <a:effectLst/>
              <a:latin typeface="-apple-system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3E5A"/>
                </a:solidFill>
                <a:effectLst/>
                <a:latin typeface="-apple-system"/>
                <a:hlinkClick r:id="rId4"/>
              </a:rPr>
              <a:t> </a:t>
            </a:r>
            <a:r>
              <a:rPr lang="en-GB" b="0" i="0" u="none" strike="noStrike" dirty="0">
                <a:solidFill>
                  <a:srgbClr val="003E5A"/>
                </a:solidFill>
                <a:effectLst/>
                <a:latin typeface="-apple-system"/>
                <a:hlinkClick r:id="rId5"/>
              </a:rPr>
              <a:t>Anon., (2015), The Ebola effect HCWs working in teams could protect co-workers, patients from other infections. .pdf</a:t>
            </a:r>
            <a:endParaRPr lang="en-GB" b="0" i="0" u="none" strike="noStrike" dirty="0">
              <a:solidFill>
                <a:srgbClr val="003E5A"/>
              </a:solidFill>
              <a:effectLst/>
              <a:latin typeface="-apple-system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373A3C"/>
              </a:solidFill>
              <a:effectLst/>
              <a:latin typeface="-apple-system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3E5A"/>
                </a:solidFill>
                <a:effectLst/>
                <a:latin typeface="-apple-system"/>
                <a:hlinkClick r:id="rId4"/>
              </a:rPr>
              <a:t> </a:t>
            </a:r>
            <a:r>
              <a:rPr lang="en-GB" b="0" i="0" u="none" strike="noStrike" dirty="0">
                <a:solidFill>
                  <a:srgbClr val="003E5A"/>
                </a:solidFill>
                <a:effectLst/>
                <a:latin typeface="-apple-system"/>
                <a:hlinkClick r:id="rId6"/>
              </a:rPr>
              <a:t>Geraghty Peterson – Brown (2018), Leadership and working in teams.pdf</a:t>
            </a:r>
            <a:endParaRPr lang="en-GB" b="0" i="0" u="none" strike="noStrike" dirty="0">
              <a:solidFill>
                <a:srgbClr val="003E5A"/>
              </a:solidFill>
              <a:effectLst/>
              <a:latin typeface="-apple-system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373A3C"/>
              </a:solidFill>
              <a:effectLst/>
              <a:latin typeface="-apple-system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3E5A"/>
                </a:solidFill>
                <a:effectLst/>
                <a:latin typeface="-apple-system"/>
                <a:hlinkClick r:id="rId4"/>
              </a:rPr>
              <a:t> </a:t>
            </a:r>
            <a:r>
              <a:rPr lang="en-GB" b="0" i="0" u="none" strike="noStrike" dirty="0">
                <a:solidFill>
                  <a:srgbClr val="003E5A"/>
                </a:solidFill>
                <a:effectLst/>
                <a:latin typeface="-apple-system"/>
                <a:hlinkClick r:id="rId7"/>
              </a:rPr>
              <a:t>Martin and Rogers (2004) Leading interprofessional teams in health and social care. .pdf</a:t>
            </a:r>
            <a:r>
              <a:rPr lang="en-GB" b="0" i="0" u="none" strike="noStrike" dirty="0">
                <a:solidFill>
                  <a:srgbClr val="003E5A"/>
                </a:solidFill>
                <a:effectLst/>
                <a:latin typeface="-apple-system"/>
                <a:hlinkClick r:id="rId4"/>
              </a:rPr>
              <a:t> </a:t>
            </a:r>
            <a:endParaRPr lang="en-GB" b="1" i="0" u="none" strike="noStrike" dirty="0">
              <a:solidFill>
                <a:srgbClr val="003E5A"/>
              </a:solidFill>
              <a:effectLst/>
              <a:latin typeface="-apple-system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373A3C"/>
              </a:solidFill>
              <a:effectLst/>
              <a:latin typeface="-apple-system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3E5A"/>
                </a:solidFill>
                <a:effectLst/>
                <a:latin typeface="-apple-system"/>
                <a:hlinkClick r:id="rId4"/>
              </a:rPr>
              <a:t> </a:t>
            </a:r>
            <a:r>
              <a:rPr lang="en-GB" b="0" i="0" u="none" strike="noStrike" dirty="0" err="1">
                <a:solidFill>
                  <a:srgbClr val="003E5A"/>
                </a:solidFill>
                <a:effectLst/>
                <a:latin typeface="-apple-system"/>
                <a:hlinkClick r:id="rId8"/>
              </a:rPr>
              <a:t>Persily</a:t>
            </a:r>
            <a:r>
              <a:rPr lang="en-GB" b="0" i="0" u="none" strike="noStrike" dirty="0">
                <a:solidFill>
                  <a:srgbClr val="003E5A"/>
                </a:solidFill>
                <a:effectLst/>
                <a:latin typeface="-apple-system"/>
                <a:hlinkClick r:id="rId8"/>
              </a:rPr>
              <a:t> (2013) Team Leadership and Partnering in Nursing and Health Care. .pdf</a:t>
            </a:r>
            <a:endParaRPr lang="en-GB" b="0" i="0" u="none" strike="noStrike" dirty="0">
              <a:solidFill>
                <a:srgbClr val="003E5A"/>
              </a:solidFill>
              <a:effectLst/>
              <a:latin typeface="-apple-system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373A3C"/>
              </a:solidFill>
              <a:effectLst/>
              <a:latin typeface="-apple-system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3E5A"/>
                </a:solidFill>
                <a:effectLst/>
                <a:latin typeface="-apple-system"/>
                <a:hlinkClick r:id="rId4"/>
              </a:rPr>
              <a:t> </a:t>
            </a:r>
            <a:r>
              <a:rPr lang="en-GB" b="0" i="0" u="none" strike="noStrike" dirty="0">
                <a:solidFill>
                  <a:srgbClr val="003E5A"/>
                </a:solidFill>
                <a:effectLst/>
                <a:latin typeface="-apple-system"/>
                <a:hlinkClick r:id="rId9"/>
              </a:rPr>
              <a:t>Resources - List of reliable websites.pdf</a:t>
            </a:r>
            <a:endParaRPr lang="en-GB" b="0" i="0" u="none" strike="noStrike" dirty="0">
              <a:solidFill>
                <a:srgbClr val="003E5A"/>
              </a:solidFill>
              <a:effectLst/>
              <a:latin typeface="-apple-system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373A3C"/>
              </a:solidFill>
              <a:effectLst/>
              <a:latin typeface="-apple-system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3E5A"/>
                </a:solidFill>
                <a:effectLst/>
                <a:latin typeface="-apple-system"/>
                <a:hlinkClick r:id="rId4"/>
              </a:rPr>
              <a:t> </a:t>
            </a:r>
            <a:r>
              <a:rPr lang="en-GB" b="0" i="0" u="none" strike="noStrike" dirty="0" err="1">
                <a:solidFill>
                  <a:srgbClr val="003E5A"/>
                </a:solidFill>
                <a:effectLst/>
                <a:latin typeface="-apple-system"/>
                <a:hlinkClick r:id="rId10"/>
              </a:rPr>
              <a:t>Tsay</a:t>
            </a:r>
            <a:r>
              <a:rPr lang="en-GB" b="0" i="0" u="none" strike="noStrike" dirty="0">
                <a:solidFill>
                  <a:srgbClr val="003E5A"/>
                </a:solidFill>
                <a:effectLst/>
                <a:latin typeface="-apple-system"/>
                <a:hlinkClick r:id="rId10"/>
              </a:rPr>
              <a:t> Brady (2010), A case study of co-operative learning and communication pedagogy.pdf</a:t>
            </a:r>
            <a:endParaRPr lang="en-GB" b="0" i="0" u="none" strike="noStrike" dirty="0">
              <a:solidFill>
                <a:srgbClr val="003E5A"/>
              </a:solidFill>
              <a:effectLst/>
              <a:latin typeface="-apple-system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373A3C"/>
              </a:solidFill>
              <a:effectLst/>
              <a:latin typeface="-apple-system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34009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18/09/2021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18/09/2021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18/09/2021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18/09/2021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18/09/2021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18/09/2021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18/09/2021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18/09/2021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18/09/2021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18/09/2021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18/09/2021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0.emf"/><Relationship Id="rId4" Type="http://schemas.openxmlformats.org/officeDocument/2006/relationships/package" Target="../embeddings/Microsoft_Word_Document.docx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2.svg"/><Relationship Id="rId7" Type="http://schemas.openxmlformats.org/officeDocument/2006/relationships/image" Target="../media/image16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svg"/><Relationship Id="rId4" Type="http://schemas.openxmlformats.org/officeDocument/2006/relationships/image" Target="../media/image13.png"/><Relationship Id="rId9" Type="http://schemas.openxmlformats.org/officeDocument/2006/relationships/image" Target="../media/image18.sv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hyperlink" Target="https://www.youtube.com/watch?v=zwUfIpI2i9k" TargetMode="Externa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hamcommunity.nhs.uk/patients-public/a-z-services/?p=1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ruity.com/test/disc-personality-test" TargetMode="External"/><Relationship Id="rId2" Type="http://schemas.openxmlformats.org/officeDocument/2006/relationships/hyperlink" Target="https://openpsychometrics.org/tests/ODAT/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://search.ebscohost.com/" TargetMode="External"/><Relationship Id="rId2" Type="http://schemas.openxmlformats.org/officeDocument/2006/relationships/hyperlink" Target="https://www.youtube.com/watch?v=zwUfIpI2i9k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52132B1-FCD7-49F3-B7D9-19162CB79F30}"/>
              </a:ext>
            </a:extLst>
          </p:cNvPr>
          <p:cNvSpPr/>
          <p:nvPr/>
        </p:nvSpPr>
        <p:spPr>
          <a:xfrm>
            <a:off x="755576" y="3429000"/>
            <a:ext cx="7560840" cy="23042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908720"/>
            <a:ext cx="7992888" cy="4824536"/>
          </a:xfrm>
        </p:spPr>
        <p:txBody>
          <a:bodyPr>
            <a:normAutofit/>
          </a:bodyPr>
          <a:lstStyle/>
          <a:p>
            <a:r>
              <a:rPr lang="en-GB" altLang="en-US" sz="2400" dirty="0"/>
              <a:t>Certificate of Higher Education in Skills for the Workplace</a:t>
            </a:r>
            <a:br>
              <a:rPr lang="en-GB" altLang="en-US" sz="2400" dirty="0"/>
            </a:br>
            <a:br>
              <a:rPr lang="en-GB" altLang="en-US" dirty="0"/>
            </a:br>
            <a:r>
              <a:rPr lang="en-GB" dirty="0"/>
              <a:t> </a:t>
            </a: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Effective Team Working &amp; Communications</a:t>
            </a:r>
            <a:b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(BMSW 4002)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Introduction to module</a:t>
            </a:r>
            <a:br>
              <a:rPr lang="en-GB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and </a:t>
            </a:r>
            <a:br>
              <a:rPr lang="en-GB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Defining Groups and Teams</a:t>
            </a:r>
            <a:endParaRPr lang="en-GB" altLang="en-US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228ED1-D6E1-4732-B000-4F89824775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In this session…..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94382-DACE-4E00-9EDA-0779A57F51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Get to know each other.</a:t>
            </a:r>
          </a:p>
          <a:p>
            <a:r>
              <a:rPr lang="en-US" dirty="0"/>
              <a:t>Class conduct – learning contract.</a:t>
            </a:r>
          </a:p>
          <a:p>
            <a:r>
              <a:rPr lang="en-US" dirty="0"/>
              <a:t>Set </a:t>
            </a:r>
            <a:r>
              <a:rPr lang="en-US" dirty="0">
                <a:solidFill>
                  <a:srgbClr val="FF0000"/>
                </a:solidFill>
              </a:rPr>
              <a:t>online</a:t>
            </a:r>
            <a:r>
              <a:rPr lang="en-US" dirty="0"/>
              <a:t> class rules.</a:t>
            </a:r>
          </a:p>
          <a:p>
            <a:r>
              <a:rPr lang="en-US" dirty="0"/>
              <a:t>Discuss student queries.</a:t>
            </a:r>
          </a:p>
          <a:p>
            <a:r>
              <a:rPr lang="en-US" dirty="0"/>
              <a:t>Overview the module.</a:t>
            </a:r>
          </a:p>
          <a:p>
            <a:r>
              <a:rPr lang="en-US" dirty="0"/>
              <a:t>Watch a video and undertake a range of activities.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01577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Getting to know each other…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059BE4DF-9A02-084D-AC47-658AAD7FF618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251520" y="1196752"/>
            <a:ext cx="8640960" cy="4896544"/>
          </a:xfrm>
        </p:spPr>
        <p:txBody>
          <a:bodyPr>
            <a:normAutofit fontScale="40000" lnSpcReduction="20000"/>
          </a:bodyPr>
          <a:lstStyle/>
          <a:p>
            <a:r>
              <a:rPr lang="en-US" altLang="en-US" sz="4500" dirty="0">
                <a:latin typeface="Tahoma" panose="020B0604030504040204" pitchFamily="34" charset="0"/>
                <a:cs typeface="Tahoma" panose="020B0604030504040204" pitchFamily="34" charset="0"/>
              </a:rPr>
              <a:t>Something about me!</a:t>
            </a:r>
          </a:p>
          <a:p>
            <a:pPr marL="0" indent="0">
              <a:buNone/>
            </a:pPr>
            <a:endParaRPr lang="en-US" altLang="en-US" sz="4500" dirty="0">
              <a:latin typeface="Tahoma" panose="020B0604030504040204" pitchFamily="34" charset="0"/>
              <a:cs typeface="Tahoma" panose="020B0604030504040204" pitchFamily="34" charset="0"/>
            </a:endParaRPr>
          </a:p>
          <a:p>
            <a:pPr marL="0" indent="0">
              <a:buNone/>
            </a:pPr>
            <a:endParaRPr lang="en-US" altLang="en-US" sz="4500" dirty="0">
              <a:latin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US" altLang="en-US" sz="4500" dirty="0">
                <a:latin typeface="Tahoma" panose="020B0604030504040204" pitchFamily="34" charset="0"/>
                <a:cs typeface="Tahoma" panose="020B0604030504040204" pitchFamily="34" charset="0"/>
              </a:rPr>
              <a:t>Over to you! Those online should please post in the CHAT!!!  </a:t>
            </a:r>
          </a:p>
          <a:p>
            <a:pPr lvl="1"/>
            <a:r>
              <a:rPr lang="en-US" altLang="en-US" sz="4500" dirty="0">
                <a:latin typeface="Tahoma" panose="020B0604030504040204" pitchFamily="34" charset="0"/>
                <a:cs typeface="Tahoma" panose="020B0604030504040204" pitchFamily="34" charset="0"/>
              </a:rPr>
              <a:t>Hi, I’m (and the name you like to be called by); say where you live and share the name of one place where you would suggest we all might like to visit (based on your experiences, or your dream destination). Or a FUN FACT about you. </a:t>
            </a:r>
          </a:p>
          <a:p>
            <a:pPr marL="457200" lvl="1" indent="0">
              <a:buNone/>
            </a:pPr>
            <a:endParaRPr lang="en-US" altLang="en-US" sz="4500" dirty="0">
              <a:latin typeface="Tahoma" panose="020B0604030504040204" pitchFamily="34" charset="0"/>
              <a:cs typeface="Tahoma" panose="020B0604030504040204" pitchFamily="34" charset="0"/>
            </a:endParaRPr>
          </a:p>
          <a:p>
            <a:pPr lvl="1"/>
            <a:endParaRPr lang="en-US" altLang="en-US" sz="4500" dirty="0">
              <a:latin typeface="Tahoma" panose="020B0604030504040204" pitchFamily="34" charset="0"/>
              <a:cs typeface="Tahoma" panose="020B0604030504040204" pitchFamily="34" charset="0"/>
            </a:endParaRPr>
          </a:p>
          <a:p>
            <a:pPr lvl="2"/>
            <a:r>
              <a:rPr lang="en-US" altLang="en-US" sz="4500" dirty="0">
                <a:latin typeface="Tahoma" panose="020B0604030504040204" pitchFamily="34" charset="0"/>
                <a:cs typeface="Tahoma" panose="020B0604030504040204" pitchFamily="34" charset="0"/>
              </a:rPr>
              <a:t>E.g., Hi I’m John, I live in Radcliffe on Trent, and Antarctica or the Arctic are my dream destination(s).</a:t>
            </a:r>
          </a:p>
          <a:p>
            <a:pPr marL="914400" lvl="2" indent="0">
              <a:buNone/>
            </a:pPr>
            <a:endParaRPr lang="en-US" altLang="en-US" sz="4500" dirty="0">
              <a:latin typeface="Tahoma" panose="020B0604030504040204" pitchFamily="34" charset="0"/>
              <a:cs typeface="Tahoma" panose="020B0604030504040204" pitchFamily="34" charset="0"/>
            </a:endParaRPr>
          </a:p>
          <a:p>
            <a:pPr marL="914400" lvl="2" indent="0">
              <a:buNone/>
            </a:pPr>
            <a:endParaRPr lang="en-US" altLang="en-US" sz="4500" dirty="0">
              <a:latin typeface="Tahoma" panose="020B0604030504040204" pitchFamily="34" charset="0"/>
              <a:cs typeface="Tahoma" panose="020B0604030504040204" pitchFamily="34" charset="0"/>
            </a:endParaRPr>
          </a:p>
          <a:p>
            <a:pPr marL="914400" lvl="2" indent="0">
              <a:buNone/>
            </a:pPr>
            <a:endParaRPr lang="en-US" altLang="en-US" sz="4500" dirty="0">
              <a:latin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US" altLang="en-US" sz="4500" dirty="0">
                <a:latin typeface="Tahoma" panose="020B0604030504040204" pitchFamily="34" charset="0"/>
                <a:cs typeface="Tahoma" panose="020B0604030504040204" pitchFamily="34" charset="0"/>
              </a:rPr>
              <a:t>Also please share why you are on the course and your expectations of from studying the course and what you aim to get out of the course.</a:t>
            </a:r>
          </a:p>
          <a:p>
            <a:endParaRPr lang="en-US" altLang="en-US" sz="2000" dirty="0">
              <a:latin typeface="Tahoma" panose="020B0604030504040204" pitchFamily="34" charset="0"/>
              <a:cs typeface="Tahoma" panose="020B0604030504040204" pitchFamily="34" charset="0"/>
            </a:endParaRPr>
          </a:p>
          <a:p>
            <a:endParaRPr lang="en-US" altLang="en-US" sz="2000" dirty="0">
              <a:latin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807203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228ED1-D6E1-4732-B000-4F89824775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Objectives of session…..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94382-DACE-4E00-9EDA-0779A57F51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We will;</a:t>
            </a:r>
          </a:p>
          <a:p>
            <a:r>
              <a:rPr lang="en-GB" dirty="0"/>
              <a:t>Define groups </a:t>
            </a:r>
          </a:p>
          <a:p>
            <a:r>
              <a:rPr lang="en-GB" dirty="0"/>
              <a:t>Define teams</a:t>
            </a:r>
          </a:p>
          <a:p>
            <a:r>
              <a:rPr lang="en-GB" dirty="0"/>
              <a:t>Find differences between groups and teams</a:t>
            </a:r>
          </a:p>
          <a:p>
            <a:r>
              <a:rPr lang="en-GB" dirty="0"/>
              <a:t>Distinguish the different types of groups.</a:t>
            </a:r>
          </a:p>
          <a:p>
            <a:r>
              <a:rPr lang="en-GB" dirty="0"/>
              <a:t>Find why people join groups</a:t>
            </a:r>
          </a:p>
        </p:txBody>
      </p:sp>
    </p:spTree>
    <p:extLst>
      <p:ext uri="{BB962C8B-B14F-4D97-AF65-F5344CB8AC3E}">
        <p14:creationId xmlns:p14="http://schemas.microsoft.com/office/powerpoint/2010/main" val="673045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3448" y="-243408"/>
            <a:ext cx="8229600" cy="1143000"/>
          </a:xfrm>
        </p:spPr>
        <p:txBody>
          <a:bodyPr>
            <a:normAutofit/>
          </a:bodyPr>
          <a:lstStyle/>
          <a:p>
            <a:r>
              <a:rPr lang="en-GB" cap="all">
                <a:blipFill>
                  <a:blip r:embed="rId3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Classroom conduct</a:t>
            </a:r>
            <a:endParaRPr lang="en-GB" cap="all" dirty="0">
              <a:blipFill>
                <a:blip r:embed="rId3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tile tx="6350" ty="-127000" sx="65000" sy="64000" flip="none" algn="tl"/>
              </a:blipFill>
              <a:latin typeface="Rockwell Condensed" panose="02060603050405020104"/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9E887AB-28E7-BE47-BE3E-3007473B4D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692696"/>
            <a:ext cx="8315099" cy="5040560"/>
          </a:xfrm>
        </p:spPr>
        <p:txBody>
          <a:bodyPr>
            <a:normAutofit fontScale="70000" lnSpcReduction="20000"/>
          </a:bodyPr>
          <a:lstStyle/>
          <a:p>
            <a:r>
              <a:rPr lang="en-GB" sz="2400" dirty="0"/>
              <a:t>Come to class ready to learn and engage. Minimise interruptions and distractions</a:t>
            </a:r>
          </a:p>
          <a:p>
            <a:endParaRPr lang="en-GB" sz="2400" dirty="0"/>
          </a:p>
          <a:p>
            <a:endParaRPr lang="en-GB" sz="2400" dirty="0"/>
          </a:p>
          <a:p>
            <a:r>
              <a:rPr lang="en-GB" sz="2400" dirty="0"/>
              <a:t>When not participating, keep your microphone on “mute” if you are online </a:t>
            </a:r>
          </a:p>
          <a:p>
            <a:endParaRPr lang="en-GB" sz="2400" dirty="0"/>
          </a:p>
          <a:p>
            <a:r>
              <a:rPr lang="en-GB" sz="2400" dirty="0"/>
              <a:t>Always be ready to be “called upon” by your lecturer to answer a question or give your views</a:t>
            </a:r>
          </a:p>
          <a:p>
            <a:endParaRPr lang="en-GB" sz="2400" dirty="0"/>
          </a:p>
          <a:p>
            <a:r>
              <a:rPr lang="en-GB" sz="2400" dirty="0"/>
              <a:t>Know how to report an absent lecturer</a:t>
            </a:r>
          </a:p>
          <a:p>
            <a:endParaRPr lang="en-GB" sz="2400" dirty="0"/>
          </a:p>
          <a:p>
            <a:r>
              <a:rPr lang="en-GB" sz="2400" dirty="0"/>
              <a:t>Be aware that all learning sessions will be recorded by the lecturer if you are online. </a:t>
            </a:r>
          </a:p>
          <a:p>
            <a:endParaRPr lang="en-GB" sz="2400" dirty="0"/>
          </a:p>
          <a:p>
            <a:r>
              <a:rPr lang="en-GB" sz="2400" dirty="0"/>
              <a:t>Make use of the “chat” function or raise your hand to make comments, ask questions, or raise important points</a:t>
            </a:r>
          </a:p>
          <a:p>
            <a:endParaRPr lang="en-GB" sz="2400" dirty="0"/>
          </a:p>
          <a:p>
            <a:r>
              <a:rPr lang="en-GB" sz="2400" dirty="0"/>
              <a:t>Use a Laptop or PC rather than a phone to access the lectures so that you can engage in activities</a:t>
            </a:r>
          </a:p>
          <a:p>
            <a:endParaRPr lang="en-GB" sz="2400" dirty="0"/>
          </a:p>
          <a:p>
            <a:r>
              <a:rPr lang="en-GB" sz="2400" dirty="0"/>
              <a:t>Be polite, respectful and courteous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2174734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Student Queries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Grades and results</a:t>
            </a:r>
          </a:p>
          <a:p>
            <a:r>
              <a:rPr lang="en-GB" dirty="0"/>
              <a:t>Accessing Module material</a:t>
            </a:r>
          </a:p>
          <a:p>
            <a:r>
              <a:rPr lang="en-GB" dirty="0"/>
              <a:t>Attendance and punctuality</a:t>
            </a:r>
          </a:p>
          <a:p>
            <a:r>
              <a:rPr lang="en-GB" dirty="0"/>
              <a:t>Class representatives</a:t>
            </a:r>
          </a:p>
          <a:p>
            <a:r>
              <a:rPr lang="en-GB" dirty="0"/>
              <a:t>Services available for students</a:t>
            </a:r>
          </a:p>
        </p:txBody>
      </p:sp>
    </p:spTree>
    <p:extLst>
      <p:ext uri="{BB962C8B-B14F-4D97-AF65-F5344CB8AC3E}">
        <p14:creationId xmlns:p14="http://schemas.microsoft.com/office/powerpoint/2010/main" val="3992081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AA660-862B-4B99-A8FE-06377F94D1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Module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D99C50-F222-4041-9CDA-7D06D0C8C8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Title -	Effective Team Working &amp; 			Communications  </a:t>
            </a:r>
          </a:p>
          <a:p>
            <a:pPr marL="0" indent="0">
              <a:buNone/>
            </a:pPr>
            <a:r>
              <a:rPr lang="en-GB" dirty="0"/>
              <a:t>Module - BMSW4002</a:t>
            </a:r>
          </a:p>
          <a:p>
            <a:pPr marL="0" indent="0">
              <a:buNone/>
            </a:pPr>
            <a:r>
              <a:rPr lang="en-GB" dirty="0"/>
              <a:t>Code</a:t>
            </a:r>
          </a:p>
          <a:p>
            <a:pPr marL="0" indent="0">
              <a:buNone/>
            </a:pPr>
            <a:r>
              <a:rPr lang="en-GB" dirty="0"/>
              <a:t>Credits - 	20 (Level 4)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EF8648E-DE72-4C60-90AC-B45C226693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96136" y="2132856"/>
            <a:ext cx="2890664" cy="35456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93551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652B06-1698-472D-AFF5-028CF115E9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Aims and 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6E1D30-00E1-4516-A13E-6BA10AC38D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sz="3300" dirty="0"/>
              <a:t>Aims - </a:t>
            </a:r>
          </a:p>
          <a:p>
            <a:pPr marL="857250" lvl="1" indent="-457200"/>
            <a:r>
              <a:rPr lang="en-GB" sz="2400" dirty="0"/>
              <a:t>To introduce students to strategies for effective team working. </a:t>
            </a:r>
          </a:p>
          <a:p>
            <a:pPr marL="857250" lvl="1" indent="-457200"/>
            <a:r>
              <a:rPr lang="en-GB" sz="2400" dirty="0"/>
              <a:t>To develop students’ awareness of the range of communication skills integral to success within the workplace.</a:t>
            </a:r>
          </a:p>
          <a:p>
            <a:pPr marL="400050" lvl="1" indent="0">
              <a:buNone/>
            </a:pPr>
            <a:endParaRPr lang="en-GB" sz="2400" dirty="0"/>
          </a:p>
          <a:p>
            <a:pPr marL="0" lvl="1" indent="0">
              <a:buNone/>
            </a:pPr>
            <a:r>
              <a:rPr lang="en-GB" sz="3300" dirty="0"/>
              <a:t>Learning Outcomes –</a:t>
            </a:r>
          </a:p>
          <a:p>
            <a:pPr marL="857250" lvl="2" indent="-457200">
              <a:buFontTx/>
              <a:buChar char="−"/>
            </a:pPr>
            <a:r>
              <a:rPr lang="en-GB" dirty="0"/>
              <a:t>Apply the main theories relating to group dynamics, team working and communication to their own workplace examples;</a:t>
            </a:r>
          </a:p>
          <a:p>
            <a:pPr marL="857250" lvl="2" indent="-457200">
              <a:buFontTx/>
              <a:buChar char="−"/>
            </a:pPr>
            <a:r>
              <a:rPr lang="en-GB" dirty="0"/>
              <a:t>Prepare and deliver a short presentation within a team working context.</a:t>
            </a:r>
          </a:p>
          <a:p>
            <a:pPr marL="400050" lvl="1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9377601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BF9892-D485-4F22-92A3-4740D461EF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87121"/>
            <a:ext cx="8229600" cy="533567"/>
          </a:xfrm>
        </p:spPr>
        <p:txBody>
          <a:bodyPr>
            <a:normAutofit fontScale="90000"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Scheme of Work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8975BA4-85A0-894E-A86D-89683681D8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graphicFrame>
        <p:nvGraphicFramePr>
          <p:cNvPr id="6" name="Content Placeholder 3">
            <a:extLst>
              <a:ext uri="{FF2B5EF4-FFF2-40B4-BE49-F238E27FC236}">
                <a16:creationId xmlns:a16="http://schemas.microsoft.com/office/drawing/2014/main" id="{06CF0B02-7132-C14C-9929-D83663FBC7BF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537571166"/>
              </p:ext>
            </p:extLst>
          </p:nvPr>
        </p:nvGraphicFramePr>
        <p:xfrm>
          <a:off x="179512" y="644435"/>
          <a:ext cx="8568952" cy="4872798"/>
        </p:xfrm>
        <a:graphic>
          <a:graphicData uri="http://schemas.openxmlformats.org/drawingml/2006/table">
            <a:tbl>
              <a:tblPr>
                <a:tableStyleId>{8FD4443E-F989-4FC4-A0C8-D5A2AF1F390B}</a:tableStyleId>
              </a:tblPr>
              <a:tblGrid>
                <a:gridCol w="999711">
                  <a:extLst>
                    <a:ext uri="{9D8B030D-6E8A-4147-A177-3AD203B41FA5}">
                      <a16:colId xmlns:a16="http://schemas.microsoft.com/office/drawing/2014/main" val="3544495237"/>
                    </a:ext>
                  </a:extLst>
                </a:gridCol>
                <a:gridCol w="7569241">
                  <a:extLst>
                    <a:ext uri="{9D8B030D-6E8A-4147-A177-3AD203B41FA5}">
                      <a16:colId xmlns:a16="http://schemas.microsoft.com/office/drawing/2014/main" val="2878179804"/>
                    </a:ext>
                  </a:extLst>
                </a:gridCol>
              </a:tblGrid>
              <a:tr h="443875">
                <a:tc>
                  <a:txBody>
                    <a:bodyPr/>
                    <a:lstStyle/>
                    <a:p>
                      <a:pPr algn="l" fontAlgn="b">
                        <a:lnSpc>
                          <a:spcPct val="100000"/>
                        </a:lnSpc>
                      </a:pPr>
                      <a:r>
                        <a:rPr lang="en-GB" sz="2000" u="none" strike="noStrike" dirty="0">
                          <a:solidFill>
                            <a:schemeClr val="bg1"/>
                          </a:solidFill>
                          <a:effectLst/>
                        </a:rPr>
                        <a:t>Week 1</a:t>
                      </a:r>
                      <a:endParaRPr lang="en-GB" sz="20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00000"/>
                        </a:lnSpc>
                      </a:pPr>
                      <a:r>
                        <a:rPr lang="en-GB" sz="2000" u="none" strike="noStrike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Induction /Defining &amp; Classifying groups and teams</a:t>
                      </a:r>
                      <a:endParaRPr lang="en-GB" sz="2000" b="0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373576074"/>
                  </a:ext>
                </a:extLst>
              </a:tr>
              <a:tr h="443875">
                <a:tc>
                  <a:txBody>
                    <a:bodyPr/>
                    <a:lstStyle/>
                    <a:p>
                      <a:pPr algn="l" fontAlgn="b">
                        <a:lnSpc>
                          <a:spcPct val="100000"/>
                        </a:lnSpc>
                      </a:pPr>
                      <a:r>
                        <a:rPr lang="en-GB" sz="2000" u="none" strike="noStrike" dirty="0">
                          <a:solidFill>
                            <a:schemeClr val="bg1"/>
                          </a:solidFill>
                          <a:effectLst/>
                        </a:rPr>
                        <a:t>Week 2</a:t>
                      </a:r>
                      <a:endParaRPr lang="en-GB" sz="20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00000"/>
                        </a:lnSpc>
                      </a:pPr>
                      <a:r>
                        <a:rPr lang="en-GB" sz="2000" u="none" strike="noStrike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Stages</a:t>
                      </a:r>
                      <a:r>
                        <a:rPr lang="en-GB" sz="2000" u="none" strike="noStrike" baseline="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of group development and properties </a:t>
                      </a:r>
                      <a:endParaRPr lang="en-GB" sz="2000" b="0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4137254022"/>
                  </a:ext>
                </a:extLst>
              </a:tr>
              <a:tr h="443875">
                <a:tc>
                  <a:txBody>
                    <a:bodyPr/>
                    <a:lstStyle/>
                    <a:p>
                      <a:pPr algn="l" fontAlgn="b">
                        <a:lnSpc>
                          <a:spcPct val="100000"/>
                        </a:lnSpc>
                      </a:pPr>
                      <a:r>
                        <a:rPr lang="en-GB" sz="2000" u="none" strike="noStrike" dirty="0">
                          <a:solidFill>
                            <a:schemeClr val="bg1"/>
                          </a:solidFill>
                          <a:effectLst/>
                        </a:rPr>
                        <a:t>Week 3</a:t>
                      </a:r>
                      <a:endParaRPr lang="en-GB" sz="20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00000"/>
                        </a:lnSpc>
                      </a:pPr>
                      <a:r>
                        <a:rPr lang="en-GB" sz="2000" u="none" strike="noStrike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Creating effective teams with individuals </a:t>
                      </a:r>
                      <a:endParaRPr lang="en-GB" sz="2000" b="0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1514962232"/>
                  </a:ext>
                </a:extLst>
              </a:tr>
              <a:tr h="443875">
                <a:tc>
                  <a:txBody>
                    <a:bodyPr/>
                    <a:lstStyle/>
                    <a:p>
                      <a:pPr algn="l" fontAlgn="b">
                        <a:lnSpc>
                          <a:spcPct val="100000"/>
                        </a:lnSpc>
                      </a:pPr>
                      <a:r>
                        <a:rPr lang="en-GB" sz="2000" u="none" strike="noStrike" dirty="0">
                          <a:solidFill>
                            <a:schemeClr val="bg1"/>
                          </a:solidFill>
                          <a:effectLst/>
                        </a:rPr>
                        <a:t>Week 4</a:t>
                      </a:r>
                      <a:endParaRPr lang="en-GB" sz="20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u="none" strike="noStrike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Decision making in groups and managerial implications</a:t>
                      </a:r>
                      <a:endParaRPr lang="en-GB" sz="2000" b="0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1924812055"/>
                  </a:ext>
                </a:extLst>
              </a:tr>
              <a:tr h="443875">
                <a:tc>
                  <a:txBody>
                    <a:bodyPr/>
                    <a:lstStyle/>
                    <a:p>
                      <a:pPr algn="l" fontAlgn="b">
                        <a:lnSpc>
                          <a:spcPct val="100000"/>
                        </a:lnSpc>
                      </a:pPr>
                      <a:r>
                        <a:rPr lang="en-GB" sz="2000" u="none" strike="noStrike" dirty="0">
                          <a:solidFill>
                            <a:schemeClr val="bg1"/>
                          </a:solidFill>
                          <a:effectLst/>
                        </a:rPr>
                        <a:t>Week 5</a:t>
                      </a:r>
                      <a:endParaRPr lang="en-GB" sz="20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00000"/>
                        </a:lnSpc>
                      </a:pPr>
                      <a:r>
                        <a:rPr lang="en-GB" sz="2000" u="none" strike="noStrike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Workshop</a:t>
                      </a:r>
                      <a:endParaRPr lang="en-GB" sz="2000" b="0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1147233914"/>
                  </a:ext>
                </a:extLst>
              </a:tr>
              <a:tr h="443875">
                <a:tc>
                  <a:txBody>
                    <a:bodyPr/>
                    <a:lstStyle/>
                    <a:p>
                      <a:pPr algn="l" fontAlgn="b">
                        <a:lnSpc>
                          <a:spcPct val="100000"/>
                        </a:lnSpc>
                      </a:pPr>
                      <a:r>
                        <a:rPr lang="en-GB" sz="2000" u="none" strike="noStrike" dirty="0">
                          <a:solidFill>
                            <a:schemeClr val="bg1"/>
                          </a:solidFill>
                          <a:effectLst/>
                        </a:rPr>
                        <a:t>Week 6</a:t>
                      </a:r>
                      <a:endParaRPr lang="en-GB" sz="20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00000"/>
                        </a:lnSpc>
                      </a:pPr>
                      <a:r>
                        <a:rPr lang="en-GB" sz="2000" u="none" strike="noStrike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Functions of communication</a:t>
                      </a:r>
                      <a:endParaRPr lang="en-GB" sz="2000" b="0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562060932"/>
                  </a:ext>
                </a:extLst>
              </a:tr>
              <a:tr h="443875">
                <a:tc>
                  <a:txBody>
                    <a:bodyPr/>
                    <a:lstStyle/>
                    <a:p>
                      <a:pPr algn="l" fontAlgn="b">
                        <a:lnSpc>
                          <a:spcPct val="100000"/>
                        </a:lnSpc>
                      </a:pPr>
                      <a:r>
                        <a:rPr lang="en-GB" sz="2000" u="none" strike="noStrike" dirty="0">
                          <a:solidFill>
                            <a:schemeClr val="bg1"/>
                          </a:solidFill>
                          <a:effectLst/>
                        </a:rPr>
                        <a:t>Week 7</a:t>
                      </a:r>
                      <a:endParaRPr lang="en-GB" sz="20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u="none" strike="noStrike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Communication process &amp; Barriers</a:t>
                      </a:r>
                      <a:endParaRPr lang="en-GB" sz="2000" b="0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1112634125"/>
                  </a:ext>
                </a:extLst>
              </a:tr>
              <a:tr h="443875">
                <a:tc>
                  <a:txBody>
                    <a:bodyPr/>
                    <a:lstStyle/>
                    <a:p>
                      <a:pPr algn="l" fontAlgn="b">
                        <a:lnSpc>
                          <a:spcPct val="100000"/>
                        </a:lnSpc>
                      </a:pPr>
                      <a:r>
                        <a:rPr lang="en-GB" sz="2000" u="none" strike="noStrike" dirty="0">
                          <a:solidFill>
                            <a:schemeClr val="bg1"/>
                          </a:solidFill>
                          <a:effectLst/>
                        </a:rPr>
                        <a:t>Week 8</a:t>
                      </a:r>
                      <a:endParaRPr lang="en-GB" sz="20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i="0" u="none" strike="noStrike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Channels of Communication and Face-to-Face Communication</a:t>
                      </a: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2736213006"/>
                  </a:ext>
                </a:extLst>
              </a:tr>
              <a:tr h="443875">
                <a:tc>
                  <a:txBody>
                    <a:bodyPr/>
                    <a:lstStyle/>
                    <a:p>
                      <a:pPr algn="l" fontAlgn="b">
                        <a:lnSpc>
                          <a:spcPct val="100000"/>
                        </a:lnSpc>
                      </a:pPr>
                      <a:r>
                        <a:rPr lang="en-GB" sz="2000" u="none" strike="noStrike" dirty="0">
                          <a:solidFill>
                            <a:schemeClr val="bg1"/>
                          </a:solidFill>
                          <a:effectLst/>
                        </a:rPr>
                        <a:t>Week 9</a:t>
                      </a:r>
                      <a:endParaRPr lang="en-GB" sz="20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u="none" strike="noStrike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Communication in Organisation &amp;</a:t>
                      </a:r>
                      <a:r>
                        <a:rPr lang="en-GB" sz="2000" u="none" strike="noStrike" baseline="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Technologies for communicating</a:t>
                      </a:r>
                      <a:endParaRPr lang="en-GB" sz="2000" b="0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2163212150"/>
                  </a:ext>
                </a:extLst>
              </a:tr>
              <a:tr h="877923">
                <a:tc>
                  <a:txBody>
                    <a:bodyPr/>
                    <a:lstStyle/>
                    <a:p>
                      <a:pPr algn="l" fontAlgn="b">
                        <a:lnSpc>
                          <a:spcPct val="100000"/>
                        </a:lnSpc>
                      </a:pPr>
                      <a:r>
                        <a:rPr lang="en-GB" sz="2000" u="none" strike="noStrike" dirty="0">
                          <a:solidFill>
                            <a:schemeClr val="bg1"/>
                          </a:solidFill>
                          <a:effectLst/>
                        </a:rPr>
                        <a:t>Week 10</a:t>
                      </a:r>
                      <a:endParaRPr lang="en-GB" sz="20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00000"/>
                        </a:lnSpc>
                      </a:pPr>
                      <a:r>
                        <a:rPr lang="en-GB" sz="2000" u="none" strike="noStrike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Final assessment week</a:t>
                      </a:r>
                      <a:endParaRPr lang="en-GB" sz="2000" b="0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124193816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01423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sz="5400" cap="all" dirty="0">
                <a:blipFill>
                  <a:blip r:embed="rId3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Assessments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46085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u="sng" dirty="0"/>
              <a:t>Component 1 – Effective Team Working – 50%</a:t>
            </a:r>
            <a:endParaRPr lang="en-GB" sz="2800" dirty="0"/>
          </a:p>
          <a:p>
            <a:pPr marL="0" indent="0">
              <a:buNone/>
            </a:pPr>
            <a:r>
              <a:rPr lang="en-GB" sz="2800" b="1" dirty="0">
                <a:solidFill>
                  <a:srgbClr val="FF0000"/>
                </a:solidFill>
              </a:rPr>
              <a:t>2000-word report – Tuesday 26</a:t>
            </a:r>
            <a:r>
              <a:rPr lang="en-GB" sz="2800" b="1" baseline="30000" dirty="0">
                <a:solidFill>
                  <a:srgbClr val="FF0000"/>
                </a:solidFill>
              </a:rPr>
              <a:t>th</a:t>
            </a:r>
            <a:r>
              <a:rPr lang="en-GB" sz="2800" b="1" dirty="0">
                <a:solidFill>
                  <a:srgbClr val="FF0000"/>
                </a:solidFill>
              </a:rPr>
              <a:t> October 2021       			      @ 15:00 UK time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u="sng" dirty="0"/>
              <a:t>Component 2 –Communication– 50%</a:t>
            </a:r>
            <a:endParaRPr lang="en-GB" sz="2800" dirty="0"/>
          </a:p>
          <a:p>
            <a:pPr marL="0" indent="0" algn="just">
              <a:buNone/>
            </a:pPr>
            <a:r>
              <a:rPr lang="en-GB" sz="2800" b="1" dirty="0">
                <a:solidFill>
                  <a:srgbClr val="FF0000"/>
                </a:solidFill>
              </a:rPr>
              <a:t>Submit Group presentations (Slides) – Tuesday 23</a:t>
            </a:r>
            <a:r>
              <a:rPr lang="en-GB" sz="2800" b="1" baseline="30000" dirty="0">
                <a:solidFill>
                  <a:srgbClr val="FF0000"/>
                </a:solidFill>
              </a:rPr>
              <a:t>rd</a:t>
            </a:r>
            <a:r>
              <a:rPr lang="en-GB" sz="2800" b="1" dirty="0">
                <a:solidFill>
                  <a:srgbClr val="FF0000"/>
                </a:solidFill>
              </a:rPr>
              <a:t> November  2021  @15:00 UK time</a:t>
            </a:r>
          </a:p>
          <a:p>
            <a:pPr marL="0" indent="0" algn="just">
              <a:buNone/>
            </a:pPr>
            <a:endParaRPr lang="en-GB" sz="28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sz="2800" b="1" dirty="0">
                <a:solidFill>
                  <a:srgbClr val="FF0000"/>
                </a:solidFill>
              </a:rPr>
              <a:t>Group presentations - w/c 29</a:t>
            </a:r>
            <a:r>
              <a:rPr lang="en-GB" sz="2800" b="1" baseline="30000" dirty="0">
                <a:solidFill>
                  <a:srgbClr val="FF0000"/>
                </a:solidFill>
              </a:rPr>
              <a:t>th</a:t>
            </a:r>
            <a:r>
              <a:rPr lang="en-GB" sz="2800" b="1" dirty="0">
                <a:solidFill>
                  <a:srgbClr val="FF0000"/>
                </a:solidFill>
              </a:rPr>
              <a:t> November 2021</a:t>
            </a:r>
          </a:p>
          <a:p>
            <a:pPr marL="0" indent="0">
              <a:buNone/>
            </a:pPr>
            <a:endParaRPr lang="en-GB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9656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8DB859FE-F24B-470C-B39F-1CC4FA0C3A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 b="1"/>
              <a:t>Why do we learn about teams/Ideals of Business </a:t>
            </a:r>
          </a:p>
        </p:txBody>
      </p:sp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1FC2081D-260A-48B4-9780-BA62DA4731E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7503" y="1594626"/>
            <a:ext cx="4388297" cy="39890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400" dirty="0"/>
              <a:t>Business do not exist in a vacuum. They exist in an environment where people interact, exchange ideas, buy, sell and work together.</a:t>
            </a:r>
          </a:p>
          <a:p>
            <a:pPr>
              <a:lnSpc>
                <a:spcPct val="90000"/>
              </a:lnSpc>
            </a:pPr>
            <a:endParaRPr lang="en-US" sz="1400" dirty="0"/>
          </a:p>
          <a:p>
            <a:pPr>
              <a:lnSpc>
                <a:spcPct val="90000"/>
              </a:lnSpc>
            </a:pPr>
            <a:r>
              <a:rPr lang="en-US" sz="1400" dirty="0"/>
              <a:t>This shows a link between businesses, teams and teamwork.</a:t>
            </a:r>
          </a:p>
          <a:p>
            <a:pPr marL="0" indent="0">
              <a:lnSpc>
                <a:spcPct val="90000"/>
              </a:lnSpc>
              <a:buNone/>
            </a:pPr>
            <a:endParaRPr lang="en-US" sz="1400" dirty="0"/>
          </a:p>
          <a:p>
            <a:pPr>
              <a:lnSpc>
                <a:spcPct val="90000"/>
              </a:lnSpc>
            </a:pPr>
            <a:r>
              <a:rPr lang="en-US" sz="1400" b="1" dirty="0"/>
              <a:t>Richard Branson the CEO and owner of Virgin Group once said “Take care of your employees, and they’ll take care of your business”</a:t>
            </a:r>
          </a:p>
          <a:p>
            <a:pPr marL="0" indent="0">
              <a:lnSpc>
                <a:spcPct val="90000"/>
              </a:lnSpc>
              <a:buNone/>
            </a:pPr>
            <a:endParaRPr lang="en-US" sz="1400" b="1" dirty="0"/>
          </a:p>
          <a:p>
            <a:pPr>
              <a:lnSpc>
                <a:spcPct val="90000"/>
              </a:lnSpc>
            </a:pPr>
            <a:r>
              <a:rPr lang="en-US" sz="1400" dirty="0"/>
              <a:t>Individuals who work in teams/groups and learn to cooperate with other increase their chances of solving shared problems and meeting personal needs (Qin, Johnson and Johnson, 1995). </a:t>
            </a:r>
          </a:p>
        </p:txBody>
      </p:sp>
      <p:pic>
        <p:nvPicPr>
          <p:cNvPr id="5" name="Picture 4" descr="A colourful light bulb with business icons">
            <a:extLst>
              <a:ext uri="{FF2B5EF4-FFF2-40B4-BE49-F238E27FC236}">
                <a16:creationId xmlns:a16="http://schemas.microsoft.com/office/drawing/2014/main" id="{8FADB33A-34F8-B64E-B66E-A7287C2F56E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770" r="22363" b="3"/>
          <a:stretch/>
        </p:blipFill>
        <p:spPr>
          <a:xfrm>
            <a:off x="4648200" y="1600201"/>
            <a:ext cx="4038600" cy="39890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461741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5976A8-A194-4DEE-AB7C-5D8BF310D0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6699" y="116632"/>
            <a:ext cx="8229600" cy="504056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GB" b="1" cap="all" dirty="0"/>
              <a:t>Group or Team?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896CEA5-83A6-4BA4-97CB-F88EF31F18F3}"/>
              </a:ext>
            </a:extLst>
          </p:cNvPr>
          <p:cNvSpPr txBox="1"/>
          <p:nvPr/>
        </p:nvSpPr>
        <p:spPr>
          <a:xfrm>
            <a:off x="797083" y="836712"/>
            <a:ext cx="7488832" cy="63976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algn="ctr">
              <a:lnSpc>
                <a:spcPct val="90000"/>
              </a:lnSpc>
              <a:spcBef>
                <a:spcPct val="20000"/>
              </a:spcBef>
            </a:pPr>
            <a:r>
              <a:rPr lang="en-US" sz="1400" b="1" kern="1200" dirty="0">
                <a:latin typeface="+mn-lt"/>
                <a:ea typeface="+mn-ea"/>
                <a:cs typeface="+mn-cs"/>
              </a:rPr>
              <a:t>Which is the group, and which is the team?</a:t>
            </a:r>
          </a:p>
          <a:p>
            <a:pPr algn="ctr">
              <a:lnSpc>
                <a:spcPct val="90000"/>
              </a:lnSpc>
              <a:spcBef>
                <a:spcPct val="20000"/>
              </a:spcBef>
            </a:pPr>
            <a:r>
              <a:rPr lang="en-US" sz="1400" b="1" kern="1200" dirty="0">
                <a:latin typeface="+mn-lt"/>
                <a:ea typeface="+mn-ea"/>
                <a:cs typeface="+mn-cs"/>
              </a:rPr>
              <a:t>Do both have rules or behaviour norms? </a:t>
            </a:r>
          </a:p>
          <a:p>
            <a:pPr algn="ctr">
              <a:lnSpc>
                <a:spcPct val="90000"/>
              </a:lnSpc>
              <a:spcBef>
                <a:spcPct val="20000"/>
              </a:spcBef>
            </a:pPr>
            <a:r>
              <a:rPr lang="en-US" sz="1400" b="1" kern="1200" dirty="0">
                <a:latin typeface="+mn-lt"/>
                <a:ea typeface="+mn-ea"/>
                <a:cs typeface="+mn-cs"/>
              </a:rPr>
              <a:t>What are the key difference here?  </a:t>
            </a:r>
          </a:p>
        </p:txBody>
      </p:sp>
      <p:pic>
        <p:nvPicPr>
          <p:cNvPr id="17" name="Content Placeholder 16" descr="A group of people waiting for a bus&#10;&#10;Description automatically generated with medium confidence">
            <a:extLst>
              <a:ext uri="{FF2B5EF4-FFF2-40B4-BE49-F238E27FC236}">
                <a16:creationId xmlns:a16="http://schemas.microsoft.com/office/drawing/2014/main" id="{AFA3C5F6-7CCD-0F48-AF91-607C689A40E0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3477" y="1556791"/>
            <a:ext cx="4389884" cy="3528392"/>
          </a:xfrm>
        </p:spPr>
      </p:pic>
      <p:pic>
        <p:nvPicPr>
          <p:cNvPr id="6" name="Content Placeholder 5" descr="A group of people holding signs&#10;&#10;Description automatically generated with medium confidence">
            <a:extLst>
              <a:ext uri="{FF2B5EF4-FFF2-40B4-BE49-F238E27FC236}">
                <a16:creationId xmlns:a16="http://schemas.microsoft.com/office/drawing/2014/main" id="{3D72C003-7467-AE48-AC22-3EC13426B37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615" y="1556791"/>
            <a:ext cx="4389884" cy="3520580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217DCA5-4F41-EB4D-9A8D-564BCFB13528}"/>
              </a:ext>
            </a:extLst>
          </p:cNvPr>
          <p:cNvSpPr txBox="1"/>
          <p:nvPr/>
        </p:nvSpPr>
        <p:spPr>
          <a:xfrm>
            <a:off x="251520" y="5229200"/>
            <a:ext cx="56886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Source: Mortimer, (2017); London News, (2021).</a:t>
            </a:r>
          </a:p>
        </p:txBody>
      </p:sp>
    </p:spTree>
    <p:extLst>
      <p:ext uri="{BB962C8B-B14F-4D97-AF65-F5344CB8AC3E}">
        <p14:creationId xmlns:p14="http://schemas.microsoft.com/office/powerpoint/2010/main" val="23479857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E30EFC-65F1-4848-871C-F194E6342B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b="1"/>
              <a:t>Regional teams at the NHS</a:t>
            </a:r>
            <a:br>
              <a:rPr lang="en-GB" sz="3700" b="1"/>
            </a:br>
            <a:endParaRPr lang="en-US" sz="3700"/>
          </a:p>
        </p:txBody>
      </p:sp>
      <p:pic>
        <p:nvPicPr>
          <p:cNvPr id="8" name="Picture 7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9B4BE0C1-AFFE-AA46-8FE7-7CAFA283CE7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908720"/>
            <a:ext cx="6984959" cy="438306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EA04EF5-F174-744E-A776-D5CFACD45CB8}"/>
              </a:ext>
            </a:extLst>
          </p:cNvPr>
          <p:cNvSpPr txBox="1"/>
          <p:nvPr/>
        </p:nvSpPr>
        <p:spPr>
          <a:xfrm>
            <a:off x="1331640" y="5373216"/>
            <a:ext cx="41044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Source: NHS.UK, (2021)</a:t>
            </a:r>
          </a:p>
        </p:txBody>
      </p:sp>
    </p:spTree>
    <p:extLst>
      <p:ext uri="{BB962C8B-B14F-4D97-AF65-F5344CB8AC3E}">
        <p14:creationId xmlns:p14="http://schemas.microsoft.com/office/powerpoint/2010/main" val="35636161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965FC5-871D-4A17-988C-4F53914A85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1640" y="404664"/>
            <a:ext cx="6955612" cy="485453"/>
          </a:xfrm>
        </p:spPr>
        <p:txBody>
          <a:bodyPr anchor="b">
            <a:noAutofit/>
          </a:bodyPr>
          <a:lstStyle/>
          <a:p>
            <a:pPr algn="ctr"/>
            <a:r>
              <a:rPr lang="en-GB" sz="4400" dirty="0">
                <a:latin typeface="Rockwell Condensed" panose="02060603050405020104" pitchFamily="18" charset="77"/>
              </a:rPr>
              <a:t>Why People Form Groups?</a:t>
            </a:r>
          </a:p>
        </p:txBody>
      </p: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90095F3E-1E46-9448-8915-2B6F8BCB422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0" t="5495" r="202" b="6003"/>
          <a:stretch/>
        </p:blipFill>
        <p:spPr>
          <a:xfrm>
            <a:off x="3347864" y="1808820"/>
            <a:ext cx="5688632" cy="3240360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1228DF-8954-4900-A551-4828CD416E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29891" y="906655"/>
            <a:ext cx="3096344" cy="4029891"/>
          </a:xfrm>
        </p:spPr>
        <p:txBody>
          <a:bodyPr>
            <a:noAutofit/>
          </a:bodyPr>
          <a:lstStyle/>
          <a:p>
            <a:pPr>
              <a:spcAft>
                <a:spcPts val="1800"/>
              </a:spcAft>
            </a:pPr>
            <a:r>
              <a:rPr lang="en-GB" sz="1700" b="1" dirty="0"/>
              <a:t>Social identity theory  - </a:t>
            </a:r>
            <a:r>
              <a:rPr lang="en-GB" sz="1700" dirty="0"/>
              <a:t>Perspective that considers when and why individuals consider themselves members of groups.</a:t>
            </a:r>
          </a:p>
          <a:p>
            <a:pPr>
              <a:spcAft>
                <a:spcPts val="1800"/>
              </a:spcAft>
            </a:pPr>
            <a:r>
              <a:rPr lang="en-GB" sz="1700" dirty="0"/>
              <a:t>Social identity theory proposes that people have emotional reactions to the failure or success of their group because their self-esteem gets tied into the group’s performance</a:t>
            </a:r>
          </a:p>
          <a:p>
            <a:pPr>
              <a:spcAft>
                <a:spcPts val="1800"/>
              </a:spcAft>
            </a:pPr>
            <a:r>
              <a:rPr lang="en-GB" sz="1700" dirty="0"/>
              <a:t>Social identity relates to the perception of oneself and others based on the social groups that they belong to.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6EB479C-A616-3F4C-A315-29CB2846771D}"/>
              </a:ext>
            </a:extLst>
          </p:cNvPr>
          <p:cNvSpPr txBox="1"/>
          <p:nvPr/>
        </p:nvSpPr>
        <p:spPr>
          <a:xfrm>
            <a:off x="3301008" y="5157192"/>
            <a:ext cx="451135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Source: Scheepers and </a:t>
            </a:r>
            <a:r>
              <a:rPr lang="en-GB" sz="1600" dirty="0" err="1"/>
              <a:t>Ellemers</a:t>
            </a:r>
            <a:r>
              <a:rPr lang="en-GB" sz="1600" dirty="0"/>
              <a:t>, (2019).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3858567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58943B-7C66-4AAF-86DA-4CD134CF6A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Types of Groups</a:t>
            </a: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6C53B6C9-6794-4657-B578-AC62C1F7259E}"/>
              </a:ext>
            </a:extLst>
          </p:cNvPr>
          <p:cNvSpPr/>
          <p:nvPr/>
        </p:nvSpPr>
        <p:spPr>
          <a:xfrm>
            <a:off x="134778" y="2928898"/>
            <a:ext cx="1493872" cy="1258966"/>
          </a:xfrm>
          <a:custGeom>
            <a:avLst/>
            <a:gdLst>
              <a:gd name="connsiteX0" fmla="*/ 0 w 1163511"/>
              <a:gd name="connsiteY0" fmla="*/ 116351 h 1258966"/>
              <a:gd name="connsiteX1" fmla="*/ 116351 w 1163511"/>
              <a:gd name="connsiteY1" fmla="*/ 0 h 1258966"/>
              <a:gd name="connsiteX2" fmla="*/ 1047160 w 1163511"/>
              <a:gd name="connsiteY2" fmla="*/ 0 h 1258966"/>
              <a:gd name="connsiteX3" fmla="*/ 1163511 w 1163511"/>
              <a:gd name="connsiteY3" fmla="*/ 116351 h 1258966"/>
              <a:gd name="connsiteX4" fmla="*/ 1163511 w 1163511"/>
              <a:gd name="connsiteY4" fmla="*/ 1142615 h 1258966"/>
              <a:gd name="connsiteX5" fmla="*/ 1047160 w 1163511"/>
              <a:gd name="connsiteY5" fmla="*/ 1258966 h 1258966"/>
              <a:gd name="connsiteX6" fmla="*/ 116351 w 1163511"/>
              <a:gd name="connsiteY6" fmla="*/ 1258966 h 1258966"/>
              <a:gd name="connsiteX7" fmla="*/ 0 w 1163511"/>
              <a:gd name="connsiteY7" fmla="*/ 1142615 h 1258966"/>
              <a:gd name="connsiteX8" fmla="*/ 0 w 1163511"/>
              <a:gd name="connsiteY8" fmla="*/ 116351 h 1258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63511" h="1258966">
                <a:moveTo>
                  <a:pt x="0" y="116351"/>
                </a:moveTo>
                <a:cubicBezTo>
                  <a:pt x="0" y="52092"/>
                  <a:pt x="52092" y="0"/>
                  <a:pt x="116351" y="0"/>
                </a:cubicBezTo>
                <a:lnTo>
                  <a:pt x="1047160" y="0"/>
                </a:lnTo>
                <a:cubicBezTo>
                  <a:pt x="1111419" y="0"/>
                  <a:pt x="1163511" y="52092"/>
                  <a:pt x="1163511" y="116351"/>
                </a:cubicBezTo>
                <a:lnTo>
                  <a:pt x="1163511" y="1142615"/>
                </a:lnTo>
                <a:cubicBezTo>
                  <a:pt x="1163511" y="1206874"/>
                  <a:pt x="1111419" y="1258966"/>
                  <a:pt x="1047160" y="1258966"/>
                </a:cubicBezTo>
                <a:lnTo>
                  <a:pt x="116351" y="1258966"/>
                </a:lnTo>
                <a:cubicBezTo>
                  <a:pt x="52092" y="1258966"/>
                  <a:pt x="0" y="1206874"/>
                  <a:pt x="0" y="1142615"/>
                </a:cubicBezTo>
                <a:lnTo>
                  <a:pt x="0" y="116351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4238" tIns="44238" rIns="44238" bIns="44238" numCol="1" spcCol="1270" anchor="ctr" anchorCtr="0">
            <a:noAutofit/>
          </a:bodyPr>
          <a:lstStyle/>
          <a:p>
            <a:pPr marL="0" lvl="0" indent="0" algn="ctr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200" kern="1200" dirty="0">
                <a:solidFill>
                  <a:schemeClr val="tx1"/>
                </a:solidFill>
              </a:rPr>
              <a:t>Groups</a:t>
            </a:r>
            <a:endParaRPr lang="en-GB" sz="2400" kern="1200" dirty="0">
              <a:solidFill>
                <a:schemeClr val="tx1"/>
              </a:solidFill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EDD7607F-6AEA-451D-A697-678F496DC7E7}"/>
              </a:ext>
            </a:extLst>
          </p:cNvPr>
          <p:cNvSpPr/>
          <p:nvPr/>
        </p:nvSpPr>
        <p:spPr>
          <a:xfrm>
            <a:off x="2064452" y="1992654"/>
            <a:ext cx="1859476" cy="1471304"/>
          </a:xfrm>
          <a:custGeom>
            <a:avLst/>
            <a:gdLst>
              <a:gd name="connsiteX0" fmla="*/ 0 w 2517932"/>
              <a:gd name="connsiteY0" fmla="*/ 125897 h 1258966"/>
              <a:gd name="connsiteX1" fmla="*/ 125897 w 2517932"/>
              <a:gd name="connsiteY1" fmla="*/ 0 h 1258966"/>
              <a:gd name="connsiteX2" fmla="*/ 2392035 w 2517932"/>
              <a:gd name="connsiteY2" fmla="*/ 0 h 1258966"/>
              <a:gd name="connsiteX3" fmla="*/ 2517932 w 2517932"/>
              <a:gd name="connsiteY3" fmla="*/ 125897 h 1258966"/>
              <a:gd name="connsiteX4" fmla="*/ 2517932 w 2517932"/>
              <a:gd name="connsiteY4" fmla="*/ 1133069 h 1258966"/>
              <a:gd name="connsiteX5" fmla="*/ 2392035 w 2517932"/>
              <a:gd name="connsiteY5" fmla="*/ 1258966 h 1258966"/>
              <a:gd name="connsiteX6" fmla="*/ 125897 w 2517932"/>
              <a:gd name="connsiteY6" fmla="*/ 1258966 h 1258966"/>
              <a:gd name="connsiteX7" fmla="*/ 0 w 2517932"/>
              <a:gd name="connsiteY7" fmla="*/ 1133069 h 1258966"/>
              <a:gd name="connsiteX8" fmla="*/ 0 w 2517932"/>
              <a:gd name="connsiteY8" fmla="*/ 125897 h 1258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517932" h="1258966">
                <a:moveTo>
                  <a:pt x="0" y="125897"/>
                </a:moveTo>
                <a:cubicBezTo>
                  <a:pt x="0" y="56366"/>
                  <a:pt x="56366" y="0"/>
                  <a:pt x="125897" y="0"/>
                </a:cubicBezTo>
                <a:lnTo>
                  <a:pt x="2392035" y="0"/>
                </a:lnTo>
                <a:cubicBezTo>
                  <a:pt x="2461566" y="0"/>
                  <a:pt x="2517932" y="56366"/>
                  <a:pt x="2517932" y="125897"/>
                </a:cubicBezTo>
                <a:lnTo>
                  <a:pt x="2517932" y="1133069"/>
                </a:lnTo>
                <a:cubicBezTo>
                  <a:pt x="2517932" y="1202600"/>
                  <a:pt x="2461566" y="1258966"/>
                  <a:pt x="2392035" y="1258966"/>
                </a:cubicBezTo>
                <a:lnTo>
                  <a:pt x="125897" y="1258966"/>
                </a:lnTo>
                <a:cubicBezTo>
                  <a:pt x="56366" y="1258966"/>
                  <a:pt x="0" y="1202600"/>
                  <a:pt x="0" y="1133069"/>
                </a:cubicBezTo>
                <a:lnTo>
                  <a:pt x="0" y="12589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7034" tIns="47034" rIns="47034" bIns="47034" numCol="1" spcCol="1270" anchor="ctr" anchorCtr="0">
            <a:noAutofit/>
          </a:bodyPr>
          <a:lstStyle/>
          <a:p>
            <a:pPr marL="0" lvl="0" indent="0" algn="ctr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200" kern="1200" dirty="0">
                <a:solidFill>
                  <a:schemeClr val="tx1"/>
                </a:solidFill>
              </a:rPr>
              <a:t>Formal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1A498D3-1EC9-4D0B-84F2-60D439483BE0}"/>
              </a:ext>
            </a:extLst>
          </p:cNvPr>
          <p:cNvSpPr/>
          <p:nvPr/>
        </p:nvSpPr>
        <p:spPr>
          <a:xfrm>
            <a:off x="3923928" y="1992654"/>
            <a:ext cx="4968552" cy="1425484"/>
          </a:xfrm>
          <a:custGeom>
            <a:avLst/>
            <a:gdLst>
              <a:gd name="connsiteX0" fmla="*/ 0 w 2517932"/>
              <a:gd name="connsiteY0" fmla="*/ 125897 h 1258966"/>
              <a:gd name="connsiteX1" fmla="*/ 125897 w 2517932"/>
              <a:gd name="connsiteY1" fmla="*/ 0 h 1258966"/>
              <a:gd name="connsiteX2" fmla="*/ 2392035 w 2517932"/>
              <a:gd name="connsiteY2" fmla="*/ 0 h 1258966"/>
              <a:gd name="connsiteX3" fmla="*/ 2517932 w 2517932"/>
              <a:gd name="connsiteY3" fmla="*/ 125897 h 1258966"/>
              <a:gd name="connsiteX4" fmla="*/ 2517932 w 2517932"/>
              <a:gd name="connsiteY4" fmla="*/ 1133069 h 1258966"/>
              <a:gd name="connsiteX5" fmla="*/ 2392035 w 2517932"/>
              <a:gd name="connsiteY5" fmla="*/ 1258966 h 1258966"/>
              <a:gd name="connsiteX6" fmla="*/ 125897 w 2517932"/>
              <a:gd name="connsiteY6" fmla="*/ 1258966 h 1258966"/>
              <a:gd name="connsiteX7" fmla="*/ 0 w 2517932"/>
              <a:gd name="connsiteY7" fmla="*/ 1133069 h 1258966"/>
              <a:gd name="connsiteX8" fmla="*/ 0 w 2517932"/>
              <a:gd name="connsiteY8" fmla="*/ 125897 h 1258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517932" h="1258966">
                <a:moveTo>
                  <a:pt x="0" y="125897"/>
                </a:moveTo>
                <a:cubicBezTo>
                  <a:pt x="0" y="56366"/>
                  <a:pt x="56366" y="0"/>
                  <a:pt x="125897" y="0"/>
                </a:cubicBezTo>
                <a:lnTo>
                  <a:pt x="2392035" y="0"/>
                </a:lnTo>
                <a:cubicBezTo>
                  <a:pt x="2461566" y="0"/>
                  <a:pt x="2517932" y="56366"/>
                  <a:pt x="2517932" y="125897"/>
                </a:cubicBezTo>
                <a:lnTo>
                  <a:pt x="2517932" y="1133069"/>
                </a:lnTo>
                <a:cubicBezTo>
                  <a:pt x="2517932" y="1202600"/>
                  <a:pt x="2461566" y="1258966"/>
                  <a:pt x="2392035" y="1258966"/>
                </a:cubicBezTo>
                <a:lnTo>
                  <a:pt x="125897" y="1258966"/>
                </a:lnTo>
                <a:cubicBezTo>
                  <a:pt x="56366" y="1258966"/>
                  <a:pt x="0" y="1202600"/>
                  <a:pt x="0" y="1133069"/>
                </a:cubicBezTo>
                <a:lnTo>
                  <a:pt x="0" y="12589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7034" tIns="47034" rIns="47034" bIns="47034" numCol="1" spcCol="1270" anchor="ctr" anchorCtr="0">
            <a:noAutofit/>
          </a:bodyPr>
          <a:lstStyle/>
          <a:p>
            <a:pPr marL="0" lvl="0" indent="0" algn="l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Wingdings" panose="05000000000000000000" pitchFamily="2" charset="2"/>
              <a:buNone/>
            </a:pPr>
            <a:r>
              <a:rPr lang="en-GB" sz="2400" kern="1200" dirty="0">
                <a:solidFill>
                  <a:schemeClr val="tx1"/>
                </a:solidFill>
              </a:rPr>
              <a:t>Defined by the organization's structure</a:t>
            </a:r>
          </a:p>
          <a:p>
            <a:pPr marL="0" lvl="0" indent="0" algn="l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Wingdings" panose="05000000000000000000" pitchFamily="2" charset="2"/>
              <a:buNone/>
            </a:pPr>
            <a:r>
              <a:rPr lang="en-GB" sz="2400" kern="1200" dirty="0">
                <a:solidFill>
                  <a:schemeClr val="tx1"/>
                </a:solidFill>
              </a:rPr>
              <a:t>Designated work assignments/ establishing tasks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C6A891E-51BF-4A17-9B8F-5A82BC3297C6}"/>
              </a:ext>
            </a:extLst>
          </p:cNvPr>
          <p:cNvSpPr/>
          <p:nvPr/>
        </p:nvSpPr>
        <p:spPr>
          <a:xfrm>
            <a:off x="2064452" y="3676296"/>
            <a:ext cx="1859476" cy="1424318"/>
          </a:xfrm>
          <a:custGeom>
            <a:avLst/>
            <a:gdLst>
              <a:gd name="connsiteX0" fmla="*/ 0 w 2517932"/>
              <a:gd name="connsiteY0" fmla="*/ 125897 h 1258966"/>
              <a:gd name="connsiteX1" fmla="*/ 125897 w 2517932"/>
              <a:gd name="connsiteY1" fmla="*/ 0 h 1258966"/>
              <a:gd name="connsiteX2" fmla="*/ 2392035 w 2517932"/>
              <a:gd name="connsiteY2" fmla="*/ 0 h 1258966"/>
              <a:gd name="connsiteX3" fmla="*/ 2517932 w 2517932"/>
              <a:gd name="connsiteY3" fmla="*/ 125897 h 1258966"/>
              <a:gd name="connsiteX4" fmla="*/ 2517932 w 2517932"/>
              <a:gd name="connsiteY4" fmla="*/ 1133069 h 1258966"/>
              <a:gd name="connsiteX5" fmla="*/ 2392035 w 2517932"/>
              <a:gd name="connsiteY5" fmla="*/ 1258966 h 1258966"/>
              <a:gd name="connsiteX6" fmla="*/ 125897 w 2517932"/>
              <a:gd name="connsiteY6" fmla="*/ 1258966 h 1258966"/>
              <a:gd name="connsiteX7" fmla="*/ 0 w 2517932"/>
              <a:gd name="connsiteY7" fmla="*/ 1133069 h 1258966"/>
              <a:gd name="connsiteX8" fmla="*/ 0 w 2517932"/>
              <a:gd name="connsiteY8" fmla="*/ 125897 h 1258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517932" h="1258966">
                <a:moveTo>
                  <a:pt x="0" y="125897"/>
                </a:moveTo>
                <a:cubicBezTo>
                  <a:pt x="0" y="56366"/>
                  <a:pt x="56366" y="0"/>
                  <a:pt x="125897" y="0"/>
                </a:cubicBezTo>
                <a:lnTo>
                  <a:pt x="2392035" y="0"/>
                </a:lnTo>
                <a:cubicBezTo>
                  <a:pt x="2461566" y="0"/>
                  <a:pt x="2517932" y="56366"/>
                  <a:pt x="2517932" y="125897"/>
                </a:cubicBezTo>
                <a:lnTo>
                  <a:pt x="2517932" y="1133069"/>
                </a:lnTo>
                <a:cubicBezTo>
                  <a:pt x="2517932" y="1202600"/>
                  <a:pt x="2461566" y="1258966"/>
                  <a:pt x="2392035" y="1258966"/>
                </a:cubicBezTo>
                <a:lnTo>
                  <a:pt x="125897" y="1258966"/>
                </a:lnTo>
                <a:cubicBezTo>
                  <a:pt x="56366" y="1258966"/>
                  <a:pt x="0" y="1202600"/>
                  <a:pt x="0" y="1133069"/>
                </a:cubicBezTo>
                <a:lnTo>
                  <a:pt x="0" y="12589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7034" tIns="47034" rIns="47034" bIns="47034" numCol="1" spcCol="1270" anchor="ctr" anchorCtr="0">
            <a:noAutofit/>
          </a:bodyPr>
          <a:lstStyle/>
          <a:p>
            <a:pPr marL="0" lvl="0" indent="0" algn="ctr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200" kern="1200" dirty="0">
                <a:solidFill>
                  <a:schemeClr val="tx1"/>
                </a:solidFill>
              </a:rPr>
              <a:t>Informal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1743B1A-D93C-4DA4-8C44-55BA645A3F3D}"/>
              </a:ext>
            </a:extLst>
          </p:cNvPr>
          <p:cNvSpPr/>
          <p:nvPr/>
        </p:nvSpPr>
        <p:spPr>
          <a:xfrm>
            <a:off x="3923928" y="3664549"/>
            <a:ext cx="4968552" cy="1447811"/>
          </a:xfrm>
          <a:custGeom>
            <a:avLst/>
            <a:gdLst>
              <a:gd name="connsiteX0" fmla="*/ 0 w 2517932"/>
              <a:gd name="connsiteY0" fmla="*/ 125897 h 1258966"/>
              <a:gd name="connsiteX1" fmla="*/ 125897 w 2517932"/>
              <a:gd name="connsiteY1" fmla="*/ 0 h 1258966"/>
              <a:gd name="connsiteX2" fmla="*/ 2392035 w 2517932"/>
              <a:gd name="connsiteY2" fmla="*/ 0 h 1258966"/>
              <a:gd name="connsiteX3" fmla="*/ 2517932 w 2517932"/>
              <a:gd name="connsiteY3" fmla="*/ 125897 h 1258966"/>
              <a:gd name="connsiteX4" fmla="*/ 2517932 w 2517932"/>
              <a:gd name="connsiteY4" fmla="*/ 1133069 h 1258966"/>
              <a:gd name="connsiteX5" fmla="*/ 2392035 w 2517932"/>
              <a:gd name="connsiteY5" fmla="*/ 1258966 h 1258966"/>
              <a:gd name="connsiteX6" fmla="*/ 125897 w 2517932"/>
              <a:gd name="connsiteY6" fmla="*/ 1258966 h 1258966"/>
              <a:gd name="connsiteX7" fmla="*/ 0 w 2517932"/>
              <a:gd name="connsiteY7" fmla="*/ 1133069 h 1258966"/>
              <a:gd name="connsiteX8" fmla="*/ 0 w 2517932"/>
              <a:gd name="connsiteY8" fmla="*/ 125897 h 1258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517932" h="1258966">
                <a:moveTo>
                  <a:pt x="0" y="125897"/>
                </a:moveTo>
                <a:cubicBezTo>
                  <a:pt x="0" y="56366"/>
                  <a:pt x="56366" y="0"/>
                  <a:pt x="125897" y="0"/>
                </a:cubicBezTo>
                <a:lnTo>
                  <a:pt x="2392035" y="0"/>
                </a:lnTo>
                <a:cubicBezTo>
                  <a:pt x="2461566" y="0"/>
                  <a:pt x="2517932" y="56366"/>
                  <a:pt x="2517932" y="125897"/>
                </a:cubicBezTo>
                <a:lnTo>
                  <a:pt x="2517932" y="1133069"/>
                </a:lnTo>
                <a:cubicBezTo>
                  <a:pt x="2517932" y="1202600"/>
                  <a:pt x="2461566" y="1258966"/>
                  <a:pt x="2392035" y="1258966"/>
                </a:cubicBezTo>
                <a:lnTo>
                  <a:pt x="125897" y="1258966"/>
                </a:lnTo>
                <a:cubicBezTo>
                  <a:pt x="56366" y="1258966"/>
                  <a:pt x="0" y="1202600"/>
                  <a:pt x="0" y="1133069"/>
                </a:cubicBezTo>
                <a:lnTo>
                  <a:pt x="0" y="12589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7034" tIns="47034" rIns="47034" bIns="47034" numCol="1" spcCol="1270" anchor="ctr" anchorCtr="0">
            <a:noAutofit/>
          </a:bodyPr>
          <a:lstStyle/>
          <a:p>
            <a:r>
              <a:rPr lang="en-GB" sz="2400" dirty="0">
                <a:solidFill>
                  <a:schemeClr val="tx1"/>
                </a:solidFill>
              </a:rPr>
              <a:t>Neither formally structured</a:t>
            </a:r>
          </a:p>
          <a:p>
            <a:r>
              <a:rPr lang="en-GB" sz="2400" dirty="0">
                <a:solidFill>
                  <a:schemeClr val="tx1"/>
                </a:solidFill>
              </a:rPr>
              <a:t>nor organizationally determined</a:t>
            </a:r>
          </a:p>
        </p:txBody>
      </p:sp>
      <p:sp>
        <p:nvSpPr>
          <p:cNvPr id="16" name="Arrow: Right 15">
            <a:extLst>
              <a:ext uri="{FF2B5EF4-FFF2-40B4-BE49-F238E27FC236}">
                <a16:creationId xmlns:a16="http://schemas.microsoft.com/office/drawing/2014/main" id="{D0910D1B-EF0C-44FE-9BF5-121695741144}"/>
              </a:ext>
            </a:extLst>
          </p:cNvPr>
          <p:cNvSpPr/>
          <p:nvPr/>
        </p:nvSpPr>
        <p:spPr>
          <a:xfrm rot="19573530">
            <a:off x="1628650" y="2708920"/>
            <a:ext cx="435802" cy="432048"/>
          </a:xfrm>
          <a:prstGeom prst="righ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Arrow: Right 16">
            <a:extLst>
              <a:ext uri="{FF2B5EF4-FFF2-40B4-BE49-F238E27FC236}">
                <a16:creationId xmlns:a16="http://schemas.microsoft.com/office/drawing/2014/main" id="{0590426D-2BF2-4D5C-B7AA-EE1841239386}"/>
              </a:ext>
            </a:extLst>
          </p:cNvPr>
          <p:cNvSpPr/>
          <p:nvPr/>
        </p:nvSpPr>
        <p:spPr>
          <a:xfrm rot="2130186">
            <a:off x="1628328" y="4031921"/>
            <a:ext cx="435802" cy="432048"/>
          </a:xfrm>
          <a:prstGeom prst="righ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99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"/>
                            </p:stCondLst>
                            <p:childTnLst>
                              <p:par>
                                <p:cTn id="3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10" grpId="0" animBg="1"/>
      <p:bldP spid="12" grpId="0" animBg="1"/>
      <p:bldP spid="14" grpId="0" animBg="1"/>
      <p:bldP spid="16" grpId="0" animBg="1"/>
      <p:bldP spid="17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F80448-64C4-46F7-AF70-65D888AFB0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800" cap="all" dirty="0">
                <a:blipFill>
                  <a:blip r:embed="rId3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Is there a difference between groups and teams?</a:t>
            </a:r>
          </a:p>
        </p:txBody>
      </p:sp>
      <p:graphicFrame>
        <p:nvGraphicFramePr>
          <p:cNvPr id="5" name="Object 4">
            <a:extLst>
              <a:ext uri="{FF2B5EF4-FFF2-40B4-BE49-F238E27FC236}">
                <a16:creationId xmlns:a16="http://schemas.microsoft.com/office/drawing/2014/main" id="{3BB06518-6D26-F443-BDBC-20D36FBA5D94}"/>
              </a:ext>
            </a:extLst>
          </p:cNvPr>
          <p:cNvGraphicFramePr>
            <a:graphicFrameLocks noChangeAspect="1"/>
          </p:cNvGraphicFramePr>
          <p:nvPr/>
        </p:nvGraphicFramePr>
        <p:xfrm>
          <a:off x="323528" y="1556792"/>
          <a:ext cx="8448388" cy="388843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5" name="Document" r:id="rId4" imgW="5943600" imgH="2832100" progId="Word.Document.12">
                  <p:embed/>
                </p:oleObj>
              </mc:Choice>
              <mc:Fallback>
                <p:oleObj name="Document" r:id="rId4" imgW="5943600" imgH="2832100" progId="Word.Document.12">
                  <p:embed/>
                  <p:pic>
                    <p:nvPicPr>
                      <p:cNvPr id="5" name="Object 4">
                        <a:extLst>
                          <a:ext uri="{FF2B5EF4-FFF2-40B4-BE49-F238E27FC236}">
                            <a16:creationId xmlns:a16="http://schemas.microsoft.com/office/drawing/2014/main" id="{3BB06518-6D26-F443-BDBC-20D36FBA5D94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323528" y="1556792"/>
                        <a:ext cx="8448388" cy="388843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B36C36B8-1181-454B-809B-AC07AFC38C21}"/>
              </a:ext>
            </a:extLst>
          </p:cNvPr>
          <p:cNvSpPr txBox="1"/>
          <p:nvPr/>
        </p:nvSpPr>
        <p:spPr>
          <a:xfrm>
            <a:off x="683568" y="5373216"/>
            <a:ext cx="7488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Source: Belbin, R.M – Beyond the Team, Butterworth-Heinemann (2000).</a:t>
            </a:r>
          </a:p>
        </p:txBody>
      </p:sp>
    </p:spTree>
    <p:extLst>
      <p:ext uri="{BB962C8B-B14F-4D97-AF65-F5344CB8AC3E}">
        <p14:creationId xmlns:p14="http://schemas.microsoft.com/office/powerpoint/2010/main" val="306978583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40603D-9CDA-4A42-9C75-AF5C5CD49B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9592" y="301739"/>
            <a:ext cx="7053542" cy="1050398"/>
          </a:xfrm>
        </p:spPr>
        <p:txBody>
          <a:bodyPr>
            <a:normAutofit/>
          </a:bodyPr>
          <a:lstStyle/>
          <a:p>
            <a:r>
              <a:rPr lang="en-GB" dirty="0"/>
              <a:t>Group and Team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29FC01CA-DE31-4A56-92AE-7C811BD2AAF9}"/>
              </a:ext>
            </a:extLst>
          </p:cNvPr>
          <p:cNvGrpSpPr/>
          <p:nvPr/>
        </p:nvGrpSpPr>
        <p:grpSpPr>
          <a:xfrm>
            <a:off x="330118" y="2888824"/>
            <a:ext cx="3841003" cy="1075481"/>
            <a:chOff x="330118" y="2888824"/>
            <a:chExt cx="3841003" cy="1075481"/>
          </a:xfrm>
        </p:grpSpPr>
        <p:sp>
          <p:nvSpPr>
            <p:cNvPr id="4" name="Oval 3">
              <a:extLst>
                <a:ext uri="{FF2B5EF4-FFF2-40B4-BE49-F238E27FC236}">
                  <a16:creationId xmlns:a16="http://schemas.microsoft.com/office/drawing/2014/main" id="{FEF0F2D2-7C48-423A-9C4F-2CABF1420BFC}"/>
                </a:ext>
              </a:extLst>
            </p:cNvPr>
            <p:cNvSpPr/>
            <p:nvPr/>
          </p:nvSpPr>
          <p:spPr>
            <a:xfrm>
              <a:off x="330118" y="2888824"/>
              <a:ext cx="1075481" cy="1075481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/>
          </p:style>
        </p:sp>
        <p:sp>
          <p:nvSpPr>
            <p:cNvPr id="5" name="Rectangle 4" descr="Group of People">
              <a:extLst>
                <a:ext uri="{FF2B5EF4-FFF2-40B4-BE49-F238E27FC236}">
                  <a16:creationId xmlns:a16="http://schemas.microsoft.com/office/drawing/2014/main" id="{29DC8131-0211-404B-91D2-CB512C680610}"/>
                </a:ext>
              </a:extLst>
            </p:cNvPr>
            <p:cNvSpPr/>
            <p:nvPr/>
          </p:nvSpPr>
          <p:spPr>
            <a:xfrm>
              <a:off x="555969" y="3114675"/>
              <a:ext cx="623779" cy="623779"/>
            </a:xfrm>
            <a:prstGeom prst="rect">
              <a:avLst/>
            </a:prstGeom>
            <a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FD1FEAEE-CE7D-446F-9755-C8FBB6158A94}"/>
                </a:ext>
              </a:extLst>
            </p:cNvPr>
            <p:cNvSpPr/>
            <p:nvPr/>
          </p:nvSpPr>
          <p:spPr>
            <a:xfrm>
              <a:off x="1636059" y="2888824"/>
              <a:ext cx="2535062" cy="1075481"/>
            </a:xfrm>
            <a:custGeom>
              <a:avLst/>
              <a:gdLst>
                <a:gd name="connsiteX0" fmla="*/ 0 w 2535062"/>
                <a:gd name="connsiteY0" fmla="*/ 0 h 1075481"/>
                <a:gd name="connsiteX1" fmla="*/ 2535062 w 2535062"/>
                <a:gd name="connsiteY1" fmla="*/ 0 h 1075481"/>
                <a:gd name="connsiteX2" fmla="*/ 2535062 w 2535062"/>
                <a:gd name="connsiteY2" fmla="*/ 1075481 h 1075481"/>
                <a:gd name="connsiteX3" fmla="*/ 0 w 2535062"/>
                <a:gd name="connsiteY3" fmla="*/ 1075481 h 1075481"/>
                <a:gd name="connsiteX4" fmla="*/ 0 w 2535062"/>
                <a:gd name="connsiteY4" fmla="*/ 0 h 1075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35062" h="1075481">
                  <a:moveTo>
                    <a:pt x="0" y="0"/>
                  </a:moveTo>
                  <a:lnTo>
                    <a:pt x="2535062" y="0"/>
                  </a:lnTo>
                  <a:lnTo>
                    <a:pt x="2535062" y="1075481"/>
                  </a:lnTo>
                  <a:lnTo>
                    <a:pt x="0" y="1075481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ctr" anchorCtr="0">
              <a:noAutofit/>
            </a:bodyPr>
            <a:lstStyle/>
            <a:p>
              <a:pPr marL="0" lvl="0" indent="0" algn="l" defTabSz="533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200" kern="1200" dirty="0"/>
                <a:t>“</a:t>
              </a:r>
              <a:r>
                <a:rPr lang="en-GB" sz="1200" b="1" kern="1200" dirty="0"/>
                <a:t>A group is usually defined as the number of people sharing something in common and meeting together in relation to their shared characteristics” (Morgan, 2017, p204). </a:t>
              </a:r>
              <a:endParaRPr lang="en-US" sz="1200" b="1" kern="1200" dirty="0"/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41EE58BF-56B1-450B-A6CB-4F7E4A25E478}"/>
              </a:ext>
            </a:extLst>
          </p:cNvPr>
          <p:cNvGrpSpPr/>
          <p:nvPr/>
        </p:nvGrpSpPr>
        <p:grpSpPr>
          <a:xfrm>
            <a:off x="4612837" y="2888824"/>
            <a:ext cx="3841004" cy="1075481"/>
            <a:chOff x="4612837" y="2888824"/>
            <a:chExt cx="3841004" cy="1075481"/>
          </a:xfrm>
        </p:grpSpPr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689CFA10-F53C-4670-96CB-0959A458AB1A}"/>
                </a:ext>
              </a:extLst>
            </p:cNvPr>
            <p:cNvSpPr/>
            <p:nvPr/>
          </p:nvSpPr>
          <p:spPr>
            <a:xfrm>
              <a:off x="4612837" y="2888824"/>
              <a:ext cx="1075481" cy="1075481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/>
          </p:style>
        </p:sp>
        <p:sp>
          <p:nvSpPr>
            <p:cNvPr id="8" name="Rectangle 7" descr="Group">
              <a:extLst>
                <a:ext uri="{FF2B5EF4-FFF2-40B4-BE49-F238E27FC236}">
                  <a16:creationId xmlns:a16="http://schemas.microsoft.com/office/drawing/2014/main" id="{43CE47EA-D268-468E-A5A6-196344520DDF}"/>
                </a:ext>
              </a:extLst>
            </p:cNvPr>
            <p:cNvSpPr/>
            <p:nvPr/>
          </p:nvSpPr>
          <p:spPr>
            <a:xfrm>
              <a:off x="4838688" y="3114675"/>
              <a:ext cx="623779" cy="623779"/>
            </a:xfrm>
            <a:prstGeom prst="rect">
              <a:avLst/>
            </a:prstGeom>
            <a:blipFill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5D2D9305-7AC7-4142-9A48-109592A4E6ED}"/>
                </a:ext>
              </a:extLst>
            </p:cNvPr>
            <p:cNvSpPr/>
            <p:nvPr/>
          </p:nvSpPr>
          <p:spPr>
            <a:xfrm>
              <a:off x="5918779" y="2888824"/>
              <a:ext cx="2535062" cy="1075481"/>
            </a:xfrm>
            <a:custGeom>
              <a:avLst/>
              <a:gdLst>
                <a:gd name="connsiteX0" fmla="*/ 0 w 2535062"/>
                <a:gd name="connsiteY0" fmla="*/ 0 h 1075481"/>
                <a:gd name="connsiteX1" fmla="*/ 2535062 w 2535062"/>
                <a:gd name="connsiteY1" fmla="*/ 0 h 1075481"/>
                <a:gd name="connsiteX2" fmla="*/ 2535062 w 2535062"/>
                <a:gd name="connsiteY2" fmla="*/ 1075481 h 1075481"/>
                <a:gd name="connsiteX3" fmla="*/ 0 w 2535062"/>
                <a:gd name="connsiteY3" fmla="*/ 1075481 h 1075481"/>
                <a:gd name="connsiteX4" fmla="*/ 0 w 2535062"/>
                <a:gd name="connsiteY4" fmla="*/ 0 h 1075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35062" h="1075481">
                  <a:moveTo>
                    <a:pt x="0" y="0"/>
                  </a:moveTo>
                  <a:lnTo>
                    <a:pt x="2535062" y="0"/>
                  </a:lnTo>
                  <a:lnTo>
                    <a:pt x="2535062" y="1075481"/>
                  </a:lnTo>
                  <a:lnTo>
                    <a:pt x="0" y="1075481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ctr" anchorCtr="0">
              <a:noAutofit/>
            </a:bodyPr>
            <a:lstStyle/>
            <a:p>
              <a:pPr marL="0" lvl="0" indent="0" algn="l" defTabSz="533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200" b="1" kern="1200" dirty="0" err="1"/>
                <a:t>Eg</a:t>
              </a:r>
              <a:r>
                <a:rPr lang="en-GB" sz="1200" b="1" kern="1200" dirty="0"/>
                <a:t>: Social club</a:t>
              </a:r>
              <a:endParaRPr lang="en-US" sz="1200" b="1" kern="1200" dirty="0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D3E318B8-3718-4BCE-AAAE-D6605D2E3861}"/>
              </a:ext>
            </a:extLst>
          </p:cNvPr>
          <p:cNvGrpSpPr/>
          <p:nvPr/>
        </p:nvGrpSpPr>
        <p:grpSpPr>
          <a:xfrm>
            <a:off x="330118" y="4419566"/>
            <a:ext cx="3841003" cy="1075481"/>
            <a:chOff x="330118" y="4419566"/>
            <a:chExt cx="3841003" cy="1075481"/>
          </a:xfrm>
        </p:grpSpPr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74E55B65-2F26-4C23-BAA7-29310C96946C}"/>
                </a:ext>
              </a:extLst>
            </p:cNvPr>
            <p:cNvSpPr/>
            <p:nvPr/>
          </p:nvSpPr>
          <p:spPr>
            <a:xfrm>
              <a:off x="330118" y="4419566"/>
              <a:ext cx="1075481" cy="1075481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/>
          </p:style>
        </p:sp>
        <p:sp>
          <p:nvSpPr>
            <p:cNvPr id="11" name="Rectangle 10" descr="Connections">
              <a:extLst>
                <a:ext uri="{FF2B5EF4-FFF2-40B4-BE49-F238E27FC236}">
                  <a16:creationId xmlns:a16="http://schemas.microsoft.com/office/drawing/2014/main" id="{C4BB967E-9F72-41F4-BE0B-6339F979DB2C}"/>
                </a:ext>
              </a:extLst>
            </p:cNvPr>
            <p:cNvSpPr/>
            <p:nvPr/>
          </p:nvSpPr>
          <p:spPr>
            <a:xfrm>
              <a:off x="555969" y="4645417"/>
              <a:ext cx="623779" cy="623779"/>
            </a:xfrm>
            <a:prstGeom prst="rect">
              <a:avLst/>
            </a:prstGeom>
            <a:blipFill>
              <a:blip r:embed="rId6" cstate="print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26069895-4B42-490A-A051-7D1C71F6E103}"/>
                </a:ext>
              </a:extLst>
            </p:cNvPr>
            <p:cNvSpPr/>
            <p:nvPr/>
          </p:nvSpPr>
          <p:spPr>
            <a:xfrm>
              <a:off x="1636059" y="4419566"/>
              <a:ext cx="2535062" cy="1075481"/>
            </a:xfrm>
            <a:custGeom>
              <a:avLst/>
              <a:gdLst>
                <a:gd name="connsiteX0" fmla="*/ 0 w 2535062"/>
                <a:gd name="connsiteY0" fmla="*/ 0 h 1075481"/>
                <a:gd name="connsiteX1" fmla="*/ 2535062 w 2535062"/>
                <a:gd name="connsiteY1" fmla="*/ 0 h 1075481"/>
                <a:gd name="connsiteX2" fmla="*/ 2535062 w 2535062"/>
                <a:gd name="connsiteY2" fmla="*/ 1075481 h 1075481"/>
                <a:gd name="connsiteX3" fmla="*/ 0 w 2535062"/>
                <a:gd name="connsiteY3" fmla="*/ 1075481 h 1075481"/>
                <a:gd name="connsiteX4" fmla="*/ 0 w 2535062"/>
                <a:gd name="connsiteY4" fmla="*/ 0 h 1075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35062" h="1075481">
                  <a:moveTo>
                    <a:pt x="0" y="0"/>
                  </a:moveTo>
                  <a:lnTo>
                    <a:pt x="2535062" y="0"/>
                  </a:lnTo>
                  <a:lnTo>
                    <a:pt x="2535062" y="1075481"/>
                  </a:lnTo>
                  <a:lnTo>
                    <a:pt x="0" y="1075481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ctr" anchorCtr="0">
              <a:noAutofit/>
            </a:bodyPr>
            <a:lstStyle/>
            <a:p>
              <a:pPr marL="0" lvl="0" indent="0" algn="l" defTabSz="533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200" b="1" kern="1200" dirty="0"/>
                <a:t>“A team is a number of individuals working as one to achieve a particular goal to which they are mutually committed” (Morgan, 2017, p204)</a:t>
              </a:r>
              <a:endParaRPr lang="en-US" sz="1200" b="1" kern="1200" dirty="0"/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AA231CA5-292C-4289-9498-D1AE4829840F}"/>
              </a:ext>
            </a:extLst>
          </p:cNvPr>
          <p:cNvGrpSpPr/>
          <p:nvPr/>
        </p:nvGrpSpPr>
        <p:grpSpPr>
          <a:xfrm>
            <a:off x="4612837" y="4419566"/>
            <a:ext cx="3841004" cy="1075481"/>
            <a:chOff x="4612837" y="4419566"/>
            <a:chExt cx="3841004" cy="1075481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D059A97D-E8A3-4ED5-A565-7461D90B891A}"/>
                </a:ext>
              </a:extLst>
            </p:cNvPr>
            <p:cNvSpPr/>
            <p:nvPr/>
          </p:nvSpPr>
          <p:spPr>
            <a:xfrm>
              <a:off x="4612837" y="4419566"/>
              <a:ext cx="1075481" cy="1075481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/>
          </p:style>
        </p:sp>
        <p:sp>
          <p:nvSpPr>
            <p:cNvPr id="14" name="Rectangle 13" descr="Meeting">
              <a:extLst>
                <a:ext uri="{FF2B5EF4-FFF2-40B4-BE49-F238E27FC236}">
                  <a16:creationId xmlns:a16="http://schemas.microsoft.com/office/drawing/2014/main" id="{D02F2886-35F7-419B-80B7-09810F714689}"/>
                </a:ext>
              </a:extLst>
            </p:cNvPr>
            <p:cNvSpPr/>
            <p:nvPr/>
          </p:nvSpPr>
          <p:spPr>
            <a:xfrm>
              <a:off x="4838688" y="4645417"/>
              <a:ext cx="623779" cy="623779"/>
            </a:xfrm>
            <a:prstGeom prst="rect">
              <a:avLst/>
            </a:prstGeom>
            <a:blipFill>
              <a:blip r:embed="rId8"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rcRect/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8E0D0B7D-6146-4564-9515-CBC31E12475D}"/>
                </a:ext>
              </a:extLst>
            </p:cNvPr>
            <p:cNvSpPr/>
            <p:nvPr/>
          </p:nvSpPr>
          <p:spPr>
            <a:xfrm>
              <a:off x="5918779" y="4419566"/>
              <a:ext cx="2535062" cy="1075481"/>
            </a:xfrm>
            <a:custGeom>
              <a:avLst/>
              <a:gdLst>
                <a:gd name="connsiteX0" fmla="*/ 0 w 2535062"/>
                <a:gd name="connsiteY0" fmla="*/ 0 h 1075481"/>
                <a:gd name="connsiteX1" fmla="*/ 2535062 w 2535062"/>
                <a:gd name="connsiteY1" fmla="*/ 0 h 1075481"/>
                <a:gd name="connsiteX2" fmla="*/ 2535062 w 2535062"/>
                <a:gd name="connsiteY2" fmla="*/ 1075481 h 1075481"/>
                <a:gd name="connsiteX3" fmla="*/ 0 w 2535062"/>
                <a:gd name="connsiteY3" fmla="*/ 1075481 h 1075481"/>
                <a:gd name="connsiteX4" fmla="*/ 0 w 2535062"/>
                <a:gd name="connsiteY4" fmla="*/ 0 h 1075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35062" h="1075481">
                  <a:moveTo>
                    <a:pt x="0" y="0"/>
                  </a:moveTo>
                  <a:lnTo>
                    <a:pt x="2535062" y="0"/>
                  </a:lnTo>
                  <a:lnTo>
                    <a:pt x="2535062" y="1075481"/>
                  </a:lnTo>
                  <a:lnTo>
                    <a:pt x="0" y="1075481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ctr" anchorCtr="0">
              <a:noAutofit/>
            </a:bodyPr>
            <a:lstStyle/>
            <a:p>
              <a:pPr marL="0" lvl="0" indent="0" algn="l" defTabSz="533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200" b="1" kern="1200" dirty="0" err="1"/>
                <a:t>Eg</a:t>
              </a:r>
              <a:r>
                <a:rPr lang="en-GB" sz="1200" b="1" kern="1200" dirty="0"/>
                <a:t>: Theatre team </a:t>
              </a:r>
              <a:endParaRPr lang="en-US" sz="1200" b="1" kern="1200" dirty="0"/>
            </a:p>
          </p:txBody>
        </p:sp>
      </p:grpSp>
      <p:sp>
        <p:nvSpPr>
          <p:cNvPr id="35" name="Content Placeholder 2">
            <a:extLst>
              <a:ext uri="{FF2B5EF4-FFF2-40B4-BE49-F238E27FC236}">
                <a16:creationId xmlns:a16="http://schemas.microsoft.com/office/drawing/2014/main" id="{76CB50F5-35F1-48A0-980F-773D91F4CD17}"/>
              </a:ext>
            </a:extLst>
          </p:cNvPr>
          <p:cNvSpPr txBox="1">
            <a:spLocks/>
          </p:cNvSpPr>
          <p:nvPr/>
        </p:nvSpPr>
        <p:spPr>
          <a:xfrm>
            <a:off x="251520" y="1327064"/>
            <a:ext cx="8352928" cy="1424968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r>
              <a:rPr lang="en-GB" sz="1500" b="1" dirty="0"/>
              <a:t>Both consist of individuals working together to accomplish a goal.</a:t>
            </a:r>
          </a:p>
          <a:p>
            <a:r>
              <a:rPr lang="en-GB" sz="1500" b="1" dirty="0"/>
              <a:t>Individuals have some differences in terms of their interests, personality, demographics and abilities</a:t>
            </a:r>
          </a:p>
          <a:p>
            <a:r>
              <a:rPr lang="en-GB" sz="1500" b="1" dirty="0"/>
              <a:t>There is something that brings them together</a:t>
            </a:r>
          </a:p>
          <a:p>
            <a:endParaRPr lang="en-GB" sz="1500" dirty="0"/>
          </a:p>
          <a:p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2473445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23FFB4-B5C6-C841-820B-07ED215186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 anchor="ctr">
            <a:normAutofit fontScale="90000"/>
          </a:bodyPr>
          <a:lstStyle/>
          <a:p>
            <a:r>
              <a:rPr lang="en-GB" b="1" dirty="0"/>
              <a:t>Activity 1 - Conditions for a Group to be a Team?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BC5AC0-DFEF-8040-813B-4187F3444D1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779912" y="1600201"/>
            <a:ext cx="4906888" cy="398904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i="1" dirty="0"/>
              <a:t>Activity 1 – 15mins</a:t>
            </a:r>
          </a:p>
          <a:p>
            <a:pPr>
              <a:buFontTx/>
              <a:buChar char="-"/>
            </a:pPr>
            <a:r>
              <a:rPr lang="en-GB" b="1" dirty="0"/>
              <a:t>Read</a:t>
            </a:r>
            <a:r>
              <a:rPr lang="en-GB" dirty="0"/>
              <a:t> the article on your desk and for those online click on the link provided by the tutor. </a:t>
            </a:r>
          </a:p>
          <a:p>
            <a:pPr>
              <a:buFontTx/>
              <a:buChar char="-"/>
            </a:pPr>
            <a:endParaRPr lang="en-GB" dirty="0"/>
          </a:p>
          <a:p>
            <a:pPr>
              <a:buFontTx/>
              <a:buChar char="-"/>
            </a:pPr>
            <a:r>
              <a:rPr lang="en-GB" dirty="0"/>
              <a:t>Go to page 4 – Teams VS Workgroups</a:t>
            </a:r>
          </a:p>
          <a:p>
            <a:pPr>
              <a:buFontTx/>
              <a:buChar char="-"/>
            </a:pPr>
            <a:endParaRPr lang="en-GB" dirty="0"/>
          </a:p>
          <a:p>
            <a:pPr>
              <a:buFontTx/>
              <a:buChar char="-"/>
            </a:pPr>
            <a:r>
              <a:rPr lang="en-GB" b="1" dirty="0"/>
              <a:t>Identify</a:t>
            </a:r>
            <a:r>
              <a:rPr lang="en-GB" dirty="0"/>
              <a:t> the </a:t>
            </a:r>
            <a:r>
              <a:rPr lang="en-GB" u="sng" dirty="0"/>
              <a:t>five</a:t>
            </a:r>
            <a:r>
              <a:rPr lang="en-GB" dirty="0"/>
              <a:t> basic conditions that must be met if a </a:t>
            </a:r>
            <a:r>
              <a:rPr lang="en-GB" b="1" dirty="0"/>
              <a:t>group</a:t>
            </a:r>
            <a:r>
              <a:rPr lang="en-GB" dirty="0"/>
              <a:t> is to considered a </a:t>
            </a:r>
            <a:r>
              <a:rPr lang="en-GB" b="1" dirty="0"/>
              <a:t>team</a:t>
            </a:r>
            <a:r>
              <a:rPr lang="en-GB" dirty="0"/>
              <a:t>. </a:t>
            </a:r>
          </a:p>
        </p:txBody>
      </p:sp>
      <p:pic>
        <p:nvPicPr>
          <p:cNvPr id="6" name="Picture 5" descr="Graphical user interface&#10;&#10;Description automatically generated">
            <a:extLst>
              <a:ext uri="{FF2B5EF4-FFF2-40B4-BE49-F238E27FC236}">
                <a16:creationId xmlns:a16="http://schemas.microsoft.com/office/drawing/2014/main" id="{057E10C6-DDFD-9B41-90F9-64840DF62FE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737" r="28738"/>
          <a:stretch/>
        </p:blipFill>
        <p:spPr>
          <a:xfrm>
            <a:off x="251520" y="1600201"/>
            <a:ext cx="3240360" cy="3989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827582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A578C98A-BBF1-4A3C-9A2E-FD0BB28CCE56}"/>
              </a:ext>
            </a:extLst>
          </p:cNvPr>
          <p:cNvSpPr/>
          <p:nvPr/>
        </p:nvSpPr>
        <p:spPr>
          <a:xfrm>
            <a:off x="472226" y="295488"/>
            <a:ext cx="7704856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/>
              <a:t>How many different teams work alongside each other in a care home? </a:t>
            </a:r>
          </a:p>
          <a:p>
            <a:endParaRPr lang="en-GB" b="1" dirty="0"/>
          </a:p>
          <a:p>
            <a:r>
              <a:rPr lang="en-GB" b="1" dirty="0"/>
              <a:t>Watch</a:t>
            </a:r>
            <a:r>
              <a:rPr lang="en-GB" dirty="0"/>
              <a:t> the video and try to </a:t>
            </a:r>
            <a:r>
              <a:rPr lang="en-GB" b="1" dirty="0"/>
              <a:t>identify</a:t>
            </a:r>
            <a:r>
              <a:rPr lang="en-GB" dirty="0"/>
              <a:t> the different teams.</a:t>
            </a:r>
          </a:p>
          <a:p>
            <a:endParaRPr lang="en-GB" dirty="0"/>
          </a:p>
          <a:p>
            <a:r>
              <a:rPr lang="en-GB" i="1" dirty="0"/>
              <a:t>Click image to link to video. </a:t>
            </a:r>
          </a:p>
        </p:txBody>
      </p:sp>
      <p:pic>
        <p:nvPicPr>
          <p:cNvPr id="4" name="Picture 3" descr="A group of people sitting at a table in a restaurant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D7CAD9ED-8771-4AE4-8D9A-E6ACFDD7451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2226" y="1628800"/>
            <a:ext cx="7693337" cy="40981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918998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3668E1-BB5D-47AF-A8B5-F89AF4D1A5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7767"/>
            <a:ext cx="8229600" cy="1143000"/>
          </a:xfrm>
        </p:spPr>
        <p:txBody>
          <a:bodyPr/>
          <a:lstStyle/>
          <a:p>
            <a:r>
              <a:rPr lang="en-GB" dirty="0"/>
              <a:t>Activity 2 – 30minutes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561F92-F7CB-43CC-A482-18AC11B167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340768"/>
            <a:ext cx="8363272" cy="4176465"/>
          </a:xfrm>
        </p:spPr>
        <p:txBody>
          <a:bodyPr>
            <a:normAutofit fontScale="85000" lnSpcReduction="20000"/>
          </a:bodyPr>
          <a:lstStyle/>
          <a:p>
            <a:r>
              <a:rPr lang="en-GB" b="1" dirty="0"/>
              <a:t>Visit</a:t>
            </a:r>
            <a:r>
              <a:rPr lang="en-GB" dirty="0"/>
              <a:t> –NHS Birmingham Community Healthcare Trust – A-Z of Services website.  </a:t>
            </a:r>
            <a:r>
              <a:rPr lang="en-GB" dirty="0">
                <a:hlinkClick r:id="rId2"/>
              </a:rPr>
              <a:t>https://www.bhamcommunity.nhs.uk/patients-public/a-z-services/?p=1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b="1" dirty="0"/>
              <a:t>Explore</a:t>
            </a:r>
            <a:r>
              <a:rPr lang="en-GB" dirty="0"/>
              <a:t> the different teams which operate in Birmingham’s community by clicking the links.</a:t>
            </a:r>
          </a:p>
          <a:p>
            <a:pPr lvl="1"/>
            <a:r>
              <a:rPr lang="en-GB" dirty="0"/>
              <a:t> </a:t>
            </a:r>
            <a:r>
              <a:rPr lang="en-GB" b="1" dirty="0"/>
              <a:t>Identify</a:t>
            </a:r>
            <a:r>
              <a:rPr lang="en-GB" dirty="0"/>
              <a:t> a team that interest you,</a:t>
            </a:r>
          </a:p>
          <a:p>
            <a:pPr lvl="1"/>
            <a:r>
              <a:rPr lang="en-GB" dirty="0"/>
              <a:t> </a:t>
            </a:r>
            <a:r>
              <a:rPr lang="en-GB" b="1" dirty="0"/>
              <a:t>Write</a:t>
            </a:r>
            <a:r>
              <a:rPr lang="en-GB" dirty="0"/>
              <a:t> an short email to your lecturer stating; the name of team that interests you, what service they offer and why you find them interesting.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644072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4304A-A8CE-4A97-9137-8135BF104A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Common Problems in Teams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B7F0AE9-830D-4176-A3B4-13B9A3099D2C}"/>
              </a:ext>
            </a:extLst>
          </p:cNvPr>
          <p:cNvSpPr/>
          <p:nvPr/>
        </p:nvSpPr>
        <p:spPr>
          <a:xfrm>
            <a:off x="457200" y="1772479"/>
            <a:ext cx="8229600" cy="403200"/>
          </a:xfrm>
          <a:prstGeom prst="rect">
            <a:avLst/>
          </a:prstGeom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2140A8A8-3775-4C84-8E51-95BE9552C878}"/>
              </a:ext>
            </a:extLst>
          </p:cNvPr>
          <p:cNvSpPr/>
          <p:nvPr/>
        </p:nvSpPr>
        <p:spPr>
          <a:xfrm>
            <a:off x="868680" y="1536319"/>
            <a:ext cx="5760720" cy="472320"/>
          </a:xfrm>
          <a:custGeom>
            <a:avLst/>
            <a:gdLst>
              <a:gd name="connsiteX0" fmla="*/ 0 w 5760720"/>
              <a:gd name="connsiteY0" fmla="*/ 78722 h 472320"/>
              <a:gd name="connsiteX1" fmla="*/ 78722 w 5760720"/>
              <a:gd name="connsiteY1" fmla="*/ 0 h 472320"/>
              <a:gd name="connsiteX2" fmla="*/ 5681998 w 5760720"/>
              <a:gd name="connsiteY2" fmla="*/ 0 h 472320"/>
              <a:gd name="connsiteX3" fmla="*/ 5760720 w 5760720"/>
              <a:gd name="connsiteY3" fmla="*/ 78722 h 472320"/>
              <a:gd name="connsiteX4" fmla="*/ 5760720 w 5760720"/>
              <a:gd name="connsiteY4" fmla="*/ 393598 h 472320"/>
              <a:gd name="connsiteX5" fmla="*/ 5681998 w 5760720"/>
              <a:gd name="connsiteY5" fmla="*/ 472320 h 472320"/>
              <a:gd name="connsiteX6" fmla="*/ 78722 w 5760720"/>
              <a:gd name="connsiteY6" fmla="*/ 472320 h 472320"/>
              <a:gd name="connsiteX7" fmla="*/ 0 w 5760720"/>
              <a:gd name="connsiteY7" fmla="*/ 393598 h 472320"/>
              <a:gd name="connsiteX8" fmla="*/ 0 w 5760720"/>
              <a:gd name="connsiteY8" fmla="*/ 78722 h 472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760720" h="472320">
                <a:moveTo>
                  <a:pt x="0" y="78722"/>
                </a:moveTo>
                <a:cubicBezTo>
                  <a:pt x="0" y="35245"/>
                  <a:pt x="35245" y="0"/>
                  <a:pt x="78722" y="0"/>
                </a:cubicBezTo>
                <a:lnTo>
                  <a:pt x="5681998" y="0"/>
                </a:lnTo>
                <a:cubicBezTo>
                  <a:pt x="5725475" y="0"/>
                  <a:pt x="5760720" y="35245"/>
                  <a:pt x="5760720" y="78722"/>
                </a:cubicBezTo>
                <a:lnTo>
                  <a:pt x="5760720" y="393598"/>
                </a:lnTo>
                <a:cubicBezTo>
                  <a:pt x="5760720" y="437075"/>
                  <a:pt x="5725475" y="472320"/>
                  <a:pt x="5681998" y="472320"/>
                </a:cubicBezTo>
                <a:lnTo>
                  <a:pt x="78722" y="472320"/>
                </a:lnTo>
                <a:cubicBezTo>
                  <a:pt x="35245" y="472320"/>
                  <a:pt x="0" y="437075"/>
                  <a:pt x="0" y="393598"/>
                </a:cubicBezTo>
                <a:lnTo>
                  <a:pt x="0" y="7872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40799" tIns="23057" rIns="240799" bIns="23057" numCol="1" spcCol="1270" anchor="ctr" anchorCtr="0">
            <a:noAutofit/>
          </a:bodyPr>
          <a:lstStyle/>
          <a:p>
            <a:pPr marL="0" lvl="0" indent="0" algn="l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600" kern="1200" dirty="0"/>
              <a:t>Lack of Commitment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327B899-7E3B-4D7C-BEBE-1F5FA4635964}"/>
              </a:ext>
            </a:extLst>
          </p:cNvPr>
          <p:cNvSpPr/>
          <p:nvPr/>
        </p:nvSpPr>
        <p:spPr>
          <a:xfrm>
            <a:off x="457200" y="2498239"/>
            <a:ext cx="8229600" cy="403200"/>
          </a:xfrm>
          <a:prstGeom prst="rect">
            <a:avLst/>
          </a:prstGeom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637E866D-D4C8-4E26-BD33-97EC9EC4B4FA}"/>
              </a:ext>
            </a:extLst>
          </p:cNvPr>
          <p:cNvSpPr/>
          <p:nvPr/>
        </p:nvSpPr>
        <p:spPr>
          <a:xfrm>
            <a:off x="868680" y="2262079"/>
            <a:ext cx="5760720" cy="472320"/>
          </a:xfrm>
          <a:custGeom>
            <a:avLst/>
            <a:gdLst>
              <a:gd name="connsiteX0" fmla="*/ 0 w 5760720"/>
              <a:gd name="connsiteY0" fmla="*/ 78722 h 472320"/>
              <a:gd name="connsiteX1" fmla="*/ 78722 w 5760720"/>
              <a:gd name="connsiteY1" fmla="*/ 0 h 472320"/>
              <a:gd name="connsiteX2" fmla="*/ 5681998 w 5760720"/>
              <a:gd name="connsiteY2" fmla="*/ 0 h 472320"/>
              <a:gd name="connsiteX3" fmla="*/ 5760720 w 5760720"/>
              <a:gd name="connsiteY3" fmla="*/ 78722 h 472320"/>
              <a:gd name="connsiteX4" fmla="*/ 5760720 w 5760720"/>
              <a:gd name="connsiteY4" fmla="*/ 393598 h 472320"/>
              <a:gd name="connsiteX5" fmla="*/ 5681998 w 5760720"/>
              <a:gd name="connsiteY5" fmla="*/ 472320 h 472320"/>
              <a:gd name="connsiteX6" fmla="*/ 78722 w 5760720"/>
              <a:gd name="connsiteY6" fmla="*/ 472320 h 472320"/>
              <a:gd name="connsiteX7" fmla="*/ 0 w 5760720"/>
              <a:gd name="connsiteY7" fmla="*/ 393598 h 472320"/>
              <a:gd name="connsiteX8" fmla="*/ 0 w 5760720"/>
              <a:gd name="connsiteY8" fmla="*/ 78722 h 472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760720" h="472320">
                <a:moveTo>
                  <a:pt x="0" y="78722"/>
                </a:moveTo>
                <a:cubicBezTo>
                  <a:pt x="0" y="35245"/>
                  <a:pt x="35245" y="0"/>
                  <a:pt x="78722" y="0"/>
                </a:cubicBezTo>
                <a:lnTo>
                  <a:pt x="5681998" y="0"/>
                </a:lnTo>
                <a:cubicBezTo>
                  <a:pt x="5725475" y="0"/>
                  <a:pt x="5760720" y="35245"/>
                  <a:pt x="5760720" y="78722"/>
                </a:cubicBezTo>
                <a:lnTo>
                  <a:pt x="5760720" y="393598"/>
                </a:lnTo>
                <a:cubicBezTo>
                  <a:pt x="5760720" y="437075"/>
                  <a:pt x="5725475" y="472320"/>
                  <a:pt x="5681998" y="472320"/>
                </a:cubicBezTo>
                <a:lnTo>
                  <a:pt x="78722" y="472320"/>
                </a:lnTo>
                <a:cubicBezTo>
                  <a:pt x="35245" y="472320"/>
                  <a:pt x="0" y="437075"/>
                  <a:pt x="0" y="393598"/>
                </a:cubicBezTo>
                <a:lnTo>
                  <a:pt x="0" y="7872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40799" tIns="23057" rIns="240799" bIns="23057" numCol="1" spcCol="1270" anchor="ctr" anchorCtr="0">
            <a:noAutofit/>
          </a:bodyPr>
          <a:lstStyle/>
          <a:p>
            <a:pPr marL="0" lvl="0" indent="0" algn="l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600" kern="1200" dirty="0"/>
              <a:t>Productivity losses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E7A5947-C5DB-41D7-8B8D-3C5E7CC05398}"/>
              </a:ext>
            </a:extLst>
          </p:cNvPr>
          <p:cNvSpPr/>
          <p:nvPr/>
        </p:nvSpPr>
        <p:spPr>
          <a:xfrm>
            <a:off x="457200" y="3223999"/>
            <a:ext cx="8229600" cy="403200"/>
          </a:xfrm>
          <a:prstGeom prst="rect">
            <a:avLst/>
          </a:prstGeom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C754C060-73A1-4EB6-8DAD-C8724D72292F}"/>
              </a:ext>
            </a:extLst>
          </p:cNvPr>
          <p:cNvSpPr/>
          <p:nvPr/>
        </p:nvSpPr>
        <p:spPr>
          <a:xfrm>
            <a:off x="868680" y="2987839"/>
            <a:ext cx="5760720" cy="472320"/>
          </a:xfrm>
          <a:custGeom>
            <a:avLst/>
            <a:gdLst>
              <a:gd name="connsiteX0" fmla="*/ 0 w 5760720"/>
              <a:gd name="connsiteY0" fmla="*/ 78722 h 472320"/>
              <a:gd name="connsiteX1" fmla="*/ 78722 w 5760720"/>
              <a:gd name="connsiteY1" fmla="*/ 0 h 472320"/>
              <a:gd name="connsiteX2" fmla="*/ 5681998 w 5760720"/>
              <a:gd name="connsiteY2" fmla="*/ 0 h 472320"/>
              <a:gd name="connsiteX3" fmla="*/ 5760720 w 5760720"/>
              <a:gd name="connsiteY3" fmla="*/ 78722 h 472320"/>
              <a:gd name="connsiteX4" fmla="*/ 5760720 w 5760720"/>
              <a:gd name="connsiteY4" fmla="*/ 393598 h 472320"/>
              <a:gd name="connsiteX5" fmla="*/ 5681998 w 5760720"/>
              <a:gd name="connsiteY5" fmla="*/ 472320 h 472320"/>
              <a:gd name="connsiteX6" fmla="*/ 78722 w 5760720"/>
              <a:gd name="connsiteY6" fmla="*/ 472320 h 472320"/>
              <a:gd name="connsiteX7" fmla="*/ 0 w 5760720"/>
              <a:gd name="connsiteY7" fmla="*/ 393598 h 472320"/>
              <a:gd name="connsiteX8" fmla="*/ 0 w 5760720"/>
              <a:gd name="connsiteY8" fmla="*/ 78722 h 472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760720" h="472320">
                <a:moveTo>
                  <a:pt x="0" y="78722"/>
                </a:moveTo>
                <a:cubicBezTo>
                  <a:pt x="0" y="35245"/>
                  <a:pt x="35245" y="0"/>
                  <a:pt x="78722" y="0"/>
                </a:cubicBezTo>
                <a:lnTo>
                  <a:pt x="5681998" y="0"/>
                </a:lnTo>
                <a:cubicBezTo>
                  <a:pt x="5725475" y="0"/>
                  <a:pt x="5760720" y="35245"/>
                  <a:pt x="5760720" y="78722"/>
                </a:cubicBezTo>
                <a:lnTo>
                  <a:pt x="5760720" y="393598"/>
                </a:lnTo>
                <a:cubicBezTo>
                  <a:pt x="5760720" y="437075"/>
                  <a:pt x="5725475" y="472320"/>
                  <a:pt x="5681998" y="472320"/>
                </a:cubicBezTo>
                <a:lnTo>
                  <a:pt x="78722" y="472320"/>
                </a:lnTo>
                <a:cubicBezTo>
                  <a:pt x="35245" y="472320"/>
                  <a:pt x="0" y="437075"/>
                  <a:pt x="0" y="393598"/>
                </a:cubicBezTo>
                <a:lnTo>
                  <a:pt x="0" y="7872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40799" tIns="23057" rIns="240799" bIns="23057" numCol="1" spcCol="1270" anchor="ctr" anchorCtr="0">
            <a:noAutofit/>
          </a:bodyPr>
          <a:lstStyle/>
          <a:p>
            <a:pPr marL="0" lvl="0" indent="0" algn="l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600" kern="1200" dirty="0"/>
              <a:t>Poor communication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CF7A672-3C58-44E8-8794-E23CA8F3E002}"/>
              </a:ext>
            </a:extLst>
          </p:cNvPr>
          <p:cNvSpPr/>
          <p:nvPr/>
        </p:nvSpPr>
        <p:spPr>
          <a:xfrm>
            <a:off x="457200" y="3949759"/>
            <a:ext cx="8229600" cy="403200"/>
          </a:xfrm>
          <a:prstGeom prst="rect">
            <a:avLst/>
          </a:prstGeom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9BDC413F-C187-4A83-A664-6F1575E0FB1E}"/>
              </a:ext>
            </a:extLst>
          </p:cNvPr>
          <p:cNvSpPr/>
          <p:nvPr/>
        </p:nvSpPr>
        <p:spPr>
          <a:xfrm>
            <a:off x="868680" y="3713599"/>
            <a:ext cx="5760720" cy="472320"/>
          </a:xfrm>
          <a:custGeom>
            <a:avLst/>
            <a:gdLst>
              <a:gd name="connsiteX0" fmla="*/ 0 w 5760720"/>
              <a:gd name="connsiteY0" fmla="*/ 78722 h 472320"/>
              <a:gd name="connsiteX1" fmla="*/ 78722 w 5760720"/>
              <a:gd name="connsiteY1" fmla="*/ 0 h 472320"/>
              <a:gd name="connsiteX2" fmla="*/ 5681998 w 5760720"/>
              <a:gd name="connsiteY2" fmla="*/ 0 h 472320"/>
              <a:gd name="connsiteX3" fmla="*/ 5760720 w 5760720"/>
              <a:gd name="connsiteY3" fmla="*/ 78722 h 472320"/>
              <a:gd name="connsiteX4" fmla="*/ 5760720 w 5760720"/>
              <a:gd name="connsiteY4" fmla="*/ 393598 h 472320"/>
              <a:gd name="connsiteX5" fmla="*/ 5681998 w 5760720"/>
              <a:gd name="connsiteY5" fmla="*/ 472320 h 472320"/>
              <a:gd name="connsiteX6" fmla="*/ 78722 w 5760720"/>
              <a:gd name="connsiteY6" fmla="*/ 472320 h 472320"/>
              <a:gd name="connsiteX7" fmla="*/ 0 w 5760720"/>
              <a:gd name="connsiteY7" fmla="*/ 393598 h 472320"/>
              <a:gd name="connsiteX8" fmla="*/ 0 w 5760720"/>
              <a:gd name="connsiteY8" fmla="*/ 78722 h 472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760720" h="472320">
                <a:moveTo>
                  <a:pt x="0" y="78722"/>
                </a:moveTo>
                <a:cubicBezTo>
                  <a:pt x="0" y="35245"/>
                  <a:pt x="35245" y="0"/>
                  <a:pt x="78722" y="0"/>
                </a:cubicBezTo>
                <a:lnTo>
                  <a:pt x="5681998" y="0"/>
                </a:lnTo>
                <a:cubicBezTo>
                  <a:pt x="5725475" y="0"/>
                  <a:pt x="5760720" y="35245"/>
                  <a:pt x="5760720" y="78722"/>
                </a:cubicBezTo>
                <a:lnTo>
                  <a:pt x="5760720" y="393598"/>
                </a:lnTo>
                <a:cubicBezTo>
                  <a:pt x="5760720" y="437075"/>
                  <a:pt x="5725475" y="472320"/>
                  <a:pt x="5681998" y="472320"/>
                </a:cubicBezTo>
                <a:lnTo>
                  <a:pt x="78722" y="472320"/>
                </a:lnTo>
                <a:cubicBezTo>
                  <a:pt x="35245" y="472320"/>
                  <a:pt x="0" y="437075"/>
                  <a:pt x="0" y="393598"/>
                </a:cubicBezTo>
                <a:lnTo>
                  <a:pt x="0" y="7872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40799" tIns="23057" rIns="240799" bIns="23057" numCol="1" spcCol="1270" anchor="ctr" anchorCtr="0">
            <a:noAutofit/>
          </a:bodyPr>
          <a:lstStyle/>
          <a:p>
            <a:pPr marL="0" lvl="0" indent="0" algn="l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600" kern="1200" dirty="0"/>
              <a:t>Interpersonal Conflict</a:t>
            </a: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7F5634BE-94CF-407C-992E-5AC721F513BC}"/>
              </a:ext>
            </a:extLst>
          </p:cNvPr>
          <p:cNvSpPr/>
          <p:nvPr/>
        </p:nvSpPr>
        <p:spPr>
          <a:xfrm>
            <a:off x="457200" y="4675519"/>
            <a:ext cx="8229600" cy="693000"/>
          </a:xfrm>
          <a:custGeom>
            <a:avLst/>
            <a:gdLst>
              <a:gd name="connsiteX0" fmla="*/ 0 w 8229600"/>
              <a:gd name="connsiteY0" fmla="*/ 0 h 693000"/>
              <a:gd name="connsiteX1" fmla="*/ 8229600 w 8229600"/>
              <a:gd name="connsiteY1" fmla="*/ 0 h 693000"/>
              <a:gd name="connsiteX2" fmla="*/ 8229600 w 8229600"/>
              <a:gd name="connsiteY2" fmla="*/ 693000 h 693000"/>
              <a:gd name="connsiteX3" fmla="*/ 0 w 8229600"/>
              <a:gd name="connsiteY3" fmla="*/ 693000 h 693000"/>
              <a:gd name="connsiteX4" fmla="*/ 0 w 8229600"/>
              <a:gd name="connsiteY4" fmla="*/ 0 h 693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229600" h="693000">
                <a:moveTo>
                  <a:pt x="0" y="0"/>
                </a:moveTo>
                <a:lnTo>
                  <a:pt x="8229600" y="0"/>
                </a:lnTo>
                <a:lnTo>
                  <a:pt x="8229600" y="693000"/>
                </a:lnTo>
                <a:lnTo>
                  <a:pt x="0" y="69300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638708" tIns="333248" rIns="638708" bIns="113792" numCol="1" spcCol="1270" anchor="t" anchorCtr="0">
            <a:noAutofit/>
          </a:bodyPr>
          <a:lstStyle/>
          <a:p>
            <a:pPr marL="171450" lvl="1" indent="-171450" algn="l" defTabSz="71120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r>
              <a:rPr lang="en-GB" sz="1600" kern="1200" dirty="0"/>
              <a:t>(Griffith &amp; Dunham, 2015, p7)</a:t>
            </a: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605EEA9A-AD3E-42B6-97B3-F8E5CFAD66A1}"/>
              </a:ext>
            </a:extLst>
          </p:cNvPr>
          <p:cNvSpPr/>
          <p:nvPr/>
        </p:nvSpPr>
        <p:spPr>
          <a:xfrm>
            <a:off x="868680" y="4439359"/>
            <a:ext cx="5760720" cy="472320"/>
          </a:xfrm>
          <a:custGeom>
            <a:avLst/>
            <a:gdLst>
              <a:gd name="connsiteX0" fmla="*/ 0 w 5760720"/>
              <a:gd name="connsiteY0" fmla="*/ 78722 h 472320"/>
              <a:gd name="connsiteX1" fmla="*/ 78722 w 5760720"/>
              <a:gd name="connsiteY1" fmla="*/ 0 h 472320"/>
              <a:gd name="connsiteX2" fmla="*/ 5681998 w 5760720"/>
              <a:gd name="connsiteY2" fmla="*/ 0 h 472320"/>
              <a:gd name="connsiteX3" fmla="*/ 5760720 w 5760720"/>
              <a:gd name="connsiteY3" fmla="*/ 78722 h 472320"/>
              <a:gd name="connsiteX4" fmla="*/ 5760720 w 5760720"/>
              <a:gd name="connsiteY4" fmla="*/ 393598 h 472320"/>
              <a:gd name="connsiteX5" fmla="*/ 5681998 w 5760720"/>
              <a:gd name="connsiteY5" fmla="*/ 472320 h 472320"/>
              <a:gd name="connsiteX6" fmla="*/ 78722 w 5760720"/>
              <a:gd name="connsiteY6" fmla="*/ 472320 h 472320"/>
              <a:gd name="connsiteX7" fmla="*/ 0 w 5760720"/>
              <a:gd name="connsiteY7" fmla="*/ 393598 h 472320"/>
              <a:gd name="connsiteX8" fmla="*/ 0 w 5760720"/>
              <a:gd name="connsiteY8" fmla="*/ 78722 h 472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760720" h="472320">
                <a:moveTo>
                  <a:pt x="0" y="78722"/>
                </a:moveTo>
                <a:cubicBezTo>
                  <a:pt x="0" y="35245"/>
                  <a:pt x="35245" y="0"/>
                  <a:pt x="78722" y="0"/>
                </a:cubicBezTo>
                <a:lnTo>
                  <a:pt x="5681998" y="0"/>
                </a:lnTo>
                <a:cubicBezTo>
                  <a:pt x="5725475" y="0"/>
                  <a:pt x="5760720" y="35245"/>
                  <a:pt x="5760720" y="78722"/>
                </a:cubicBezTo>
                <a:lnTo>
                  <a:pt x="5760720" y="393598"/>
                </a:lnTo>
                <a:cubicBezTo>
                  <a:pt x="5760720" y="437075"/>
                  <a:pt x="5725475" y="472320"/>
                  <a:pt x="5681998" y="472320"/>
                </a:cubicBezTo>
                <a:lnTo>
                  <a:pt x="78722" y="472320"/>
                </a:lnTo>
                <a:cubicBezTo>
                  <a:pt x="35245" y="472320"/>
                  <a:pt x="0" y="437075"/>
                  <a:pt x="0" y="393598"/>
                </a:cubicBezTo>
                <a:lnTo>
                  <a:pt x="0" y="7872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40799" tIns="23057" rIns="240799" bIns="23057" numCol="1" spcCol="1270" anchor="ctr" anchorCtr="0">
            <a:noAutofit/>
          </a:bodyPr>
          <a:lstStyle/>
          <a:p>
            <a:pPr marL="0" lvl="0" indent="0" algn="l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600" kern="1200" dirty="0"/>
              <a:t>Poor Leadership</a:t>
            </a:r>
          </a:p>
        </p:txBody>
      </p:sp>
    </p:spTree>
    <p:extLst>
      <p:ext uri="{BB962C8B-B14F-4D97-AF65-F5344CB8AC3E}">
        <p14:creationId xmlns:p14="http://schemas.microsoft.com/office/powerpoint/2010/main" val="13511659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5" grpId="0" animBg="1"/>
      <p:bldP spid="17" grpId="0" animBg="1"/>
      <p:bldP spid="19" grpId="0" animBg="1"/>
      <p:bldP spid="20" grpId="0" animBg="1"/>
      <p:bldP spid="21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26E676-2816-4454-91A3-BCD9AC29FB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Activity 2.  20mins – Take the test – </a:t>
            </a:r>
            <a:br>
              <a:rPr lang="en-GB" dirty="0"/>
            </a:br>
            <a:r>
              <a:rPr lang="en-GB" dirty="0"/>
              <a:t>What kind of team player are you?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0E609E-F693-4309-BABB-F986C43104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https://openpsychometrics.org/tests/ODAT/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Or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https://www.truity.com/test/disc-personality-test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Did your result surprise you? </a:t>
            </a:r>
          </a:p>
        </p:txBody>
      </p:sp>
    </p:spTree>
    <p:extLst>
      <p:ext uri="{BB962C8B-B14F-4D97-AF65-F5344CB8AC3E}">
        <p14:creationId xmlns:p14="http://schemas.microsoft.com/office/powerpoint/2010/main" val="99911994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12997E-D6D1-4F24-ADE3-61153D91CB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Creating Effective Teams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EC0A0EB-2A94-43F8-84A3-B958F500D09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15828" y="4609331"/>
            <a:ext cx="2912343" cy="97078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EE57E4E-4DE5-48F8-AA60-5F17FA71F9D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1520" y="2348880"/>
            <a:ext cx="2636693" cy="187220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3CEE02D-7D59-403A-B1EF-8A02BB96E52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06692" y="1417637"/>
            <a:ext cx="2636693" cy="219975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235A7F6-907E-4256-8564-91CCB30E0AD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1864" y="2511554"/>
            <a:ext cx="2636693" cy="1834892"/>
          </a:xfrm>
          <a:prstGeom prst="rect">
            <a:avLst/>
          </a:prstGeom>
        </p:spPr>
      </p:pic>
      <p:sp>
        <p:nvSpPr>
          <p:cNvPr id="8" name="Arrow: Right 7">
            <a:extLst>
              <a:ext uri="{FF2B5EF4-FFF2-40B4-BE49-F238E27FC236}">
                <a16:creationId xmlns:a16="http://schemas.microsoft.com/office/drawing/2014/main" id="{F723B763-BB94-4084-960D-1F970DA867C0}"/>
              </a:ext>
            </a:extLst>
          </p:cNvPr>
          <p:cNvSpPr/>
          <p:nvPr/>
        </p:nvSpPr>
        <p:spPr>
          <a:xfrm rot="3401755">
            <a:off x="2433962" y="4182396"/>
            <a:ext cx="908501" cy="38824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62DC1E66-544C-4100-927D-5BA2CFE39FA6}"/>
              </a:ext>
            </a:extLst>
          </p:cNvPr>
          <p:cNvSpPr/>
          <p:nvPr/>
        </p:nvSpPr>
        <p:spPr>
          <a:xfrm rot="5400000">
            <a:off x="3920872" y="3919240"/>
            <a:ext cx="908501" cy="38824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C688FA08-D936-4A82-86FF-EBBE788360D8}"/>
              </a:ext>
            </a:extLst>
          </p:cNvPr>
          <p:cNvSpPr/>
          <p:nvPr/>
        </p:nvSpPr>
        <p:spPr>
          <a:xfrm rot="7973357">
            <a:off x="5507613" y="4218141"/>
            <a:ext cx="908501" cy="38824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8440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B890DF-33DF-466B-A58A-C9D1ACB221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3 – 20minutes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C86C5996-39EB-4496-90DF-C947AE92819A}"/>
              </a:ext>
            </a:extLst>
          </p:cNvPr>
          <p:cNvGrpSpPr/>
          <p:nvPr/>
        </p:nvGrpSpPr>
        <p:grpSpPr>
          <a:xfrm>
            <a:off x="158148" y="1216471"/>
            <a:ext cx="8785949" cy="1440161"/>
            <a:chOff x="252174" y="1668454"/>
            <a:chExt cx="2814220" cy="3377068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2DC33E4-D215-45B0-BE58-8BC437B066E2}"/>
                </a:ext>
              </a:extLst>
            </p:cNvPr>
            <p:cNvSpPr/>
            <p:nvPr/>
          </p:nvSpPr>
          <p:spPr>
            <a:xfrm rot="16200000">
              <a:off x="535673" y="1384955"/>
              <a:ext cx="2247221" cy="2814220"/>
            </a:xfrm>
            <a:custGeom>
              <a:avLst/>
              <a:gdLst>
                <a:gd name="connsiteX0" fmla="*/ 0 w 2814218"/>
                <a:gd name="connsiteY0" fmla="*/ 140711 h 3377062"/>
                <a:gd name="connsiteX1" fmla="*/ 140711 w 2814218"/>
                <a:gd name="connsiteY1" fmla="*/ 0 h 3377062"/>
                <a:gd name="connsiteX2" fmla="*/ 2673507 w 2814218"/>
                <a:gd name="connsiteY2" fmla="*/ 0 h 3377062"/>
                <a:gd name="connsiteX3" fmla="*/ 2814218 w 2814218"/>
                <a:gd name="connsiteY3" fmla="*/ 140711 h 3377062"/>
                <a:gd name="connsiteX4" fmla="*/ 2814218 w 2814218"/>
                <a:gd name="connsiteY4" fmla="*/ 3236351 h 3377062"/>
                <a:gd name="connsiteX5" fmla="*/ 2673507 w 2814218"/>
                <a:gd name="connsiteY5" fmla="*/ 3377062 h 3377062"/>
                <a:gd name="connsiteX6" fmla="*/ 140711 w 2814218"/>
                <a:gd name="connsiteY6" fmla="*/ 3377062 h 3377062"/>
                <a:gd name="connsiteX7" fmla="*/ 0 w 2814218"/>
                <a:gd name="connsiteY7" fmla="*/ 3236351 h 3377062"/>
                <a:gd name="connsiteX8" fmla="*/ 0 w 2814218"/>
                <a:gd name="connsiteY8" fmla="*/ 140711 h 3377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814218" h="3377062">
                  <a:moveTo>
                    <a:pt x="2696958" y="1"/>
                  </a:moveTo>
                  <a:cubicBezTo>
                    <a:pt x="2761719" y="1"/>
                    <a:pt x="2814218" y="75598"/>
                    <a:pt x="2814218" y="168854"/>
                  </a:cubicBezTo>
                  <a:lnTo>
                    <a:pt x="2814218" y="3208208"/>
                  </a:lnTo>
                  <a:cubicBezTo>
                    <a:pt x="2814218" y="3301464"/>
                    <a:pt x="2761719" y="3377061"/>
                    <a:pt x="2696958" y="3377061"/>
                  </a:cubicBezTo>
                  <a:lnTo>
                    <a:pt x="117260" y="3377061"/>
                  </a:lnTo>
                  <a:cubicBezTo>
                    <a:pt x="52499" y="3377061"/>
                    <a:pt x="0" y="3301464"/>
                    <a:pt x="0" y="3208208"/>
                  </a:cubicBezTo>
                  <a:lnTo>
                    <a:pt x="0" y="168854"/>
                  </a:lnTo>
                  <a:cubicBezTo>
                    <a:pt x="0" y="75598"/>
                    <a:pt x="52499" y="1"/>
                    <a:pt x="117260" y="1"/>
                  </a:cubicBezTo>
                  <a:lnTo>
                    <a:pt x="2696958" y="1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607871" tIns="102873" rIns="133350" bIns="2251374" numCol="1" spcCol="1270" anchor="t" anchorCtr="0">
              <a:noAutofit/>
            </a:bodyPr>
            <a:lstStyle/>
            <a:p>
              <a:pPr marL="0" lvl="0" indent="0" algn="r" defTabSz="1333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3000" kern="1200" dirty="0"/>
                <a:t>.</a:t>
              </a:r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B8D93759-397A-4BAF-8978-EECF3E3E5EEA}"/>
                </a:ext>
              </a:extLst>
            </p:cNvPr>
            <p:cNvSpPr/>
            <p:nvPr/>
          </p:nvSpPr>
          <p:spPr>
            <a:xfrm>
              <a:off x="347963" y="1668459"/>
              <a:ext cx="2563648" cy="3377063"/>
            </a:xfrm>
            <a:custGeom>
              <a:avLst/>
              <a:gdLst>
                <a:gd name="connsiteX0" fmla="*/ 0 w 2096593"/>
                <a:gd name="connsiteY0" fmla="*/ 0 h 3377062"/>
                <a:gd name="connsiteX1" fmla="*/ 2096593 w 2096593"/>
                <a:gd name="connsiteY1" fmla="*/ 0 h 3377062"/>
                <a:gd name="connsiteX2" fmla="*/ 2096593 w 2096593"/>
                <a:gd name="connsiteY2" fmla="*/ 3377062 h 3377062"/>
                <a:gd name="connsiteX3" fmla="*/ 0 w 2096593"/>
                <a:gd name="connsiteY3" fmla="*/ 3377062 h 3377062"/>
                <a:gd name="connsiteX4" fmla="*/ 0 w 2096593"/>
                <a:gd name="connsiteY4" fmla="*/ 0 h 3377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96593" h="3377062">
                  <a:moveTo>
                    <a:pt x="0" y="0"/>
                  </a:moveTo>
                  <a:lnTo>
                    <a:pt x="2096593" y="0"/>
                  </a:lnTo>
                  <a:lnTo>
                    <a:pt x="2096593" y="3377062"/>
                  </a:lnTo>
                  <a:lnTo>
                    <a:pt x="0" y="3377062"/>
                  </a:lnTo>
                  <a:lnTo>
                    <a:pt x="0" y="0"/>
                  </a:lnTo>
                  <a:close/>
                </a:path>
              </a:pathLst>
            </a:custGeom>
            <a:noFill/>
            <a:ln>
              <a:noFill/>
            </a:ln>
            <a:sp3d/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0" tIns="72009" rIns="0" bIns="0" numCol="1" spcCol="1270" anchor="t" anchorCtr="0">
              <a:noAutofit/>
            </a:bodyPr>
            <a:lstStyle/>
            <a:p>
              <a:pPr marL="0" lvl="0" indent="0" algn="l" defTabSz="933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100" kern="1200" dirty="0"/>
                <a:t>Open the extract ‘</a:t>
              </a:r>
              <a:r>
                <a:rPr lang="en-GB" sz="2100" kern="1200" dirty="0">
                  <a:solidFill>
                    <a:schemeClr val="tx1"/>
                  </a:solidFill>
                </a:rPr>
                <a:t>Working with Staff</a:t>
              </a:r>
              <a:r>
                <a:rPr lang="en-GB" sz="2100" kern="1200" dirty="0"/>
                <a:t>’ from </a:t>
              </a:r>
              <a:r>
                <a:rPr lang="en-GB" sz="2100" kern="1200" dirty="0">
                  <a:solidFill>
                    <a:schemeClr val="tx1"/>
                  </a:solidFill>
                </a:rPr>
                <a:t>Miller, R. (2016)</a:t>
              </a:r>
            </a:p>
            <a:p>
              <a:pPr marL="0" lvl="0" indent="0" algn="l" defTabSz="933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100" i="1" kern="1200" dirty="0"/>
                <a:t>  </a:t>
              </a:r>
              <a:r>
                <a:rPr lang="en-GB" sz="1600" i="1" dirty="0"/>
                <a:t>(on Moodle in week 1 reading folder)</a:t>
              </a:r>
              <a:endParaRPr lang="en-GB" sz="1600" kern="1200" dirty="0"/>
            </a:p>
          </p:txBody>
        </p:sp>
      </p:grp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9DEC6FD8-C4B0-4385-A9CF-61DFF95363E3}"/>
              </a:ext>
            </a:extLst>
          </p:cNvPr>
          <p:cNvSpPr/>
          <p:nvPr/>
        </p:nvSpPr>
        <p:spPr>
          <a:xfrm rot="16200000">
            <a:off x="4015115" y="-1401379"/>
            <a:ext cx="958334" cy="8702423"/>
          </a:xfrm>
          <a:custGeom>
            <a:avLst/>
            <a:gdLst>
              <a:gd name="connsiteX0" fmla="*/ 0 w 2814218"/>
              <a:gd name="connsiteY0" fmla="*/ 140711 h 3377062"/>
              <a:gd name="connsiteX1" fmla="*/ 140711 w 2814218"/>
              <a:gd name="connsiteY1" fmla="*/ 0 h 3377062"/>
              <a:gd name="connsiteX2" fmla="*/ 2673507 w 2814218"/>
              <a:gd name="connsiteY2" fmla="*/ 0 h 3377062"/>
              <a:gd name="connsiteX3" fmla="*/ 2814218 w 2814218"/>
              <a:gd name="connsiteY3" fmla="*/ 140711 h 3377062"/>
              <a:gd name="connsiteX4" fmla="*/ 2814218 w 2814218"/>
              <a:gd name="connsiteY4" fmla="*/ 3236351 h 3377062"/>
              <a:gd name="connsiteX5" fmla="*/ 2673507 w 2814218"/>
              <a:gd name="connsiteY5" fmla="*/ 3377062 h 3377062"/>
              <a:gd name="connsiteX6" fmla="*/ 140711 w 2814218"/>
              <a:gd name="connsiteY6" fmla="*/ 3377062 h 3377062"/>
              <a:gd name="connsiteX7" fmla="*/ 0 w 2814218"/>
              <a:gd name="connsiteY7" fmla="*/ 3236351 h 3377062"/>
              <a:gd name="connsiteX8" fmla="*/ 0 w 2814218"/>
              <a:gd name="connsiteY8" fmla="*/ 140711 h 33770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814218" h="3377062">
                <a:moveTo>
                  <a:pt x="2696958" y="1"/>
                </a:moveTo>
                <a:cubicBezTo>
                  <a:pt x="2761719" y="1"/>
                  <a:pt x="2814218" y="75598"/>
                  <a:pt x="2814218" y="168854"/>
                </a:cubicBezTo>
                <a:lnTo>
                  <a:pt x="2814218" y="3208208"/>
                </a:lnTo>
                <a:cubicBezTo>
                  <a:pt x="2814218" y="3301464"/>
                  <a:pt x="2761719" y="3377061"/>
                  <a:pt x="2696958" y="3377061"/>
                </a:cubicBezTo>
                <a:lnTo>
                  <a:pt x="117260" y="3377061"/>
                </a:lnTo>
                <a:cubicBezTo>
                  <a:pt x="52499" y="3377061"/>
                  <a:pt x="0" y="3301464"/>
                  <a:pt x="0" y="3208208"/>
                </a:cubicBezTo>
                <a:lnTo>
                  <a:pt x="0" y="168854"/>
                </a:lnTo>
                <a:cubicBezTo>
                  <a:pt x="0" y="75598"/>
                  <a:pt x="52499" y="1"/>
                  <a:pt x="117260" y="1"/>
                </a:cubicBezTo>
                <a:lnTo>
                  <a:pt x="2696958" y="1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607870" tIns="102870" rIns="133351" bIns="2251376" numCol="1" spcCol="1270" anchor="t" anchorCtr="0">
            <a:noAutofit/>
          </a:bodyPr>
          <a:lstStyle/>
          <a:p>
            <a:pPr marL="0" lvl="0" indent="0" algn="r" defTabSz="13335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000" kern="1200" dirty="0"/>
              <a:t>.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1074CD1-B70C-408B-9EA8-CC495A649B35}"/>
              </a:ext>
            </a:extLst>
          </p:cNvPr>
          <p:cNvSpPr/>
          <p:nvPr/>
        </p:nvSpPr>
        <p:spPr>
          <a:xfrm>
            <a:off x="570166" y="2592365"/>
            <a:ext cx="8003667" cy="1683731"/>
          </a:xfrm>
          <a:custGeom>
            <a:avLst/>
            <a:gdLst>
              <a:gd name="connsiteX0" fmla="*/ 0 w 2096593"/>
              <a:gd name="connsiteY0" fmla="*/ 0 h 3377062"/>
              <a:gd name="connsiteX1" fmla="*/ 2096593 w 2096593"/>
              <a:gd name="connsiteY1" fmla="*/ 0 h 3377062"/>
              <a:gd name="connsiteX2" fmla="*/ 2096593 w 2096593"/>
              <a:gd name="connsiteY2" fmla="*/ 3377062 h 3377062"/>
              <a:gd name="connsiteX3" fmla="*/ 0 w 2096593"/>
              <a:gd name="connsiteY3" fmla="*/ 3377062 h 3377062"/>
              <a:gd name="connsiteX4" fmla="*/ 0 w 2096593"/>
              <a:gd name="connsiteY4" fmla="*/ 0 h 33770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096593" h="3377062">
                <a:moveTo>
                  <a:pt x="0" y="0"/>
                </a:moveTo>
                <a:lnTo>
                  <a:pt x="2096593" y="0"/>
                </a:lnTo>
                <a:lnTo>
                  <a:pt x="2096593" y="3377062"/>
                </a:lnTo>
                <a:lnTo>
                  <a:pt x="0" y="3377062"/>
                </a:lnTo>
                <a:lnTo>
                  <a:pt x="0" y="0"/>
                </a:lnTo>
                <a:close/>
              </a:path>
            </a:pathLst>
          </a:custGeom>
          <a:noFill/>
          <a:ln>
            <a:noFill/>
          </a:ln>
          <a:sp3d/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0" tIns="72009" rIns="0" bIns="0" numCol="1" spcCol="1270" anchor="t" anchorCtr="0">
            <a:noAutofit/>
          </a:bodyPr>
          <a:lstStyle/>
          <a:p>
            <a:pPr marL="0" lvl="0" indent="0" algn="l" defTabSz="9334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100" i="1" kern="1200" dirty="0"/>
              <a:t>Look at </a:t>
            </a:r>
            <a:r>
              <a:rPr lang="en-GB" sz="2100" i="1" kern="1200" dirty="0">
                <a:solidFill>
                  <a:schemeClr val="tx1"/>
                </a:solidFill>
              </a:rPr>
              <a:t>Table 8.5 on p 173 </a:t>
            </a:r>
            <a:r>
              <a:rPr lang="en-GB" sz="2100" i="1" kern="1200" dirty="0"/>
              <a:t>– which of the ‘</a:t>
            </a:r>
            <a:r>
              <a:rPr lang="en-GB" sz="2100" b="1" kern="1200" dirty="0"/>
              <a:t>Beneficiaries’ </a:t>
            </a:r>
            <a:r>
              <a:rPr lang="en-GB" sz="2100" kern="1200" dirty="0"/>
              <a:t>do you think benefits most from effective teamworking? </a:t>
            </a: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3965B271-0C45-4E35-AC6F-E468B5BCDFA0}"/>
              </a:ext>
            </a:extLst>
          </p:cNvPr>
          <p:cNvSpPr/>
          <p:nvPr/>
        </p:nvSpPr>
        <p:spPr>
          <a:xfrm rot="16200000">
            <a:off x="4083779" y="-339938"/>
            <a:ext cx="892920" cy="8744187"/>
          </a:xfrm>
          <a:custGeom>
            <a:avLst/>
            <a:gdLst>
              <a:gd name="connsiteX0" fmla="*/ 0 w 2814218"/>
              <a:gd name="connsiteY0" fmla="*/ 140711 h 3377062"/>
              <a:gd name="connsiteX1" fmla="*/ 140711 w 2814218"/>
              <a:gd name="connsiteY1" fmla="*/ 0 h 3377062"/>
              <a:gd name="connsiteX2" fmla="*/ 2673507 w 2814218"/>
              <a:gd name="connsiteY2" fmla="*/ 0 h 3377062"/>
              <a:gd name="connsiteX3" fmla="*/ 2814218 w 2814218"/>
              <a:gd name="connsiteY3" fmla="*/ 140711 h 3377062"/>
              <a:gd name="connsiteX4" fmla="*/ 2814218 w 2814218"/>
              <a:gd name="connsiteY4" fmla="*/ 3236351 h 3377062"/>
              <a:gd name="connsiteX5" fmla="*/ 2673507 w 2814218"/>
              <a:gd name="connsiteY5" fmla="*/ 3377062 h 3377062"/>
              <a:gd name="connsiteX6" fmla="*/ 140711 w 2814218"/>
              <a:gd name="connsiteY6" fmla="*/ 3377062 h 3377062"/>
              <a:gd name="connsiteX7" fmla="*/ 0 w 2814218"/>
              <a:gd name="connsiteY7" fmla="*/ 3236351 h 3377062"/>
              <a:gd name="connsiteX8" fmla="*/ 0 w 2814218"/>
              <a:gd name="connsiteY8" fmla="*/ 140711 h 33770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814218" h="3377062">
                <a:moveTo>
                  <a:pt x="2696958" y="1"/>
                </a:moveTo>
                <a:cubicBezTo>
                  <a:pt x="2761719" y="1"/>
                  <a:pt x="2814218" y="75598"/>
                  <a:pt x="2814218" y="168854"/>
                </a:cubicBezTo>
                <a:lnTo>
                  <a:pt x="2814218" y="3208208"/>
                </a:lnTo>
                <a:cubicBezTo>
                  <a:pt x="2814218" y="3301464"/>
                  <a:pt x="2761719" y="3377061"/>
                  <a:pt x="2696958" y="3377061"/>
                </a:cubicBezTo>
                <a:lnTo>
                  <a:pt x="117260" y="3377061"/>
                </a:lnTo>
                <a:cubicBezTo>
                  <a:pt x="52499" y="3377061"/>
                  <a:pt x="0" y="3301464"/>
                  <a:pt x="0" y="3208208"/>
                </a:cubicBezTo>
                <a:lnTo>
                  <a:pt x="0" y="168854"/>
                </a:lnTo>
                <a:cubicBezTo>
                  <a:pt x="0" y="75598"/>
                  <a:pt x="52499" y="1"/>
                  <a:pt x="117260" y="1"/>
                </a:cubicBezTo>
                <a:lnTo>
                  <a:pt x="2696958" y="1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607870" tIns="102869" rIns="133351" bIns="2251376" numCol="1" spcCol="1270" anchor="t" anchorCtr="0">
            <a:noAutofit/>
          </a:bodyPr>
          <a:lstStyle/>
          <a:p>
            <a:pPr marL="0" lvl="0" indent="0" algn="r" defTabSz="13335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000" kern="1200" dirty="0"/>
              <a:t>.</a:t>
            </a:r>
          </a:p>
        </p:txBody>
      </p:sp>
      <p:sp>
        <p:nvSpPr>
          <p:cNvPr id="14" name="Flowchart: Extract 13">
            <a:extLst>
              <a:ext uri="{FF2B5EF4-FFF2-40B4-BE49-F238E27FC236}">
                <a16:creationId xmlns:a16="http://schemas.microsoft.com/office/drawing/2014/main" id="{C57E226C-0EF3-407D-83D1-07F760353DE2}"/>
              </a:ext>
            </a:extLst>
          </p:cNvPr>
          <p:cNvSpPr/>
          <p:nvPr/>
        </p:nvSpPr>
        <p:spPr>
          <a:xfrm rot="10800000">
            <a:off x="8315364" y="2148405"/>
            <a:ext cx="496232" cy="422132"/>
          </a:xfrm>
          <a:prstGeom prst="flowChartExtract">
            <a:avLst/>
          </a:prstGeom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50EF2D49-C7C7-4702-99EC-06DC3C216888}"/>
              </a:ext>
            </a:extLst>
          </p:cNvPr>
          <p:cNvSpPr/>
          <p:nvPr/>
        </p:nvSpPr>
        <p:spPr>
          <a:xfrm>
            <a:off x="660039" y="3639337"/>
            <a:ext cx="7621427" cy="839279"/>
          </a:xfrm>
          <a:custGeom>
            <a:avLst/>
            <a:gdLst>
              <a:gd name="connsiteX0" fmla="*/ 0 w 2096593"/>
              <a:gd name="connsiteY0" fmla="*/ 0 h 3377062"/>
              <a:gd name="connsiteX1" fmla="*/ 2096593 w 2096593"/>
              <a:gd name="connsiteY1" fmla="*/ 0 h 3377062"/>
              <a:gd name="connsiteX2" fmla="*/ 2096593 w 2096593"/>
              <a:gd name="connsiteY2" fmla="*/ 3377062 h 3377062"/>
              <a:gd name="connsiteX3" fmla="*/ 0 w 2096593"/>
              <a:gd name="connsiteY3" fmla="*/ 3377062 h 3377062"/>
              <a:gd name="connsiteX4" fmla="*/ 0 w 2096593"/>
              <a:gd name="connsiteY4" fmla="*/ 0 h 33770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096593" h="3377062">
                <a:moveTo>
                  <a:pt x="0" y="0"/>
                </a:moveTo>
                <a:lnTo>
                  <a:pt x="2096593" y="0"/>
                </a:lnTo>
                <a:lnTo>
                  <a:pt x="2096593" y="3377062"/>
                </a:lnTo>
                <a:lnTo>
                  <a:pt x="0" y="3377062"/>
                </a:lnTo>
                <a:lnTo>
                  <a:pt x="0" y="0"/>
                </a:lnTo>
                <a:close/>
              </a:path>
            </a:pathLst>
          </a:custGeom>
          <a:noFill/>
          <a:ln>
            <a:noFill/>
          </a:ln>
          <a:sp3d/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0" tIns="72009" rIns="0" bIns="0" numCol="1" spcCol="1270" anchor="t" anchorCtr="0">
            <a:noAutofit/>
          </a:bodyPr>
          <a:lstStyle/>
          <a:p>
            <a:pPr marL="0" lvl="0" indent="0" algn="l" defTabSz="9334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100" kern="1200" dirty="0"/>
              <a:t>Post in the chat or via email, trying to use a citation to support your point.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D172B2C-887D-4323-8218-50DEF7B1CBDD}"/>
              </a:ext>
            </a:extLst>
          </p:cNvPr>
          <p:cNvSpPr txBox="1"/>
          <p:nvPr/>
        </p:nvSpPr>
        <p:spPr>
          <a:xfrm>
            <a:off x="201277" y="4767528"/>
            <a:ext cx="87428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Extension task - Do the points made by Miller (2016) correspond with those made by </a:t>
            </a:r>
            <a:r>
              <a:rPr lang="en-GB" dirty="0" err="1"/>
              <a:t>Persily</a:t>
            </a:r>
            <a:r>
              <a:rPr lang="en-GB" dirty="0"/>
              <a:t> (2013) p6 – p9 </a:t>
            </a:r>
            <a:r>
              <a:rPr lang="en-GB" i="1" dirty="0"/>
              <a:t>(on Moodle in week 1 reading folder)</a:t>
            </a:r>
            <a:r>
              <a:rPr lang="en-GB" dirty="0"/>
              <a:t>? </a:t>
            </a:r>
          </a:p>
        </p:txBody>
      </p:sp>
      <p:sp>
        <p:nvSpPr>
          <p:cNvPr id="11" name="Flowchart: Extract 10">
            <a:extLst>
              <a:ext uri="{FF2B5EF4-FFF2-40B4-BE49-F238E27FC236}">
                <a16:creationId xmlns:a16="http://schemas.microsoft.com/office/drawing/2014/main" id="{BF5B1312-D1EB-481C-B38B-788986FBBF17}"/>
              </a:ext>
            </a:extLst>
          </p:cNvPr>
          <p:cNvSpPr/>
          <p:nvPr/>
        </p:nvSpPr>
        <p:spPr>
          <a:xfrm rot="10800000">
            <a:off x="8315364" y="3257673"/>
            <a:ext cx="496232" cy="422132"/>
          </a:xfrm>
          <a:prstGeom prst="flowChartExtract">
            <a:avLst/>
          </a:prstGeom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</p:spTree>
    <p:extLst>
      <p:ext uri="{BB962C8B-B14F-4D97-AF65-F5344CB8AC3E}">
        <p14:creationId xmlns:p14="http://schemas.microsoft.com/office/powerpoint/2010/main" val="2768254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2" grpId="0"/>
      <p:bldP spid="13" grpId="0" animBg="1"/>
      <p:bldP spid="15" grpId="0"/>
      <p:bldP spid="17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3819A765-2067-4047-9AD2-3DC7A7BF67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Autofit/>
          </a:bodyPr>
          <a:lstStyle/>
          <a:p>
            <a:r>
              <a:rPr lang="en-GB" sz="3600" b="1" dirty="0">
                <a:solidFill>
                  <a:srgbClr val="003E5A"/>
                </a:solidFill>
                <a:latin typeface="-apple-system"/>
              </a:rPr>
              <a:t>Miller (2016) extract - Chapter 8 - Working with Staff</a:t>
            </a:r>
            <a:endParaRPr lang="en-US" sz="3600" b="1" dirty="0"/>
          </a:p>
        </p:txBody>
      </p:sp>
      <p:pic>
        <p:nvPicPr>
          <p:cNvPr id="5" name="Picture 4"/>
          <p:cNvPicPr/>
          <p:nvPr/>
        </p:nvPicPr>
        <p:blipFill rotWithShape="1">
          <a:blip r:embed="rId3"/>
          <a:srcRect l="16286" t="13296" r="58287" b="13162"/>
          <a:stretch/>
        </p:blipFill>
        <p:spPr bwMode="auto">
          <a:xfrm>
            <a:off x="827584" y="1124744"/>
            <a:ext cx="7283152" cy="4726087"/>
          </a:xfrm>
          <a:prstGeom prst="rect">
            <a:avLst/>
          </a:prstGeom>
          <a:ln w="15875" cap="flat" cmpd="sng" algn="ctr">
            <a:solidFill>
              <a:sysClr val="windowText" lastClr="000000"/>
            </a:solidFill>
            <a:prstDash val="solid"/>
            <a:round/>
            <a:headEnd type="none" w="med" len="med"/>
            <a:tailEnd type="none" w="med" len="med"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76456683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814B7-F6C6-4252-976F-D8EBC8EF2D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025432-1175-4309-B3A0-1AF07FEF42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3917032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Can you;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Define a group?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Define a team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Identify difference between groups and teams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Explain the different types of groups?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Explain why people join groups?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4800" dirty="0"/>
              <a:t>Questions &amp; Answers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524E09B-A71F-4CB5-98AA-24639AB6655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2200" y="307466"/>
            <a:ext cx="2505075" cy="1819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1787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4E0CAD-031F-41F6-9066-4BE773804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Next session…..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B85099-8DAC-4D3D-B6B9-5D49079273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We will look at;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>
                <a:solidFill>
                  <a:srgbClr val="FF0000"/>
                </a:solidFill>
              </a:rPr>
              <a:t>Stages of team development </a:t>
            </a:r>
          </a:p>
          <a:p>
            <a:pPr marL="0" indent="0" algn="ctr">
              <a:buNone/>
            </a:pPr>
            <a:r>
              <a:rPr lang="en-GB" dirty="0">
                <a:solidFill>
                  <a:srgbClr val="FF0000"/>
                </a:solidFill>
              </a:rPr>
              <a:t>and </a:t>
            </a:r>
          </a:p>
          <a:p>
            <a:pPr marL="0" indent="0" algn="ctr">
              <a:buNone/>
            </a:pPr>
            <a:r>
              <a:rPr lang="en-GB" dirty="0">
                <a:solidFill>
                  <a:srgbClr val="FF0000"/>
                </a:solidFill>
              </a:rPr>
              <a:t>Team roles. </a:t>
            </a:r>
          </a:p>
        </p:txBody>
      </p:sp>
    </p:spTree>
    <p:extLst>
      <p:ext uri="{BB962C8B-B14F-4D97-AF65-F5344CB8AC3E}">
        <p14:creationId xmlns:p14="http://schemas.microsoft.com/office/powerpoint/2010/main" val="315588285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0E0566-4D79-41A5-AFC4-8637513206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pPr algn="l"/>
            <a:r>
              <a:rPr lang="en-GB" sz="4000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01CE9F-3E96-4AC0-AFE3-F36205EE55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855564"/>
            <a:ext cx="8229600" cy="4733676"/>
          </a:xfrm>
        </p:spPr>
        <p:txBody>
          <a:bodyPr>
            <a:normAutofit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Anon., (2015), ‘The Ebola effect: HCWs working in teams could protect co-workers, patients from other infections’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Hospital Employee Health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34(9), p.201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Avery Healthcare, (2012),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Avery Healthcare Care Homes,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https://www.youtube.com/watch?v=zwUfIpI2i9k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(Accessed: 13 June 2020).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Geraghty,A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.&amp; Peterson –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Brown,S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., (2018),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Leadership and working in teams,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Surgery (Oxford), pp.503-208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100" dirty="0"/>
              <a:t>Griffith, Brian A., and Ethan B. Dunham. Working in Teams : Moving From High Potential to High Performance, SAGE Publications, 2014.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Martin, V. and Rogers, A. M. (2004)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Leading interprofessional teams in health and social care.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http://search.ebscohost.com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13 June 2020).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Miller, R. (2016)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Integrated Care in Action : A Practical Guide for Health, Social Care and Housing Support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London: Jessica Kingsley Publishers.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Persily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C. A. (2013)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Team Leadership and Partnering in Nursing and Health Care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New York: Springer Publishing Company. 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Tsay,M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., &amp;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Brady,M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., (2010), ‘A case study of co-operative learning and communication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pedagogy:Does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working in teams make a difference?’, 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The Journal of Scholarship of Teaching and Learning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10(2), p.78.</a:t>
            </a:r>
          </a:p>
        </p:txBody>
      </p:sp>
    </p:spTree>
    <p:extLst>
      <p:ext uri="{BB962C8B-B14F-4D97-AF65-F5344CB8AC3E}">
        <p14:creationId xmlns:p14="http://schemas.microsoft.com/office/powerpoint/2010/main" val="56355213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purl.org/dc/elements/1.1/"/>
    <ds:schemaRef ds:uri="http://purl.org/dc/dcmitype/"/>
    <ds:schemaRef ds:uri="http://schemas.microsoft.com/office/infopath/2007/PartnerControls"/>
    <ds:schemaRef ds:uri="http://schemas.microsoft.com/office/2006/metadata/properties"/>
    <ds:schemaRef ds:uri="http://purl.org/dc/terms/"/>
    <ds:schemaRef ds:uri="http://schemas.openxmlformats.org/package/2006/metadata/core-properties"/>
    <ds:schemaRef ds:uri="303dbf9b-b85b-46a0-94f1-894078c07ecd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Crop</Template>
  <TotalTime>2456</TotalTime>
  <Words>2005</Words>
  <Application>Microsoft Macintosh PowerPoint</Application>
  <PresentationFormat>On-screen Show (4:3)</PresentationFormat>
  <Paragraphs>237</Paragraphs>
  <Slides>28</Slides>
  <Notes>7</Notes>
  <HiddenSlides>0</HiddenSlides>
  <MMClips>0</MMClips>
  <ScaleCrop>false</ScaleCrop>
  <HeadingPairs>
    <vt:vector size="8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8" baseType="lpstr">
      <vt:lpstr>-apple-system</vt:lpstr>
      <vt:lpstr>Arial</vt:lpstr>
      <vt:lpstr>Calibri</vt:lpstr>
      <vt:lpstr>Myriad Pro</vt:lpstr>
      <vt:lpstr>Rockwell Condensed</vt:lpstr>
      <vt:lpstr>Tahoma</vt:lpstr>
      <vt:lpstr>Wingdings</vt:lpstr>
      <vt:lpstr>Wingdings 3</vt:lpstr>
      <vt:lpstr>20140311PresentationUWTSDTemplate</vt:lpstr>
      <vt:lpstr>Document</vt:lpstr>
      <vt:lpstr>Certificate of Higher Education in Skills for the Workplace   Effective Team Working &amp; Communications (BMSW 4002) Introduction to module and  Defining Groups and Teams</vt:lpstr>
      <vt:lpstr>In this session…..</vt:lpstr>
      <vt:lpstr>Getting to know each other…</vt:lpstr>
      <vt:lpstr>Objectives of session…..</vt:lpstr>
      <vt:lpstr>Classroom conduct</vt:lpstr>
      <vt:lpstr>Student Queries</vt:lpstr>
      <vt:lpstr>Module overview</vt:lpstr>
      <vt:lpstr>Aims and Learning Outcomes</vt:lpstr>
      <vt:lpstr>Scheme of Work</vt:lpstr>
      <vt:lpstr>Assessments</vt:lpstr>
      <vt:lpstr>Why do we learn about teams/Ideals of Business </vt:lpstr>
      <vt:lpstr>Group or Team? </vt:lpstr>
      <vt:lpstr>Regional teams at the NHS </vt:lpstr>
      <vt:lpstr>Why People Form Groups?</vt:lpstr>
      <vt:lpstr>Types of Groups</vt:lpstr>
      <vt:lpstr>Is there a difference between groups and teams?</vt:lpstr>
      <vt:lpstr>Group and Team</vt:lpstr>
      <vt:lpstr>Activity 1 - Conditions for a Group to be a Team? </vt:lpstr>
      <vt:lpstr>PowerPoint Presentation</vt:lpstr>
      <vt:lpstr>Activity 2 – 30minutes</vt:lpstr>
      <vt:lpstr>Common Problems in Teams</vt:lpstr>
      <vt:lpstr>Activity 2.  20mins – Take the test –  What kind of team player are you? </vt:lpstr>
      <vt:lpstr>Creating Effective Teams</vt:lpstr>
      <vt:lpstr>Activity 3 – 20minutes</vt:lpstr>
      <vt:lpstr>Miller (2016) extract - Chapter 8 - Working with Staff</vt:lpstr>
      <vt:lpstr>Summary</vt:lpstr>
      <vt:lpstr>Next session…..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Certificate of Higher Education in Skills for the Workplace   Effective Team Working &amp; Communications (BMSW 4002) Defining and Classifying Groups</dc:title>
  <dc:creator>Rebecca Stewart</dc:creator>
  <cp:lastModifiedBy>Pokubo, Daminabo 2016 (PGR)</cp:lastModifiedBy>
  <cp:revision>42</cp:revision>
  <dcterms:created xsi:type="dcterms:W3CDTF">2020-06-13T21:56:47Z</dcterms:created>
  <dcterms:modified xsi:type="dcterms:W3CDTF">2021-09-19T20:29:31Z</dcterms:modified>
</cp:coreProperties>
</file>