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0"/>
  </p:notesMasterIdLst>
  <p:sldIdLst>
    <p:sldId id="293" r:id="rId2"/>
    <p:sldId id="265" r:id="rId3"/>
    <p:sldId id="294" r:id="rId4"/>
    <p:sldId id="266" r:id="rId5"/>
    <p:sldId id="267" r:id="rId6"/>
    <p:sldId id="270" r:id="rId7"/>
    <p:sldId id="272" r:id="rId8"/>
    <p:sldId id="273" r:id="rId9"/>
    <p:sldId id="274" r:id="rId10"/>
    <p:sldId id="271" r:id="rId11"/>
    <p:sldId id="275" r:id="rId12"/>
    <p:sldId id="276" r:id="rId13"/>
    <p:sldId id="277" r:id="rId14"/>
    <p:sldId id="278" r:id="rId15"/>
    <p:sldId id="288" r:id="rId16"/>
    <p:sldId id="289" r:id="rId17"/>
    <p:sldId id="280" r:id="rId18"/>
    <p:sldId id="29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36" y="21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771A5C-4228-4F4C-A767-33CED25952F2}" type="datetimeFigureOut">
              <a:rPr lang="en-US" smtClean="0"/>
              <a:t>9/14/2020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F783C8-F7DD-CD45-94D8-DEF0C797D7E9}" type="slidenum">
              <a:rPr lang="en-US" smtClean="0"/>
              <a:t>‹#›</a:t>
            </a:fld>
            <a:endParaRPr lang="en-US" dirty="0"/>
          </a:p>
        </p:txBody>
      </p:sp>
    </p:spTree>
    <p:extLst>
      <p:ext uri="{BB962C8B-B14F-4D97-AF65-F5344CB8AC3E}">
        <p14:creationId xmlns:p14="http://schemas.microsoft.com/office/powerpoint/2010/main" val="25605205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1742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75110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1227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371805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67086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1361642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366174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C653C82B-A3A3-4C3E-ABAF-AFDFC38CF8AE}" type="datetimeFigureOut">
              <a:rPr lang="en-US" smtClean="0"/>
              <a:t>9/14/2020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E8EF2E8-9384-4BD6-8E86-80495328AC22}" type="slidenum">
              <a:rPr lang="en-US" smtClean="0"/>
              <a:t>‹#›</a:t>
            </a:fld>
            <a:endParaRPr lang="en-US" dirty="0"/>
          </a:p>
        </p:txBody>
      </p:sp>
    </p:spTree>
    <p:extLst>
      <p:ext uri="{BB962C8B-B14F-4D97-AF65-F5344CB8AC3E}">
        <p14:creationId xmlns:p14="http://schemas.microsoft.com/office/powerpoint/2010/main" val="481637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196007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784227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3524700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hree Pictures">
    <p:spTree>
      <p:nvGrpSpPr>
        <p:cNvPr id="1" name=""/>
        <p:cNvGrpSpPr/>
        <p:nvPr/>
      </p:nvGrpSpPr>
      <p:grpSpPr>
        <a:xfrm>
          <a:off x="0" y="0"/>
          <a:ext cx="0" cy="0"/>
          <a:chOff x="0" y="0"/>
          <a:chExt cx="0" cy="0"/>
        </a:xfrm>
      </p:grpSpPr>
      <p:sp>
        <p:nvSpPr>
          <p:cNvPr id="13" name="Text Placeholder 15"/>
          <p:cNvSpPr>
            <a:spLocks noGrp="1"/>
          </p:cNvSpPr>
          <p:nvPr>
            <p:ph type="body" sz="quarter" idx="13"/>
          </p:nvPr>
        </p:nvSpPr>
        <p:spPr>
          <a:xfrm>
            <a:off x="500400" y="712800"/>
            <a:ext cx="4071600" cy="5359406"/>
          </a:xfrm>
          <a:prstGeom prst="roundRect">
            <a:avLst>
              <a:gd name="adj" fmla="val 9365"/>
            </a:avLst>
          </a:prstGeom>
          <a:gradFill>
            <a:gsLst>
              <a:gs pos="0">
                <a:schemeClr val="accent1">
                  <a:alpha val="90000"/>
                </a:schemeClr>
              </a:gs>
              <a:gs pos="100000">
                <a:schemeClr val="accent1">
                  <a:alpha val="80000"/>
                </a:schemeClr>
              </a:gs>
            </a:gsLst>
            <a:lin ang="5400000" scaled="0"/>
          </a:gradFill>
          <a:ln w="25400">
            <a:solidFill>
              <a:schemeClr val="accent1"/>
            </a:solidFill>
          </a:ln>
        </p:spPr>
        <p:txBody>
          <a:bodyPr lIns="180000" tIns="90000" rIns="180000" bIns="90000"/>
          <a:lstStyle>
            <a:lvl1pPr marL="0" indent="0">
              <a:spcBef>
                <a:spcPts val="0"/>
              </a:spcBef>
              <a:buNone/>
              <a:defRPr sz="1800" b="0">
                <a:solidFill>
                  <a:schemeClr val="tx2"/>
                </a:solidFill>
                <a:latin typeface="Century Gothic" pitchFamily="34" charset="0"/>
              </a:defRPr>
            </a:lvl1pPr>
            <a:lvl2pPr marL="0" indent="0">
              <a:buFont typeface="Arial" pitchFamily="34" charset="0"/>
              <a:buNone/>
              <a:defRPr sz="1800">
                <a:latin typeface="Century Gothic" pitchFamily="34" charset="0"/>
              </a:defRPr>
            </a:lvl2pPr>
            <a:lvl3pPr marL="0" indent="0">
              <a:buFont typeface="Arial" pitchFamily="34" charset="0"/>
              <a:buNone/>
              <a:defRPr sz="1800">
                <a:latin typeface="Century Gothic" pitchFamily="34" charset="0"/>
              </a:defRPr>
            </a:lvl3pPr>
            <a:lvl4pPr marL="0" indent="0">
              <a:buFont typeface="Arial" pitchFamily="34" charset="0"/>
              <a:buNone/>
              <a:defRPr sz="1800">
                <a:latin typeface="Century Gothic" pitchFamily="34" charset="0"/>
              </a:defRPr>
            </a:lvl4pPr>
            <a:lvl5pPr marL="0" indent="0" algn="l">
              <a:buFont typeface="Arial" pitchFamily="34" charset="0"/>
              <a:buNone/>
              <a:defRPr sz="1800">
                <a:latin typeface="Century Gothic" pitchFamily="34" charset="0"/>
              </a:defRPr>
            </a:lvl5pPr>
          </a:lstStyle>
          <a:p>
            <a:pPr lvl="0"/>
            <a:r>
              <a:rPr lang="en-US" dirty="0" smtClean="0"/>
              <a:t>Click to edit Master text styles</a:t>
            </a:r>
          </a:p>
        </p:txBody>
      </p:sp>
    </p:spTree>
    <p:extLst>
      <p:ext uri="{BB962C8B-B14F-4D97-AF65-F5344CB8AC3E}">
        <p14:creationId xmlns:p14="http://schemas.microsoft.com/office/powerpoint/2010/main" val="4214869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C653C82B-A3A3-4C3E-ABAF-AFDFC38CF8AE}" type="datetimeFigureOut">
              <a:rPr lang="en-US" smtClean="0"/>
              <a:t>9/14/2020</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E8EF2E8-9384-4BD6-8E86-80495328AC22}" type="slidenum">
              <a:rPr lang="en-US" smtClean="0"/>
              <a:t>‹#›</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059615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government/groups/scientific-advisory-committee-on-nutri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publications/sacn-carbohydrates-and-health-repor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consultations/consultation-on-draft-sacn-vitamin-d-and-health-repor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to Healthy Eating</a:t>
            </a:r>
            <a:endParaRPr lang="en-US"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smtClean="0"/>
              <a:t>In this session:-</a:t>
            </a:r>
          </a:p>
          <a:p>
            <a:endParaRPr lang="en-GB" dirty="0"/>
          </a:p>
          <a:p>
            <a:r>
              <a:rPr lang="en-GB" dirty="0" smtClean="0"/>
              <a:t>Consider the UK Guidelines for a healthy diet</a:t>
            </a:r>
            <a:endParaRPr lang="en-GB" dirty="0"/>
          </a:p>
          <a:p>
            <a:endParaRPr lang="en-GB" dirty="0" smtClean="0"/>
          </a:p>
          <a:p>
            <a:r>
              <a:rPr lang="en-GB" dirty="0" smtClean="0"/>
              <a:t>Consider </a:t>
            </a:r>
            <a:r>
              <a:rPr lang="en-GB" dirty="0" smtClean="0"/>
              <a:t>recommended servings per day and portion sizes.</a:t>
            </a:r>
          </a:p>
          <a:p>
            <a:endParaRPr lang="en-GB" dirty="0"/>
          </a:p>
          <a:p>
            <a:r>
              <a:rPr lang="en-GB" dirty="0" smtClean="0"/>
              <a:t>On a scale of 1-10 (1 being poor and 10 being excellent) how would you rate your own diet?</a:t>
            </a:r>
            <a:endParaRPr lang="en-US" dirty="0"/>
          </a:p>
        </p:txBody>
      </p:sp>
    </p:spTree>
    <p:extLst>
      <p:ext uri="{BB962C8B-B14F-4D97-AF65-F5344CB8AC3E}">
        <p14:creationId xmlns:p14="http://schemas.microsoft.com/office/powerpoint/2010/main" val="311672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Scientific Advisory Committee on Nutrition</a:t>
            </a:r>
            <a:endParaRPr lang="en-US" dirty="0"/>
          </a:p>
        </p:txBody>
      </p:sp>
      <p:sp>
        <p:nvSpPr>
          <p:cNvPr id="6" name="Rectangle 2"/>
          <p:cNvSpPr>
            <a:spLocks noGrp="1" noChangeArrowheads="1"/>
          </p:cNvSpPr>
          <p:nvPr>
            <p:ph idx="1"/>
          </p:nvPr>
        </p:nvSpPr>
        <p:spPr bwMode="auto">
          <a:xfrm>
            <a:off x="822959" y="2183616"/>
            <a:ext cx="7271115" cy="334759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33308" tIns="179331" rIns="0" bIns="17933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0B0C0C"/>
                </a:solidFill>
                <a:effectLst/>
                <a:latin typeface="nta"/>
              </a:rPr>
              <a:t>SACN advises 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nutrient content of individual foods, and on diet as a whole including the definition of 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balanced diet, and the nutritional status of people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smtClean="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nutritional status of people in the UK and how it may be monitored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smtClean="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nutritional issues which affect wider public health policy issues including conditions where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 nutritional status is one of a number of risk factors (</a:t>
            </a:r>
            <a:r>
              <a:rPr kumimoji="0" lang="en-US" altLang="en-US" sz="1400" b="0" i="0" u="none" strike="noStrike" cap="none" normalizeH="0" baseline="0" dirty="0" smtClean="0">
                <a:ln>
                  <a:noFill/>
                </a:ln>
                <a:solidFill>
                  <a:srgbClr val="0B0C0C"/>
                </a:solidFill>
                <a:effectLst/>
                <a:latin typeface="nta"/>
              </a:rPr>
              <a:t>eg</a:t>
            </a:r>
            <a:r>
              <a:rPr kumimoji="0" lang="en-US" altLang="en-US" sz="1400" b="0" i="0" u="none" strike="noStrike" cap="none" normalizeH="0" baseline="0" dirty="0" smtClean="0">
                <a:ln>
                  <a:noFill/>
                </a:ln>
                <a:solidFill>
                  <a:srgbClr val="0B0C0C"/>
                </a:solidFill>
                <a:effectLst/>
                <a:latin typeface="nta"/>
              </a:rPr>
              <a:t> cardiovascular disease, cancer,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osteoporosis and/or obesity)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smtClean="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nutrition of vulnerable groups (</a:t>
            </a:r>
            <a:r>
              <a:rPr kumimoji="0" lang="en-US" altLang="en-US" sz="1400" b="0" i="0" u="none" strike="noStrike" cap="none" normalizeH="0" baseline="0" dirty="0" smtClean="0">
                <a:ln>
                  <a:noFill/>
                </a:ln>
                <a:solidFill>
                  <a:srgbClr val="0B0C0C"/>
                </a:solidFill>
                <a:effectLst/>
                <a:latin typeface="nta"/>
              </a:rPr>
              <a:t>eg</a:t>
            </a:r>
            <a:r>
              <a:rPr kumimoji="0" lang="en-US" altLang="en-US" sz="1400" b="0" i="0" u="none" strike="noStrike" cap="none" normalizeH="0" baseline="0" dirty="0" smtClean="0">
                <a:ln>
                  <a:noFill/>
                </a:ln>
                <a:solidFill>
                  <a:srgbClr val="0B0C0C"/>
                </a:solidFill>
                <a:effectLst/>
                <a:latin typeface="nta"/>
              </a:rPr>
              <a:t> infants and the elderly) and health inequality issues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rgbClr val="0B0C0C"/>
                </a:solidFill>
                <a:effectLst/>
                <a:latin typeface="nta"/>
              </a:rPr>
              <a:t>research requirements for the above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51556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SACN</a:t>
            </a:r>
            <a:endParaRPr lang="en-GB" dirty="0"/>
          </a:p>
        </p:txBody>
      </p:sp>
      <p:sp>
        <p:nvSpPr>
          <p:cNvPr id="3" name="Content Placeholder 2"/>
          <p:cNvSpPr>
            <a:spLocks noGrp="1"/>
          </p:cNvSpPr>
          <p:nvPr>
            <p:ph idx="1"/>
          </p:nvPr>
        </p:nvSpPr>
        <p:spPr/>
        <p:txBody>
          <a:bodyPr>
            <a:normAutofit lnSpcReduction="10000"/>
          </a:bodyPr>
          <a:lstStyle/>
          <a:p>
            <a:endParaRPr lang="en-GB" dirty="0">
              <a:hlinkClick r:id="rId2"/>
            </a:endParaRPr>
          </a:p>
          <a:p>
            <a:endParaRPr lang="en-GB" dirty="0" smtClean="0">
              <a:hlinkClick r:id="rId2"/>
            </a:endParaRPr>
          </a:p>
          <a:p>
            <a:r>
              <a:rPr lang="en-GB" dirty="0" smtClean="0">
                <a:hlinkClick r:id="rId2"/>
              </a:rPr>
              <a:t>https</a:t>
            </a:r>
            <a:r>
              <a:rPr lang="en-GB" dirty="0">
                <a:hlinkClick r:id="rId2"/>
              </a:rPr>
              <a:t>://</a:t>
            </a:r>
            <a:r>
              <a:rPr lang="en-GB" dirty="0" smtClean="0">
                <a:hlinkClick r:id="rId2"/>
              </a:rPr>
              <a:t>www.gov.uk/government/groups/scientific-advisory-committee-on-nutrition</a:t>
            </a:r>
            <a:endParaRPr lang="en-GB" dirty="0" smtClean="0"/>
          </a:p>
          <a:p>
            <a:endParaRPr lang="en-GB" dirty="0"/>
          </a:p>
          <a:p>
            <a:r>
              <a:rPr lang="en-GB" dirty="0" smtClean="0"/>
              <a:t>SACN published a report in 2008 that outlines what we should be eating</a:t>
            </a:r>
          </a:p>
          <a:p>
            <a:endParaRPr lang="en-GB" dirty="0"/>
          </a:p>
          <a:p>
            <a:r>
              <a:rPr lang="en-GB" dirty="0" smtClean="0"/>
              <a:t>There are also some updates – sugar , meat portions, fat, CHO, Vitamin D.</a:t>
            </a:r>
          </a:p>
          <a:p>
            <a:r>
              <a:rPr lang="en-GB" dirty="0" smtClean="0"/>
              <a:t>Covid</a:t>
            </a:r>
            <a:r>
              <a:rPr lang="en-GB" dirty="0" smtClean="0"/>
              <a:t> 19 and nutrition has been reviewed recently.</a:t>
            </a:r>
          </a:p>
          <a:p>
            <a:endParaRPr lang="en-GB" dirty="0"/>
          </a:p>
        </p:txBody>
      </p:sp>
    </p:spTree>
    <p:extLst>
      <p:ext uri="{BB962C8B-B14F-4D97-AF65-F5344CB8AC3E}">
        <p14:creationId xmlns:p14="http://schemas.microsoft.com/office/powerpoint/2010/main" val="315558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097342693"/>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gridCol w="1549003"/>
                <a:gridCol w="1549003"/>
                <a:gridCol w="1906191"/>
              </a:tblGrid>
              <a:tr h="370840">
                <a:tc gridSpan="2">
                  <a:txBody>
                    <a:bodyPr/>
                    <a:lstStyle/>
                    <a:p>
                      <a:r>
                        <a:rPr lang="en-GB" dirty="0" smtClean="0"/>
                        <a:t>Recommendation</a:t>
                      </a:r>
                      <a:endParaRPr lang="en-US" dirty="0"/>
                    </a:p>
                  </a:txBody>
                  <a:tcPr/>
                </a:tc>
                <a:tc hMerge="1">
                  <a:txBody>
                    <a:bodyPr/>
                    <a:lstStyle/>
                    <a:p>
                      <a:endParaRPr lang="en-US"/>
                    </a:p>
                  </a:txBody>
                  <a:tcPr/>
                </a:tc>
                <a:tc>
                  <a:txBody>
                    <a:bodyPr/>
                    <a:lstStyle/>
                    <a:p>
                      <a:r>
                        <a:rPr lang="en-GB" dirty="0" smtClean="0"/>
                        <a:t>Population group</a:t>
                      </a:r>
                      <a:endParaRPr lang="en-US" dirty="0"/>
                    </a:p>
                  </a:txBody>
                  <a:tcPr/>
                </a:tc>
                <a:tc>
                  <a:txBody>
                    <a:bodyPr/>
                    <a:lstStyle/>
                    <a:p>
                      <a:r>
                        <a:rPr lang="en-GB" dirty="0" smtClean="0"/>
                        <a:t>Reason for recommendation</a:t>
                      </a:r>
                      <a:endParaRPr lang="en-US" dirty="0"/>
                    </a:p>
                  </a:txBody>
                  <a:tcPr/>
                </a:tc>
              </a:tr>
              <a:tr h="3322320">
                <a:tc>
                  <a:txBody>
                    <a:bodyPr/>
                    <a:lstStyle/>
                    <a:p>
                      <a:r>
                        <a:rPr lang="en-GB" sz="1600" dirty="0" smtClean="0"/>
                        <a:t>Fruit &amp; vegetables</a:t>
                      </a:r>
                    </a:p>
                    <a:p>
                      <a:endParaRPr lang="en-GB" sz="1600" dirty="0" smtClean="0"/>
                    </a:p>
                    <a:p>
                      <a:endParaRPr lang="en-GB" sz="1600" dirty="0" smtClean="0"/>
                    </a:p>
                    <a:p>
                      <a:r>
                        <a:rPr lang="en-GB" sz="1600" dirty="0" smtClean="0"/>
                        <a:t>Oily fish</a:t>
                      </a:r>
                    </a:p>
                    <a:p>
                      <a:endParaRPr lang="en-GB" sz="1600" dirty="0" smtClean="0"/>
                    </a:p>
                    <a:p>
                      <a:endParaRPr lang="en-GB" sz="1600" dirty="0" smtClean="0"/>
                    </a:p>
                    <a:p>
                      <a:endParaRPr lang="en-GB" sz="1600" dirty="0" smtClean="0"/>
                    </a:p>
                    <a:p>
                      <a:r>
                        <a:rPr lang="en-GB" sz="1600" dirty="0" smtClean="0"/>
                        <a:t>Red &amp; processed meat (see following slide)</a:t>
                      </a:r>
                      <a:endParaRPr lang="en-US" sz="1600" dirty="0"/>
                    </a:p>
                  </a:txBody>
                  <a:tcPr/>
                </a:tc>
                <a:tc>
                  <a:txBody>
                    <a:bodyPr/>
                    <a:lstStyle/>
                    <a:p>
                      <a:r>
                        <a:rPr lang="en-GB" sz="1600" dirty="0" smtClean="0"/>
                        <a:t>At least 5 x 80g portions/day</a:t>
                      </a:r>
                    </a:p>
                    <a:p>
                      <a:endParaRPr lang="en-GB" sz="1600" dirty="0" smtClean="0"/>
                    </a:p>
                    <a:p>
                      <a:endParaRPr lang="en-GB" sz="1600" dirty="0"/>
                    </a:p>
                    <a:p>
                      <a:r>
                        <a:rPr lang="en-GB" sz="1600" dirty="0" smtClean="0"/>
                        <a:t>At least 1 portion/week (140g)</a:t>
                      </a:r>
                    </a:p>
                    <a:p>
                      <a:endParaRPr lang="en-GB" sz="1600" dirty="0" smtClean="0"/>
                    </a:p>
                    <a:p>
                      <a:r>
                        <a:rPr lang="en-GB" sz="1600" dirty="0" smtClean="0"/>
                        <a:t>Reduce population average to </a:t>
                      </a:r>
                      <a:r>
                        <a:rPr lang="en-GB" sz="1600" dirty="0" smtClean="0"/>
                        <a:t>90g/day – maybe 70g!</a:t>
                      </a:r>
                      <a:endParaRPr lang="en-GB" sz="1600" dirty="0" smtClean="0"/>
                    </a:p>
                  </a:txBody>
                  <a:tcPr/>
                </a:tc>
                <a:tc>
                  <a:txBody>
                    <a:bodyPr/>
                    <a:lstStyle/>
                    <a:p>
                      <a:r>
                        <a:rPr lang="en-GB" sz="1600" dirty="0" smtClean="0"/>
                        <a:t>Adults</a:t>
                      </a:r>
                    </a:p>
                    <a:p>
                      <a:endParaRPr lang="en-GB" sz="1600" dirty="0" smtClean="0"/>
                    </a:p>
                    <a:p>
                      <a:endParaRPr lang="en-GB" sz="1600" dirty="0" smtClean="0"/>
                    </a:p>
                    <a:p>
                      <a:endParaRPr lang="en-GB" sz="1600" dirty="0" smtClean="0"/>
                    </a:p>
                    <a:p>
                      <a:endParaRPr lang="en-GB" sz="1600" dirty="0" smtClean="0"/>
                    </a:p>
                    <a:p>
                      <a:r>
                        <a:rPr lang="en-GB" sz="1600" dirty="0" smtClean="0"/>
                        <a:t>Adults</a:t>
                      </a:r>
                    </a:p>
                    <a:p>
                      <a:endParaRPr lang="en-GB" sz="1600" dirty="0" smtClean="0"/>
                    </a:p>
                    <a:p>
                      <a:endParaRPr lang="en-GB" sz="1600" dirty="0" smtClean="0"/>
                    </a:p>
                    <a:p>
                      <a:r>
                        <a:rPr lang="en-GB" sz="1600" dirty="0" smtClean="0"/>
                        <a:t>All red meat consumers</a:t>
                      </a:r>
                    </a:p>
                    <a:p>
                      <a:endParaRPr lang="en-GB" sz="1600" dirty="0" smtClean="0"/>
                    </a:p>
                  </a:txBody>
                  <a:tcPr/>
                </a:tc>
                <a:tc>
                  <a:txBody>
                    <a:bodyPr/>
                    <a:lstStyle/>
                    <a:p>
                      <a:r>
                        <a:rPr lang="en-GB" sz="1600" dirty="0" smtClean="0"/>
                        <a:t>Reduce risk of some</a:t>
                      </a:r>
                      <a:r>
                        <a:rPr lang="en-GB" sz="1600" baseline="0" dirty="0" smtClean="0"/>
                        <a:t> cancers, CVD &amp; many other chronic conditions</a:t>
                      </a:r>
                    </a:p>
                    <a:p>
                      <a:endParaRPr lang="en-GB" sz="1600" baseline="0" dirty="0" smtClean="0"/>
                    </a:p>
                    <a:p>
                      <a:r>
                        <a:rPr lang="en-GB" sz="1600" baseline="0" dirty="0" smtClean="0"/>
                        <a:t>Reduce risk of CVD</a:t>
                      </a:r>
                    </a:p>
                    <a:p>
                      <a:endParaRPr lang="en-GB" sz="1600" baseline="0" dirty="0" smtClean="0"/>
                    </a:p>
                    <a:p>
                      <a:endParaRPr lang="en-GB" sz="1600" baseline="0" dirty="0" smtClean="0"/>
                    </a:p>
                    <a:p>
                      <a:r>
                        <a:rPr lang="en-GB" sz="1600" baseline="0" dirty="0" smtClean="0"/>
                        <a:t>To reduce cancer risk</a:t>
                      </a:r>
                      <a:endParaRPr lang="en-US" sz="1600" dirty="0"/>
                    </a:p>
                  </a:txBody>
                  <a:tcPr/>
                </a:tc>
              </a:tr>
            </a:tbl>
          </a:graphicData>
        </a:graphic>
      </p:graphicFrame>
    </p:spTree>
    <p:extLst>
      <p:ext uri="{BB962C8B-B14F-4D97-AF65-F5344CB8AC3E}">
        <p14:creationId xmlns:p14="http://schemas.microsoft.com/office/powerpoint/2010/main" val="15097989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Red meat recommendations</a:t>
            </a:r>
            <a:endParaRPr lang="en-US" sz="3600" dirty="0"/>
          </a:p>
        </p:txBody>
      </p:sp>
      <p:sp>
        <p:nvSpPr>
          <p:cNvPr id="3" name="Content Placeholder 2"/>
          <p:cNvSpPr>
            <a:spLocks noGrp="1"/>
          </p:cNvSpPr>
          <p:nvPr>
            <p:ph idx="1"/>
          </p:nvPr>
        </p:nvSpPr>
        <p:spPr/>
        <p:txBody>
          <a:bodyPr>
            <a:normAutofit/>
          </a:bodyPr>
          <a:lstStyle/>
          <a:p>
            <a:r>
              <a:rPr lang="en-US" dirty="0"/>
              <a:t>If you eat more than 90g of red or processed meat a day it is recommended that you cut down. Ninety grams is the equivalent of about three thin-cut slices of roast beef, lamb or pork, where each slice is the about the size of half a piece of sliced bread. </a:t>
            </a:r>
            <a:endParaRPr lang="en-US" dirty="0" smtClean="0"/>
          </a:p>
          <a:p>
            <a:endParaRPr lang="en-US" dirty="0"/>
          </a:p>
          <a:p>
            <a:r>
              <a:rPr lang="en-US" dirty="0" smtClean="0"/>
              <a:t>It </a:t>
            </a:r>
            <a:r>
              <a:rPr lang="en-US" dirty="0"/>
              <a:t>is recommended that you cut down to 70g, which is the average adult daily consumption of red and processed meat in the UK. This could help reduce your risk of bowel cancer. </a:t>
            </a:r>
            <a:endParaRPr lang="en-US" dirty="0" smtClean="0"/>
          </a:p>
          <a:p>
            <a:pPr marL="0" indent="0">
              <a:buNone/>
            </a:pPr>
            <a:r>
              <a:rPr lang="en-GB" sz="1700" dirty="0" smtClean="0"/>
              <a:t>				(NHS Choices, </a:t>
            </a:r>
            <a:r>
              <a:rPr lang="en-GB" sz="1700" dirty="0" smtClean="0"/>
              <a:t>2020  )</a:t>
            </a:r>
            <a:endParaRPr lang="en-US" sz="1700" dirty="0" smtClean="0"/>
          </a:p>
        </p:txBody>
      </p:sp>
    </p:spTree>
    <p:extLst>
      <p:ext uri="{BB962C8B-B14F-4D97-AF65-F5344CB8AC3E}">
        <p14:creationId xmlns:p14="http://schemas.microsoft.com/office/powerpoint/2010/main" val="21496252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633210047"/>
              </p:ext>
            </p:extLst>
          </p:nvPr>
        </p:nvGraphicFramePr>
        <p:xfrm>
          <a:off x="1295400" y="2133600"/>
          <a:ext cx="6553200" cy="4389120"/>
        </p:xfrm>
        <a:graphic>
          <a:graphicData uri="http://schemas.openxmlformats.org/drawingml/2006/table">
            <a:tbl>
              <a:tblPr firstRow="1" bandRow="1">
                <a:tableStyleId>{5C22544A-7EE6-4342-B048-85BDC9FD1C3A}</a:tableStyleId>
              </a:tblPr>
              <a:tblGrid>
                <a:gridCol w="1549003"/>
                <a:gridCol w="1549003"/>
                <a:gridCol w="1549003"/>
                <a:gridCol w="1906191"/>
              </a:tblGrid>
              <a:tr h="370840">
                <a:tc gridSpan="2">
                  <a:txBody>
                    <a:bodyPr/>
                    <a:lstStyle/>
                    <a:p>
                      <a:r>
                        <a:rPr lang="en-GB" dirty="0" smtClean="0"/>
                        <a:t>Recommendation</a:t>
                      </a:r>
                      <a:endParaRPr lang="en-US" dirty="0"/>
                    </a:p>
                  </a:txBody>
                  <a:tcPr/>
                </a:tc>
                <a:tc hMerge="1">
                  <a:txBody>
                    <a:bodyPr/>
                    <a:lstStyle/>
                    <a:p>
                      <a:endParaRPr lang="en-US"/>
                    </a:p>
                  </a:txBody>
                  <a:tcPr/>
                </a:tc>
                <a:tc>
                  <a:txBody>
                    <a:bodyPr/>
                    <a:lstStyle/>
                    <a:p>
                      <a:r>
                        <a:rPr lang="en-GB" dirty="0" smtClean="0"/>
                        <a:t>Population group</a:t>
                      </a:r>
                      <a:endParaRPr lang="en-US" dirty="0"/>
                    </a:p>
                  </a:txBody>
                  <a:tcPr/>
                </a:tc>
                <a:tc>
                  <a:txBody>
                    <a:bodyPr/>
                    <a:lstStyle/>
                    <a:p>
                      <a:r>
                        <a:rPr lang="en-GB" dirty="0" smtClean="0"/>
                        <a:t>Reason for recommendation</a:t>
                      </a:r>
                      <a:endParaRPr lang="en-US" dirty="0"/>
                    </a:p>
                  </a:txBody>
                  <a:tcPr/>
                </a:tc>
              </a:tr>
              <a:tr h="3322320">
                <a:tc>
                  <a:txBody>
                    <a:bodyPr/>
                    <a:lstStyle/>
                    <a:p>
                      <a:r>
                        <a:rPr lang="en-GB" sz="1600" i="0" dirty="0" smtClean="0"/>
                        <a:t>Free</a:t>
                      </a:r>
                      <a:r>
                        <a:rPr lang="en-GB" sz="1600" i="0" baseline="0" dirty="0" smtClean="0"/>
                        <a:t> sugars </a:t>
                      </a:r>
                      <a:r>
                        <a:rPr lang="en-GB" sz="1600" i="1" baseline="0" dirty="0" smtClean="0"/>
                        <a:t>(*see notes on following slide-NEW SACN Guideline available)</a:t>
                      </a:r>
                      <a:endParaRPr lang="en-GB" sz="1600" i="1" dirty="0" smtClean="0"/>
                    </a:p>
                    <a:p>
                      <a:endParaRPr lang="en-GB" sz="1600" dirty="0" smtClean="0"/>
                    </a:p>
                    <a:p>
                      <a:r>
                        <a:rPr lang="en-GB" sz="1600" dirty="0" smtClean="0"/>
                        <a:t>Fat</a:t>
                      </a:r>
                    </a:p>
                    <a:p>
                      <a:endParaRPr lang="en-GB" sz="1600" dirty="0" smtClean="0"/>
                    </a:p>
                    <a:p>
                      <a:endParaRPr lang="en-GB" sz="1600" dirty="0" smtClean="0"/>
                    </a:p>
                    <a:p>
                      <a:endParaRPr lang="en-GB" sz="1600" dirty="0" smtClean="0"/>
                    </a:p>
                    <a:p>
                      <a:r>
                        <a:rPr lang="en-GB" sz="1600" dirty="0" smtClean="0"/>
                        <a:t>Saturated</a:t>
                      </a:r>
                      <a:r>
                        <a:rPr lang="en-GB" sz="1600" baseline="0" dirty="0" smtClean="0"/>
                        <a:t> fat</a:t>
                      </a:r>
                      <a:endParaRPr lang="en-GB" sz="1600" dirty="0" smtClean="0"/>
                    </a:p>
                  </a:txBody>
                  <a:tcPr/>
                </a:tc>
                <a:tc>
                  <a:txBody>
                    <a:bodyPr/>
                    <a:lstStyle/>
                    <a:p>
                      <a:r>
                        <a:rPr lang="en-GB" sz="1600" dirty="0" smtClean="0"/>
                        <a:t>No more than 5% of daily energy intake</a:t>
                      </a:r>
                    </a:p>
                    <a:p>
                      <a:endParaRPr lang="en-GB" sz="1600" dirty="0" smtClean="0"/>
                    </a:p>
                    <a:p>
                      <a:endParaRPr lang="en-GB" sz="1600" dirty="0" smtClean="0"/>
                    </a:p>
                    <a:p>
                      <a:endParaRPr lang="en-GB" sz="1600" dirty="0" smtClean="0"/>
                    </a:p>
                    <a:p>
                      <a:r>
                        <a:rPr lang="en-GB" sz="1600" dirty="0" smtClean="0"/>
                        <a:t>Population</a:t>
                      </a:r>
                      <a:r>
                        <a:rPr lang="en-GB" sz="1600" baseline="0" dirty="0" smtClean="0"/>
                        <a:t> average 35% food energy (max)</a:t>
                      </a:r>
                    </a:p>
                    <a:p>
                      <a:endParaRPr lang="en-GB" sz="1600" baseline="0" dirty="0" smtClean="0"/>
                    </a:p>
                    <a:p>
                      <a:r>
                        <a:rPr lang="en-GB" sz="1600" baseline="0" dirty="0" smtClean="0"/>
                        <a:t>Population average 11% food energy (max)</a:t>
                      </a:r>
                      <a:endParaRPr lang="en-GB" sz="1600" dirty="0"/>
                    </a:p>
                  </a:txBody>
                  <a:tcPr/>
                </a:tc>
                <a:tc>
                  <a:txBody>
                    <a:bodyPr/>
                    <a:lstStyle/>
                    <a:p>
                      <a:r>
                        <a:rPr lang="en-GB" sz="1600" dirty="0" smtClean="0"/>
                        <a:t>Adults and children</a:t>
                      </a:r>
                    </a:p>
                    <a:p>
                      <a:endParaRPr lang="en-GB" sz="1600" dirty="0" smtClean="0"/>
                    </a:p>
                    <a:p>
                      <a:endParaRPr lang="en-GB" sz="1600" dirty="0" smtClean="0"/>
                    </a:p>
                    <a:p>
                      <a:endParaRPr lang="en-GB" sz="1600" dirty="0" smtClean="0"/>
                    </a:p>
                    <a:p>
                      <a:endParaRPr lang="en-GB" sz="1600" dirty="0" smtClean="0"/>
                    </a:p>
                    <a:p>
                      <a:r>
                        <a:rPr lang="en-GB" sz="1600" dirty="0" smtClean="0"/>
                        <a:t>Adults</a:t>
                      </a:r>
                      <a:r>
                        <a:rPr lang="en-GB" sz="1600" baseline="0" dirty="0" smtClean="0"/>
                        <a:t> and children</a:t>
                      </a:r>
                      <a:endParaRPr lang="en-GB" sz="1600" dirty="0" smtClean="0"/>
                    </a:p>
                    <a:p>
                      <a:endParaRPr lang="en-GB" sz="1600" dirty="0" smtClean="0"/>
                    </a:p>
                    <a:p>
                      <a:endParaRPr lang="en-GB" sz="1600" dirty="0" smtClean="0"/>
                    </a:p>
                    <a:p>
                      <a:endParaRPr lang="en-GB" sz="1600" dirty="0" smtClean="0"/>
                    </a:p>
                    <a:p>
                      <a:r>
                        <a:rPr lang="en-GB" sz="1600" dirty="0" smtClean="0"/>
                        <a:t>Adults</a:t>
                      </a:r>
                      <a:r>
                        <a:rPr lang="en-GB" sz="1600" baseline="0" dirty="0" smtClean="0"/>
                        <a:t> and children</a:t>
                      </a:r>
                      <a:endParaRPr lang="en-GB" sz="1600" dirty="0" smtClean="0"/>
                    </a:p>
                  </a:txBody>
                  <a:tcPr/>
                </a:tc>
                <a:tc>
                  <a:txBody>
                    <a:bodyPr/>
                    <a:lstStyle/>
                    <a:p>
                      <a:r>
                        <a:rPr lang="en-GB" sz="1600" dirty="0" smtClean="0"/>
                        <a:t>Reduce risk of</a:t>
                      </a:r>
                      <a:r>
                        <a:rPr lang="en-GB" sz="1600" baseline="0" dirty="0" smtClean="0"/>
                        <a:t> dental decay, obesity and type II diabetes.</a:t>
                      </a:r>
                    </a:p>
                    <a:p>
                      <a:endParaRPr lang="en-GB" sz="1600" baseline="0" dirty="0" smtClean="0"/>
                    </a:p>
                    <a:p>
                      <a:endParaRPr lang="en-GB" sz="1600" baseline="0" dirty="0" smtClean="0"/>
                    </a:p>
                    <a:p>
                      <a:r>
                        <a:rPr lang="en-GB" sz="1600" baseline="0" dirty="0" smtClean="0"/>
                        <a:t>Reduce risk of CVD and reduce energy density of diets.</a:t>
                      </a:r>
                    </a:p>
                    <a:p>
                      <a:endParaRPr lang="en-GB" sz="1600" baseline="0" dirty="0" smtClean="0"/>
                    </a:p>
                    <a:p>
                      <a:endParaRPr lang="en-US" sz="1600" dirty="0" smtClean="0"/>
                    </a:p>
                    <a:p>
                      <a:r>
                        <a:rPr lang="en-US" sz="1600" dirty="0" smtClean="0"/>
                        <a:t>Reduce risk of CVD and reduce energy density of diets.</a:t>
                      </a:r>
                      <a:endParaRPr lang="en-US" sz="1600" dirty="0"/>
                    </a:p>
                  </a:txBody>
                  <a:tcPr/>
                </a:tc>
              </a:tr>
            </a:tbl>
          </a:graphicData>
        </a:graphic>
      </p:graphicFrame>
    </p:spTree>
    <p:extLst>
      <p:ext uri="{BB962C8B-B14F-4D97-AF65-F5344CB8AC3E}">
        <p14:creationId xmlns:p14="http://schemas.microsoft.com/office/powerpoint/2010/main" val="32086069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SACN Carbohydrates and </a:t>
            </a:r>
            <a:r>
              <a:rPr lang="en-US" dirty="0"/>
              <a:t>H</a:t>
            </a:r>
            <a:r>
              <a:rPr lang="en-US" dirty="0" smtClean="0"/>
              <a:t>ealth Report (2015)</a:t>
            </a:r>
            <a:endParaRPr lang="en-US" dirty="0"/>
          </a:p>
        </p:txBody>
      </p:sp>
      <p:sp>
        <p:nvSpPr>
          <p:cNvPr id="3" name="Content Placeholder 2"/>
          <p:cNvSpPr>
            <a:spLocks noGrp="1"/>
          </p:cNvSpPr>
          <p:nvPr>
            <p:ph idx="1"/>
          </p:nvPr>
        </p:nvSpPr>
        <p:spPr/>
        <p:txBody>
          <a:bodyPr>
            <a:normAutofit/>
          </a:bodyPr>
          <a:lstStyle/>
          <a:p>
            <a:r>
              <a:rPr lang="en-US" dirty="0"/>
              <a:t>Free sugars are those added to food (e.g. sucrose (table sugar), glucose) or those naturally present in honey, syrups and unsweetened fruit juices, but exclude lactose in milk and milk products. </a:t>
            </a:r>
          </a:p>
          <a:p>
            <a:endParaRPr lang="en-US" dirty="0"/>
          </a:p>
          <a:p>
            <a:r>
              <a:rPr lang="en-US" dirty="0" smtClean="0"/>
              <a:t>SACN –recommended </a:t>
            </a:r>
            <a:r>
              <a:rPr lang="en-US" dirty="0"/>
              <a:t>free sugars account for no more than 5% of daily energy intake. This is: </a:t>
            </a:r>
          </a:p>
          <a:p>
            <a:pPr lvl="1"/>
            <a:r>
              <a:rPr lang="en-US" sz="2400" dirty="0"/>
              <a:t>  19g or 5 sugar cubes for children aged 4 to 6, </a:t>
            </a:r>
            <a:endParaRPr lang="en-US" dirty="0"/>
          </a:p>
          <a:p>
            <a:pPr lvl="1"/>
            <a:r>
              <a:rPr lang="en-US" sz="2400" dirty="0"/>
              <a:t>  24g or 6 sugar cubes for children aged 7 to 10, </a:t>
            </a:r>
            <a:endParaRPr lang="en-US" dirty="0"/>
          </a:p>
          <a:p>
            <a:pPr lvl="1"/>
            <a:r>
              <a:rPr lang="en-US" sz="2400" dirty="0"/>
              <a:t>  30g or 7 sugar cubes for 11 years and over, based on average population diets. </a:t>
            </a:r>
            <a:endParaRPr lang="en-US" dirty="0"/>
          </a:p>
          <a:p>
            <a:endParaRPr lang="en-US" dirty="0"/>
          </a:p>
        </p:txBody>
      </p:sp>
    </p:spTree>
    <p:extLst>
      <p:ext uri="{BB962C8B-B14F-4D97-AF65-F5344CB8AC3E}">
        <p14:creationId xmlns:p14="http://schemas.microsoft.com/office/powerpoint/2010/main" val="1000451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86344903"/>
              </p:ext>
            </p:extLst>
          </p:nvPr>
        </p:nvGraphicFramePr>
        <p:xfrm>
          <a:off x="1295400" y="2133600"/>
          <a:ext cx="6553200" cy="4145280"/>
        </p:xfrm>
        <a:graphic>
          <a:graphicData uri="http://schemas.openxmlformats.org/drawingml/2006/table">
            <a:tbl>
              <a:tblPr firstRow="1" bandRow="1">
                <a:tableStyleId>{5C22544A-7EE6-4342-B048-85BDC9FD1C3A}</a:tableStyleId>
              </a:tblPr>
              <a:tblGrid>
                <a:gridCol w="1549003"/>
                <a:gridCol w="1549003"/>
                <a:gridCol w="1549003"/>
                <a:gridCol w="1906191"/>
              </a:tblGrid>
              <a:tr h="370840">
                <a:tc gridSpan="2">
                  <a:txBody>
                    <a:bodyPr/>
                    <a:lstStyle/>
                    <a:p>
                      <a:r>
                        <a:rPr lang="en-GB" dirty="0" smtClean="0"/>
                        <a:t>Recommendation</a:t>
                      </a:r>
                      <a:endParaRPr lang="en-US" dirty="0"/>
                    </a:p>
                  </a:txBody>
                  <a:tcPr/>
                </a:tc>
                <a:tc hMerge="1">
                  <a:txBody>
                    <a:bodyPr/>
                    <a:lstStyle/>
                    <a:p>
                      <a:endParaRPr lang="en-US"/>
                    </a:p>
                  </a:txBody>
                  <a:tcPr/>
                </a:tc>
                <a:tc>
                  <a:txBody>
                    <a:bodyPr/>
                    <a:lstStyle/>
                    <a:p>
                      <a:r>
                        <a:rPr lang="en-GB" dirty="0" smtClean="0"/>
                        <a:t>Population group</a:t>
                      </a:r>
                      <a:endParaRPr lang="en-US" dirty="0"/>
                    </a:p>
                  </a:txBody>
                  <a:tcPr/>
                </a:tc>
                <a:tc>
                  <a:txBody>
                    <a:bodyPr/>
                    <a:lstStyle/>
                    <a:p>
                      <a:r>
                        <a:rPr lang="en-GB" dirty="0" smtClean="0"/>
                        <a:t>Reason for recommendation</a:t>
                      </a:r>
                      <a:endParaRPr lang="en-US" dirty="0"/>
                    </a:p>
                  </a:txBody>
                  <a:tcPr/>
                </a:tc>
              </a:tr>
              <a:tr h="33223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t>Fibre </a:t>
                      </a:r>
                      <a:r>
                        <a:rPr lang="en-GB" sz="1400" i="1" baseline="0" dirty="0" smtClean="0"/>
                        <a:t>(*see notes on following slide-NEW SACN Guideline available)</a:t>
                      </a:r>
                      <a:endParaRPr lang="en-GB" sz="1400" i="1" dirty="0" smtClean="0"/>
                    </a:p>
                    <a:p>
                      <a:endParaRPr lang="en-GB" sz="1600" dirty="0" smtClean="0"/>
                    </a:p>
                    <a:p>
                      <a:r>
                        <a:rPr lang="en-GB" sz="1600" dirty="0" smtClean="0"/>
                        <a:t>Alcohol</a:t>
                      </a:r>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Salt (sodium</a:t>
                      </a:r>
                      <a:r>
                        <a:rPr lang="en-GB" sz="1600" baseline="0" dirty="0" smtClean="0"/>
                        <a:t> chloride)</a:t>
                      </a:r>
                      <a:endParaRPr lang="en-GB" sz="1600" dirty="0" smtClean="0"/>
                    </a:p>
                  </a:txBody>
                  <a:tcPr/>
                </a:tc>
                <a:tc>
                  <a:txBody>
                    <a:bodyPr/>
                    <a:lstStyle/>
                    <a:p>
                      <a:r>
                        <a:rPr lang="en-GB" sz="1600" dirty="0" smtClean="0"/>
                        <a:t>30g/day </a:t>
                      </a:r>
                    </a:p>
                    <a:p>
                      <a:endParaRPr lang="en-GB" sz="1600" dirty="0" smtClean="0"/>
                    </a:p>
                    <a:p>
                      <a:endParaRPr lang="en-GB" sz="1600" dirty="0" smtClean="0"/>
                    </a:p>
                    <a:p>
                      <a:endParaRPr lang="en-GB" sz="1600" dirty="0" smtClean="0"/>
                    </a:p>
                    <a:p>
                      <a:endParaRPr lang="en-GB" sz="1600" dirty="0" smtClean="0"/>
                    </a:p>
                    <a:p>
                      <a:r>
                        <a:rPr lang="en-GB" sz="1600" dirty="0" smtClean="0"/>
                        <a:t>No more than </a:t>
                      </a:r>
                      <a:r>
                        <a:rPr lang="en-GB" sz="1600" dirty="0" smtClean="0"/>
                        <a:t>14</a:t>
                      </a:r>
                      <a:r>
                        <a:rPr lang="en-GB" sz="1600" baseline="0" dirty="0" smtClean="0"/>
                        <a:t> units /week</a:t>
                      </a:r>
                      <a:endParaRPr lang="en-GB" sz="1600" dirty="0" smtClean="0"/>
                    </a:p>
                    <a:p>
                      <a:endParaRPr lang="en-GB" sz="1600" dirty="0" smtClean="0"/>
                    </a:p>
                    <a:p>
                      <a:endParaRPr lang="en-GB" sz="1600" dirty="0" smtClean="0"/>
                    </a:p>
                    <a:p>
                      <a:r>
                        <a:rPr lang="en-GB" sz="1600" dirty="0" smtClean="0"/>
                        <a:t>Reduce population average to a maximum of 6g/day</a:t>
                      </a:r>
                      <a:endParaRPr lang="en-GB" sz="1600" dirty="0"/>
                    </a:p>
                  </a:txBody>
                  <a:tcPr/>
                </a:tc>
                <a:tc>
                  <a:txBody>
                    <a:bodyPr/>
                    <a:lstStyle/>
                    <a:p>
                      <a:r>
                        <a:rPr lang="en-GB" sz="1600" dirty="0" smtClean="0"/>
                        <a:t>Adults</a:t>
                      </a:r>
                    </a:p>
                    <a:p>
                      <a:endParaRPr lang="en-GB" sz="1600" dirty="0" smtClean="0"/>
                    </a:p>
                    <a:p>
                      <a:endParaRPr lang="en-GB" sz="1600" dirty="0" smtClean="0"/>
                    </a:p>
                    <a:p>
                      <a:endParaRPr lang="en-GB" sz="1600" dirty="0" smtClean="0"/>
                    </a:p>
                    <a:p>
                      <a:endParaRPr lang="en-GB" sz="1600" dirty="0" smtClean="0"/>
                    </a:p>
                    <a:p>
                      <a:r>
                        <a:rPr lang="en-GB" sz="1600" dirty="0" smtClean="0"/>
                        <a:t>Adult </a:t>
                      </a:r>
                      <a:r>
                        <a:rPr lang="en-GB" sz="1600" dirty="0" smtClean="0"/>
                        <a:t>men / women</a:t>
                      </a:r>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Adults</a:t>
                      </a:r>
                    </a:p>
                  </a:txBody>
                  <a:tcPr/>
                </a:tc>
                <a:tc>
                  <a:txBody>
                    <a:bodyPr/>
                    <a:lstStyle/>
                    <a:p>
                      <a:r>
                        <a:rPr lang="en-US" sz="1600" dirty="0" smtClean="0"/>
                        <a:t>To improve gastrointestinal health</a:t>
                      </a:r>
                    </a:p>
                    <a:p>
                      <a:endParaRPr lang="en-US" sz="1600" dirty="0" smtClean="0"/>
                    </a:p>
                    <a:p>
                      <a:r>
                        <a:rPr lang="en-US" sz="1600" dirty="0" smtClean="0"/>
                        <a:t>Reduce risk of liver disease, CVD, cancers, injury from accidents and violence</a:t>
                      </a:r>
                    </a:p>
                    <a:p>
                      <a:endParaRPr lang="en-US" sz="1600" dirty="0" smtClean="0"/>
                    </a:p>
                    <a:p>
                      <a:r>
                        <a:rPr lang="en-US" sz="1600" dirty="0" smtClean="0"/>
                        <a:t>Reduce risk of hypertension and CVD</a:t>
                      </a:r>
                      <a:endParaRPr lang="en-US" sz="1600" dirty="0"/>
                    </a:p>
                  </a:txBody>
                  <a:tcPr/>
                </a:tc>
              </a:tr>
            </a:tbl>
          </a:graphicData>
        </a:graphic>
      </p:graphicFrame>
    </p:spTree>
    <p:extLst>
      <p:ext uri="{BB962C8B-B14F-4D97-AF65-F5344CB8AC3E}">
        <p14:creationId xmlns:p14="http://schemas.microsoft.com/office/powerpoint/2010/main" val="36025750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normAutofit/>
          </a:bodyPr>
          <a:lstStyle/>
          <a:p>
            <a:r>
              <a:rPr lang="en-US" dirty="0"/>
              <a:t>The current recommendation that </a:t>
            </a:r>
            <a:r>
              <a:rPr lang="en-US" b="1" dirty="0"/>
              <a:t>starchy carbohydrates</a:t>
            </a:r>
            <a:r>
              <a:rPr lang="en-US" dirty="0"/>
              <a:t>, </a:t>
            </a:r>
            <a:r>
              <a:rPr lang="en-US" u="sng" dirty="0"/>
              <a:t>wholegrain where possible</a:t>
            </a:r>
            <a:r>
              <a:rPr lang="en-US" dirty="0"/>
              <a:t>, should form 50% of daily calorie intake is </a:t>
            </a:r>
            <a:r>
              <a:rPr lang="en-US" dirty="0" smtClean="0"/>
              <a:t>maintained.</a:t>
            </a:r>
          </a:p>
          <a:p>
            <a:pPr marL="0" indent="0">
              <a:buNone/>
            </a:pPr>
            <a:r>
              <a:rPr lang="en-US" dirty="0" smtClean="0"/>
              <a:t> </a:t>
            </a:r>
            <a:endParaRPr lang="en-US" dirty="0"/>
          </a:p>
          <a:p>
            <a:r>
              <a:rPr lang="en-US" dirty="0" smtClean="0"/>
              <a:t>Ages </a:t>
            </a:r>
            <a:r>
              <a:rPr lang="en-US" dirty="0"/>
              <a:t>16 and </a:t>
            </a:r>
            <a:r>
              <a:rPr lang="en-US" dirty="0" smtClean="0"/>
              <a:t>over: 30g fibre </a:t>
            </a:r>
            <a:r>
              <a:rPr lang="en-US" dirty="0"/>
              <a:t>a </a:t>
            </a:r>
            <a:r>
              <a:rPr lang="en-US" dirty="0" smtClean="0"/>
              <a:t>day </a:t>
            </a:r>
          </a:p>
          <a:p>
            <a:r>
              <a:rPr lang="en-US" dirty="0" smtClean="0"/>
              <a:t>Ages 11</a:t>
            </a:r>
            <a:r>
              <a:rPr lang="en-US" dirty="0"/>
              <a:t>- to </a:t>
            </a:r>
            <a:r>
              <a:rPr lang="en-US" dirty="0" smtClean="0"/>
              <a:t>15: 25g fibre a day </a:t>
            </a:r>
          </a:p>
          <a:p>
            <a:r>
              <a:rPr lang="en-US" dirty="0" smtClean="0"/>
              <a:t>Ages 5</a:t>
            </a:r>
            <a:r>
              <a:rPr lang="en-US" dirty="0"/>
              <a:t>- to </a:t>
            </a:r>
            <a:r>
              <a:rPr lang="en-US" dirty="0" smtClean="0"/>
              <a:t>11: 20g  fibre a day </a:t>
            </a:r>
          </a:p>
          <a:p>
            <a:r>
              <a:rPr lang="en-US" dirty="0" smtClean="0"/>
              <a:t>Ages 2 to 5: 15g fibre a day</a:t>
            </a:r>
            <a:endParaRPr lang="en-US" dirty="0"/>
          </a:p>
          <a:p>
            <a:endParaRPr lang="en-US" dirty="0"/>
          </a:p>
        </p:txBody>
      </p:sp>
    </p:spTree>
    <p:extLst>
      <p:ext uri="{BB962C8B-B14F-4D97-AF65-F5344CB8AC3E}">
        <p14:creationId xmlns:p14="http://schemas.microsoft.com/office/powerpoint/2010/main" val="161512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lstStyle/>
          <a:p>
            <a:r>
              <a:rPr lang="en-US" dirty="0" smtClean="0"/>
              <a:t>See link below for recently published SACN report (2015) on carbohydrates and health-</a:t>
            </a:r>
          </a:p>
          <a:p>
            <a:endParaRPr lang="en-US" dirty="0"/>
          </a:p>
          <a:p>
            <a:r>
              <a:rPr lang="en-US" dirty="0">
                <a:hlinkClick r:id="rId2"/>
              </a:rPr>
              <a:t>https://www.gov.uk/government/publications/sacn-carbohydrates-and-health-</a:t>
            </a:r>
            <a:r>
              <a:rPr lang="en-US" dirty="0" smtClean="0">
                <a:hlinkClick r:id="rId2"/>
              </a:rPr>
              <a:t>report</a:t>
            </a:r>
            <a:endParaRPr lang="en-US" dirty="0" smtClean="0"/>
          </a:p>
          <a:p>
            <a:endParaRPr lang="en-US" dirty="0"/>
          </a:p>
        </p:txBody>
      </p:sp>
    </p:spTree>
    <p:extLst>
      <p:ext uri="{BB962C8B-B14F-4D97-AF65-F5344CB8AC3E}">
        <p14:creationId xmlns:p14="http://schemas.microsoft.com/office/powerpoint/2010/main" val="83891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776678303"/>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gridCol w="1549003"/>
                <a:gridCol w="1549003"/>
                <a:gridCol w="1906191"/>
              </a:tblGrid>
              <a:tr h="370840">
                <a:tc gridSpan="2">
                  <a:txBody>
                    <a:bodyPr/>
                    <a:lstStyle/>
                    <a:p>
                      <a:r>
                        <a:rPr lang="en-GB" dirty="0" smtClean="0"/>
                        <a:t>Recommendation</a:t>
                      </a:r>
                      <a:endParaRPr lang="en-US" dirty="0"/>
                    </a:p>
                  </a:txBody>
                  <a:tcPr/>
                </a:tc>
                <a:tc hMerge="1">
                  <a:txBody>
                    <a:bodyPr/>
                    <a:lstStyle/>
                    <a:p>
                      <a:endParaRPr lang="en-US"/>
                    </a:p>
                  </a:txBody>
                  <a:tcPr/>
                </a:tc>
                <a:tc>
                  <a:txBody>
                    <a:bodyPr/>
                    <a:lstStyle/>
                    <a:p>
                      <a:r>
                        <a:rPr lang="en-GB" dirty="0" smtClean="0"/>
                        <a:t>Population group</a:t>
                      </a:r>
                      <a:endParaRPr lang="en-US" dirty="0"/>
                    </a:p>
                  </a:txBody>
                  <a:tcPr/>
                </a:tc>
                <a:tc>
                  <a:txBody>
                    <a:bodyPr/>
                    <a:lstStyle/>
                    <a:p>
                      <a:r>
                        <a:rPr lang="en-GB" dirty="0" smtClean="0"/>
                        <a:t>Reason for recommendation</a:t>
                      </a:r>
                      <a:endParaRPr lang="en-US" dirty="0"/>
                    </a:p>
                  </a:txBody>
                  <a:tcPr/>
                </a:tc>
              </a:tr>
              <a:tr h="3322320">
                <a:tc>
                  <a:txBody>
                    <a:bodyPr/>
                    <a:lstStyle/>
                    <a:p>
                      <a:r>
                        <a:rPr lang="en-GB" sz="1600" dirty="0" smtClean="0"/>
                        <a:t>Vitamins</a:t>
                      </a:r>
                      <a:r>
                        <a:rPr lang="en-GB" sz="1600" baseline="0" dirty="0" smtClean="0"/>
                        <a:t> and minerals</a:t>
                      </a:r>
                    </a:p>
                    <a:p>
                      <a:endParaRPr lang="en-GB" sz="1600" baseline="0" dirty="0" smtClean="0"/>
                    </a:p>
                    <a:p>
                      <a:endParaRPr lang="en-GB" sz="1600" baseline="0" dirty="0" smtClean="0"/>
                    </a:p>
                    <a:p>
                      <a:endParaRPr lang="en-GB" sz="16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t>Vitamin D</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i="1" baseline="0" dirty="0" smtClean="0"/>
                        <a:t>(*see notes on following slide-NEW SACN Guideline available)</a:t>
                      </a:r>
                      <a:endParaRPr lang="en-GB" sz="1600" i="1" dirty="0" smtClean="0"/>
                    </a:p>
                    <a:p>
                      <a:endParaRPr lang="en-GB" sz="1600" dirty="0" smtClean="0"/>
                    </a:p>
                  </a:txBody>
                  <a:tcPr/>
                </a:tc>
                <a:tc>
                  <a:txBody>
                    <a:bodyPr/>
                    <a:lstStyle/>
                    <a:p>
                      <a:r>
                        <a:rPr lang="en-GB" sz="1600" dirty="0" smtClean="0"/>
                        <a:t>Dietary</a:t>
                      </a:r>
                      <a:r>
                        <a:rPr lang="en-GB" sz="1600" baseline="0" dirty="0" smtClean="0"/>
                        <a:t> Reference Values</a:t>
                      </a:r>
                      <a:endParaRPr lang="en-GB" sz="1600" dirty="0" smtClean="0"/>
                    </a:p>
                    <a:p>
                      <a:endParaRPr lang="en-GB" sz="1600" dirty="0" smtClean="0"/>
                    </a:p>
                    <a:p>
                      <a:endParaRPr lang="en-GB" sz="1600" dirty="0" smtClean="0"/>
                    </a:p>
                    <a:p>
                      <a:r>
                        <a:rPr lang="en-GB" sz="1600" dirty="0" smtClean="0"/>
                        <a:t>Dietary Reference Values set for whole population (see following slide)</a:t>
                      </a:r>
                    </a:p>
                    <a:p>
                      <a:endParaRPr lang="en-GB" sz="1600" dirty="0" smtClean="0"/>
                    </a:p>
                  </a:txBody>
                  <a:tcPr/>
                </a:tc>
                <a:tc>
                  <a:txBody>
                    <a:bodyPr/>
                    <a:lstStyle/>
                    <a:p>
                      <a:r>
                        <a:rPr lang="en-GB" sz="1600" dirty="0" smtClean="0"/>
                        <a:t>Adults</a:t>
                      </a:r>
                      <a:r>
                        <a:rPr lang="en-GB" sz="1600" baseline="0" dirty="0" smtClean="0"/>
                        <a:t> and children</a:t>
                      </a:r>
                      <a:endParaRPr lang="en-GB" sz="1600" dirty="0" smtClean="0"/>
                    </a:p>
                    <a:p>
                      <a:endParaRPr lang="en-GB" sz="1600" dirty="0" smtClean="0"/>
                    </a:p>
                    <a:p>
                      <a:endParaRPr lang="en-GB" sz="1600" dirty="0" smtClean="0"/>
                    </a:p>
                    <a:p>
                      <a:endParaRPr lang="en-GB" sz="1600" dirty="0" smtClean="0"/>
                    </a:p>
                    <a:p>
                      <a:r>
                        <a:rPr lang="en-GB" sz="1600" dirty="0" smtClean="0"/>
                        <a:t>Adults</a:t>
                      </a:r>
                      <a:r>
                        <a:rPr lang="en-GB" sz="1600" baseline="0" dirty="0" smtClean="0"/>
                        <a:t> and children</a:t>
                      </a:r>
                      <a:endParaRPr lang="en-GB" sz="1600" dirty="0" smtClean="0"/>
                    </a:p>
                  </a:txBody>
                  <a:tcPr/>
                </a:tc>
                <a:tc>
                  <a:txBody>
                    <a:bodyPr/>
                    <a:lstStyle/>
                    <a:p>
                      <a:r>
                        <a:rPr lang="en-US" sz="1600" dirty="0" smtClean="0"/>
                        <a:t>To promote</a:t>
                      </a:r>
                      <a:r>
                        <a:rPr lang="en-US" sz="1600" baseline="0" dirty="0" smtClean="0"/>
                        <a:t> optimum health and prevent deficiency</a:t>
                      </a:r>
                      <a:endParaRPr lang="en-US" sz="1600" dirty="0" smtClean="0"/>
                    </a:p>
                    <a:p>
                      <a:endParaRPr lang="en-US" sz="1600" dirty="0" smtClean="0"/>
                    </a:p>
                    <a:p>
                      <a:endParaRPr lang="en-US" sz="1600" dirty="0" smtClean="0"/>
                    </a:p>
                    <a:p>
                      <a:r>
                        <a:rPr lang="en-US" sz="1600" dirty="0" smtClean="0"/>
                        <a:t>To </a:t>
                      </a:r>
                      <a:r>
                        <a:rPr lang="en-US" sz="1600" dirty="0" smtClean="0"/>
                        <a:t>prevent </a:t>
                      </a:r>
                      <a:r>
                        <a:rPr lang="en-US" sz="1600" dirty="0" smtClean="0"/>
                        <a:t>osteoporosis </a:t>
                      </a:r>
                      <a:r>
                        <a:rPr lang="en-US" sz="1600" dirty="0" smtClean="0"/>
                        <a:t>in adults and rickets in children</a:t>
                      </a:r>
                    </a:p>
                  </a:txBody>
                  <a:tcPr/>
                </a:tc>
              </a:tr>
            </a:tbl>
          </a:graphicData>
        </a:graphic>
      </p:graphicFrame>
    </p:spTree>
    <p:extLst>
      <p:ext uri="{BB962C8B-B14F-4D97-AF65-F5344CB8AC3E}">
        <p14:creationId xmlns:p14="http://schemas.microsoft.com/office/powerpoint/2010/main" val="2623984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DRAFT SACN Vitamin D and Health Report (2015)</a:t>
            </a:r>
            <a:br>
              <a:rPr lang="en-US" dirty="0" smtClean="0"/>
            </a:br>
            <a:endParaRPr lang="en-US" dirty="0"/>
          </a:p>
        </p:txBody>
      </p:sp>
      <p:sp>
        <p:nvSpPr>
          <p:cNvPr id="3" name="Content Placeholder 2"/>
          <p:cNvSpPr>
            <a:spLocks noGrp="1"/>
          </p:cNvSpPr>
          <p:nvPr>
            <p:ph idx="1"/>
          </p:nvPr>
        </p:nvSpPr>
        <p:spPr/>
        <p:txBody>
          <a:bodyPr>
            <a:normAutofit lnSpcReduction="10000"/>
          </a:bodyPr>
          <a:lstStyle/>
          <a:p>
            <a:r>
              <a:rPr lang="en-US" dirty="0"/>
              <a:t>SACN </a:t>
            </a:r>
            <a:r>
              <a:rPr lang="en-US" dirty="0" smtClean="0"/>
              <a:t>proposed a </a:t>
            </a:r>
            <a:r>
              <a:rPr lang="en-US" dirty="0"/>
              <a:t>dietary intake of 10micrograms of vitamin D per day for every one aged above </a:t>
            </a:r>
            <a:r>
              <a:rPr lang="en-US" dirty="0" smtClean="0"/>
              <a:t>4 </a:t>
            </a:r>
            <a:r>
              <a:rPr lang="en-US" dirty="0" smtClean="0"/>
              <a:t>years.</a:t>
            </a:r>
          </a:p>
          <a:p>
            <a:endParaRPr lang="en-US" dirty="0"/>
          </a:p>
          <a:p>
            <a:r>
              <a:rPr lang="en-US" dirty="0" smtClean="0"/>
              <a:t>How many of you take a supplement?</a:t>
            </a:r>
            <a:endParaRPr lang="en-US" dirty="0" smtClean="0"/>
          </a:p>
          <a:p>
            <a:endParaRPr lang="en-US" dirty="0"/>
          </a:p>
          <a:p>
            <a:r>
              <a:rPr lang="en-US" dirty="0" smtClean="0"/>
              <a:t>Safe Intakes are set for children </a:t>
            </a:r>
            <a:r>
              <a:rPr lang="en-US" dirty="0"/>
              <a:t>in the range 8.5-10 μg/d at ages 0 to &lt; 1 </a:t>
            </a:r>
            <a:r>
              <a:rPr lang="en-US" dirty="0" smtClean="0"/>
              <a:t>year, </a:t>
            </a:r>
          </a:p>
          <a:p>
            <a:r>
              <a:rPr lang="en-US" dirty="0" smtClean="0"/>
              <a:t>and </a:t>
            </a:r>
            <a:r>
              <a:rPr lang="en-US" dirty="0"/>
              <a:t>10 μg/d at ages 1 to &lt; 4 years. </a:t>
            </a:r>
            <a:endParaRPr lang="en-US" dirty="0" smtClean="0"/>
          </a:p>
          <a:p>
            <a:endParaRPr lang="en-US" dirty="0"/>
          </a:p>
          <a:p>
            <a:r>
              <a:rPr lang="en-US" dirty="0" smtClean="0"/>
              <a:t>Data are insufficient to set RNIs for children 0-3 years.</a:t>
            </a:r>
          </a:p>
          <a:p>
            <a:endParaRPr lang="en-US" dirty="0"/>
          </a:p>
          <a:p>
            <a:endParaRPr lang="en-US" dirty="0"/>
          </a:p>
          <a:p>
            <a:endParaRPr lang="en-US" dirty="0"/>
          </a:p>
        </p:txBody>
      </p:sp>
    </p:spTree>
    <p:extLst>
      <p:ext uri="{BB962C8B-B14F-4D97-AF65-F5344CB8AC3E}">
        <p14:creationId xmlns:p14="http://schemas.microsoft.com/office/powerpoint/2010/main" val="3850980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DRAFT SACN Vitamin D and Health Report (2015)</a:t>
            </a:r>
          </a:p>
        </p:txBody>
      </p:sp>
      <p:sp>
        <p:nvSpPr>
          <p:cNvPr id="3" name="Content Placeholder 2"/>
          <p:cNvSpPr>
            <a:spLocks noGrp="1"/>
          </p:cNvSpPr>
          <p:nvPr>
            <p:ph idx="1"/>
          </p:nvPr>
        </p:nvSpPr>
        <p:spPr/>
        <p:txBody>
          <a:bodyPr/>
          <a:lstStyle/>
          <a:p>
            <a:r>
              <a:rPr lang="en-US" dirty="0" smtClean="0"/>
              <a:t>See link below for draft report and executive summary-</a:t>
            </a:r>
          </a:p>
          <a:p>
            <a:endParaRPr lang="en-US" dirty="0"/>
          </a:p>
          <a:p>
            <a:r>
              <a:rPr lang="en-US" dirty="0" smtClean="0">
                <a:hlinkClick r:id="rId2"/>
              </a:rPr>
              <a:t>https</a:t>
            </a:r>
            <a:r>
              <a:rPr lang="en-US" dirty="0">
                <a:hlinkClick r:id="rId2"/>
              </a:rPr>
              <a:t>://www.gov.uk/government/consultations/consultation-on-draft-sacn-vitamin-d-and-health-</a:t>
            </a:r>
            <a:r>
              <a:rPr lang="en-US" dirty="0" smtClean="0">
                <a:hlinkClick r:id="rId2"/>
              </a:rPr>
              <a:t>report</a:t>
            </a:r>
            <a:endParaRPr lang="en-US" dirty="0" smtClean="0"/>
          </a:p>
          <a:p>
            <a:endParaRPr lang="en-US" dirty="0"/>
          </a:p>
        </p:txBody>
      </p:sp>
    </p:spTree>
    <p:extLst>
      <p:ext uri="{BB962C8B-B14F-4D97-AF65-F5344CB8AC3E}">
        <p14:creationId xmlns:p14="http://schemas.microsoft.com/office/powerpoint/2010/main" val="127531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619438601"/>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gridCol w="1549003"/>
                <a:gridCol w="1549003"/>
                <a:gridCol w="1906191"/>
              </a:tblGrid>
              <a:tr h="370840">
                <a:tc gridSpan="2">
                  <a:txBody>
                    <a:bodyPr/>
                    <a:lstStyle/>
                    <a:p>
                      <a:r>
                        <a:rPr lang="en-GB" dirty="0" smtClean="0"/>
                        <a:t>Recommendation</a:t>
                      </a:r>
                      <a:endParaRPr lang="en-US" dirty="0"/>
                    </a:p>
                  </a:txBody>
                  <a:tcPr/>
                </a:tc>
                <a:tc hMerge="1">
                  <a:txBody>
                    <a:bodyPr/>
                    <a:lstStyle/>
                    <a:p>
                      <a:endParaRPr lang="en-US"/>
                    </a:p>
                  </a:txBody>
                  <a:tcPr/>
                </a:tc>
                <a:tc>
                  <a:txBody>
                    <a:bodyPr/>
                    <a:lstStyle/>
                    <a:p>
                      <a:r>
                        <a:rPr lang="en-GB" dirty="0" smtClean="0"/>
                        <a:t>Population group</a:t>
                      </a:r>
                      <a:endParaRPr lang="en-US" dirty="0"/>
                    </a:p>
                  </a:txBody>
                  <a:tcPr/>
                </a:tc>
                <a:tc>
                  <a:txBody>
                    <a:bodyPr/>
                    <a:lstStyle/>
                    <a:p>
                      <a:r>
                        <a:rPr lang="en-GB" dirty="0" smtClean="0"/>
                        <a:t>Reason for recommendation</a:t>
                      </a:r>
                      <a:endParaRPr lang="en-US" dirty="0"/>
                    </a:p>
                  </a:txBody>
                  <a:tcPr/>
                </a:tc>
              </a:tr>
              <a:tr h="3322320">
                <a:tc>
                  <a:txBody>
                    <a:bodyPr/>
                    <a:lstStyle/>
                    <a:p>
                      <a:r>
                        <a:rPr lang="en-GB" sz="1600" dirty="0" smtClean="0"/>
                        <a:t>Energy</a:t>
                      </a:r>
                      <a:r>
                        <a:rPr lang="en-GB" sz="1600" baseline="0" dirty="0" smtClean="0"/>
                        <a:t> intake</a:t>
                      </a:r>
                    </a:p>
                    <a:p>
                      <a:endParaRPr lang="en-GB" sz="1600" baseline="0" dirty="0" smtClean="0"/>
                    </a:p>
                    <a:p>
                      <a:endParaRPr lang="en-GB" sz="1600" baseline="0" dirty="0" smtClean="0"/>
                    </a:p>
                    <a:p>
                      <a:endParaRPr lang="en-GB" sz="1600" baseline="0" dirty="0" smtClean="0"/>
                    </a:p>
                    <a:p>
                      <a:endParaRPr lang="en-GB" sz="1600" baseline="0" dirty="0" smtClean="0"/>
                    </a:p>
                    <a:p>
                      <a:endParaRPr lang="en-GB" sz="1600" baseline="0" dirty="0" smtClean="0"/>
                    </a:p>
                    <a:p>
                      <a:endParaRPr lang="en-GB" sz="1600" baseline="0" dirty="0" smtClean="0"/>
                    </a:p>
                    <a:p>
                      <a:endParaRPr lang="en-GB" sz="1600" baseline="0" dirty="0" smtClean="0"/>
                    </a:p>
                    <a:p>
                      <a:r>
                        <a:rPr lang="en-GB" sz="1600" baseline="0" dirty="0" smtClean="0"/>
                        <a:t>Body weight</a:t>
                      </a:r>
                    </a:p>
                  </a:txBody>
                  <a:tcPr/>
                </a:tc>
                <a:tc>
                  <a:txBody>
                    <a:bodyPr/>
                    <a:lstStyle/>
                    <a:p>
                      <a:r>
                        <a:rPr lang="en-GB" sz="1600" dirty="0" smtClean="0"/>
                        <a:t>EAR</a:t>
                      </a:r>
                      <a:r>
                        <a:rPr lang="en-GB" sz="1600" baseline="0" dirty="0" smtClean="0"/>
                        <a:t> for men: see following slide</a:t>
                      </a:r>
                    </a:p>
                    <a:p>
                      <a:endParaRPr lang="en-GB" sz="1600" baseline="0" dirty="0" smtClean="0"/>
                    </a:p>
                    <a:p>
                      <a:r>
                        <a:rPr lang="en-GB" sz="1600" baseline="0" dirty="0" smtClean="0"/>
                        <a:t>EAR for women: see following slide</a:t>
                      </a:r>
                    </a:p>
                    <a:p>
                      <a:endParaRPr lang="en-GB" sz="1600" baseline="0" dirty="0" smtClean="0"/>
                    </a:p>
                    <a:p>
                      <a:r>
                        <a:rPr lang="en-GB" sz="1600" baseline="0" dirty="0" smtClean="0"/>
                        <a:t>Body Mass Index (BMI) between 18.5-24.9 kg/M</a:t>
                      </a:r>
                      <a:r>
                        <a:rPr lang="en-GB" sz="1600" baseline="30000" dirty="0" smtClean="0"/>
                        <a:t>2</a:t>
                      </a:r>
                      <a:r>
                        <a:rPr lang="en-GB" sz="1600" baseline="0" dirty="0" smtClean="0"/>
                        <a:t> </a:t>
                      </a:r>
                      <a:endParaRPr lang="en-GB" sz="1600" dirty="0" smtClean="0"/>
                    </a:p>
                  </a:txBody>
                  <a:tcPr/>
                </a:tc>
                <a:tc>
                  <a:txBody>
                    <a:bodyPr/>
                    <a:lstStyle/>
                    <a:p>
                      <a:r>
                        <a:rPr lang="en-GB" sz="1600" dirty="0" smtClean="0"/>
                        <a:t>Adults</a:t>
                      </a:r>
                      <a:r>
                        <a:rPr lang="en-GB" sz="1600" baseline="0" dirty="0" smtClean="0"/>
                        <a:t> </a:t>
                      </a:r>
                      <a:endParaRPr lang="en-GB" sz="1600" dirty="0" smtClean="0"/>
                    </a:p>
                  </a:txBody>
                  <a:tcPr/>
                </a:tc>
                <a:tc>
                  <a:txBody>
                    <a:bodyPr/>
                    <a:lstStyle/>
                    <a:p>
                      <a:r>
                        <a:rPr lang="en-US" sz="1600" dirty="0" smtClean="0"/>
                        <a:t>Reduce risk of chronic diseases</a:t>
                      </a:r>
                      <a:r>
                        <a:rPr lang="en-US" sz="1600" baseline="0" dirty="0" smtClean="0"/>
                        <a:t> i.e. CVD, some cancers and type II diabetes.</a:t>
                      </a:r>
                    </a:p>
                    <a:p>
                      <a:r>
                        <a:rPr lang="en-US" sz="1600" baseline="0" dirty="0" smtClean="0"/>
                        <a:t>Reduce risk of obesity.</a:t>
                      </a:r>
                      <a:endParaRPr lang="en-US" sz="1600" dirty="0" smtClean="0"/>
                    </a:p>
                  </a:txBody>
                  <a:tcPr/>
                </a:tc>
              </a:tr>
            </a:tbl>
          </a:graphicData>
        </a:graphic>
      </p:graphicFrame>
    </p:spTree>
    <p:extLst>
      <p:ext uri="{BB962C8B-B14F-4D97-AF65-F5344CB8AC3E}">
        <p14:creationId xmlns:p14="http://schemas.microsoft.com/office/powerpoint/2010/main" val="9862045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Placeholder 1"/>
          <p:cNvSpPr>
            <a:spLocks noGrp="1"/>
          </p:cNvSpPr>
          <p:nvPr>
            <p:ph type="body" sz="quarter" idx="13"/>
          </p:nvPr>
        </p:nvSpPr>
        <p:spPr bwMode="auto">
          <a:xfrm>
            <a:off x="1828800" y="381000"/>
            <a:ext cx="6408738" cy="6048375"/>
          </a:xfrm>
          <a:prstGeom prst="roundRect">
            <a:avLst>
              <a:gd name="adj" fmla="val 9366"/>
            </a:avLst>
          </a:prstGeom>
          <a:gradFill rotWithShape="0">
            <a:gsLst>
              <a:gs pos="0">
                <a:schemeClr val="accent1">
                  <a:alpha val="89998"/>
                </a:schemeClr>
              </a:gs>
              <a:gs pos="100000">
                <a:schemeClr val="accent1">
                  <a:alpha val="79999"/>
                </a:schemeClr>
              </a:gs>
            </a:gsLst>
            <a:lin/>
          </a:gradFill>
          <a:ln>
            <a:round/>
            <a:headEnd/>
            <a:tailEnd/>
          </a:ln>
        </p:spPr>
        <p:txBody>
          <a:bodyPr vert="horz" wrap="square" numCol="1" anchor="t" anchorCtr="0" compatLnSpc="1">
            <a:prstTxWarp prst="textNoShape">
              <a:avLst/>
            </a:prstTxWarp>
          </a:bodyPr>
          <a:lstStyle/>
          <a:p>
            <a:pPr>
              <a:spcBef>
                <a:spcPct val="0"/>
              </a:spcBef>
            </a:pPr>
            <a:r>
              <a:rPr lang="en-GB" b="1" dirty="0">
                <a:latin typeface="Century Gothic" charset="0"/>
              </a:rPr>
              <a:t>EARs</a:t>
            </a:r>
          </a:p>
          <a:p>
            <a:pPr>
              <a:spcBef>
                <a:spcPct val="0"/>
              </a:spcBef>
            </a:pPr>
            <a:endParaRPr lang="en-GB" dirty="0">
              <a:latin typeface="Century Gothic" charset="0"/>
            </a:endParaRPr>
          </a:p>
          <a:p>
            <a:pPr>
              <a:spcBef>
                <a:spcPct val="0"/>
              </a:spcBef>
            </a:pPr>
            <a:r>
              <a:rPr lang="en-GB" u="sng" dirty="0">
                <a:latin typeface="Century Gothic" charset="0"/>
              </a:rPr>
              <a:t>Adults</a:t>
            </a:r>
          </a:p>
          <a:p>
            <a:pPr>
              <a:spcBef>
                <a:spcPct val="0"/>
              </a:spcBef>
            </a:pPr>
            <a:endParaRPr lang="en-GB" dirty="0">
              <a:latin typeface="Century Gothic" charset="0"/>
            </a:endParaRPr>
          </a:p>
          <a:p>
            <a:pPr>
              <a:spcBef>
                <a:spcPct val="0"/>
              </a:spcBef>
            </a:pPr>
            <a:endParaRPr lang="en-GB" dirty="0">
              <a:latin typeface="Century Gothic" charset="0"/>
            </a:endParaRPr>
          </a:p>
        </p:txBody>
      </p:sp>
      <p:graphicFrame>
        <p:nvGraphicFramePr>
          <p:cNvPr id="5" name="Table 4"/>
          <p:cNvGraphicFramePr>
            <a:graphicFrameLocks noGrp="1"/>
          </p:cNvGraphicFramePr>
          <p:nvPr/>
        </p:nvGraphicFramePr>
        <p:xfrm>
          <a:off x="755650" y="1844675"/>
          <a:ext cx="5616575" cy="2592391"/>
        </p:xfrm>
        <a:graphic>
          <a:graphicData uri="http://schemas.openxmlformats.org/drawingml/2006/table">
            <a:tbl>
              <a:tblPr/>
              <a:tblGrid>
                <a:gridCol w="1050254"/>
                <a:gridCol w="1141580"/>
                <a:gridCol w="1141580"/>
                <a:gridCol w="1068002"/>
                <a:gridCol w="1215159"/>
              </a:tblGrid>
              <a:tr h="338874">
                <a:tc>
                  <a:txBody>
                    <a:bodyPr/>
                    <a:lstStyle/>
                    <a:p>
                      <a:pPr algn="ctr" fontAlgn="b"/>
                      <a:r>
                        <a:rPr lang="en-GB" sz="1200" b="1" i="0" u="none" strike="noStrike" dirty="0" smtClean="0">
                          <a:solidFill>
                            <a:srgbClr val="000000"/>
                          </a:solidFill>
                          <a:effectLst/>
                          <a:latin typeface="Century Gothic" pitchFamily="34" charset="0"/>
                        </a:rPr>
                        <a:t>Years</a:t>
                      </a:r>
                      <a:endParaRPr lang="en-GB" sz="1200" b="1" i="0" u="none" strike="noStrike" dirty="0">
                        <a:solidFill>
                          <a:srgbClr val="000000"/>
                        </a:solidFill>
                        <a:effectLst/>
                        <a:latin typeface="Century Gothic" pitchFamily="34" charset="0"/>
                      </a:endParaRPr>
                    </a:p>
                  </a:txBody>
                  <a:tcPr marL="9525" marR="9525" marT="9525" marB="0" anchor="b">
                    <a:lnL>
                      <a:noFill/>
                    </a:lnL>
                    <a:lnR>
                      <a:noFill/>
                    </a:lnR>
                    <a:lnT>
                      <a:noFill/>
                    </a:lnT>
                    <a:lnB>
                      <a:noFill/>
                    </a:lnB>
                  </a:tcPr>
                </a:tc>
                <a:tc>
                  <a:txBody>
                    <a:bodyPr/>
                    <a:lstStyle/>
                    <a:p>
                      <a:pPr algn="ctr" fontAlgn="b"/>
                      <a:r>
                        <a:rPr lang="en-GB" sz="1200" b="1" i="0" u="none" strike="noStrike" dirty="0" smtClean="0">
                          <a:solidFill>
                            <a:srgbClr val="000000"/>
                          </a:solidFill>
                          <a:effectLst/>
                          <a:latin typeface="Century Gothic" pitchFamily="34" charset="0"/>
                        </a:rPr>
                        <a:t>Men </a:t>
                      </a:r>
                      <a:r>
                        <a:rPr lang="en-GB" sz="1200" b="1" i="0" u="none" strike="noStrike" dirty="0">
                          <a:solidFill>
                            <a:srgbClr val="000000"/>
                          </a:solidFill>
                          <a:effectLst/>
                          <a:latin typeface="Century Gothic" pitchFamily="34" charset="0"/>
                        </a:rPr>
                        <a:t>(MJ)</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smtClean="0">
                          <a:solidFill>
                            <a:srgbClr val="000000"/>
                          </a:solidFill>
                          <a:effectLst/>
                          <a:latin typeface="Century Gothic" pitchFamily="34" charset="0"/>
                        </a:rPr>
                        <a:t>Men </a:t>
                      </a:r>
                      <a:r>
                        <a:rPr lang="en-GB" sz="1200" b="1" i="0" u="none" strike="noStrike" dirty="0">
                          <a:solidFill>
                            <a:srgbClr val="000000"/>
                          </a:solidFill>
                          <a:effectLst/>
                          <a:latin typeface="Century Gothic" pitchFamily="34" charset="0"/>
                        </a:rPr>
                        <a:t>(kcal)</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smtClean="0">
                          <a:solidFill>
                            <a:srgbClr val="000000"/>
                          </a:solidFill>
                          <a:effectLst/>
                          <a:latin typeface="Century Gothic" pitchFamily="34" charset="0"/>
                        </a:rPr>
                        <a:t>Women </a:t>
                      </a:r>
                      <a:r>
                        <a:rPr lang="en-GB" sz="1200" b="1" i="0" u="none" strike="noStrike" dirty="0">
                          <a:solidFill>
                            <a:srgbClr val="000000"/>
                          </a:solidFill>
                          <a:effectLst/>
                          <a:latin typeface="Century Gothic" pitchFamily="34" charset="0"/>
                        </a:rPr>
                        <a:t>(MJ)</a:t>
                      </a:r>
                    </a:p>
                  </a:txBody>
                  <a:tcPr marL="9525" marR="9525" marT="9525" marB="0" anchor="b">
                    <a:lnL>
                      <a:noFill/>
                    </a:lnL>
                    <a:lnR>
                      <a:noFill/>
                    </a:lnR>
                    <a:lnT>
                      <a:noFill/>
                    </a:lnT>
                    <a:lnB>
                      <a:noFill/>
                    </a:lnB>
                    <a:solidFill>
                      <a:srgbClr val="F2DCDB"/>
                    </a:solidFill>
                  </a:tcPr>
                </a:tc>
                <a:tc>
                  <a:txBody>
                    <a:bodyPr/>
                    <a:lstStyle/>
                    <a:p>
                      <a:pPr algn="ctr" fontAlgn="b"/>
                      <a:r>
                        <a:rPr lang="en-GB" sz="1200" b="1" i="0" u="none" strike="noStrike" dirty="0" smtClean="0">
                          <a:solidFill>
                            <a:srgbClr val="000000"/>
                          </a:solidFill>
                          <a:effectLst/>
                          <a:latin typeface="Century Gothic" pitchFamily="34" charset="0"/>
                        </a:rPr>
                        <a:t>Women </a:t>
                      </a:r>
                      <a:r>
                        <a:rPr lang="en-GB" sz="1200" b="1" i="0" u="none" strike="noStrike" dirty="0">
                          <a:solidFill>
                            <a:srgbClr val="000000"/>
                          </a:solidFill>
                          <a:effectLst/>
                          <a:latin typeface="Century Gothic" pitchFamily="34" charset="0"/>
                        </a:rPr>
                        <a:t>(kcal)</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19-24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2772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25-34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11.5</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2749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35-44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11.0</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2629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45-54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55-64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2079</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65-74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2342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8.0</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1912</a:t>
                      </a:r>
                    </a:p>
                  </a:txBody>
                  <a:tcPr marL="9525" marR="9525" marT="9525" marB="0" anchor="b">
                    <a:lnL>
                      <a:noFill/>
                    </a:lnL>
                    <a:lnR>
                      <a:noFill/>
                    </a:lnR>
                    <a:lnT>
                      <a:noFill/>
                    </a:lnT>
                    <a:lnB>
                      <a:noFill/>
                    </a:lnB>
                    <a:solidFill>
                      <a:srgbClr val="F2DCDB"/>
                    </a:solidFill>
                  </a:tcPr>
                </a:tc>
              </a:tr>
              <a:tr h="321931">
                <a:tc>
                  <a:txBody>
                    <a:bodyPr/>
                    <a:lstStyle/>
                    <a:p>
                      <a:pPr algn="ctr" fontAlgn="b"/>
                      <a:r>
                        <a:rPr lang="en-GB" sz="1200" b="0" i="0" u="none" strike="noStrike" dirty="0">
                          <a:solidFill>
                            <a:srgbClr val="000000"/>
                          </a:solidFill>
                          <a:effectLst/>
                          <a:latin typeface="Century Gothic" pitchFamily="34" charset="0"/>
                        </a:rPr>
                        <a:t>75+</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2294</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7.7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1840</a:t>
                      </a:r>
                    </a:p>
                  </a:txBody>
                  <a:tcPr marL="9525" marR="9525" marT="9525" marB="0" anchor="b">
                    <a:lnL>
                      <a:noFill/>
                    </a:lnL>
                    <a:lnR>
                      <a:noFill/>
                    </a:lnR>
                    <a:lnT>
                      <a:noFill/>
                    </a:lnT>
                    <a:lnB>
                      <a:noFill/>
                    </a:lnB>
                    <a:solidFill>
                      <a:srgbClr val="F2DCDB"/>
                    </a:solidFill>
                  </a:tcPr>
                </a:tc>
              </a:tr>
            </a:tbl>
          </a:graphicData>
        </a:graphic>
      </p:graphicFrame>
    </p:spTree>
    <p:extLst>
      <p:ext uri="{BB962C8B-B14F-4D97-AF65-F5344CB8AC3E}">
        <p14:creationId xmlns:p14="http://schemas.microsoft.com/office/powerpoint/2010/main" val="12333081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Balance of good health</a:t>
            </a:r>
            <a:endParaRPr lang="en-US" dirty="0"/>
          </a:p>
        </p:txBody>
      </p:sp>
      <p:sp>
        <p:nvSpPr>
          <p:cNvPr id="5" name="Content Placeholder 4"/>
          <p:cNvSpPr>
            <a:spLocks noGrp="1"/>
          </p:cNvSpPr>
          <p:nvPr>
            <p:ph idx="1"/>
          </p:nvPr>
        </p:nvSpPr>
        <p:spPr/>
        <p:txBody>
          <a:bodyPr/>
          <a:lstStyle/>
          <a:p>
            <a:endParaRPr lang="en-US" dirty="0"/>
          </a:p>
        </p:txBody>
      </p:sp>
      <p:pic>
        <p:nvPicPr>
          <p:cNvPr id="3" name="Picture 2"/>
          <p:cNvPicPr>
            <a:picLocks noChangeAspect="1"/>
          </p:cNvPicPr>
          <p:nvPr/>
        </p:nvPicPr>
        <p:blipFill>
          <a:blip r:embed="rId2"/>
          <a:stretch>
            <a:fillRect/>
          </a:stretch>
        </p:blipFill>
        <p:spPr>
          <a:xfrm>
            <a:off x="1600200" y="2514600"/>
            <a:ext cx="5803900" cy="3314700"/>
          </a:xfrm>
          <a:prstGeom prst="rect">
            <a:avLst/>
          </a:prstGeom>
        </p:spPr>
      </p:pic>
    </p:spTree>
    <p:extLst>
      <p:ext uri="{BB962C8B-B14F-4D97-AF65-F5344CB8AC3E}">
        <p14:creationId xmlns:p14="http://schemas.microsoft.com/office/powerpoint/2010/main" val="394507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Introduction to Healthy Eating</a:t>
            </a:r>
            <a:endParaRPr lang="en-US" dirty="0"/>
          </a:p>
        </p:txBody>
      </p:sp>
      <p:sp>
        <p:nvSpPr>
          <p:cNvPr id="3" name="Content Placeholder 2"/>
          <p:cNvSpPr>
            <a:spLocks noGrp="1"/>
          </p:cNvSpPr>
          <p:nvPr>
            <p:ph idx="1"/>
          </p:nvPr>
        </p:nvSpPr>
        <p:spPr/>
        <p:txBody>
          <a:bodyPr/>
          <a:lstStyle/>
          <a:p>
            <a:r>
              <a:rPr lang="en-GB" dirty="0" smtClean="0"/>
              <a:t>Having reviewed the dietary recommendations set by SACN on behalf of the UK government, on </a:t>
            </a:r>
            <a:r>
              <a:rPr lang="en-GB" dirty="0"/>
              <a:t>a scale of 1-10 (1 being poor and 10 being excellent) how would you rate your own diet?  </a:t>
            </a:r>
            <a:endParaRPr lang="en-GB" dirty="0" smtClean="0"/>
          </a:p>
          <a:p>
            <a:endParaRPr lang="en-GB" dirty="0"/>
          </a:p>
          <a:p>
            <a:r>
              <a:rPr lang="en-GB" dirty="0" smtClean="0"/>
              <a:t>Has </a:t>
            </a:r>
            <a:r>
              <a:rPr lang="en-GB" dirty="0"/>
              <a:t>this changed compared to the score you previously decided?</a:t>
            </a:r>
            <a:endParaRPr lang="en-US" dirty="0"/>
          </a:p>
          <a:p>
            <a:endParaRPr lang="en-US" dirty="0"/>
          </a:p>
        </p:txBody>
      </p:sp>
      <p:pic>
        <p:nvPicPr>
          <p:cNvPr id="4" name="Picture 4" descr="12680 DH Eatwell ENGLISH_A3 poster_v02_PRI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913"/>
            <a:ext cx="9144000" cy="6465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324918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Eat Well Guide </a:t>
            </a:r>
            <a:endParaRPr lang="en-US" dirty="0"/>
          </a:p>
        </p:txBody>
      </p:sp>
      <p:sp>
        <p:nvSpPr>
          <p:cNvPr id="3" name="Content Placeholder 2"/>
          <p:cNvSpPr>
            <a:spLocks noGrp="1"/>
          </p:cNvSpPr>
          <p:nvPr>
            <p:ph idx="1"/>
          </p:nvPr>
        </p:nvSpPr>
        <p:spPr/>
        <p:txBody>
          <a:bodyPr/>
          <a:lstStyle/>
          <a:p>
            <a:r>
              <a:rPr lang="en-US" dirty="0" smtClean="0"/>
              <a:t>Refer to </a:t>
            </a:r>
            <a:r>
              <a:rPr lang="en-US" dirty="0" smtClean="0"/>
              <a:t>handout</a:t>
            </a:r>
          </a:p>
          <a:p>
            <a:endParaRPr lang="en-US" dirty="0"/>
          </a:p>
          <a:p>
            <a:endParaRPr lang="en-US" dirty="0" smtClean="0"/>
          </a:p>
          <a:p>
            <a:r>
              <a:rPr lang="en-US" dirty="0" smtClean="0"/>
              <a:t>What are your thoughts on the Eat Well Guide – you can be honest!</a:t>
            </a:r>
            <a:endParaRPr lang="en-US" dirty="0"/>
          </a:p>
        </p:txBody>
      </p:sp>
    </p:spTree>
    <p:extLst>
      <p:ext uri="{BB962C8B-B14F-4D97-AF65-F5344CB8AC3E}">
        <p14:creationId xmlns:p14="http://schemas.microsoft.com/office/powerpoint/2010/main" val="22663457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TM02900769[[fn=Retrospect]]</Template>
  <TotalTime>6257</TotalTime>
  <Words>972</Words>
  <Application>Microsoft Office PowerPoint</Application>
  <PresentationFormat>On-screen Show (4:3)</PresentationFormat>
  <Paragraphs>272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Century Gothic</vt:lpstr>
      <vt:lpstr>nta</vt:lpstr>
      <vt:lpstr>Retrospect</vt:lpstr>
      <vt:lpstr>Introduction to Healthy Eating</vt:lpstr>
      <vt:lpstr>Scientific Advisory Committee on Nutrition</vt:lpstr>
      <vt:lpstr>SACN</vt:lpstr>
      <vt:lpstr>Summary of Dietary Recommendations (SACN, 2008)</vt:lpstr>
      <vt:lpstr>Red meat recommendations</vt:lpstr>
      <vt:lpstr>Summary of Dietary Recommendations (SACN, 2008)</vt:lpstr>
      <vt:lpstr>SACN Carbohydrates and Health Report (2015)</vt:lpstr>
      <vt:lpstr>Summary of Dietary Recommendations (SACN, 2008)</vt:lpstr>
      <vt:lpstr>SACN Carbohydrates and Health Report (2015)</vt:lpstr>
      <vt:lpstr>SACN Carbohydrates and Health Report (2015)</vt:lpstr>
      <vt:lpstr>Summary of Dietary Recommendations (SACN, 2008)</vt:lpstr>
      <vt:lpstr>DRAFT SACN Vitamin D and Health Report (2015) </vt:lpstr>
      <vt:lpstr>DRAFT SACN Vitamin D and Health Report (2015)</vt:lpstr>
      <vt:lpstr>Summary of Dietary Recommendations (SACN, 2008)</vt:lpstr>
      <vt:lpstr>PowerPoint Presentation</vt:lpstr>
      <vt:lpstr>Balance of good health</vt:lpstr>
      <vt:lpstr>Introduction to Healthy Eating</vt:lpstr>
      <vt:lpstr>Eat Well Guide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 (SHSS4067)</dc:title>
  <dc:creator>Administrator</dc:creator>
  <cp:lastModifiedBy>%username%</cp:lastModifiedBy>
  <cp:revision>38</cp:revision>
  <dcterms:created xsi:type="dcterms:W3CDTF">2015-09-08T08:55:21Z</dcterms:created>
  <dcterms:modified xsi:type="dcterms:W3CDTF">2020-09-17T11:46:35Z</dcterms:modified>
</cp:coreProperties>
</file>