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1" r:id="rId2"/>
    <p:sldId id="265" r:id="rId3"/>
    <p:sldId id="268" r:id="rId4"/>
    <p:sldId id="269" r:id="rId5"/>
    <p:sldId id="257" r:id="rId6"/>
    <p:sldId id="258" r:id="rId7"/>
    <p:sldId id="259" r:id="rId8"/>
    <p:sldId id="260" r:id="rId9"/>
    <p:sldId id="263" r:id="rId10"/>
    <p:sldId id="264" r:id="rId11"/>
    <p:sldId id="272" r:id="rId12"/>
    <p:sldId id="266"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60" autoAdjust="0"/>
    <p:restoredTop sz="96296" autoAdjust="0"/>
  </p:normalViewPr>
  <p:slideViewPr>
    <p:cSldViewPr snapToGrid="0">
      <p:cViewPr>
        <p:scale>
          <a:sx n="100" d="100"/>
          <a:sy n="100" d="100"/>
        </p:scale>
        <p:origin x="1170"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D8DD6-C623-4D9B-9B38-9F0A6709E2DD}"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089386-BF7F-4056-BC05-4A611E81FB78}" type="slidenum">
              <a:rPr lang="en-GB" smtClean="0"/>
              <a:t>‹#›</a:t>
            </a:fld>
            <a:endParaRPr lang="en-GB"/>
          </a:p>
        </p:txBody>
      </p:sp>
    </p:spTree>
    <p:extLst>
      <p:ext uri="{BB962C8B-B14F-4D97-AF65-F5344CB8AC3E}">
        <p14:creationId xmlns:p14="http://schemas.microsoft.com/office/powerpoint/2010/main" val="4129722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1225059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9089386-BF7F-4056-BC05-4A611E81FB78}" type="slidenum">
              <a:rPr lang="en-GB" smtClean="0"/>
              <a:t>3</a:t>
            </a:fld>
            <a:endParaRPr lang="en-GB"/>
          </a:p>
        </p:txBody>
      </p:sp>
    </p:spTree>
    <p:extLst>
      <p:ext uri="{BB962C8B-B14F-4D97-AF65-F5344CB8AC3E}">
        <p14:creationId xmlns:p14="http://schemas.microsoft.com/office/powerpoint/2010/main" val="1048462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0E3F2CC-732E-4D7B-8A72-FB28F357CBE6}"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29330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E3F2CC-732E-4D7B-8A72-FB28F357CBE6}"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82127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E3F2CC-732E-4D7B-8A72-FB28F357CBE6}"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39126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0E3F2CC-732E-4D7B-8A72-FB28F357CBE6}"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26061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0E3F2CC-732E-4D7B-8A72-FB28F357CBE6}" type="datetimeFigureOut">
              <a:rPr lang="en-GB" smtClean="0"/>
              <a:t>26/10/2021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01723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E3F2CC-732E-4D7B-8A72-FB28F357CBE6}" type="datetimeFigureOut">
              <a:rPr lang="en-GB" smtClean="0"/>
              <a:t>26/10/2021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265634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3F2CC-732E-4D7B-8A72-FB28F357CBE6}" type="datetimeFigureOut">
              <a:rPr lang="en-GB" smtClean="0"/>
              <a:t>26/10/2021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092646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3F2CC-732E-4D7B-8A72-FB28F357CBE6}"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072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3F2CC-732E-4D7B-8A72-FB28F357CBE6}"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68721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E3F2CC-732E-4D7B-8A72-FB28F357CBE6}"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450426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0E3F2CC-732E-4D7B-8A72-FB28F357CBE6}"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894942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3F2CC-732E-4D7B-8A72-FB28F357CBE6}" type="datetimeFigureOut">
              <a:rPr lang="en-GB" smtClean="0"/>
              <a:t>26/10/2021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52AC3-2E53-463E-AA55-6C199C22AACB}" type="slidenum">
              <a:rPr lang="en-GB" smtClean="0"/>
              <a:t>‹#›</a:t>
            </a:fld>
            <a:endParaRPr lang="en-GB"/>
          </a:p>
        </p:txBody>
      </p:sp>
    </p:spTree>
    <p:extLst>
      <p:ext uri="{BB962C8B-B14F-4D97-AF65-F5344CB8AC3E}">
        <p14:creationId xmlns:p14="http://schemas.microsoft.com/office/powerpoint/2010/main" val="2177380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200" dirty="0" smtClean="0"/>
              <a:t>Cohesion (1) - Back and forward </a:t>
            </a:r>
            <a:r>
              <a:rPr lang="en-GB" sz="3200" dirty="0"/>
              <a:t>referencing </a:t>
            </a:r>
            <a:endParaRPr lang="en-GB" sz="3200" dirty="0" smtClean="0"/>
          </a:p>
          <a:p>
            <a:r>
              <a:rPr lang="en-GB" sz="2000" dirty="0" smtClean="0"/>
              <a:t>(</a:t>
            </a:r>
            <a:r>
              <a:rPr lang="en-GB" sz="2000" dirty="0"/>
              <a:t>anaphora &amp; cataphora)  </a:t>
            </a:r>
          </a:p>
          <a:p>
            <a:r>
              <a:rPr lang="en-GB" dirty="0" smtClean="0"/>
              <a:t>by </a:t>
            </a:r>
            <a:r>
              <a:rPr lang="en-GB" dirty="0" smtClean="0"/>
              <a:t>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3150693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meant by the term cohesion?</a:t>
            </a:r>
          </a:p>
          <a:p>
            <a:r>
              <a:rPr lang="en-GB" dirty="0" smtClean="0"/>
              <a:t>Why is cohesion so important in paragraph writing?</a:t>
            </a:r>
          </a:p>
          <a:p>
            <a:r>
              <a:rPr lang="en-GB" dirty="0" smtClean="0"/>
              <a:t>What is meant by the term back-referencing?</a:t>
            </a:r>
          </a:p>
          <a:p>
            <a:r>
              <a:rPr lang="en-GB" dirty="0" smtClean="0"/>
              <a:t>Examples of back referencing (anaphoric referencing)</a:t>
            </a:r>
          </a:p>
          <a:p>
            <a:r>
              <a:rPr lang="en-GB" dirty="0" smtClean="0"/>
              <a:t>What is meant by the term forward referencing?</a:t>
            </a:r>
          </a:p>
          <a:p>
            <a:r>
              <a:rPr lang="en-GB" dirty="0"/>
              <a:t>Examples of </a:t>
            </a:r>
            <a:r>
              <a:rPr lang="en-GB" dirty="0" smtClean="0"/>
              <a:t>forward referencing </a:t>
            </a:r>
            <a:r>
              <a:rPr lang="en-GB" dirty="0"/>
              <a:t>(or </a:t>
            </a:r>
            <a:r>
              <a:rPr lang="en-GB" dirty="0" smtClean="0"/>
              <a:t>cataphoric referencing)</a:t>
            </a:r>
            <a:endParaRPr lang="en-GB" dirty="0"/>
          </a:p>
          <a:p>
            <a:endParaRPr lang="en-GB" dirty="0"/>
          </a:p>
        </p:txBody>
      </p:sp>
    </p:spTree>
    <p:extLst>
      <p:ext uri="{BB962C8B-B14F-4D97-AF65-F5344CB8AC3E}">
        <p14:creationId xmlns:p14="http://schemas.microsoft.com/office/powerpoint/2010/main" val="2332972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Cohesion</a:t>
            </a:r>
            <a:endParaRPr lang="en-GB" dirty="0"/>
          </a:p>
        </p:txBody>
      </p:sp>
      <p:sp>
        <p:nvSpPr>
          <p:cNvPr id="3" name="Content Placeholder 2"/>
          <p:cNvSpPr>
            <a:spLocks noGrp="1"/>
          </p:cNvSpPr>
          <p:nvPr>
            <p:ph idx="1"/>
          </p:nvPr>
        </p:nvSpPr>
        <p:spPr/>
        <p:txBody>
          <a:bodyPr>
            <a:noAutofit/>
          </a:bodyPr>
          <a:lstStyle/>
          <a:p>
            <a:r>
              <a:rPr lang="en-GB" sz="2400" b="1" dirty="0" smtClean="0"/>
              <a:t>What is meant by the term cohesion?</a:t>
            </a:r>
          </a:p>
          <a:p>
            <a:pPr lvl="1" algn="just"/>
            <a:r>
              <a:rPr lang="en-GB" sz="2000" dirty="0"/>
              <a:t>It is important for the parts of a written text to be connected together. Another word for this is </a:t>
            </a:r>
            <a:r>
              <a:rPr lang="en-GB" sz="2000" i="1" dirty="0"/>
              <a:t>cohesion</a:t>
            </a:r>
            <a:r>
              <a:rPr lang="en-GB" sz="2000" dirty="0"/>
              <a:t>. This word comes from the verb </a:t>
            </a:r>
            <a:r>
              <a:rPr lang="en-GB" sz="2000" i="1" dirty="0"/>
              <a:t>cohere</a:t>
            </a:r>
            <a:r>
              <a:rPr lang="en-GB" sz="2000" dirty="0"/>
              <a:t>, which means 'to stick together'. Cohesion is therefore related to ensuring that the words and sentences you use stick together</a:t>
            </a:r>
            <a:r>
              <a:rPr lang="en-GB" sz="2000" dirty="0" smtClean="0"/>
              <a:t>. </a:t>
            </a:r>
          </a:p>
          <a:p>
            <a:pPr algn="just"/>
            <a:r>
              <a:rPr lang="en-GB" b="1" dirty="0" smtClean="0"/>
              <a:t>Why is it so important in academic writing?</a:t>
            </a:r>
          </a:p>
          <a:p>
            <a:pPr lvl="1" algn="just"/>
            <a:r>
              <a:rPr lang="en-GB" sz="2000" dirty="0" smtClean="0"/>
              <a:t>It </a:t>
            </a:r>
            <a:r>
              <a:rPr lang="en-GB" sz="2000" dirty="0"/>
              <a:t>can help ensure that your writing coheres or 'sticks together', which will make it easier for the reader to follow the main ideas in your essay or report. You can achieve good cohesion by paying attention to </a:t>
            </a:r>
            <a:r>
              <a:rPr lang="en-GB" sz="2000" dirty="0" smtClean="0"/>
              <a:t>the following. </a:t>
            </a:r>
          </a:p>
          <a:p>
            <a:pPr lvl="2" algn="just"/>
            <a:r>
              <a:rPr lang="en-GB" b="1" dirty="0" smtClean="0">
                <a:solidFill>
                  <a:srgbClr val="FF0000"/>
                </a:solidFill>
              </a:rPr>
              <a:t>reference words (back and forward referencing), </a:t>
            </a:r>
            <a:r>
              <a:rPr lang="en-GB" sz="1600" dirty="0" smtClean="0"/>
              <a:t>linking words. substitution, synonyms, ellipsis.</a:t>
            </a:r>
          </a:p>
          <a:p>
            <a:endParaRPr lang="en-GB" sz="2000" dirty="0" smtClean="0"/>
          </a:p>
          <a:p>
            <a:endParaRPr lang="en-GB" sz="2000" dirty="0"/>
          </a:p>
          <a:p>
            <a:r>
              <a:rPr lang="en-GB" sz="1600" dirty="0" smtClean="0"/>
              <a:t>eapfoundation.com/writing/cohesion/</a:t>
            </a:r>
            <a:endParaRPr lang="en-GB" sz="1600" dirty="0"/>
          </a:p>
          <a:p>
            <a:endParaRPr lang="en-GB" sz="2000" dirty="0" smtClean="0"/>
          </a:p>
          <a:p>
            <a:endParaRPr lang="en-GB" sz="2000" dirty="0" smtClean="0"/>
          </a:p>
        </p:txBody>
      </p:sp>
    </p:spTree>
    <p:extLst>
      <p:ext uri="{BB962C8B-B14F-4D97-AF65-F5344CB8AC3E}">
        <p14:creationId xmlns:p14="http://schemas.microsoft.com/office/powerpoint/2010/main" val="2371854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i="1" dirty="0" smtClean="0"/>
              <a:t>back referencing</a:t>
            </a:r>
            <a:r>
              <a:rPr lang="en-GB" dirty="0" smtClean="0"/>
              <a:t>?</a:t>
            </a:r>
            <a:endParaRPr lang="en-GB" dirty="0"/>
          </a:p>
        </p:txBody>
      </p:sp>
      <p:sp>
        <p:nvSpPr>
          <p:cNvPr id="3" name="Content Placeholder 2"/>
          <p:cNvSpPr>
            <a:spLocks noGrp="1"/>
          </p:cNvSpPr>
          <p:nvPr>
            <p:ph idx="1"/>
          </p:nvPr>
        </p:nvSpPr>
        <p:spPr/>
        <p:txBody>
          <a:bodyPr>
            <a:normAutofit/>
          </a:bodyPr>
          <a:lstStyle/>
          <a:p>
            <a:r>
              <a:rPr lang="en-GB" sz="2000" i="1" dirty="0" smtClean="0"/>
              <a:t>Back referencing </a:t>
            </a:r>
            <a:r>
              <a:rPr lang="en-GB" sz="2000" dirty="0" smtClean="0"/>
              <a:t>is also called </a:t>
            </a:r>
            <a:r>
              <a:rPr lang="en-GB" sz="2000" i="1" dirty="0" smtClean="0"/>
              <a:t>anaphoric referencing </a:t>
            </a:r>
            <a:r>
              <a:rPr lang="en-GB" sz="2000" dirty="0" smtClean="0"/>
              <a:t>and means </a:t>
            </a:r>
            <a:r>
              <a:rPr lang="en-GB" sz="2000" dirty="0"/>
              <a:t>that a word in a text refers </a:t>
            </a:r>
            <a:r>
              <a:rPr lang="en-GB" sz="2000" u="sng" dirty="0"/>
              <a:t>back</a:t>
            </a:r>
            <a:r>
              <a:rPr lang="en-GB" sz="2000" dirty="0"/>
              <a:t> to other ideas in the text for its meaning. </a:t>
            </a:r>
            <a:endParaRPr lang="en-GB" sz="2000" dirty="0" smtClean="0"/>
          </a:p>
          <a:p>
            <a:r>
              <a:rPr lang="en-GB" sz="2000" dirty="0" smtClean="0"/>
              <a:t>It </a:t>
            </a:r>
            <a:r>
              <a:rPr lang="en-GB" sz="2000" dirty="0"/>
              <a:t>can be compared with </a:t>
            </a:r>
            <a:r>
              <a:rPr lang="en-GB" sz="2000" i="1" dirty="0"/>
              <a:t>cataphoric reference</a:t>
            </a:r>
            <a:r>
              <a:rPr lang="en-GB" sz="2000" dirty="0"/>
              <a:t>, which means a word refers to ideas </a:t>
            </a:r>
            <a:r>
              <a:rPr lang="en-GB" sz="2000" u="sng" dirty="0"/>
              <a:t>later </a:t>
            </a:r>
            <a:r>
              <a:rPr lang="en-GB" sz="2000" dirty="0"/>
              <a:t>in the </a:t>
            </a:r>
            <a:r>
              <a:rPr lang="en-GB" sz="2000" dirty="0" smtClean="0"/>
              <a:t>text. </a:t>
            </a:r>
            <a:r>
              <a:rPr lang="en-GB" sz="2000" dirty="0"/>
              <a:t>  </a:t>
            </a:r>
          </a:p>
          <a:p>
            <a:r>
              <a:rPr lang="en-GB" sz="2000" b="1" dirty="0" smtClean="0"/>
              <a:t>Example of anaphoric referencing:-</a:t>
            </a:r>
          </a:p>
          <a:p>
            <a:pPr lvl="1"/>
            <a:r>
              <a:rPr lang="en-GB" sz="2000" dirty="0" smtClean="0"/>
              <a:t>I </a:t>
            </a:r>
            <a:r>
              <a:rPr lang="en-GB" sz="2000" dirty="0"/>
              <a:t>went out with </a:t>
            </a:r>
            <a:r>
              <a:rPr lang="en-GB" sz="2000" b="1" i="1" u="sng" dirty="0">
                <a:solidFill>
                  <a:srgbClr val="FF0000"/>
                </a:solidFill>
              </a:rPr>
              <a:t>Jo</a:t>
            </a:r>
            <a:r>
              <a:rPr lang="en-GB" sz="2000" dirty="0"/>
              <a:t> on Sunday. </a:t>
            </a:r>
            <a:r>
              <a:rPr lang="en-GB" sz="2000" b="1" i="1" u="sng" dirty="0">
                <a:solidFill>
                  <a:srgbClr val="FF0000"/>
                </a:solidFill>
              </a:rPr>
              <a:t>She</a:t>
            </a:r>
            <a:r>
              <a:rPr lang="en-GB" sz="2000" dirty="0"/>
              <a:t> looked awful</a:t>
            </a:r>
            <a:r>
              <a:rPr lang="en-GB" sz="2000" dirty="0" smtClean="0"/>
              <a:t>. </a:t>
            </a:r>
          </a:p>
          <a:p>
            <a:pPr lvl="1"/>
            <a:r>
              <a:rPr lang="en-GB" sz="2000" b="1" i="1" u="sng" dirty="0" smtClean="0">
                <a:solidFill>
                  <a:srgbClr val="FF0000"/>
                </a:solidFill>
              </a:rPr>
              <a:t>She</a:t>
            </a:r>
            <a:r>
              <a:rPr lang="en-GB" sz="2000" dirty="0" smtClean="0"/>
              <a:t> </a:t>
            </a:r>
            <a:r>
              <a:rPr lang="en-GB" sz="2000" dirty="0"/>
              <a:t>clearly refers to Jo, </a:t>
            </a:r>
            <a:r>
              <a:rPr lang="en-GB" sz="2000" dirty="0" smtClean="0"/>
              <a:t>so there </a:t>
            </a:r>
            <a:r>
              <a:rPr lang="en-GB" sz="2000" dirty="0"/>
              <a:t>is no need to repeat her name. </a:t>
            </a:r>
            <a:endParaRPr lang="en-GB" sz="2000" dirty="0" smtClean="0"/>
          </a:p>
          <a:p>
            <a:r>
              <a:rPr lang="en-GB" sz="2000" b="1" dirty="0" smtClean="0"/>
              <a:t>Exercises</a:t>
            </a:r>
            <a:r>
              <a:rPr lang="en-GB" sz="2000" dirty="0" smtClean="0"/>
              <a:t> - Which pronouns refers back to the highlighted subjects in the sentences below?</a:t>
            </a:r>
          </a:p>
          <a:p>
            <a:pPr lvl="1"/>
            <a:r>
              <a:rPr lang="en-GB" sz="2000" b="1" i="1" u="sng" dirty="0" smtClean="0">
                <a:solidFill>
                  <a:srgbClr val="FF0000"/>
                </a:solidFill>
                <a:latin typeface="Calibri" panose="020F0502020204030204" pitchFamily="34" charset="0"/>
              </a:rPr>
              <a:t>British </a:t>
            </a:r>
            <a:r>
              <a:rPr lang="en-GB" sz="2000" b="1" i="1" u="sng" dirty="0">
                <a:solidFill>
                  <a:srgbClr val="FF0000"/>
                </a:solidFill>
                <a:latin typeface="Calibri" panose="020F0502020204030204" pitchFamily="34" charset="0"/>
              </a:rPr>
              <a:t>airways </a:t>
            </a:r>
            <a:r>
              <a:rPr lang="en-GB" sz="2000" dirty="0">
                <a:latin typeface="Calibri" panose="020F0502020204030204" pitchFamily="34" charset="0"/>
              </a:rPr>
              <a:t>is the UK’s largest international scheduled airline. It is seen as the flag carrier of the UK and was formed on 31</a:t>
            </a:r>
            <a:r>
              <a:rPr lang="en-GB" sz="2000" baseline="30000" dirty="0">
                <a:latin typeface="Calibri" panose="020F0502020204030204" pitchFamily="34" charset="0"/>
              </a:rPr>
              <a:t>st</a:t>
            </a:r>
            <a:r>
              <a:rPr lang="en-GB" sz="2000" dirty="0">
                <a:latin typeface="Calibri" panose="020F0502020204030204" pitchFamily="34" charset="0"/>
              </a:rPr>
              <a:t> March </a:t>
            </a:r>
            <a:r>
              <a:rPr lang="en-GB" sz="2000" dirty="0" smtClean="0">
                <a:latin typeface="Calibri" panose="020F0502020204030204" pitchFamily="34" charset="0"/>
              </a:rPr>
              <a:t>1974.</a:t>
            </a:r>
          </a:p>
          <a:p>
            <a:pPr lvl="1"/>
            <a:r>
              <a:rPr lang="en-GB" sz="2000" b="1" i="1" u="sng" dirty="0" smtClean="0">
                <a:solidFill>
                  <a:srgbClr val="FF0000"/>
                </a:solidFill>
              </a:rPr>
              <a:t>These reports </a:t>
            </a:r>
            <a:r>
              <a:rPr lang="en-GB" sz="2000" dirty="0" smtClean="0"/>
              <a:t>analyse </a:t>
            </a:r>
            <a:r>
              <a:rPr lang="en-GB" sz="2000" dirty="0"/>
              <a:t>the financial performance of </a:t>
            </a:r>
            <a:r>
              <a:rPr lang="en-GB" sz="2000" dirty="0" smtClean="0"/>
              <a:t>the company and they examine it according to five </a:t>
            </a:r>
            <a:r>
              <a:rPr lang="en-GB" sz="2000" dirty="0"/>
              <a:t>key </a:t>
            </a:r>
            <a:r>
              <a:rPr lang="en-GB" sz="2000" dirty="0" smtClean="0"/>
              <a:t>areas.</a:t>
            </a:r>
            <a:endParaRPr lang="en-GB" sz="2000" dirty="0" smtClean="0">
              <a:latin typeface="Calibri" panose="020F0502020204030204" pitchFamily="34" charset="0"/>
            </a:endParaRPr>
          </a:p>
          <a:p>
            <a:pPr lvl="1"/>
            <a:endParaRPr lang="en-GB" sz="2000" dirty="0" smtClean="0">
              <a:latin typeface="Calibri" panose="020F0502020204030204" pitchFamily="34" charset="0"/>
            </a:endParaRPr>
          </a:p>
          <a:p>
            <a:pPr lvl="1"/>
            <a:endParaRPr lang="en-GB" dirty="0">
              <a:latin typeface="Calibri" panose="020F0502020204030204" pitchFamily="34" charset="0"/>
            </a:endParaRPr>
          </a:p>
          <a:p>
            <a:pPr lvl="1"/>
            <a:endParaRPr lang="en-GB" dirty="0"/>
          </a:p>
          <a:p>
            <a:endParaRPr lang="en-GB" dirty="0"/>
          </a:p>
        </p:txBody>
      </p:sp>
    </p:spTree>
    <p:extLst>
      <p:ext uri="{BB962C8B-B14F-4D97-AF65-F5344CB8AC3E}">
        <p14:creationId xmlns:p14="http://schemas.microsoft.com/office/powerpoint/2010/main" val="294811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8650"/>
            <a:ext cx="10515600" cy="1325563"/>
          </a:xfrm>
        </p:spPr>
        <p:txBody>
          <a:bodyPr/>
          <a:lstStyle/>
          <a:p>
            <a:r>
              <a:rPr lang="en-GB" dirty="0" smtClean="0"/>
              <a:t>1</a:t>
            </a:r>
            <a:r>
              <a:rPr lang="en-GB" baseline="30000" dirty="0" smtClean="0"/>
              <a:t>st</a:t>
            </a:r>
            <a:r>
              <a:rPr lang="en-GB" dirty="0" smtClean="0"/>
              <a:t> example </a:t>
            </a:r>
            <a:r>
              <a:rPr lang="en-GB" dirty="0" smtClean="0"/>
              <a:t>of back </a:t>
            </a:r>
            <a:r>
              <a:rPr lang="en-GB" dirty="0" smtClean="0"/>
              <a:t>referencing</a:t>
            </a:r>
            <a:endParaRPr lang="en-GB" dirty="0"/>
          </a:p>
        </p:txBody>
      </p:sp>
      <p:sp>
        <p:nvSpPr>
          <p:cNvPr id="3" name="Content Placeholder 2"/>
          <p:cNvSpPr>
            <a:spLocks noGrp="1"/>
          </p:cNvSpPr>
          <p:nvPr>
            <p:ph idx="1"/>
          </p:nvPr>
        </p:nvSpPr>
        <p:spPr/>
        <p:txBody>
          <a:bodyPr/>
          <a:lstStyle/>
          <a:p>
            <a:pPr algn="just"/>
            <a:r>
              <a:rPr lang="en-GB" dirty="0" smtClean="0"/>
              <a:t>(1) Nevertheless, many people believe that powerful nations and their governments need to focus their attention on more important problems here on our planet. For example the twin spectres of </a:t>
            </a:r>
            <a:r>
              <a:rPr lang="en-GB" b="1" i="1" u="sng" dirty="0" smtClean="0">
                <a:solidFill>
                  <a:srgbClr val="FF0000"/>
                </a:solidFill>
              </a:rPr>
              <a:t>hunger and poverty</a:t>
            </a:r>
            <a:r>
              <a:rPr lang="en-GB" dirty="0" smtClean="0"/>
              <a:t>. Many parts of the globe, such as Africa and South America desperately need financial assistance in order to cope with </a:t>
            </a:r>
            <a:r>
              <a:rPr lang="en-GB" b="1" i="1" u="sng" dirty="0" smtClean="0">
                <a:solidFill>
                  <a:srgbClr val="FF0000"/>
                </a:solidFill>
              </a:rPr>
              <a:t>these problems</a:t>
            </a:r>
            <a:r>
              <a:rPr lang="en-GB" dirty="0" smtClean="0"/>
              <a:t>. So far, the outcomes of space research have yielded very little when compared with the billions of dollars spent. However, for the same financial outlay, many poorer nations could have had many of their problems eradicated.</a:t>
            </a:r>
          </a:p>
          <a:p>
            <a:endParaRPr lang="en-GB" dirty="0"/>
          </a:p>
        </p:txBody>
      </p:sp>
    </p:spTree>
    <p:extLst>
      <p:ext uri="{BB962C8B-B14F-4D97-AF65-F5344CB8AC3E}">
        <p14:creationId xmlns:p14="http://schemas.microsoft.com/office/powerpoint/2010/main" val="1375229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a:t>
            </a:r>
            <a:r>
              <a:rPr lang="en-GB" baseline="30000" dirty="0" smtClean="0"/>
              <a:t>nd</a:t>
            </a:r>
            <a:r>
              <a:rPr lang="en-GB" dirty="0" smtClean="0"/>
              <a:t> example </a:t>
            </a:r>
            <a:r>
              <a:rPr lang="en-GB" dirty="0" smtClean="0"/>
              <a:t>of back referencing</a:t>
            </a:r>
            <a:endParaRPr lang="en-GB" dirty="0"/>
          </a:p>
        </p:txBody>
      </p:sp>
      <p:sp>
        <p:nvSpPr>
          <p:cNvPr id="3" name="Content Placeholder 2"/>
          <p:cNvSpPr>
            <a:spLocks noGrp="1"/>
          </p:cNvSpPr>
          <p:nvPr>
            <p:ph idx="1"/>
          </p:nvPr>
        </p:nvSpPr>
        <p:spPr/>
        <p:txBody>
          <a:bodyPr/>
          <a:lstStyle/>
          <a:p>
            <a:pPr algn="just"/>
            <a:r>
              <a:rPr lang="en-GB" dirty="0" smtClean="0"/>
              <a:t>(2) However, there are many types of music that are deliberately composed to create a disturbing effect. It is very difficult to forget the shower scene in the classic Hitchcock movie, “Psycho” or not shudder or when the multi-tracked cellos are bowed to create the unforgettable “Jaws” theme. In contrast, film composer </a:t>
            </a:r>
            <a:r>
              <a:rPr lang="en-GB" b="1" i="1" u="sng" dirty="0" smtClean="0">
                <a:solidFill>
                  <a:srgbClr val="FF0000"/>
                </a:solidFill>
              </a:rPr>
              <a:t>John Barry </a:t>
            </a:r>
            <a:r>
              <a:rPr lang="en-GB" dirty="0" smtClean="0"/>
              <a:t>would use strings to fashion a beautiful aural landscape that created a synthesis of international jet-setting life-style, danger and underlying sadness for each of the James Bond movies that </a:t>
            </a:r>
            <a:r>
              <a:rPr lang="en-GB" b="1" i="1" u="sng" dirty="0" smtClean="0">
                <a:solidFill>
                  <a:srgbClr val="FF0000"/>
                </a:solidFill>
              </a:rPr>
              <a:t>he </a:t>
            </a:r>
            <a:r>
              <a:rPr lang="en-GB" dirty="0" smtClean="0"/>
              <a:t>contributed to.</a:t>
            </a:r>
          </a:p>
          <a:p>
            <a:endParaRPr lang="en-GB" dirty="0"/>
          </a:p>
        </p:txBody>
      </p:sp>
    </p:spTree>
    <p:extLst>
      <p:ext uri="{BB962C8B-B14F-4D97-AF65-F5344CB8AC3E}">
        <p14:creationId xmlns:p14="http://schemas.microsoft.com/office/powerpoint/2010/main" val="3447651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example </a:t>
            </a:r>
            <a:r>
              <a:rPr lang="en-GB" dirty="0" smtClean="0"/>
              <a:t>of back referencing</a:t>
            </a:r>
            <a:endParaRPr lang="en-GB" dirty="0"/>
          </a:p>
        </p:txBody>
      </p:sp>
      <p:sp>
        <p:nvSpPr>
          <p:cNvPr id="3" name="Content Placeholder 2"/>
          <p:cNvSpPr>
            <a:spLocks noGrp="1"/>
          </p:cNvSpPr>
          <p:nvPr>
            <p:ph idx="1"/>
          </p:nvPr>
        </p:nvSpPr>
        <p:spPr/>
        <p:txBody>
          <a:bodyPr>
            <a:normAutofit/>
          </a:bodyPr>
          <a:lstStyle/>
          <a:p>
            <a:pPr algn="just"/>
            <a:r>
              <a:rPr lang="en-GB" dirty="0" smtClean="0"/>
              <a:t>(3) Music has been part of our lives for thousands of years. No matter what </a:t>
            </a:r>
            <a:r>
              <a:rPr lang="en-GB" b="1" i="1" u="sng" dirty="0" smtClean="0">
                <a:solidFill>
                  <a:srgbClr val="FF0000"/>
                </a:solidFill>
              </a:rPr>
              <a:t>culture </a:t>
            </a:r>
            <a:r>
              <a:rPr lang="en-GB" dirty="0" smtClean="0"/>
              <a:t>we belong to, we all share the universal language of music. </a:t>
            </a:r>
            <a:r>
              <a:rPr lang="en-GB" b="1" i="1" u="sng" dirty="0" smtClean="0">
                <a:solidFill>
                  <a:srgbClr val="FF0000"/>
                </a:solidFill>
              </a:rPr>
              <a:t>Some</a:t>
            </a:r>
            <a:r>
              <a:rPr lang="en-GB" dirty="0" smtClean="0"/>
              <a:t> may have different instruments or even different musical scales (Grout and Palisca, 1988). However, despite the thousands of languages all over the world, there is no linguistic barrier to the enjoyment of music. This essay looks at the positive as well as the negative aspects of music, in order to provide the reader with a simple critique. </a:t>
            </a:r>
          </a:p>
        </p:txBody>
      </p:sp>
    </p:spTree>
    <p:extLst>
      <p:ext uri="{BB962C8B-B14F-4D97-AF65-F5344CB8AC3E}">
        <p14:creationId xmlns:p14="http://schemas.microsoft.com/office/powerpoint/2010/main" val="1066357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example of back referencing</a:t>
            </a:r>
            <a:endParaRPr lang="en-GB" dirty="0"/>
          </a:p>
        </p:txBody>
      </p:sp>
      <p:sp>
        <p:nvSpPr>
          <p:cNvPr id="3" name="Content Placeholder 2"/>
          <p:cNvSpPr>
            <a:spLocks noGrp="1"/>
          </p:cNvSpPr>
          <p:nvPr>
            <p:ph idx="1"/>
          </p:nvPr>
        </p:nvSpPr>
        <p:spPr/>
        <p:txBody>
          <a:bodyPr/>
          <a:lstStyle/>
          <a:p>
            <a:pPr algn="just"/>
            <a:r>
              <a:rPr lang="en-GB" sz="2400" b="1" i="1" u="sng" dirty="0" smtClean="0">
                <a:solidFill>
                  <a:srgbClr val="FF0000"/>
                </a:solidFill>
                <a:latin typeface="Calibri" panose="020F0502020204030204" pitchFamily="34" charset="0"/>
              </a:rPr>
              <a:t>(4) British </a:t>
            </a:r>
            <a:r>
              <a:rPr lang="en-GB" sz="2400" b="1" i="1" u="sng" dirty="0">
                <a:solidFill>
                  <a:srgbClr val="FF0000"/>
                </a:solidFill>
                <a:latin typeface="Calibri" panose="020F0502020204030204" pitchFamily="34" charset="0"/>
              </a:rPr>
              <a:t>airways </a:t>
            </a:r>
            <a:r>
              <a:rPr lang="en-GB" sz="2400" dirty="0">
                <a:latin typeface="Calibri" panose="020F0502020204030204" pitchFamily="34" charset="0"/>
              </a:rPr>
              <a:t>is the UK’s largest international scheduled airline. </a:t>
            </a:r>
            <a:r>
              <a:rPr lang="en-GB" sz="2400" b="1" i="1" u="sng" dirty="0">
                <a:solidFill>
                  <a:srgbClr val="FF0000"/>
                </a:solidFill>
                <a:latin typeface="Calibri" panose="020F0502020204030204" pitchFamily="34" charset="0"/>
              </a:rPr>
              <a:t>It</a:t>
            </a:r>
            <a:r>
              <a:rPr lang="en-GB" sz="2400" dirty="0">
                <a:latin typeface="Calibri" panose="020F0502020204030204" pitchFamily="34" charset="0"/>
              </a:rPr>
              <a:t> is seen as the flag carrier of the UK and was formed on 31</a:t>
            </a:r>
            <a:r>
              <a:rPr lang="en-GB" sz="2400" baseline="30000" dirty="0">
                <a:latin typeface="Calibri" panose="020F0502020204030204" pitchFamily="34" charset="0"/>
              </a:rPr>
              <a:t>st</a:t>
            </a:r>
            <a:r>
              <a:rPr lang="en-GB" sz="2400" dirty="0">
                <a:latin typeface="Calibri" panose="020F0502020204030204" pitchFamily="34" charset="0"/>
              </a:rPr>
              <a:t> March 1974 through the amalgamation of 4 airlines, namely BOAC,BEA, Cambrian Airways and Northeast Airlines. Formed as a national organisation, </a:t>
            </a:r>
            <a:r>
              <a:rPr lang="en-GB" sz="2400" b="1" i="1" u="sng" dirty="0">
                <a:solidFill>
                  <a:srgbClr val="FF0000"/>
                </a:solidFill>
                <a:latin typeface="Calibri" panose="020F0502020204030204" pitchFamily="34" charset="0"/>
              </a:rPr>
              <a:t>it </a:t>
            </a:r>
            <a:r>
              <a:rPr lang="en-GB" sz="2400" dirty="0">
                <a:latin typeface="Calibri" panose="020F0502020204030204" pitchFamily="34" charset="0"/>
              </a:rPr>
              <a:t>was privatised in 1987 by the then Conservative Government and grew further with the acquisition of British Caledonian (1987) and Dan Air (1992). In 2011, </a:t>
            </a:r>
            <a:r>
              <a:rPr lang="en-GB" sz="2400" b="1" i="1" u="sng" dirty="0">
                <a:solidFill>
                  <a:srgbClr val="FF0000"/>
                </a:solidFill>
                <a:latin typeface="Calibri" panose="020F0502020204030204" pitchFamily="34" charset="0"/>
              </a:rPr>
              <a:t>BA</a:t>
            </a:r>
            <a:r>
              <a:rPr lang="en-GB" sz="2400" dirty="0">
                <a:latin typeface="Calibri" panose="020F0502020204030204" pitchFamily="34" charset="0"/>
              </a:rPr>
              <a:t> merged with Iberia   to become the worlds third largest airline (in terms of revenue) and the second largest in Europe. </a:t>
            </a:r>
            <a:r>
              <a:rPr lang="en-GB" sz="2400" b="1" i="1" u="sng" dirty="0">
                <a:solidFill>
                  <a:srgbClr val="FF0000"/>
                </a:solidFill>
                <a:latin typeface="Calibri" panose="020F0502020204030204" pitchFamily="34" charset="0"/>
              </a:rPr>
              <a:t>BA</a:t>
            </a:r>
            <a:r>
              <a:rPr lang="en-GB" sz="2400" dirty="0">
                <a:latin typeface="Calibri" panose="020F0502020204030204" pitchFamily="34" charset="0"/>
              </a:rPr>
              <a:t> is a founding member of the one-world alliance, which has become the third largest alliance globally. In 2011 </a:t>
            </a:r>
            <a:r>
              <a:rPr lang="en-GB" sz="2400" b="1" i="1" u="sng" dirty="0" smtClean="0">
                <a:solidFill>
                  <a:srgbClr val="FF0000"/>
                </a:solidFill>
                <a:latin typeface="Calibri" panose="020F0502020204030204" pitchFamily="34" charset="0"/>
              </a:rPr>
              <a:t>BA</a:t>
            </a:r>
            <a:r>
              <a:rPr lang="en-GB" sz="2400" dirty="0" smtClean="0">
                <a:latin typeface="Calibri" panose="020F0502020204030204" pitchFamily="34" charset="0"/>
              </a:rPr>
              <a:t> </a:t>
            </a:r>
            <a:r>
              <a:rPr lang="en-GB" sz="2400" dirty="0">
                <a:latin typeface="Calibri" panose="020F0502020204030204" pitchFamily="34" charset="0"/>
              </a:rPr>
              <a:t>merged with Iberia to become the International Airline Group (IAG). </a:t>
            </a:r>
            <a:r>
              <a:rPr lang="en-GB" dirty="0">
                <a:latin typeface="Calibri" panose="020F0502020204030204" pitchFamily="34" charset="0"/>
              </a:rPr>
              <a:t>  </a:t>
            </a:r>
          </a:p>
          <a:p>
            <a:endParaRPr lang="en-GB" dirty="0"/>
          </a:p>
        </p:txBody>
      </p:sp>
    </p:spTree>
    <p:extLst>
      <p:ext uri="{BB962C8B-B14F-4D97-AF65-F5344CB8AC3E}">
        <p14:creationId xmlns:p14="http://schemas.microsoft.com/office/powerpoint/2010/main" val="2214582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a:t>
            </a:r>
            <a:r>
              <a:rPr lang="en-GB" dirty="0" smtClean="0"/>
              <a:t>back referencing </a:t>
            </a:r>
            <a:endParaRPr lang="en-GB" dirty="0"/>
          </a:p>
        </p:txBody>
      </p:sp>
      <p:sp>
        <p:nvSpPr>
          <p:cNvPr id="3" name="Content Placeholder 2"/>
          <p:cNvSpPr>
            <a:spLocks noGrp="1"/>
          </p:cNvSpPr>
          <p:nvPr>
            <p:ph idx="1"/>
          </p:nvPr>
        </p:nvSpPr>
        <p:spPr/>
        <p:txBody>
          <a:bodyPr>
            <a:normAutofit/>
          </a:bodyPr>
          <a:lstStyle/>
          <a:p>
            <a:pPr algn="just"/>
            <a:r>
              <a:rPr lang="en-GB" dirty="0" smtClean="0"/>
              <a:t>(</a:t>
            </a:r>
            <a:r>
              <a:rPr lang="en-GB" dirty="0"/>
              <a:t>6) </a:t>
            </a:r>
            <a:r>
              <a:rPr lang="en-GB" b="1" i="1" u="sng" dirty="0">
                <a:solidFill>
                  <a:srgbClr val="FF0000"/>
                </a:solidFill>
              </a:rPr>
              <a:t>This report </a:t>
            </a:r>
            <a:r>
              <a:rPr lang="en-GB" dirty="0"/>
              <a:t>analyses the financial performance of Microchips plc over the period 2006-2009. </a:t>
            </a:r>
            <a:r>
              <a:rPr lang="en-GB" b="1" i="1" u="sng" dirty="0">
                <a:solidFill>
                  <a:srgbClr val="FF0000"/>
                </a:solidFill>
              </a:rPr>
              <a:t>It</a:t>
            </a:r>
            <a:r>
              <a:rPr lang="en-GB" dirty="0"/>
              <a:t> examines the financial performance in five key areas: profitability, liquidity, efficiency, investment and gearing. Performance has also been compared to the business sector norm and a similar sized competitor to add further analysis to the ratios. Finally, a number of recommendations and areas for further investigation have been made with the aim of improving future financial performance</a:t>
            </a:r>
            <a:r>
              <a:rPr lang="en-GB" dirty="0" smtClean="0"/>
              <a:t>. </a:t>
            </a:r>
            <a:endParaRPr lang="en-GB" dirty="0"/>
          </a:p>
          <a:p>
            <a:endParaRPr lang="en-GB" dirty="0"/>
          </a:p>
        </p:txBody>
      </p:sp>
      <p:sp>
        <p:nvSpPr>
          <p:cNvPr id="5" name="Slide Number Placeholder 4"/>
          <p:cNvSpPr>
            <a:spLocks noGrp="1"/>
          </p:cNvSpPr>
          <p:nvPr>
            <p:ph type="sldNum" sz="quarter" idx="12"/>
          </p:nvPr>
        </p:nvSpPr>
        <p:spPr/>
        <p:txBody>
          <a:bodyPr/>
          <a:lstStyle/>
          <a:p>
            <a:fld id="{02E139E3-3EEA-4F7F-B1E4-24EC8215DAA5}" type="slidenum">
              <a:rPr lang="en-GB" smtClean="0"/>
              <a:t>9</a:t>
            </a:fld>
            <a:endParaRPr lang="en-GB"/>
          </a:p>
        </p:txBody>
      </p:sp>
    </p:spTree>
    <p:extLst>
      <p:ext uri="{BB962C8B-B14F-4D97-AF65-F5344CB8AC3E}">
        <p14:creationId xmlns:p14="http://schemas.microsoft.com/office/powerpoint/2010/main" val="28303509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examples of back referencing </a:t>
            </a:r>
          </a:p>
        </p:txBody>
      </p:sp>
      <p:sp>
        <p:nvSpPr>
          <p:cNvPr id="3" name="Content Placeholder 2"/>
          <p:cNvSpPr>
            <a:spLocks noGrp="1"/>
          </p:cNvSpPr>
          <p:nvPr>
            <p:ph idx="1"/>
          </p:nvPr>
        </p:nvSpPr>
        <p:spPr/>
        <p:txBody>
          <a:bodyPr>
            <a:normAutofit fontScale="85000" lnSpcReduction="10000"/>
          </a:bodyPr>
          <a:lstStyle/>
          <a:p>
            <a:pPr algn="just"/>
            <a:r>
              <a:rPr lang="en-GB" dirty="0" smtClean="0"/>
              <a:t>(7</a:t>
            </a:r>
            <a:r>
              <a:rPr lang="en-GB" dirty="0"/>
              <a:t>) This essay has taken the view that </a:t>
            </a:r>
            <a:r>
              <a:rPr lang="en-GB" dirty="0">
                <a:solidFill>
                  <a:srgbClr val="FF0000"/>
                </a:solidFill>
              </a:rPr>
              <a:t>marketing as an approach to business and as a business function, has come of age at the start of the third millennium should be concerned with marketers who will face many new challenges and opportunities. </a:t>
            </a:r>
            <a:r>
              <a:rPr lang="en-GB" b="1" i="1" u="sng" dirty="0">
                <a:solidFill>
                  <a:srgbClr val="FF0000"/>
                </a:solidFill>
              </a:rPr>
              <a:t>This view </a:t>
            </a:r>
            <a:r>
              <a:rPr lang="en-GB" dirty="0"/>
              <a:t>is based on the explanation of the importance of current marketing thoughts, processes and practice. It was shown that creating customer value and satisfaction are at the very heart of modern marketing thinking and practice and the current marketing thoughts and processes play important roles in the development of an organization.</a:t>
            </a:r>
          </a:p>
          <a:p>
            <a:pPr algn="just"/>
            <a:r>
              <a:rPr lang="en-GB" dirty="0"/>
              <a:t>(8) In conclusion, this essay has attempted to highlight the function of music as the soundtrack to our daily lives acting alternately as motivator and relaxant. That </a:t>
            </a:r>
            <a:r>
              <a:rPr lang="en-GB" b="1" i="1" u="sng" dirty="0">
                <a:solidFill>
                  <a:srgbClr val="FF0000"/>
                </a:solidFill>
              </a:rPr>
              <a:t>soundtrack</a:t>
            </a:r>
            <a:r>
              <a:rPr lang="en-GB" dirty="0"/>
              <a:t> may be sometimes strident and bristling with positive energy. At other times, </a:t>
            </a:r>
            <a:r>
              <a:rPr lang="en-GB" b="1" i="1" u="sng" dirty="0">
                <a:solidFill>
                  <a:srgbClr val="FF0000"/>
                </a:solidFill>
              </a:rPr>
              <a:t>it</a:t>
            </a:r>
            <a:r>
              <a:rPr lang="en-GB" dirty="0"/>
              <a:t> may be brooding, dark and even malevolent. However, </a:t>
            </a:r>
            <a:r>
              <a:rPr lang="en-GB" i="1" dirty="0"/>
              <a:t>Beauty is in the eye of the beholder</a:t>
            </a:r>
            <a:r>
              <a:rPr lang="en-GB" dirty="0"/>
              <a:t> (Hungerford, 1878) and what pleases one individual may be abhorrent to another</a:t>
            </a:r>
          </a:p>
        </p:txBody>
      </p:sp>
    </p:spTree>
    <p:extLst>
      <p:ext uri="{BB962C8B-B14F-4D97-AF65-F5344CB8AC3E}">
        <p14:creationId xmlns:p14="http://schemas.microsoft.com/office/powerpoint/2010/main" val="947378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Music essay paragraph (anaphora highlighted)</a:t>
            </a:r>
            <a:endParaRPr lang="en-GB" dirty="0"/>
          </a:p>
        </p:txBody>
      </p:sp>
      <p:sp>
        <p:nvSpPr>
          <p:cNvPr id="3" name="Content Placeholder 2"/>
          <p:cNvSpPr>
            <a:spLocks noGrp="1"/>
          </p:cNvSpPr>
          <p:nvPr>
            <p:ph idx="1"/>
          </p:nvPr>
        </p:nvSpPr>
        <p:spPr/>
        <p:txBody>
          <a:bodyPr>
            <a:normAutofit/>
          </a:bodyPr>
          <a:lstStyle/>
          <a:p>
            <a:pPr algn="just"/>
            <a:r>
              <a:rPr lang="en-GB" sz="2400" dirty="0"/>
              <a:t>In the morning, </a:t>
            </a:r>
            <a:r>
              <a:rPr lang="en-GB" sz="2400" b="1" i="1" u="sng" dirty="0">
                <a:solidFill>
                  <a:srgbClr val="FF0000"/>
                </a:solidFill>
              </a:rPr>
              <a:t>disc jockeys </a:t>
            </a:r>
            <a:r>
              <a:rPr lang="en-GB" sz="2400" dirty="0"/>
              <a:t>tend to play high energy music to help wake up the world and </a:t>
            </a:r>
            <a:r>
              <a:rPr lang="en-GB" sz="2400" b="1" i="1" u="sng" dirty="0">
                <a:solidFill>
                  <a:srgbClr val="FF0000"/>
                </a:solidFill>
              </a:rPr>
              <a:t>their</a:t>
            </a:r>
            <a:r>
              <a:rPr lang="en-GB" sz="2400" dirty="0"/>
              <a:t> voices are often quite strident. Conversely, </a:t>
            </a:r>
            <a:r>
              <a:rPr lang="en-GB" sz="2400" b="1" i="1" u="sng" dirty="0">
                <a:solidFill>
                  <a:srgbClr val="FF0000"/>
                </a:solidFill>
              </a:rPr>
              <a:t>late night DJs </a:t>
            </a:r>
            <a:r>
              <a:rPr lang="en-GB" sz="2400" dirty="0"/>
              <a:t>tend to be selected for </a:t>
            </a:r>
            <a:r>
              <a:rPr lang="en-GB" sz="2400" b="1" i="1" u="sng" dirty="0">
                <a:solidFill>
                  <a:srgbClr val="FF0000"/>
                </a:solidFill>
              </a:rPr>
              <a:t>their</a:t>
            </a:r>
            <a:r>
              <a:rPr lang="en-GB" sz="2400" dirty="0"/>
              <a:t> quieter delivery and the music is often more relaxing with a slower tempo. However, with so many radio channels accessible from the TV as well as from the radio itself, it is possible to listen to virtually any style of music day or night. For </a:t>
            </a:r>
            <a:r>
              <a:rPr lang="en-GB" sz="2400" b="1" i="1" u="sng" dirty="0">
                <a:solidFill>
                  <a:srgbClr val="FF0000"/>
                </a:solidFill>
              </a:rPr>
              <a:t>someone</a:t>
            </a:r>
            <a:r>
              <a:rPr lang="en-GB" sz="2400" dirty="0"/>
              <a:t> working on the night shift in a factory it would be dangerous if </a:t>
            </a:r>
            <a:r>
              <a:rPr lang="en-GB" sz="2400" b="1" i="1" u="sng" dirty="0">
                <a:solidFill>
                  <a:srgbClr val="FF0000"/>
                </a:solidFill>
              </a:rPr>
              <a:t>they</a:t>
            </a:r>
            <a:r>
              <a:rPr lang="en-GB" sz="2400" b="1" i="1" dirty="0">
                <a:solidFill>
                  <a:srgbClr val="FF0000"/>
                </a:solidFill>
              </a:rPr>
              <a:t> </a:t>
            </a:r>
            <a:r>
              <a:rPr lang="en-GB" sz="2400" dirty="0"/>
              <a:t>were listening to slow, relaxing music. On the other hand, heavy rock music might be ideal to keep productivity high as the workers are given a psychological boost of energy. Also, if it is a Friday night and </a:t>
            </a:r>
            <a:r>
              <a:rPr lang="en-GB" sz="2400" b="1" i="1" u="sng" dirty="0">
                <a:solidFill>
                  <a:srgbClr val="FF0000"/>
                </a:solidFill>
              </a:rPr>
              <a:t>someone</a:t>
            </a:r>
            <a:r>
              <a:rPr lang="en-GB" sz="2400" dirty="0"/>
              <a:t> is going to a party or a nightclub</a:t>
            </a:r>
            <a:r>
              <a:rPr lang="en-GB" sz="2400" b="1" i="1" u="sng" dirty="0">
                <a:solidFill>
                  <a:srgbClr val="FF0000"/>
                </a:solidFill>
              </a:rPr>
              <a:t> </a:t>
            </a:r>
            <a:r>
              <a:rPr lang="en-GB" sz="2400" dirty="0"/>
              <a:t>then more strident music would put </a:t>
            </a:r>
            <a:r>
              <a:rPr lang="en-GB" sz="2400" b="1" i="1" u="sng" dirty="0">
                <a:solidFill>
                  <a:srgbClr val="FF0000"/>
                </a:solidFill>
              </a:rPr>
              <a:t>them</a:t>
            </a:r>
            <a:r>
              <a:rPr lang="en-GB" sz="2400" dirty="0"/>
              <a:t> in the right frame of mind.</a:t>
            </a:r>
          </a:p>
          <a:p>
            <a:endParaRPr lang="en-GB" dirty="0"/>
          </a:p>
        </p:txBody>
      </p:sp>
    </p:spTree>
    <p:extLst>
      <p:ext uri="{BB962C8B-B14F-4D97-AF65-F5344CB8AC3E}">
        <p14:creationId xmlns:p14="http://schemas.microsoft.com/office/powerpoint/2010/main" val="1262494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Cataphoric reference</a:t>
            </a:r>
            <a:endParaRPr lang="en-GB" dirty="0"/>
          </a:p>
        </p:txBody>
      </p:sp>
      <p:sp>
        <p:nvSpPr>
          <p:cNvPr id="3" name="Content Placeholder 2"/>
          <p:cNvSpPr>
            <a:spLocks noGrp="1"/>
          </p:cNvSpPr>
          <p:nvPr>
            <p:ph idx="1"/>
          </p:nvPr>
        </p:nvSpPr>
        <p:spPr/>
        <p:txBody>
          <a:bodyPr>
            <a:normAutofit/>
          </a:bodyPr>
          <a:lstStyle/>
          <a:p>
            <a:pPr algn="just"/>
            <a:r>
              <a:rPr lang="en-GB" sz="2400" dirty="0"/>
              <a:t>Cataphoric reference means that a word in a text refers to another later in the text and you need to look forward to understand. </a:t>
            </a:r>
            <a:r>
              <a:rPr lang="en-GB" sz="2400" dirty="0" smtClean="0"/>
              <a:t>(</a:t>
            </a:r>
            <a:r>
              <a:rPr lang="en-GB" sz="2400" i="1" dirty="0" smtClean="0"/>
              <a:t>It </a:t>
            </a:r>
            <a:r>
              <a:rPr lang="en-GB" sz="2400" i="1" dirty="0"/>
              <a:t>can be compared with anaphoric reference, which means a word refers back to another word for its </a:t>
            </a:r>
            <a:r>
              <a:rPr lang="en-GB" sz="2400" i="1" dirty="0" smtClean="0"/>
              <a:t>meaning).</a:t>
            </a:r>
            <a:endParaRPr lang="en-GB" sz="2400" i="1" dirty="0"/>
          </a:p>
          <a:p>
            <a:r>
              <a:rPr lang="en-GB" sz="2400" b="1" dirty="0" smtClean="0"/>
              <a:t>Example - 'When </a:t>
            </a:r>
            <a:r>
              <a:rPr lang="en-GB" sz="2400" b="1" i="1" u="sng" dirty="0">
                <a:solidFill>
                  <a:srgbClr val="0070C0"/>
                </a:solidFill>
              </a:rPr>
              <a:t>he</a:t>
            </a:r>
            <a:r>
              <a:rPr lang="en-GB" sz="2400" b="1" dirty="0"/>
              <a:t> arrived, </a:t>
            </a:r>
            <a:r>
              <a:rPr lang="en-GB" sz="2400" b="1" i="1" u="sng" dirty="0">
                <a:solidFill>
                  <a:srgbClr val="0070C0"/>
                </a:solidFill>
              </a:rPr>
              <a:t>John</a:t>
            </a:r>
            <a:r>
              <a:rPr lang="en-GB" sz="2400" b="1" dirty="0"/>
              <a:t> noticed that the door was open</a:t>
            </a:r>
            <a:r>
              <a:rPr lang="en-GB" sz="2400" b="1" dirty="0" smtClean="0"/>
              <a:t>'.</a:t>
            </a:r>
          </a:p>
          <a:p>
            <a:r>
              <a:rPr lang="en-GB" sz="2400" b="1" dirty="0" smtClean="0"/>
              <a:t>Exercise - Match the following sentences correctly:-</a:t>
            </a:r>
            <a:r>
              <a:rPr lang="en-GB" sz="2400" b="1" i="1" u="sng" dirty="0"/>
              <a:t/>
            </a:r>
            <a:br>
              <a:rPr lang="en-GB" sz="2400" b="1" i="1" u="sng" dirty="0"/>
            </a:br>
            <a:r>
              <a:rPr lang="en-GB" sz="2400" dirty="0" smtClean="0"/>
              <a:t>a</a:t>
            </a:r>
            <a:r>
              <a:rPr lang="en-GB" sz="2400" dirty="0"/>
              <a:t>) As she entered the building 1) Jim fell over</a:t>
            </a:r>
            <a:br>
              <a:rPr lang="en-GB" sz="2400" dirty="0"/>
            </a:br>
            <a:r>
              <a:rPr lang="en-GB" sz="2400" dirty="0"/>
              <a:t>b) When he was running upstairs 2) the woman saw a huge </a:t>
            </a:r>
            <a:r>
              <a:rPr lang="en-GB" sz="2400" dirty="0" smtClean="0"/>
              <a:t>crowd</a:t>
            </a:r>
          </a:p>
          <a:p>
            <a:endParaRPr lang="en-GB" sz="2400" dirty="0">
              <a:solidFill>
                <a:srgbClr val="FF0000"/>
              </a:solidFill>
            </a:endParaRPr>
          </a:p>
          <a:p>
            <a:pPr lvl="1"/>
            <a:r>
              <a:rPr lang="en-GB" sz="1800" dirty="0" smtClean="0"/>
              <a:t>https</a:t>
            </a:r>
            <a:r>
              <a:rPr lang="en-GB" sz="1800" dirty="0"/>
              <a:t>://www.teachingenglish.org.uk/article/cataphoric-reference</a:t>
            </a:r>
          </a:p>
        </p:txBody>
      </p:sp>
    </p:spTree>
    <p:extLst>
      <p:ext uri="{BB962C8B-B14F-4D97-AF65-F5344CB8AC3E}">
        <p14:creationId xmlns:p14="http://schemas.microsoft.com/office/powerpoint/2010/main" val="2061533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r>
              <a:rPr lang="en-GB" dirty="0"/>
              <a:t>of forward referencing </a:t>
            </a:r>
            <a:r>
              <a:rPr lang="en-GB" sz="3200" dirty="0"/>
              <a:t>(Cataphora)</a:t>
            </a:r>
            <a:endParaRPr lang="en-GB" dirty="0"/>
          </a:p>
        </p:txBody>
      </p:sp>
      <p:sp>
        <p:nvSpPr>
          <p:cNvPr id="3" name="Content Placeholder 2"/>
          <p:cNvSpPr>
            <a:spLocks noGrp="1"/>
          </p:cNvSpPr>
          <p:nvPr>
            <p:ph idx="1"/>
          </p:nvPr>
        </p:nvSpPr>
        <p:spPr/>
        <p:txBody>
          <a:bodyPr>
            <a:normAutofit/>
          </a:bodyPr>
          <a:lstStyle/>
          <a:p>
            <a:r>
              <a:rPr lang="en-GB" sz="2400" dirty="0" smtClean="0"/>
              <a:t>As soon as </a:t>
            </a:r>
            <a:r>
              <a:rPr lang="en-GB" sz="2400" b="1" i="1" u="sng" dirty="0" smtClean="0">
                <a:solidFill>
                  <a:srgbClr val="0070C0"/>
                </a:solidFill>
              </a:rPr>
              <a:t>it</a:t>
            </a:r>
            <a:r>
              <a:rPr lang="en-GB" sz="2400" dirty="0" smtClean="0"/>
              <a:t> is completed, </a:t>
            </a:r>
            <a:r>
              <a:rPr lang="en-GB" sz="2400" b="1" i="1" u="sng" dirty="0" smtClean="0">
                <a:solidFill>
                  <a:srgbClr val="0070C0"/>
                </a:solidFill>
              </a:rPr>
              <a:t>the new sports complex </a:t>
            </a:r>
            <a:r>
              <a:rPr lang="en-GB" sz="2400" dirty="0" smtClean="0"/>
              <a:t>will house a state-of the-art gym, a swimming pool and numerous other facilities. </a:t>
            </a:r>
          </a:p>
          <a:p>
            <a:r>
              <a:rPr lang="en-GB" sz="2400" dirty="0" smtClean="0"/>
              <a:t>If </a:t>
            </a:r>
            <a:r>
              <a:rPr lang="en-GB" sz="2400" b="1" i="1" u="sng" dirty="0" smtClean="0">
                <a:solidFill>
                  <a:srgbClr val="0070C0"/>
                </a:solidFill>
              </a:rPr>
              <a:t>they</a:t>
            </a:r>
            <a:r>
              <a:rPr lang="en-GB" sz="2400" dirty="0" smtClean="0"/>
              <a:t> invest in new players, </a:t>
            </a:r>
            <a:r>
              <a:rPr lang="en-GB" sz="2400" b="1" i="1" u="sng" dirty="0" smtClean="0">
                <a:solidFill>
                  <a:srgbClr val="0070C0"/>
                </a:solidFill>
              </a:rPr>
              <a:t>this football team </a:t>
            </a:r>
            <a:r>
              <a:rPr lang="en-GB" sz="2400" dirty="0" smtClean="0"/>
              <a:t>will improve their position in the league.  </a:t>
            </a:r>
          </a:p>
          <a:p>
            <a:r>
              <a:rPr lang="en-GB" sz="2400" dirty="0" smtClean="0"/>
              <a:t>Confident in their knowledge about Python, before </a:t>
            </a:r>
            <a:r>
              <a:rPr lang="en-GB" sz="2400" b="1" i="1" u="sng" dirty="0" smtClean="0">
                <a:solidFill>
                  <a:srgbClr val="0070C0"/>
                </a:solidFill>
              </a:rPr>
              <a:t>they</a:t>
            </a:r>
            <a:r>
              <a:rPr lang="en-GB" sz="2400" dirty="0" smtClean="0"/>
              <a:t> started to code, </a:t>
            </a:r>
            <a:r>
              <a:rPr lang="en-GB" sz="2400" b="1" dirty="0" smtClean="0">
                <a:solidFill>
                  <a:srgbClr val="0070C0"/>
                </a:solidFill>
              </a:rPr>
              <a:t>the programmers</a:t>
            </a:r>
            <a:r>
              <a:rPr lang="en-GB" sz="2400" dirty="0" smtClean="0"/>
              <a:t> produced excellent work.  </a:t>
            </a:r>
          </a:p>
          <a:p>
            <a:r>
              <a:rPr lang="en-GB" sz="2400" dirty="0" smtClean="0"/>
              <a:t>In </a:t>
            </a:r>
            <a:r>
              <a:rPr lang="en-GB" sz="2400" b="1" i="1" u="sng" dirty="0" smtClean="0">
                <a:solidFill>
                  <a:srgbClr val="0070C0"/>
                </a:solidFill>
              </a:rPr>
              <a:t>their</a:t>
            </a:r>
            <a:r>
              <a:rPr lang="en-GB" sz="2400" dirty="0" smtClean="0"/>
              <a:t> book, </a:t>
            </a:r>
            <a:r>
              <a:rPr lang="en-GB" sz="2400" dirty="0"/>
              <a:t>Wigram, </a:t>
            </a:r>
            <a:r>
              <a:rPr lang="en-GB" sz="2400" dirty="0" smtClean="0"/>
              <a:t>Pedersen</a:t>
            </a:r>
            <a:r>
              <a:rPr lang="en-GB" sz="2400" dirty="0"/>
              <a:t>, </a:t>
            </a:r>
            <a:r>
              <a:rPr lang="en-GB" sz="2400" dirty="0" smtClean="0"/>
              <a:t>and </a:t>
            </a:r>
            <a:r>
              <a:rPr lang="en-GB" sz="2400" dirty="0"/>
              <a:t>Blonde, </a:t>
            </a:r>
            <a:r>
              <a:rPr lang="en-GB" sz="2400" dirty="0" smtClean="0"/>
              <a:t>write about music therapy.  </a:t>
            </a:r>
            <a:endParaRPr lang="en-GB" sz="2400" dirty="0"/>
          </a:p>
          <a:p>
            <a:r>
              <a:rPr lang="en-GB" sz="2400" dirty="0" smtClean="0"/>
              <a:t>In </a:t>
            </a:r>
            <a:r>
              <a:rPr lang="en-GB" sz="2400" b="1" i="1" u="sng" dirty="0" smtClean="0">
                <a:solidFill>
                  <a:srgbClr val="0070C0"/>
                </a:solidFill>
              </a:rPr>
              <a:t>his </a:t>
            </a:r>
            <a:r>
              <a:rPr lang="en-GB" sz="2400" dirty="0" smtClean="0"/>
              <a:t>book </a:t>
            </a:r>
            <a:r>
              <a:rPr lang="en-GB" sz="2400" i="1" dirty="0" smtClean="0"/>
              <a:t>Tennis Rebel</a:t>
            </a:r>
            <a:r>
              <a:rPr lang="en-GB" sz="2400" dirty="0" smtClean="0"/>
              <a:t>, Mike Davies writes </a:t>
            </a:r>
            <a:r>
              <a:rPr lang="en-GB" sz="2400" dirty="0"/>
              <a:t>about </a:t>
            </a:r>
            <a:r>
              <a:rPr lang="en-GB" sz="2400" dirty="0" smtClean="0"/>
              <a:t>his experiences as a former British number 1 player. </a:t>
            </a:r>
            <a:endParaRPr lang="en-GB" sz="2400" dirty="0"/>
          </a:p>
          <a:p>
            <a:endParaRPr lang="en-GB" dirty="0"/>
          </a:p>
        </p:txBody>
      </p:sp>
    </p:spTree>
    <p:extLst>
      <p:ext uri="{BB962C8B-B14F-4D97-AF65-F5344CB8AC3E}">
        <p14:creationId xmlns:p14="http://schemas.microsoft.com/office/powerpoint/2010/main" val="2821242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TotalTime>
  <Words>1375</Words>
  <Application>Microsoft Office PowerPoint</Application>
  <PresentationFormat>Widescreen</PresentationFormat>
  <Paragraphs>65</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           </vt:lpstr>
      <vt:lpstr>Structure of presentation</vt:lpstr>
      <vt:lpstr>Cohesion</vt:lpstr>
      <vt:lpstr>What is meant by the term back referencing?</vt:lpstr>
      <vt:lpstr>1st example of back referencing</vt:lpstr>
      <vt:lpstr>2nd example of back referencing</vt:lpstr>
      <vt:lpstr>3rd example of back referencing</vt:lpstr>
      <vt:lpstr>4th example of back referencing</vt:lpstr>
      <vt:lpstr>Further examples of back referencing </vt:lpstr>
      <vt:lpstr>Further examples of back referencing </vt:lpstr>
      <vt:lpstr>Music essay paragraph (anaphora highlighted)</vt:lpstr>
      <vt:lpstr>Cataphoric reference</vt:lpstr>
      <vt:lpstr>Examples of forward referencing (Cataphora)</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61</cp:revision>
  <dcterms:created xsi:type="dcterms:W3CDTF">2021-10-26T12:37:26Z</dcterms:created>
  <dcterms:modified xsi:type="dcterms:W3CDTF">2021-10-26T18:23:25Z</dcterms:modified>
</cp:coreProperties>
</file>