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57" r:id="rId8"/>
    <p:sldId id="258" r:id="rId9"/>
    <p:sldId id="260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B7F9B9-6EEF-4A42-AABC-A41E10D15367}" v="10" dt="2023-03-27T21:11:39.5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>
        <p:scale>
          <a:sx n="94" d="100"/>
          <a:sy n="94" d="100"/>
        </p:scale>
        <p:origin x="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15CC5-8A73-4223-20F3-4BC21799F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050D45-499A-10A3-A9FE-E22406365F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72579-8618-6469-3394-E156265B8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ECF9B-B86E-64A5-013F-B7BDC4159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C91BF-DFA4-BABB-3FBC-446D16E78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2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78186-2A60-9B23-D7E7-24B6C8E42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7E017-8862-4C9E-B813-FB3D0F0EA7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41FC7-29C6-2F72-0EA5-56E7FF1CC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075DB-EF27-EE3B-25AB-FC867B7C9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C69AE-EFB4-2675-9B0F-F9AFD0DFF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8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DC521-E65E-E146-F67F-2D4E97804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68B819-F0ED-71EB-C936-9D7E37CDC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19E64-9BF2-693F-989C-1B4F701621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B22FC-F73A-DD4C-F50C-8B7262B02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20A93-17C4-4C43-8AD7-CBE76BE58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420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68ACE-2105-6652-32A4-41A692E21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07DB9-0A87-0E88-F70B-F08FDC17B5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EC5756-FCDE-8C3C-1ACF-4ADAC757E6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5FEE40-A2CC-2E6A-43A0-E4760E23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F3E687-640E-8942-2188-05B13DB9F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A7DAC8-BE76-F388-928F-1E28D1714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0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5914F-F75A-1380-A430-B6E4283FB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3C2631-3B06-2E9B-CEED-557CFF72BC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772210-1648-5FED-45A4-D645236B2B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CF0C3C-D418-E542-8A48-D0D9C4E19B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4F3777-FB97-05B9-004A-BFCF244F23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CFCB0C-0C7F-9375-F337-D91DAB928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207C63-FF31-86DD-105A-7E912EF2A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E9C71F-515E-3380-1A21-63B2EF179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826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1E750-9195-8909-7D45-90FD265A4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34CB51-2487-E90E-E822-B2849EEE3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BACCB5-D2C2-00A9-9546-938381FB0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735306-EC3D-D047-0E2C-5CEEBABA3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588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EDB913-E4D7-C527-4453-26EE02FB1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9A500C-59B1-FC80-C815-392F79FAF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8B4250-F8A1-E49B-D50F-8728858BE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1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4044F-0514-150C-67E4-72F9DD8F5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41CE8-1FC4-EEF9-44A7-72C171901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0FEAEA-6CAA-BD30-947F-8A98C8DDBC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E54725-33FB-D225-B790-C396CCBA3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801BBC-CA3B-1D82-388B-992878028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64201-C384-5B2F-8EEE-65CA9E925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722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AA7B1-0423-CFF6-3369-EB8821FE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B9E6D1-B3F6-FDB0-2CB3-702766B982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308203-1A7C-08F1-4A14-D80EE2B308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79B98-5A1A-3253-11C9-B56DD9635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1EA2DD-359B-3206-0925-D2B5113C4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A7D67C-79CE-D201-C675-A612FC5A8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513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E2FD6-FFAD-FD29-C900-76618B0F1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4883D0-6467-4A07-1A8D-F06B84F34B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50CBD2-5F23-E2EC-668A-DB1F3F0D5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60436B-5F08-D168-2BD1-4073747E8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B685A6-AA82-5075-3664-FE4F2186B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377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479252-B76B-45AE-D664-79C3680686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15C760-8AE6-BEBE-A77A-E918B31DC6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1FD421-4857-39E7-3E54-D4C8EF060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99CECF-3CFB-9879-18BC-53BD2C108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D7E8F-3CA8-A932-062A-D4A0EADDB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307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47D521-1739-A987-4A4C-8C595AB54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3F9043-74D9-A311-C626-BAB62B912A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E1A14D-96BE-F3F8-0581-0C463A8CCB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032611-472D-46EC-B882-6A62BF5F57EE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B17D5-8FA8-BB85-A40F-DD7F2C838E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33970-9EAE-79C7-22EC-CA1C192C38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41E13-0B02-4015-8823-5E7C078C4C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32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8D79AD-5EDB-2412-3BFF-679833880A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75" r="-1" b="-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E8189-8B78-F44A-8A87-3BCF00797A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9409" y="325550"/>
            <a:ext cx="12021423" cy="38270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CRISIS MANAGEMENT SCENARIO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7651C1-8A02-3889-E146-5A90D41297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6140741"/>
            <a:ext cx="10058400" cy="119962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CRISIS CASE STUDY &amp; REVIEW ASSIGNMENTS </a:t>
            </a:r>
          </a:p>
        </p:txBody>
      </p:sp>
    </p:spTree>
    <p:extLst>
      <p:ext uri="{BB962C8B-B14F-4D97-AF65-F5344CB8AC3E}">
        <p14:creationId xmlns:p14="http://schemas.microsoft.com/office/powerpoint/2010/main" val="386549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FFFFB-282B-D6B2-F858-3DFB5EB89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Turn the clock back!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3458C-C954-B2CE-CB13-47AD4D962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613" y="2872899"/>
            <a:ext cx="5167563" cy="3838294"/>
          </a:xfrm>
        </p:spPr>
        <p:txBody>
          <a:bodyPr>
            <a:normAutofit/>
          </a:bodyPr>
          <a:lstStyle/>
          <a:p>
            <a:r>
              <a:rPr lang="en-GB" sz="2000" dirty="0"/>
              <a:t>It’s 2017 &amp; the Champion’s League Final is coming to Cardiff!</a:t>
            </a:r>
          </a:p>
          <a:p>
            <a:endParaRPr lang="en-GB" sz="2000" dirty="0"/>
          </a:p>
          <a:p>
            <a:r>
              <a:rPr lang="en-GB" sz="2000" dirty="0"/>
              <a:t>The date of the event is now 25</a:t>
            </a:r>
            <a:r>
              <a:rPr lang="en-GB" sz="2000" baseline="30000" dirty="0"/>
              <a:t>th</a:t>
            </a:r>
            <a:r>
              <a:rPr lang="en-GB" sz="2000" dirty="0"/>
              <a:t> April …..</a:t>
            </a:r>
          </a:p>
          <a:p>
            <a:endParaRPr lang="en-GB" sz="2000" dirty="0"/>
          </a:p>
          <a:p>
            <a:r>
              <a:rPr lang="en-GB" sz="2000" dirty="0"/>
              <a:t>You are being given the 3 week warning &amp; that the teams that have qualified are </a:t>
            </a:r>
          </a:p>
          <a:p>
            <a:endParaRPr lang="en-GB" sz="2000" dirty="0"/>
          </a:p>
          <a:p>
            <a:r>
              <a:rPr lang="en-GB" sz="2000" dirty="0"/>
              <a:t>Liverpool …….</a:t>
            </a:r>
          </a:p>
          <a:p>
            <a:r>
              <a:rPr lang="en-GB" sz="2000" dirty="0"/>
              <a:t>Bayern Munich……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69CBCC-19AE-1AB6-1C4A-A72E311C83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23" r="68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1295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A5CADA-ECA5-B42D-0A78-C1BACB806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560" y="-176168"/>
            <a:ext cx="6476301" cy="1661020"/>
          </a:xfrm>
        </p:spPr>
        <p:txBody>
          <a:bodyPr>
            <a:normAutofit/>
          </a:bodyPr>
          <a:lstStyle/>
          <a:p>
            <a:r>
              <a:rPr lang="en-GB" dirty="0"/>
              <a:t>EVENT PLANS &amp; Now Over To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07F67-1D60-854F-620F-C56ADEACE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446" y="1350628"/>
            <a:ext cx="6207853" cy="5419288"/>
          </a:xfrm>
        </p:spPr>
        <p:txBody>
          <a:bodyPr>
            <a:noAutofit/>
          </a:bodyPr>
          <a:lstStyle/>
          <a:p>
            <a:r>
              <a:rPr lang="en-GB" sz="2000" dirty="0"/>
              <a:t>28</a:t>
            </a:r>
            <a:r>
              <a:rPr lang="en-GB" sz="2000" baseline="30000" dirty="0"/>
              <a:t>th</a:t>
            </a:r>
            <a:r>
              <a:rPr lang="en-GB" sz="2000" dirty="0"/>
              <a:t> March Briefing &amp; announcement of finalists!</a:t>
            </a:r>
          </a:p>
          <a:p>
            <a:r>
              <a:rPr lang="en-GB" sz="2000" dirty="0"/>
              <a:t>EVENT PLANNING</a:t>
            </a:r>
          </a:p>
          <a:p>
            <a:r>
              <a:rPr lang="en-GB" sz="2000" dirty="0"/>
              <a:t>RISK ASSESSMENTS</a:t>
            </a:r>
          </a:p>
          <a:p>
            <a:r>
              <a:rPr lang="en-GB" sz="2000" dirty="0"/>
              <a:t>EMERGENCY PLANNING</a:t>
            </a:r>
          </a:p>
          <a:p>
            <a:r>
              <a:rPr lang="en-GB" sz="2000" dirty="0"/>
              <a:t>25</a:t>
            </a:r>
            <a:r>
              <a:rPr lang="en-GB" sz="2000" baseline="30000" dirty="0"/>
              <a:t>th</a:t>
            </a:r>
            <a:r>
              <a:rPr lang="en-GB" sz="2000" dirty="0"/>
              <a:t> April – Event – Principality Stadium</a:t>
            </a:r>
          </a:p>
          <a:p>
            <a:endParaRPr lang="en-GB" sz="2000" dirty="0"/>
          </a:p>
          <a:p>
            <a:r>
              <a:rPr lang="en-GB" sz="2000" dirty="0"/>
              <a:t>Women’s Final 2 days before</a:t>
            </a:r>
          </a:p>
          <a:p>
            <a:r>
              <a:rPr lang="en-GB" sz="2000" dirty="0"/>
              <a:t>Fan Zone Cardiff Bay - Day1 10am-11pm, Day 2 11am-11pm Day 3 Match Day 11am-5pm, Day 4 11am-5pm</a:t>
            </a:r>
          </a:p>
          <a:p>
            <a:r>
              <a:rPr lang="en-GB" sz="2000" dirty="0"/>
              <a:t>Main Stage </a:t>
            </a:r>
            <a:r>
              <a:rPr lang="en-GB" sz="2000" dirty="0" err="1"/>
              <a:t>Roahl</a:t>
            </a:r>
            <a:r>
              <a:rPr lang="en-GB" sz="2000" dirty="0"/>
              <a:t> Dahl Plaza &amp; Floating Pitch</a:t>
            </a:r>
          </a:p>
          <a:p>
            <a:r>
              <a:rPr lang="en-GB" sz="2000" dirty="0"/>
              <a:t>No watching Match except in Stadium</a:t>
            </a:r>
          </a:p>
          <a:p>
            <a:r>
              <a:rPr lang="en-GB" sz="2000" dirty="0"/>
              <a:t>Hospitality Cardiff Castle</a:t>
            </a:r>
          </a:p>
          <a:p>
            <a:r>
              <a:rPr lang="en-GB" sz="2000" dirty="0"/>
              <a:t>Media Cardiff Arms Park</a:t>
            </a:r>
          </a:p>
          <a:p>
            <a:r>
              <a:rPr lang="en-GB" sz="2000" dirty="0"/>
              <a:t>Security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4AFCAE-1847-07E5-8913-94D38C9AB8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42" r="1132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51822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F4F0A-8A40-B450-2134-1ADF6D69E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dirty="0"/>
              <a:t>City Arrangements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DBB55-5347-D779-A1D9-C10D9C9DE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77798"/>
            <a:ext cx="4619621" cy="5108896"/>
          </a:xfrm>
        </p:spPr>
        <p:txBody>
          <a:bodyPr>
            <a:normAutofit/>
          </a:bodyPr>
          <a:lstStyle/>
          <a:p>
            <a:r>
              <a:rPr lang="en-GB" sz="2400" dirty="0"/>
              <a:t>AIRPORT</a:t>
            </a:r>
          </a:p>
          <a:p>
            <a:r>
              <a:rPr lang="en-GB" sz="2400" dirty="0"/>
              <a:t>STATIONS – CARDIFF CENTRAL, QUEENS ST &amp; BAY</a:t>
            </a:r>
          </a:p>
          <a:p>
            <a:r>
              <a:rPr lang="en-GB" sz="2400" dirty="0"/>
              <a:t>PARK &amp; RIDE</a:t>
            </a:r>
          </a:p>
          <a:p>
            <a:r>
              <a:rPr lang="en-GB" sz="2400" dirty="0"/>
              <a:t>BUSES</a:t>
            </a:r>
          </a:p>
          <a:p>
            <a:endParaRPr lang="en-GB" sz="2400" dirty="0"/>
          </a:p>
          <a:p>
            <a:r>
              <a:rPr lang="en-GB" sz="2400" dirty="0"/>
              <a:t>2 ZONES – HOTELS &amp; BARS</a:t>
            </a:r>
          </a:p>
          <a:p>
            <a:endParaRPr lang="en-GB" sz="2400" dirty="0"/>
          </a:p>
          <a:p>
            <a:r>
              <a:rPr lang="en-GB" sz="2400" dirty="0"/>
              <a:t>CONTAINER VILLAGE</a:t>
            </a:r>
          </a:p>
          <a:p>
            <a:endParaRPr lang="en-GB" sz="2400" dirty="0"/>
          </a:p>
          <a:p>
            <a:r>
              <a:rPr lang="en-GB" sz="2400" dirty="0"/>
              <a:t>EXPECT 200k Fans – Split the City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3EB67D-C0C1-B343-CBD9-BB728A77AB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42" r="1132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57439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22E823-7396-EA5D-332B-5A3611551F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88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2EF77C-1F8D-9D0C-A0A3-125ECD3DF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3890"/>
            <a:ext cx="8129631" cy="2366503"/>
          </a:xfrm>
        </p:spPr>
        <p:txBody>
          <a:bodyPr>
            <a:normAutofit/>
          </a:bodyPr>
          <a:lstStyle/>
          <a:p>
            <a:r>
              <a:rPr lang="en-GB" sz="4800" b="1" dirty="0"/>
              <a:t>RISK &amp; Crisis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AC344-734F-204E-861E-3CBA64A91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88" y="2072640"/>
            <a:ext cx="4606202" cy="4785350"/>
          </a:xfrm>
        </p:spPr>
        <p:txBody>
          <a:bodyPr>
            <a:normAutofit/>
          </a:bodyPr>
          <a:lstStyle/>
          <a:p>
            <a:r>
              <a:rPr lang="en-GB" dirty="0"/>
              <a:t>Risk Assessments</a:t>
            </a:r>
          </a:p>
          <a:p>
            <a:r>
              <a:rPr lang="en-GB" dirty="0"/>
              <a:t>Risk Reviews</a:t>
            </a:r>
          </a:p>
          <a:p>
            <a:r>
              <a:rPr lang="en-GB" dirty="0"/>
              <a:t>Emergency Planning</a:t>
            </a:r>
          </a:p>
          <a:p>
            <a:r>
              <a:rPr lang="en-GB" dirty="0"/>
              <a:t>Crisis Management</a:t>
            </a:r>
          </a:p>
          <a:p>
            <a:r>
              <a:rPr lang="en-GB" dirty="0"/>
              <a:t>Crisis Communications</a:t>
            </a:r>
          </a:p>
          <a:p>
            <a:r>
              <a:rPr lang="en-GB" dirty="0"/>
              <a:t>Crisis Review</a:t>
            </a:r>
          </a:p>
        </p:txBody>
      </p:sp>
    </p:spTree>
    <p:extLst>
      <p:ext uri="{BB962C8B-B14F-4D97-AF65-F5344CB8AC3E}">
        <p14:creationId xmlns:p14="http://schemas.microsoft.com/office/powerpoint/2010/main" val="71895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18C6F-3EA5-7196-3A11-2D10410C4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726" y="-436227"/>
            <a:ext cx="7155808" cy="1812021"/>
          </a:xfrm>
        </p:spPr>
        <p:txBody>
          <a:bodyPr>
            <a:normAutofit/>
          </a:bodyPr>
          <a:lstStyle/>
          <a:p>
            <a:r>
              <a:rPr lang="en-GB" b="1" dirty="0"/>
              <a:t>ROLES &amp;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FADA6-5DAC-F725-B0AC-13BB33FC8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215" y="1158240"/>
            <a:ext cx="5962785" cy="569976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Stakeholders</a:t>
            </a:r>
          </a:p>
          <a:p>
            <a:r>
              <a:rPr lang="en-GB" sz="3200" dirty="0"/>
              <a:t>Spectators / Fans</a:t>
            </a:r>
          </a:p>
          <a:p>
            <a:r>
              <a:rPr lang="en-GB" sz="3200" dirty="0"/>
              <a:t>Community</a:t>
            </a:r>
          </a:p>
          <a:p>
            <a:r>
              <a:rPr lang="en-GB" sz="3200" dirty="0"/>
              <a:t>Facilities – Hotels &amp; Retail</a:t>
            </a:r>
          </a:p>
          <a:p>
            <a:r>
              <a:rPr lang="en-GB" sz="3200" dirty="0"/>
              <a:t>Transport</a:t>
            </a:r>
          </a:p>
          <a:p>
            <a:r>
              <a:rPr lang="en-GB" sz="3200" dirty="0"/>
              <a:t>Stadium </a:t>
            </a:r>
          </a:p>
          <a:p>
            <a:r>
              <a:rPr lang="en-GB" sz="3200" dirty="0"/>
              <a:t>Fan Zones</a:t>
            </a:r>
          </a:p>
          <a:p>
            <a:r>
              <a:rPr lang="en-GB" sz="3200" dirty="0"/>
              <a:t>Command Structures</a:t>
            </a:r>
          </a:p>
          <a:p>
            <a:r>
              <a:rPr lang="en-GB" sz="3200" dirty="0"/>
              <a:t>Policing</a:t>
            </a:r>
          </a:p>
          <a:p>
            <a:r>
              <a:rPr lang="en-GB" sz="3200" dirty="0"/>
              <a:t>Emergency Services</a:t>
            </a:r>
          </a:p>
          <a:p>
            <a:r>
              <a:rPr lang="en-GB" sz="3200" dirty="0"/>
              <a:t>Armed Response</a:t>
            </a:r>
          </a:p>
          <a:p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3F6685-EEC3-FF50-11CB-BB04D5ABA6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42" r="1132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8060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50C4D-1FAF-F682-D20D-69A7E5E7FD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8723"/>
            <a:ext cx="5251316" cy="989901"/>
          </a:xfrm>
        </p:spPr>
        <p:txBody>
          <a:bodyPr>
            <a:normAutofit/>
          </a:bodyPr>
          <a:lstStyle/>
          <a:p>
            <a:r>
              <a:rPr lang="en-GB" dirty="0"/>
              <a:t>The Notion!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66DC1-EC58-68CF-DEF3-1CADECC38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78" y="1747007"/>
            <a:ext cx="7046753" cy="5343787"/>
          </a:xfrm>
        </p:spPr>
        <p:txBody>
          <a:bodyPr>
            <a:normAutofit/>
          </a:bodyPr>
          <a:lstStyle/>
          <a:p>
            <a:r>
              <a:rPr lang="en-GB" dirty="0"/>
              <a:t>A CULTURE OF CONTINUAL IMPROVEMENT, A GROWTH MINDSET THAT FOCUSES ON LEARNING FROM CRISIS RATHER THAN APPORTIONING BLAME FROM FAILINGS, &amp; CAREFUL KNOWLEDGE MANAGEMENT ARE ALL NECESSARY FOR CRISIS PREPAREDNESS &amp; RESILLIENCE IN THE TOURISM SECTOR</a:t>
            </a:r>
          </a:p>
          <a:p>
            <a:endParaRPr lang="en-GB" dirty="0"/>
          </a:p>
          <a:p>
            <a:r>
              <a:rPr lang="en-GB" sz="1700" dirty="0"/>
              <a:t>WORLD TRAVEL &amp; TOURISM COUNCIL 2022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2400" dirty="0"/>
              <a:t>THIS IS NO LESS TRUE FOR THE EVENTS INDUSTRY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437C44-E7E1-DF55-9F4A-3E0DD8238A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42" r="11322"/>
          <a:stretch/>
        </p:blipFill>
        <p:spPr>
          <a:xfrm>
            <a:off x="6727970" y="10"/>
            <a:ext cx="547241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0125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D84166-CCB3-798B-9BE3-E84D4D862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PREPARATION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E1D6E-198C-14AE-ACF5-255BFFB90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" y="2753099"/>
            <a:ext cx="5242443" cy="4020234"/>
          </a:xfrm>
        </p:spPr>
        <p:txBody>
          <a:bodyPr>
            <a:noAutofit/>
          </a:bodyPr>
          <a:lstStyle/>
          <a:p>
            <a:r>
              <a:rPr lang="en-GB" sz="2000" dirty="0"/>
              <a:t>INDUSTRY LEADERS OF THE FUTURE</a:t>
            </a:r>
          </a:p>
          <a:p>
            <a:r>
              <a:rPr lang="en-GB" sz="2000" dirty="0"/>
              <a:t>PRACTICAL &amp; INTERACTIVE REAL LIFE CRISIS  </a:t>
            </a:r>
          </a:p>
          <a:p>
            <a:r>
              <a:rPr lang="en-GB" sz="2000" dirty="0"/>
              <a:t>TOURISM &amp; EVENTS MANAGEMENT</a:t>
            </a:r>
          </a:p>
          <a:p>
            <a:r>
              <a:rPr lang="en-GB" sz="2000" dirty="0"/>
              <a:t>REVIEW GROUP</a:t>
            </a:r>
          </a:p>
          <a:p>
            <a:endParaRPr lang="en-GB" sz="2000" dirty="0"/>
          </a:p>
          <a:p>
            <a:r>
              <a:rPr lang="en-GB" sz="2000" dirty="0"/>
              <a:t>Risk Management</a:t>
            </a:r>
          </a:p>
          <a:p>
            <a:r>
              <a:rPr lang="en-GB" sz="2000" dirty="0"/>
              <a:t>Pre-Event Crisis Planning</a:t>
            </a:r>
          </a:p>
          <a:p>
            <a:r>
              <a:rPr lang="en-GB" sz="2000" dirty="0"/>
              <a:t>Event Crisis Management </a:t>
            </a:r>
          </a:p>
          <a:p>
            <a:r>
              <a:rPr lang="en-GB" sz="2000" dirty="0"/>
              <a:t>Crisis Comms</a:t>
            </a:r>
          </a:p>
          <a:p>
            <a:r>
              <a:rPr lang="en-GB" sz="2000" dirty="0"/>
              <a:t>Post Event Review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1A379C-7E4D-94D9-04B7-3AEF2F164A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23" r="68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7068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C67F27-7730-AF52-6ABE-F5D70FABF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107" y="-386080"/>
            <a:ext cx="6739466" cy="1408853"/>
          </a:xfrm>
        </p:spPr>
        <p:txBody>
          <a:bodyPr>
            <a:normAutofit/>
          </a:bodyPr>
          <a:lstStyle/>
          <a:p>
            <a:r>
              <a:rPr lang="en-GB" b="1" dirty="0"/>
              <a:t>PLANNING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0015A1-6777-1039-71D5-314CA54BE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047" y="196427"/>
            <a:ext cx="7514674" cy="5980537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IDENTIFY RISK &amp; RISK MANAGEMENT</a:t>
            </a:r>
          </a:p>
          <a:p>
            <a:r>
              <a:rPr lang="en-GB" dirty="0"/>
              <a:t>CRISIS MANAGEMENT PLANNING</a:t>
            </a:r>
          </a:p>
          <a:p>
            <a:r>
              <a:rPr lang="en-GB" dirty="0"/>
              <a:t>EMERGENCY PLANNING</a:t>
            </a:r>
          </a:p>
          <a:p>
            <a:r>
              <a:rPr lang="en-GB" dirty="0"/>
              <a:t> CRISIS COMMS</a:t>
            </a:r>
          </a:p>
          <a:p>
            <a:endParaRPr lang="en-GB" dirty="0"/>
          </a:p>
          <a:p>
            <a:r>
              <a:rPr lang="en-GB" dirty="0"/>
              <a:t>PREPARE CASE STUDY INFO</a:t>
            </a:r>
          </a:p>
          <a:p>
            <a:endParaRPr lang="en-GB" dirty="0"/>
          </a:p>
          <a:p>
            <a:r>
              <a:rPr lang="en-GB" dirty="0"/>
              <a:t>TRAINING EXPERIENCE</a:t>
            </a:r>
          </a:p>
          <a:p>
            <a:endParaRPr lang="en-GB" dirty="0"/>
          </a:p>
          <a:p>
            <a:r>
              <a:rPr lang="en-GB" dirty="0"/>
              <a:t>CLEAR CONCLUSIONS</a:t>
            </a:r>
          </a:p>
          <a:p>
            <a:r>
              <a:rPr lang="en-GB" dirty="0"/>
              <a:t>CRITICALLY CONSIDER KEY STRATEGIC RECS </a:t>
            </a:r>
          </a:p>
          <a:p>
            <a:r>
              <a:rPr lang="en-GB" dirty="0"/>
              <a:t>ADDRESS FUTURE – TRAINING &amp; RISKS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6EE9A6-F382-7FB9-F29D-1E1FCDC249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42" r="11322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93209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B2141-EABD-8F58-1B4E-8B41C6CF3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3305" y="-102234"/>
            <a:ext cx="9477587" cy="1084368"/>
          </a:xfrm>
        </p:spPr>
        <p:txBody>
          <a:bodyPr/>
          <a:lstStyle/>
          <a:p>
            <a:r>
              <a:rPr lang="en-GB" dirty="0"/>
              <a:t>London Attack – Planned for Cardiff</a:t>
            </a:r>
          </a:p>
        </p:txBody>
      </p:sp>
      <p:pic>
        <p:nvPicPr>
          <p:cNvPr id="1026" name="Picture 2" descr="Map showing how the attackers drove the van across London Bridge several times">
            <a:extLst>
              <a:ext uri="{FF2B5EF4-FFF2-40B4-BE49-F238E27FC236}">
                <a16:creationId xmlns:a16="http://schemas.microsoft.com/office/drawing/2014/main" id="{54E1859F-BE8D-8942-558A-66069941681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772" y="692378"/>
            <a:ext cx="7938347" cy="616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5086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BE2BAE-363C-72F8-05B5-8AC9BEE92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948" y="325370"/>
            <a:ext cx="4815734" cy="1252818"/>
          </a:xfrm>
        </p:spPr>
        <p:txBody>
          <a:bodyPr anchor="b">
            <a:normAutofit/>
          </a:bodyPr>
          <a:lstStyle/>
          <a:p>
            <a:r>
              <a:rPr lang="en-GB" sz="4200" dirty="0"/>
              <a:t>CASE STUDY REVIEW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FE0F9-87A2-0647-6D3B-5F3123FC8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948" y="2872898"/>
            <a:ext cx="5117230" cy="3985101"/>
          </a:xfrm>
        </p:spPr>
        <p:txBody>
          <a:bodyPr>
            <a:noAutofit/>
          </a:bodyPr>
          <a:lstStyle/>
          <a:p>
            <a:r>
              <a:rPr lang="en-GB" sz="2000" dirty="0"/>
              <a:t>ACADEMIC RESEARCH</a:t>
            </a:r>
          </a:p>
          <a:p>
            <a:r>
              <a:rPr lang="en-GB" sz="2000" dirty="0"/>
              <a:t>APPLY RISK &amp; CRISIS MANAGEMET MODELS</a:t>
            </a:r>
          </a:p>
          <a:p>
            <a:r>
              <a:rPr lang="en-GB" sz="2000" dirty="0"/>
              <a:t>UNDERTAKE DETAILED CRITICAL REVIEW &amp; EVALUATION</a:t>
            </a:r>
          </a:p>
          <a:p>
            <a:r>
              <a:rPr lang="en-GB" sz="2000" dirty="0"/>
              <a:t>CONSIDER THE REAL-LIFE CASE STUDY</a:t>
            </a:r>
          </a:p>
          <a:p>
            <a:r>
              <a:rPr lang="en-GB" sz="2000" dirty="0"/>
              <a:t>APPRAISE THE TEAM RESPONSE</a:t>
            </a:r>
          </a:p>
          <a:p>
            <a:r>
              <a:rPr lang="en-GB" sz="2000" dirty="0"/>
              <a:t>CRITICALLY CONSIDER ACTIONS &amp; ROLES</a:t>
            </a:r>
          </a:p>
          <a:p>
            <a:r>
              <a:rPr lang="en-GB" sz="2000" dirty="0"/>
              <a:t>APPLY OTHER APPROPRIATE CASE STUDIES</a:t>
            </a:r>
          </a:p>
          <a:p>
            <a:r>
              <a:rPr lang="en-GB" sz="2000" dirty="0"/>
              <a:t>CONSIDER SPECIFIC RISK MANAGEMENT, CRISIS MGT &amp; COMMS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621331-AE54-82C7-8374-A17851BFE3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23" r="68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64504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376</Words>
  <Application>Microsoft Office PowerPoint</Application>
  <PresentationFormat>Widescreen</PresentationFormat>
  <Paragraphs>96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CRISIS MANAGEMENT SCENARIO</vt:lpstr>
      <vt:lpstr>Turn the clock back!</vt:lpstr>
      <vt:lpstr>EVENT PLANS &amp; Now Over To You!</vt:lpstr>
      <vt:lpstr>City Arrangements</vt:lpstr>
      <vt:lpstr>RISK &amp; Crisis Management</vt:lpstr>
      <vt:lpstr>ROLES &amp; RESPONSIBILITIES</vt:lpstr>
      <vt:lpstr>The Notion!</vt:lpstr>
      <vt:lpstr>PREPARATION</vt:lpstr>
      <vt:lpstr>PLANNING Consideration</vt:lpstr>
      <vt:lpstr>London Attack – Planned for Cardiff</vt:lpstr>
      <vt:lpstr>CASE STUDY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CRISIS MANAGEMENT SCENARIO</dc:title>
  <dc:creator>Jacqui Jones</dc:creator>
  <cp:lastModifiedBy>Jacqui Jones</cp:lastModifiedBy>
  <cp:revision>5</cp:revision>
  <dcterms:created xsi:type="dcterms:W3CDTF">2023-03-26T20:15:52Z</dcterms:created>
  <dcterms:modified xsi:type="dcterms:W3CDTF">2025-02-16T21:51:12Z</dcterms:modified>
</cp:coreProperties>
</file>