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0" r:id="rId3"/>
    <p:sldId id="258" r:id="rId4"/>
    <p:sldId id="259" r:id="rId5"/>
    <p:sldId id="260" r:id="rId6"/>
    <p:sldId id="263" r:id="rId7"/>
    <p:sldId id="269" r:id="rId8"/>
    <p:sldId id="264" r:id="rId9"/>
    <p:sldId id="265" r:id="rId10"/>
    <p:sldId id="266" r:id="rId11"/>
    <p:sldId id="267" r:id="rId12"/>
    <p:sldId id="268" r:id="rId13"/>
    <p:sldId id="273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E34DE-C059-9862-D183-F8B4589037A2}" v="1" dt="2024-01-17T22:38:21.659"/>
    <p1510:client id="{171D96ED-9386-468E-F282-B979EE18BABA}" v="103" dt="2024-01-17T23:26:22.199"/>
    <p1510:client id="{3DEDE069-06C3-59EC-E009-0F350B590F55}" v="247" dt="2024-01-18T01:58:22.369"/>
    <p1510:client id="{49DDB05C-EA2F-B2C5-537D-ADD5B661084C}" v="835" dt="2024-01-17T17:52:21.195"/>
    <p1510:client id="{65BF3293-B991-4D51-B111-13B110E61F99}" v="33" dt="2024-01-16T19:48:27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474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845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335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218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630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139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34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1/18/2024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250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70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352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798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724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amy.com/stock-photo/youth-club-1960s.html" TargetMode="External"/><Relationship Id="rId13" Type="http://schemas.openxmlformats.org/officeDocument/2006/relationships/hyperlink" Target="https://www.everydayhealth.com/birth-control/contraception-birth-control-women-america/" TargetMode="External"/><Relationship Id="rId3" Type="http://schemas.openxmlformats.org/officeDocument/2006/relationships/hyperlink" Target="https://allthatsinteresting.com/the-mods" TargetMode="External"/><Relationship Id="rId7" Type="http://schemas.openxmlformats.org/officeDocument/2006/relationships/hyperlink" Target="https://www.reportdigital.co.uk/reportage-photo-british-campaign-for-peace-in-vietnam-protest-against--09-may-1970-photojournalism-image00113612.html" TargetMode="External"/><Relationship Id="rId12" Type="http://schemas.openxmlformats.org/officeDocument/2006/relationships/hyperlink" Target="https://www.reportdigital.co.uk/archive-photos/1960s/solidarity-protest-with-american-civil-rights-movement-notting-hill-london-1963.html" TargetMode="External"/><Relationship Id="rId2" Type="http://schemas.openxmlformats.org/officeDocument/2006/relationships/hyperlink" Target="https://revivalvintage.co.uk/blogs/news/guide-to-vintage-1960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commons.colum.edu/ecc/" TargetMode="External"/><Relationship Id="rId11" Type="http://schemas.openxmlformats.org/officeDocument/2006/relationships/hyperlink" Target="https://chantillylacevintage.wordpress.com/2014/07/20/mods-vs-rockers-1964-england/" TargetMode="External"/><Relationship Id="rId5" Type="http://schemas.openxmlformats.org/officeDocument/2006/relationships/hyperlink" Target="https://www.eiu.edu/booth/exhibits/1960s/supporting/" TargetMode="External"/><Relationship Id="rId10" Type="http://schemas.openxmlformats.org/officeDocument/2006/relationships/hyperlink" Target="https://www.dailymail.co.uk/news/article-6201871/British-skinheads-late-1960s-pictures.html" TargetMode="External"/><Relationship Id="rId4" Type="http://schemas.openxmlformats.org/officeDocument/2006/relationships/hyperlink" Target="https://www.independent.co.uk/arts-entertainment/music/features/beatles-60-anniversary-john-lennon-paul-mccartney-george-harrison-ringo-starr-a9441406.html" TargetMode="External"/><Relationship Id="rId9" Type="http://schemas.openxmlformats.org/officeDocument/2006/relationships/hyperlink" Target="https://www.rollingstone.com/feature/lsd-now-how-the-psychedelic-renaissance-changed-acid-115775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3725D-F314-89B8-DCC6-25F732FE1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371" y="992777"/>
            <a:ext cx="10058400" cy="34577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lvl="1" indent="0" algn="ctr">
              <a:buNone/>
            </a:pPr>
            <a:r>
              <a:rPr lang="en-US" sz="4600" b="1" dirty="0"/>
              <a:t>PROFESSIONAL PRACTICE: PRINCIPLES AND CONTEXTS OF WORK WITH YOUNG PEOPLE</a:t>
            </a:r>
          </a:p>
          <a:p>
            <a:pPr marL="274320" lvl="1" indent="0" algn="ctr">
              <a:buNone/>
            </a:pPr>
            <a:r>
              <a:rPr lang="en-US" sz="4600" b="1" dirty="0"/>
              <a:t>ECYW4002</a:t>
            </a:r>
          </a:p>
          <a:p>
            <a:pPr marL="274320" lvl="1" indent="0" algn="ctr">
              <a:buNone/>
            </a:pPr>
            <a:endParaRPr lang="en-US" sz="4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4AF39F-9D97-A139-7A1E-F932C24F3FB2}"/>
              </a:ext>
            </a:extLst>
          </p:cNvPr>
          <p:cNvSpPr txBox="1"/>
          <p:nvPr/>
        </p:nvSpPr>
        <p:spPr>
          <a:xfrm>
            <a:off x="4825093" y="4552950"/>
            <a:ext cx="254725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Llinos Davies</a:t>
            </a:r>
          </a:p>
        </p:txBody>
      </p:sp>
    </p:spTree>
    <p:extLst>
      <p:ext uri="{BB962C8B-B14F-4D97-AF65-F5344CB8AC3E}">
        <p14:creationId xmlns:p14="http://schemas.microsoft.com/office/powerpoint/2010/main" val="2983629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Revolutionary Decade: Reflections on the 1960s - EIU - Booth Library">
            <a:extLst>
              <a:ext uri="{FF2B5EF4-FFF2-40B4-BE49-F238E27FC236}">
                <a16:creationId xmlns:a16="http://schemas.microsoft.com/office/drawing/2014/main" id="{FE8AB75B-B8E8-1E63-5C60-1C4E9DD5B9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1750" y="1738529"/>
            <a:ext cx="7048500" cy="3381375"/>
          </a:xfrm>
        </p:spPr>
      </p:pic>
    </p:spTree>
    <p:extLst>
      <p:ext uri="{BB962C8B-B14F-4D97-AF65-F5344CB8AC3E}">
        <p14:creationId xmlns:p14="http://schemas.microsoft.com/office/powerpoint/2010/main" val="920836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A688A-CF6E-4875-DE33-D7066929F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dirty="0"/>
              <a:t>End of National Service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3" descr="End Conscription Campaign promotional brochures | College Archives &amp;  Special Collections | Columbia College Chicago | Orlando Redekopp  Anti-Apartheid Collection | Columbia College Chicago">
            <a:extLst>
              <a:ext uri="{FF2B5EF4-FFF2-40B4-BE49-F238E27FC236}">
                <a16:creationId xmlns:a16="http://schemas.microsoft.com/office/drawing/2014/main" id="{C605742F-AD08-CC3A-25DC-83B8431CE2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9" r="4621" b="-2"/>
          <a:stretch/>
        </p:blipFill>
        <p:spPr>
          <a:xfrm>
            <a:off x="784146" y="717042"/>
            <a:ext cx="5311083" cy="54203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AE44E-7383-64A2-0F4F-B8223534D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No more war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More freedom</a:t>
            </a:r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4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DE3C3-9B72-6563-0870-49369E7BF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/>
              <a:t>Music and Rebellion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3" descr="The Beatles at 60: In times of trouble, listening to their music is like  returning to the Bible | The Independent | The Independent">
            <a:extLst>
              <a:ext uri="{FF2B5EF4-FFF2-40B4-BE49-F238E27FC236}">
                <a16:creationId xmlns:a16="http://schemas.microsoft.com/office/drawing/2014/main" id="{6F671627-0724-4E19-5DAD-C9C92C47D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30" y="562724"/>
            <a:ext cx="5507116" cy="56213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3E399-A7E6-E327-B254-9BD458E38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Rock and roll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Pop 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Blues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Folk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The Beatles </a:t>
            </a:r>
          </a:p>
          <a:p>
            <a:pPr>
              <a:buClr>
                <a:srgbClr val="26262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954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33B1-C8CF-1ED6-B041-237722E61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9956" y="642594"/>
            <a:ext cx="4555243" cy="1371600"/>
          </a:xfrm>
        </p:spPr>
        <p:txBody>
          <a:bodyPr>
            <a:normAutofit/>
          </a:bodyPr>
          <a:lstStyle/>
          <a:p>
            <a:r>
              <a:rPr lang="en-US" sz="3800"/>
              <a:t>Drugs &amp; contraception </a:t>
            </a:r>
          </a:p>
        </p:txBody>
      </p:sp>
      <p:sp>
        <p:nvSpPr>
          <p:cNvPr id="12" name="Round Single Corner Rectangle 8">
            <a:extLst>
              <a:ext uri="{FF2B5EF4-FFF2-40B4-BE49-F238E27FC236}">
                <a16:creationId xmlns:a16="http://schemas.microsoft.com/office/drawing/2014/main" id="{2A77A974-349D-4B74-B0D3-E73790C24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4973" y="808058"/>
            <a:ext cx="5280353" cy="2536764"/>
          </a:xfrm>
          <a:prstGeom prst="round1Rect">
            <a:avLst>
              <a:gd name="adj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LSD Now: How the Psychedelic Renaissance Changed Acid">
            <a:extLst>
              <a:ext uri="{FF2B5EF4-FFF2-40B4-BE49-F238E27FC236}">
                <a16:creationId xmlns:a16="http://schemas.microsoft.com/office/drawing/2014/main" id="{D84065D9-0117-A744-2F52-8358A771F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855" y="813971"/>
            <a:ext cx="5270818" cy="2535825"/>
          </a:xfrm>
          <a:prstGeom prst="rect">
            <a:avLst/>
          </a:prstGeom>
        </p:spPr>
      </p:pic>
      <p:sp>
        <p:nvSpPr>
          <p:cNvPr id="17" name="Round Diagonal Corner Rectangle 7">
            <a:extLst>
              <a:ext uri="{FF2B5EF4-FFF2-40B4-BE49-F238E27FC236}">
                <a16:creationId xmlns:a16="http://schemas.microsoft.com/office/drawing/2014/main" id="{6DC31DE9-F9FC-408C-827C-074E2BEDF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3" y="3505687"/>
            <a:ext cx="2565764" cy="2536763"/>
          </a:xfrm>
          <a:prstGeom prst="round2DiagRect">
            <a:avLst>
              <a:gd name="adj1" fmla="val 0"/>
              <a:gd name="adj2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How The Approval Of The Birth Control Pill 60 Years Ago Helped Change Lives  : NPR">
            <a:extLst>
              <a:ext uri="{FF2B5EF4-FFF2-40B4-BE49-F238E27FC236}">
                <a16:creationId xmlns:a16="http://schemas.microsoft.com/office/drawing/2014/main" id="{5EF15301-F1B4-57B1-3D76-FE0F468BB8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457" y="3505459"/>
            <a:ext cx="2571640" cy="2548102"/>
          </a:xfrm>
          <a:prstGeom prst="rect">
            <a:avLst/>
          </a:prstGeom>
        </p:spPr>
      </p:pic>
      <p:sp>
        <p:nvSpPr>
          <p:cNvPr id="19" name="Round Single Corner Rectangle 9">
            <a:extLst>
              <a:ext uri="{FF2B5EF4-FFF2-40B4-BE49-F238E27FC236}">
                <a16:creationId xmlns:a16="http://schemas.microsoft.com/office/drawing/2014/main" id="{FA004DE8-B266-4768-B305-766C439E7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525582" y="3505686"/>
            <a:ext cx="2559743" cy="2536763"/>
          </a:xfrm>
          <a:prstGeom prst="round1Rect">
            <a:avLst>
              <a:gd name="adj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 descr="A group of people on top of a van&#10;&#10;Description automatically generated">
            <a:extLst>
              <a:ext uri="{FF2B5EF4-FFF2-40B4-BE49-F238E27FC236}">
                <a16:creationId xmlns:a16="http://schemas.microsoft.com/office/drawing/2014/main" id="{F1948852-F88B-1590-1667-0B4D65FA28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5075" y="3509649"/>
            <a:ext cx="2560756" cy="25288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85AC1-FDF0-047C-923A-1C606286E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9956" y="2103120"/>
            <a:ext cx="4555244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Marijuana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LSD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Contraception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Sexual freedom</a:t>
            </a:r>
          </a:p>
          <a:p>
            <a:pPr>
              <a:buClr>
                <a:srgbClr val="262626"/>
              </a:buClr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12473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69220-E6D1-35B8-C2A5-348CF89D7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05543"/>
          </a:xfrm>
        </p:spPr>
        <p:txBody>
          <a:bodyPr/>
          <a:lstStyle/>
          <a:p>
            <a:r>
              <a:rPr lang="en-US"/>
              <a:t>Expression and Fashion</a:t>
            </a:r>
            <a:r>
              <a:rPr lang="en-US" dirty="0"/>
              <a:t>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A7409-2C7A-D237-82A1-F8F354908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2057" y="5521234"/>
            <a:ext cx="2460172" cy="7363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Clr>
                <a:srgbClr val="262626"/>
              </a:buClr>
              <a:buNone/>
            </a:pPr>
            <a:r>
              <a:rPr lang="en-US" sz="2800" dirty="0"/>
              <a:t>Mods</a:t>
            </a:r>
          </a:p>
        </p:txBody>
      </p:sp>
      <p:pic>
        <p:nvPicPr>
          <p:cNvPr id="4" name="Picture 3" descr="Meet The Mods: The Stylish 1960s Subculture That Took Britain By Storm">
            <a:extLst>
              <a:ext uri="{FF2B5EF4-FFF2-40B4-BE49-F238E27FC236}">
                <a16:creationId xmlns:a16="http://schemas.microsoft.com/office/drawing/2014/main" id="{51998E51-ACF2-DF29-4EBC-D29832466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5105" y="1935899"/>
            <a:ext cx="4717597" cy="2891517"/>
          </a:xfrm>
          <a:prstGeom prst="rect">
            <a:avLst/>
          </a:prstGeom>
        </p:spPr>
      </p:pic>
      <p:pic>
        <p:nvPicPr>
          <p:cNvPr id="5" name="Picture 4" descr="Mods vs Rockers 1964 England | Chantilly Lace">
            <a:extLst>
              <a:ext uri="{FF2B5EF4-FFF2-40B4-BE49-F238E27FC236}">
                <a16:creationId xmlns:a16="http://schemas.microsoft.com/office/drawing/2014/main" id="{2067E6BE-5BBF-8BE9-5DDC-1408689E0B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51" t="2065" r="11834" b="11062"/>
          <a:stretch/>
        </p:blipFill>
        <p:spPr>
          <a:xfrm>
            <a:off x="7370578" y="1719088"/>
            <a:ext cx="2227016" cy="331878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AB2B5CB-27A3-EE5D-B1B4-4F18BE6BD761}"/>
              </a:ext>
            </a:extLst>
          </p:cNvPr>
          <p:cNvSpPr txBox="1"/>
          <p:nvPr/>
        </p:nvSpPr>
        <p:spPr>
          <a:xfrm>
            <a:off x="7620000" y="5483678"/>
            <a:ext cx="217714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/>
              <a:t>Rockers</a:t>
            </a:r>
          </a:p>
        </p:txBody>
      </p:sp>
    </p:spTree>
    <p:extLst>
      <p:ext uri="{BB962C8B-B14F-4D97-AF65-F5344CB8AC3E}">
        <p14:creationId xmlns:p14="http://schemas.microsoft.com/office/powerpoint/2010/main" val="1262283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1960s Vintage Fashion Guide - Swinging Sixties, Quant, Carnaby Street –  RevivalVintage">
            <a:extLst>
              <a:ext uri="{FF2B5EF4-FFF2-40B4-BE49-F238E27FC236}">
                <a16:creationId xmlns:a16="http://schemas.microsoft.com/office/drawing/2014/main" id="{03A06182-D272-7046-A492-EFB894EE99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1598" y="1346644"/>
            <a:ext cx="3947432" cy="3065688"/>
          </a:xfrm>
        </p:spPr>
      </p:pic>
      <p:pic>
        <p:nvPicPr>
          <p:cNvPr id="8" name="Picture 7" descr="British skinheads in the late 1960s pictures | Daily Mail Online">
            <a:extLst>
              <a:ext uri="{FF2B5EF4-FFF2-40B4-BE49-F238E27FC236}">
                <a16:creationId xmlns:a16="http://schemas.microsoft.com/office/drawing/2014/main" id="{B8677F90-D6D0-11DD-02C2-573845561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513" y="1346428"/>
            <a:ext cx="2129517" cy="31418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C1903A-AB5F-7495-268E-33B57EB62D09}"/>
              </a:ext>
            </a:extLst>
          </p:cNvPr>
          <p:cNvSpPr txBox="1"/>
          <p:nvPr/>
        </p:nvSpPr>
        <p:spPr>
          <a:xfrm>
            <a:off x="2354036" y="5129892"/>
            <a:ext cx="215537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/>
              <a:t>Hippies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DB6AFE-25E6-F384-92F5-045ABFD843E2}"/>
              </a:ext>
            </a:extLst>
          </p:cNvPr>
          <p:cNvSpPr txBox="1"/>
          <p:nvPr/>
        </p:nvSpPr>
        <p:spPr>
          <a:xfrm>
            <a:off x="7440385" y="5124450"/>
            <a:ext cx="215264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/>
              <a:t>Skinheads</a:t>
            </a:r>
          </a:p>
        </p:txBody>
      </p:sp>
    </p:spTree>
    <p:extLst>
      <p:ext uri="{BB962C8B-B14F-4D97-AF65-F5344CB8AC3E}">
        <p14:creationId xmlns:p14="http://schemas.microsoft.com/office/powerpoint/2010/main" val="97884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5BE68-8B6C-F0A3-43CB-270A3E2DA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Social movements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6D3C2-D782-F479-5BB5-18026C0F2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3559629" cy="7689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800" dirty="0"/>
              <a:t>Civil rights movement</a:t>
            </a:r>
            <a:endParaRPr lang="en-US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</p:txBody>
      </p:sp>
      <p:pic>
        <p:nvPicPr>
          <p:cNvPr id="5" name="Picture 4" descr="British Campaign for Peace in Vietnam protest against... 09…">
            <a:extLst>
              <a:ext uri="{FF2B5EF4-FFF2-40B4-BE49-F238E27FC236}">
                <a16:creationId xmlns:a16="http://schemas.microsoft.com/office/drawing/2014/main" id="{B6243266-350F-95DB-2681-184B50A32A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285" y="1340086"/>
            <a:ext cx="4720317" cy="33351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15A47A-8D0C-25C2-03D7-A30D29FADF07}"/>
              </a:ext>
            </a:extLst>
          </p:cNvPr>
          <p:cNvSpPr txBox="1"/>
          <p:nvPr/>
        </p:nvSpPr>
        <p:spPr>
          <a:xfrm>
            <a:off x="6558642" y="5265964"/>
            <a:ext cx="3429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Anti-war protests</a:t>
            </a:r>
          </a:p>
        </p:txBody>
      </p:sp>
      <p:pic>
        <p:nvPicPr>
          <p:cNvPr id="8" name="Picture 7" descr="Solidarity Protest with American Civil Rights Movement, Notting Hill,  London 1963">
            <a:extLst>
              <a:ext uri="{FF2B5EF4-FFF2-40B4-BE49-F238E27FC236}">
                <a16:creationId xmlns:a16="http://schemas.microsoft.com/office/drawing/2014/main" id="{4C95A2B7-7DA0-4FDC-A58B-19C34BAA61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2779994"/>
            <a:ext cx="4746171" cy="327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596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D312C-E7FE-7AE4-8007-0CFC8E062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/>
              <a:t>Policy development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Content Placeholder 3" descr="Angled shot of pen on a graph">
            <a:extLst>
              <a:ext uri="{FF2B5EF4-FFF2-40B4-BE49-F238E27FC236}">
                <a16:creationId xmlns:a16="http://schemas.microsoft.com/office/drawing/2014/main" id="{7063A663-678C-C35F-2698-E2B9F39AA8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" r="40927" b="-2"/>
          <a:stretch/>
        </p:blipFill>
        <p:spPr>
          <a:xfrm>
            <a:off x="735929" y="617429"/>
            <a:ext cx="5353092" cy="5598174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4BB8A17-8C29-C19D-062C-A89EBD15D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Education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sz="2800" dirty="0"/>
              <a:t>Contraception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Albermarle report</a:t>
            </a:r>
          </a:p>
        </p:txBody>
      </p:sp>
    </p:spTree>
    <p:extLst>
      <p:ext uri="{BB962C8B-B14F-4D97-AF65-F5344CB8AC3E}">
        <p14:creationId xmlns:p14="http://schemas.microsoft.com/office/powerpoint/2010/main" val="3891785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9FACD-8F7B-0B2A-41E5-13945E41F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Youth work practice </a:t>
            </a:r>
          </a:p>
        </p:txBody>
      </p:sp>
      <p:pic>
        <p:nvPicPr>
          <p:cNvPr id="4" name="Content Placeholder 3" descr="Youth club 1960s hi-res stock photography and images - Alamy">
            <a:extLst>
              <a:ext uri="{FF2B5EF4-FFF2-40B4-BE49-F238E27FC236}">
                <a16:creationId xmlns:a16="http://schemas.microsoft.com/office/drawing/2014/main" id="{A5DC8965-8300-A1C7-C19E-9385FCD083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8808" y="2103438"/>
            <a:ext cx="3754383" cy="3849687"/>
          </a:xfrm>
        </p:spPr>
      </p:pic>
    </p:spTree>
    <p:extLst>
      <p:ext uri="{BB962C8B-B14F-4D97-AF65-F5344CB8AC3E}">
        <p14:creationId xmlns:p14="http://schemas.microsoft.com/office/powerpoint/2010/main" val="2942281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5448-F17E-E8B5-B448-C1EBE6776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Similarities with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E6958-44D6-FB53-2E67-7EE53F053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Activism</a:t>
            </a:r>
          </a:p>
          <a:p>
            <a:pPr>
              <a:buClr>
                <a:srgbClr val="262626"/>
              </a:buClr>
            </a:pPr>
            <a:r>
              <a:rPr lang="en-US" sz="2800" dirty="0"/>
              <a:t>Cultural expression</a:t>
            </a:r>
          </a:p>
          <a:p>
            <a:pPr>
              <a:buClr>
                <a:srgbClr val="262626"/>
              </a:buClr>
            </a:pPr>
            <a:r>
              <a:rPr lang="en-US" sz="2800"/>
              <a:t>Youth work practices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45602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00095-61A5-DE92-16B7-969F3CF42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DEB18-74EC-AB09-303B-AB85E5867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219646" cy="384962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No to the usual rules</a:t>
            </a:r>
            <a:endParaRPr lang="en-US" dirty="0"/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No more national service</a:t>
            </a:r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Music changed </a:t>
            </a:r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Experimenting with drugs</a:t>
            </a:r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Contraception</a:t>
            </a:r>
            <a:endParaRPr lang="en-US" dirty="0"/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Self-expression</a:t>
            </a:r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r>
              <a:rPr lang="en-US" sz="2800" dirty="0"/>
              <a:t> Fashion changed </a:t>
            </a:r>
          </a:p>
          <a:p>
            <a:pPr marL="0" indent="0">
              <a:buClr>
                <a:srgbClr val="262626"/>
              </a:buClr>
              <a:buNone/>
            </a:pPr>
            <a:endParaRPr lang="en-US" sz="2800" dirty="0"/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endParaRPr lang="en-US" dirty="0"/>
          </a:p>
          <a:p>
            <a:pPr>
              <a:buClr>
                <a:srgbClr val="262626"/>
              </a:buClr>
              <a:buFont typeface="Courier New" pitchFamily="18" charset="0"/>
              <a:buChar char="o"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927A1E-EABE-0C79-3F24-1D75527977F7}"/>
              </a:ext>
            </a:extLst>
          </p:cNvPr>
          <p:cNvSpPr txBox="1"/>
          <p:nvPr/>
        </p:nvSpPr>
        <p:spPr>
          <a:xfrm>
            <a:off x="7415893" y="2095499"/>
            <a:ext cx="4027714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sz="2800" dirty="0"/>
              <a:t>Big movements</a:t>
            </a:r>
            <a:br>
              <a:rPr lang="en-US" sz="2800" dirty="0"/>
            </a:br>
            <a:endParaRPr lang="en-US" sz="2800" dirty="0"/>
          </a:p>
          <a:p>
            <a:pPr marL="285750" indent="-285750">
              <a:buFont typeface="Courier New"/>
              <a:buChar char="o"/>
            </a:pPr>
            <a:r>
              <a:rPr lang="en-US" sz="2800" dirty="0"/>
              <a:t>Policy changes</a:t>
            </a:r>
          </a:p>
          <a:p>
            <a:pPr marL="285750" indent="-285750">
              <a:buFont typeface="Courier New"/>
              <a:buChar char="o"/>
            </a:pPr>
            <a:endParaRPr lang="en-US" sz="2800" dirty="0"/>
          </a:p>
          <a:p>
            <a:pPr marL="285750" indent="-285750">
              <a:buFont typeface="Courier New"/>
              <a:buChar char="o"/>
            </a:pPr>
            <a:r>
              <a:rPr lang="en-US" sz="2800" dirty="0"/>
              <a:t>Albemarle report</a:t>
            </a:r>
            <a:br>
              <a:rPr lang="en-US" sz="2800" dirty="0"/>
            </a:br>
            <a:endParaRPr lang="en-US" sz="2800" dirty="0"/>
          </a:p>
          <a:p>
            <a:pPr marL="285750" indent="-285750">
              <a:buFont typeface="Courier New"/>
              <a:buChar char="o"/>
            </a:pPr>
            <a:r>
              <a:rPr lang="en-US" sz="2800" dirty="0"/>
              <a:t>Then and now</a:t>
            </a:r>
          </a:p>
        </p:txBody>
      </p:sp>
    </p:spTree>
    <p:extLst>
      <p:ext uri="{BB962C8B-B14F-4D97-AF65-F5344CB8AC3E}">
        <p14:creationId xmlns:p14="http://schemas.microsoft.com/office/powerpoint/2010/main" val="3602796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57BF0-E2A8-DC00-4B6B-EC00A512F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772" y="775063"/>
            <a:ext cx="10341428" cy="517768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i="1" dirty="0">
                <a:ea typeface="+mn-lt"/>
                <a:cs typeface="+mn-lt"/>
              </a:rPr>
              <a:t>1960s vintage fashion guide - swinging sixties, Quant, Carnaby Street &amp; The Beatles</a:t>
            </a:r>
            <a:r>
              <a:rPr lang="en-US" dirty="0">
                <a:ea typeface="+mn-lt"/>
                <a:cs typeface="+mn-lt"/>
              </a:rPr>
              <a:t> (2020) </a:t>
            </a:r>
            <a:r>
              <a:rPr lang="en-US" i="1" dirty="0" err="1">
                <a:ea typeface="+mn-lt"/>
                <a:cs typeface="+mn-lt"/>
              </a:rPr>
              <a:t>RevivalVintage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https://revivalvintage.co.uk/blogs/news/guide-to-vintage-1960s</a:t>
            </a:r>
            <a:r>
              <a:rPr lang="en-US" dirty="0">
                <a:ea typeface="+mn-lt"/>
                <a:cs typeface="+mn-lt"/>
              </a:rPr>
              <a:t> (Accessed: 16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Altman, C. (2021) </a:t>
            </a:r>
            <a:r>
              <a:rPr lang="en-US" i="1" dirty="0">
                <a:ea typeface="+mn-lt"/>
                <a:cs typeface="+mn-lt"/>
              </a:rPr>
              <a:t>Modern, middle-class, and À la Mode: Inside Britain’s Mod Movement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All That’s Interesting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https://allthatsinteresting.com/the-mods</a:t>
            </a:r>
            <a:r>
              <a:rPr lang="en-US" dirty="0">
                <a:ea typeface="+mn-lt"/>
                <a:cs typeface="+mn-lt"/>
              </a:rPr>
              <a:t> (Accessed: 16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i="1" dirty="0">
                <a:ea typeface="+mn-lt"/>
                <a:cs typeface="+mn-lt"/>
              </a:rPr>
              <a:t>The </a:t>
            </a:r>
            <a:r>
              <a:rPr lang="en-US" i="1" dirty="0" err="1">
                <a:ea typeface="+mn-lt"/>
                <a:cs typeface="+mn-lt"/>
              </a:rPr>
              <a:t>beatles</a:t>
            </a:r>
            <a:r>
              <a:rPr lang="en-US" i="1" dirty="0">
                <a:ea typeface="+mn-lt"/>
                <a:cs typeface="+mn-lt"/>
              </a:rPr>
              <a:t> at 60: In times of trouble, listening to their music is like returning to the Bible</a:t>
            </a:r>
            <a:r>
              <a:rPr lang="en-US" dirty="0">
                <a:ea typeface="+mn-lt"/>
                <a:cs typeface="+mn-lt"/>
              </a:rPr>
              <a:t> (2020) </a:t>
            </a:r>
            <a:r>
              <a:rPr lang="en-US" i="1" dirty="0">
                <a:ea typeface="+mn-lt"/>
                <a:cs typeface="+mn-lt"/>
              </a:rPr>
              <a:t>The Independent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https://www.independent.co.uk/arts-entertainment/music/features/beatles-60-anniversary-john-lennon-paul-mccartney-george-harrison-ringo-starr-a9441406.html</a:t>
            </a:r>
            <a:r>
              <a:rPr lang="en-US" dirty="0">
                <a:ea typeface="+mn-lt"/>
                <a:cs typeface="+mn-lt"/>
              </a:rPr>
              <a:t> (Accessed: 15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Bell, C.D. and REVISED BY:  YOUR First and Last Name HERE (2014) </a:t>
            </a:r>
            <a:r>
              <a:rPr lang="en-US" i="1" dirty="0">
                <a:ea typeface="+mn-lt"/>
                <a:cs typeface="+mn-lt"/>
              </a:rPr>
              <a:t>Revolutionary decade: Exhibits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EIU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https://www.eiu.edu/booth/exhibits/1960s/supporting/</a:t>
            </a:r>
            <a:r>
              <a:rPr lang="en-US" dirty="0">
                <a:ea typeface="+mn-lt"/>
                <a:cs typeface="+mn-lt"/>
              </a:rPr>
              <a:t> (Accessed: 17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i="1" dirty="0">
                <a:ea typeface="+mn-lt"/>
                <a:cs typeface="+mn-lt"/>
              </a:rPr>
              <a:t>End conscription campaign promotional brochures: College Archives &amp; Special Collections: Columbia College Chicago: Orlando </a:t>
            </a:r>
            <a:r>
              <a:rPr lang="en-US" i="1" dirty="0" err="1">
                <a:ea typeface="+mn-lt"/>
                <a:cs typeface="+mn-lt"/>
              </a:rPr>
              <a:t>redekopp</a:t>
            </a:r>
            <a:r>
              <a:rPr lang="en-US" i="1" dirty="0">
                <a:ea typeface="+mn-lt"/>
                <a:cs typeface="+mn-lt"/>
              </a:rPr>
              <a:t> anti-apartheid collection: Columbia College Chicago</a:t>
            </a:r>
            <a:r>
              <a:rPr lang="en-US" dirty="0">
                <a:ea typeface="+mn-lt"/>
                <a:cs typeface="+mn-lt"/>
              </a:rPr>
              <a:t> (no date) </a:t>
            </a:r>
            <a:r>
              <a:rPr lang="en-US" i="1" dirty="0">
                <a:ea typeface="+mn-lt"/>
                <a:cs typeface="+mn-lt"/>
              </a:rPr>
              <a:t>Site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https://digitalcommons.colum.edu/ecc/</a:t>
            </a:r>
            <a:r>
              <a:rPr lang="en-US" dirty="0">
                <a:ea typeface="+mn-lt"/>
                <a:cs typeface="+mn-lt"/>
              </a:rPr>
              <a:t> (Accessed: 14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Fraser, S. (no date) </a:t>
            </a:r>
            <a:r>
              <a:rPr lang="en-US" i="1" dirty="0">
                <a:ea typeface="+mn-lt"/>
                <a:cs typeface="+mn-lt"/>
              </a:rPr>
              <a:t>British campaign for Peace in Vietnam protest against... 09...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Report digital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7"/>
              </a:rPr>
              <a:t>https://www.reportdigital.co.uk/reportage-photo-british-campaign-for-peace-in-vietnam-protest-against--09-may-1970-photojournalism-image00113612.html</a:t>
            </a:r>
            <a:r>
              <a:rPr lang="en-US" dirty="0">
                <a:ea typeface="+mn-lt"/>
                <a:cs typeface="+mn-lt"/>
              </a:rPr>
              <a:t> (Accessed: 17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Limited, A. (no date) </a:t>
            </a:r>
            <a:r>
              <a:rPr lang="en-US" i="1" dirty="0">
                <a:ea typeface="+mn-lt"/>
                <a:cs typeface="+mn-lt"/>
              </a:rPr>
              <a:t>Youth club 1960s Hi-Res Stock Photography and images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 err="1">
                <a:ea typeface="+mn-lt"/>
                <a:cs typeface="+mn-lt"/>
              </a:rPr>
              <a:t>Alamy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8"/>
              </a:rPr>
              <a:t>https://www.alamy.com/stock-photo/youth-club-1960s.html</a:t>
            </a:r>
            <a:r>
              <a:rPr lang="en-US" dirty="0">
                <a:ea typeface="+mn-lt"/>
                <a:cs typeface="+mn-lt"/>
              </a:rPr>
              <a:t> (Accessed: 17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i="1" dirty="0">
                <a:ea typeface="+mn-lt"/>
                <a:cs typeface="+mn-lt"/>
              </a:rPr>
              <a:t>LSD now: How the Psychedelic Renaissance changed acid</a:t>
            </a:r>
            <a:r>
              <a:rPr lang="en-US" dirty="0">
                <a:ea typeface="+mn-lt"/>
                <a:cs typeface="+mn-lt"/>
              </a:rPr>
              <a:t> (2019) </a:t>
            </a:r>
            <a:r>
              <a:rPr lang="en-US" i="1" dirty="0">
                <a:ea typeface="+mn-lt"/>
                <a:cs typeface="+mn-lt"/>
              </a:rPr>
              <a:t>Rolling Stone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9"/>
              </a:rPr>
              <a:t>https://www.rollingstone.com/feature/lsd-now-how-the-psychedelic-renaissance-changed-acid-115775/</a:t>
            </a:r>
            <a:r>
              <a:rPr lang="en-US" dirty="0">
                <a:ea typeface="+mn-lt"/>
                <a:cs typeface="+mn-lt"/>
              </a:rPr>
              <a:t> (Accessed: 15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 err="1">
                <a:ea typeface="+mn-lt"/>
                <a:cs typeface="+mn-lt"/>
              </a:rPr>
              <a:t>Mailonline</a:t>
            </a:r>
            <a:r>
              <a:rPr lang="en-US" dirty="0">
                <a:ea typeface="+mn-lt"/>
                <a:cs typeface="+mn-lt"/>
              </a:rPr>
              <a:t>, C.A.F. (2018) </a:t>
            </a:r>
            <a:r>
              <a:rPr lang="en-US" i="1" dirty="0">
                <a:ea typeface="+mn-lt"/>
                <a:cs typeface="+mn-lt"/>
              </a:rPr>
              <a:t>Britain’s Bovver Boys (and girls): Never before seen photos capture defiant spirit of young skinheads in the late 1960s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Daily Mail Online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10"/>
              </a:rPr>
              <a:t>https://www.dailymail.co.uk/news/article-6201871/British-skinheads-late-1960s-pictures.html</a:t>
            </a:r>
            <a:r>
              <a:rPr lang="en-US" dirty="0">
                <a:ea typeface="+mn-lt"/>
                <a:cs typeface="+mn-lt"/>
              </a:rPr>
              <a:t> (Accessed: 17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says:, T.H. and Says:, L.B. (2014) </a:t>
            </a:r>
            <a:r>
              <a:rPr lang="en-US" i="1" dirty="0">
                <a:ea typeface="+mn-lt"/>
                <a:cs typeface="+mn-lt"/>
              </a:rPr>
              <a:t>Mods vs rockers 1964 </a:t>
            </a:r>
            <a:r>
              <a:rPr lang="en-US" i="1" dirty="0" err="1">
                <a:ea typeface="+mn-lt"/>
                <a:cs typeface="+mn-lt"/>
              </a:rPr>
              <a:t>england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Chantilly Lace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11"/>
              </a:rPr>
              <a:t>https://chantillylacevintage.wordpress.com/2014/07/20/mods-vs-rockers-1964-england/</a:t>
            </a:r>
            <a:r>
              <a:rPr lang="en-US" dirty="0">
                <a:ea typeface="+mn-lt"/>
                <a:cs typeface="+mn-lt"/>
              </a:rPr>
              <a:t> (Accessed: 16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i="1" dirty="0">
                <a:ea typeface="+mn-lt"/>
                <a:cs typeface="+mn-lt"/>
              </a:rPr>
              <a:t>Solidarity protest with American Civil Rights Movement, Notting Hill, London 1963</a:t>
            </a:r>
            <a:r>
              <a:rPr lang="en-US" dirty="0">
                <a:ea typeface="+mn-lt"/>
                <a:cs typeface="+mn-lt"/>
              </a:rPr>
              <a:t> (no date) </a:t>
            </a:r>
            <a:r>
              <a:rPr lang="en-US" i="1" dirty="0">
                <a:ea typeface="+mn-lt"/>
                <a:cs typeface="+mn-lt"/>
              </a:rPr>
              <a:t>Report digital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12"/>
              </a:rPr>
              <a:t>https://www.reportdigital.co.uk/archive-photos/1960s/solidarity-protest-with-american-civil-rights-movement-notting-hill-london-1963.html</a:t>
            </a:r>
            <a:r>
              <a:rPr lang="en-US" dirty="0">
                <a:ea typeface="+mn-lt"/>
                <a:cs typeface="+mn-lt"/>
              </a:rPr>
              <a:t> (Accessed: 17 January 2024). 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Theobald, M. </a:t>
            </a:r>
            <a:r>
              <a:rPr lang="en-US" i="1" dirty="0">
                <a:ea typeface="+mn-lt"/>
                <a:cs typeface="+mn-lt"/>
              </a:rPr>
              <a:t>et al.</a:t>
            </a:r>
            <a:r>
              <a:rPr lang="en-US" dirty="0">
                <a:ea typeface="+mn-lt"/>
                <a:cs typeface="+mn-lt"/>
              </a:rPr>
              <a:t> (no date) </a:t>
            </a:r>
            <a:r>
              <a:rPr lang="en-US" i="1" dirty="0">
                <a:ea typeface="+mn-lt"/>
                <a:cs typeface="+mn-lt"/>
              </a:rPr>
              <a:t>Birth control in America: A brief history of contraception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EverydayHealth.com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13"/>
              </a:rPr>
              <a:t>https://www.everydayhealth.com/birth-control/contraception-birth-control-women-america/</a:t>
            </a:r>
            <a:r>
              <a:rPr lang="en-US" dirty="0">
                <a:ea typeface="+mn-lt"/>
                <a:cs typeface="+mn-lt"/>
              </a:rPr>
              <a:t> (Accessed: 15 January 2024). </a:t>
            </a:r>
            <a:endParaRPr lang="en-US"/>
          </a:p>
          <a:p>
            <a:pPr>
              <a:buClr>
                <a:srgbClr val="26262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565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F41C0-B1CE-B18E-0928-1FBE4C106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800" dirty="0"/>
              <a:t> </a:t>
            </a:r>
            <a:r>
              <a:rPr lang="en-US" sz="5400" dirty="0"/>
              <a:t>Thank You (: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Savon">
      <a:majorFont>
        <a:latin typeface="Speak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elawik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SavonVTI</vt:lpstr>
      <vt:lpstr>PowerPoint Presentation</vt:lpstr>
      <vt:lpstr>PowerPoint Presentation</vt:lpstr>
      <vt:lpstr>End of National Service</vt:lpstr>
      <vt:lpstr>Music and Rebellion</vt:lpstr>
      <vt:lpstr>Drugs &amp; contraception </vt:lpstr>
      <vt:lpstr>Expression and Fashion revolution</vt:lpstr>
      <vt:lpstr>PowerPoint Presentation</vt:lpstr>
      <vt:lpstr>Social movements</vt:lpstr>
      <vt:lpstr>Policy development</vt:lpstr>
      <vt:lpstr>Youth work practice </vt:lpstr>
      <vt:lpstr>Similarities with today</vt:lpstr>
      <vt:lpstr>Summary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450</cp:revision>
  <dcterms:created xsi:type="dcterms:W3CDTF">2024-01-16T19:42:31Z</dcterms:created>
  <dcterms:modified xsi:type="dcterms:W3CDTF">2024-01-18T11:28:47Z</dcterms:modified>
</cp:coreProperties>
</file>