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62" r:id="rId9"/>
    <p:sldId id="263" r:id="rId10"/>
    <p:sldId id="264" r:id="rId11"/>
    <p:sldId id="269" r:id="rId12"/>
    <p:sldId id="270" r:id="rId13"/>
    <p:sldId id="271" r:id="rId14"/>
    <p:sldId id="274" r:id="rId15"/>
    <p:sldId id="281" r:id="rId16"/>
    <p:sldId id="280" r:id="rId17"/>
    <p:sldId id="276" r:id="rId18"/>
    <p:sldId id="308" r:id="rId19"/>
    <p:sldId id="275" r:id="rId20"/>
    <p:sldId id="307" r:id="rId21"/>
    <p:sldId id="302" r:id="rId22"/>
    <p:sldId id="303" r:id="rId23"/>
    <p:sldId id="310" r:id="rId24"/>
    <p:sldId id="304" r:id="rId25"/>
    <p:sldId id="305" r:id="rId26"/>
    <p:sldId id="312" r:id="rId27"/>
    <p:sldId id="315" r:id="rId28"/>
    <p:sldId id="313" r:id="rId29"/>
    <p:sldId id="314" r:id="rId30"/>
    <p:sldId id="309" r:id="rId31"/>
    <p:sldId id="311" r:id="rId32"/>
    <p:sldId id="292" r:id="rId33"/>
    <p:sldId id="285" r:id="rId34"/>
    <p:sldId id="316" r:id="rId35"/>
    <p:sldId id="318" r:id="rId36"/>
    <p:sldId id="321" r:id="rId37"/>
    <p:sldId id="322" r:id="rId38"/>
    <p:sldId id="324" r:id="rId39"/>
    <p:sldId id="295" r:id="rId40"/>
    <p:sldId id="272" r:id="rId41"/>
    <p:sldId id="273" r:id="rId42"/>
    <p:sldId id="298" r:id="rId43"/>
    <p:sldId id="297" r:id="rId44"/>
    <p:sldId id="301" r:id="rId45"/>
    <p:sldId id="325" r:id="rId46"/>
    <p:sldId id="328" r:id="rId47"/>
    <p:sldId id="330" r:id="rId48"/>
    <p:sldId id="341" r:id="rId49"/>
    <p:sldId id="333" r:id="rId50"/>
    <p:sldId id="337" r:id="rId51"/>
    <p:sldId id="332" r:id="rId52"/>
    <p:sldId id="344" r:id="rId53"/>
    <p:sldId id="342" r:id="rId54"/>
    <p:sldId id="343" r:id="rId55"/>
    <p:sldId id="345" r:id="rId56"/>
    <p:sldId id="346" r:id="rId57"/>
    <p:sldId id="351" r:id="rId58"/>
    <p:sldId id="352" r:id="rId5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0" autoAdjust="0"/>
    <p:restoredTop sz="94660"/>
  </p:normalViewPr>
  <p:slideViewPr>
    <p:cSldViewPr snapToGrid="0">
      <p:cViewPr varScale="1">
        <p:scale>
          <a:sx n="60" d="100"/>
          <a:sy n="60" d="100"/>
        </p:scale>
        <p:origin x="72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9/20/2017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klGM8qV3BF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btFoCAaS9F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PbMs2HIkyO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cBY1wVk1yt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il6Y_w-gu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q7_aV8eLU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IhnDvb7Exo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kHhspf5IfdE?list=PL9xaQhzMTukMpqxOqyhjfWn6jvgIzJsQM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naNPP6qrt4I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ECX70cPfiY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iiH0OlIrVc" TargetMode="Externa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PO_yxNRPqOU" TargetMode="Externa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tourism </a:t>
            </a:r>
            <a:br>
              <a:rPr lang="en-GB" dirty="0"/>
            </a:br>
            <a:r>
              <a:rPr lang="en-GB" dirty="0"/>
              <a:t>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Coastal, urban and rural perspective defined</a:t>
            </a:r>
          </a:p>
        </p:txBody>
      </p:sp>
    </p:spTree>
    <p:extLst>
      <p:ext uri="{BB962C8B-B14F-4D97-AF65-F5344CB8AC3E}">
        <p14:creationId xmlns:p14="http://schemas.microsoft.com/office/powerpoint/2010/main" val="2498327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dirty="0"/>
              <a:t>Butler model- British tourist destinations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Changing patterns of economic development and consumer lifestyle</a:t>
            </a:r>
          </a:p>
        </p:txBody>
      </p:sp>
    </p:spTree>
    <p:extLst>
      <p:ext uri="{BB962C8B-B14F-4D97-AF65-F5344CB8AC3E}">
        <p14:creationId xmlns:p14="http://schemas.microsoft.com/office/powerpoint/2010/main" val="3776841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tourism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"Tourism starts with the wealthy, with images of prestigious visits to seaside resorts and spas, Grand Tours and the activities of business enterprisers such as Thomas Cook" (Towner, 1995).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958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Butler model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https://youtu.be/klGM8qV3BFE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249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tourists struggle with weaker pound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https://youtu.be/btFoCAaS9Fk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422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Blackpool grew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https://youtu.be/PbMs2HIkyOQ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333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Blackpool tourism – what went wrong?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https://youtu.be/cBY1wVk1yt4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69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Blackpool &amp; Margate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644073"/>
            <a:ext cx="10178322" cy="503381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1950s Blackpool had its heyday!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has impacted all British Seaside resorts?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Problems affected Blackpool?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stage is Blackpool on the Butler Model?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Margate and the Apprentice</a:t>
            </a:r>
          </a:p>
        </p:txBody>
      </p:sp>
    </p:spTree>
    <p:extLst>
      <p:ext uri="{BB962C8B-B14F-4D97-AF65-F5344CB8AC3E}">
        <p14:creationId xmlns:p14="http://schemas.microsoft.com/office/powerpoint/2010/main" val="415968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Apprentice – Margate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https://youtu.be/fil6Y_w-guA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788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Decline of the Bucket and spade culture?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80337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rise of the package holiday and 'bucket and spade' culture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Low-cost airlines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Travel agents ask us -Where do you want to go?'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about 'why' and the 'how‘ do you want to go?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Want’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re-charge my batteries or to reconnect with myself.  ‘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Want’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meet new people or to discover and learn about another place and another culture.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’How’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Travel to the destination and ‘Carbon Guilt' </a:t>
            </a:r>
          </a:p>
        </p:txBody>
      </p:sp>
    </p:spTree>
    <p:extLst>
      <p:ext uri="{BB962C8B-B14F-4D97-AF65-F5344CB8AC3E}">
        <p14:creationId xmlns:p14="http://schemas.microsoft.com/office/powerpoint/2010/main" val="2213378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Carbon </a:t>
            </a:r>
            <a:br>
              <a:rPr lang="en-GB" dirty="0"/>
            </a:br>
            <a:r>
              <a:rPr lang="en-GB" dirty="0"/>
              <a:t>footprint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</p:spTree>
    <p:extLst>
      <p:ext uri="{BB962C8B-B14F-4D97-AF65-F5344CB8AC3E}">
        <p14:creationId xmlns:p14="http://schemas.microsoft.com/office/powerpoint/2010/main" val="1923054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https://youtu.be/8q7_aV8eLUE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092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Climate change – reduce your carbon footprint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https://youtu.be/FIhnDvb7Exo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061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Rural tourism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Rural Tourism ?</a:t>
            </a:r>
          </a:p>
        </p:txBody>
      </p:sp>
    </p:spTree>
    <p:extLst>
      <p:ext uri="{BB962C8B-B14F-4D97-AF65-F5344CB8AC3E}">
        <p14:creationId xmlns:p14="http://schemas.microsoft.com/office/powerpoint/2010/main" val="3014135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5"/>
            <a:ext cx="3635814" cy="5116663"/>
          </a:xfrm>
        </p:spPr>
        <p:txBody>
          <a:bodyPr>
            <a:norm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was founded in 2003 as a UK registered charity.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support destination stakeholders - including tour operators from the relevant source markets, destination authorities, local tourism businesses and local communities - to develop and deliver a programme of activities that optimises the overall benefits of tourism.</a:t>
            </a:r>
          </a:p>
          <a:p>
            <a:endParaRPr lang="en-GB" dirty="0"/>
          </a:p>
        </p:txBody>
      </p:sp>
      <p:pic>
        <p:nvPicPr>
          <p:cNvPr id="5126" name="Picture 6" descr="Image result for the travel foundation logo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0" b="389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7437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Our approa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82" y="0"/>
            <a:ext cx="1122744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8969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travel foundation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11564"/>
            <a:ext cx="10178322" cy="535709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is an independent charity working to ensure tourism benefits people and the environment in destination.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 do they work with?</a:t>
            </a: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do they do?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9757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960" y="1198606"/>
            <a:ext cx="5698959" cy="339810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Sustainable livelihoods</a:t>
            </a:r>
          </a:p>
        </p:txBody>
      </p:sp>
      <p:pic>
        <p:nvPicPr>
          <p:cNvPr id="13314" name="Picture 2" descr="http://www.thetravelfoundation.org.uk/images/media/Maasai_Tourists,_Kenya,_copyright_Georgina_Cranston,_20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259" y="1025611"/>
            <a:ext cx="6993925" cy="357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1361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livelihoods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61535"/>
            <a:ext cx="10178322" cy="532576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Tourism creates jobs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Increases the demand for locally produced products and services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Reduces Poverty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Helping ‘traditional’ businesses diversify into tourism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and improving tourism products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Building resilience to changing climates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Bringing change to policies and procedures for long-term success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6836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39243" y="1408669"/>
            <a:ext cx="5814574" cy="256831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Heritage and culture</a:t>
            </a:r>
          </a:p>
        </p:txBody>
      </p:sp>
      <p:pic>
        <p:nvPicPr>
          <p:cNvPr id="12290" name="Picture 2" descr="http://www.thetravelfoundation.org.uk/images/media/CCWSAL-140207006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903" y="729049"/>
            <a:ext cx="7339914" cy="3793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09198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and culture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96315"/>
            <a:ext cx="10178322" cy="44832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Tourism can help to support: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Local arts, crafts and entertainment sector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Preserve local heritage and local traditions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Build a sense of shared identity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Tourists are given access to unique and memorable holiday experiences</a:t>
            </a:r>
          </a:p>
        </p:txBody>
      </p:sp>
    </p:spTree>
    <p:extLst>
      <p:ext uri="{BB962C8B-B14F-4D97-AF65-F5344CB8AC3E}">
        <p14:creationId xmlns:p14="http://schemas.microsoft.com/office/powerpoint/2010/main" val="1797750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of the heritage &amp; culture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977081"/>
            <a:ext cx="10178322" cy="3902511"/>
          </a:xfrm>
        </p:spPr>
        <p:txBody>
          <a:bodyPr/>
          <a:lstStyle/>
          <a:p>
            <a:pPr fontAlgn="base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Developing more authentic products and services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Traditional knowledge and skills can generate revenue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Creating new markets for local products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Providing opportunities for cultural exchange and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2571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4268" y="2005874"/>
            <a:ext cx="5416998" cy="207400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Natural resources</a:t>
            </a:r>
          </a:p>
          <a:p>
            <a:endParaRPr lang="en-GB" dirty="0"/>
          </a:p>
        </p:txBody>
      </p:sp>
      <p:pic>
        <p:nvPicPr>
          <p:cNvPr id="15362" name="Picture 2" descr="Image result for image of natural resour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930" y="949569"/>
            <a:ext cx="6766043" cy="3499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066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resources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85103"/>
            <a:ext cx="10178322" cy="5276335"/>
          </a:xfrm>
        </p:spPr>
        <p:txBody>
          <a:bodyPr/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Imagine a world without fresh water, clean air, fertile soil or living oceans. 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demands tourism puts on these natural resources ?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728481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98605"/>
            <a:ext cx="10178322" cy="5486400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incorporate a range of resource-efficiency solutions into their projects to demonstrate how tourism businesses can reduce their footprint. These include: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Improving energy efficiency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Minimising the amount of waste generated and encouraging recycling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Reducing the amount of water used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the development of destination strategies and frameworks to reduce the consumption of natural resources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Supporting communities to build resilience and adapt to the impacts of climate change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sustainable land management practices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(Travel Foundation Website)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9216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0425" y="1447800"/>
            <a:ext cx="6411790" cy="298116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Biodiversity</a:t>
            </a:r>
          </a:p>
          <a:p>
            <a:endParaRPr lang="en-GB" dirty="0"/>
          </a:p>
        </p:txBody>
      </p:sp>
      <p:pic>
        <p:nvPicPr>
          <p:cNvPr id="16386" name="Picture 2" descr="http://www.thetravelfoundation.org.uk/images/media/Turtle_and_light_hires-cr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424" y="621323"/>
            <a:ext cx="6859993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6335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Biodiversity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https://youtu.be/kHhspf5IfdE?list=PL9xaQhzMTukMpqxOqyhjfWn6jvgIzJsQM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7840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/>
              <a:t>Biodiversity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33384"/>
            <a:ext cx="10178322" cy="4446209"/>
          </a:xfrm>
        </p:spPr>
        <p:txBody>
          <a:bodyPr>
            <a:norm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does Tourism affect Biodiversity?</a:t>
            </a:r>
          </a:p>
        </p:txBody>
      </p:sp>
    </p:spTree>
    <p:extLst>
      <p:ext uri="{BB962C8B-B14F-4D97-AF65-F5344CB8AC3E}">
        <p14:creationId xmlns:p14="http://schemas.microsoft.com/office/powerpoint/2010/main" val="38741906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Travel foundation mission: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45741"/>
            <a:ext cx="10178322" cy="5251621"/>
          </a:xfrm>
        </p:spPr>
        <p:txBody>
          <a:bodyPr>
            <a:normAutofit/>
          </a:bodyPr>
          <a:lstStyle/>
          <a:p>
            <a:pPr fontAlgn="base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the Travel Foundation Mission in protecting Biodiversity?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2028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7992" y="1107831"/>
            <a:ext cx="4872577" cy="304594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b="0" dirty="0"/>
              <a:t>Destination stewardship</a:t>
            </a:r>
          </a:p>
          <a:p>
            <a:endParaRPr lang="en-GB" dirty="0"/>
          </a:p>
        </p:txBody>
      </p:sp>
      <p:pic>
        <p:nvPicPr>
          <p:cNvPr id="14338" name="Picture 2" descr="http://www.thetravelfoundation.org.uk/images/media/CCWSAL-140210047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313" y="668215"/>
            <a:ext cx="6337995" cy="387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4622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/>
              <a:t>Destination stewardship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73893"/>
            <a:ext cx="10178322" cy="5585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Destination Stewardship projects aim to bring together the many stakeholders involved across the destination, including policy makers, local communities, tourism businesses and NGOs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1590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Cyprus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Rural perspective </a:t>
            </a:r>
          </a:p>
        </p:txBody>
      </p:sp>
    </p:spTree>
    <p:extLst>
      <p:ext uri="{BB962C8B-B14F-4D97-AF65-F5344CB8AC3E}">
        <p14:creationId xmlns:p14="http://schemas.microsoft.com/office/powerpoint/2010/main" val="15031647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Greening Cyprus beaches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https://youtu.be/naNPP6qrt4I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5339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Tourism in Cyprus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83855"/>
            <a:ext cx="10178322" cy="5574145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Minimum Sustainable Standards for the Cyprus Hotel Industry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Out Migration and the Negative Impacts of Tourism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Six self-drive Village Routes to encourage the Independent exploration of the 'real' Cyprus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Greening Cyprus Beaches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Cyprus Gastronomy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Cyprus All Inclusive Destinations – Pros and Cons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 Ambassadors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Plastic Reduction in Resorts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Water and Energy Saving Project</a:t>
            </a:r>
          </a:p>
        </p:txBody>
      </p:sp>
    </p:spTree>
    <p:extLst>
      <p:ext uri="{BB962C8B-B14F-4D97-AF65-F5344CB8AC3E}">
        <p14:creationId xmlns:p14="http://schemas.microsoft.com/office/powerpoint/2010/main" val="39145789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Montego </a:t>
            </a:r>
            <a:br>
              <a:rPr lang="en-GB" dirty="0"/>
            </a:br>
            <a:r>
              <a:rPr lang="en-GB" dirty="0"/>
              <a:t>bay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Optimising Tourist Discretionary Spend in Montego Bay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5360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Turkey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Rural perspective</a:t>
            </a:r>
          </a:p>
        </p:txBody>
      </p:sp>
    </p:spTree>
    <p:extLst>
      <p:ext uri="{BB962C8B-B14F-4D97-AF65-F5344CB8AC3E}">
        <p14:creationId xmlns:p14="http://schemas.microsoft.com/office/powerpoint/2010/main" val="29754295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Fethiye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https://youtu.be/oECX70cPfiY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2920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H="1">
            <a:off x="3242928" y="1881554"/>
            <a:ext cx="6217593" cy="135401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What is Sustainable farming?</a:t>
            </a:r>
          </a:p>
        </p:txBody>
      </p:sp>
      <p:pic>
        <p:nvPicPr>
          <p:cNvPr id="18434" name="Picture 2" descr="Taste of Fethiye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928" y="844061"/>
            <a:ext cx="7237503" cy="3253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551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gambia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Rural perspective</a:t>
            </a:r>
          </a:p>
        </p:txBody>
      </p:sp>
    </p:spTree>
    <p:extLst>
      <p:ext uri="{BB962C8B-B14F-4D97-AF65-F5344CB8AC3E}">
        <p14:creationId xmlns:p14="http://schemas.microsoft.com/office/powerpoint/2010/main" val="42046522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Gambia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Guaranteed Gambian crafts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5"/>
            <a:ext cx="3092117" cy="4844815"/>
          </a:xfrm>
        </p:spPr>
        <p:txBody>
          <a:bodyPr>
            <a:normAutofit/>
          </a:bodyPr>
          <a:lstStyle/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http://www.thetravelfoundation.org.uk/images/media/jenaba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68" b="5968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7559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Gambia is good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36822"/>
            <a:ext cx="10178322" cy="5721177"/>
          </a:xfrm>
        </p:spPr>
        <p:txBody>
          <a:bodyPr>
            <a:normAutofit/>
          </a:bodyPr>
          <a:lstStyle/>
          <a:p>
            <a:pPr fontAlgn="base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Gambia is Good </a:t>
            </a:r>
          </a:p>
          <a:p>
            <a:pPr fontAlgn="base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Local Crafts and Farming</a:t>
            </a:r>
          </a:p>
          <a:p>
            <a:pPr marL="0" indent="0" fontAlgn="base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Roots Excursion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visit to Jufureh village to meet the Kunta Kinteh family (made famous through Alex Haley's book Roots)</a:t>
            </a:r>
          </a:p>
        </p:txBody>
      </p:sp>
    </p:spTree>
    <p:extLst>
      <p:ext uri="{BB962C8B-B14F-4D97-AF65-F5344CB8AC3E}">
        <p14:creationId xmlns:p14="http://schemas.microsoft.com/office/powerpoint/2010/main" val="271115084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Brazil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Rural perspective </a:t>
            </a:r>
          </a:p>
        </p:txBody>
      </p:sp>
    </p:spTree>
    <p:extLst>
      <p:ext uri="{BB962C8B-B14F-4D97-AF65-F5344CB8AC3E}">
        <p14:creationId xmlns:p14="http://schemas.microsoft.com/office/powerpoint/2010/main" val="188307420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Estrela Exchange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96315"/>
            <a:ext cx="10178322" cy="5165124"/>
          </a:xfrm>
        </p:spPr>
        <p:txBody>
          <a:bodyPr>
            <a:normAutofit lnSpcReduction="10000"/>
          </a:bodyPr>
          <a:lstStyle/>
          <a:p>
            <a:pPr fontAlgn="base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Community Tourism Project in Salvador. 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tours include mini-tour of, the community and a performance by the group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100 community leaders, young people and women have been trained in a range of tourism skills.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2,000 residents of disadvantaged communities have participated in tourism-related activities.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75 community tours have taken place, with more than 700 visitors generating income of around £10,000.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Connections have been established with around 15 tour operators from Brazil, Britain, USA and France.</a:t>
            </a:r>
          </a:p>
          <a:p>
            <a:pPr fontAlgn="base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45136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E-Squared community carnival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fontAlgn="base"/>
            <a:r>
              <a:rPr lang="en-GB" sz="2800" b="1" dirty="0"/>
              <a:t>"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You showed us the real Brazil, with your charm, simplicity and enthusiasm."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Visitor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(The Travel Foundation – website)</a:t>
            </a:r>
          </a:p>
        </p:txBody>
      </p:sp>
      <p:pic>
        <p:nvPicPr>
          <p:cNvPr id="11266" name="Picture 2" descr="E-Squared community carnival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78" b="3378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19354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Egypt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Snorkelling and desert guide training</a:t>
            </a:r>
          </a:p>
        </p:txBody>
      </p:sp>
    </p:spTree>
    <p:extLst>
      <p:ext uri="{BB962C8B-B14F-4D97-AF65-F5344CB8AC3E}">
        <p14:creationId xmlns:p14="http://schemas.microsoft.com/office/powerpoint/2010/main" val="208224454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Urban</a:t>
            </a:r>
            <a:br>
              <a:rPr lang="en-GB" dirty="0"/>
            </a:br>
            <a:r>
              <a:rPr lang="en-GB" dirty="0"/>
              <a:t> tourism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urban tourism ?</a:t>
            </a:r>
          </a:p>
        </p:txBody>
      </p:sp>
    </p:spTree>
    <p:extLst>
      <p:ext uri="{BB962C8B-B14F-4D97-AF65-F5344CB8AC3E}">
        <p14:creationId xmlns:p14="http://schemas.microsoft.com/office/powerpoint/2010/main" val="384291524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cities different forms of tourist activities are concentrated: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98348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Sightseeing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Leisure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Shopping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Visiting friends and family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venues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Participation in congresses, conferences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Entertainment (events, clubs) Festivals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Trainings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40432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 Tourism Defined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50109"/>
            <a:ext cx="10178322" cy="4969164"/>
          </a:xfrm>
        </p:spPr>
        <p:txBody>
          <a:bodyPr/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typical Urban Tourism Attractions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Top Urban Tourism Destinations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do people Visit Cities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4 different types of Motivations for travel..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Effects of Urban Tourism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Sustainable Urban Tourism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63287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San Antonio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Urban sustainability </a:t>
            </a:r>
          </a:p>
        </p:txBody>
      </p:sp>
    </p:spTree>
    <p:extLst>
      <p:ext uri="{BB962C8B-B14F-4D97-AF65-F5344CB8AC3E}">
        <p14:creationId xmlns:p14="http://schemas.microsoft.com/office/powerpoint/2010/main" val="396561148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Riverwalk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1"/>
            <a:ext cx="10178322" cy="4355592"/>
          </a:xfrm>
        </p:spPr>
        <p:txBody>
          <a:bodyPr/>
          <a:lstStyle/>
          <a:p>
            <a:pPr marL="0" indent="0">
              <a:buNone/>
            </a:pPr>
            <a: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  <a:t>A treasure for locals, businesses and visitors, the River Walk plays a vital role in the health of San Antonio’s economy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07919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edia.visitsanantonio.com/VisitSanAntonio-NewsRoom/media/downloadable-images/Attractions/River-Walk/river-walk-at-dusk_Stuart-Dee_Tags_Dining_River.jpg?width=2100&amp;height=1400&amp;ext=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33" y="0"/>
            <a:ext cx="112390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1529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https://youtu.be/oiiH0OlIrVc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61296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Riverwalk Economic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1"/>
            <a:ext cx="10178322" cy="435559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“Having quantifiable data on the River Walk’s impact details its tremendous contribution to the health of San Antonio’s economy,” said San Antonio Convention &amp; Visitors Bureau, Casandra Matej.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“It is because of significant sites like the River Walk, that tourism is one of San Antonio’s top five industries, employing one in eight locals and contributing $12 billion annually.”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2.2 million River Walk patrons are locals. Approximately two thirds of local respondents indicated they visit the River Walk more than twice a year. This is a key element as the city’s tourism infrastructure also improves quality of life for locals and businesses, enhancing the vibrancy of San Antonio.</a:t>
            </a:r>
          </a:p>
        </p:txBody>
      </p:sp>
    </p:spTree>
    <p:extLst>
      <p:ext uri="{BB962C8B-B14F-4D97-AF65-F5344CB8AC3E}">
        <p14:creationId xmlns:p14="http://schemas.microsoft.com/office/powerpoint/2010/main" val="345376941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– the Riverwalk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Lori Houston, Director of Center City Development noted, “The River Walk is a historic landmark for our city, and the unique character it brings to downtown is a key attraction for new development in the center city.  The study is a valuable tool as we can now quantify the economic impact of our river and share this information with our existing and future downtown stakeholders.”</a:t>
            </a:r>
          </a:p>
        </p:txBody>
      </p:sp>
    </p:spTree>
    <p:extLst>
      <p:ext uri="{BB962C8B-B14F-4D97-AF65-F5344CB8AC3E}">
        <p14:creationId xmlns:p14="http://schemas.microsoft.com/office/powerpoint/2010/main" val="104530788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san Antonio &amp; Austin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Conservation and transportation </a:t>
            </a:r>
          </a:p>
        </p:txBody>
      </p:sp>
    </p:spTree>
    <p:extLst>
      <p:ext uri="{BB962C8B-B14F-4D97-AF65-F5344CB8AC3E}">
        <p14:creationId xmlns:p14="http://schemas.microsoft.com/office/powerpoint/2010/main" val="265113457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&amp; Austin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33237"/>
            <a:ext cx="10178322" cy="501534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transportation links in San Antonio and Austin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Light Rail Line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Bicycle friendly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Austin Green Friendly – Investment in Wind Energy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San Antonio Green Friendly - has built the largest water recycling and distribution system in the nation</a:t>
            </a:r>
          </a:p>
        </p:txBody>
      </p:sp>
    </p:spTree>
    <p:extLst>
      <p:ext uri="{BB962C8B-B14F-4D97-AF65-F5344CB8AC3E}">
        <p14:creationId xmlns:p14="http://schemas.microsoft.com/office/powerpoint/2010/main" val="295260578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 Austin weird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https://youtu.be/PO_yxNRPqOU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07490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tourism growth for the city of san Antonio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91854"/>
            <a:ext cx="10178322" cy="5066145"/>
          </a:xfrm>
        </p:spPr>
        <p:txBody>
          <a:bodyPr>
            <a:noAutofit/>
          </a:bodyPr>
          <a:lstStyle/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Recently received National World Heritage Status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Convention Centre Expansion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Highways and Airport Expansion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JW Marriott Water Park Expansion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Fiesta Texas and SeaWorld Attraction Expansion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San Antonio’s Population Growth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07575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1644</TotalTime>
  <Words>1223</Words>
  <Application>Microsoft Office PowerPoint</Application>
  <PresentationFormat>Widescreen</PresentationFormat>
  <Paragraphs>195</Paragraphs>
  <Slides>58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2" baseType="lpstr">
      <vt:lpstr>Arial</vt:lpstr>
      <vt:lpstr>Gill Sans MT</vt:lpstr>
      <vt:lpstr>Impact</vt:lpstr>
      <vt:lpstr>Badge</vt:lpstr>
      <vt:lpstr>Sustainable tourism  4</vt:lpstr>
      <vt:lpstr>Butler model- British tourist destinations </vt:lpstr>
      <vt:lpstr>British tourism development </vt:lpstr>
      <vt:lpstr>Butler model </vt:lpstr>
      <vt:lpstr>British tourists struggle with weaker pound</vt:lpstr>
      <vt:lpstr>How Blackpool grew</vt:lpstr>
      <vt:lpstr>Blackpool tourism – what went wrong?</vt:lpstr>
      <vt:lpstr>Blackpool &amp; Margate </vt:lpstr>
      <vt:lpstr>Apprentice – Margate </vt:lpstr>
      <vt:lpstr>Decline of the Bucket and spade culture?</vt:lpstr>
      <vt:lpstr>Carbon  footprint </vt:lpstr>
      <vt:lpstr>What is carbon footprint?</vt:lpstr>
      <vt:lpstr>Climate change – reduce your carbon footprint </vt:lpstr>
      <vt:lpstr>Rural tourism </vt:lpstr>
      <vt:lpstr>The travel foundation </vt:lpstr>
      <vt:lpstr>PowerPoint Presentation</vt:lpstr>
      <vt:lpstr>The travel foundation </vt:lpstr>
      <vt:lpstr>PowerPoint Presentation</vt:lpstr>
      <vt:lpstr>Sustainable livelihoods </vt:lpstr>
      <vt:lpstr>PowerPoint Presentation</vt:lpstr>
      <vt:lpstr>Heritage and culture </vt:lpstr>
      <vt:lpstr>Focus of the heritage &amp; culture projects</vt:lpstr>
      <vt:lpstr>PowerPoint Presentation</vt:lpstr>
      <vt:lpstr>Natural resources </vt:lpstr>
      <vt:lpstr>Natural resources</vt:lpstr>
      <vt:lpstr>PowerPoint Presentation</vt:lpstr>
      <vt:lpstr>Biodiversity overview</vt:lpstr>
      <vt:lpstr>Biodiversity </vt:lpstr>
      <vt:lpstr>The Travel foundation mission:</vt:lpstr>
      <vt:lpstr>PowerPoint Presentation</vt:lpstr>
      <vt:lpstr>Destination stewardship </vt:lpstr>
      <vt:lpstr>Cyprus</vt:lpstr>
      <vt:lpstr>Greening Cyprus beaches </vt:lpstr>
      <vt:lpstr>Tourism in Cyprus </vt:lpstr>
      <vt:lpstr>Montego  bay </vt:lpstr>
      <vt:lpstr>Turkey </vt:lpstr>
      <vt:lpstr>Fethiye</vt:lpstr>
      <vt:lpstr>PowerPoint Presentation</vt:lpstr>
      <vt:lpstr>gambia</vt:lpstr>
      <vt:lpstr>The Gambia  - Guaranteed Gambian crafts </vt:lpstr>
      <vt:lpstr>Gambia is good </vt:lpstr>
      <vt:lpstr>Brazil </vt:lpstr>
      <vt:lpstr>Estrela Exchange</vt:lpstr>
      <vt:lpstr>E-Squared community carnival</vt:lpstr>
      <vt:lpstr>Egypt</vt:lpstr>
      <vt:lpstr>Urban  tourism</vt:lpstr>
      <vt:lpstr>In cities different forms of tourist activities are concentrated:</vt:lpstr>
      <vt:lpstr>Urban Tourism Defined</vt:lpstr>
      <vt:lpstr>San Antonio </vt:lpstr>
      <vt:lpstr>San Antonio Riverwalk </vt:lpstr>
      <vt:lpstr>PowerPoint Presentation</vt:lpstr>
      <vt:lpstr>San Antonio </vt:lpstr>
      <vt:lpstr>the Riverwalk Economic Impact</vt:lpstr>
      <vt:lpstr>San Antonio – the Riverwalk </vt:lpstr>
      <vt:lpstr>Sustainable san Antonio &amp; Austin </vt:lpstr>
      <vt:lpstr>San Antonio &amp; Austin</vt:lpstr>
      <vt:lpstr>Keep Austin weird </vt:lpstr>
      <vt:lpstr>Future tourism growth for the city of san Antonio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Birdsell</dc:creator>
  <cp:lastModifiedBy>Huw Thomas (Business &amp; Management)</cp:lastModifiedBy>
  <cp:revision>56</cp:revision>
  <dcterms:created xsi:type="dcterms:W3CDTF">2017-02-06T23:00:33Z</dcterms:created>
  <dcterms:modified xsi:type="dcterms:W3CDTF">2017-09-20T13:05:50Z</dcterms:modified>
</cp:coreProperties>
</file>