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51"/>
  </p:notesMasterIdLst>
  <p:sldIdLst>
    <p:sldId id="309" r:id="rId2"/>
    <p:sldId id="310" r:id="rId3"/>
    <p:sldId id="311" r:id="rId4"/>
    <p:sldId id="312"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 id="333" r:id="rId26"/>
    <p:sldId id="334" r:id="rId27"/>
    <p:sldId id="335" r:id="rId28"/>
    <p:sldId id="336" r:id="rId29"/>
    <p:sldId id="337" r:id="rId30"/>
    <p:sldId id="338" r:id="rId31"/>
    <p:sldId id="339" r:id="rId32"/>
    <p:sldId id="340" r:id="rId33"/>
    <p:sldId id="341" r:id="rId34"/>
    <p:sldId id="342" r:id="rId35"/>
    <p:sldId id="343" r:id="rId36"/>
    <p:sldId id="344" r:id="rId37"/>
    <p:sldId id="345" r:id="rId38"/>
    <p:sldId id="346" r:id="rId39"/>
    <p:sldId id="347" r:id="rId40"/>
    <p:sldId id="348" r:id="rId41"/>
    <p:sldId id="349" r:id="rId42"/>
    <p:sldId id="350" r:id="rId43"/>
    <p:sldId id="351" r:id="rId44"/>
    <p:sldId id="352" r:id="rId45"/>
    <p:sldId id="353" r:id="rId46"/>
    <p:sldId id="354" r:id="rId47"/>
    <p:sldId id="355" r:id="rId48"/>
    <p:sldId id="356" r:id="rId49"/>
    <p:sldId id="357"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6092" autoAdjust="0"/>
  </p:normalViewPr>
  <p:slideViewPr>
    <p:cSldViewPr snapToGrid="0" snapToObjects="1">
      <p:cViewPr varScale="1">
        <p:scale>
          <a:sx n="79" d="100"/>
          <a:sy n="79" d="100"/>
        </p:scale>
        <p:origin x="-130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0B9A329-9A3F-024D-B743-962DBFE9B63A}" type="datetimeFigureOut">
              <a:rPr lang="en-US" smtClean="0"/>
              <a:pPr/>
              <a:t>2/19/2013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65E286-7DC1-F448-8B8E-EAB26C1A6882}" type="slidenum">
              <a:rPr lang="en-US" smtClean="0"/>
              <a:pPr/>
              <a:t>‹#›</a:t>
            </a:fld>
            <a:endParaRPr lang="en-US"/>
          </a:p>
        </p:txBody>
      </p:sp>
    </p:spTree>
    <p:extLst>
      <p:ext uri="{BB962C8B-B14F-4D97-AF65-F5344CB8AC3E}">
        <p14:creationId xmlns:p14="http://schemas.microsoft.com/office/powerpoint/2010/main" xmlns="" val="378542831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lvl="1" indent="-110605" defTabSz="1001675" eaLnBrk="0" fontAlgn="base" hangingPunct="0">
              <a:lnSpc>
                <a:spcPct val="90000"/>
              </a:lnSpc>
              <a:spcBef>
                <a:spcPct val="50000"/>
              </a:spcBef>
              <a:spcAft>
                <a:spcPct val="0"/>
              </a:spcAft>
              <a:buSzPct val="100000"/>
              <a:buFontTx/>
              <a:buChar char="•"/>
              <a:defRPr/>
            </a:pPr>
            <a:r>
              <a:rPr lang="en-US" dirty="0" smtClean="0"/>
              <a:t>A passive interface prevents routing updates for the specified protocol from being sent through an interface.</a:t>
            </a:r>
          </a:p>
          <a:p>
            <a:pPr marL="110605" lvl="1" indent="-110605" defTabSz="1001675" eaLnBrk="0" fontAlgn="base" hangingPunct="0">
              <a:lnSpc>
                <a:spcPct val="90000"/>
              </a:lnSpc>
              <a:spcBef>
                <a:spcPct val="50000"/>
              </a:spcBef>
              <a:spcAft>
                <a:spcPct val="0"/>
              </a:spcAft>
              <a:buSzPct val="100000"/>
              <a:buFontTx/>
              <a:buChar char="•"/>
              <a:defRPr/>
            </a:pPr>
            <a:r>
              <a:rPr lang="en-US" dirty="0" smtClean="0"/>
              <a:t>Default routes—A default route instructs the router that if it does not have a route for a given destination, it should send the packet to the default route. Therefore, no dynamic routing updates about the remote destinations are necessary.</a:t>
            </a:r>
          </a:p>
          <a:p>
            <a:pPr lvl="0"/>
            <a:r>
              <a:rPr lang="en-US" dirty="0" smtClean="0"/>
              <a:t>Static routes—A static route allows routes to remote destinations to be manually configured on the router. Therefore, no dynamic routing updates about the remote destinations are necessary.</a:t>
            </a:r>
          </a:p>
          <a:p>
            <a:pPr lvl="0"/>
            <a:r>
              <a:rPr lang="en-US" dirty="0" smtClean="0"/>
              <a:t>Route maps—Route maps are complex access lists that allow conditions to be tested against a packet or route, and then actions taken to modify attributes of the packet or route.</a:t>
            </a:r>
          </a:p>
          <a:p>
            <a:pPr lvl="0"/>
            <a:r>
              <a:rPr lang="en-US" dirty="0" smtClean="0"/>
              <a:t>Distribute lists—A distribute list allows an access list to be applied to routing</a:t>
            </a:r>
            <a:r>
              <a:rPr lang="en-US" baseline="0" dirty="0" smtClean="0"/>
              <a:t> </a:t>
            </a:r>
            <a:r>
              <a:rPr lang="en-US" dirty="0" smtClean="0"/>
              <a:t>updates.</a:t>
            </a:r>
          </a:p>
          <a:p>
            <a:pPr lvl="0"/>
            <a:r>
              <a:rPr lang="en-US" dirty="0" smtClean="0"/>
              <a:t>Prefix lists—A prefix list is a specialized access list designed to filter routes.</a:t>
            </a:r>
          </a:p>
          <a:p>
            <a:pPr marL="110605" lvl="1" indent="-110605" defTabSz="1001675" eaLnBrk="0" fontAlgn="base" hangingPunct="0">
              <a:lnSpc>
                <a:spcPct val="90000"/>
              </a:lnSpc>
              <a:spcBef>
                <a:spcPct val="50000"/>
              </a:spcBef>
              <a:spcAft>
                <a:spcPct val="0"/>
              </a:spcAft>
              <a:buSzPct val="100000"/>
              <a:buFontTx/>
              <a:buChar char="•"/>
              <a:defRPr/>
            </a:pPr>
            <a:endParaRPr lang="en-US" dirty="0" smtClean="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5FD969-776C-4FAF-8520-5E9D242F98B3}" type="slidenum">
              <a:rPr lang="en-US"/>
              <a:pPr/>
              <a:t>6</a:t>
            </a:fld>
            <a:endParaRPr lang="en-US" dirty="0"/>
          </a:p>
        </p:txBody>
      </p:sp>
      <p:sp>
        <p:nvSpPr>
          <p:cNvPr id="233474" name="Rectangle 2"/>
          <p:cNvSpPr>
            <a:spLocks noGrp="1" noRot="1" noChangeAspect="1" noChangeArrowheads="1" noTextEdit="1"/>
          </p:cNvSpPr>
          <p:nvPr>
            <p:ph type="sldImg"/>
          </p:nvPr>
        </p:nvSpPr>
        <p:spPr>
          <a:ln/>
        </p:spPr>
      </p:sp>
      <p:sp>
        <p:nvSpPr>
          <p:cNvPr id="23347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1" dirty="0" smtClean="0">
                <a:latin typeface="Arial" charset="0"/>
              </a:rPr>
              <a:t>Route filtering during redistribution</a:t>
            </a:r>
            <a:r>
              <a:rPr lang="en-US" dirty="0" smtClean="0">
                <a:latin typeface="Arial" charset="0"/>
              </a:rPr>
              <a:t>—Redistribution nearly always requires some amount of route filtering. Although distribute lists can be used for this purpose, route maps offer the added benefit of manipulating routing metrics through the use of </a:t>
            </a:r>
            <a:r>
              <a:rPr lang="en-US" b="1" dirty="0" smtClean="0">
                <a:latin typeface="Arial" charset="0"/>
              </a:rPr>
              <a:t>set </a:t>
            </a:r>
            <a:r>
              <a:rPr lang="en-US" dirty="0" smtClean="0">
                <a:latin typeface="Arial" charset="0"/>
              </a:rPr>
              <a:t>commands.</a:t>
            </a:r>
          </a:p>
          <a:p>
            <a:r>
              <a:rPr lang="en-US" b="1" dirty="0" smtClean="0">
                <a:latin typeface="Arial" charset="0"/>
              </a:rPr>
              <a:t>Policy-based routing (PBR)</a:t>
            </a:r>
            <a:r>
              <a:rPr lang="en-US" dirty="0" smtClean="0">
                <a:latin typeface="Arial" charset="0"/>
              </a:rPr>
              <a:t>—Route maps can be used to match source and destination addresses, protocol types, and end-user applications. When a match occurs, a </a:t>
            </a:r>
            <a:r>
              <a:rPr lang="en-US" b="1" dirty="0" smtClean="0">
                <a:latin typeface="Arial" charset="0"/>
              </a:rPr>
              <a:t>set </a:t>
            </a:r>
            <a:r>
              <a:rPr lang="en-US" dirty="0" smtClean="0">
                <a:latin typeface="Arial" charset="0"/>
              </a:rPr>
              <a:t>command can be used to define the interface or next-hop address to which the packet should be sent. PBR allows the operator to define routing policy other than basic destination-based routing using the routing table. </a:t>
            </a:r>
          </a:p>
          <a:p>
            <a:r>
              <a:rPr lang="en-US" b="1" dirty="0" smtClean="0">
                <a:latin typeface="Arial" charset="0"/>
              </a:rPr>
              <a:t>NAT</a:t>
            </a:r>
            <a:r>
              <a:rPr lang="en-US" dirty="0" smtClean="0">
                <a:latin typeface="Arial" charset="0"/>
              </a:rPr>
              <a:t>—Route maps can better control which private addresses are translated to public addresses. Using a route map with NAT also provides more detailed </a:t>
            </a:r>
            <a:r>
              <a:rPr lang="en-US" b="1" dirty="0" smtClean="0">
                <a:latin typeface="Arial" charset="0"/>
              </a:rPr>
              <a:t>show </a:t>
            </a:r>
            <a:r>
              <a:rPr lang="en-US" dirty="0" smtClean="0">
                <a:latin typeface="Arial" charset="0"/>
              </a:rPr>
              <a:t>commands that describe the address-translation process. </a:t>
            </a:r>
          </a:p>
          <a:p>
            <a:r>
              <a:rPr lang="en-US" b="1" dirty="0" smtClean="0">
                <a:latin typeface="Arial" charset="0"/>
              </a:rPr>
              <a:t>BGP</a:t>
            </a:r>
            <a:r>
              <a:rPr lang="en-US" dirty="0" smtClean="0">
                <a:latin typeface="Arial" charset="0"/>
              </a:rPr>
              <a:t>—Route maps are the primary tools for implementing BGP policy. Network administrators assign route maps to specific BGP sessions (neighbors) to control which routes are allowed to flow in and out of the BGP process. In addition to filtering, route maps provide sophisticated manipulation of BGP path attributes. Route maps for BGP are discussed in Chapter 6, “Implementing a BGP Solution for ISP Connectivity.”</a:t>
            </a:r>
          </a:p>
          <a:p>
            <a:endParaRPr lang="en-US" dirty="0" smtClean="0"/>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7</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8</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a:buNone/>
            </a:pPr>
            <a:r>
              <a:rPr lang="en-US" dirty="0" smtClean="0">
                <a:latin typeface="Arial" charset="0"/>
              </a:rPr>
              <a:t>When the sequence-number parameter of the </a:t>
            </a:r>
            <a:r>
              <a:rPr lang="en-US" b="1" dirty="0" smtClean="0">
                <a:latin typeface="Arial" charset="0"/>
              </a:rPr>
              <a:t>route-map</a:t>
            </a:r>
            <a:r>
              <a:rPr lang="en-US" dirty="0" smtClean="0">
                <a:latin typeface="Arial" charset="0"/>
              </a:rPr>
              <a:t> command is not used, the following occurs:</a:t>
            </a:r>
          </a:p>
          <a:p>
            <a:pPr lvl="0"/>
            <a:r>
              <a:rPr lang="en-US" dirty="0" smtClean="0">
                <a:latin typeface="Arial" charset="0"/>
              </a:rPr>
              <a:t>If no other entry is already defined with the supplied route-map tag, an entry is created, with the sequence-number set to 10.</a:t>
            </a:r>
          </a:p>
          <a:p>
            <a:pPr lvl="0"/>
            <a:r>
              <a:rPr lang="en-US" dirty="0" smtClean="0">
                <a:latin typeface="Arial" charset="0"/>
              </a:rPr>
              <a:t>If only one entry is already defined with the supplied route-map tag, that entry is the default entry for the </a:t>
            </a:r>
            <a:r>
              <a:rPr lang="en-US" b="1" dirty="0" smtClean="0">
                <a:latin typeface="Arial" charset="0"/>
              </a:rPr>
              <a:t>route-map</a:t>
            </a:r>
            <a:r>
              <a:rPr lang="en-US" dirty="0" smtClean="0">
                <a:latin typeface="Arial" charset="0"/>
              </a:rPr>
              <a:t> command, and the sequence-number of the entry is unchanged. (The router assumes you are editing the one entry that is already defined.)</a:t>
            </a:r>
          </a:p>
          <a:p>
            <a:pPr lvl="0"/>
            <a:r>
              <a:rPr lang="en-US" dirty="0" smtClean="0">
                <a:latin typeface="Arial" charset="0"/>
              </a:rPr>
              <a:t>If more than one entry is already defined with the supplied route-map tag, an error message is displayed, indicating that the sequence-number is required.</a:t>
            </a:r>
          </a:p>
          <a:p>
            <a:pPr lvl="0"/>
            <a:r>
              <a:rPr lang="en-US" dirty="0" smtClean="0">
                <a:latin typeface="Arial" charset="0"/>
              </a:rPr>
              <a:t>If the </a:t>
            </a:r>
            <a:r>
              <a:rPr lang="en-US" b="1" dirty="0" smtClean="0">
                <a:latin typeface="Arial" charset="0"/>
              </a:rPr>
              <a:t>no route-map map-tag</a:t>
            </a:r>
            <a:r>
              <a:rPr lang="en-US" dirty="0" smtClean="0">
                <a:latin typeface="Arial" charset="0"/>
              </a:rPr>
              <a:t> command is specified (without the sequence-number parameter), then the whole route map is deleted.</a:t>
            </a:r>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79FA41-D12D-4B1A-AA27-69B496E4625C}" type="slidenum">
              <a:rPr lang="en-US"/>
              <a:pPr/>
              <a:t>9</a:t>
            </a:fld>
            <a:endParaRPr lang="en-US" dirty="0"/>
          </a:p>
        </p:txBody>
      </p:sp>
      <p:sp>
        <p:nvSpPr>
          <p:cNvPr id="153602" name="Rectangle 2"/>
          <p:cNvSpPr>
            <a:spLocks noGrp="1" noRot="1" noChangeAspect="1" noChangeArrowheads="1" noTextEdit="1"/>
          </p:cNvSpPr>
          <p:nvPr>
            <p:ph type="sldImg"/>
          </p:nvPr>
        </p:nvSpPr>
        <p:spPr>
          <a:xfrm>
            <a:off x="1243013" y="563563"/>
            <a:ext cx="4381500" cy="3287712"/>
          </a:xfrm>
          <a:ln/>
        </p:spPr>
      </p:sp>
      <p:sp>
        <p:nvSpPr>
          <p:cNvPr id="153603" name="Rectangle 3"/>
          <p:cNvSpPr>
            <a:spLocks noGrp="1" noChangeArrowheads="1"/>
          </p:cNvSpPr>
          <p:nvPr>
            <p:ph type="body" idx="1"/>
          </p:nvPr>
        </p:nvSpPr>
        <p:spPr>
          <a:xfrm>
            <a:off x="858838" y="3997325"/>
            <a:ext cx="5160962" cy="4306888"/>
          </a:xfrm>
        </p:spPr>
        <p:txBody>
          <a:bodyPr lIns="89792" tIns="44895" rIns="89792" bIns="44895"/>
          <a:lstStyle/>
          <a:p>
            <a:pPr>
              <a:buFontTx/>
              <a:buChar char="•"/>
            </a:pPr>
            <a:r>
              <a:rPr lang="en-US" sz="1000" dirty="0"/>
              <a:t>Matching statements in a route map can be complex. Multiple match criteria in the same line are processed with </a:t>
            </a:r>
            <a:r>
              <a:rPr lang="en-US" sz="1000" b="1" dirty="0"/>
              <a:t>OR</a:t>
            </a:r>
            <a:r>
              <a:rPr lang="en-US" sz="1000" dirty="0"/>
              <a:t> logic. Separate match criteria can also be applied vertically under a route map line. In this case, each match uses </a:t>
            </a:r>
            <a:r>
              <a:rPr lang="en-US" sz="1000" b="1" dirty="0"/>
              <a:t>AND</a:t>
            </a:r>
            <a:r>
              <a:rPr lang="en-US" sz="1000" dirty="0"/>
              <a:t> logic.</a:t>
            </a:r>
          </a:p>
          <a:p>
            <a:pPr>
              <a:buFontTx/>
              <a:buChar char="•"/>
            </a:pPr>
            <a:r>
              <a:rPr lang="en-US" sz="1000" dirty="0"/>
              <a:t>A route map may consist of multiple route map statements. The statements are processed top-down, like an ACL. The first match found for a route is applied. The sequence number is used for inserting or deleting specific route map statements in a specific place in the route map.</a:t>
            </a:r>
          </a:p>
          <a:p>
            <a:pPr>
              <a:buFontTx/>
              <a:buChar char="•"/>
            </a:pPr>
            <a:r>
              <a:rPr lang="en-US" sz="1000" dirty="0"/>
              <a:t>The </a:t>
            </a:r>
            <a:r>
              <a:rPr lang="en-US" sz="1000" b="1" dirty="0"/>
              <a:t>match</a:t>
            </a:r>
            <a:r>
              <a:rPr lang="en-US" sz="1000" dirty="0"/>
              <a:t> route map configuration commands define the conditions to be checked. The </a:t>
            </a:r>
            <a:r>
              <a:rPr lang="en-US" sz="1000" b="1" dirty="0"/>
              <a:t>set</a:t>
            </a:r>
            <a:r>
              <a:rPr lang="en-US" sz="1000" dirty="0"/>
              <a:t> route map configuration commands define the actions that you should follow if there is a match.</a:t>
            </a:r>
          </a:p>
          <a:p>
            <a:pPr>
              <a:buFontTx/>
              <a:buChar char="•"/>
            </a:pPr>
            <a:r>
              <a:rPr lang="en-US" sz="1000" dirty="0"/>
              <a:t>The single-match statement may contain multiple conditions. At least one condition in the match statement must be true to consider the statement a match (logical OR). A route map statement may contain multiple match statements. All match statements in the route map statement must be true to consider the route map statement a match (logical AND).</a:t>
            </a:r>
          </a:p>
          <a:p>
            <a:pPr>
              <a:buFontTx/>
              <a:buChar char="•"/>
            </a:pPr>
            <a:r>
              <a:rPr lang="en-US" sz="1000" dirty="0"/>
              <a:t>The sequence number specifies the order in which conditions are checked. For example, if there are two statements in a route map named </a:t>
            </a:r>
            <a:r>
              <a:rPr lang="en-US" sz="1000" dirty="0" err="1"/>
              <a:t>MYMAP</a:t>
            </a:r>
            <a:r>
              <a:rPr lang="en-US" sz="1000" dirty="0"/>
              <a:t>, one with sequence 10 and the other with sequence 20, sequence 10 is checked first. If the match conditions in sequence 10 are not met, then sequence 20 is checked.</a:t>
            </a:r>
          </a:p>
          <a:p>
            <a:pPr>
              <a:buFontTx/>
              <a:buChar char="•"/>
            </a:pPr>
            <a:r>
              <a:rPr lang="en-US" sz="1000" dirty="0"/>
              <a:t>Like an ACL, there is an implicit deny any at the end of a route map. The consequences of this deny depend on how the route map is used.</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CB947A-7FA6-40DE-8F8F-A017CD007796}" type="slidenum">
              <a:rPr lang="en-US"/>
              <a:pPr/>
              <a:t>10</a:t>
            </a:fld>
            <a:endParaRPr lang="en-US"/>
          </a:p>
        </p:txBody>
      </p:sp>
      <p:sp>
        <p:nvSpPr>
          <p:cNvPr id="151554" name="Rectangle 2"/>
          <p:cNvSpPr>
            <a:spLocks noGrp="1" noRot="1" noChangeAspect="1" noChangeArrowheads="1" noTextEdit="1"/>
          </p:cNvSpPr>
          <p:nvPr>
            <p:ph type="sldImg"/>
          </p:nvPr>
        </p:nvSpPr>
        <p:spPr>
          <a:xfrm>
            <a:off x="1243013" y="563563"/>
            <a:ext cx="4381500" cy="3287712"/>
          </a:xfrm>
          <a:ln/>
        </p:spPr>
      </p:sp>
      <p:sp>
        <p:nvSpPr>
          <p:cNvPr id="151555" name="Rectangle 3"/>
          <p:cNvSpPr>
            <a:spLocks noGrp="1" noChangeArrowheads="1"/>
          </p:cNvSpPr>
          <p:nvPr>
            <p:ph type="body" idx="1"/>
          </p:nvPr>
        </p:nvSpPr>
        <p:spPr>
          <a:xfrm>
            <a:off x="858838" y="3997325"/>
            <a:ext cx="5160962" cy="4306888"/>
          </a:xfrm>
        </p:spPr>
        <p:txBody>
          <a:bodyPr lIns="89792" tIns="44895" rIns="89792" bIns="44895"/>
          <a:lstStyle/>
          <a:p>
            <a:r>
              <a:rPr lang="en-US" dirty="0" smtClean="0">
                <a:latin typeface="Arial" charset="0"/>
              </a:rPr>
              <a:t>The following is a simple example to see how route-map statements would be interpreted. </a:t>
            </a:r>
          </a:p>
          <a:p>
            <a:r>
              <a:rPr lang="en-US" dirty="0" smtClean="0">
                <a:latin typeface="Arial" charset="0"/>
              </a:rPr>
              <a:t>Each route-map statement is attributed a sequence for editing purposes.</a:t>
            </a:r>
          </a:p>
          <a:p>
            <a:r>
              <a:rPr lang="en-US" dirty="0" smtClean="0">
                <a:latin typeface="Arial" charset="0"/>
              </a:rPr>
              <a:t>Match criteria on the same line mean a logical OR condition.</a:t>
            </a:r>
          </a:p>
          <a:p>
            <a:r>
              <a:rPr lang="en-US" dirty="0" smtClean="0">
                <a:latin typeface="Arial" charset="0"/>
              </a:rPr>
              <a:t>Match criteria on separate lines indicates an AND condition.</a:t>
            </a:r>
          </a:p>
          <a:p>
            <a:pPr lvl="0"/>
            <a:r>
              <a:rPr lang="en-US" dirty="0" smtClean="0">
                <a:latin typeface="Arial" charset="0"/>
              </a:rPr>
              <a:t>Note that on a router, all the conditions and actions shown would be replaced with specific conditions and actions, depending on the exact </a:t>
            </a:r>
            <a:r>
              <a:rPr lang="en-US" b="1" dirty="0" smtClean="0">
                <a:latin typeface="Arial" charset="0"/>
              </a:rPr>
              <a:t>match </a:t>
            </a:r>
            <a:r>
              <a:rPr lang="en-US" dirty="0" smtClean="0">
                <a:latin typeface="Arial" charset="0"/>
              </a:rPr>
              <a:t>and </a:t>
            </a:r>
            <a:r>
              <a:rPr lang="en-US" b="1" dirty="0" smtClean="0">
                <a:latin typeface="Arial" charset="0"/>
              </a:rPr>
              <a:t>set </a:t>
            </a:r>
            <a:r>
              <a:rPr lang="en-US" dirty="0" smtClean="0">
                <a:latin typeface="Arial" charset="0"/>
              </a:rPr>
              <a:t>commands used.</a:t>
            </a:r>
          </a:p>
          <a:p>
            <a:pPr lvl="0"/>
            <a:r>
              <a:rPr lang="en-US" dirty="0" smtClean="0">
                <a:latin typeface="Arial" charset="0"/>
              </a:rPr>
              <a:t>A route-map statement without any match statements will be considered matched.</a:t>
            </a:r>
            <a:endParaRPr lang="en-US" b="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11</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110605" indent="-110605" defTabSz="1001675" eaLnBrk="0" fontAlgn="base" hangingPunct="0">
              <a:lnSpc>
                <a:spcPct val="90000"/>
              </a:lnSpc>
              <a:spcBef>
                <a:spcPct val="50000"/>
              </a:spcBef>
              <a:spcAft>
                <a:spcPct val="0"/>
              </a:spcAft>
              <a:buSzPct val="100000"/>
              <a:buFontTx/>
              <a:buChar char="•"/>
              <a:defRPr/>
            </a:pPr>
            <a:r>
              <a:rPr lang="en-US" dirty="0" smtClean="0"/>
              <a:t>Once inside route map configuration mode as designated by the router prompt shown here, you can enter </a:t>
            </a:r>
            <a:r>
              <a:rPr lang="en-US" b="1" dirty="0" smtClean="0"/>
              <a:t>match</a:t>
            </a:r>
            <a:r>
              <a:rPr lang="en-US" dirty="0" smtClean="0"/>
              <a:t> commands to specify criteria to be matched. Although this is not really new to the curriculum, the student should be aware of all the more common </a:t>
            </a:r>
            <a:r>
              <a:rPr lang="en-US" b="1" dirty="0" smtClean="0"/>
              <a:t>match</a:t>
            </a:r>
            <a:r>
              <a:rPr lang="en-US" dirty="0" smtClean="0"/>
              <a:t> options shown on the next slide</a:t>
            </a:r>
          </a:p>
          <a:p>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742597-C266-4EC0-B6CD-C382317B0045}" type="slidenum">
              <a:rPr lang="en-US"/>
              <a:pPr/>
              <a:t>12</a:t>
            </a:fld>
            <a:endParaRPr lang="en-US"/>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r>
              <a:rPr lang="en-US"/>
              <a:t>The table presents a general list of match criteria. Some criteria are used for BGP policy, some criteria are used for policy-based routing, and some criteria are used for redistribution filtering.</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13</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a:buFontTx/>
              <a:buChar char="•"/>
            </a:pPr>
            <a:r>
              <a:rPr lang="en-US" dirty="0" smtClean="0"/>
              <a:t>Once a </a:t>
            </a:r>
            <a:r>
              <a:rPr lang="en-US" b="1" dirty="0" smtClean="0"/>
              <a:t>match</a:t>
            </a:r>
            <a:r>
              <a:rPr lang="en-US" dirty="0" smtClean="0"/>
              <a:t> has been made, the </a:t>
            </a:r>
            <a:r>
              <a:rPr lang="en-US" b="1" dirty="0" smtClean="0"/>
              <a:t>set</a:t>
            </a:r>
            <a:r>
              <a:rPr lang="en-US" dirty="0" smtClean="0"/>
              <a:t> commands are used within a route map to change or add characteristics, such as metrics, to any routes that have met a match criterion. </a:t>
            </a:r>
          </a:p>
          <a:p>
            <a:r>
              <a:rPr lang="en-US" dirty="0" smtClean="0"/>
              <a:t>The next slide reviews some of the more common </a:t>
            </a:r>
            <a:r>
              <a:rPr lang="en-US" b="1" dirty="0" smtClean="0"/>
              <a:t>set </a:t>
            </a:r>
            <a:r>
              <a:rPr lang="en-US" dirty="0" smtClean="0"/>
              <a:t>options.</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DC329-F5C5-4690-8625-9C51EE2E9185}" type="slidenum">
              <a:rPr lang="en-US"/>
              <a:pPr/>
              <a:t>14</a:t>
            </a:fld>
            <a:endParaRPr lang="en-US"/>
          </a:p>
        </p:txBody>
      </p:sp>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p:txBody>
          <a:bodyPr/>
          <a:lstStyle/>
          <a:p>
            <a:r>
              <a:rPr lang="en-US" dirty="0" smtClean="0"/>
              <a:t>Not </a:t>
            </a:r>
            <a:r>
              <a:rPr lang="en-US" dirty="0"/>
              <a:t>all the </a:t>
            </a:r>
            <a:r>
              <a:rPr lang="en-US" b="1" dirty="0"/>
              <a:t>set</a:t>
            </a:r>
            <a:r>
              <a:rPr lang="en-US" dirty="0"/>
              <a:t> </a:t>
            </a:r>
            <a:r>
              <a:rPr lang="en-US"/>
              <a:t>options </a:t>
            </a:r>
            <a:r>
              <a:rPr lang="en-US" smtClean="0"/>
              <a:t>are </a:t>
            </a:r>
            <a:r>
              <a:rPr lang="en-US" dirty="0"/>
              <a:t>listed here </a:t>
            </a:r>
            <a:r>
              <a:rPr lang="en-US" dirty="0" smtClean="0"/>
              <a:t>and not all of the ones listed are </a:t>
            </a:r>
            <a:r>
              <a:rPr lang="en-US" dirty="0"/>
              <a:t>used for redistribution purposes. The table includes options for BGP and policy-based routing.</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When</a:t>
            </a:r>
            <a:r>
              <a:rPr lang="en-US" baseline="0" dirty="0" smtClean="0"/>
              <a:t> route maps are used for redistribution, the route maps are applied to the </a:t>
            </a:r>
            <a:r>
              <a:rPr lang="en-US" b="1" baseline="0" dirty="0" smtClean="0"/>
              <a:t>redistribute </a:t>
            </a:r>
            <a:r>
              <a:rPr lang="en-US" b="0" baseline="0" dirty="0" smtClean="0"/>
              <a:t>router configuration command.</a:t>
            </a:r>
          </a:p>
          <a:p>
            <a:r>
              <a:rPr lang="en-US" dirty="0" smtClean="0"/>
              <a:t>PBR is covered in more detail in chapter 5.</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15</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29362B-80FF-4BCF-9D7F-51F56D9F2975}" type="slidenum">
              <a:rPr lang="en-US"/>
              <a:pPr/>
              <a:t>16</a:t>
            </a:fld>
            <a:endParaRPr 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pPr>
              <a:tabLst>
                <a:tab pos="1381048" algn="l"/>
              </a:tabLst>
            </a:pPr>
            <a:r>
              <a:rPr lang="en-US" dirty="0"/>
              <a:t>This slide shows the parameters for the </a:t>
            </a:r>
            <a:r>
              <a:rPr lang="en-US" b="1" dirty="0"/>
              <a:t>route-map</a:t>
            </a:r>
            <a:r>
              <a:rPr lang="en-US" dirty="0"/>
              <a:t> commands</a:t>
            </a:r>
            <a:r>
              <a:rPr lang="en-US" dirty="0" smtClean="0"/>
              <a:t>.</a:t>
            </a:r>
          </a:p>
          <a:p>
            <a:pPr>
              <a:tabLst>
                <a:tab pos="1381048" algn="l"/>
              </a:tabLst>
            </a:pPr>
            <a:endParaRPr lang="en-US" dirty="0"/>
          </a:p>
          <a:p>
            <a:pPr>
              <a:tabLst>
                <a:tab pos="1381048" algn="l"/>
              </a:tabLst>
            </a:pPr>
            <a:r>
              <a:rPr lang="en-US" i="1" dirty="0" smtClean="0"/>
              <a:t>map-tag</a:t>
            </a:r>
            <a:r>
              <a:rPr lang="en-US" i="0" dirty="0" smtClean="0"/>
              <a:t>:</a:t>
            </a:r>
            <a:r>
              <a:rPr lang="en-US" i="0" baseline="0" dirty="0" smtClean="0"/>
              <a:t> </a:t>
            </a:r>
            <a:r>
              <a:rPr lang="en-US" dirty="0" smtClean="0"/>
              <a:t>Specifies </a:t>
            </a:r>
            <a:r>
              <a:rPr lang="en-US" dirty="0"/>
              <a:t>the name of the route map</a:t>
            </a:r>
          </a:p>
          <a:p>
            <a:pPr>
              <a:tabLst>
                <a:tab pos="1381048" algn="l"/>
              </a:tabLst>
            </a:pPr>
            <a:r>
              <a:rPr lang="en-US" b="1" dirty="0"/>
              <a:t>permit | </a:t>
            </a:r>
            <a:r>
              <a:rPr lang="en-US" b="1" dirty="0" smtClean="0"/>
              <a:t>deny</a:t>
            </a:r>
            <a:r>
              <a:rPr lang="en-US" b="0" dirty="0" smtClean="0"/>
              <a:t>:</a:t>
            </a:r>
            <a:r>
              <a:rPr lang="en-US" b="0" baseline="0" dirty="0" smtClean="0"/>
              <a:t> </a:t>
            </a:r>
            <a:r>
              <a:rPr lang="en-US" dirty="0" smtClean="0"/>
              <a:t>Specifies </a:t>
            </a:r>
            <a:r>
              <a:rPr lang="en-US" dirty="0"/>
              <a:t>the action to be taken if the route map match </a:t>
            </a:r>
            <a:r>
              <a:rPr lang="en-US" dirty="0" smtClean="0"/>
              <a:t>conditions </a:t>
            </a:r>
            <a:r>
              <a:rPr lang="en-US" dirty="0"/>
              <a:t>are met</a:t>
            </a:r>
          </a:p>
          <a:p>
            <a:pPr lvl="1">
              <a:tabLst>
                <a:tab pos="1381048" algn="l"/>
              </a:tabLst>
            </a:pPr>
            <a:r>
              <a:rPr lang="en-US" b="1" dirty="0" smtClean="0"/>
              <a:t>permit </a:t>
            </a:r>
            <a:r>
              <a:rPr lang="en-US" dirty="0"/>
              <a:t>= permit the matched route to be redistributed</a:t>
            </a:r>
          </a:p>
          <a:p>
            <a:pPr lvl="1">
              <a:tabLst>
                <a:tab pos="1381048" algn="l"/>
              </a:tabLst>
            </a:pPr>
            <a:r>
              <a:rPr lang="en-US" b="1" dirty="0" smtClean="0"/>
              <a:t>deny</a:t>
            </a:r>
            <a:r>
              <a:rPr lang="en-US" dirty="0" smtClean="0"/>
              <a:t> </a:t>
            </a:r>
            <a:r>
              <a:rPr lang="en-US" dirty="0"/>
              <a:t>= deny the matched route from being redistributed</a:t>
            </a:r>
          </a:p>
          <a:p>
            <a:pPr>
              <a:tabLst>
                <a:tab pos="1381048" algn="l"/>
              </a:tabLst>
            </a:pPr>
            <a:r>
              <a:rPr lang="en-US" i="0" dirty="0" smtClean="0"/>
              <a:t>sequence-number:</a:t>
            </a:r>
            <a:r>
              <a:rPr lang="en-US" i="0" baseline="0" dirty="0" smtClean="0"/>
              <a:t> </a:t>
            </a:r>
            <a:r>
              <a:rPr lang="en-US" i="0" dirty="0" smtClean="0"/>
              <a:t>Specifies</a:t>
            </a:r>
            <a:r>
              <a:rPr lang="en-US" dirty="0" smtClean="0"/>
              <a:t> </a:t>
            </a:r>
            <a:r>
              <a:rPr lang="en-US" dirty="0"/>
              <a:t>the sequence number that indicates the position </a:t>
            </a:r>
            <a:r>
              <a:rPr lang="en-US" dirty="0" smtClean="0"/>
              <a:t>that </a:t>
            </a:r>
            <a:r>
              <a:rPr lang="en-US" dirty="0"/>
              <a:t>a new route map statement will have in the list of </a:t>
            </a:r>
            <a:r>
              <a:rPr lang="en-US" dirty="0" smtClean="0"/>
              <a:t>route </a:t>
            </a:r>
            <a:r>
              <a:rPr lang="en-US" dirty="0"/>
              <a:t>map statements already configured with the same </a:t>
            </a:r>
            <a:r>
              <a:rPr lang="en-US" dirty="0" smtClean="0"/>
              <a:t>route </a:t>
            </a:r>
            <a:r>
              <a:rPr lang="en-US" dirty="0"/>
              <a:t>map name</a:t>
            </a:r>
          </a:p>
          <a:p>
            <a:pPr marL="110605" indent="-110605" defTabSz="1001675" eaLnBrk="0" fontAlgn="base" hangingPunct="0">
              <a:lnSpc>
                <a:spcPct val="90000"/>
              </a:lnSpc>
              <a:spcBef>
                <a:spcPct val="50000"/>
              </a:spcBef>
              <a:spcAft>
                <a:spcPct val="0"/>
              </a:spcAft>
              <a:buSzPct val="100000"/>
              <a:buFontTx/>
              <a:buChar char="•"/>
              <a:tabLst>
                <a:tab pos="1381048" algn="l"/>
              </a:tabLst>
              <a:defRPr/>
            </a:pPr>
            <a:r>
              <a:rPr lang="en-US" dirty="0" smtClean="0"/>
              <a:t>When used for redistribution filtering, a route map is applied to the route redistribution process by adding the </a:t>
            </a:r>
            <a:r>
              <a:rPr lang="en-US" b="1" dirty="0" smtClean="0"/>
              <a:t>route-map</a:t>
            </a:r>
            <a:r>
              <a:rPr lang="en-US" dirty="0" smtClean="0"/>
              <a:t> command and </a:t>
            </a:r>
            <a:r>
              <a:rPr lang="en-US" i="1" dirty="0" smtClean="0"/>
              <a:t>map-tag</a:t>
            </a:r>
            <a:r>
              <a:rPr lang="en-US" dirty="0" smtClean="0"/>
              <a:t> to the end of the </a:t>
            </a:r>
            <a:r>
              <a:rPr lang="en-US" b="1" dirty="0" smtClean="0"/>
              <a:t>redistribute</a:t>
            </a:r>
            <a:r>
              <a:rPr lang="en-US" b="1" i="1" dirty="0" smtClean="0"/>
              <a:t> </a:t>
            </a:r>
            <a:r>
              <a:rPr lang="en-US" i="1" dirty="0" smtClean="0"/>
              <a:t>protocol </a:t>
            </a:r>
            <a:r>
              <a:rPr lang="en-US" dirty="0" smtClean="0"/>
              <a:t>command. </a:t>
            </a:r>
          </a:p>
          <a:p>
            <a:pPr>
              <a:tabLst>
                <a:tab pos="1381048" algn="l"/>
              </a:tabLst>
            </a:pPr>
            <a:endParaRPr lang="en-US" dirty="0" smtClean="0"/>
          </a:p>
          <a:p>
            <a:pPr>
              <a:tabLst>
                <a:tab pos="1381048" algn="l"/>
              </a:tabLst>
            </a:pPr>
            <a:r>
              <a:rPr lang="en-US" dirty="0" smtClean="0"/>
              <a:t>We </a:t>
            </a:r>
            <a:r>
              <a:rPr lang="en-US" dirty="0"/>
              <a:t>will look at the </a:t>
            </a:r>
            <a:r>
              <a:rPr lang="en-US" b="1" dirty="0"/>
              <a:t>match</a:t>
            </a:r>
            <a:r>
              <a:rPr lang="en-US" dirty="0"/>
              <a:t> and </a:t>
            </a:r>
            <a:r>
              <a:rPr lang="en-US" b="1" dirty="0"/>
              <a:t>set</a:t>
            </a:r>
            <a:r>
              <a:rPr lang="en-US" dirty="0"/>
              <a:t> commands next.</a:t>
            </a:r>
          </a:p>
          <a:p>
            <a:pPr>
              <a:tabLst>
                <a:tab pos="1381048" algn="l"/>
              </a:tabLst>
            </a:pP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742597-C266-4EC0-B6CD-C382317B0045}" type="slidenum">
              <a:rPr lang="en-US"/>
              <a:pPr/>
              <a:t>17</a:t>
            </a:fld>
            <a:endParaRPr lang="en-US"/>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DC329-F5C5-4690-8625-9C51EE2E9185}" type="slidenum">
              <a:rPr lang="en-US"/>
              <a:pPr/>
              <a:t>18</a:t>
            </a:fld>
            <a:endParaRPr lang="en-US"/>
          </a:p>
        </p:txBody>
      </p:sp>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Note: When</a:t>
            </a:r>
            <a:r>
              <a:rPr lang="en-US" baseline="0" dirty="0" smtClean="0"/>
              <a:t> route maps are used for redistribution, the route maps are applied to the </a:t>
            </a:r>
            <a:r>
              <a:rPr lang="en-US" b="1" baseline="0" dirty="0" smtClean="0"/>
              <a:t>redistribute </a:t>
            </a:r>
            <a:r>
              <a:rPr lang="en-US" b="0" baseline="0" dirty="0" smtClean="0"/>
              <a:t>router configuration command.</a:t>
            </a:r>
          </a:p>
          <a:p>
            <a:r>
              <a:rPr lang="en-US" dirty="0" smtClean="0"/>
              <a:t>PBR is covered in more detail in chapter 5.</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20</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29362B-80FF-4BCF-9D7F-51F56D9F2975}" type="slidenum">
              <a:rPr lang="en-US"/>
              <a:pPr/>
              <a:t>21</a:t>
            </a:fld>
            <a:endParaRPr lang="en-US"/>
          </a:p>
        </p:txBody>
      </p:sp>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pPr>
              <a:tabLst>
                <a:tab pos="1381048" algn="l"/>
              </a:tabLst>
            </a:pPr>
            <a:r>
              <a:rPr lang="en-US" dirty="0"/>
              <a:t>This slide shows the parameters for the </a:t>
            </a:r>
            <a:r>
              <a:rPr lang="en-US" b="1" dirty="0"/>
              <a:t>route-map</a:t>
            </a:r>
            <a:r>
              <a:rPr lang="en-US" dirty="0"/>
              <a:t> commands.</a:t>
            </a:r>
          </a:p>
          <a:p>
            <a:pPr>
              <a:tabLst>
                <a:tab pos="1381048" algn="l"/>
              </a:tabLst>
            </a:pPr>
            <a:r>
              <a:rPr lang="en-US" i="1" dirty="0" smtClean="0"/>
              <a:t>map-tag</a:t>
            </a:r>
            <a:r>
              <a:rPr lang="en-US" i="0" dirty="0" smtClean="0"/>
              <a:t>:</a:t>
            </a:r>
            <a:r>
              <a:rPr lang="en-US" i="0" baseline="0" dirty="0" smtClean="0"/>
              <a:t> </a:t>
            </a:r>
            <a:r>
              <a:rPr lang="en-US" dirty="0" smtClean="0"/>
              <a:t>Specifies </a:t>
            </a:r>
            <a:r>
              <a:rPr lang="en-US" dirty="0"/>
              <a:t>the name of the route map</a:t>
            </a:r>
          </a:p>
          <a:p>
            <a:pPr>
              <a:tabLst>
                <a:tab pos="1381048" algn="l"/>
              </a:tabLst>
            </a:pPr>
            <a:r>
              <a:rPr lang="en-US" b="1" dirty="0"/>
              <a:t>permit | </a:t>
            </a:r>
            <a:r>
              <a:rPr lang="en-US" b="1" dirty="0" smtClean="0"/>
              <a:t>deny</a:t>
            </a:r>
            <a:r>
              <a:rPr lang="en-US" b="0" dirty="0" smtClean="0"/>
              <a:t>:</a:t>
            </a:r>
            <a:r>
              <a:rPr lang="en-US" b="0" baseline="0" dirty="0" smtClean="0"/>
              <a:t> </a:t>
            </a:r>
            <a:r>
              <a:rPr lang="en-US" dirty="0" smtClean="0"/>
              <a:t>Specifies </a:t>
            </a:r>
            <a:r>
              <a:rPr lang="en-US" dirty="0"/>
              <a:t>the action to be taken if the route map match 	conditions are met</a:t>
            </a:r>
          </a:p>
          <a:p>
            <a:pPr lvl="1">
              <a:tabLst>
                <a:tab pos="1381048" algn="l"/>
              </a:tabLst>
            </a:pPr>
            <a:r>
              <a:rPr lang="en-US" b="1" dirty="0" smtClean="0"/>
              <a:t>permit </a:t>
            </a:r>
            <a:r>
              <a:rPr lang="en-US" dirty="0"/>
              <a:t>= permit the matched route to be redistributed</a:t>
            </a:r>
          </a:p>
          <a:p>
            <a:pPr lvl="1">
              <a:tabLst>
                <a:tab pos="1381048" algn="l"/>
              </a:tabLst>
            </a:pPr>
            <a:r>
              <a:rPr lang="en-US" b="1" dirty="0" smtClean="0"/>
              <a:t>deny</a:t>
            </a:r>
            <a:r>
              <a:rPr lang="en-US" dirty="0" smtClean="0"/>
              <a:t> </a:t>
            </a:r>
            <a:r>
              <a:rPr lang="en-US" dirty="0"/>
              <a:t>= deny the matched route from being redistributed</a:t>
            </a:r>
          </a:p>
          <a:p>
            <a:pPr>
              <a:tabLst>
                <a:tab pos="1381048" algn="l"/>
              </a:tabLst>
            </a:pPr>
            <a:r>
              <a:rPr lang="en-US" i="1" dirty="0" smtClean="0"/>
              <a:t>sequence-number:</a:t>
            </a:r>
            <a:r>
              <a:rPr lang="en-US" i="1" baseline="0" dirty="0" smtClean="0"/>
              <a:t> </a:t>
            </a:r>
            <a:r>
              <a:rPr lang="en-US" dirty="0" smtClean="0"/>
              <a:t>Specifies </a:t>
            </a:r>
            <a:r>
              <a:rPr lang="en-US" dirty="0"/>
              <a:t>the sequence number that indicates the position </a:t>
            </a:r>
            <a:r>
              <a:rPr lang="en-US" dirty="0" smtClean="0"/>
              <a:t>that </a:t>
            </a:r>
            <a:r>
              <a:rPr lang="en-US" dirty="0"/>
              <a:t>a new route map statement will have in the list of </a:t>
            </a:r>
            <a:r>
              <a:rPr lang="en-US" dirty="0" smtClean="0"/>
              <a:t>route </a:t>
            </a:r>
            <a:r>
              <a:rPr lang="en-US" dirty="0"/>
              <a:t>map statements already configured with the same </a:t>
            </a:r>
            <a:r>
              <a:rPr lang="en-US" dirty="0" smtClean="0"/>
              <a:t>route </a:t>
            </a:r>
            <a:r>
              <a:rPr lang="en-US" dirty="0"/>
              <a:t>map name</a:t>
            </a:r>
          </a:p>
          <a:p>
            <a:pPr marL="110605" indent="-110605" defTabSz="1001675" eaLnBrk="0" fontAlgn="base" hangingPunct="0">
              <a:lnSpc>
                <a:spcPct val="90000"/>
              </a:lnSpc>
              <a:spcBef>
                <a:spcPct val="50000"/>
              </a:spcBef>
              <a:spcAft>
                <a:spcPct val="0"/>
              </a:spcAft>
              <a:buSzPct val="100000"/>
              <a:buFontTx/>
              <a:buChar char="•"/>
              <a:tabLst>
                <a:tab pos="1381048" algn="l"/>
              </a:tabLst>
              <a:defRPr/>
            </a:pPr>
            <a:r>
              <a:rPr lang="en-US" dirty="0" smtClean="0"/>
              <a:t>When used for redistribution filtering, a route map is applied to the route redistribution process by adding the </a:t>
            </a:r>
            <a:r>
              <a:rPr lang="en-US" b="1" dirty="0" smtClean="0"/>
              <a:t>route-map</a:t>
            </a:r>
            <a:r>
              <a:rPr lang="en-US" dirty="0" smtClean="0"/>
              <a:t> command and </a:t>
            </a:r>
            <a:r>
              <a:rPr lang="en-US" i="1" dirty="0" smtClean="0"/>
              <a:t>map-tag</a:t>
            </a:r>
            <a:r>
              <a:rPr lang="en-US" dirty="0" smtClean="0"/>
              <a:t> to the end of the </a:t>
            </a:r>
            <a:r>
              <a:rPr lang="en-US" b="1" dirty="0" smtClean="0"/>
              <a:t>redistribute</a:t>
            </a:r>
            <a:r>
              <a:rPr lang="en-US" b="1" i="1" dirty="0" smtClean="0"/>
              <a:t> </a:t>
            </a:r>
            <a:r>
              <a:rPr lang="en-US" i="1" dirty="0" smtClean="0"/>
              <a:t>protocol </a:t>
            </a:r>
            <a:r>
              <a:rPr lang="en-US" dirty="0" smtClean="0"/>
              <a:t>command. </a:t>
            </a:r>
          </a:p>
          <a:p>
            <a:pPr>
              <a:tabLst>
                <a:tab pos="1381048" algn="l"/>
              </a:tabLst>
            </a:pPr>
            <a:endParaRPr lang="en-US" dirty="0"/>
          </a:p>
          <a:p>
            <a:pPr>
              <a:tabLst>
                <a:tab pos="1381048" algn="l"/>
              </a:tabLst>
            </a:pPr>
            <a:r>
              <a:rPr lang="en-US" dirty="0"/>
              <a:t>We will look at the </a:t>
            </a:r>
            <a:r>
              <a:rPr lang="en-US" b="1" dirty="0"/>
              <a:t>match</a:t>
            </a:r>
            <a:r>
              <a:rPr lang="en-US" dirty="0"/>
              <a:t> and </a:t>
            </a:r>
            <a:r>
              <a:rPr lang="en-US" b="1" dirty="0"/>
              <a:t>set</a:t>
            </a:r>
            <a:r>
              <a:rPr lang="en-US" dirty="0"/>
              <a:t> commands next.</a:t>
            </a:r>
          </a:p>
          <a:p>
            <a:pPr>
              <a:tabLst>
                <a:tab pos="1381048" algn="l"/>
              </a:tabLst>
            </a:pPr>
            <a:endParaRPr lang="en-US" dirty="0"/>
          </a:p>
          <a:p>
            <a:pPr>
              <a:tabLst>
                <a:tab pos="1381048" algn="l"/>
              </a:tabLst>
            </a:pP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742597-C266-4EC0-B6CD-C382317B0045}" type="slidenum">
              <a:rPr lang="en-US"/>
              <a:pPr/>
              <a:t>22</a:t>
            </a:fld>
            <a:endParaRPr lang="en-US"/>
          </a:p>
        </p:txBody>
      </p:sp>
      <p:sp>
        <p:nvSpPr>
          <p:cNvPr id="175106" name="Rectangle 2"/>
          <p:cNvSpPr>
            <a:spLocks noGrp="1" noRot="1" noChangeAspect="1" noChangeArrowheads="1" noTextEdit="1"/>
          </p:cNvSpPr>
          <p:nvPr>
            <p:ph type="sldImg"/>
          </p:nvPr>
        </p:nvSpPr>
        <p:spPr>
          <a:ln/>
        </p:spPr>
      </p:sp>
      <p:sp>
        <p:nvSpPr>
          <p:cNvPr id="1751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2DC329-F5C5-4690-8625-9C51EE2E9185}" type="slidenum">
              <a:rPr lang="en-US"/>
              <a:pPr/>
              <a:t>23</a:t>
            </a:fld>
            <a:endParaRPr lang="en-US"/>
          </a:p>
        </p:txBody>
      </p:sp>
      <p:sp>
        <p:nvSpPr>
          <p:cNvPr id="177154" name="Rectangle 2"/>
          <p:cNvSpPr>
            <a:spLocks noGrp="1" noRot="1" noChangeAspect="1" noChangeArrowheads="1" noTextEdit="1"/>
          </p:cNvSpPr>
          <p:nvPr>
            <p:ph type="sldImg"/>
          </p:nvPr>
        </p:nvSpPr>
        <p:spPr>
          <a:ln/>
        </p:spPr>
      </p:sp>
      <p:sp>
        <p:nvSpPr>
          <p:cNvPr id="1771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Sequence number 10 of the route map is looking for an IP address match in access list 23 or access list 29. </a:t>
            </a:r>
          </a:p>
          <a:p>
            <a:pPr lvl="1"/>
            <a:r>
              <a:rPr lang="en-US" dirty="0" smtClean="0">
                <a:latin typeface="Arial" charset="0"/>
              </a:rPr>
              <a:t>Routes 10.1.0.0/16 and 172.16.1.0/24 match these lists. </a:t>
            </a:r>
          </a:p>
          <a:p>
            <a:pPr lvl="1"/>
            <a:r>
              <a:rPr lang="en-US" dirty="0" smtClean="0">
                <a:latin typeface="Arial" charset="0"/>
              </a:rPr>
              <a:t>If a match is found, the router redistributes the route into OSPF with a cost metric of 500 and sets the new OSPF route to external type 1.</a:t>
            </a:r>
          </a:p>
          <a:p>
            <a:r>
              <a:rPr lang="en-US" dirty="0" smtClean="0">
                <a:latin typeface="Arial" charset="0"/>
              </a:rPr>
              <a:t>If there is no match to sequence number 10, sequence number 20 is checked. </a:t>
            </a:r>
          </a:p>
          <a:p>
            <a:pPr lvl="1"/>
            <a:r>
              <a:rPr lang="en-US" dirty="0" smtClean="0">
                <a:latin typeface="Arial" charset="0"/>
              </a:rPr>
              <a:t>If there is a match in access list 37 (10.0.0.0/8), that route is not redistributed into OSPF, because sequence number 20 specifies deny.</a:t>
            </a:r>
          </a:p>
          <a:p>
            <a:r>
              <a:rPr lang="en-US" dirty="0" smtClean="0">
                <a:latin typeface="Arial" charset="0"/>
              </a:rPr>
              <a:t>If there is no match to sequence number 20, sequence number 30 is checked. </a:t>
            </a:r>
          </a:p>
          <a:p>
            <a:pPr lvl="1"/>
            <a:r>
              <a:rPr lang="en-US" dirty="0" smtClean="0">
                <a:latin typeface="Arial" charset="0"/>
              </a:rPr>
              <a:t>Because sequence number 30 is a permit and there is no match criterion, all remaining routes are redistributed into OSPF with a cost metric of 5000 and an external metric of type 2.</a:t>
            </a:r>
          </a:p>
          <a:p>
            <a:r>
              <a:rPr lang="en-US" dirty="0" smtClean="0">
                <a:latin typeface="Arial" charset="0"/>
              </a:rPr>
              <a:t>Note that the decision of whether to redistribute a route or not is based on the </a:t>
            </a:r>
            <a:r>
              <a:rPr lang="en-US" b="1" dirty="0" smtClean="0">
                <a:latin typeface="Arial" charset="0"/>
              </a:rPr>
              <a:t>deny</a:t>
            </a:r>
            <a:r>
              <a:rPr lang="en-US" dirty="0" smtClean="0">
                <a:latin typeface="Arial" charset="0"/>
              </a:rPr>
              <a:t> or </a:t>
            </a:r>
            <a:r>
              <a:rPr lang="en-US" b="1" dirty="0" smtClean="0">
                <a:latin typeface="Arial" charset="0"/>
              </a:rPr>
              <a:t>permit</a:t>
            </a:r>
            <a:r>
              <a:rPr lang="en-US" dirty="0" smtClean="0">
                <a:latin typeface="Arial" charset="0"/>
              </a:rPr>
              <a:t> in the </a:t>
            </a:r>
            <a:r>
              <a:rPr lang="en-US" b="1" dirty="0" smtClean="0">
                <a:latin typeface="Arial" charset="0"/>
              </a:rPr>
              <a:t>route-map </a:t>
            </a:r>
            <a:r>
              <a:rPr lang="en-US" dirty="0" smtClean="0">
                <a:latin typeface="Arial" charset="0"/>
              </a:rPr>
              <a:t>command, and not the </a:t>
            </a:r>
            <a:r>
              <a:rPr lang="en-US" b="1" dirty="0" smtClean="0">
                <a:latin typeface="Arial" charset="0"/>
              </a:rPr>
              <a:t>deny </a:t>
            </a:r>
            <a:r>
              <a:rPr lang="en-US" dirty="0" smtClean="0">
                <a:latin typeface="Arial" charset="0"/>
              </a:rPr>
              <a:t>or </a:t>
            </a:r>
            <a:r>
              <a:rPr lang="en-US" b="1" dirty="0" smtClean="0">
                <a:latin typeface="Arial" charset="0"/>
              </a:rPr>
              <a:t>permit </a:t>
            </a:r>
            <a:r>
              <a:rPr lang="en-US" dirty="0" smtClean="0">
                <a:latin typeface="Arial" charset="0"/>
              </a:rPr>
              <a:t>in the ACLs referenced by the route-map command. The ACLs are used only to match routes in the </a:t>
            </a:r>
            <a:r>
              <a:rPr lang="en-US" b="1" dirty="0" smtClean="0">
                <a:latin typeface="Arial" charset="0"/>
              </a:rPr>
              <a:t>route-map </a:t>
            </a:r>
            <a:r>
              <a:rPr lang="en-US" dirty="0" smtClean="0">
                <a:latin typeface="Arial" charset="0"/>
              </a:rPr>
              <a:t>statements.</a:t>
            </a:r>
            <a:endParaRPr lang="en-US" b="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To prevent the routing feedback loop, a route map called OSPF-into-RIP has been applied to Routers A and B when redistributing OSPF routes into RIP.</a:t>
            </a:r>
          </a:p>
          <a:p>
            <a:pPr lvl="1"/>
            <a:r>
              <a:rPr lang="en-US" dirty="0" smtClean="0">
                <a:latin typeface="Arial" charset="0"/>
              </a:rPr>
              <a:t>The </a:t>
            </a:r>
            <a:r>
              <a:rPr lang="en-US" b="1" dirty="0" smtClean="0">
                <a:latin typeface="Arial" charset="0"/>
              </a:rPr>
              <a:t>route-map</a:t>
            </a:r>
            <a:r>
              <a:rPr lang="en-US" dirty="0" smtClean="0">
                <a:latin typeface="Arial" charset="0"/>
              </a:rPr>
              <a:t> statement with sequence number </a:t>
            </a:r>
            <a:r>
              <a:rPr lang="en-US" b="1" dirty="0" smtClean="0">
                <a:latin typeface="Arial" charset="0"/>
              </a:rPr>
              <a:t>10</a:t>
            </a:r>
            <a:r>
              <a:rPr lang="en-US" dirty="0" smtClean="0">
                <a:latin typeface="Arial" charset="0"/>
              </a:rPr>
              <a:t> refers to access list </a:t>
            </a:r>
            <a:r>
              <a:rPr lang="en-US" b="1" dirty="0" smtClean="0">
                <a:latin typeface="Arial" charset="0"/>
              </a:rPr>
              <a:t>1</a:t>
            </a:r>
            <a:r>
              <a:rPr lang="en-US" dirty="0" smtClean="0">
                <a:latin typeface="Arial" charset="0"/>
              </a:rPr>
              <a:t>, which matches the original RIPv2 network 192.168.1.0/16. </a:t>
            </a:r>
          </a:p>
          <a:p>
            <a:pPr lvl="1"/>
            <a:r>
              <a:rPr lang="en-US" dirty="0" smtClean="0">
                <a:latin typeface="Arial" charset="0"/>
              </a:rPr>
              <a:t>This </a:t>
            </a:r>
            <a:r>
              <a:rPr lang="en-US" b="1" dirty="0" smtClean="0">
                <a:latin typeface="Arial" charset="0"/>
              </a:rPr>
              <a:t>route-map</a:t>
            </a:r>
            <a:r>
              <a:rPr lang="en-US" dirty="0" smtClean="0">
                <a:latin typeface="Arial" charset="0"/>
              </a:rPr>
              <a:t> statement is a </a:t>
            </a:r>
            <a:r>
              <a:rPr lang="en-US" b="1" dirty="0" smtClean="0">
                <a:latin typeface="Arial" charset="0"/>
              </a:rPr>
              <a:t>deny</a:t>
            </a:r>
            <a:r>
              <a:rPr lang="en-US" dirty="0" smtClean="0">
                <a:latin typeface="Arial" charset="0"/>
              </a:rPr>
              <a:t>, so the 192.168.1.0 route is denied from being redistributed back into RIPv2. </a:t>
            </a:r>
          </a:p>
          <a:p>
            <a:pPr lvl="1"/>
            <a:r>
              <a:rPr lang="en-US" dirty="0" smtClean="0">
                <a:latin typeface="Arial" charset="0"/>
              </a:rPr>
              <a:t>If the route does not match sequence number </a:t>
            </a:r>
            <a:r>
              <a:rPr lang="en-US" b="1" dirty="0" smtClean="0">
                <a:latin typeface="Arial" charset="0"/>
              </a:rPr>
              <a:t>10</a:t>
            </a:r>
            <a:r>
              <a:rPr lang="en-US" dirty="0" smtClean="0">
                <a:latin typeface="Arial" charset="0"/>
              </a:rPr>
              <a:t>, the router then checks sequence number </a:t>
            </a:r>
            <a:r>
              <a:rPr lang="en-US" b="1" dirty="0" smtClean="0">
                <a:latin typeface="Arial" charset="0"/>
              </a:rPr>
              <a:t>20</a:t>
            </a:r>
            <a:r>
              <a:rPr lang="en-US" dirty="0" smtClean="0">
                <a:latin typeface="Arial" charset="0"/>
              </a:rPr>
              <a:t>, which is an empty </a:t>
            </a:r>
            <a:r>
              <a:rPr lang="en-US" b="1" dirty="0" smtClean="0">
                <a:latin typeface="Arial" charset="0"/>
              </a:rPr>
              <a:t>permit</a:t>
            </a:r>
            <a:r>
              <a:rPr lang="en-US" dirty="0" smtClean="0">
                <a:latin typeface="Arial" charset="0"/>
              </a:rPr>
              <a:t> statement. </a:t>
            </a:r>
          </a:p>
          <a:p>
            <a:pPr lvl="1"/>
            <a:r>
              <a:rPr lang="en-US" dirty="0" smtClean="0">
                <a:latin typeface="Arial" charset="0"/>
              </a:rPr>
              <a:t>This statement matches all routes, so all other routes are redistributed into RIP.</a:t>
            </a:r>
            <a:endParaRPr lang="en-US" b="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26</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Access lists are usually associated with interfaces and are usually used to control </a:t>
            </a:r>
            <a:r>
              <a:rPr lang="en-US" i="0" dirty="0" smtClean="0"/>
              <a:t>user traffic (data plane traffic) rather than routing protocol traffic (or other control plane traffic). </a:t>
            </a:r>
          </a:p>
          <a:p>
            <a:r>
              <a:rPr lang="en-US" i="0" dirty="0" smtClean="0"/>
              <a:t>However, routers can have many interfaces, and route information can also be obtained through route redistribution, which does not involve a specific interface.</a:t>
            </a:r>
          </a:p>
          <a:p>
            <a:r>
              <a:rPr lang="en-US" dirty="0" smtClean="0"/>
              <a:t>In addition, access lists do not affect traffic originated by the router, so applying one on an interface has no effect on outgoing routing advertisements. </a:t>
            </a:r>
          </a:p>
          <a:p>
            <a:r>
              <a:rPr lang="en-US" dirty="0" smtClean="0"/>
              <a:t>However, when you configure an access list and use it with a distribute list, routing updates can be controlled, no matter what their source is.</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28</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r>
              <a:rPr lang="en-US" dirty="0" smtClean="0">
                <a:latin typeface="Arial" charset="0"/>
              </a:rPr>
              <a:t>The </a:t>
            </a:r>
            <a:r>
              <a:rPr lang="en-US" b="1" dirty="0" smtClean="0">
                <a:latin typeface="Arial" charset="0"/>
              </a:rPr>
              <a:t>distribute-list in </a:t>
            </a:r>
            <a:r>
              <a:rPr lang="en-US" dirty="0" smtClean="0">
                <a:latin typeface="Arial" charset="0"/>
              </a:rPr>
              <a:t>command filters updates going </a:t>
            </a:r>
            <a:r>
              <a:rPr lang="en-US" i="1" dirty="0" smtClean="0">
                <a:latin typeface="Arial" charset="0"/>
              </a:rPr>
              <a:t>into</a:t>
            </a:r>
            <a:r>
              <a:rPr lang="en-US" dirty="0" smtClean="0">
                <a:latin typeface="Arial" charset="0"/>
              </a:rPr>
              <a:t> the interface specified in the command, </a:t>
            </a:r>
            <a:r>
              <a:rPr lang="en-US" i="1" dirty="0" smtClean="0">
                <a:latin typeface="Arial" charset="0"/>
              </a:rPr>
              <a:t>into</a:t>
            </a:r>
            <a:r>
              <a:rPr lang="en-US" dirty="0" smtClean="0">
                <a:latin typeface="Arial" charset="0"/>
              </a:rPr>
              <a:t> the routing process under which it is configured.</a:t>
            </a:r>
          </a:p>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29</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pPr marL="110605" indent="-110605" defTabSz="1001675" eaLnBrk="0" fontAlgn="base" hangingPunct="0">
              <a:lnSpc>
                <a:spcPct val="90000"/>
              </a:lnSpc>
              <a:spcBef>
                <a:spcPct val="50000"/>
              </a:spcBef>
              <a:spcAft>
                <a:spcPct val="0"/>
              </a:spcAft>
              <a:buSzPct val="100000"/>
              <a:buFontTx/>
              <a:buChar char="•"/>
              <a:defRPr/>
            </a:pPr>
            <a:r>
              <a:rPr lang="en-US" dirty="0" smtClean="0">
                <a:latin typeface="Arial" charset="0"/>
              </a:rPr>
              <a:t>The </a:t>
            </a:r>
            <a:r>
              <a:rPr lang="en-US" b="1" dirty="0" smtClean="0">
                <a:latin typeface="Arial" charset="0"/>
              </a:rPr>
              <a:t>distribute-list out</a:t>
            </a:r>
            <a:r>
              <a:rPr lang="en-US" dirty="0" smtClean="0">
                <a:latin typeface="Arial" charset="0"/>
              </a:rPr>
              <a:t> command filters updates going </a:t>
            </a:r>
            <a:r>
              <a:rPr lang="en-US" i="1" dirty="0" smtClean="0">
                <a:latin typeface="Arial" charset="0"/>
              </a:rPr>
              <a:t>out</a:t>
            </a:r>
            <a:r>
              <a:rPr lang="en-US" dirty="0" smtClean="0">
                <a:latin typeface="Arial" charset="0"/>
              </a:rPr>
              <a:t> </a:t>
            </a:r>
            <a:r>
              <a:rPr lang="en-US" i="1" dirty="0" smtClean="0">
                <a:latin typeface="Arial" charset="0"/>
              </a:rPr>
              <a:t>of</a:t>
            </a:r>
            <a:r>
              <a:rPr lang="en-US" dirty="0" smtClean="0">
                <a:latin typeface="Arial" charset="0"/>
              </a:rPr>
              <a:t> the interface or routing protocol specified in the command, </a:t>
            </a:r>
            <a:r>
              <a:rPr lang="en-US" i="1" dirty="0" smtClean="0">
                <a:latin typeface="Arial" charset="0"/>
              </a:rPr>
              <a:t>into</a:t>
            </a:r>
            <a:r>
              <a:rPr lang="en-US" dirty="0" smtClean="0">
                <a:latin typeface="Arial" charset="0"/>
              </a:rPr>
              <a:t> the routing process under which it is configured.</a:t>
            </a:r>
          </a:p>
          <a:p>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To prevent the routing feedback loop, a route map called OSPF-into-RIP has been applied to Routers A and B when redistributing OSPF routes into RIP</a:t>
            </a:r>
          </a:p>
          <a:p>
            <a:pPr lvl="1"/>
            <a:r>
              <a:rPr lang="en-US" dirty="0" smtClean="0">
                <a:latin typeface="Arial" charset="0"/>
              </a:rPr>
              <a:t>The </a:t>
            </a:r>
            <a:r>
              <a:rPr lang="en-US" b="1" dirty="0" smtClean="0">
                <a:latin typeface="Arial" charset="0"/>
              </a:rPr>
              <a:t>route-map</a:t>
            </a:r>
            <a:r>
              <a:rPr lang="en-US" dirty="0" smtClean="0">
                <a:latin typeface="Arial" charset="0"/>
              </a:rPr>
              <a:t> statement with sequence number </a:t>
            </a:r>
            <a:r>
              <a:rPr lang="en-US" b="1" dirty="0" smtClean="0">
                <a:latin typeface="Arial" charset="0"/>
              </a:rPr>
              <a:t>10</a:t>
            </a:r>
            <a:r>
              <a:rPr lang="en-US" dirty="0" smtClean="0">
                <a:latin typeface="Arial" charset="0"/>
              </a:rPr>
              <a:t> refers to access list </a:t>
            </a:r>
            <a:r>
              <a:rPr lang="en-US" b="1" dirty="0" smtClean="0">
                <a:latin typeface="Arial" charset="0"/>
              </a:rPr>
              <a:t>1</a:t>
            </a:r>
            <a:r>
              <a:rPr lang="en-US" dirty="0" smtClean="0">
                <a:latin typeface="Arial" charset="0"/>
              </a:rPr>
              <a:t>, which matches the original RIPv2 network 192.168.1.0/16. </a:t>
            </a:r>
          </a:p>
          <a:p>
            <a:pPr lvl="1"/>
            <a:r>
              <a:rPr lang="en-US" dirty="0" smtClean="0">
                <a:latin typeface="Arial" charset="0"/>
              </a:rPr>
              <a:t>This </a:t>
            </a:r>
            <a:r>
              <a:rPr lang="en-US" b="1" dirty="0" smtClean="0">
                <a:latin typeface="Arial" charset="0"/>
              </a:rPr>
              <a:t>route-map</a:t>
            </a:r>
            <a:r>
              <a:rPr lang="en-US" dirty="0" smtClean="0">
                <a:latin typeface="Arial" charset="0"/>
              </a:rPr>
              <a:t> statement is a </a:t>
            </a:r>
            <a:r>
              <a:rPr lang="en-US" b="1" dirty="0" smtClean="0">
                <a:latin typeface="Arial" charset="0"/>
              </a:rPr>
              <a:t>deny</a:t>
            </a:r>
            <a:r>
              <a:rPr lang="en-US" dirty="0" smtClean="0">
                <a:latin typeface="Arial" charset="0"/>
              </a:rPr>
              <a:t>, so the 192.168.1.0 route is denied from being redistributed back into RIPv2. </a:t>
            </a:r>
          </a:p>
          <a:p>
            <a:pPr lvl="1"/>
            <a:r>
              <a:rPr lang="en-US" dirty="0" smtClean="0">
                <a:latin typeface="Arial" charset="0"/>
              </a:rPr>
              <a:t>If the route does not match sequence number </a:t>
            </a:r>
            <a:r>
              <a:rPr lang="en-US" b="1" dirty="0" smtClean="0">
                <a:latin typeface="Arial" charset="0"/>
              </a:rPr>
              <a:t>10</a:t>
            </a:r>
            <a:r>
              <a:rPr lang="en-US" dirty="0" smtClean="0">
                <a:latin typeface="Arial" charset="0"/>
              </a:rPr>
              <a:t>, the router then checks sequence number </a:t>
            </a:r>
            <a:r>
              <a:rPr lang="en-US" b="1" dirty="0" smtClean="0">
                <a:latin typeface="Arial" charset="0"/>
              </a:rPr>
              <a:t>20</a:t>
            </a:r>
            <a:r>
              <a:rPr lang="en-US" dirty="0" smtClean="0">
                <a:latin typeface="Arial" charset="0"/>
              </a:rPr>
              <a:t>, which is an empty </a:t>
            </a:r>
            <a:r>
              <a:rPr lang="en-US" b="1" dirty="0" smtClean="0">
                <a:latin typeface="Arial" charset="0"/>
              </a:rPr>
              <a:t>permit</a:t>
            </a:r>
            <a:r>
              <a:rPr lang="en-US" dirty="0" smtClean="0">
                <a:latin typeface="Arial" charset="0"/>
              </a:rPr>
              <a:t> statement. </a:t>
            </a:r>
          </a:p>
          <a:p>
            <a:pPr lvl="1"/>
            <a:r>
              <a:rPr lang="en-US" dirty="0" smtClean="0">
                <a:latin typeface="Arial" charset="0"/>
              </a:rPr>
              <a:t>This statement matches all routes, so all other routes are redistributed into RIP.</a:t>
            </a:r>
            <a:endParaRPr lang="en-US" b="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To prevent the routing feedback loop, a route map called OSPF-into-RIP has been applied to Routers A and B when redistributing OSPF routes into RIP</a:t>
            </a:r>
          </a:p>
          <a:p>
            <a:pPr lvl="1"/>
            <a:r>
              <a:rPr lang="en-US" dirty="0" smtClean="0">
                <a:latin typeface="Arial" charset="0"/>
              </a:rPr>
              <a:t>The </a:t>
            </a:r>
            <a:r>
              <a:rPr lang="en-US" b="1" dirty="0" smtClean="0">
                <a:latin typeface="Arial" charset="0"/>
              </a:rPr>
              <a:t>route-map</a:t>
            </a:r>
            <a:r>
              <a:rPr lang="en-US" dirty="0" smtClean="0">
                <a:latin typeface="Arial" charset="0"/>
              </a:rPr>
              <a:t> statement with sequence number </a:t>
            </a:r>
            <a:r>
              <a:rPr lang="en-US" b="1" dirty="0" smtClean="0">
                <a:latin typeface="Arial" charset="0"/>
              </a:rPr>
              <a:t>10</a:t>
            </a:r>
            <a:r>
              <a:rPr lang="en-US" dirty="0" smtClean="0">
                <a:latin typeface="Arial" charset="0"/>
              </a:rPr>
              <a:t> refers to access list </a:t>
            </a:r>
            <a:r>
              <a:rPr lang="en-US" b="1" dirty="0" smtClean="0">
                <a:latin typeface="Arial" charset="0"/>
              </a:rPr>
              <a:t>1</a:t>
            </a:r>
            <a:r>
              <a:rPr lang="en-US" dirty="0" smtClean="0">
                <a:latin typeface="Arial" charset="0"/>
              </a:rPr>
              <a:t>, which matches the original RIPv2 network 192.168.1.0/16. </a:t>
            </a:r>
          </a:p>
          <a:p>
            <a:pPr lvl="1"/>
            <a:r>
              <a:rPr lang="en-US" dirty="0" smtClean="0">
                <a:latin typeface="Arial" charset="0"/>
              </a:rPr>
              <a:t>This </a:t>
            </a:r>
            <a:r>
              <a:rPr lang="en-US" b="1" dirty="0" smtClean="0">
                <a:latin typeface="Arial" charset="0"/>
              </a:rPr>
              <a:t>route-map</a:t>
            </a:r>
            <a:r>
              <a:rPr lang="en-US" dirty="0" smtClean="0">
                <a:latin typeface="Arial" charset="0"/>
              </a:rPr>
              <a:t> statement is a </a:t>
            </a:r>
            <a:r>
              <a:rPr lang="en-US" b="1" dirty="0" smtClean="0">
                <a:latin typeface="Arial" charset="0"/>
              </a:rPr>
              <a:t>deny</a:t>
            </a:r>
            <a:r>
              <a:rPr lang="en-US" dirty="0" smtClean="0">
                <a:latin typeface="Arial" charset="0"/>
              </a:rPr>
              <a:t>, so the 192.168.1.0 route is denied from being redistributed back into RIPv2. </a:t>
            </a:r>
          </a:p>
          <a:p>
            <a:pPr lvl="1"/>
            <a:r>
              <a:rPr lang="en-US" dirty="0" smtClean="0">
                <a:latin typeface="Arial" charset="0"/>
              </a:rPr>
              <a:t>If the route does not match sequence number </a:t>
            </a:r>
            <a:r>
              <a:rPr lang="en-US" b="1" dirty="0" smtClean="0">
                <a:latin typeface="Arial" charset="0"/>
              </a:rPr>
              <a:t>10</a:t>
            </a:r>
            <a:r>
              <a:rPr lang="en-US" dirty="0" smtClean="0">
                <a:latin typeface="Arial" charset="0"/>
              </a:rPr>
              <a:t>, the router then checks sequence number </a:t>
            </a:r>
            <a:r>
              <a:rPr lang="en-US" b="1" dirty="0" smtClean="0">
                <a:latin typeface="Arial" charset="0"/>
              </a:rPr>
              <a:t>20</a:t>
            </a:r>
            <a:r>
              <a:rPr lang="en-US" dirty="0" smtClean="0">
                <a:latin typeface="Arial" charset="0"/>
              </a:rPr>
              <a:t>, which is an empty </a:t>
            </a:r>
            <a:r>
              <a:rPr lang="en-US" b="1" dirty="0" smtClean="0">
                <a:latin typeface="Arial" charset="0"/>
              </a:rPr>
              <a:t>permit</a:t>
            </a:r>
            <a:r>
              <a:rPr lang="en-US" dirty="0" smtClean="0">
                <a:latin typeface="Arial" charset="0"/>
              </a:rPr>
              <a:t> statement. </a:t>
            </a:r>
          </a:p>
          <a:p>
            <a:pPr lvl="1"/>
            <a:r>
              <a:rPr lang="en-US" dirty="0" smtClean="0">
                <a:latin typeface="Arial" charset="0"/>
              </a:rPr>
              <a:t>This statement matches all routes, so all other routes are redistributed into RIP.</a:t>
            </a:r>
            <a:endParaRPr lang="en-US" b="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With mutual redistribution, using a distribute list helps prevent route feedback and routing loops. Route feedback occurs when routes originally learned from one routing protocol are redistributed back into that protocol.</a:t>
            </a:r>
          </a:p>
          <a:p>
            <a:r>
              <a:rPr lang="en-US" dirty="0" smtClean="0">
                <a:latin typeface="Arial" charset="0"/>
              </a:rPr>
              <a:t>The configuration on R2 is shown. (</a:t>
            </a:r>
            <a:r>
              <a:rPr lang="en-US" dirty="0" err="1" smtClean="0">
                <a:latin typeface="Arial" charset="0"/>
              </a:rPr>
              <a:t>R4’s</a:t>
            </a:r>
            <a:r>
              <a:rPr lang="en-US" dirty="0" smtClean="0">
                <a:latin typeface="Arial" charset="0"/>
              </a:rPr>
              <a:t> configuration would be similar to R2’s configuration.)</a:t>
            </a:r>
          </a:p>
          <a:p>
            <a:r>
              <a:rPr lang="en-US" dirty="0" smtClean="0">
                <a:latin typeface="Arial" charset="0"/>
              </a:rPr>
              <a:t>R2 redistributes the networks it learns via RIPv2 (in this case, 10.1.0.0 to 10.3.0.0) into OSPF. Without filtering, route feedback could occur if OSPF on R4, the other redistribution point, redistributes those same networks back into RIP.</a:t>
            </a:r>
          </a:p>
          <a:p>
            <a:r>
              <a:rPr lang="en-US" dirty="0" smtClean="0">
                <a:latin typeface="Arial" charset="0"/>
              </a:rPr>
              <a:t>Therefore, the configuration includes a distribute list configuration that prevents route feedback. Access list 2 denies the routes originating in the OSPF network (10.8.0.0 through 10.11.0.0) and permits all others; the distribute list configured under OSPF refers to this access list. The result is that networks 10.8.0.0 to 10.11.0.0, originated by OSPF, are not redistributed back into OSPF from RIPv2. All other routes are redistributed into OSPF. Redistribution from OSPF into RIPv2 is filtered with access list 3; it permits routes 10.8.0.0 through 10.11.0.0 to be redistributed into RIPv2.</a:t>
            </a:r>
            <a:endParaRPr lang="en-US" b="0"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110605" indent="-110605" defTabSz="1001675" eaLnBrk="0" fontAlgn="base" hangingPunct="0">
              <a:lnSpc>
                <a:spcPct val="90000"/>
              </a:lnSpc>
              <a:spcBef>
                <a:spcPct val="50000"/>
              </a:spcBef>
              <a:spcAft>
                <a:spcPct val="0"/>
              </a:spcAft>
              <a:buSzPct val="100000"/>
              <a:buFontTx/>
              <a:buChar char="•"/>
              <a:defRPr/>
            </a:pPr>
            <a:r>
              <a:rPr lang="en-US" dirty="0" smtClean="0"/>
              <a:t>A significant performance improvement over ACLs in loading and route lookup of large lists. The router transforms the prefix list into a tree structure, with each branch of the tree representing a test, allowing the Cisco IOS software to determine whether to permit or deny much faster.</a:t>
            </a:r>
          </a:p>
          <a:p>
            <a:pPr marL="110605" indent="-110605" defTabSz="1001675" eaLnBrk="0" fontAlgn="base" hangingPunct="0">
              <a:lnSpc>
                <a:spcPct val="90000"/>
              </a:lnSpc>
              <a:spcBef>
                <a:spcPct val="50000"/>
              </a:spcBef>
              <a:spcAft>
                <a:spcPct val="0"/>
              </a:spcAft>
              <a:buSzPct val="100000"/>
              <a:buFontTx/>
              <a:buChar char="•"/>
              <a:defRPr/>
            </a:pPr>
            <a:r>
              <a:rPr lang="en-US" dirty="0" smtClean="0"/>
              <a:t> Compared to a normal access list in which one </a:t>
            </a:r>
            <a:r>
              <a:rPr lang="en-US" b="1" dirty="0" smtClean="0"/>
              <a:t>no</a:t>
            </a:r>
            <a:r>
              <a:rPr lang="en-US" dirty="0" smtClean="0"/>
              <a:t> command erases the whole access list, prefix list entries can be modified incrementally. You can assign a sequence number to each line of a prefix-list; the router uses this number to sort the entries in the list. If you initially sequence the lines with some gaps between the sequence numbers, you can easily insert lines later. You can also remove individual lines without removing the entire list.</a:t>
            </a:r>
          </a:p>
          <a:p>
            <a:pPr marL="110605" lvl="1" indent="-110605" defTabSz="1001675" eaLnBrk="0" fontAlgn="base" hangingPunct="0">
              <a:lnSpc>
                <a:spcPct val="90000"/>
              </a:lnSpc>
              <a:spcBef>
                <a:spcPct val="50000"/>
              </a:spcBef>
              <a:spcAft>
                <a:spcPct val="0"/>
              </a:spcAft>
              <a:buSzPct val="100000"/>
              <a:buFontTx/>
              <a:buChar char="•"/>
              <a:defRPr/>
            </a:pPr>
            <a:r>
              <a:rPr lang="en-US" dirty="0" smtClean="0"/>
              <a:t>Greater flexibility . For example, routers match network numbers in a routing update against the prefix-list using as many bits as indicated. For example, you can specify a prefix list to match 10.0.0.0/16, which will match 10.0.0.0 routes but not 10.1.0.0 routes. Optionally, the prefix list can also specify the size of the subnet mask, or that the subnet mask must be in a specified range.</a:t>
            </a:r>
          </a:p>
          <a:p>
            <a:endParaRPr lang="en-US" dirty="0"/>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Grp="1" noChangeArrowheads="1"/>
          </p:cNvSpPr>
          <p:nvPr>
            <p:ph type="sldNum" sz="quarter" idx="5"/>
          </p:nvPr>
        </p:nvSpPr>
        <p:spPr>
          <a:ln/>
        </p:spPr>
        <p:txBody>
          <a:bodyPr/>
          <a:lstStyle/>
          <a:p>
            <a:fld id="{56F4A31B-6E24-4B5C-A597-6098D9BE3512}" type="slidenum">
              <a:rPr lang="en-US"/>
              <a:pPr/>
              <a:t>38</a:t>
            </a:fld>
            <a:endParaRPr lang="en-US" dirty="0"/>
          </a:p>
        </p:txBody>
      </p:sp>
      <p:sp>
        <p:nvSpPr>
          <p:cNvPr id="968706" name="Rectangle 2"/>
          <p:cNvSpPr>
            <a:spLocks noGrp="1" noRot="1" noChangeAspect="1" noChangeArrowheads="1" noTextEdit="1"/>
          </p:cNvSpPr>
          <p:nvPr>
            <p:ph type="sldImg"/>
          </p:nvPr>
        </p:nvSpPr>
        <p:spPr>
          <a:xfrm>
            <a:off x="1143000" y="687388"/>
            <a:ext cx="4572000" cy="3429000"/>
          </a:xfrm>
          <a:ln/>
        </p:spPr>
      </p:sp>
      <p:sp>
        <p:nvSpPr>
          <p:cNvPr id="968707" name="Rectangle 3"/>
          <p:cNvSpPr>
            <a:spLocks noGrp="1" noChangeArrowheads="1"/>
          </p:cNvSpPr>
          <p:nvPr>
            <p:ph type="body" idx="1"/>
          </p:nvPr>
        </p:nvSpPr>
        <p:spPr>
          <a:xfrm>
            <a:off x="914711" y="4344025"/>
            <a:ext cx="5028579" cy="4112926"/>
          </a:xfrm>
        </p:spPr>
        <p:txBody>
          <a:bodyPr/>
          <a:lstStyle/>
          <a:p>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latin typeface="Arial" charset="0"/>
              </a:rPr>
              <a:t>R1 initially has two /24 routes and is aggregating (summarizing) those routes to 172.16.0.0/16 so that the summary /16 route and the two /24 routes are available to be advertised. </a:t>
            </a:r>
          </a:p>
          <a:p>
            <a:r>
              <a:rPr lang="en-US" dirty="0" smtClean="0">
                <a:latin typeface="Arial" charset="0"/>
              </a:rPr>
              <a:t>The prefix list determines which routes neighbor 10.1.1.1 learns from R1.</a:t>
            </a: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40</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41</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42</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43</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smtClean="0">
              <a:latin typeface="Arial" charset="0"/>
            </a:endParaRPr>
          </a:p>
        </p:txBody>
      </p:sp>
      <p:sp>
        <p:nvSpPr>
          <p:cNvPr id="4" name="Slide Number Placeholder 3"/>
          <p:cNvSpPr>
            <a:spLocks noGrp="1"/>
          </p:cNvSpPr>
          <p:nvPr>
            <p:ph type="sldNum" sz="quarter" idx="10"/>
          </p:nvPr>
        </p:nvSpPr>
        <p:spPr/>
        <p:txBody>
          <a:bodyPr/>
          <a:lstStyle/>
          <a:p>
            <a:pPr>
              <a:defRPr/>
            </a:pPr>
            <a:fld id="{48A860EF-3C9C-408F-AA5B-BAB3242BE1D0}" type="slidenum">
              <a:rPr lang="en-US" smtClean="0"/>
              <a:pPr>
                <a:defRPr/>
              </a:pPr>
              <a:t>44</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47</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48</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11"/>
          <p:cNvSpPr>
            <a:spLocks noGrp="1" noChangeArrowheads="1"/>
          </p:cNvSpPr>
          <p:nvPr>
            <p:ph type="sldNum" sz="quarter" idx="5"/>
          </p:nvPr>
        </p:nvSpPr>
        <p:spPr>
          <a:noFill/>
        </p:spPr>
        <p:txBody>
          <a:bodyPr/>
          <a:lstStyle/>
          <a:p>
            <a:fld id="{B9604EDC-FA33-4E29-A4FE-1BE216F14682}" type="slidenum">
              <a:rPr lang="en-US" smtClean="0"/>
              <a:pPr/>
              <a:t>49</a:t>
            </a:fld>
            <a:endParaRPr lang="en-US" dirty="0" smtClean="0"/>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2/19/2013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2/19/2013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2/19/2013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2/19/2013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2/19/2013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2/19/2013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 Rows Graphic Bottom">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549021"/>
          </a:xfrm>
          <a:prstGeom prst="rect">
            <a:avLst/>
          </a:prstGeom>
        </p:spPr>
        <p:txBody>
          <a:bodyPr>
            <a:normAutofit/>
          </a:bodyPr>
          <a:lstStyle>
            <a:lvl1pPr>
              <a:defRPr baseline="0"/>
            </a:lvl1pPr>
          </a:lstStyle>
          <a:p>
            <a:r>
              <a:rPr lang="en-US" smtClean="0"/>
              <a:t>2 Rows Graphic Bottom</a:t>
            </a:r>
            <a:endParaRPr lang="en-US"/>
          </a:p>
        </p:txBody>
      </p:sp>
      <p:sp>
        <p:nvSpPr>
          <p:cNvPr id="4" name="Content Placeholder 2"/>
          <p:cNvSpPr>
            <a:spLocks noGrp="1"/>
          </p:cNvSpPr>
          <p:nvPr>
            <p:ph idx="10"/>
          </p:nvPr>
        </p:nvSpPr>
        <p:spPr>
          <a:xfrm>
            <a:off x="279400" y="990600"/>
            <a:ext cx="8520354" cy="2452688"/>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6" name="Content Placeholder 5"/>
          <p:cNvSpPr>
            <a:spLocks noGrp="1"/>
          </p:cNvSpPr>
          <p:nvPr>
            <p:ph sz="quarter" idx="11"/>
          </p:nvPr>
        </p:nvSpPr>
        <p:spPr>
          <a:xfrm>
            <a:off x="279400" y="3619500"/>
            <a:ext cx="8520113" cy="2921000"/>
          </a:xfrm>
        </p:spPr>
        <p:txBody>
          <a:bodyPr>
            <a:normAutofit/>
          </a:bodyPr>
          <a:lstStyle>
            <a:lvl1pPr>
              <a:buNone/>
              <a:defRPr/>
            </a:lvl1pPr>
            <a:lvl2pPr>
              <a:buNone/>
              <a:defRPr/>
            </a:lvl2pPr>
            <a:lvl3pPr>
              <a:buNone/>
              <a:defRPr/>
            </a:lvl3pPr>
          </a:lstStyle>
          <a:p>
            <a:pPr lvl="0"/>
            <a:r>
              <a:rPr lang="en-US" smtClean="0"/>
              <a:t>Click to edit Master text styles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ommand Example">
    <p:spTree>
      <p:nvGrpSpPr>
        <p:cNvPr id="1" name=""/>
        <p:cNvGrpSpPr/>
        <p:nvPr/>
      </p:nvGrpSpPr>
      <p:grpSpPr>
        <a:xfrm>
          <a:off x="0" y="0"/>
          <a:ext cx="0" cy="0"/>
          <a:chOff x="0" y="0"/>
          <a:chExt cx="0" cy="0"/>
        </a:xfrm>
      </p:grpSpPr>
      <p:sp>
        <p:nvSpPr>
          <p:cNvPr id="2" name="Title 1"/>
          <p:cNvSpPr>
            <a:spLocks noGrp="1"/>
          </p:cNvSpPr>
          <p:nvPr>
            <p:ph type="title"/>
          </p:nvPr>
        </p:nvSpPr>
        <p:spPr>
          <a:xfrm>
            <a:off x="268941" y="365379"/>
            <a:ext cx="8532159" cy="620712"/>
          </a:xfrm>
          <a:prstGeom prst="rect">
            <a:avLst/>
          </a:prstGeom>
        </p:spPr>
        <p:txBody>
          <a:bodyPr/>
          <a:lstStyle/>
          <a:p>
            <a:r>
              <a:rPr lang="en-US" smtClean="0"/>
              <a:t>Click to edit Master title style</a:t>
            </a:r>
            <a:endParaRPr lang="en-US"/>
          </a:p>
        </p:txBody>
      </p:sp>
      <p:sp>
        <p:nvSpPr>
          <p:cNvPr id="7" name="Content Placeholder 2"/>
          <p:cNvSpPr>
            <a:spLocks noGrp="1"/>
          </p:cNvSpPr>
          <p:nvPr>
            <p:ph idx="1"/>
          </p:nvPr>
        </p:nvSpPr>
        <p:spPr>
          <a:xfrm>
            <a:off x="279400" y="1025266"/>
            <a:ext cx="8316913" cy="491994"/>
          </a:xfrm>
        </p:spPr>
        <p:txBody>
          <a:bodyPr/>
          <a:lstStyle/>
          <a:p>
            <a:pPr lvl="0"/>
            <a:r>
              <a:rPr lang="en-US" smtClean="0"/>
              <a:t>Click to edit Master text styles</a:t>
            </a:r>
          </a:p>
        </p:txBody>
      </p:sp>
      <p:sp>
        <p:nvSpPr>
          <p:cNvPr id="10" name="Text Placeholder 9"/>
          <p:cNvSpPr>
            <a:spLocks noGrp="1"/>
          </p:cNvSpPr>
          <p:nvPr>
            <p:ph type="body" sz="quarter" idx="10" hasCustomPrompt="1"/>
          </p:nvPr>
        </p:nvSpPr>
        <p:spPr>
          <a:xfrm>
            <a:off x="613533" y="1563305"/>
            <a:ext cx="7745412" cy="377078"/>
          </a:xfrm>
        </p:spPr>
        <p:txBody>
          <a:bodyPr/>
          <a:lstStyle>
            <a:lvl1pPr>
              <a:buNone/>
              <a:defRPr sz="1600" b="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Router(config)#</a:t>
            </a:r>
          </a:p>
        </p:txBody>
      </p:sp>
      <p:sp>
        <p:nvSpPr>
          <p:cNvPr id="11" name="Text Placeholder 9"/>
          <p:cNvSpPr>
            <a:spLocks noGrp="1"/>
          </p:cNvSpPr>
          <p:nvPr>
            <p:ph type="body" sz="quarter" idx="11" hasCustomPrompt="1"/>
          </p:nvPr>
        </p:nvSpPr>
        <p:spPr>
          <a:xfrm>
            <a:off x="615326" y="2023192"/>
            <a:ext cx="7745412" cy="377078"/>
          </a:xfrm>
          <a:ln w="28575">
            <a:solidFill>
              <a:schemeClr val="tx1"/>
            </a:solidFill>
          </a:ln>
        </p:spPr>
        <p:txBody>
          <a:bodyPr/>
          <a:lstStyle>
            <a:lvl1pPr>
              <a:buNone/>
              <a:defRPr sz="1600" b="1" i="0">
                <a:latin typeface="Courier New" pitchFamily="49" charset="0"/>
                <a:cs typeface="Courier New" pitchFamily="49" charset="0"/>
              </a:defRPr>
            </a:lvl1pPr>
            <a:lvl2pPr>
              <a:buFont typeface="Arial" pitchFamily="34" charset="0"/>
              <a:buNone/>
              <a:defRPr sz="1200">
                <a:latin typeface="Courier New" pitchFamily="49" charset="0"/>
                <a:cs typeface="Courier New" pitchFamily="49" charset="0"/>
              </a:defRPr>
            </a:lvl2pPr>
            <a:lvl3pPr>
              <a:buFont typeface="Arial" pitchFamily="34" charset="0"/>
              <a:buNone/>
              <a:defRPr sz="1200">
                <a:latin typeface="Courier New" pitchFamily="49" charset="0"/>
                <a:cs typeface="Courier New" pitchFamily="49" charset="0"/>
              </a:defRPr>
            </a:lvl3pPr>
            <a:lvl4pPr>
              <a:buFont typeface="Arial" pitchFamily="34" charset="0"/>
              <a:buNone/>
              <a:defRPr sz="1200">
                <a:latin typeface="Courier New" pitchFamily="49" charset="0"/>
                <a:cs typeface="Courier New" pitchFamily="49" charset="0"/>
              </a:defRPr>
            </a:lvl4pPr>
            <a:lvl5pPr>
              <a:buFont typeface="Arial" pitchFamily="34" charset="0"/>
              <a:buNone/>
              <a:defRPr sz="1200">
                <a:latin typeface="Courier New" pitchFamily="49" charset="0"/>
                <a:cs typeface="Courier New" pitchFamily="49" charset="0"/>
              </a:defRPr>
            </a:lvl5pPr>
          </a:lstStyle>
          <a:p>
            <a:pPr lvl="0"/>
            <a:r>
              <a:rPr lang="en-US" smtClean="0"/>
              <a:t>Command parameters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2 Rows Graphic Top">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79"/>
            <a:ext cx="8521700" cy="549021"/>
          </a:xfrm>
          <a:prstGeom prst="rect">
            <a:avLst/>
          </a:prstGeom>
        </p:spPr>
        <p:txBody>
          <a:bodyPr>
            <a:normAutofit/>
          </a:bodyPr>
          <a:lstStyle>
            <a:lvl1pPr>
              <a:defRPr baseline="0"/>
            </a:lvl1pPr>
          </a:lstStyle>
          <a:p>
            <a:r>
              <a:rPr lang="en-US" smtClean="0"/>
              <a:t>2 Rows Graphic Top</a:t>
            </a:r>
            <a:endParaRPr lang="en-US"/>
          </a:p>
        </p:txBody>
      </p:sp>
      <p:sp>
        <p:nvSpPr>
          <p:cNvPr id="5" name="Content Placeholder 2"/>
          <p:cNvSpPr>
            <a:spLocks noGrp="1"/>
          </p:cNvSpPr>
          <p:nvPr>
            <p:ph idx="11"/>
          </p:nvPr>
        </p:nvSpPr>
        <p:spPr>
          <a:xfrm>
            <a:off x="279400" y="3708401"/>
            <a:ext cx="8520354" cy="2715704"/>
          </a:xfrm>
        </p:spPr>
        <p:txBody>
          <a:bodyPr>
            <a:normAutofit/>
          </a:bodyPr>
          <a:lstStyle>
            <a:lvl1pPr>
              <a:defRPr sz="2400"/>
            </a:lvl1pPr>
            <a:lvl2pPr marL="461963" indent="-236538">
              <a:buFont typeface="Arial" pitchFamily="34" charset="0"/>
              <a:buChar char="•"/>
              <a:defRPr sz="2000"/>
            </a:lvl2pPr>
            <a:lvl3pPr marL="688975" indent="-227013">
              <a:buFont typeface="Arial" pitchFamily="34" charset="0"/>
              <a:buChar char="•"/>
              <a:defRPr sz="1800"/>
            </a:lvl3pPr>
            <a:lvl4pPr marL="565150" indent="176213">
              <a:buFont typeface="Arial" pitchFamily="34" charset="0"/>
              <a:buChar char="•"/>
              <a:defRPr/>
            </a:lvl4pPr>
            <a:lvl5pPr marL="744538" indent="169863">
              <a:buFont typeface="Arial" pitchFamily="34" charset="0"/>
              <a:buChar char="•"/>
              <a:defRPr/>
            </a:lvl5pPr>
          </a:lstStyle>
          <a:p>
            <a:pPr lvl="0"/>
            <a:r>
              <a:rPr lang="en-US" smtClean="0"/>
              <a:t>Click to edit Master text styles</a:t>
            </a:r>
          </a:p>
          <a:p>
            <a:pPr lvl="1"/>
            <a:r>
              <a:rPr lang="en-US" smtClean="0"/>
              <a:t>Second level</a:t>
            </a:r>
          </a:p>
          <a:p>
            <a:pPr lvl="2"/>
            <a:r>
              <a:rPr lang="en-US" smtClean="0"/>
              <a:t>Third level</a:t>
            </a:r>
          </a:p>
        </p:txBody>
      </p:sp>
      <p:sp>
        <p:nvSpPr>
          <p:cNvPr id="8" name="Content Placeholder 7"/>
          <p:cNvSpPr>
            <a:spLocks noGrp="1"/>
          </p:cNvSpPr>
          <p:nvPr>
            <p:ph sz="quarter" idx="12"/>
          </p:nvPr>
        </p:nvSpPr>
        <p:spPr>
          <a:xfrm>
            <a:off x="279400" y="990601"/>
            <a:ext cx="8531225" cy="2654300"/>
          </a:xfrm>
        </p:spPr>
        <p:txBody>
          <a:bodyPr>
            <a:normAutofit/>
          </a:bodyPr>
          <a:lstStyle>
            <a:lvl1pPr>
              <a:buNone/>
              <a:defRPr/>
            </a:lvl1pPr>
          </a:lstStyle>
          <a:p>
            <a:pPr lvl="0"/>
            <a:r>
              <a:rPr lang="en-US" smtClean="0"/>
              <a:t>Click to edit Master text styles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able Full Pag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9400" y="365380"/>
            <a:ext cx="8521700" cy="549020"/>
          </a:xfrm>
          <a:prstGeom prst="rect">
            <a:avLst/>
          </a:prstGeom>
        </p:spPr>
        <p:txBody>
          <a:bodyPr>
            <a:normAutofit/>
          </a:bodyPr>
          <a:lstStyle>
            <a:lvl1pPr>
              <a:defRPr/>
            </a:lvl1pPr>
          </a:lstStyle>
          <a:p>
            <a:r>
              <a:rPr lang="en-US" smtClean="0"/>
              <a:t>Table</a:t>
            </a:r>
            <a:endParaRPr lang="en-US"/>
          </a:p>
        </p:txBody>
      </p:sp>
      <p:sp>
        <p:nvSpPr>
          <p:cNvPr id="3" name="Table Placeholder 2"/>
          <p:cNvSpPr>
            <a:spLocks noGrp="1"/>
          </p:cNvSpPr>
          <p:nvPr>
            <p:ph type="tbl" idx="1"/>
          </p:nvPr>
        </p:nvSpPr>
        <p:spPr>
          <a:xfrm>
            <a:off x="279400" y="1028700"/>
            <a:ext cx="8521700" cy="5435600"/>
          </a:xfrm>
        </p:spPr>
        <p:txBody>
          <a:bodyPr/>
          <a:lstStyle/>
          <a:p>
            <a:pPr lvl="0"/>
            <a:r>
              <a:rPr lang="en-US" noProof="0" smtClean="0"/>
              <a:t>Click icon to add table</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2/19/2013</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
        <p:nvSpPr>
          <p:cNvPr id="8" name="TextBox 7"/>
          <p:cNvSpPr txBox="1"/>
          <p:nvPr userDrawn="1"/>
        </p:nvSpPr>
        <p:spPr>
          <a:xfrm>
            <a:off x="77102" y="6195743"/>
            <a:ext cx="5028297" cy="584776"/>
          </a:xfrm>
          <a:prstGeom prst="rect">
            <a:avLst/>
          </a:prstGeom>
          <a:noFill/>
        </p:spPr>
        <p:txBody>
          <a:bodyPr wrap="square" rtlCol="0">
            <a:spAutoFit/>
          </a:bodyPr>
          <a:lstStyle/>
          <a:p>
            <a:r>
              <a:rPr lang="en-US" sz="1600" b="1" dirty="0" smtClean="0">
                <a:solidFill>
                  <a:schemeClr val="tx2">
                    <a:lumMod val="90000"/>
                    <a:lumOff val="10000"/>
                  </a:schemeClr>
                </a:solidFill>
                <a:latin typeface="Baskerville Old Face"/>
                <a:cs typeface="Baskerville Old Face"/>
              </a:rPr>
              <a:t>School of Applied Computing</a:t>
            </a:r>
          </a:p>
          <a:p>
            <a:r>
              <a:rPr lang="en-US" sz="1600" b="1" dirty="0" smtClean="0">
                <a:solidFill>
                  <a:schemeClr val="tx2">
                    <a:lumMod val="90000"/>
                    <a:lumOff val="10000"/>
                  </a:schemeClr>
                </a:solidFill>
                <a:latin typeface="Baskerville Old Face"/>
                <a:cs typeface="Baskerville Old Face"/>
              </a:rPr>
              <a:t>Faculty of Applied Design and Engineering</a:t>
            </a:r>
            <a:endParaRPr lang="en-US" sz="1600" b="1" dirty="0">
              <a:solidFill>
                <a:schemeClr val="tx2">
                  <a:lumMod val="90000"/>
                  <a:lumOff val="10000"/>
                </a:schemeClr>
              </a:solidFill>
              <a:latin typeface="Baskerville Old Face"/>
              <a:cs typeface="Baskerville Old Face"/>
            </a:endParaRPr>
          </a:p>
        </p:txBody>
      </p:sp>
      <p:pic>
        <p:nvPicPr>
          <p:cNvPr id="9" name="Picture 17" descr="smu80"/>
          <p:cNvPicPr>
            <a:picLocks noChangeAspect="1" noChangeArrowheads="1"/>
          </p:cNvPicPr>
          <p:nvPr userDrawn="1"/>
        </p:nvPicPr>
        <p:blipFill>
          <a:blip r:embed="rId18">
            <a:extLst>
              <a:ext uri="{28A0092B-C50C-407E-A947-70E740481C1C}">
                <a14:useLocalDpi xmlns:a14="http://schemas.microsoft.com/office/drawing/2010/main" xmlns="" val="0"/>
              </a:ext>
            </a:extLst>
          </a:blip>
          <a:srcRect/>
          <a:stretch>
            <a:fillRect/>
          </a:stretch>
        </p:blipFill>
        <p:spPr bwMode="auto">
          <a:xfrm>
            <a:off x="5527902" y="107576"/>
            <a:ext cx="3495675" cy="762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Box 9"/>
          <p:cNvSpPr txBox="1"/>
          <p:nvPr userDrawn="1"/>
        </p:nvSpPr>
        <p:spPr>
          <a:xfrm>
            <a:off x="3791053" y="5952502"/>
            <a:ext cx="4800498" cy="646331"/>
          </a:xfrm>
          <a:prstGeom prst="rect">
            <a:avLst/>
          </a:prstGeom>
          <a:noFill/>
        </p:spPr>
        <p:txBody>
          <a:bodyPr wrap="square" rtlCol="0">
            <a:spAutoFit/>
          </a:bodyPr>
          <a:lstStyle/>
          <a:p>
            <a:pPr algn="r"/>
            <a:endParaRPr lang="en-US" b="1" baseline="0" dirty="0" smtClean="0">
              <a:solidFill>
                <a:schemeClr val="tx2">
                  <a:lumMod val="90000"/>
                  <a:lumOff val="10000"/>
                </a:schemeClr>
              </a:solidFill>
              <a:latin typeface="Apple Chancery"/>
              <a:cs typeface="Apple Chancery"/>
            </a:endParaRPr>
          </a:p>
          <a:p>
            <a:pPr algn="r"/>
            <a:endParaRPr lang="en-US" b="1" dirty="0">
              <a:solidFill>
                <a:schemeClr val="tx2">
                  <a:lumMod val="90000"/>
                  <a:lumOff val="10000"/>
                </a:schemeClr>
              </a:solidFill>
              <a:latin typeface="Apple Chancery"/>
              <a:cs typeface="Apple Chancery"/>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6" r:id="rId14"/>
    <p:sldLayoutId id="2147483698" r:id="rId15"/>
    <p:sldLayoutId id="2147483699" r:id="rId16"/>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8" descr="ss1"/>
          <p:cNvPicPr>
            <a:picLocks noChangeAspect="1" noChangeArrowheads="1"/>
          </p:cNvPicPr>
          <p:nvPr/>
        </p:nvPicPr>
        <p:blipFill>
          <a:blip r:embed="rId2" cstate="print"/>
          <a:srcRect/>
          <a:stretch>
            <a:fillRect/>
          </a:stretch>
        </p:blipFill>
        <p:spPr bwMode="auto">
          <a:xfrm>
            <a:off x="0" y="1600200"/>
            <a:ext cx="9144000" cy="3194050"/>
          </a:xfrm>
          <a:prstGeom prst="rect">
            <a:avLst/>
          </a:prstGeom>
          <a:noFill/>
          <a:ln w="9525">
            <a:noFill/>
            <a:miter lim="800000"/>
            <a:headEnd/>
            <a:tailEnd/>
          </a:ln>
        </p:spPr>
      </p:pic>
      <p:sp>
        <p:nvSpPr>
          <p:cNvPr id="7171" name="Rectangle 35"/>
          <p:cNvSpPr>
            <a:spLocks noChangeArrowheads="1"/>
          </p:cNvSpPr>
          <p:nvPr/>
        </p:nvSpPr>
        <p:spPr bwMode="auto">
          <a:xfrm>
            <a:off x="0" y="0"/>
            <a:ext cx="9144000" cy="1600200"/>
          </a:xfrm>
          <a:prstGeom prst="rect">
            <a:avLst/>
          </a:prstGeom>
          <a:solidFill>
            <a:schemeClr val="bg1"/>
          </a:solidFill>
          <a:ln w="9525" algn="ctr">
            <a:noFill/>
            <a:miter lim="800000"/>
            <a:headEnd/>
            <a:tailEnd/>
          </a:ln>
        </p:spPr>
        <p:txBody>
          <a:bodyPr wrap="none" lIns="82124" tIns="41061" rIns="82124" bIns="41061" anchor="ctr">
            <a:spAutoFit/>
          </a:bodyPr>
          <a:lstStyle/>
          <a:p>
            <a:endParaRPr lang="en-US" dirty="0"/>
          </a:p>
        </p:txBody>
      </p:sp>
      <p:sp>
        <p:nvSpPr>
          <p:cNvPr id="7172" name="Rectangle 32"/>
          <p:cNvSpPr>
            <a:spLocks noGrp="1" noChangeArrowheads="1"/>
          </p:cNvSpPr>
          <p:nvPr>
            <p:ph type="title" idx="4294967295"/>
          </p:nvPr>
        </p:nvSpPr>
        <p:spPr>
          <a:xfrm>
            <a:off x="279400" y="1841500"/>
            <a:ext cx="2660650" cy="2743200"/>
          </a:xfrm>
          <a:prstGeom prst="rect">
            <a:avLst/>
          </a:prstGeom>
          <a:noFill/>
        </p:spPr>
        <p:txBody>
          <a:bodyPr anchor="ctr"/>
          <a:lstStyle/>
          <a:p>
            <a:r>
              <a:rPr lang="en-US" sz="2800" dirty="0" smtClean="0">
                <a:solidFill>
                  <a:schemeClr val="bg1"/>
                </a:solidFill>
              </a:rPr>
              <a:t>Controlling  </a:t>
            </a:r>
            <a:br>
              <a:rPr lang="en-US" sz="2800" dirty="0" smtClean="0">
                <a:solidFill>
                  <a:schemeClr val="bg1"/>
                </a:solidFill>
              </a:rPr>
            </a:br>
            <a:r>
              <a:rPr lang="en-US" sz="2800" dirty="0" smtClean="0">
                <a:solidFill>
                  <a:schemeClr val="bg1"/>
                </a:solidFill>
              </a:rPr>
              <a:t>Routing Update Traffic</a:t>
            </a:r>
            <a:endParaRPr lang="en-US" sz="3000" b="0" dirty="0" smtClean="0">
              <a:solidFill>
                <a:schemeClr val="bg1"/>
              </a:solidFill>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4370" name="Rectangle 2"/>
          <p:cNvSpPr>
            <a:spLocks noGrp="1" noChangeArrowheads="1"/>
          </p:cNvSpPr>
          <p:nvPr>
            <p:ph type="title"/>
          </p:nvPr>
        </p:nvSpPr>
        <p:spPr/>
        <p:txBody>
          <a:bodyPr/>
          <a:lstStyle/>
          <a:p>
            <a:r>
              <a:rPr lang="en-US" sz="4000" dirty="0" smtClean="0"/>
              <a:t>Controlling Routing Updates</a:t>
            </a:r>
          </a:p>
        </p:txBody>
      </p:sp>
      <p:sp>
        <p:nvSpPr>
          <p:cNvPr id="954371" name="Rectangle 3"/>
          <p:cNvSpPr>
            <a:spLocks noGrp="1" noChangeArrowheads="1"/>
          </p:cNvSpPr>
          <p:nvPr>
            <p:ph idx="1"/>
          </p:nvPr>
        </p:nvSpPr>
        <p:spPr/>
        <p:txBody>
          <a:bodyPr>
            <a:normAutofit fontScale="92500" lnSpcReduction="10000"/>
          </a:bodyPr>
          <a:lstStyle/>
          <a:p>
            <a:r>
              <a:rPr lang="en-US" dirty="0" smtClean="0">
                <a:solidFill>
                  <a:schemeClr val="tx1"/>
                </a:solidFill>
              </a:rPr>
              <a:t>Propagating routing information can be controlled by using:</a:t>
            </a:r>
          </a:p>
          <a:p>
            <a:pPr lvl="1"/>
            <a:r>
              <a:rPr lang="en-US" dirty="0" smtClean="0">
                <a:solidFill>
                  <a:schemeClr val="tx1"/>
                </a:solidFill>
              </a:rPr>
              <a:t>Passive interface</a:t>
            </a:r>
          </a:p>
          <a:p>
            <a:pPr lvl="1"/>
            <a:r>
              <a:rPr lang="en-US" dirty="0" smtClean="0">
                <a:solidFill>
                  <a:schemeClr val="tx1"/>
                </a:solidFill>
              </a:rPr>
              <a:t>Static routes</a:t>
            </a:r>
          </a:p>
          <a:p>
            <a:pPr lvl="1"/>
            <a:r>
              <a:rPr lang="en-US" dirty="0" smtClean="0">
                <a:solidFill>
                  <a:schemeClr val="tx1"/>
                </a:solidFill>
              </a:rPr>
              <a:t>Default route</a:t>
            </a:r>
          </a:p>
          <a:p>
            <a:pPr lvl="1"/>
            <a:r>
              <a:rPr lang="en-US" dirty="0" smtClean="0">
                <a:solidFill>
                  <a:schemeClr val="tx1"/>
                </a:solidFill>
              </a:rPr>
              <a:t>Route maps</a:t>
            </a:r>
          </a:p>
          <a:p>
            <a:pPr lvl="1"/>
            <a:r>
              <a:rPr lang="en-US" dirty="0" smtClean="0">
                <a:solidFill>
                  <a:schemeClr val="tx1"/>
                </a:solidFill>
              </a:rPr>
              <a:t>Distribute lists</a:t>
            </a:r>
          </a:p>
          <a:p>
            <a:pPr lvl="1"/>
            <a:r>
              <a:rPr lang="en-US" dirty="0" smtClean="0">
                <a:solidFill>
                  <a:schemeClr val="tx1"/>
                </a:solidFill>
              </a:rPr>
              <a:t>Prefix lists</a:t>
            </a:r>
          </a:p>
          <a:p>
            <a:r>
              <a:rPr lang="en-GB" dirty="0" smtClean="0">
                <a:solidFill>
                  <a:schemeClr val="tx1"/>
                </a:solidFill>
              </a:rPr>
              <a:t>NOTE:</a:t>
            </a:r>
          </a:p>
          <a:p>
            <a:pPr lvl="1"/>
            <a:r>
              <a:rPr lang="en-GB" dirty="0" smtClean="0">
                <a:solidFill>
                  <a:schemeClr val="tx1"/>
                </a:solidFill>
              </a:rPr>
              <a:t>There is not one type of route filter that is appropriate for every situation. </a:t>
            </a:r>
          </a:p>
          <a:p>
            <a:pPr lvl="1"/>
            <a:r>
              <a:rPr lang="en-GB" dirty="0" smtClean="0">
                <a:solidFill>
                  <a:schemeClr val="tx1"/>
                </a:solidFill>
              </a:rPr>
              <a:t>A variety of techniques may be used to make the network run smoothly.   </a:t>
            </a:r>
          </a:p>
          <a:p>
            <a:endParaRPr lang="en-GB" dirty="0" smtClean="0">
              <a:solidFill>
                <a:schemeClr val="tx1"/>
              </a:solidFill>
            </a:endParaRPr>
          </a:p>
          <a:p>
            <a:pPr lvl="1"/>
            <a:endParaRPr lang="en-US" dirty="0" smtClean="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56418" name="Rectangle 2"/>
          <p:cNvSpPr>
            <a:spLocks noGrp="1" noChangeArrowheads="1"/>
          </p:cNvSpPr>
          <p:nvPr>
            <p:ph type="title"/>
          </p:nvPr>
        </p:nvSpPr>
        <p:spPr>
          <a:xfrm>
            <a:off x="280746" y="920551"/>
            <a:ext cx="8521700" cy="549021"/>
          </a:xfrm>
        </p:spPr>
        <p:txBody>
          <a:bodyPr>
            <a:normAutofit fontScale="90000"/>
          </a:bodyPr>
          <a:lstStyle/>
          <a:p>
            <a:r>
              <a:rPr lang="en-US" dirty="0" smtClean="0"/>
              <a:t>Passive Interfaces</a:t>
            </a:r>
          </a:p>
        </p:txBody>
      </p:sp>
      <p:sp>
        <p:nvSpPr>
          <p:cNvPr id="956419" name="Rectangle 3"/>
          <p:cNvSpPr>
            <a:spLocks noGrp="1" noChangeArrowheads="1"/>
          </p:cNvSpPr>
          <p:nvPr>
            <p:ph idx="10"/>
          </p:nvPr>
        </p:nvSpPr>
        <p:spPr>
          <a:xfrm>
            <a:off x="280746" y="1447800"/>
            <a:ext cx="8520354" cy="2452688"/>
          </a:xfrm>
        </p:spPr>
        <p:txBody>
          <a:bodyPr>
            <a:normAutofit/>
          </a:bodyPr>
          <a:lstStyle/>
          <a:p>
            <a:r>
              <a:rPr lang="en-US" dirty="0" smtClean="0">
                <a:solidFill>
                  <a:schemeClr val="tx1"/>
                </a:solidFill>
              </a:rPr>
              <a:t>Passive interfaces prevent routing updates from being sent and/or received for a specified protocol. </a:t>
            </a:r>
          </a:p>
          <a:p>
            <a:pPr lvl="1"/>
            <a:r>
              <a:rPr lang="en-US" dirty="0" smtClean="0">
                <a:solidFill>
                  <a:schemeClr val="tx1"/>
                </a:solidFill>
              </a:rPr>
              <a:t>RIP interfaces listen but will not send updates. </a:t>
            </a:r>
          </a:p>
          <a:p>
            <a:pPr lvl="1"/>
            <a:r>
              <a:rPr lang="en-US" dirty="0" smtClean="0">
                <a:solidFill>
                  <a:schemeClr val="tx1"/>
                </a:solidFill>
              </a:rPr>
              <a:t>OSPF and EIGRP interfaces do not listen for or send updates and therefore no neighbor adjacencies can be established.</a:t>
            </a:r>
          </a:p>
        </p:txBody>
      </p:sp>
      <p:pic>
        <p:nvPicPr>
          <p:cNvPr id="6" name="Picture 4"/>
          <p:cNvPicPr>
            <a:picLocks noGrp="1" noChangeAspect="1" noChangeArrowheads="1"/>
          </p:cNvPicPr>
          <p:nvPr>
            <p:ph sz="quarter" idx="11"/>
          </p:nvPr>
        </p:nvPicPr>
        <p:blipFill>
          <a:blip r:embed="rId2"/>
          <a:stretch>
            <a:fillRect/>
          </a:stretch>
        </p:blipFill>
        <p:spPr>
          <a:xfrm>
            <a:off x="1100432" y="3443288"/>
            <a:ext cx="6878049" cy="2107317"/>
          </a:xfr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0514" name="Rectangle 2"/>
          <p:cNvSpPr>
            <a:spLocks noGrp="1" noChangeArrowheads="1"/>
          </p:cNvSpPr>
          <p:nvPr>
            <p:ph type="title"/>
          </p:nvPr>
        </p:nvSpPr>
        <p:spPr>
          <a:xfrm>
            <a:off x="549275" y="776054"/>
            <a:ext cx="8042276" cy="1336956"/>
          </a:xfrm>
        </p:spPr>
        <p:txBody>
          <a:bodyPr>
            <a:normAutofit/>
          </a:bodyPr>
          <a:lstStyle/>
          <a:p>
            <a:r>
              <a:rPr lang="en-US" sz="4000" dirty="0" smtClean="0">
                <a:latin typeface="Courier New" pitchFamily="49" charset="0"/>
                <a:cs typeface="Courier New" pitchFamily="49" charset="0"/>
              </a:rPr>
              <a:t>passive-interface default </a:t>
            </a:r>
            <a:r>
              <a:rPr lang="en-US" sz="4000" dirty="0" smtClean="0"/>
              <a:t>Command</a:t>
            </a:r>
          </a:p>
        </p:txBody>
      </p:sp>
      <p:sp>
        <p:nvSpPr>
          <p:cNvPr id="960515" name="Rectangle 3"/>
          <p:cNvSpPr>
            <a:spLocks noGrp="1" noChangeArrowheads="1"/>
          </p:cNvSpPr>
          <p:nvPr>
            <p:ph idx="1"/>
          </p:nvPr>
        </p:nvSpPr>
        <p:spPr>
          <a:xfrm>
            <a:off x="549275" y="2231589"/>
            <a:ext cx="8042276" cy="4343400"/>
          </a:xfrm>
        </p:spPr>
        <p:txBody>
          <a:bodyPr/>
          <a:lstStyle/>
          <a:p>
            <a:r>
              <a:rPr lang="en-US" dirty="0" smtClean="0">
                <a:solidFill>
                  <a:schemeClr val="tx1"/>
                </a:solidFill>
              </a:rPr>
              <a:t>Large enterprise may need to set multiple interfaces as passive.</a:t>
            </a:r>
          </a:p>
          <a:p>
            <a:pPr lvl="1"/>
            <a:r>
              <a:rPr lang="en-US" dirty="0" smtClean="0">
                <a:solidFill>
                  <a:schemeClr val="tx1"/>
                </a:solidFill>
              </a:rPr>
              <a:t>In some networks, this could mean coding 200 or more</a:t>
            </a:r>
            <a:r>
              <a:rPr lang="en-US" b="1" dirty="0" smtClean="0">
                <a:solidFill>
                  <a:schemeClr val="tx1"/>
                </a:solidFill>
                <a:latin typeface="Courier New" pitchFamily="49" charset="0"/>
                <a:cs typeface="Courier New" pitchFamily="49" charset="0"/>
              </a:rPr>
              <a:t> passive-interface </a:t>
            </a:r>
            <a:r>
              <a:rPr lang="en-US" dirty="0" smtClean="0">
                <a:solidFill>
                  <a:schemeClr val="tx1"/>
                </a:solidFill>
              </a:rPr>
              <a:t>statements. </a:t>
            </a:r>
          </a:p>
          <a:p>
            <a:r>
              <a:rPr lang="en-US" dirty="0" smtClean="0">
                <a:solidFill>
                  <a:schemeClr val="tx1"/>
                </a:solidFill>
              </a:rPr>
              <a:t>The</a:t>
            </a:r>
            <a:r>
              <a:rPr lang="en-US" b="1" dirty="0" smtClean="0">
                <a:solidFill>
                  <a:schemeClr val="tx1"/>
                </a:solidFill>
                <a:latin typeface="Courier New" pitchFamily="49" charset="0"/>
                <a:cs typeface="Courier New" pitchFamily="49" charset="0"/>
              </a:rPr>
              <a:t> passive-interface default </a:t>
            </a:r>
            <a:r>
              <a:rPr lang="en-US" dirty="0" smtClean="0">
                <a:solidFill>
                  <a:schemeClr val="tx1"/>
                </a:solidFill>
              </a:rPr>
              <a:t>command sets all interfaces as passive by default.</a:t>
            </a:r>
          </a:p>
          <a:p>
            <a:pPr lvl="1"/>
            <a:r>
              <a:rPr lang="en-US" dirty="0" smtClean="0">
                <a:solidFill>
                  <a:schemeClr val="tx1"/>
                </a:solidFill>
              </a:rPr>
              <a:t>Interfaces on which adjacencies updates are desired can be set as active with the</a:t>
            </a:r>
            <a:r>
              <a:rPr lang="en-US" b="1" dirty="0" smtClean="0">
                <a:solidFill>
                  <a:schemeClr val="tx1"/>
                </a:solidFill>
                <a:latin typeface="Courier New" pitchFamily="49" charset="0"/>
                <a:cs typeface="Courier New" pitchFamily="49" charset="0"/>
              </a:rPr>
              <a:t> no passive-interface </a:t>
            </a:r>
            <a:r>
              <a:rPr lang="en-US" dirty="0" smtClean="0">
                <a:solidFill>
                  <a:schemeClr val="tx1"/>
                </a:solidFill>
              </a:rPr>
              <a:t>command.</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Static and Default Routes</a:t>
            </a:r>
            <a:endParaRPr lang="en-US" sz="4000" dirty="0"/>
          </a:p>
        </p:txBody>
      </p:sp>
      <p:sp>
        <p:nvSpPr>
          <p:cNvPr id="3" name="Content Placeholder 2"/>
          <p:cNvSpPr>
            <a:spLocks noGrp="1"/>
          </p:cNvSpPr>
          <p:nvPr>
            <p:ph idx="1"/>
          </p:nvPr>
        </p:nvSpPr>
        <p:spPr/>
        <p:txBody>
          <a:bodyPr>
            <a:normAutofit lnSpcReduction="10000"/>
          </a:bodyPr>
          <a:lstStyle/>
          <a:p>
            <a:r>
              <a:rPr lang="en-US" dirty="0" smtClean="0">
                <a:solidFill>
                  <a:schemeClr val="tx1"/>
                </a:solidFill>
              </a:rPr>
              <a:t>Static routes are manually configured routes that are used to:</a:t>
            </a:r>
          </a:p>
          <a:p>
            <a:pPr lvl="1"/>
            <a:r>
              <a:rPr lang="en-US" dirty="0" smtClean="0">
                <a:solidFill>
                  <a:schemeClr val="tx1"/>
                </a:solidFill>
              </a:rPr>
              <a:t>Define specific routes to use when two autonomous systems must exchange routing information.</a:t>
            </a:r>
          </a:p>
          <a:p>
            <a:pPr lvl="1"/>
            <a:r>
              <a:rPr lang="en-US" dirty="0" smtClean="0">
                <a:solidFill>
                  <a:schemeClr val="tx1"/>
                </a:solidFill>
              </a:rPr>
              <a:t>Define routes to destinations over a WAN link to eliminate the need for a dynamic routing protocol.</a:t>
            </a:r>
          </a:p>
          <a:p>
            <a:r>
              <a:rPr lang="en-US" dirty="0" smtClean="0">
                <a:solidFill>
                  <a:schemeClr val="tx1"/>
                </a:solidFill>
              </a:rPr>
              <a:t>Static route configuration considerations:</a:t>
            </a:r>
          </a:p>
          <a:p>
            <a:pPr lvl="1"/>
            <a:r>
              <a:rPr lang="en-US" dirty="0" smtClean="0">
                <a:solidFill>
                  <a:schemeClr val="tx1"/>
                </a:solidFill>
              </a:rPr>
              <a:t>If you want a router to advertise a static route in a routing protocol, it might need to be redistributed.</a:t>
            </a:r>
          </a:p>
          <a:p>
            <a:pPr lvl="1"/>
            <a:r>
              <a:rPr lang="en-US" dirty="0" smtClean="0">
                <a:solidFill>
                  <a:schemeClr val="tx1"/>
                </a:solidFill>
              </a:rPr>
              <a:t>To reduce the number of static route entries, define a default static route.</a:t>
            </a:r>
          </a:p>
          <a:p>
            <a:endParaRPr lang="en-US"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2" name="Rectangle 4"/>
          <p:cNvSpPr>
            <a:spLocks noGrp="1" noChangeArrowheads="1"/>
          </p:cNvSpPr>
          <p:nvPr>
            <p:ph type="title"/>
          </p:nvPr>
        </p:nvSpPr>
        <p:spPr/>
        <p:txBody>
          <a:bodyPr/>
          <a:lstStyle/>
          <a:p>
            <a:r>
              <a:rPr lang="en-US" sz="4000" dirty="0" smtClean="0"/>
              <a:t>Understanding Route Maps</a:t>
            </a:r>
            <a:endParaRPr lang="en-US" sz="4000" dirty="0"/>
          </a:p>
        </p:txBody>
      </p:sp>
      <p:sp>
        <p:nvSpPr>
          <p:cNvPr id="232453" name="Rectangle 5"/>
          <p:cNvSpPr>
            <a:spLocks noGrp="1" noChangeArrowheads="1"/>
          </p:cNvSpPr>
          <p:nvPr>
            <p:ph idx="1"/>
          </p:nvPr>
        </p:nvSpPr>
        <p:spPr/>
        <p:txBody>
          <a:bodyPr>
            <a:normAutofit fontScale="85000" lnSpcReduction="20000"/>
          </a:bodyPr>
          <a:lstStyle/>
          <a:p>
            <a:r>
              <a:rPr lang="en-US" dirty="0" smtClean="0">
                <a:solidFill>
                  <a:schemeClr val="tx1"/>
                </a:solidFill>
              </a:rPr>
              <a:t>Route maps are similar in function to ACLs, but provide far more control.</a:t>
            </a:r>
          </a:p>
          <a:p>
            <a:r>
              <a:rPr lang="en-US" dirty="0" smtClean="0">
                <a:solidFill>
                  <a:schemeClr val="tx1"/>
                </a:solidFill>
              </a:rPr>
              <a:t>Route maps are more similar to a scripting language.</a:t>
            </a:r>
          </a:p>
          <a:p>
            <a:pPr lvl="1"/>
            <a:r>
              <a:rPr lang="en-US" dirty="0" smtClean="0">
                <a:solidFill>
                  <a:schemeClr val="tx1"/>
                </a:solidFill>
              </a:rPr>
              <a:t>They can be named rather than numbered for easier documentation.</a:t>
            </a:r>
          </a:p>
          <a:p>
            <a:pPr lvl="1"/>
            <a:r>
              <a:rPr lang="en-US" dirty="0" smtClean="0">
                <a:solidFill>
                  <a:schemeClr val="tx1"/>
                </a:solidFill>
              </a:rPr>
              <a:t>Lines are sequence-numbered for easier editing.</a:t>
            </a:r>
          </a:p>
          <a:p>
            <a:pPr lvl="1"/>
            <a:r>
              <a:rPr lang="en-US" dirty="0" smtClean="0">
                <a:solidFill>
                  <a:schemeClr val="tx1"/>
                </a:solidFill>
              </a:rPr>
              <a:t>Match and set criteria can be used, similar to the “if, then” logic.</a:t>
            </a:r>
          </a:p>
          <a:p>
            <a:pPr lvl="2"/>
            <a:r>
              <a:rPr lang="en-US" dirty="0" smtClean="0">
                <a:solidFill>
                  <a:schemeClr val="tx1"/>
                </a:solidFill>
              </a:rPr>
              <a:t>They allow conditions to be tested using match commands and if the conditions match, actions specified by set commands can be taken to modify attributes of the packet or routes.</a:t>
            </a:r>
          </a:p>
          <a:p>
            <a:r>
              <a:rPr lang="en-US" dirty="0" smtClean="0">
                <a:solidFill>
                  <a:schemeClr val="tx1"/>
                </a:solidFill>
              </a:rPr>
              <a:t>Just as ACLs are used by a variety of Cisco IOS features, route maps can also be used for various applications.</a:t>
            </a:r>
          </a:p>
          <a:p>
            <a:pPr lvl="1"/>
            <a:r>
              <a:rPr lang="en-US" dirty="0" smtClean="0">
                <a:solidFill>
                  <a:schemeClr val="tx1"/>
                </a:solidFill>
              </a:rPr>
              <a:t>The actual route map implementation will vary based on how its applied.</a:t>
            </a:r>
          </a:p>
          <a:p>
            <a:pPr lvl="1"/>
            <a:endParaRPr lang="en-US" dirty="0" smtClean="0">
              <a:solidFill>
                <a:schemeClr val="tx1"/>
              </a:solidFill>
            </a:endParaRP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Route Map Applications</a:t>
            </a:r>
            <a:endParaRPr lang="en-US" sz="4000" dirty="0"/>
          </a:p>
        </p:txBody>
      </p:sp>
      <p:sp>
        <p:nvSpPr>
          <p:cNvPr id="3" name="Content Placeholder 2"/>
          <p:cNvSpPr>
            <a:spLocks noGrp="1"/>
          </p:cNvSpPr>
          <p:nvPr>
            <p:ph idx="1"/>
          </p:nvPr>
        </p:nvSpPr>
        <p:spPr/>
        <p:txBody>
          <a:bodyPr>
            <a:normAutofit fontScale="77500" lnSpcReduction="20000"/>
          </a:bodyPr>
          <a:lstStyle/>
          <a:p>
            <a:pPr>
              <a:lnSpc>
                <a:spcPct val="120000"/>
              </a:lnSpc>
              <a:spcBef>
                <a:spcPts val="0"/>
              </a:spcBef>
            </a:pPr>
            <a:r>
              <a:rPr lang="en-US" b="1" dirty="0" smtClean="0">
                <a:solidFill>
                  <a:schemeClr val="tx1"/>
                </a:solidFill>
              </a:rPr>
              <a:t>Route filtering during redistribution</a:t>
            </a:r>
          </a:p>
          <a:p>
            <a:pPr lvl="1">
              <a:lnSpc>
                <a:spcPct val="120000"/>
              </a:lnSpc>
              <a:spcBef>
                <a:spcPts val="0"/>
              </a:spcBef>
            </a:pPr>
            <a:r>
              <a:rPr lang="en-US" dirty="0" smtClean="0">
                <a:solidFill>
                  <a:schemeClr val="tx1"/>
                </a:solidFill>
              </a:rPr>
              <a:t>All IP routing protocols can use route maps for redistribution filtering.</a:t>
            </a:r>
          </a:p>
          <a:p>
            <a:pPr lvl="1">
              <a:lnSpc>
                <a:spcPct val="120000"/>
              </a:lnSpc>
              <a:spcBef>
                <a:spcPts val="0"/>
              </a:spcBef>
            </a:pPr>
            <a:r>
              <a:rPr lang="en-US" dirty="0" smtClean="0">
                <a:solidFill>
                  <a:schemeClr val="tx1"/>
                </a:solidFill>
              </a:rPr>
              <a:t>Applied using the</a:t>
            </a:r>
            <a:r>
              <a:rPr lang="en-US" dirty="0" smtClean="0">
                <a:solidFill>
                  <a:schemeClr val="tx1"/>
                </a:solidFill>
                <a:latin typeface="Courier New" pitchFamily="49" charset="0"/>
                <a:cs typeface="Courier New" pitchFamily="49" charset="0"/>
              </a:rPr>
              <a:t> </a:t>
            </a:r>
            <a:r>
              <a:rPr lang="en-US" b="1" dirty="0" smtClean="0">
                <a:solidFill>
                  <a:schemeClr val="tx1"/>
                </a:solidFill>
                <a:latin typeface="Courier New" pitchFamily="49" charset="0"/>
                <a:cs typeface="Courier New" pitchFamily="49" charset="0"/>
              </a:rPr>
              <a:t>redistribute </a:t>
            </a:r>
            <a:r>
              <a:rPr lang="en-US" i="1" dirty="0" smtClean="0">
                <a:solidFill>
                  <a:schemeClr val="tx1"/>
                </a:solidFill>
                <a:latin typeface="Courier New" pitchFamily="49" charset="0"/>
                <a:cs typeface="Courier New" pitchFamily="49" charset="0"/>
              </a:rPr>
              <a:t>protocol</a:t>
            </a:r>
            <a:r>
              <a:rPr lang="en-US" b="1" i="1" dirty="0" smtClean="0">
                <a:solidFill>
                  <a:schemeClr val="tx1"/>
                </a:solidFill>
                <a:latin typeface="Courier New" pitchFamily="49" charset="0"/>
                <a:cs typeface="Courier New" pitchFamily="49" charset="0"/>
              </a:rPr>
              <a:t> </a:t>
            </a:r>
            <a:r>
              <a:rPr lang="en-US" b="1" dirty="0" smtClean="0">
                <a:solidFill>
                  <a:schemeClr val="tx1"/>
                </a:solidFill>
                <a:latin typeface="Courier New" pitchFamily="49" charset="0"/>
                <a:cs typeface="Courier New" pitchFamily="49" charset="0"/>
              </a:rPr>
              <a:t>route-map </a:t>
            </a:r>
            <a:r>
              <a:rPr lang="en-US" dirty="0" smtClean="0">
                <a:solidFill>
                  <a:schemeClr val="tx1"/>
                </a:solidFill>
              </a:rPr>
              <a:t>router configuration command.</a:t>
            </a:r>
          </a:p>
          <a:p>
            <a:pPr>
              <a:lnSpc>
                <a:spcPct val="120000"/>
              </a:lnSpc>
              <a:spcBef>
                <a:spcPts val="0"/>
              </a:spcBef>
            </a:pPr>
            <a:r>
              <a:rPr lang="en-US" b="1" dirty="0" smtClean="0">
                <a:solidFill>
                  <a:schemeClr val="tx1"/>
                </a:solidFill>
              </a:rPr>
              <a:t>Policy-based routing (PBR)</a:t>
            </a:r>
          </a:p>
          <a:p>
            <a:pPr lvl="1">
              <a:lnSpc>
                <a:spcPct val="120000"/>
              </a:lnSpc>
              <a:spcBef>
                <a:spcPts val="0"/>
              </a:spcBef>
            </a:pPr>
            <a:r>
              <a:rPr lang="en-US" dirty="0" smtClean="0">
                <a:solidFill>
                  <a:schemeClr val="tx1"/>
                </a:solidFill>
              </a:rPr>
              <a:t>PBR allows the operator to define routing policy other than basic destination-based routing using the routing table. </a:t>
            </a:r>
          </a:p>
          <a:p>
            <a:pPr lvl="1">
              <a:lnSpc>
                <a:spcPct val="120000"/>
              </a:lnSpc>
              <a:spcBef>
                <a:spcPts val="0"/>
              </a:spcBef>
            </a:pPr>
            <a:r>
              <a:rPr lang="en-US" dirty="0" smtClean="0">
                <a:solidFill>
                  <a:schemeClr val="tx1"/>
                </a:solidFill>
              </a:rPr>
              <a:t>Applied using the</a:t>
            </a:r>
            <a:r>
              <a:rPr lang="en-US" dirty="0" smtClean="0">
                <a:solidFill>
                  <a:schemeClr val="tx1"/>
                </a:solidFill>
                <a:latin typeface="Courier New" pitchFamily="49" charset="0"/>
                <a:cs typeface="Courier New" pitchFamily="49" charset="0"/>
              </a:rPr>
              <a:t> </a:t>
            </a:r>
            <a:r>
              <a:rPr lang="en-US" b="1" dirty="0" smtClean="0">
                <a:solidFill>
                  <a:schemeClr val="tx1"/>
                </a:solidFill>
                <a:latin typeface="Courier New" pitchFamily="49" charset="0"/>
                <a:cs typeface="Courier New" pitchFamily="49" charset="0"/>
              </a:rPr>
              <a:t>ip policy route-map </a:t>
            </a:r>
            <a:r>
              <a:rPr lang="en-US" dirty="0" smtClean="0">
                <a:solidFill>
                  <a:schemeClr val="tx1"/>
                </a:solidFill>
              </a:rPr>
              <a:t>interface configuration command.</a:t>
            </a:r>
          </a:p>
          <a:p>
            <a:pPr>
              <a:lnSpc>
                <a:spcPct val="120000"/>
              </a:lnSpc>
              <a:spcBef>
                <a:spcPts val="0"/>
              </a:spcBef>
            </a:pPr>
            <a:r>
              <a:rPr lang="en-US" b="1" dirty="0" smtClean="0">
                <a:solidFill>
                  <a:schemeClr val="tx1"/>
                </a:solidFill>
              </a:rPr>
              <a:t>NAT</a:t>
            </a:r>
          </a:p>
          <a:p>
            <a:pPr lvl="1">
              <a:lnSpc>
                <a:spcPct val="120000"/>
              </a:lnSpc>
              <a:spcBef>
                <a:spcPts val="0"/>
              </a:spcBef>
            </a:pPr>
            <a:r>
              <a:rPr lang="en-US" dirty="0" smtClean="0">
                <a:solidFill>
                  <a:schemeClr val="tx1"/>
                </a:solidFill>
              </a:rPr>
              <a:t>Route maps provide more control over which private addresses are translated to public addresses.</a:t>
            </a:r>
          </a:p>
          <a:p>
            <a:pPr>
              <a:lnSpc>
                <a:spcPct val="120000"/>
              </a:lnSpc>
              <a:spcBef>
                <a:spcPts val="0"/>
              </a:spcBef>
            </a:pPr>
            <a:r>
              <a:rPr lang="en-US" b="1" dirty="0" smtClean="0">
                <a:solidFill>
                  <a:schemeClr val="tx1"/>
                </a:solidFill>
              </a:rPr>
              <a:t>BGP</a:t>
            </a:r>
          </a:p>
          <a:p>
            <a:pPr lvl="1">
              <a:lnSpc>
                <a:spcPct val="120000"/>
              </a:lnSpc>
              <a:spcBef>
                <a:spcPts val="0"/>
              </a:spcBef>
            </a:pPr>
            <a:r>
              <a:rPr lang="en-US" dirty="0" smtClean="0">
                <a:solidFill>
                  <a:schemeClr val="tx1"/>
                </a:solidFill>
              </a:rPr>
              <a:t>Route maps are the primary tools for implementing BGP policy. </a:t>
            </a:r>
          </a:p>
          <a:p>
            <a:pPr>
              <a:lnSpc>
                <a:spcPct val="120000"/>
              </a:lnSpc>
              <a:spcBef>
                <a:spcPts val="0"/>
              </a:spcBef>
            </a:pPr>
            <a:endParaRPr lang="en-US" dirty="0" smtClean="0">
              <a:solidFill>
                <a:schemeClr val="tx1"/>
              </a:solidFill>
            </a:endParaRPr>
          </a:p>
          <a:p>
            <a:pPr>
              <a:lnSpc>
                <a:spcPct val="120000"/>
              </a:lnSpc>
              <a:spcBef>
                <a:spcPts val="0"/>
              </a:spcBef>
            </a:pPr>
            <a:endParaRPr lang="en-US"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521366" y="365379"/>
            <a:ext cx="8532159" cy="620712"/>
          </a:xfrm>
        </p:spPr>
        <p:txBody>
          <a:bodyPr/>
          <a:lstStyle/>
          <a:p>
            <a:pPr algn="l"/>
            <a:r>
              <a:rPr lang="en-US" sz="3600" dirty="0" smtClean="0"/>
              <a:t>Defining a Route Map</a:t>
            </a:r>
            <a:endParaRPr lang="en-US" sz="3600" dirty="0"/>
          </a:p>
        </p:txBody>
      </p:sp>
      <p:sp>
        <p:nvSpPr>
          <p:cNvPr id="13" name="Content Placeholder 12"/>
          <p:cNvSpPr>
            <a:spLocks noGrp="1"/>
          </p:cNvSpPr>
          <p:nvPr>
            <p:ph idx="1"/>
          </p:nvPr>
        </p:nvSpPr>
        <p:spPr>
          <a:xfrm>
            <a:off x="279400" y="1166784"/>
            <a:ext cx="8316913" cy="491994"/>
          </a:xfrm>
        </p:spPr>
        <p:txBody>
          <a:bodyPr>
            <a:normAutofit fontScale="92500"/>
          </a:bodyPr>
          <a:lstStyle/>
          <a:p>
            <a:r>
              <a:rPr lang="en-US" dirty="0" smtClean="0">
                <a:solidFill>
                  <a:schemeClr val="tx1"/>
                </a:solidFill>
              </a:rPr>
              <a:t>Define a route map and enter route map configuration mode.</a:t>
            </a:r>
            <a:endParaRPr lang="en-US" dirty="0">
              <a:solidFill>
                <a:schemeClr val="tx1"/>
              </a:solidFill>
            </a:endParaRPr>
          </a:p>
        </p:txBody>
      </p:sp>
      <p:sp>
        <p:nvSpPr>
          <p:cNvPr id="14" name="Text Placeholder 13"/>
          <p:cNvSpPr>
            <a:spLocks noGrp="1"/>
          </p:cNvSpPr>
          <p:nvPr>
            <p:ph type="body" sz="quarter" idx="10"/>
          </p:nvPr>
        </p:nvSpPr>
        <p:spPr>
          <a:xfrm>
            <a:off x="613533" y="1593789"/>
            <a:ext cx="7745412" cy="377078"/>
          </a:xfrm>
        </p:spPr>
        <p:txBody>
          <a:bodyPr/>
          <a:lstStyle/>
          <a:p>
            <a:r>
              <a:rPr lang="en-US" dirty="0" smtClean="0"/>
              <a:t>Router(config)#</a:t>
            </a:r>
            <a:endParaRPr lang="en-US" dirty="0"/>
          </a:p>
        </p:txBody>
      </p:sp>
      <p:sp>
        <p:nvSpPr>
          <p:cNvPr id="15" name="Text Placeholder 14"/>
          <p:cNvSpPr>
            <a:spLocks noGrp="1"/>
          </p:cNvSpPr>
          <p:nvPr>
            <p:ph type="body" sz="quarter" idx="11"/>
          </p:nvPr>
        </p:nvSpPr>
        <p:spPr>
          <a:xfrm>
            <a:off x="594360" y="2009816"/>
            <a:ext cx="7745412" cy="415208"/>
          </a:xfrm>
        </p:spPr>
        <p:txBody>
          <a:bodyPr>
            <a:normAutofit/>
          </a:bodyPr>
          <a:lstStyle/>
          <a:p>
            <a:r>
              <a:rPr lang="en-US" dirty="0" smtClean="0">
                <a:solidFill>
                  <a:schemeClr val="tx1"/>
                </a:solidFill>
              </a:rPr>
              <a:t>route-map </a:t>
            </a:r>
            <a:r>
              <a:rPr lang="en-US" b="0" i="1" dirty="0" smtClean="0">
                <a:solidFill>
                  <a:schemeClr val="tx1"/>
                </a:solidFill>
              </a:rPr>
              <a:t>map-tag</a:t>
            </a:r>
            <a:r>
              <a:rPr lang="en-US" b="0" dirty="0" smtClean="0">
                <a:solidFill>
                  <a:schemeClr val="tx1"/>
                </a:solidFill>
              </a:rPr>
              <a:t> </a:t>
            </a:r>
            <a:r>
              <a:rPr lang="en-US" dirty="0" smtClean="0">
                <a:solidFill>
                  <a:schemeClr val="tx1"/>
                </a:solidFill>
              </a:rPr>
              <a:t>[permit | deny] [</a:t>
            </a:r>
            <a:r>
              <a:rPr lang="en-US" b="0" i="1" dirty="0" smtClean="0">
                <a:solidFill>
                  <a:schemeClr val="tx1"/>
                </a:solidFill>
              </a:rPr>
              <a:t>sequence-number</a:t>
            </a:r>
            <a:r>
              <a:rPr lang="en-US" dirty="0" smtClean="0">
                <a:solidFill>
                  <a:schemeClr val="tx1"/>
                </a:solidFill>
              </a:rPr>
              <a:t>] </a:t>
            </a:r>
            <a:endParaRPr lang="en-US" b="0" i="1" dirty="0">
              <a:solidFill>
                <a:schemeClr val="tx1"/>
              </a:solidFill>
            </a:endParaRPr>
          </a:p>
        </p:txBody>
      </p:sp>
      <p:sp>
        <p:nvSpPr>
          <p:cNvPr id="8" name="Rectangle 7"/>
          <p:cNvSpPr/>
          <p:nvPr/>
        </p:nvSpPr>
        <p:spPr>
          <a:xfrm>
            <a:off x="656992" y="4978400"/>
            <a:ext cx="8131408" cy="1277273"/>
          </a:xfrm>
          <a:prstGeom prst="rect">
            <a:avLst/>
          </a:prstGeom>
        </p:spPr>
        <p:txBody>
          <a:bodyPr wrap="square">
            <a:spAutoFit/>
          </a:bodyPr>
          <a:lstStyle/>
          <a:p>
            <a:pPr marL="236538" indent="-236538" algn="l" defTabSz="814388" eaLnBrk="1" hangingPunct="1">
              <a:lnSpc>
                <a:spcPct val="100000"/>
              </a:lnSpc>
              <a:spcBef>
                <a:spcPts val="600"/>
              </a:spcBef>
              <a:buClr>
                <a:srgbClr val="708CA1"/>
              </a:buClr>
              <a:buFont typeface="Wingdings" pitchFamily="2" charset="2"/>
              <a:buChar char="§"/>
            </a:pPr>
            <a:r>
              <a:rPr lang="en-US" dirty="0" smtClean="0"/>
              <a:t>Each </a:t>
            </a:r>
            <a:r>
              <a:rPr lang="en-US" b="1" dirty="0" smtClean="0">
                <a:latin typeface="Courier New" pitchFamily="49" charset="0"/>
                <a:cs typeface="Courier New" pitchFamily="49" charset="0"/>
              </a:rPr>
              <a:t>route map </a:t>
            </a:r>
            <a:r>
              <a:rPr lang="en-US" dirty="0" smtClean="0"/>
              <a:t>statement is numbered by a sequence number and for this reason can be edited.</a:t>
            </a:r>
          </a:p>
          <a:p>
            <a:pPr marL="236538" lvl="0" indent="-236538" algn="l" defTabSz="814388" eaLnBrk="1" hangingPunct="1">
              <a:lnSpc>
                <a:spcPct val="100000"/>
              </a:lnSpc>
              <a:spcBef>
                <a:spcPts val="600"/>
              </a:spcBef>
              <a:buClr>
                <a:srgbClr val="708CA1"/>
              </a:buClr>
              <a:buFont typeface="Wingdings" pitchFamily="2" charset="2"/>
              <a:buChar char="§"/>
            </a:pPr>
            <a:r>
              <a:rPr lang="en-US" dirty="0" smtClean="0">
                <a:latin typeface="+mn-lt"/>
              </a:rPr>
              <a:t>The default for the</a:t>
            </a:r>
            <a:r>
              <a:rPr lang="en-US" b="1" dirty="0" smtClean="0">
                <a:latin typeface="Courier New" pitchFamily="49" charset="0"/>
                <a:cs typeface="Courier New" pitchFamily="49" charset="0"/>
              </a:rPr>
              <a:t> route-map </a:t>
            </a:r>
            <a:r>
              <a:rPr lang="en-US" dirty="0" smtClean="0">
                <a:latin typeface="+mn-lt"/>
              </a:rPr>
              <a:t>command is </a:t>
            </a:r>
            <a:r>
              <a:rPr lang="en-US" b="1" dirty="0" smtClean="0">
                <a:latin typeface="Courier New" pitchFamily="49" charset="0"/>
                <a:cs typeface="Courier New" pitchFamily="49" charset="0"/>
              </a:rPr>
              <a:t>permit</a:t>
            </a:r>
            <a:r>
              <a:rPr lang="en-US" dirty="0" smtClean="0">
                <a:latin typeface="+mn-lt"/>
              </a:rPr>
              <a:t>, with a sequence-number of </a:t>
            </a:r>
            <a:r>
              <a:rPr lang="en-US" b="1" dirty="0" smtClean="0">
                <a:latin typeface="Courier New" pitchFamily="49" charset="0"/>
                <a:cs typeface="Courier New" pitchFamily="49" charset="0"/>
              </a:rPr>
              <a:t>10</a:t>
            </a:r>
            <a:r>
              <a:rPr lang="en-US" dirty="0" smtClean="0">
                <a:latin typeface="+mn-lt"/>
              </a:rPr>
              <a:t>.</a:t>
            </a:r>
          </a:p>
        </p:txBody>
      </p:sp>
      <p:graphicFrame>
        <p:nvGraphicFramePr>
          <p:cNvPr id="9" name="Table 8"/>
          <p:cNvGraphicFramePr>
            <a:graphicFrameLocks noGrp="1"/>
          </p:cNvGraphicFramePr>
          <p:nvPr/>
        </p:nvGraphicFramePr>
        <p:xfrm>
          <a:off x="594360" y="2476866"/>
          <a:ext cx="7772400" cy="2367280"/>
        </p:xfrm>
        <a:graphic>
          <a:graphicData uri="http://schemas.openxmlformats.org/drawingml/2006/table">
            <a:tbl>
              <a:tblPr firstRow="1" bandRow="1">
                <a:tableStyleId>{5C22544A-7EE6-4342-B048-85BDC9FD1C3A}</a:tableStyleId>
              </a:tblPr>
              <a:tblGrid>
                <a:gridCol w="2514600"/>
                <a:gridCol w="5257800"/>
              </a:tblGrid>
              <a:tr h="415412">
                <a:tc>
                  <a:txBody>
                    <a:bodyPr/>
                    <a:lstStyle/>
                    <a:p>
                      <a:pPr marL="0" marR="0" algn="l">
                        <a:lnSpc>
                          <a:spcPct val="100000"/>
                        </a:lnSpc>
                        <a:spcBef>
                          <a:spcPts val="0"/>
                        </a:spcBef>
                        <a:spcAft>
                          <a:spcPts val="600"/>
                        </a:spcAft>
                      </a:pPr>
                      <a:r>
                        <a:rPr lang="en-US" sz="1600" b="1" dirty="0"/>
                        <a:t>Parameter</a:t>
                      </a:r>
                      <a:endParaRPr lang="en-US" sz="1600" b="1" dirty="0">
                        <a:solidFill>
                          <a:srgbClr val="000000"/>
                        </a:solidFill>
                        <a:latin typeface="Arial"/>
                        <a:ea typeface="SimSun"/>
                      </a:endParaRPr>
                    </a:p>
                  </a:txBody>
                  <a:tcPr marL="68580" marR="68580" marT="0" marB="0" anchor="ctr"/>
                </a:tc>
                <a:tc>
                  <a:txBody>
                    <a:bodyPr/>
                    <a:lstStyle/>
                    <a:p>
                      <a:pPr marL="0" marR="0" algn="l">
                        <a:lnSpc>
                          <a:spcPct val="100000"/>
                        </a:lnSpc>
                        <a:spcBef>
                          <a:spcPts val="0"/>
                        </a:spcBef>
                        <a:spcAft>
                          <a:spcPts val="600"/>
                        </a:spcAft>
                      </a:pPr>
                      <a:r>
                        <a:rPr lang="en-US" sz="1600" b="1" dirty="0"/>
                        <a:t>Description</a:t>
                      </a:r>
                      <a:endParaRPr lang="en-US" sz="1600" b="1" dirty="0">
                        <a:solidFill>
                          <a:srgbClr val="000000"/>
                        </a:solidFill>
                        <a:latin typeface="Arial"/>
                        <a:ea typeface="SimSun"/>
                      </a:endParaRPr>
                    </a:p>
                  </a:txBody>
                  <a:tcPr marL="68580" marR="68580" marT="0" marB="0" anchor="ctr"/>
                </a:tc>
              </a:tr>
              <a:tr h="415412">
                <a:tc>
                  <a:txBody>
                    <a:bodyPr/>
                    <a:lstStyle/>
                    <a:p>
                      <a:pPr marL="0" marR="0" algn="l">
                        <a:lnSpc>
                          <a:spcPct val="100000"/>
                        </a:lnSpc>
                        <a:spcBef>
                          <a:spcPts val="0"/>
                        </a:spcBef>
                        <a:spcAft>
                          <a:spcPts val="600"/>
                        </a:spcAft>
                      </a:pPr>
                      <a:r>
                        <a:rPr lang="en-US" sz="1400" i="1" kern="1200" dirty="0" smtClean="0">
                          <a:solidFill>
                            <a:srgbClr val="000000"/>
                          </a:solidFill>
                          <a:latin typeface="Courier New" pitchFamily="49" charset="0"/>
                          <a:ea typeface="Times New Roman"/>
                          <a:cs typeface="Courier New" pitchFamily="49" charset="0"/>
                        </a:rPr>
                        <a:t>map-tag</a:t>
                      </a:r>
                    </a:p>
                  </a:txBody>
                  <a:tcPr marL="68580" marR="68580" marT="0" marB="0" anchor="ctr"/>
                </a:tc>
                <a:tc>
                  <a:txBody>
                    <a:bodyPr/>
                    <a:lstStyle/>
                    <a:p>
                      <a:pPr marL="0" marR="0" algn="l" defTabSz="914400" rtl="0" eaLnBrk="1" latinLnBrk="0" hangingPunct="1">
                        <a:lnSpc>
                          <a:spcPct val="100000"/>
                        </a:lnSpc>
                        <a:spcBef>
                          <a:spcPts val="300"/>
                        </a:spcBef>
                        <a:spcAft>
                          <a:spcPts val="600"/>
                        </a:spcAft>
                      </a:pPr>
                      <a:r>
                        <a:rPr lang="en-US" sz="1400" kern="1200" dirty="0" smtClean="0">
                          <a:solidFill>
                            <a:srgbClr val="000000"/>
                          </a:solidFill>
                          <a:latin typeface="+mn-lt"/>
                          <a:ea typeface="SimSun"/>
                          <a:cs typeface="Arial"/>
                        </a:rPr>
                        <a:t>Name of the route map.</a:t>
                      </a:r>
                    </a:p>
                  </a:txBody>
                  <a:tcPr marL="68580" marR="68580" marT="0" marB="0" anchor="ctr"/>
                </a:tc>
              </a:tr>
              <a:tr h="853587">
                <a:tc>
                  <a:txBody>
                    <a:bodyPr/>
                    <a:lstStyle/>
                    <a:p>
                      <a:pPr marL="0" marR="0" algn="l">
                        <a:lnSpc>
                          <a:spcPct val="100000"/>
                        </a:lnSpc>
                        <a:spcBef>
                          <a:spcPts val="0"/>
                        </a:spcBef>
                        <a:spcAft>
                          <a:spcPts val="600"/>
                        </a:spcAft>
                      </a:pPr>
                      <a:r>
                        <a:rPr lang="en-US" sz="1400" i="1" kern="1200" dirty="0" smtClean="0">
                          <a:solidFill>
                            <a:srgbClr val="000000"/>
                          </a:solidFill>
                          <a:latin typeface="Courier New" pitchFamily="49" charset="0"/>
                          <a:ea typeface="Times New Roman"/>
                          <a:cs typeface="Courier New" pitchFamily="49" charset="0"/>
                        </a:rPr>
                        <a:t>permit | deny</a:t>
                      </a:r>
                    </a:p>
                  </a:txBody>
                  <a:tcPr marL="68580" marR="68580" marT="0" marB="0" anchor="ctr"/>
                </a:tc>
                <a:tc>
                  <a:txBody>
                    <a:bodyPr/>
                    <a:lstStyle/>
                    <a:p>
                      <a:pPr marL="0" marR="0" algn="l" defTabSz="914400" rtl="0" eaLnBrk="1" latinLnBrk="0" hangingPunct="1">
                        <a:lnSpc>
                          <a:spcPct val="100000"/>
                        </a:lnSpc>
                        <a:spcBef>
                          <a:spcPts val="300"/>
                        </a:spcBef>
                        <a:spcAft>
                          <a:spcPts val="600"/>
                        </a:spcAft>
                      </a:pPr>
                      <a:r>
                        <a:rPr lang="en-US" sz="1400" kern="1200" dirty="0" smtClean="0">
                          <a:solidFill>
                            <a:srgbClr val="000000"/>
                          </a:solidFill>
                          <a:latin typeface="+mn-lt"/>
                          <a:ea typeface="SimSun"/>
                          <a:cs typeface="Arial"/>
                        </a:rPr>
                        <a:t>(Optional)  A parameter that specifies the action to be taken if the route map match conditions are met; the meaning of permit or deny is dependent on how the route map is used. </a:t>
                      </a:r>
                    </a:p>
                  </a:txBody>
                  <a:tcPr marL="68580" marR="68580" marT="0" marB="0" anchor="ctr"/>
                </a:tc>
              </a:tr>
              <a:tr h="682869">
                <a:tc>
                  <a:txBody>
                    <a:bodyPr/>
                    <a:lstStyle/>
                    <a:p>
                      <a:pPr marL="0" marR="0" algn="l">
                        <a:lnSpc>
                          <a:spcPct val="100000"/>
                        </a:lnSpc>
                        <a:spcBef>
                          <a:spcPts val="0"/>
                        </a:spcBef>
                        <a:spcAft>
                          <a:spcPts val="600"/>
                        </a:spcAft>
                      </a:pPr>
                      <a:r>
                        <a:rPr lang="en-US" sz="1400" i="1" kern="1200" dirty="0" smtClean="0">
                          <a:solidFill>
                            <a:srgbClr val="000000"/>
                          </a:solidFill>
                          <a:latin typeface="Courier New" pitchFamily="49" charset="0"/>
                          <a:ea typeface="Times New Roman"/>
                          <a:cs typeface="Courier New" pitchFamily="49" charset="0"/>
                        </a:rPr>
                        <a:t>sequence-number</a:t>
                      </a:r>
                    </a:p>
                  </a:txBody>
                  <a:tcPr marL="68580" marR="68580" marT="0" marB="0" anchor="ctr"/>
                </a:tc>
                <a:tc>
                  <a:txBody>
                    <a:bodyPr/>
                    <a:lstStyle/>
                    <a:p>
                      <a:pPr marL="0" marR="0" algn="l" defTabSz="914400" rtl="0" eaLnBrk="1" latinLnBrk="0" hangingPunct="1">
                        <a:lnSpc>
                          <a:spcPct val="100000"/>
                        </a:lnSpc>
                        <a:spcBef>
                          <a:spcPts val="300"/>
                        </a:spcBef>
                        <a:spcAft>
                          <a:spcPts val="600"/>
                        </a:spcAft>
                      </a:pPr>
                      <a:r>
                        <a:rPr lang="en-US" sz="1400" kern="1200" dirty="0" smtClean="0">
                          <a:solidFill>
                            <a:srgbClr val="000000"/>
                          </a:solidFill>
                          <a:latin typeface="+mn-lt"/>
                          <a:ea typeface="SimSun"/>
                          <a:cs typeface="Arial"/>
                        </a:rPr>
                        <a:t>(Optional)  A sequence number that indicates the position that a new route map statement will have in the list of route map statements already configured with the same name.</a:t>
                      </a: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1" name="Rectangle 5"/>
          <p:cNvSpPr>
            <a:spLocks noGrp="1" noChangeArrowheads="1"/>
          </p:cNvSpPr>
          <p:nvPr>
            <p:ph type="title"/>
          </p:nvPr>
        </p:nvSpPr>
        <p:spPr/>
        <p:txBody>
          <a:bodyPr/>
          <a:lstStyle/>
          <a:p>
            <a:r>
              <a:rPr lang="en-US" sz="4000" dirty="0" smtClean="0"/>
              <a:t>Route Map Operation Logic</a:t>
            </a:r>
            <a:endParaRPr lang="en-US" sz="4000" dirty="0"/>
          </a:p>
        </p:txBody>
      </p:sp>
      <p:sp>
        <p:nvSpPr>
          <p:cNvPr id="7" name="Content Placeholder 6"/>
          <p:cNvSpPr>
            <a:spLocks noGrp="1"/>
          </p:cNvSpPr>
          <p:nvPr>
            <p:ph idx="1"/>
          </p:nvPr>
        </p:nvSpPr>
        <p:spPr/>
        <p:txBody>
          <a:bodyPr>
            <a:normAutofit fontScale="77500" lnSpcReduction="20000"/>
          </a:bodyPr>
          <a:lstStyle/>
          <a:p>
            <a:r>
              <a:rPr lang="en-US" dirty="0" smtClean="0">
                <a:solidFill>
                  <a:schemeClr val="tx1"/>
                </a:solidFill>
              </a:rPr>
              <a:t>A route map consists of a list of statements.</a:t>
            </a:r>
          </a:p>
          <a:p>
            <a:pPr lvl="1"/>
            <a:r>
              <a:rPr lang="en-US" dirty="0" smtClean="0">
                <a:solidFill>
                  <a:schemeClr val="tx1"/>
                </a:solidFill>
              </a:rPr>
              <a:t>The list is processed top-down like an access list. </a:t>
            </a:r>
          </a:p>
          <a:p>
            <a:pPr lvl="1"/>
            <a:r>
              <a:rPr lang="en-US" dirty="0" smtClean="0">
                <a:solidFill>
                  <a:schemeClr val="tx1"/>
                </a:solidFill>
              </a:rPr>
              <a:t>Sequence numbers are used for inserting or deleting specific statements. </a:t>
            </a:r>
          </a:p>
          <a:p>
            <a:r>
              <a:rPr lang="en-US" dirty="0" smtClean="0">
                <a:solidFill>
                  <a:schemeClr val="tx1"/>
                </a:solidFill>
              </a:rPr>
              <a:t>Route map permit or deny determines if the candidate </a:t>
            </a:r>
            <a:br>
              <a:rPr lang="en-US" dirty="0" smtClean="0">
                <a:solidFill>
                  <a:schemeClr val="tx1"/>
                </a:solidFill>
              </a:rPr>
            </a:br>
            <a:r>
              <a:rPr lang="en-US" dirty="0" smtClean="0">
                <a:solidFill>
                  <a:schemeClr val="tx1"/>
                </a:solidFill>
              </a:rPr>
              <a:t>will be redistributed.</a:t>
            </a:r>
          </a:p>
          <a:p>
            <a:pPr lvl="1"/>
            <a:r>
              <a:rPr lang="en-US" dirty="0" smtClean="0">
                <a:solidFill>
                  <a:schemeClr val="tx1"/>
                </a:solidFill>
              </a:rPr>
              <a:t>At least one reference must permit the route for it to be a candidate for redistribution.</a:t>
            </a:r>
          </a:p>
          <a:p>
            <a:r>
              <a:rPr lang="en-US" dirty="0" smtClean="0">
                <a:solidFill>
                  <a:schemeClr val="tx1"/>
                </a:solidFill>
              </a:rPr>
              <a:t>The first match found for a route is applied.</a:t>
            </a:r>
          </a:p>
          <a:p>
            <a:pPr lvl="1"/>
            <a:r>
              <a:rPr lang="en-US" dirty="0" smtClean="0">
                <a:solidFill>
                  <a:schemeClr val="tx1"/>
                </a:solidFill>
              </a:rPr>
              <a:t>The match statement may contain multiple references.</a:t>
            </a:r>
          </a:p>
          <a:p>
            <a:pPr lvl="2"/>
            <a:r>
              <a:rPr lang="en-US" dirty="0" smtClean="0">
                <a:solidFill>
                  <a:schemeClr val="tx1"/>
                </a:solidFill>
              </a:rPr>
              <a:t>Multiple match criteria in the same line use a logical OR.</a:t>
            </a:r>
          </a:p>
          <a:p>
            <a:pPr lvl="2"/>
            <a:r>
              <a:rPr lang="en-US" dirty="0" smtClean="0">
                <a:solidFill>
                  <a:schemeClr val="tx1"/>
                </a:solidFill>
              </a:rPr>
              <a:t>Multiple match criteria in multiple separate lines use a logical AND.</a:t>
            </a:r>
          </a:p>
          <a:p>
            <a:pPr lvl="1"/>
            <a:r>
              <a:rPr lang="en-US" dirty="0" smtClean="0">
                <a:solidFill>
                  <a:schemeClr val="tx1"/>
                </a:solidFill>
              </a:rPr>
              <a:t>Once there is a match, set the action (if defined) and leave the route map.</a:t>
            </a:r>
          </a:p>
          <a:p>
            <a:pPr lvl="2"/>
            <a:r>
              <a:rPr lang="en-US" dirty="0" smtClean="0">
                <a:solidFill>
                  <a:schemeClr val="tx1"/>
                </a:solidFill>
              </a:rPr>
              <a:t>Other route-map statements are not processed.</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ght Arrow Callout 9"/>
          <p:cNvSpPr/>
          <p:nvPr/>
        </p:nvSpPr>
        <p:spPr bwMode="auto">
          <a:xfrm>
            <a:off x="720140" y="1075187"/>
            <a:ext cx="3924963" cy="1720641"/>
          </a:xfrm>
          <a:prstGeom prst="rightArrowCallout">
            <a:avLst>
              <a:gd name="adj1" fmla="val 9348"/>
              <a:gd name="adj2" fmla="val 9348"/>
              <a:gd name="adj3" fmla="val 8478"/>
              <a:gd name="adj4" fmla="val 87708"/>
            </a:avLst>
          </a:prstGeom>
          <a:solidFill>
            <a:schemeClr val="accent1">
              <a:alpha val="3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50532" name="Rectangle 4"/>
          <p:cNvSpPr>
            <a:spLocks noGrp="1" noChangeArrowheads="1"/>
          </p:cNvSpPr>
          <p:nvPr>
            <p:ph type="title"/>
          </p:nvPr>
        </p:nvSpPr>
        <p:spPr>
          <a:xfrm>
            <a:off x="-14522" y="365379"/>
            <a:ext cx="8521700" cy="549021"/>
          </a:xfrm>
        </p:spPr>
        <p:txBody>
          <a:bodyPr>
            <a:noAutofit/>
          </a:bodyPr>
          <a:lstStyle/>
          <a:p>
            <a:pPr algn="l"/>
            <a:r>
              <a:rPr lang="en-US" sz="3200" dirty="0" smtClean="0"/>
              <a:t>Route Map Operation Example</a:t>
            </a:r>
            <a:endParaRPr lang="en-US" sz="3200" dirty="0"/>
          </a:p>
        </p:txBody>
      </p:sp>
      <p:sp>
        <p:nvSpPr>
          <p:cNvPr id="18" name="Content Placeholder 17"/>
          <p:cNvSpPr>
            <a:spLocks noGrp="1"/>
          </p:cNvSpPr>
          <p:nvPr>
            <p:ph idx="11"/>
          </p:nvPr>
        </p:nvSpPr>
        <p:spPr>
          <a:xfrm>
            <a:off x="279400" y="4800600"/>
            <a:ext cx="8520354" cy="1623504"/>
          </a:xfrm>
        </p:spPr>
        <p:txBody>
          <a:bodyPr>
            <a:normAutofit fontScale="70000" lnSpcReduction="20000"/>
          </a:bodyPr>
          <a:lstStyle/>
          <a:p>
            <a:pPr marL="228600" indent="-228600" algn="r">
              <a:lnSpc>
                <a:spcPct val="100000"/>
              </a:lnSpc>
              <a:buFont typeface="Arial" pitchFamily="34" charset="0"/>
              <a:buChar char="•"/>
            </a:pPr>
            <a:r>
              <a:rPr lang="en-US" sz="1600" dirty="0" smtClean="0">
                <a:solidFill>
                  <a:schemeClr val="tx1"/>
                </a:solidFill>
              </a:rPr>
              <a:t>Match criteria on the same line mean a logical OR condition (If this or this or …).</a:t>
            </a:r>
          </a:p>
          <a:p>
            <a:pPr marL="228600" indent="-228600" algn="r">
              <a:lnSpc>
                <a:spcPct val="100000"/>
              </a:lnSpc>
              <a:buFont typeface="Arial" pitchFamily="34" charset="0"/>
              <a:buChar char="•"/>
            </a:pPr>
            <a:r>
              <a:rPr lang="en-US" sz="1600" dirty="0" smtClean="0">
                <a:solidFill>
                  <a:schemeClr val="tx1"/>
                </a:solidFill>
              </a:rPr>
              <a:t>Multiple match and set criteria on separate lines indicates an AND condition (and if this …).</a:t>
            </a:r>
          </a:p>
          <a:p>
            <a:pPr marL="228600" lvl="0" indent="-228600" algn="r">
              <a:lnSpc>
                <a:spcPct val="100000"/>
              </a:lnSpc>
              <a:buFont typeface="Arial" pitchFamily="34" charset="0"/>
              <a:buChar char="•"/>
            </a:pPr>
            <a:r>
              <a:rPr lang="en-US" sz="1600" dirty="0" smtClean="0">
                <a:solidFill>
                  <a:schemeClr val="tx1"/>
                </a:solidFill>
              </a:rPr>
              <a:t>A route-map statement without any</a:t>
            </a:r>
            <a:r>
              <a:rPr lang="en-US" sz="1600" b="1" dirty="0" smtClean="0">
                <a:solidFill>
                  <a:schemeClr val="tx1"/>
                </a:solidFill>
                <a:latin typeface="Courier New" pitchFamily="49" charset="0"/>
                <a:cs typeface="Courier New" pitchFamily="49" charset="0"/>
              </a:rPr>
              <a:t> match </a:t>
            </a:r>
            <a:r>
              <a:rPr lang="en-US" sz="1600" dirty="0" smtClean="0">
                <a:solidFill>
                  <a:schemeClr val="tx1"/>
                </a:solidFill>
              </a:rPr>
              <a:t>statements will be considered matched.</a:t>
            </a:r>
          </a:p>
          <a:p>
            <a:pPr marL="228600" indent="-228600" algn="r">
              <a:lnSpc>
                <a:spcPct val="100000"/>
              </a:lnSpc>
              <a:buFont typeface="Arial" pitchFamily="34" charset="0"/>
              <a:buChar char="•"/>
            </a:pPr>
            <a:r>
              <a:rPr lang="en-US" sz="1600" dirty="0" smtClean="0">
                <a:solidFill>
                  <a:schemeClr val="tx1"/>
                </a:solidFill>
              </a:rPr>
              <a:t>Like an access list, an implicit </a:t>
            </a:r>
            <a:r>
              <a:rPr lang="en-US" sz="1600" b="1" dirty="0" smtClean="0">
                <a:solidFill>
                  <a:schemeClr val="tx1"/>
                </a:solidFill>
                <a:latin typeface="Courier New" pitchFamily="49" charset="0"/>
                <a:cs typeface="Courier New" pitchFamily="49" charset="0"/>
              </a:rPr>
              <a:t>deny any </a:t>
            </a:r>
            <a:r>
              <a:rPr lang="en-US" sz="1600" dirty="0" smtClean="0">
                <a:solidFill>
                  <a:schemeClr val="tx1"/>
                </a:solidFill>
              </a:rPr>
              <a:t>appears at the end of a route map. </a:t>
            </a:r>
          </a:p>
          <a:p>
            <a:pPr marL="465138" lvl="1" indent="-228600" algn="r">
              <a:lnSpc>
                <a:spcPct val="100000"/>
              </a:lnSpc>
            </a:pPr>
            <a:r>
              <a:rPr lang="en-US" sz="1600" dirty="0" smtClean="0">
                <a:solidFill>
                  <a:schemeClr val="tx1"/>
                </a:solidFill>
              </a:rPr>
              <a:t>The consequences of this deny depend on how the route map is being used.</a:t>
            </a:r>
          </a:p>
        </p:txBody>
      </p:sp>
      <p:sp>
        <p:nvSpPr>
          <p:cNvPr id="8" name="Text Placeholder 3"/>
          <p:cNvSpPr txBox="1">
            <a:spLocks/>
          </p:cNvSpPr>
          <p:nvPr/>
        </p:nvSpPr>
        <p:spPr>
          <a:xfrm>
            <a:off x="813909" y="725876"/>
            <a:ext cx="4392088" cy="4238032"/>
          </a:xfrm>
          <a:prstGeom prst="rect">
            <a:avLst/>
          </a:prstGeom>
          <a:ln w="12700">
            <a:noFill/>
          </a:ln>
        </p:spPr>
        <p:txBody>
          <a:bodyPr>
            <a:normAutofit/>
          </a:bodyPr>
          <a:lstStyle/>
          <a:p>
            <a:pPr marL="236538" lvl="0" indent="-236538" algn="l" defTabSz="814388" eaLnBrk="1" hangingPunct="1">
              <a:lnSpc>
                <a:spcPct val="120000"/>
              </a:lnSpc>
              <a:spcBef>
                <a:spcPts val="0"/>
              </a:spcBef>
              <a:buClr>
                <a:srgbClr val="708CA1"/>
              </a:buClr>
            </a:pPr>
            <a:endParaRPr lang="en-US" sz="1600" b="1" kern="0" dirty="0" smtClean="0">
              <a:latin typeface="Courier New" pitchFamily="49" charset="0"/>
              <a:cs typeface="Courier New" pitchFamily="49" charset="0"/>
            </a:endParaRP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route-map DEMO permit 10</a:t>
            </a:r>
          </a:p>
          <a:p>
            <a:pPr marL="236538" lvl="0" indent="-236538" algn="l" defTabSz="814388" eaLnBrk="1" hangingPunct="1">
              <a:lnSpc>
                <a:spcPct val="120000"/>
              </a:lnSpc>
              <a:spcBef>
                <a:spcPts val="1200"/>
              </a:spcBef>
              <a:buClr>
                <a:srgbClr val="708CA1"/>
              </a:buClr>
            </a:pPr>
            <a:r>
              <a:rPr lang="en-US" sz="1600" b="1" kern="0" dirty="0" smtClean="0">
                <a:latin typeface="Courier New" pitchFamily="49" charset="0"/>
                <a:cs typeface="Courier New" pitchFamily="49" charset="0"/>
              </a:rPr>
              <a:t>   match X Y Z</a:t>
            </a: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   match A</a:t>
            </a:r>
          </a:p>
          <a:p>
            <a:pPr marL="236538" lvl="0" indent="-236538" algn="l" defTabSz="814388" eaLnBrk="1" hangingPunct="1">
              <a:lnSpc>
                <a:spcPct val="120000"/>
              </a:lnSpc>
              <a:spcBef>
                <a:spcPts val="1200"/>
              </a:spcBef>
              <a:buClr>
                <a:srgbClr val="708CA1"/>
              </a:buClr>
            </a:pPr>
            <a:r>
              <a:rPr lang="en-US" sz="1600" b="1" kern="0" dirty="0" smtClean="0">
                <a:latin typeface="Courier New" pitchFamily="49" charset="0"/>
                <a:cs typeface="Courier New" pitchFamily="49" charset="0"/>
              </a:rPr>
              <a:t>   set B</a:t>
            </a: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   set C</a:t>
            </a:r>
          </a:p>
          <a:p>
            <a:pPr marL="236538" lvl="0" indent="-236538" algn="l" defTabSz="814388" eaLnBrk="1" hangingPunct="1">
              <a:lnSpc>
                <a:spcPct val="120000"/>
              </a:lnSpc>
              <a:spcBef>
                <a:spcPts val="0"/>
              </a:spcBef>
              <a:buClr>
                <a:srgbClr val="708CA1"/>
              </a:buClr>
            </a:pPr>
            <a:endParaRPr lang="en-US" sz="1600" b="1" kern="0" dirty="0" smtClean="0">
              <a:latin typeface="Courier New" pitchFamily="49" charset="0"/>
              <a:cs typeface="Courier New" pitchFamily="49" charset="0"/>
            </a:endParaRP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route-map DEMO permit 20</a:t>
            </a: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   match Q</a:t>
            </a: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   set R</a:t>
            </a:r>
          </a:p>
          <a:p>
            <a:pPr marL="236538" lvl="0" indent="-236538" algn="l" defTabSz="814388" eaLnBrk="1" hangingPunct="1">
              <a:lnSpc>
                <a:spcPct val="120000"/>
              </a:lnSpc>
              <a:spcBef>
                <a:spcPts val="0"/>
              </a:spcBef>
              <a:buClr>
                <a:srgbClr val="708CA1"/>
              </a:buClr>
            </a:pPr>
            <a:endParaRPr lang="en-US" sz="1600" b="1" kern="0" dirty="0" smtClean="0">
              <a:latin typeface="Courier New" pitchFamily="49" charset="0"/>
              <a:cs typeface="Courier New" pitchFamily="49" charset="0"/>
            </a:endParaRPr>
          </a:p>
          <a:p>
            <a:pPr marL="236538" lvl="0" indent="-236538" algn="l" defTabSz="814388" eaLnBrk="1" hangingPunct="1">
              <a:lnSpc>
                <a:spcPct val="120000"/>
              </a:lnSpc>
              <a:spcBef>
                <a:spcPts val="0"/>
              </a:spcBef>
              <a:buClr>
                <a:srgbClr val="708CA1"/>
              </a:buClr>
            </a:pPr>
            <a:r>
              <a:rPr lang="en-US" sz="1600" b="1" kern="0" dirty="0" smtClean="0">
                <a:latin typeface="Courier New" pitchFamily="49" charset="0"/>
                <a:cs typeface="Courier New" pitchFamily="49" charset="0"/>
              </a:rPr>
              <a:t>route-map DEMO permit 30</a:t>
            </a:r>
            <a:endParaRPr kumimoji="0" lang="en-US" sz="1600" b="1" i="0" u="none" strike="noStrike" kern="0" cap="none" spc="0" normalizeH="0" baseline="0" noProof="0" dirty="0">
              <a:ln>
                <a:noFill/>
              </a:ln>
              <a:solidFill>
                <a:schemeClr val="tx1"/>
              </a:solidFill>
              <a:effectLst/>
              <a:uLnTx/>
              <a:uFillTx/>
              <a:latin typeface="+mn-lt"/>
              <a:ea typeface="+mn-ea"/>
              <a:cs typeface="+mn-cs"/>
            </a:endParaRPr>
          </a:p>
        </p:txBody>
      </p:sp>
      <p:sp>
        <p:nvSpPr>
          <p:cNvPr id="11" name="Right Arrow Callout 10"/>
          <p:cNvSpPr/>
          <p:nvPr/>
        </p:nvSpPr>
        <p:spPr bwMode="auto">
          <a:xfrm>
            <a:off x="733520" y="3100068"/>
            <a:ext cx="3912659" cy="876300"/>
          </a:xfrm>
          <a:prstGeom prst="rightArrowCallout">
            <a:avLst>
              <a:gd name="adj1" fmla="val 18846"/>
              <a:gd name="adj2" fmla="val 15770"/>
              <a:gd name="adj3" fmla="val 20385"/>
              <a:gd name="adj4" fmla="val 86828"/>
            </a:avLst>
          </a:prstGeom>
          <a:solidFill>
            <a:schemeClr val="accent1">
              <a:alpha val="3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2" name="Right Arrow Callout 11"/>
          <p:cNvSpPr/>
          <p:nvPr/>
        </p:nvSpPr>
        <p:spPr bwMode="auto">
          <a:xfrm>
            <a:off x="736914" y="4204968"/>
            <a:ext cx="3851139" cy="469900"/>
          </a:xfrm>
          <a:prstGeom prst="rightArrowCallout">
            <a:avLst>
              <a:gd name="adj1" fmla="val 28157"/>
              <a:gd name="adj2" fmla="val 25000"/>
              <a:gd name="adj3" fmla="val 31316"/>
              <a:gd name="adj4" fmla="val 88627"/>
            </a:avLst>
          </a:prstGeom>
          <a:solidFill>
            <a:schemeClr val="accent1">
              <a:alpha val="3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3" name="TextBox 12"/>
          <p:cNvSpPr txBox="1"/>
          <p:nvPr/>
        </p:nvSpPr>
        <p:spPr>
          <a:xfrm>
            <a:off x="4784804" y="1356527"/>
            <a:ext cx="2679700" cy="1688114"/>
          </a:xfrm>
          <a:prstGeom prst="rect">
            <a:avLst/>
          </a:prstGeom>
          <a:noFill/>
        </p:spPr>
        <p:txBody>
          <a:bodyPr wrap="none" rtlCol="0" anchor="t" anchorCtr="0">
            <a:noAutofit/>
          </a:bodyPr>
          <a:lstStyle/>
          <a:p>
            <a:pPr algn="l">
              <a:lnSpc>
                <a:spcPct val="100000"/>
              </a:lnSpc>
              <a:spcBef>
                <a:spcPts val="300"/>
              </a:spcBef>
              <a:spcAft>
                <a:spcPts val="300"/>
              </a:spcAft>
            </a:pPr>
            <a:r>
              <a:rPr lang="en-US" sz="1600" b="1" dirty="0" smtClean="0">
                <a:solidFill>
                  <a:schemeClr val="tx2"/>
                </a:solidFill>
                <a:latin typeface="Courier New" pitchFamily="49" charset="0"/>
                <a:cs typeface="Courier New" pitchFamily="49" charset="0"/>
              </a:rPr>
              <a:t>If {(X </a:t>
            </a:r>
            <a:r>
              <a:rPr lang="en-US" sz="1600" b="1" u="sng" dirty="0" smtClean="0">
                <a:solidFill>
                  <a:schemeClr val="tx2"/>
                </a:solidFill>
                <a:latin typeface="Courier New" pitchFamily="49" charset="0"/>
                <a:cs typeface="Courier New" pitchFamily="49" charset="0"/>
              </a:rPr>
              <a:t>OR</a:t>
            </a:r>
            <a:r>
              <a:rPr lang="en-US" sz="1600" b="1" dirty="0" smtClean="0">
                <a:solidFill>
                  <a:schemeClr val="tx2"/>
                </a:solidFill>
                <a:latin typeface="Courier New" pitchFamily="49" charset="0"/>
                <a:cs typeface="Courier New" pitchFamily="49" charset="0"/>
              </a:rPr>
              <a:t> Y </a:t>
            </a:r>
            <a:r>
              <a:rPr lang="en-US" sz="1600" b="1" u="sng" dirty="0" smtClean="0">
                <a:solidFill>
                  <a:schemeClr val="tx2"/>
                </a:solidFill>
                <a:latin typeface="Courier New" pitchFamily="49" charset="0"/>
                <a:cs typeface="Courier New" pitchFamily="49" charset="0"/>
              </a:rPr>
              <a:t>OR</a:t>
            </a:r>
            <a:r>
              <a:rPr lang="en-US" sz="1600" b="1" dirty="0" smtClean="0">
                <a:solidFill>
                  <a:schemeClr val="tx2"/>
                </a:solidFill>
                <a:latin typeface="Courier New" pitchFamily="49" charset="0"/>
                <a:cs typeface="Courier New" pitchFamily="49" charset="0"/>
              </a:rPr>
              <a:t> Z) </a:t>
            </a:r>
          </a:p>
          <a:p>
            <a:pPr algn="l">
              <a:lnSpc>
                <a:spcPct val="100000"/>
              </a:lnSpc>
              <a:spcBef>
                <a:spcPts val="300"/>
              </a:spcBef>
              <a:spcAft>
                <a:spcPts val="300"/>
              </a:spcAft>
            </a:pPr>
            <a:r>
              <a:rPr lang="en-US" sz="1600" b="1" dirty="0" smtClean="0">
                <a:solidFill>
                  <a:schemeClr val="tx2"/>
                </a:solidFill>
                <a:latin typeface="Courier New" pitchFamily="49" charset="0"/>
                <a:cs typeface="Courier New" pitchFamily="49" charset="0"/>
              </a:rPr>
              <a:t> </a:t>
            </a:r>
            <a:r>
              <a:rPr lang="en-US" sz="1600" b="1" u="sng" dirty="0" smtClean="0">
                <a:solidFill>
                  <a:schemeClr val="tx2"/>
                </a:solidFill>
                <a:latin typeface="Courier New" pitchFamily="49" charset="0"/>
                <a:cs typeface="Courier New" pitchFamily="49" charset="0"/>
              </a:rPr>
              <a:t>AND</a:t>
            </a:r>
            <a:r>
              <a:rPr lang="en-US" sz="1600" b="1" dirty="0" smtClean="0">
                <a:solidFill>
                  <a:schemeClr val="tx2"/>
                </a:solidFill>
                <a:latin typeface="Courier New" pitchFamily="49" charset="0"/>
                <a:cs typeface="Courier New" pitchFamily="49" charset="0"/>
              </a:rPr>
              <a:t> A match} </a:t>
            </a:r>
          </a:p>
          <a:p>
            <a:pPr algn="l">
              <a:lnSpc>
                <a:spcPct val="100000"/>
              </a:lnSpc>
              <a:spcBef>
                <a:spcPts val="300"/>
              </a:spcBef>
              <a:spcAft>
                <a:spcPts val="300"/>
              </a:spcAft>
            </a:pPr>
            <a:endParaRPr lang="en-US" sz="1000" b="1" dirty="0" smtClean="0">
              <a:solidFill>
                <a:schemeClr val="tx2"/>
              </a:solidFill>
              <a:latin typeface="Courier New" pitchFamily="49" charset="0"/>
              <a:cs typeface="Courier New" pitchFamily="49" charset="0"/>
            </a:endParaRPr>
          </a:p>
          <a:p>
            <a:pPr algn="l">
              <a:lnSpc>
                <a:spcPct val="100000"/>
              </a:lnSpc>
              <a:spcBef>
                <a:spcPts val="300"/>
              </a:spcBef>
              <a:spcAft>
                <a:spcPts val="300"/>
              </a:spcAft>
            </a:pPr>
            <a:r>
              <a:rPr lang="en-US" sz="1600" b="1" dirty="0" smtClean="0">
                <a:solidFill>
                  <a:schemeClr val="tx2"/>
                </a:solidFill>
                <a:latin typeface="Courier New" pitchFamily="49" charset="0"/>
                <a:cs typeface="Courier New" pitchFamily="49" charset="0"/>
              </a:rPr>
              <a:t>  Then {Set B </a:t>
            </a:r>
            <a:r>
              <a:rPr lang="en-US" sz="1600" b="1" u="sng" dirty="0" smtClean="0">
                <a:solidFill>
                  <a:schemeClr val="tx2"/>
                </a:solidFill>
                <a:latin typeface="Courier New" pitchFamily="49" charset="0"/>
                <a:cs typeface="Courier New" pitchFamily="49" charset="0"/>
              </a:rPr>
              <a:t>AND</a:t>
            </a:r>
            <a:r>
              <a:rPr lang="en-US" sz="1600" b="1" dirty="0" smtClean="0">
                <a:solidFill>
                  <a:schemeClr val="tx2"/>
                </a:solidFill>
                <a:latin typeface="Courier New" pitchFamily="49" charset="0"/>
                <a:cs typeface="Courier New" pitchFamily="49" charset="0"/>
              </a:rPr>
              <a:t> C}</a:t>
            </a:r>
          </a:p>
          <a:p>
            <a:pPr algn="l">
              <a:lnSpc>
                <a:spcPct val="100000"/>
              </a:lnSpc>
              <a:spcBef>
                <a:spcPts val="300"/>
              </a:spcBef>
              <a:spcAft>
                <a:spcPts val="300"/>
              </a:spcAft>
            </a:pPr>
            <a:r>
              <a:rPr lang="en-US" sz="1600" b="1" dirty="0" smtClean="0">
                <a:solidFill>
                  <a:schemeClr val="tx2"/>
                </a:solidFill>
                <a:latin typeface="Courier New" pitchFamily="49" charset="0"/>
                <a:cs typeface="Courier New" pitchFamily="49" charset="0"/>
              </a:rPr>
              <a:t>       </a:t>
            </a:r>
            <a:r>
              <a:rPr lang="en-US" sz="1200" b="1" dirty="0" smtClean="0">
                <a:solidFill>
                  <a:schemeClr val="tx2"/>
                </a:solidFill>
                <a:latin typeface="Courier New" pitchFamily="49" charset="0"/>
                <a:cs typeface="Courier New" pitchFamily="49" charset="0"/>
              </a:rPr>
              <a:t>(and exit route-map)</a:t>
            </a:r>
            <a:endParaRPr lang="en-US" sz="1600" b="1" dirty="0">
              <a:solidFill>
                <a:schemeClr val="tx2"/>
              </a:solidFill>
              <a:latin typeface="Courier New" pitchFamily="49" charset="0"/>
              <a:cs typeface="Courier New" pitchFamily="49" charset="0"/>
            </a:endParaRPr>
          </a:p>
        </p:txBody>
      </p:sp>
      <p:sp>
        <p:nvSpPr>
          <p:cNvPr id="14" name="TextBox 13"/>
          <p:cNvSpPr txBox="1"/>
          <p:nvPr/>
        </p:nvSpPr>
        <p:spPr>
          <a:xfrm>
            <a:off x="4784804" y="3053452"/>
            <a:ext cx="2679700" cy="889000"/>
          </a:xfrm>
          <a:prstGeom prst="rect">
            <a:avLst/>
          </a:prstGeom>
          <a:noFill/>
        </p:spPr>
        <p:txBody>
          <a:bodyPr wrap="none" rtlCol="0" anchor="ctr" anchorCtr="0">
            <a:noAutofit/>
          </a:bodyPr>
          <a:lstStyle/>
          <a:p>
            <a:pPr algn="l">
              <a:lnSpc>
                <a:spcPct val="100000"/>
              </a:lnSpc>
            </a:pPr>
            <a:r>
              <a:rPr lang="en-US" sz="1600" b="1" dirty="0" smtClean="0">
                <a:solidFill>
                  <a:schemeClr val="tx2"/>
                </a:solidFill>
                <a:latin typeface="Courier New" pitchFamily="49" charset="0"/>
                <a:cs typeface="Courier New" pitchFamily="49" charset="0"/>
              </a:rPr>
              <a:t>Else</a:t>
            </a:r>
          </a:p>
          <a:p>
            <a:pPr algn="l">
              <a:lnSpc>
                <a:spcPct val="100000"/>
              </a:lnSpc>
            </a:pPr>
            <a:r>
              <a:rPr lang="en-US" sz="1600" b="1" dirty="0" smtClean="0">
                <a:solidFill>
                  <a:schemeClr val="tx2"/>
                </a:solidFill>
                <a:latin typeface="Courier New" pitchFamily="49" charset="0"/>
                <a:cs typeface="Courier New" pitchFamily="49" charset="0"/>
              </a:rPr>
              <a:t> If Q matches </a:t>
            </a:r>
          </a:p>
          <a:p>
            <a:pPr algn="l">
              <a:lnSpc>
                <a:spcPct val="100000"/>
              </a:lnSpc>
            </a:pPr>
            <a:r>
              <a:rPr lang="en-US" sz="1600" b="1" dirty="0" smtClean="0">
                <a:solidFill>
                  <a:schemeClr val="tx2"/>
                </a:solidFill>
                <a:latin typeface="Courier New" pitchFamily="49" charset="0"/>
                <a:cs typeface="Courier New" pitchFamily="49" charset="0"/>
              </a:rPr>
              <a:t>  Then set R </a:t>
            </a:r>
            <a:r>
              <a:rPr lang="en-US" sz="2000" b="1" dirty="0" smtClean="0">
                <a:solidFill>
                  <a:schemeClr val="tx2"/>
                </a:solidFill>
                <a:latin typeface="Courier New" pitchFamily="49" charset="0"/>
                <a:cs typeface="Courier New" pitchFamily="49" charset="0"/>
              </a:rPr>
              <a:t> </a:t>
            </a:r>
            <a:r>
              <a:rPr lang="en-US" sz="1200" b="1" dirty="0" smtClean="0">
                <a:solidFill>
                  <a:schemeClr val="tx2"/>
                </a:solidFill>
                <a:latin typeface="Courier New" pitchFamily="49" charset="0"/>
                <a:cs typeface="Courier New" pitchFamily="49" charset="0"/>
              </a:rPr>
              <a:t>(and exit route-map)</a:t>
            </a:r>
            <a:endParaRPr lang="en-US" sz="2000" b="1" dirty="0" smtClean="0">
              <a:solidFill>
                <a:schemeClr val="tx2"/>
              </a:solidFill>
              <a:latin typeface="Courier New" pitchFamily="49" charset="0"/>
              <a:cs typeface="Courier New" pitchFamily="49" charset="0"/>
            </a:endParaRPr>
          </a:p>
        </p:txBody>
      </p:sp>
      <p:sp>
        <p:nvSpPr>
          <p:cNvPr id="17" name="TextBox 16"/>
          <p:cNvSpPr txBox="1"/>
          <p:nvPr/>
        </p:nvSpPr>
        <p:spPr>
          <a:xfrm>
            <a:off x="4797504" y="3993252"/>
            <a:ext cx="2679700" cy="889000"/>
          </a:xfrm>
          <a:prstGeom prst="rect">
            <a:avLst/>
          </a:prstGeom>
          <a:noFill/>
        </p:spPr>
        <p:txBody>
          <a:bodyPr wrap="none" rtlCol="0" anchor="ctr" anchorCtr="0">
            <a:noAutofit/>
          </a:bodyPr>
          <a:lstStyle/>
          <a:p>
            <a:pPr algn="l">
              <a:lnSpc>
                <a:spcPct val="100000"/>
              </a:lnSpc>
            </a:pPr>
            <a:r>
              <a:rPr lang="en-US" sz="1600" b="1" dirty="0" smtClean="0">
                <a:solidFill>
                  <a:schemeClr val="tx2"/>
                </a:solidFill>
                <a:latin typeface="Courier New" pitchFamily="49" charset="0"/>
                <a:cs typeface="Courier New" pitchFamily="49" charset="0"/>
              </a:rPr>
              <a:t>Else</a:t>
            </a:r>
          </a:p>
          <a:p>
            <a:pPr algn="l">
              <a:lnSpc>
                <a:spcPct val="100000"/>
              </a:lnSpc>
            </a:pPr>
            <a:r>
              <a:rPr lang="en-US" sz="1600" b="1" dirty="0" smtClean="0">
                <a:solidFill>
                  <a:schemeClr val="tx2"/>
                </a:solidFill>
                <a:latin typeface="Courier New" pitchFamily="49" charset="0"/>
                <a:cs typeface="Courier New" pitchFamily="49" charset="0"/>
              </a:rPr>
              <a:t> Set nothing </a:t>
            </a:r>
            <a:r>
              <a:rPr lang="en-US" sz="1200" b="1" dirty="0" smtClean="0">
                <a:solidFill>
                  <a:schemeClr val="tx2"/>
                </a:solidFill>
                <a:latin typeface="Courier New" pitchFamily="49" charset="0"/>
                <a:cs typeface="Courier New" pitchFamily="49" charset="0"/>
              </a:rPr>
              <a:t>(and exit route-map)</a:t>
            </a:r>
            <a:endParaRPr lang="en-US" sz="1600" b="1" dirty="0" smtClean="0">
              <a:solidFill>
                <a:schemeClr val="tx2"/>
              </a:solidFill>
              <a:latin typeface="Courier New" pitchFamily="49" charset="0"/>
              <a:cs typeface="Courier New" pitchFamily="49" charset="0"/>
            </a:endParaRPr>
          </a:p>
        </p:txBody>
      </p:sp>
      <p:cxnSp>
        <p:nvCxnSpPr>
          <p:cNvPr id="25" name="Straight Arrow Connector 24"/>
          <p:cNvCxnSpPr/>
          <p:nvPr/>
        </p:nvCxnSpPr>
        <p:spPr bwMode="auto">
          <a:xfrm>
            <a:off x="1979517" y="1517301"/>
            <a:ext cx="653143" cy="1588"/>
          </a:xfrm>
          <a:prstGeom prst="straightConnector1">
            <a:avLst/>
          </a:prstGeom>
          <a:solidFill>
            <a:schemeClr val="accent1"/>
          </a:solidFill>
          <a:ln w="28575" cap="flat" cmpd="sng" algn="ctr">
            <a:solidFill>
              <a:schemeClr val="accent6"/>
            </a:solidFill>
            <a:prstDash val="solid"/>
            <a:round/>
            <a:headEnd type="none" w="med" len="med"/>
            <a:tailEnd type="triangle" w="med" len="med"/>
          </a:ln>
          <a:effectLst/>
        </p:spPr>
      </p:cxnSp>
      <p:sp>
        <p:nvSpPr>
          <p:cNvPr id="27" name="TextBox 26"/>
          <p:cNvSpPr txBox="1"/>
          <p:nvPr/>
        </p:nvSpPr>
        <p:spPr>
          <a:xfrm>
            <a:off x="2059903" y="1326383"/>
            <a:ext cx="452176" cy="231127"/>
          </a:xfrm>
          <a:prstGeom prst="rect">
            <a:avLst/>
          </a:prstGeom>
          <a:noFill/>
        </p:spPr>
        <p:txBody>
          <a:bodyPr wrap="none" rtlCol="0" anchor="ctr" anchorCtr="0">
            <a:noAutofit/>
          </a:bodyPr>
          <a:lstStyle/>
          <a:p>
            <a:r>
              <a:rPr lang="en-US" sz="900" b="1" dirty="0" smtClean="0">
                <a:solidFill>
                  <a:schemeClr val="accent2">
                    <a:lumMod val="75000"/>
                  </a:schemeClr>
                </a:solidFill>
              </a:rPr>
              <a:t>OR</a:t>
            </a:r>
            <a:endParaRPr lang="en-US" sz="1400" b="1" dirty="0">
              <a:solidFill>
                <a:schemeClr val="accent2">
                  <a:lumMod val="75000"/>
                </a:schemeClr>
              </a:solidFill>
            </a:endParaRPr>
          </a:p>
        </p:txBody>
      </p:sp>
      <p:cxnSp>
        <p:nvCxnSpPr>
          <p:cNvPr id="28" name="Straight Arrow Connector 27"/>
          <p:cNvCxnSpPr/>
          <p:nvPr/>
        </p:nvCxnSpPr>
        <p:spPr bwMode="auto">
          <a:xfrm rot="5400000">
            <a:off x="913597" y="1841317"/>
            <a:ext cx="375052" cy="8373"/>
          </a:xfrm>
          <a:prstGeom prst="straightConnector1">
            <a:avLst/>
          </a:prstGeom>
          <a:solidFill>
            <a:schemeClr val="accent1"/>
          </a:solidFill>
          <a:ln w="28575" cap="flat" cmpd="sng" algn="ctr">
            <a:solidFill>
              <a:schemeClr val="accent6"/>
            </a:solidFill>
            <a:prstDash val="solid"/>
            <a:round/>
            <a:headEnd type="none" w="med" len="med"/>
            <a:tailEnd type="triangle" w="med" len="med"/>
          </a:ln>
          <a:effectLst/>
        </p:spPr>
      </p:cxnSp>
      <p:sp>
        <p:nvSpPr>
          <p:cNvPr id="29" name="TextBox 28"/>
          <p:cNvSpPr txBox="1"/>
          <p:nvPr/>
        </p:nvSpPr>
        <p:spPr>
          <a:xfrm>
            <a:off x="715097" y="1718268"/>
            <a:ext cx="452176" cy="162464"/>
          </a:xfrm>
          <a:prstGeom prst="rect">
            <a:avLst/>
          </a:prstGeom>
          <a:noFill/>
          <a:ln>
            <a:noFill/>
          </a:ln>
        </p:spPr>
        <p:txBody>
          <a:bodyPr wrap="none" rtlCol="0" anchor="ctr" anchorCtr="0">
            <a:noAutofit/>
          </a:bodyPr>
          <a:lstStyle/>
          <a:p>
            <a:r>
              <a:rPr lang="en-US" sz="900" b="1" dirty="0" smtClean="0">
                <a:solidFill>
                  <a:schemeClr val="accent2">
                    <a:lumMod val="75000"/>
                  </a:schemeClr>
                </a:solidFill>
              </a:rPr>
              <a:t>AND</a:t>
            </a:r>
            <a:endParaRPr lang="en-US" sz="1400" b="1" dirty="0">
              <a:solidFill>
                <a:schemeClr val="accent2">
                  <a:lumMod val="75000"/>
                </a:schemeClr>
              </a:solidFill>
            </a:endParaRPr>
          </a:p>
        </p:txBody>
      </p:sp>
      <p:cxnSp>
        <p:nvCxnSpPr>
          <p:cNvPr id="31" name="Straight Arrow Connector 30"/>
          <p:cNvCxnSpPr/>
          <p:nvPr/>
        </p:nvCxnSpPr>
        <p:spPr bwMode="auto">
          <a:xfrm rot="5400000">
            <a:off x="915277" y="2566453"/>
            <a:ext cx="375052" cy="8373"/>
          </a:xfrm>
          <a:prstGeom prst="straightConnector1">
            <a:avLst/>
          </a:prstGeom>
          <a:solidFill>
            <a:schemeClr val="accent1"/>
          </a:solidFill>
          <a:ln w="28575" cap="flat" cmpd="sng" algn="ctr">
            <a:solidFill>
              <a:schemeClr val="accent6"/>
            </a:solidFill>
            <a:prstDash val="solid"/>
            <a:round/>
            <a:headEnd type="none" w="med" len="med"/>
            <a:tailEnd type="triangle" w="med" len="med"/>
          </a:ln>
          <a:effectLst/>
        </p:spPr>
      </p:cxnSp>
      <p:sp>
        <p:nvSpPr>
          <p:cNvPr id="32" name="TextBox 31"/>
          <p:cNvSpPr txBox="1"/>
          <p:nvPr/>
        </p:nvSpPr>
        <p:spPr>
          <a:xfrm>
            <a:off x="716777" y="2443404"/>
            <a:ext cx="452176" cy="162464"/>
          </a:xfrm>
          <a:prstGeom prst="rect">
            <a:avLst/>
          </a:prstGeom>
          <a:noFill/>
          <a:ln>
            <a:noFill/>
          </a:ln>
        </p:spPr>
        <p:txBody>
          <a:bodyPr wrap="none" rtlCol="0" anchor="ctr" anchorCtr="0">
            <a:noAutofit/>
          </a:bodyPr>
          <a:lstStyle/>
          <a:p>
            <a:r>
              <a:rPr lang="en-US" sz="900" b="1" dirty="0" smtClean="0">
                <a:solidFill>
                  <a:schemeClr val="accent2">
                    <a:lumMod val="75000"/>
                  </a:schemeClr>
                </a:solidFill>
              </a:rPr>
              <a:t>AND</a:t>
            </a:r>
            <a:endParaRPr lang="en-US" sz="1400" b="1" dirty="0">
              <a:solidFill>
                <a:schemeClr val="accent2">
                  <a:lumMod val="75000"/>
                </a:schemeClr>
              </a:solidFill>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64154" y="833477"/>
            <a:ext cx="8532159" cy="620712"/>
          </a:xfrm>
        </p:spPr>
        <p:txBody>
          <a:bodyPr/>
          <a:lstStyle/>
          <a:p>
            <a:r>
              <a:rPr lang="en-US" sz="3600" smtClean="0">
                <a:latin typeface="Courier New" pitchFamily="49" charset="0"/>
                <a:cs typeface="Courier New" pitchFamily="49" charset="0"/>
              </a:rPr>
              <a:t>match</a:t>
            </a:r>
            <a:r>
              <a:rPr lang="en-US" sz="3600" smtClean="0"/>
              <a:t> Statements</a:t>
            </a:r>
            <a:endParaRPr lang="en-US" sz="3600" dirty="0"/>
          </a:p>
        </p:txBody>
      </p:sp>
      <p:sp>
        <p:nvSpPr>
          <p:cNvPr id="13" name="Content Placeholder 12"/>
          <p:cNvSpPr>
            <a:spLocks noGrp="1"/>
          </p:cNvSpPr>
          <p:nvPr>
            <p:ph idx="1"/>
          </p:nvPr>
        </p:nvSpPr>
        <p:spPr>
          <a:xfrm>
            <a:off x="279400" y="1569566"/>
            <a:ext cx="8316913" cy="491994"/>
          </a:xfrm>
        </p:spPr>
        <p:txBody>
          <a:bodyPr/>
          <a:lstStyle/>
          <a:p>
            <a:r>
              <a:rPr lang="en-US" smtClean="0">
                <a:solidFill>
                  <a:schemeClr val="tx1"/>
                </a:solidFill>
              </a:rPr>
              <a:t>Specify criteria to be matched.</a:t>
            </a:r>
            <a:endParaRPr lang="en-US" dirty="0">
              <a:solidFill>
                <a:schemeClr val="tx1"/>
              </a:solidFill>
            </a:endParaRPr>
          </a:p>
        </p:txBody>
      </p:sp>
      <p:sp>
        <p:nvSpPr>
          <p:cNvPr id="14" name="Text Placeholder 13"/>
          <p:cNvSpPr>
            <a:spLocks noGrp="1"/>
          </p:cNvSpPr>
          <p:nvPr>
            <p:ph type="body" sz="quarter" idx="10"/>
          </p:nvPr>
        </p:nvSpPr>
        <p:spPr>
          <a:xfrm>
            <a:off x="613533" y="2107605"/>
            <a:ext cx="7745412" cy="377078"/>
          </a:xfrm>
        </p:spPr>
        <p:txBody>
          <a:bodyPr/>
          <a:lstStyle/>
          <a:p>
            <a:r>
              <a:rPr lang="en-US" smtClean="0">
                <a:solidFill>
                  <a:schemeClr val="tx1"/>
                </a:solidFill>
              </a:rPr>
              <a:t>Router(config-route-map)#</a:t>
            </a:r>
            <a:endParaRPr lang="en-US" dirty="0">
              <a:solidFill>
                <a:schemeClr val="tx1"/>
              </a:solidFill>
            </a:endParaRPr>
          </a:p>
        </p:txBody>
      </p:sp>
      <p:sp>
        <p:nvSpPr>
          <p:cNvPr id="15" name="Text Placeholder 14"/>
          <p:cNvSpPr>
            <a:spLocks noGrp="1"/>
          </p:cNvSpPr>
          <p:nvPr>
            <p:ph type="body" sz="quarter" idx="11"/>
          </p:nvPr>
        </p:nvSpPr>
        <p:spPr>
          <a:xfrm>
            <a:off x="615326" y="2567492"/>
            <a:ext cx="7745412" cy="377078"/>
          </a:xfrm>
        </p:spPr>
        <p:txBody>
          <a:bodyPr/>
          <a:lstStyle/>
          <a:p>
            <a:r>
              <a:rPr lang="en-US" smtClean="0">
                <a:solidFill>
                  <a:schemeClr val="tx1"/>
                </a:solidFill>
              </a:rPr>
              <a:t>match </a:t>
            </a:r>
            <a:r>
              <a:rPr lang="en-US" b="0" i="1" smtClean="0">
                <a:solidFill>
                  <a:schemeClr val="tx1"/>
                </a:solidFill>
              </a:rPr>
              <a:t>condition</a:t>
            </a:r>
            <a:endParaRPr lang="en-US" b="0" i="1" dirty="0">
              <a:solidFill>
                <a:schemeClr val="tx1"/>
              </a:solidFill>
            </a:endParaRPr>
          </a:p>
        </p:txBody>
      </p:sp>
      <p:sp>
        <p:nvSpPr>
          <p:cNvPr id="8" name="Rectangle 7"/>
          <p:cNvSpPr/>
          <p:nvPr/>
        </p:nvSpPr>
        <p:spPr>
          <a:xfrm>
            <a:off x="303213" y="3374581"/>
            <a:ext cx="8293100" cy="1277273"/>
          </a:xfrm>
          <a:prstGeom prst="rect">
            <a:avLst/>
          </a:prstGeom>
        </p:spPr>
        <p:txBody>
          <a:bodyPr wrap="square">
            <a:spAutoFit/>
          </a:bodyPr>
          <a:lstStyle/>
          <a:p>
            <a:pPr marL="236538" lvl="0" indent="-236538" algn="l" defTabSz="814388" eaLnBrk="1" hangingPunct="1">
              <a:lnSpc>
                <a:spcPct val="100000"/>
              </a:lnSpc>
              <a:spcBef>
                <a:spcPts val="600"/>
              </a:spcBef>
              <a:buClr>
                <a:srgbClr val="708CA1"/>
              </a:buClr>
              <a:buFont typeface="Wingdings" pitchFamily="2" charset="2"/>
              <a:buChar char="§"/>
            </a:pPr>
            <a:r>
              <a:rPr lang="en-US" dirty="0" smtClean="0">
                <a:latin typeface="+mn-lt"/>
              </a:rPr>
              <a:t>The </a:t>
            </a:r>
            <a:r>
              <a:rPr lang="en-US" b="1" dirty="0" smtClean="0">
                <a:latin typeface="Courier New" pitchFamily="49" charset="0"/>
                <a:cs typeface="Courier New" pitchFamily="49" charset="0"/>
              </a:rPr>
              <a:t>match</a:t>
            </a:r>
            <a:r>
              <a:rPr lang="en-US" dirty="0" smtClean="0">
                <a:latin typeface="Courier New" pitchFamily="49" charset="0"/>
                <a:cs typeface="Courier New" pitchFamily="49" charset="0"/>
              </a:rPr>
              <a:t> </a:t>
            </a:r>
            <a:r>
              <a:rPr lang="en-US" i="1" dirty="0" smtClean="0">
                <a:latin typeface="Courier New" pitchFamily="49" charset="0"/>
                <a:cs typeface="Courier New" pitchFamily="49" charset="0"/>
              </a:rPr>
              <a:t>condition</a:t>
            </a:r>
            <a:r>
              <a:rPr lang="en-US" dirty="0" smtClean="0">
                <a:latin typeface="Courier New" pitchFamily="49" charset="0"/>
                <a:cs typeface="Courier New" pitchFamily="49" charset="0"/>
              </a:rPr>
              <a:t> </a:t>
            </a:r>
            <a:r>
              <a:rPr lang="en-US" dirty="0" smtClean="0">
                <a:latin typeface="+mn-lt"/>
              </a:rPr>
              <a:t>route map configuration commands are used to define the conditions to be checked. </a:t>
            </a:r>
          </a:p>
          <a:p>
            <a:pPr marL="236538" lvl="0" indent="-236538" algn="l" defTabSz="814388" eaLnBrk="1" hangingPunct="1">
              <a:lnSpc>
                <a:spcPct val="100000"/>
              </a:lnSpc>
              <a:spcBef>
                <a:spcPts val="600"/>
              </a:spcBef>
              <a:buClr>
                <a:srgbClr val="708CA1"/>
              </a:buClr>
              <a:buFont typeface="Wingdings" pitchFamily="2" charset="2"/>
              <a:buChar char="§"/>
            </a:pPr>
            <a:r>
              <a:rPr lang="en-US" dirty="0" smtClean="0">
                <a:latin typeface="+mn-lt"/>
              </a:rPr>
              <a:t>Some of these conditions are used for BGP policy, some for PBR, and some for redistribution filtering.</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noAutofit/>
          </a:bodyPr>
          <a:lstStyle/>
          <a:p>
            <a:pPr algn="l"/>
            <a:r>
              <a:rPr lang="en-US" sz="3600" dirty="0" smtClean="0"/>
              <a:t>The </a:t>
            </a:r>
            <a:r>
              <a:rPr lang="en-US" sz="3600" dirty="0" smtClean="0">
                <a:latin typeface="Courier New" pitchFamily="49" charset="0"/>
                <a:cs typeface="Courier New" pitchFamily="49" charset="0"/>
              </a:rPr>
              <a:t>match</a:t>
            </a:r>
            <a:r>
              <a:rPr lang="en-US" sz="3600" dirty="0" smtClean="0"/>
              <a:t> Commands</a:t>
            </a:r>
            <a:endParaRPr lang="en-US" sz="3600" dirty="0"/>
          </a:p>
        </p:txBody>
      </p:sp>
      <p:graphicFrame>
        <p:nvGraphicFramePr>
          <p:cNvPr id="4" name="Table 3"/>
          <p:cNvGraphicFramePr>
            <a:graphicFrameLocks noGrp="1"/>
          </p:cNvGraphicFramePr>
          <p:nvPr/>
        </p:nvGraphicFramePr>
        <p:xfrm>
          <a:off x="279400" y="1021080"/>
          <a:ext cx="8407400" cy="5364482"/>
        </p:xfrm>
        <a:graphic>
          <a:graphicData uri="http://schemas.openxmlformats.org/drawingml/2006/table">
            <a:tbl>
              <a:tblPr firstRow="1" bandRow="1">
                <a:tableStyleId>{5C22544A-7EE6-4342-B048-85BDC9FD1C3A}</a:tableStyleId>
              </a:tblPr>
              <a:tblGrid>
                <a:gridCol w="3012440"/>
                <a:gridCol w="5394960"/>
              </a:tblGrid>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Command</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Description</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community</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 BGP community</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interface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the next hop out of one of the interfaces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address</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destination network number address that is permitted by a standard or extended ACL</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next-hop</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next-hop router address that is passed by one of the ACLs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route-source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that have been advertised by routers and access servers at the address that is specified by the ACLs</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length</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based on the layer 3 length of a packet</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metric</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with the metric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route-type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of the specified type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tag</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tag of a route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bl>
          </a:graphicData>
        </a:graphic>
      </p:graphicFrame>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79400" y="910648"/>
            <a:ext cx="8532159" cy="620712"/>
          </a:xfrm>
        </p:spPr>
        <p:txBody>
          <a:bodyPr/>
          <a:lstStyle/>
          <a:p>
            <a:r>
              <a:rPr lang="en-US" sz="4000" dirty="0" smtClean="0">
                <a:latin typeface="Courier New" pitchFamily="49" charset="0"/>
                <a:cs typeface="Courier New" pitchFamily="49" charset="0"/>
              </a:rPr>
              <a:t>set</a:t>
            </a:r>
            <a:r>
              <a:rPr lang="en-US" sz="4000" dirty="0" smtClean="0"/>
              <a:t> Statements</a:t>
            </a:r>
            <a:endParaRPr lang="en-US" sz="4000" dirty="0"/>
          </a:p>
        </p:txBody>
      </p:sp>
      <p:sp>
        <p:nvSpPr>
          <p:cNvPr id="13" name="Content Placeholder 12"/>
          <p:cNvSpPr>
            <a:spLocks noGrp="1"/>
          </p:cNvSpPr>
          <p:nvPr>
            <p:ph idx="1"/>
          </p:nvPr>
        </p:nvSpPr>
        <p:spPr>
          <a:xfrm>
            <a:off x="279400" y="1743742"/>
            <a:ext cx="8316913" cy="491994"/>
          </a:xfrm>
        </p:spPr>
        <p:txBody>
          <a:bodyPr/>
          <a:lstStyle/>
          <a:p>
            <a:r>
              <a:rPr lang="en-US" smtClean="0">
                <a:solidFill>
                  <a:schemeClr val="tx1"/>
                </a:solidFill>
              </a:rPr>
              <a:t>Modify matching conditions.</a:t>
            </a:r>
            <a:endParaRPr lang="en-US" dirty="0">
              <a:solidFill>
                <a:schemeClr val="tx1"/>
              </a:solidFill>
            </a:endParaRPr>
          </a:p>
        </p:txBody>
      </p:sp>
      <p:sp>
        <p:nvSpPr>
          <p:cNvPr id="14" name="Text Placeholder 13"/>
          <p:cNvSpPr>
            <a:spLocks noGrp="1"/>
          </p:cNvSpPr>
          <p:nvPr>
            <p:ph type="body" sz="quarter" idx="10"/>
          </p:nvPr>
        </p:nvSpPr>
        <p:spPr>
          <a:xfrm>
            <a:off x="613533" y="2281781"/>
            <a:ext cx="7745412" cy="377078"/>
          </a:xfrm>
        </p:spPr>
        <p:txBody>
          <a:bodyPr/>
          <a:lstStyle/>
          <a:p>
            <a:r>
              <a:rPr lang="en-US" smtClean="0">
                <a:solidFill>
                  <a:schemeClr val="tx1"/>
                </a:solidFill>
              </a:rPr>
              <a:t>Router(config-route-map)#</a:t>
            </a:r>
            <a:endParaRPr lang="en-US" dirty="0">
              <a:solidFill>
                <a:schemeClr val="tx1"/>
              </a:solidFill>
            </a:endParaRPr>
          </a:p>
        </p:txBody>
      </p:sp>
      <p:sp>
        <p:nvSpPr>
          <p:cNvPr id="15" name="Text Placeholder 14"/>
          <p:cNvSpPr>
            <a:spLocks noGrp="1"/>
          </p:cNvSpPr>
          <p:nvPr>
            <p:ph type="body" sz="quarter" idx="11"/>
          </p:nvPr>
        </p:nvSpPr>
        <p:spPr>
          <a:xfrm>
            <a:off x="615326" y="2741668"/>
            <a:ext cx="7745412" cy="377078"/>
          </a:xfrm>
        </p:spPr>
        <p:txBody>
          <a:bodyPr/>
          <a:lstStyle/>
          <a:p>
            <a:r>
              <a:rPr lang="en-US" smtClean="0">
                <a:solidFill>
                  <a:schemeClr val="tx1"/>
                </a:solidFill>
              </a:rPr>
              <a:t>set </a:t>
            </a:r>
            <a:r>
              <a:rPr lang="en-US" b="0" i="1" smtClean="0">
                <a:solidFill>
                  <a:schemeClr val="tx1"/>
                </a:solidFill>
              </a:rPr>
              <a:t>action</a:t>
            </a:r>
            <a:endParaRPr lang="en-US" b="0" i="1" dirty="0">
              <a:solidFill>
                <a:schemeClr val="tx1"/>
              </a:solidFill>
            </a:endParaRPr>
          </a:p>
        </p:txBody>
      </p:sp>
      <p:sp>
        <p:nvSpPr>
          <p:cNvPr id="8" name="Rectangle 7"/>
          <p:cNvSpPr/>
          <p:nvPr/>
        </p:nvSpPr>
        <p:spPr>
          <a:xfrm>
            <a:off x="279400" y="3202224"/>
            <a:ext cx="8509000" cy="1000274"/>
          </a:xfrm>
          <a:prstGeom prst="rect">
            <a:avLst/>
          </a:prstGeom>
        </p:spPr>
        <p:txBody>
          <a:bodyPr wrap="square">
            <a:spAutoFit/>
          </a:bodyPr>
          <a:lstStyle/>
          <a:p>
            <a:pPr marL="236538" lvl="0" indent="-236538" algn="l" defTabSz="814388" eaLnBrk="1" hangingPunct="1">
              <a:lnSpc>
                <a:spcPct val="100000"/>
              </a:lnSpc>
              <a:spcBef>
                <a:spcPts val="600"/>
              </a:spcBef>
              <a:buClr>
                <a:srgbClr val="708CA1"/>
              </a:buClr>
              <a:buFont typeface="Wingdings" pitchFamily="2" charset="2"/>
              <a:buChar char="§"/>
            </a:pPr>
            <a:r>
              <a:rPr lang="en-US" dirty="0" smtClean="0">
                <a:latin typeface="+mn-lt"/>
              </a:rPr>
              <a:t>The command modifies parameters in redistributed routes.</a:t>
            </a:r>
          </a:p>
          <a:p>
            <a:pPr marL="236538" lvl="0" indent="-236538" algn="l" defTabSz="814388" eaLnBrk="1" hangingPunct="1">
              <a:lnSpc>
                <a:spcPct val="100000"/>
              </a:lnSpc>
              <a:spcBef>
                <a:spcPts val="600"/>
              </a:spcBef>
              <a:buClr>
                <a:srgbClr val="708CA1"/>
              </a:buClr>
              <a:buFont typeface="Wingdings" pitchFamily="2" charset="2"/>
              <a:buChar char="§"/>
            </a:pPr>
            <a:r>
              <a:rPr lang="en-US" dirty="0" smtClean="0">
                <a:latin typeface="+mn-lt"/>
              </a:rPr>
              <a:t>The specific</a:t>
            </a:r>
            <a:r>
              <a:rPr lang="en-US" i="1" dirty="0" smtClean="0">
                <a:latin typeface="Courier New" pitchFamily="49" charset="0"/>
                <a:cs typeface="Courier New" pitchFamily="49" charset="0"/>
              </a:rPr>
              <a:t> action </a:t>
            </a:r>
            <a:r>
              <a:rPr lang="en-US" dirty="0" smtClean="0">
                <a:latin typeface="+mn-lt"/>
              </a:rPr>
              <a:t>changes or add characteristics, such as metrics, to any routes that have met a</a:t>
            </a:r>
            <a:r>
              <a:rPr lang="en-US" b="1" dirty="0" smtClean="0">
                <a:latin typeface="Courier New" pitchFamily="49" charset="0"/>
                <a:cs typeface="Courier New" pitchFamily="49" charset="0"/>
              </a:rPr>
              <a:t> match </a:t>
            </a:r>
            <a:r>
              <a:rPr lang="en-US" i="1" dirty="0" smtClean="0">
                <a:latin typeface="Courier New" pitchFamily="49" charset="0"/>
                <a:cs typeface="Courier New" pitchFamily="49" charset="0"/>
              </a:rPr>
              <a:t>condition</a:t>
            </a:r>
            <a:r>
              <a:rPr lang="en-US" dirty="0" smtClean="0">
                <a:latin typeface="+mn-lt"/>
              </a:rPr>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normAutofit fontScale="90000"/>
          </a:bodyPr>
          <a:lstStyle/>
          <a:p>
            <a:pPr algn="l"/>
            <a:r>
              <a:rPr lang="en-US" dirty="0" smtClean="0"/>
              <a:t>The </a:t>
            </a:r>
            <a:r>
              <a:rPr lang="en-US" dirty="0" smtClean="0">
                <a:latin typeface="Courier New" pitchFamily="49" charset="0"/>
                <a:cs typeface="Courier New" pitchFamily="49" charset="0"/>
              </a:rPr>
              <a:t>set</a:t>
            </a:r>
            <a:r>
              <a:rPr lang="en-US" dirty="0" smtClean="0"/>
              <a:t> Commands</a:t>
            </a:r>
            <a:endParaRPr lang="en-US" dirty="0"/>
          </a:p>
        </p:txBody>
      </p:sp>
      <p:graphicFrame>
        <p:nvGraphicFramePr>
          <p:cNvPr id="4" name="Table 3"/>
          <p:cNvGraphicFramePr>
            <a:graphicFrameLocks noGrp="1"/>
          </p:cNvGraphicFramePr>
          <p:nvPr/>
        </p:nvGraphicFramePr>
        <p:xfrm>
          <a:off x="279400" y="1016000"/>
          <a:ext cx="8346440" cy="5547201"/>
        </p:xfrm>
        <a:graphic>
          <a:graphicData uri="http://schemas.openxmlformats.org/drawingml/2006/table">
            <a:tbl>
              <a:tblPr firstRow="1" bandRow="1">
                <a:tableStyleId>{5C22544A-7EE6-4342-B048-85BDC9FD1C3A}</a:tableStyleId>
              </a:tblPr>
              <a:tblGrid>
                <a:gridCol w="2616200"/>
                <a:gridCol w="5730240"/>
              </a:tblGrid>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Command</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Description</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as-path</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Modifies an AS path for BGP routes</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automatic-tag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Computes automatically the tag value</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community</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BGP communities attribute</a:t>
                      </a:r>
                    </a:p>
                  </a:txBody>
                  <a:tcPr marL="73025" marR="73025" marT="36512" marB="36512" anchor="ctr" horzOverflow="overflow"/>
                </a:tc>
              </a:tr>
              <a:tr h="59935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default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have no explicit route to the destination</a:t>
                      </a:r>
                    </a:p>
                  </a:txBody>
                  <a:tcPr marL="73025" marR="73025" marT="36512" marB="36512" anchor="ctr" horzOverflow="overflow"/>
                </a:tc>
              </a:tr>
              <a:tr h="45340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774587">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default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for which the Cisco IOS software has no explicit route to a destination</a:t>
                      </a:r>
                    </a:p>
                  </a:txBody>
                  <a:tcPr marL="73025" marR="73025" marT="36512" marB="36512" anchor="ctr" horzOverflow="overflow"/>
                </a:tc>
              </a:tr>
              <a:tr h="45340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424120">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level</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import routes for IS-IS and OSPF</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local-preference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a BGP local preference value </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value for a routing protocol</a:t>
                      </a:r>
                    </a:p>
                  </a:txBody>
                  <a:tcPr marL="73025" marR="73025" marT="36512" marB="36512" anchor="ctr" horzOverflow="overflow"/>
                </a:tc>
              </a:tr>
              <a:tr h="424120">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metric-type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type for the destination routing protocol</a:t>
                      </a:r>
                    </a:p>
                  </a:txBody>
                  <a:tcPr marL="73025" marR="73025" marT="36512" marB="36512" anchor="ctr" horzOverflow="overflow"/>
                </a:tc>
              </a:tr>
              <a:tr h="32084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tag value for destination routing protocol</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weight</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the BGP weight value</a:t>
                      </a:r>
                    </a:p>
                  </a:txBody>
                  <a:tcPr marL="73025" marR="73025" marT="36512" marB="36512" anchor="ctr" horzOverflow="overflow"/>
                </a:tc>
              </a:tr>
            </a:tbl>
          </a:graphicData>
        </a:graphic>
      </p:graphicFrame>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smtClean="0"/>
              <a:t>Configuring Route Maps for PBR</a:t>
            </a:r>
            <a:endParaRPr lang="en-US" sz="3600" dirty="0"/>
          </a:p>
        </p:txBody>
      </p:sp>
      <p:sp>
        <p:nvSpPr>
          <p:cNvPr id="3" name="Content Placeholder 2"/>
          <p:cNvSpPr>
            <a:spLocks noGrp="1"/>
          </p:cNvSpPr>
          <p:nvPr>
            <p:ph idx="1"/>
          </p:nvPr>
        </p:nvSpPr>
        <p:spPr/>
        <p:txBody>
          <a:bodyPr>
            <a:normAutofit fontScale="92500" lnSpcReduction="20000"/>
          </a:bodyPr>
          <a:lstStyle/>
          <a:p>
            <a:r>
              <a:rPr lang="en-US" dirty="0" smtClean="0">
                <a:solidFill>
                  <a:schemeClr val="tx1"/>
                </a:solidFill>
              </a:rPr>
              <a:t>PBR allows the operator to define a routing policy other than basic destination-based routing using the routing table. </a:t>
            </a:r>
          </a:p>
          <a:p>
            <a:pPr lvl="1"/>
            <a:r>
              <a:rPr lang="en-US" dirty="0" smtClean="0">
                <a:solidFill>
                  <a:schemeClr val="tx1"/>
                </a:solidFill>
              </a:rPr>
              <a:t>For example to make packets to take a route other than the obvious shortest path.</a:t>
            </a:r>
          </a:p>
          <a:p>
            <a:r>
              <a:rPr lang="en-US" dirty="0" smtClean="0">
                <a:solidFill>
                  <a:schemeClr val="tx1"/>
                </a:solidFill>
              </a:rPr>
              <a:t>Sample implementation plan:</a:t>
            </a:r>
          </a:p>
          <a:p>
            <a:pPr lvl="1"/>
            <a:r>
              <a:rPr lang="en-US" dirty="0" smtClean="0">
                <a:solidFill>
                  <a:schemeClr val="tx1"/>
                </a:solidFill>
              </a:rPr>
              <a:t>Define and name the route map with the</a:t>
            </a:r>
            <a:r>
              <a:rPr lang="en-US" b="1" dirty="0" smtClean="0">
                <a:solidFill>
                  <a:schemeClr val="tx1"/>
                </a:solidFill>
                <a:latin typeface="Courier New" pitchFamily="49" charset="0"/>
                <a:cs typeface="Courier New" pitchFamily="49" charset="0"/>
              </a:rPr>
              <a:t> route-map </a:t>
            </a:r>
            <a:r>
              <a:rPr lang="en-US" dirty="0" smtClean="0">
                <a:solidFill>
                  <a:schemeClr val="tx1"/>
                </a:solidFill>
              </a:rPr>
              <a:t>command.</a:t>
            </a:r>
          </a:p>
          <a:p>
            <a:pPr lvl="2"/>
            <a:r>
              <a:rPr lang="en-US" dirty="0" smtClean="0">
                <a:solidFill>
                  <a:schemeClr val="tx1"/>
                </a:solidFill>
              </a:rPr>
              <a:t>Define the conditions to match (the</a:t>
            </a:r>
            <a:r>
              <a:rPr lang="en-US" b="1" dirty="0" smtClean="0">
                <a:solidFill>
                  <a:schemeClr val="tx1"/>
                </a:solidFill>
                <a:latin typeface="Courier New" pitchFamily="49" charset="0"/>
                <a:cs typeface="Courier New" pitchFamily="49" charset="0"/>
              </a:rPr>
              <a:t> match </a:t>
            </a:r>
            <a:r>
              <a:rPr lang="en-US" dirty="0" smtClean="0">
                <a:solidFill>
                  <a:schemeClr val="tx1"/>
                </a:solidFill>
              </a:rPr>
              <a:t>statements).</a:t>
            </a:r>
          </a:p>
          <a:p>
            <a:pPr lvl="2"/>
            <a:r>
              <a:rPr lang="en-US" dirty="0" smtClean="0">
                <a:solidFill>
                  <a:schemeClr val="tx1"/>
                </a:solidFill>
              </a:rPr>
              <a:t>Define the action to be taken when there is a match (the</a:t>
            </a:r>
            <a:r>
              <a:rPr lang="en-US" b="1" dirty="0" smtClean="0">
                <a:solidFill>
                  <a:schemeClr val="tx1"/>
                </a:solidFill>
                <a:latin typeface="Courier New" pitchFamily="49" charset="0"/>
                <a:cs typeface="Courier New" pitchFamily="49" charset="0"/>
              </a:rPr>
              <a:t> set </a:t>
            </a:r>
            <a:r>
              <a:rPr lang="en-US" dirty="0" smtClean="0">
                <a:solidFill>
                  <a:schemeClr val="tx1"/>
                </a:solidFill>
              </a:rPr>
              <a:t>statements).</a:t>
            </a:r>
          </a:p>
          <a:p>
            <a:pPr lvl="1"/>
            <a:r>
              <a:rPr lang="en-US" dirty="0" smtClean="0">
                <a:solidFill>
                  <a:schemeClr val="tx1"/>
                </a:solidFill>
              </a:rPr>
              <a:t>Define which interface the route map will be attached to using the</a:t>
            </a:r>
            <a:r>
              <a:rPr lang="en-US" dirty="0" smtClean="0">
                <a:solidFill>
                  <a:schemeClr val="tx1"/>
                </a:solidFill>
                <a:latin typeface="Courier New" pitchFamily="49" charset="0"/>
                <a:cs typeface="Courier New" pitchFamily="49" charset="0"/>
              </a:rPr>
              <a:t> </a:t>
            </a:r>
            <a:r>
              <a:rPr lang="en-US" b="1" dirty="0" smtClean="0">
                <a:solidFill>
                  <a:schemeClr val="tx1"/>
                </a:solidFill>
                <a:latin typeface="Courier New" pitchFamily="49" charset="0"/>
                <a:cs typeface="Courier New" pitchFamily="49" charset="0"/>
              </a:rPr>
              <a:t>ip policy route-map </a:t>
            </a:r>
            <a:r>
              <a:rPr lang="en-US" dirty="0" smtClean="0">
                <a:solidFill>
                  <a:schemeClr val="tx1"/>
                </a:solidFill>
              </a:rPr>
              <a:t>interface configuration command.</a:t>
            </a:r>
          </a:p>
          <a:p>
            <a:pPr lvl="2"/>
            <a:r>
              <a:rPr lang="en-US" dirty="0" smtClean="0">
                <a:solidFill>
                  <a:schemeClr val="tx1"/>
                </a:solidFill>
              </a:rPr>
              <a:t>PBR is applied to incoming packets.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ChangeArrowheads="1"/>
          </p:cNvSpPr>
          <p:nvPr/>
        </p:nvSpPr>
        <p:spPr bwMode="auto">
          <a:xfrm>
            <a:off x="530896" y="5430578"/>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smtClean="0">
                <a:latin typeface="Courier New" pitchFamily="49" charset="0"/>
              </a:rPr>
              <a:t>ip policy route-map </a:t>
            </a:r>
            <a:r>
              <a:rPr lang="en-US" sz="1600" i="1" dirty="0" smtClean="0">
                <a:latin typeface="Courier New" pitchFamily="49" charset="0"/>
              </a:rPr>
              <a:t>map-tag</a:t>
            </a:r>
            <a:r>
              <a:rPr lang="en-US" sz="1600" b="1" dirty="0" smtClean="0">
                <a:latin typeface="Courier New" pitchFamily="49" charset="0"/>
              </a:rPr>
              <a:t> </a:t>
            </a:r>
            <a:r>
              <a:rPr lang="en-US" sz="1600" b="1" dirty="0">
                <a:latin typeface="Courier New" pitchFamily="49" charset="0"/>
              </a:rPr>
              <a:t>	</a:t>
            </a:r>
            <a:endParaRPr lang="en-GB" sz="1600" b="1" dirty="0">
              <a:latin typeface="Courier New" pitchFamily="49" charset="0"/>
            </a:endParaRPr>
          </a:p>
        </p:txBody>
      </p:sp>
      <p:sp>
        <p:nvSpPr>
          <p:cNvPr id="154627" name="Rectangle 3"/>
          <p:cNvSpPr>
            <a:spLocks noChangeArrowheads="1"/>
          </p:cNvSpPr>
          <p:nvPr/>
        </p:nvSpPr>
        <p:spPr bwMode="auto">
          <a:xfrm>
            <a:off x="426121" y="5125778"/>
            <a:ext cx="4848225"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smtClean="0">
                <a:latin typeface="Courier New" pitchFamily="49" charset="0"/>
              </a:rPr>
              <a:t>Router(config-if)#</a:t>
            </a:r>
            <a:endParaRPr lang="en-GB" sz="1600" dirty="0">
              <a:latin typeface="Courier New" pitchFamily="49" charset="0"/>
            </a:endParaRPr>
          </a:p>
        </p:txBody>
      </p:sp>
      <p:sp>
        <p:nvSpPr>
          <p:cNvPr id="154628" name="Text Box 4"/>
          <p:cNvSpPr txBox="1">
            <a:spLocks noChangeArrowheads="1"/>
          </p:cNvSpPr>
          <p:nvPr/>
        </p:nvSpPr>
        <p:spPr bwMode="auto">
          <a:xfrm>
            <a:off x="426121" y="5796338"/>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smtClean="0">
                <a:latin typeface="+mn-lt"/>
              </a:rPr>
              <a:t>Apply the route-map to the incoming interface.</a:t>
            </a:r>
            <a:endParaRPr lang="en-US" sz="2000" dirty="0">
              <a:latin typeface="+mn-lt"/>
            </a:endParaRPr>
          </a:p>
        </p:txBody>
      </p:sp>
      <p:sp>
        <p:nvSpPr>
          <p:cNvPr id="154629" name="Rectangle 5"/>
          <p:cNvSpPr>
            <a:spLocks noGrp="1" noChangeArrowheads="1"/>
          </p:cNvSpPr>
          <p:nvPr>
            <p:ph type="title"/>
          </p:nvPr>
        </p:nvSpPr>
        <p:spPr>
          <a:xfrm>
            <a:off x="549275" y="74918"/>
            <a:ext cx="8042276" cy="1336956"/>
          </a:xfrm>
          <a:noFill/>
          <a:ln/>
        </p:spPr>
        <p:txBody>
          <a:bodyPr/>
          <a:lstStyle/>
          <a:p>
            <a:r>
              <a:rPr lang="en-US" sz="3600" dirty="0">
                <a:latin typeface="Courier New" pitchFamily="49" charset="0"/>
              </a:rPr>
              <a:t>route-map</a:t>
            </a:r>
            <a:r>
              <a:rPr lang="en-US" sz="3600" dirty="0"/>
              <a:t> </a:t>
            </a:r>
            <a:r>
              <a:rPr lang="en-US" sz="3600" dirty="0" smtClean="0"/>
              <a:t>Commands for PBR</a:t>
            </a:r>
            <a:endParaRPr lang="en-US" sz="3600" dirty="0"/>
          </a:p>
        </p:txBody>
      </p:sp>
      <p:sp>
        <p:nvSpPr>
          <p:cNvPr id="154630" name="Rectangle 6"/>
          <p:cNvSpPr>
            <a:spLocks noChangeArrowheads="1"/>
          </p:cNvSpPr>
          <p:nvPr/>
        </p:nvSpPr>
        <p:spPr bwMode="auto">
          <a:xfrm>
            <a:off x="530896" y="1613610"/>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route-map </a:t>
            </a:r>
            <a:r>
              <a:rPr lang="en-US" sz="1600" i="1" dirty="0">
                <a:latin typeface="Courier New" pitchFamily="49" charset="0"/>
              </a:rPr>
              <a:t>map-tag</a:t>
            </a:r>
            <a:r>
              <a:rPr lang="en-US" sz="1600" b="1" dirty="0">
                <a:latin typeface="Courier New" pitchFamily="49" charset="0"/>
              </a:rPr>
              <a:t> [permit | deny] [</a:t>
            </a:r>
            <a:r>
              <a:rPr lang="en-US" sz="1600" i="1" dirty="0">
                <a:latin typeface="Courier New" pitchFamily="49" charset="0"/>
              </a:rPr>
              <a:t>sequence-number</a:t>
            </a:r>
            <a:r>
              <a:rPr lang="en-US" sz="1600" b="1" dirty="0">
                <a:latin typeface="Courier New" pitchFamily="49" charset="0"/>
              </a:rPr>
              <a:t>]	</a:t>
            </a:r>
            <a:endParaRPr lang="en-GB" sz="1600" b="1" dirty="0">
              <a:latin typeface="Courier New" pitchFamily="49" charset="0"/>
            </a:endParaRPr>
          </a:p>
        </p:txBody>
      </p:sp>
      <p:sp>
        <p:nvSpPr>
          <p:cNvPr id="154631" name="Rectangle 7"/>
          <p:cNvSpPr>
            <a:spLocks noChangeArrowheads="1"/>
          </p:cNvSpPr>
          <p:nvPr/>
        </p:nvSpPr>
        <p:spPr bwMode="auto">
          <a:xfrm>
            <a:off x="426121" y="1308810"/>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a:latin typeface="Courier New" pitchFamily="49" charset="0"/>
              </a:rPr>
              <a:t>R</a:t>
            </a:r>
            <a:r>
              <a:rPr lang="en-GB" sz="1600" dirty="0" smtClean="0">
                <a:latin typeface="Courier New" pitchFamily="49" charset="0"/>
              </a:rPr>
              <a:t>outer(config</a:t>
            </a:r>
            <a:r>
              <a:rPr lang="en-GB" sz="1600" dirty="0">
                <a:latin typeface="Courier New" pitchFamily="49" charset="0"/>
              </a:rPr>
              <a:t>)#</a:t>
            </a:r>
          </a:p>
        </p:txBody>
      </p:sp>
      <p:sp>
        <p:nvSpPr>
          <p:cNvPr id="154632" name="Text Box 8"/>
          <p:cNvSpPr txBox="1">
            <a:spLocks noChangeArrowheads="1"/>
          </p:cNvSpPr>
          <p:nvPr/>
        </p:nvSpPr>
        <p:spPr bwMode="auto">
          <a:xfrm>
            <a:off x="426121" y="1979370"/>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route map </a:t>
            </a:r>
            <a:r>
              <a:rPr lang="en-US" sz="2000" dirty="0" smtClean="0">
                <a:latin typeface="+mn-lt"/>
              </a:rPr>
              <a:t>conditions.</a:t>
            </a:r>
            <a:endParaRPr lang="en-US" sz="2000" dirty="0">
              <a:latin typeface="+mn-lt"/>
            </a:endParaRPr>
          </a:p>
        </p:txBody>
      </p:sp>
      <p:sp>
        <p:nvSpPr>
          <p:cNvPr id="154633" name="Rectangle 9"/>
          <p:cNvSpPr>
            <a:spLocks noChangeArrowheads="1"/>
          </p:cNvSpPr>
          <p:nvPr/>
        </p:nvSpPr>
        <p:spPr bwMode="auto">
          <a:xfrm>
            <a:off x="530896" y="2909010"/>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match {</a:t>
            </a:r>
            <a:r>
              <a:rPr lang="en-US" sz="1600" i="1" dirty="0">
                <a:latin typeface="Courier New" pitchFamily="49" charset="0"/>
              </a:rPr>
              <a:t>conditions</a:t>
            </a:r>
            <a:r>
              <a:rPr lang="en-US" sz="1600" b="1" dirty="0">
                <a:latin typeface="Courier New" pitchFamily="49" charset="0"/>
              </a:rPr>
              <a:t>} 	</a:t>
            </a:r>
            <a:endParaRPr lang="en-GB" sz="1600" b="1" dirty="0">
              <a:latin typeface="Courier New" pitchFamily="49" charset="0"/>
            </a:endParaRPr>
          </a:p>
        </p:txBody>
      </p:sp>
      <p:sp>
        <p:nvSpPr>
          <p:cNvPr id="154634" name="Rectangle 10"/>
          <p:cNvSpPr>
            <a:spLocks noChangeArrowheads="1"/>
          </p:cNvSpPr>
          <p:nvPr/>
        </p:nvSpPr>
        <p:spPr bwMode="auto">
          <a:xfrm>
            <a:off x="426121" y="2581133"/>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a:latin typeface="Courier New" pitchFamily="49" charset="0"/>
              </a:rPr>
              <a:t>R</a:t>
            </a:r>
            <a:r>
              <a:rPr lang="en-GB" sz="1600" dirty="0" smtClean="0">
                <a:latin typeface="Courier New" pitchFamily="49" charset="0"/>
              </a:rPr>
              <a:t>outer(config-route-map</a:t>
            </a:r>
            <a:r>
              <a:rPr lang="en-GB" sz="1600" dirty="0">
                <a:latin typeface="Courier New" pitchFamily="49" charset="0"/>
              </a:rPr>
              <a:t>)#</a:t>
            </a:r>
          </a:p>
        </p:txBody>
      </p:sp>
      <p:sp>
        <p:nvSpPr>
          <p:cNvPr id="154635" name="Text Box 11"/>
          <p:cNvSpPr txBox="1">
            <a:spLocks noChangeArrowheads="1"/>
          </p:cNvSpPr>
          <p:nvPr/>
        </p:nvSpPr>
        <p:spPr bwMode="auto">
          <a:xfrm>
            <a:off x="426121" y="3274770"/>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conditions to </a:t>
            </a:r>
            <a:r>
              <a:rPr lang="en-US" sz="2000" dirty="0" smtClean="0">
                <a:latin typeface="+mn-lt"/>
              </a:rPr>
              <a:t>match.</a:t>
            </a:r>
            <a:endParaRPr lang="en-US" sz="2000" dirty="0">
              <a:latin typeface="+mn-lt"/>
            </a:endParaRPr>
          </a:p>
        </p:txBody>
      </p:sp>
      <p:sp>
        <p:nvSpPr>
          <p:cNvPr id="154636" name="Rectangle 12"/>
          <p:cNvSpPr>
            <a:spLocks noChangeArrowheads="1"/>
          </p:cNvSpPr>
          <p:nvPr/>
        </p:nvSpPr>
        <p:spPr bwMode="auto">
          <a:xfrm>
            <a:off x="530896" y="4158373"/>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set {</a:t>
            </a:r>
            <a:r>
              <a:rPr lang="en-US" sz="1600" i="1" dirty="0">
                <a:latin typeface="Courier New" pitchFamily="49" charset="0"/>
              </a:rPr>
              <a:t>actions</a:t>
            </a:r>
            <a:r>
              <a:rPr lang="en-US" sz="1600" b="1" dirty="0">
                <a:latin typeface="Courier New" pitchFamily="49" charset="0"/>
              </a:rPr>
              <a:t>} 	</a:t>
            </a:r>
            <a:endParaRPr lang="en-GB" sz="1600" b="1" dirty="0">
              <a:latin typeface="Courier New" pitchFamily="49" charset="0"/>
            </a:endParaRPr>
          </a:p>
        </p:txBody>
      </p:sp>
      <p:sp>
        <p:nvSpPr>
          <p:cNvPr id="154637" name="Rectangle 13"/>
          <p:cNvSpPr>
            <a:spLocks noChangeArrowheads="1"/>
          </p:cNvSpPr>
          <p:nvPr/>
        </p:nvSpPr>
        <p:spPr bwMode="auto">
          <a:xfrm>
            <a:off x="426121" y="3853456"/>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smtClean="0">
                <a:latin typeface="Courier New" pitchFamily="49" charset="0"/>
              </a:rPr>
              <a:t>Router(config-route-map</a:t>
            </a:r>
            <a:r>
              <a:rPr lang="en-GB" sz="1600" dirty="0">
                <a:latin typeface="Courier New" pitchFamily="49" charset="0"/>
              </a:rPr>
              <a:t>)#</a:t>
            </a:r>
          </a:p>
        </p:txBody>
      </p:sp>
      <p:sp>
        <p:nvSpPr>
          <p:cNvPr id="154638" name="Text Box 14"/>
          <p:cNvSpPr txBox="1">
            <a:spLocks noChangeArrowheads="1"/>
          </p:cNvSpPr>
          <p:nvPr/>
        </p:nvSpPr>
        <p:spPr bwMode="auto">
          <a:xfrm>
            <a:off x="426121" y="4524133"/>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action to be taken on a </a:t>
            </a:r>
            <a:r>
              <a:rPr lang="en-US" sz="2000" dirty="0" smtClean="0">
                <a:latin typeface="+mn-lt"/>
              </a:rPr>
              <a:t>match.</a:t>
            </a:r>
            <a:endParaRPr lang="en-US" sz="2000" dirty="0">
              <a:latin typeface="+mn-lt"/>
            </a:endParaRPr>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54430" y="365380"/>
            <a:ext cx="8521700" cy="549020"/>
          </a:xfrm>
        </p:spPr>
        <p:txBody>
          <a:bodyPr>
            <a:noAutofit/>
          </a:bodyPr>
          <a:lstStyle/>
          <a:p>
            <a:pPr algn="l"/>
            <a:r>
              <a:rPr lang="en-US" sz="2800" dirty="0" smtClean="0">
                <a:latin typeface="Courier New" pitchFamily="49" charset="0"/>
                <a:cs typeface="Courier New" pitchFamily="49" charset="0"/>
              </a:rPr>
              <a:t>match</a:t>
            </a:r>
            <a:r>
              <a:rPr lang="en-US" sz="2800" dirty="0" smtClean="0"/>
              <a:t> Commands Used in PBR</a:t>
            </a:r>
            <a:endParaRPr lang="en-US" sz="2800" dirty="0"/>
          </a:p>
        </p:txBody>
      </p:sp>
      <p:sp>
        <p:nvSpPr>
          <p:cNvPr id="4" name="Rectangle 3"/>
          <p:cNvSpPr/>
          <p:nvPr/>
        </p:nvSpPr>
        <p:spPr bwMode="auto">
          <a:xfrm>
            <a:off x="266700" y="1549400"/>
            <a:ext cx="8534400" cy="1063171"/>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5" name="Rectangle 4"/>
          <p:cNvSpPr/>
          <p:nvPr/>
        </p:nvSpPr>
        <p:spPr bwMode="auto">
          <a:xfrm flipV="1">
            <a:off x="406400" y="3155182"/>
            <a:ext cx="8534400" cy="3271018"/>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aphicFrame>
        <p:nvGraphicFramePr>
          <p:cNvPr id="7" name="Table 6"/>
          <p:cNvGraphicFramePr>
            <a:graphicFrameLocks noGrp="1"/>
          </p:cNvGraphicFramePr>
          <p:nvPr/>
        </p:nvGraphicFramePr>
        <p:xfrm>
          <a:off x="279400" y="1021080"/>
          <a:ext cx="8407400" cy="5364482"/>
        </p:xfrm>
        <a:graphic>
          <a:graphicData uri="http://schemas.openxmlformats.org/drawingml/2006/table">
            <a:tbl>
              <a:tblPr firstRow="1" bandRow="1">
                <a:tableStyleId>{5C22544A-7EE6-4342-B048-85BDC9FD1C3A}</a:tableStyleId>
              </a:tblPr>
              <a:tblGrid>
                <a:gridCol w="3012440"/>
                <a:gridCol w="5394960"/>
              </a:tblGrid>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Command</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Description</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community</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 BGP community</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interface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the next hop out of one of the interfaces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address</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destination network number address that is permitted by a standard or extended ACL</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next-hop</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next-hop router address that is passed by one of the ACLs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route-source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that have been advertised by routers and access servers at the address that is specified by the ACLs</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length</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based on the layer 3 length of a packet</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metric</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with the metric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route-type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of the specified type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tag</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tag of a route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bl>
          </a:graphicData>
        </a:graphic>
      </p:graphicFrame>
      <p:graphicFrame>
        <p:nvGraphicFramePr>
          <p:cNvPr id="8" name="Table Placeholder 7"/>
          <p:cNvGraphicFramePr>
            <a:graphicFrameLocks noGrp="1"/>
          </p:cNvGraphicFramePr>
          <p:nvPr>
            <p:ph type="tbl" idx="1"/>
          </p:nvPr>
        </p:nvGraphicFramePr>
        <p:xfrm>
          <a:off x="187960" y="2377440"/>
          <a:ext cx="8575040" cy="822960"/>
        </p:xfrm>
        <a:graphic>
          <a:graphicData uri="http://schemas.openxmlformats.org/drawingml/2006/table">
            <a:tbl>
              <a:tblPr/>
              <a:tblGrid>
                <a:gridCol w="8575040"/>
              </a:tblGrid>
              <a:tr h="822960">
                <a:tc>
                  <a:txBody>
                    <a:bodyPr/>
                    <a:lstStyle/>
                    <a:p>
                      <a:endParaRPr lang="en-US"/>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tr>
            </a:tbl>
          </a:graphicData>
        </a:graphic>
      </p:graphicFrame>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p:txBody>
          <a:bodyPr>
            <a:noAutofit/>
          </a:bodyPr>
          <a:lstStyle/>
          <a:p>
            <a:pPr algn="l"/>
            <a:r>
              <a:rPr lang="en-US" sz="2800" dirty="0" smtClean="0">
                <a:latin typeface="Courier New" pitchFamily="49" charset="0"/>
                <a:cs typeface="Courier New" pitchFamily="49" charset="0"/>
              </a:rPr>
              <a:t>set</a:t>
            </a:r>
            <a:r>
              <a:rPr lang="en-US" sz="2800" dirty="0" smtClean="0"/>
              <a:t> Commands Used in PBR</a:t>
            </a:r>
            <a:endParaRPr lang="en-US" sz="2800" dirty="0"/>
          </a:p>
        </p:txBody>
      </p:sp>
      <p:sp>
        <p:nvSpPr>
          <p:cNvPr id="6" name="Rectangle 5"/>
          <p:cNvSpPr/>
          <p:nvPr/>
        </p:nvSpPr>
        <p:spPr bwMode="auto">
          <a:xfrm>
            <a:off x="254000" y="1447800"/>
            <a:ext cx="8534400" cy="2541396"/>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7" name="Rectangle 6"/>
          <p:cNvSpPr/>
          <p:nvPr/>
        </p:nvSpPr>
        <p:spPr bwMode="auto">
          <a:xfrm flipV="1">
            <a:off x="406400" y="4451420"/>
            <a:ext cx="8534400" cy="2089080"/>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aphicFrame>
        <p:nvGraphicFramePr>
          <p:cNvPr id="9" name="Table 8"/>
          <p:cNvGraphicFramePr>
            <a:graphicFrameLocks noGrp="1"/>
          </p:cNvGraphicFramePr>
          <p:nvPr/>
        </p:nvGraphicFramePr>
        <p:xfrm>
          <a:off x="279400" y="1016000"/>
          <a:ext cx="8346440" cy="5547201"/>
        </p:xfrm>
        <a:graphic>
          <a:graphicData uri="http://schemas.openxmlformats.org/drawingml/2006/table">
            <a:tbl>
              <a:tblPr firstRow="1" bandRow="1">
                <a:tableStyleId>{5C22544A-7EE6-4342-B048-85BDC9FD1C3A}</a:tableStyleId>
              </a:tblPr>
              <a:tblGrid>
                <a:gridCol w="2616200"/>
                <a:gridCol w="5730240"/>
              </a:tblGrid>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Command</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Description</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as-path</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Modifies an AS path for BGP routes</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automatic-tag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Computes automatically the tag value</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community</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BGP communities attribute</a:t>
                      </a:r>
                    </a:p>
                  </a:txBody>
                  <a:tcPr marL="73025" marR="73025" marT="36512" marB="36512" anchor="ctr" horzOverflow="overflow"/>
                </a:tc>
              </a:tr>
              <a:tr h="59935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default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have no explicit route to the destination</a:t>
                      </a:r>
                    </a:p>
                  </a:txBody>
                  <a:tcPr marL="73025" marR="73025" marT="36512" marB="36512" anchor="ctr" horzOverflow="overflow"/>
                </a:tc>
              </a:tr>
              <a:tr h="45340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774587">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default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for which the Cisco IOS software has no explicit route to a destination</a:t>
                      </a:r>
                    </a:p>
                  </a:txBody>
                  <a:tcPr marL="73025" marR="73025" marT="36512" marB="36512" anchor="ctr" horzOverflow="overflow"/>
                </a:tc>
              </a:tr>
              <a:tr h="45340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424120">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level</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import routes for IS-IS and OSPF</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local-preference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a BGP local preference value </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value for a routing protocol</a:t>
                      </a:r>
                    </a:p>
                  </a:txBody>
                  <a:tcPr marL="73025" marR="73025" marT="36512" marB="36512" anchor="ctr" horzOverflow="overflow"/>
                </a:tc>
              </a:tr>
              <a:tr h="424120">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metric-type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type for the destination routing protocol</a:t>
                      </a:r>
                    </a:p>
                  </a:txBody>
                  <a:tcPr marL="73025" marR="73025" marT="36512" marB="36512" anchor="ctr" horzOverflow="overflow"/>
                </a:tc>
              </a:tr>
              <a:tr h="32084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tag value for destination routing protocol</a:t>
                      </a:r>
                    </a:p>
                  </a:txBody>
                  <a:tcPr marL="73025" marR="73025" marT="36512" marB="36512" anchor="ctr" horzOverflow="overflow"/>
                </a:tc>
              </a:tr>
              <a:tr h="282955">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weight</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the BGP weight value</a:t>
                      </a:r>
                    </a:p>
                  </a:txBody>
                  <a:tcPr marL="73025" marR="73025" marT="36512" marB="36512" anchor="ctr" horzOverflow="overflow"/>
                </a:tc>
              </a:tr>
            </a:tbl>
          </a:graphicData>
        </a:graphic>
      </p:graphicFrame>
      <p:graphicFrame>
        <p:nvGraphicFramePr>
          <p:cNvPr id="10" name="Table Placeholder 7"/>
          <p:cNvGraphicFramePr>
            <a:graphicFrameLocks noGrp="1"/>
          </p:cNvGraphicFramePr>
          <p:nvPr>
            <p:ph type="tbl" idx="1"/>
          </p:nvPr>
        </p:nvGraphicFramePr>
        <p:xfrm>
          <a:off x="157480" y="4023360"/>
          <a:ext cx="8575040" cy="548640"/>
        </p:xfrm>
        <a:graphic>
          <a:graphicData uri="http://schemas.openxmlformats.org/drawingml/2006/table">
            <a:tbl>
              <a:tblPr/>
              <a:tblGrid>
                <a:gridCol w="8575040"/>
              </a:tblGrid>
              <a:tr h="548640">
                <a:tc>
                  <a:txBody>
                    <a:bodyPr/>
                    <a:lstStyle/>
                    <a:p>
                      <a:endParaRPr lang="en-US"/>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tr>
            </a:tbl>
          </a:graphicData>
        </a:graphic>
      </p:graphicFrame>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279400" y="811705"/>
            <a:ext cx="8521700" cy="549021"/>
          </a:xfrm>
        </p:spPr>
        <p:txBody>
          <a:bodyPr>
            <a:noAutofit/>
          </a:bodyPr>
          <a:lstStyle/>
          <a:p>
            <a:r>
              <a:rPr lang="en-US" sz="3200" dirty="0" smtClean="0"/>
              <a:t>Configuring Route Maps for PBR Example</a:t>
            </a:r>
            <a:endParaRPr lang="en-US" sz="3200" dirty="0"/>
          </a:p>
        </p:txBody>
      </p:sp>
      <p:sp>
        <p:nvSpPr>
          <p:cNvPr id="11" name="Content Placeholder 10"/>
          <p:cNvSpPr>
            <a:spLocks noGrp="1"/>
          </p:cNvSpPr>
          <p:nvPr>
            <p:ph idx="11"/>
          </p:nvPr>
        </p:nvSpPr>
        <p:spPr>
          <a:xfrm>
            <a:off x="279400" y="3806375"/>
            <a:ext cx="8520354" cy="2715704"/>
          </a:xfrm>
        </p:spPr>
        <p:txBody>
          <a:bodyPr/>
          <a:lstStyle/>
          <a:p>
            <a:r>
              <a:rPr lang="en-US" dirty="0" smtClean="0">
                <a:solidFill>
                  <a:schemeClr val="tx1"/>
                </a:solidFill>
              </a:rPr>
              <a:t>The route map has only one </a:t>
            </a:r>
            <a:r>
              <a:rPr lang="en-US" b="1" dirty="0" smtClean="0">
                <a:solidFill>
                  <a:schemeClr val="tx1"/>
                </a:solidFill>
                <a:latin typeface="Courier New" pitchFamily="49" charset="0"/>
                <a:cs typeface="Courier New" pitchFamily="49" charset="0"/>
              </a:rPr>
              <a:t>permit</a:t>
            </a:r>
            <a:r>
              <a:rPr lang="en-US" dirty="0" smtClean="0">
                <a:solidFill>
                  <a:schemeClr val="tx1"/>
                </a:solidFill>
              </a:rPr>
              <a:t> statement.</a:t>
            </a:r>
          </a:p>
          <a:p>
            <a:pPr lvl="1"/>
            <a:r>
              <a:rPr lang="en-US" dirty="0" smtClean="0">
                <a:solidFill>
                  <a:schemeClr val="tx1"/>
                </a:solidFill>
              </a:rPr>
              <a:t>Any packets that match the IP address specified by ACL 1 (172.21.16.18) should be sent to the next hop IP address 172.30.3.20.</a:t>
            </a:r>
          </a:p>
          <a:p>
            <a:r>
              <a:rPr lang="en-US" dirty="0" smtClean="0">
                <a:solidFill>
                  <a:schemeClr val="tx1"/>
                </a:solidFill>
              </a:rPr>
              <a:t>This route map applies to incoming packets on the S0/0/0 interface.</a:t>
            </a:r>
          </a:p>
        </p:txBody>
      </p:sp>
      <p:sp>
        <p:nvSpPr>
          <p:cNvPr id="5" name="Rectangle 4"/>
          <p:cNvSpPr/>
          <p:nvPr/>
        </p:nvSpPr>
        <p:spPr bwMode="auto">
          <a:xfrm>
            <a:off x="2131242" y="3335886"/>
            <a:ext cx="4028257" cy="301767"/>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6" name="Rectangle 5"/>
          <p:cNvSpPr/>
          <p:nvPr/>
        </p:nvSpPr>
        <p:spPr bwMode="auto">
          <a:xfrm>
            <a:off x="3013185" y="2623932"/>
            <a:ext cx="3387615" cy="239022"/>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7" name="Rectangle 6"/>
          <p:cNvSpPr/>
          <p:nvPr/>
        </p:nvSpPr>
        <p:spPr bwMode="auto">
          <a:xfrm>
            <a:off x="1754452" y="2151754"/>
            <a:ext cx="3998648" cy="284541"/>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8" name="Rectangle 7"/>
          <p:cNvSpPr/>
          <p:nvPr/>
        </p:nvSpPr>
        <p:spPr bwMode="auto">
          <a:xfrm>
            <a:off x="2997199" y="2383116"/>
            <a:ext cx="2324101" cy="251237"/>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9" name="Content Placeholder 14"/>
          <p:cNvSpPr txBox="1">
            <a:spLocks/>
          </p:cNvSpPr>
          <p:nvPr/>
        </p:nvSpPr>
        <p:spPr bwMode="auto">
          <a:xfrm>
            <a:off x="279400" y="1621257"/>
            <a:ext cx="8520113" cy="2143398"/>
          </a:xfrm>
          <a:prstGeom prst="rect">
            <a:avLst/>
          </a:prstGeom>
          <a:noFill/>
          <a:ln w="12700" algn="ctr">
            <a:solidFill>
              <a:schemeClr val="bg2"/>
            </a:solidFill>
            <a:miter lim="800000"/>
            <a:headEnd/>
            <a:tailEnd/>
          </a:ln>
        </p:spPr>
        <p:txBody>
          <a:bodyPr vert="horz" wrap="square" lIns="82124" tIns="41061" rIns="82124" bIns="41061" numCol="1" anchor="t" anchorCtr="0" compatLnSpc="1">
            <a:prstTxWarp prst="textNoShape">
              <a:avLst/>
            </a:prstTxWarp>
            <a:noAutofit/>
          </a:bodyPr>
          <a:lstStyle/>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access-list 1 permit 172.21.16.18 0.0.0.0</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route-map MY-ROUTE-MAP permit 10</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R1(config-route-map)#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match ip address 1</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R1(config-route-map)#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set ip next-hop 172.30.3.20</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R1(config-route-map)# </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R1(config-route-map)#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interface S0/0/0</a:t>
            </a:r>
          </a:p>
          <a:p>
            <a:pPr marL="236538" marR="0" lvl="0" indent="-236538" algn="l" defTabSz="814388" rtl="0" eaLnBrk="1" fontAlgn="base" latinLnBrk="0" hangingPunct="1">
              <a:lnSpc>
                <a:spcPct val="100000"/>
              </a:lnSpc>
              <a:spcBef>
                <a:spcPts val="0"/>
              </a:spcBef>
              <a:spcAft>
                <a:spcPct val="0"/>
              </a:spcAft>
              <a:buClr>
                <a:srgbClr val="708CA1"/>
              </a:buClr>
              <a:buSzTx/>
              <a:tabLst/>
              <a:defRPr/>
            </a:pPr>
            <a:r>
              <a:rPr kumimoji="0" lang="en-US" sz="1600" b="0" i="0" u="none" strike="noStrike" kern="0" cap="none" spc="0" normalizeH="0" baseline="0" noProof="0" dirty="0" smtClean="0">
                <a:ln>
                  <a:noFill/>
                </a:ln>
                <a:solidFill>
                  <a:schemeClr val="tx1"/>
                </a:solidFill>
                <a:effectLst/>
                <a:uLnTx/>
                <a:uFillTx/>
                <a:latin typeface="Courier New" pitchFamily="49" charset="0"/>
                <a:cs typeface="Courier New" pitchFamily="49" charset="0"/>
              </a:rPr>
              <a:t>R1(config-if)# </a:t>
            </a:r>
            <a:r>
              <a:rPr kumimoji="0" lang="en-US" sz="1600" b="1" i="0" u="none" strike="noStrike" kern="0" cap="none" spc="0" normalizeH="0" baseline="0" noProof="0" dirty="0" smtClean="0">
                <a:ln>
                  <a:noFill/>
                </a:ln>
                <a:solidFill>
                  <a:schemeClr val="tx1"/>
                </a:solidFill>
                <a:effectLst/>
                <a:uLnTx/>
                <a:uFillTx/>
                <a:latin typeface="Courier New" pitchFamily="49" charset="0"/>
                <a:cs typeface="Courier New" pitchFamily="49" charset="0"/>
              </a:rPr>
              <a:t>ip policy route-map MY-ROUTE-MAP</a:t>
            </a:r>
            <a:endParaRPr kumimoji="0" lang="en-US" sz="1600" b="1" i="0" u="none" strike="noStrike" kern="0" cap="none" spc="0" normalizeH="0" baseline="0" noProof="0" dirty="0">
              <a:ln>
                <a:noFill/>
              </a:ln>
              <a:solidFill>
                <a:schemeClr val="tx1"/>
              </a:solidFill>
              <a:effectLst/>
              <a:uLnTx/>
              <a:uFillTx/>
              <a:latin typeface="Courier New" pitchFamily="49" charset="0"/>
              <a:cs typeface="Courier New" pitchFamily="49"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2000"/>
                                        <p:tgtEl>
                                          <p:spTgt spid="11">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fade">
                                      <p:cBhvr>
                                        <p:cTn id="10" dur="2000"/>
                                        <p:tgtEl>
                                          <p:spTgt spid="11">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fade">
                                      <p:cBhvr>
                                        <p:cTn id="13" dur="20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Configuring Route Maps for Redistribution</a:t>
            </a:r>
            <a:endParaRPr lang="en-US" sz="3200" dirty="0"/>
          </a:p>
        </p:txBody>
      </p:sp>
      <p:sp>
        <p:nvSpPr>
          <p:cNvPr id="3" name="Content Placeholder 2"/>
          <p:cNvSpPr>
            <a:spLocks noGrp="1"/>
          </p:cNvSpPr>
          <p:nvPr>
            <p:ph idx="1"/>
          </p:nvPr>
        </p:nvSpPr>
        <p:spPr>
          <a:xfrm>
            <a:off x="549275" y="1926771"/>
            <a:ext cx="8042276" cy="4343400"/>
          </a:xfrm>
        </p:spPr>
        <p:txBody>
          <a:bodyPr>
            <a:normAutofit lnSpcReduction="10000"/>
          </a:bodyPr>
          <a:lstStyle/>
          <a:p>
            <a:r>
              <a:rPr lang="en-US" dirty="0" smtClean="0">
                <a:solidFill>
                  <a:schemeClr val="tx1"/>
                </a:solidFill>
              </a:rPr>
              <a:t>Use route maps when you want detailed control over how routes are redistributed between routing protocols. </a:t>
            </a:r>
          </a:p>
          <a:p>
            <a:r>
              <a:rPr lang="en-US" dirty="0" smtClean="0">
                <a:solidFill>
                  <a:schemeClr val="tx1"/>
                </a:solidFill>
              </a:rPr>
              <a:t>Sample implementation plan:</a:t>
            </a:r>
          </a:p>
          <a:p>
            <a:pPr lvl="1"/>
            <a:r>
              <a:rPr lang="en-US" dirty="0" smtClean="0">
                <a:solidFill>
                  <a:schemeClr val="tx1"/>
                </a:solidFill>
              </a:rPr>
              <a:t>Define and name the route map with the</a:t>
            </a:r>
            <a:r>
              <a:rPr lang="en-US" b="1" dirty="0" smtClean="0">
                <a:solidFill>
                  <a:schemeClr val="tx1"/>
                </a:solidFill>
                <a:latin typeface="Courier New" pitchFamily="49" charset="0"/>
                <a:cs typeface="Courier New" pitchFamily="49" charset="0"/>
              </a:rPr>
              <a:t> route-map </a:t>
            </a:r>
            <a:r>
              <a:rPr lang="en-US" dirty="0" smtClean="0">
                <a:solidFill>
                  <a:schemeClr val="tx1"/>
                </a:solidFill>
              </a:rPr>
              <a:t>command.</a:t>
            </a:r>
          </a:p>
          <a:p>
            <a:pPr lvl="2"/>
            <a:r>
              <a:rPr lang="en-US" dirty="0" smtClean="0">
                <a:solidFill>
                  <a:schemeClr val="tx1"/>
                </a:solidFill>
              </a:rPr>
              <a:t>Define the conditions to match (the</a:t>
            </a:r>
            <a:r>
              <a:rPr lang="en-US" b="1" dirty="0" smtClean="0">
                <a:solidFill>
                  <a:schemeClr val="tx1"/>
                </a:solidFill>
                <a:latin typeface="Courier New" pitchFamily="49" charset="0"/>
                <a:cs typeface="Courier New" pitchFamily="49" charset="0"/>
              </a:rPr>
              <a:t> match </a:t>
            </a:r>
            <a:r>
              <a:rPr lang="en-US" dirty="0" smtClean="0">
                <a:solidFill>
                  <a:schemeClr val="tx1"/>
                </a:solidFill>
              </a:rPr>
              <a:t>statements).</a:t>
            </a:r>
          </a:p>
          <a:p>
            <a:pPr lvl="2"/>
            <a:r>
              <a:rPr lang="en-US" dirty="0" smtClean="0">
                <a:solidFill>
                  <a:schemeClr val="tx1"/>
                </a:solidFill>
              </a:rPr>
              <a:t>Define the action to be taken when there is a match (the</a:t>
            </a:r>
            <a:r>
              <a:rPr lang="en-US" b="1" dirty="0" smtClean="0">
                <a:solidFill>
                  <a:schemeClr val="tx1"/>
                </a:solidFill>
                <a:latin typeface="Courier New" pitchFamily="49" charset="0"/>
                <a:cs typeface="Courier New" pitchFamily="49" charset="0"/>
              </a:rPr>
              <a:t> set </a:t>
            </a:r>
            <a:r>
              <a:rPr lang="en-US" dirty="0" smtClean="0">
                <a:solidFill>
                  <a:schemeClr val="tx1"/>
                </a:solidFill>
              </a:rPr>
              <a:t>statements).</a:t>
            </a:r>
          </a:p>
          <a:p>
            <a:pPr lvl="1"/>
            <a:r>
              <a:rPr lang="en-US" dirty="0" smtClean="0">
                <a:solidFill>
                  <a:schemeClr val="tx1"/>
                </a:solidFill>
              </a:rPr>
              <a:t>Specify the route map to use when redistributing.</a:t>
            </a:r>
          </a:p>
          <a:p>
            <a:pPr lvl="2"/>
            <a:r>
              <a:rPr lang="en-US" dirty="0" smtClean="0">
                <a:solidFill>
                  <a:schemeClr val="tx1"/>
                </a:solidFill>
              </a:rPr>
              <a:t>Use the </a:t>
            </a:r>
            <a:r>
              <a:rPr lang="en-US" b="1" dirty="0" smtClean="0">
                <a:solidFill>
                  <a:schemeClr val="tx1"/>
                </a:solidFill>
                <a:latin typeface="Courier New" pitchFamily="49" charset="0"/>
                <a:cs typeface="Courier New" pitchFamily="49" charset="0"/>
              </a:rPr>
              <a:t>redistribute </a:t>
            </a:r>
            <a:r>
              <a:rPr lang="en-US" i="1" dirty="0" smtClean="0">
                <a:solidFill>
                  <a:schemeClr val="tx1"/>
                </a:solidFill>
                <a:latin typeface="Courier New" pitchFamily="49" charset="0"/>
                <a:cs typeface="Courier New" pitchFamily="49" charset="0"/>
              </a:rPr>
              <a:t>protocol </a:t>
            </a:r>
            <a:r>
              <a:rPr lang="en-US" b="1" dirty="0" smtClean="0">
                <a:solidFill>
                  <a:schemeClr val="tx1"/>
                </a:solidFill>
                <a:latin typeface="Courier New" pitchFamily="49" charset="0"/>
                <a:cs typeface="Courier New" pitchFamily="49" charset="0"/>
              </a:rPr>
              <a:t>route-map </a:t>
            </a:r>
            <a:r>
              <a:rPr lang="en-US" i="1" dirty="0" smtClean="0">
                <a:solidFill>
                  <a:schemeClr val="tx1"/>
                </a:solidFill>
                <a:latin typeface="Courier New" pitchFamily="49" charset="0"/>
                <a:cs typeface="Courier New" pitchFamily="49" charset="0"/>
              </a:rPr>
              <a:t>map-tag </a:t>
            </a:r>
            <a:r>
              <a:rPr lang="en-US" dirty="0" smtClean="0">
                <a:solidFill>
                  <a:schemeClr val="tx1"/>
                </a:solidFill>
              </a:rPr>
              <a:t>router configuration command.</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426121" y="4992966"/>
            <a:ext cx="8262938" cy="1347668"/>
            <a:chOff x="426121" y="4982080"/>
            <a:chExt cx="8262938" cy="1347668"/>
          </a:xfrm>
        </p:grpSpPr>
        <p:sp>
          <p:nvSpPr>
            <p:cNvPr id="154626" name="Rectangle 2"/>
            <p:cNvSpPr>
              <a:spLocks noChangeArrowheads="1"/>
            </p:cNvSpPr>
            <p:nvPr/>
          </p:nvSpPr>
          <p:spPr bwMode="auto">
            <a:xfrm>
              <a:off x="530896" y="5286880"/>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smtClean="0">
                  <a:latin typeface="Courier New" pitchFamily="49" charset="0"/>
                </a:rPr>
                <a:t>redistribute </a:t>
              </a:r>
              <a:r>
                <a:rPr lang="en-US" sz="1600" i="1" dirty="0" smtClean="0">
                  <a:latin typeface="Courier New" pitchFamily="49" charset="0"/>
                </a:rPr>
                <a:t>protocol</a:t>
              </a:r>
              <a:r>
                <a:rPr lang="en-US" sz="1600" dirty="0" smtClean="0">
                  <a:latin typeface="Courier New" pitchFamily="49" charset="0"/>
                </a:rPr>
                <a:t> </a:t>
              </a:r>
              <a:r>
                <a:rPr lang="en-US" sz="1600" b="1" dirty="0" smtClean="0">
                  <a:latin typeface="Courier New" pitchFamily="49" charset="0"/>
                </a:rPr>
                <a:t>[</a:t>
              </a:r>
              <a:r>
                <a:rPr lang="en-US" sz="1600" i="1" dirty="0" smtClean="0">
                  <a:latin typeface="Courier New" pitchFamily="49" charset="0"/>
                </a:rPr>
                <a:t>process-id</a:t>
              </a:r>
              <a:r>
                <a:rPr lang="en-US" sz="1600" b="1" dirty="0" smtClean="0">
                  <a:latin typeface="Courier New" pitchFamily="49" charset="0"/>
                </a:rPr>
                <a:t>] route-map </a:t>
              </a:r>
              <a:r>
                <a:rPr lang="en-US" sz="1600" i="1" dirty="0" smtClean="0">
                  <a:latin typeface="Courier New" pitchFamily="49" charset="0"/>
                </a:rPr>
                <a:t>map-tag</a:t>
              </a:r>
              <a:r>
                <a:rPr lang="en-US" sz="1600" b="1" dirty="0" smtClean="0">
                  <a:latin typeface="Courier New" pitchFamily="49" charset="0"/>
                </a:rPr>
                <a:t> </a:t>
              </a:r>
              <a:r>
                <a:rPr lang="en-US" sz="1600" b="1" dirty="0">
                  <a:latin typeface="Courier New" pitchFamily="49" charset="0"/>
                </a:rPr>
                <a:t>	</a:t>
              </a:r>
              <a:endParaRPr lang="en-GB" sz="1600" b="1" dirty="0">
                <a:latin typeface="Courier New" pitchFamily="49" charset="0"/>
              </a:endParaRPr>
            </a:p>
          </p:txBody>
        </p:sp>
        <p:sp>
          <p:nvSpPr>
            <p:cNvPr id="154627" name="Rectangle 3"/>
            <p:cNvSpPr>
              <a:spLocks noChangeArrowheads="1"/>
            </p:cNvSpPr>
            <p:nvPr/>
          </p:nvSpPr>
          <p:spPr bwMode="auto">
            <a:xfrm>
              <a:off x="426121" y="4982080"/>
              <a:ext cx="4848225"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a:latin typeface="Courier New" pitchFamily="49" charset="0"/>
                </a:rPr>
                <a:t>R</a:t>
              </a:r>
              <a:r>
                <a:rPr lang="en-GB" sz="1600" dirty="0" smtClean="0">
                  <a:latin typeface="Courier New" pitchFamily="49" charset="0"/>
                </a:rPr>
                <a:t>outer(config-router</a:t>
              </a:r>
              <a:r>
                <a:rPr lang="en-GB" sz="1600" dirty="0">
                  <a:latin typeface="Courier New" pitchFamily="49" charset="0"/>
                </a:rPr>
                <a:t>)#</a:t>
              </a:r>
            </a:p>
          </p:txBody>
        </p:sp>
        <p:sp>
          <p:nvSpPr>
            <p:cNvPr id="154628" name="Text Box 4"/>
            <p:cNvSpPr txBox="1">
              <a:spLocks noChangeArrowheads="1"/>
            </p:cNvSpPr>
            <p:nvPr/>
          </p:nvSpPr>
          <p:spPr bwMode="auto">
            <a:xfrm>
              <a:off x="426121" y="5652640"/>
              <a:ext cx="8228013" cy="677108"/>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smtClean="0"/>
                <a:t>Allows for detailed control of routes being redistributed into a routing protocol</a:t>
              </a:r>
              <a:r>
                <a:rPr lang="en-US" sz="2000" dirty="0" smtClean="0">
                  <a:latin typeface="+mn-lt"/>
                </a:rPr>
                <a:t>.</a:t>
              </a:r>
              <a:endParaRPr lang="en-US" sz="2000" dirty="0">
                <a:latin typeface="+mn-lt"/>
              </a:endParaRPr>
            </a:p>
          </p:txBody>
        </p:sp>
      </p:grpSp>
      <p:sp>
        <p:nvSpPr>
          <p:cNvPr id="154629" name="Rectangle 5"/>
          <p:cNvSpPr>
            <a:spLocks noGrp="1" noChangeArrowheads="1"/>
          </p:cNvSpPr>
          <p:nvPr>
            <p:ph type="title"/>
          </p:nvPr>
        </p:nvSpPr>
        <p:spPr>
          <a:xfrm>
            <a:off x="549275" y="-55714"/>
            <a:ext cx="8042276" cy="1336956"/>
          </a:xfrm>
          <a:noFill/>
          <a:ln/>
        </p:spPr>
        <p:txBody>
          <a:bodyPr/>
          <a:lstStyle/>
          <a:p>
            <a:r>
              <a:rPr lang="en-US" sz="3200" dirty="0">
                <a:latin typeface="Courier New" pitchFamily="49" charset="0"/>
              </a:rPr>
              <a:t>route-map</a:t>
            </a:r>
            <a:r>
              <a:rPr lang="en-US" sz="3200" dirty="0"/>
              <a:t> </a:t>
            </a:r>
            <a:r>
              <a:rPr lang="en-US" sz="3200" dirty="0" smtClean="0"/>
              <a:t>Commands for Redistribution</a:t>
            </a:r>
            <a:endParaRPr lang="en-US" sz="3200" dirty="0"/>
          </a:p>
        </p:txBody>
      </p:sp>
      <p:grpSp>
        <p:nvGrpSpPr>
          <p:cNvPr id="3" name="Group 17"/>
          <p:cNvGrpSpPr/>
          <p:nvPr/>
        </p:nvGrpSpPr>
        <p:grpSpPr>
          <a:xfrm>
            <a:off x="426121" y="1243494"/>
            <a:ext cx="8262938" cy="1055281"/>
            <a:chOff x="426121" y="1058432"/>
            <a:chExt cx="8262938" cy="1055281"/>
          </a:xfrm>
        </p:grpSpPr>
        <p:sp>
          <p:nvSpPr>
            <p:cNvPr id="154630" name="Rectangle 6"/>
            <p:cNvSpPr>
              <a:spLocks noChangeArrowheads="1"/>
            </p:cNvSpPr>
            <p:nvPr/>
          </p:nvSpPr>
          <p:spPr bwMode="auto">
            <a:xfrm>
              <a:off x="530896" y="1363232"/>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route-map </a:t>
              </a:r>
              <a:r>
                <a:rPr lang="en-US" sz="1600" i="1" dirty="0">
                  <a:latin typeface="Courier New" pitchFamily="49" charset="0"/>
                </a:rPr>
                <a:t>map-tag</a:t>
              </a:r>
              <a:r>
                <a:rPr lang="en-US" sz="1600" b="1" dirty="0">
                  <a:latin typeface="Courier New" pitchFamily="49" charset="0"/>
                </a:rPr>
                <a:t> [permit | deny] [</a:t>
              </a:r>
              <a:r>
                <a:rPr lang="en-US" sz="1600" i="1" dirty="0">
                  <a:latin typeface="Courier New" pitchFamily="49" charset="0"/>
                </a:rPr>
                <a:t>sequence-number</a:t>
              </a:r>
              <a:r>
                <a:rPr lang="en-US" sz="1600" b="1" dirty="0">
                  <a:latin typeface="Courier New" pitchFamily="49" charset="0"/>
                </a:rPr>
                <a:t>]	</a:t>
              </a:r>
              <a:endParaRPr lang="en-GB" sz="1600" b="1" dirty="0">
                <a:latin typeface="Courier New" pitchFamily="49" charset="0"/>
              </a:endParaRPr>
            </a:p>
          </p:txBody>
        </p:sp>
        <p:sp>
          <p:nvSpPr>
            <p:cNvPr id="154631" name="Rectangle 7"/>
            <p:cNvSpPr>
              <a:spLocks noChangeArrowheads="1"/>
            </p:cNvSpPr>
            <p:nvPr/>
          </p:nvSpPr>
          <p:spPr bwMode="auto">
            <a:xfrm>
              <a:off x="426121" y="1058432"/>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a:latin typeface="Courier New" pitchFamily="49" charset="0"/>
                </a:rPr>
                <a:t>R</a:t>
              </a:r>
              <a:r>
                <a:rPr lang="en-GB" sz="1600" dirty="0" smtClean="0">
                  <a:latin typeface="Courier New" pitchFamily="49" charset="0"/>
                </a:rPr>
                <a:t>outer(config</a:t>
              </a:r>
              <a:r>
                <a:rPr lang="en-GB" sz="1600" dirty="0">
                  <a:latin typeface="Courier New" pitchFamily="49" charset="0"/>
                </a:rPr>
                <a:t>)#</a:t>
              </a:r>
            </a:p>
          </p:txBody>
        </p:sp>
        <p:sp>
          <p:nvSpPr>
            <p:cNvPr id="154632" name="Text Box 8"/>
            <p:cNvSpPr txBox="1">
              <a:spLocks noChangeArrowheads="1"/>
            </p:cNvSpPr>
            <p:nvPr/>
          </p:nvSpPr>
          <p:spPr bwMode="auto">
            <a:xfrm>
              <a:off x="426121" y="1728992"/>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route map </a:t>
              </a:r>
              <a:r>
                <a:rPr lang="en-US" sz="2000" dirty="0" smtClean="0">
                  <a:latin typeface="+mn-lt"/>
                </a:rPr>
                <a:t>conditions.</a:t>
              </a:r>
              <a:endParaRPr lang="en-US" sz="2000" dirty="0">
                <a:latin typeface="+mn-lt"/>
              </a:endParaRPr>
            </a:p>
          </p:txBody>
        </p:sp>
      </p:grpSp>
      <p:grpSp>
        <p:nvGrpSpPr>
          <p:cNvPr id="4" name="Group 16"/>
          <p:cNvGrpSpPr/>
          <p:nvPr/>
        </p:nvGrpSpPr>
        <p:grpSpPr>
          <a:xfrm>
            <a:off x="426121" y="2377201"/>
            <a:ext cx="8262938" cy="1055281"/>
            <a:chOff x="426121" y="2353832"/>
            <a:chExt cx="8262938" cy="1055281"/>
          </a:xfrm>
        </p:grpSpPr>
        <p:sp>
          <p:nvSpPr>
            <p:cNvPr id="154633" name="Rectangle 9"/>
            <p:cNvSpPr>
              <a:spLocks noChangeArrowheads="1"/>
            </p:cNvSpPr>
            <p:nvPr/>
          </p:nvSpPr>
          <p:spPr bwMode="auto">
            <a:xfrm>
              <a:off x="530896" y="2658632"/>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match {</a:t>
              </a:r>
              <a:r>
                <a:rPr lang="en-US" sz="1600" i="1" dirty="0">
                  <a:latin typeface="Courier New" pitchFamily="49" charset="0"/>
                </a:rPr>
                <a:t>conditions</a:t>
              </a:r>
              <a:r>
                <a:rPr lang="en-US" sz="1600" b="1" dirty="0">
                  <a:latin typeface="Courier New" pitchFamily="49" charset="0"/>
                </a:rPr>
                <a:t>} 	</a:t>
              </a:r>
              <a:endParaRPr lang="en-GB" sz="1600" b="1" dirty="0">
                <a:latin typeface="Courier New" pitchFamily="49" charset="0"/>
              </a:endParaRPr>
            </a:p>
          </p:txBody>
        </p:sp>
        <p:sp>
          <p:nvSpPr>
            <p:cNvPr id="154634" name="Rectangle 10"/>
            <p:cNvSpPr>
              <a:spLocks noChangeArrowheads="1"/>
            </p:cNvSpPr>
            <p:nvPr/>
          </p:nvSpPr>
          <p:spPr bwMode="auto">
            <a:xfrm>
              <a:off x="426121" y="2353832"/>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a:latin typeface="Courier New" pitchFamily="49" charset="0"/>
                </a:rPr>
                <a:t>R</a:t>
              </a:r>
              <a:r>
                <a:rPr lang="en-GB" sz="1600" dirty="0" smtClean="0">
                  <a:latin typeface="Courier New" pitchFamily="49" charset="0"/>
                </a:rPr>
                <a:t>outer(config-route-map</a:t>
              </a:r>
              <a:r>
                <a:rPr lang="en-GB" sz="1600" dirty="0">
                  <a:latin typeface="Courier New" pitchFamily="49" charset="0"/>
                </a:rPr>
                <a:t>)#</a:t>
              </a:r>
            </a:p>
          </p:txBody>
        </p:sp>
        <p:sp>
          <p:nvSpPr>
            <p:cNvPr id="154635" name="Text Box 11"/>
            <p:cNvSpPr txBox="1">
              <a:spLocks noChangeArrowheads="1"/>
            </p:cNvSpPr>
            <p:nvPr/>
          </p:nvSpPr>
          <p:spPr bwMode="auto">
            <a:xfrm>
              <a:off x="426121" y="3024392"/>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conditions to </a:t>
              </a:r>
              <a:r>
                <a:rPr lang="en-US" sz="2000" dirty="0" smtClean="0">
                  <a:latin typeface="+mn-lt"/>
                </a:rPr>
                <a:t>match.</a:t>
              </a:r>
              <a:endParaRPr lang="en-US" sz="2000" dirty="0">
                <a:latin typeface="+mn-lt"/>
              </a:endParaRPr>
            </a:p>
          </p:txBody>
        </p:sp>
      </p:grpSp>
      <p:grpSp>
        <p:nvGrpSpPr>
          <p:cNvPr id="5" name="Group 15"/>
          <p:cNvGrpSpPr/>
          <p:nvPr/>
        </p:nvGrpSpPr>
        <p:grpSpPr>
          <a:xfrm>
            <a:off x="426121" y="3685084"/>
            <a:ext cx="8262938" cy="1055281"/>
            <a:chOff x="426121" y="3603195"/>
            <a:chExt cx="8262938" cy="1055281"/>
          </a:xfrm>
        </p:grpSpPr>
        <p:sp>
          <p:nvSpPr>
            <p:cNvPr id="154636" name="Rectangle 12"/>
            <p:cNvSpPr>
              <a:spLocks noChangeArrowheads="1"/>
            </p:cNvSpPr>
            <p:nvPr/>
          </p:nvSpPr>
          <p:spPr bwMode="auto">
            <a:xfrm>
              <a:off x="530896" y="3907995"/>
              <a:ext cx="8158163" cy="339196"/>
            </a:xfrm>
            <a:prstGeom prst="rect">
              <a:avLst/>
            </a:prstGeom>
            <a:solidFill>
              <a:schemeClr val="bg1"/>
            </a:solidFill>
            <a:ln w="12700">
              <a:solidFill>
                <a:schemeClr val="tx1"/>
              </a:solidFill>
              <a:miter lim="800000"/>
              <a:headEnd/>
              <a:tailEnd/>
            </a:ln>
            <a:effectLst/>
          </p:spPr>
          <p:txBody>
            <a:bodyPr lIns="92075" tIns="46038" rIns="92075" bIns="46038">
              <a:spAutoFit/>
            </a:bodyPr>
            <a:lstStyle/>
            <a:p>
              <a:pPr algn="l">
                <a:lnSpc>
                  <a:spcPct val="100000"/>
                </a:lnSpc>
                <a:tabLst>
                  <a:tab pos="7654925" algn="r"/>
                </a:tabLst>
              </a:pPr>
              <a:r>
                <a:rPr lang="en-US" sz="1600" b="1" dirty="0">
                  <a:latin typeface="Courier New" pitchFamily="49" charset="0"/>
                </a:rPr>
                <a:t>set {</a:t>
              </a:r>
              <a:r>
                <a:rPr lang="en-US" sz="1600" i="1" dirty="0">
                  <a:latin typeface="Courier New" pitchFamily="49" charset="0"/>
                </a:rPr>
                <a:t>actions</a:t>
              </a:r>
              <a:r>
                <a:rPr lang="en-US" sz="1600" b="1" dirty="0">
                  <a:latin typeface="Courier New" pitchFamily="49" charset="0"/>
                </a:rPr>
                <a:t>} 	</a:t>
              </a:r>
              <a:endParaRPr lang="en-GB" sz="1600" b="1" dirty="0">
                <a:latin typeface="Courier New" pitchFamily="49" charset="0"/>
              </a:endParaRPr>
            </a:p>
          </p:txBody>
        </p:sp>
        <p:sp>
          <p:nvSpPr>
            <p:cNvPr id="154637" name="Rectangle 13"/>
            <p:cNvSpPr>
              <a:spLocks noChangeArrowheads="1"/>
            </p:cNvSpPr>
            <p:nvPr/>
          </p:nvSpPr>
          <p:spPr bwMode="auto">
            <a:xfrm>
              <a:off x="426121" y="3603195"/>
              <a:ext cx="4144963" cy="336550"/>
            </a:xfrm>
            <a:prstGeom prst="rect">
              <a:avLst/>
            </a:prstGeom>
            <a:noFill/>
            <a:ln w="9525">
              <a:noFill/>
              <a:miter lim="800000"/>
              <a:headEnd/>
              <a:tailEnd/>
            </a:ln>
            <a:effectLst/>
          </p:spPr>
          <p:txBody>
            <a:bodyPr lIns="92075" tIns="46038" rIns="92075" bIns="46038">
              <a:spAutoFit/>
            </a:bodyPr>
            <a:lstStyle/>
            <a:p>
              <a:pPr algn="l">
                <a:lnSpc>
                  <a:spcPct val="100000"/>
                </a:lnSpc>
                <a:spcBef>
                  <a:spcPct val="20000"/>
                </a:spcBef>
              </a:pPr>
              <a:r>
                <a:rPr lang="en-GB" sz="1600" dirty="0" smtClean="0">
                  <a:latin typeface="Courier New" pitchFamily="49" charset="0"/>
                </a:rPr>
                <a:t>Router(config-route-map</a:t>
              </a:r>
              <a:r>
                <a:rPr lang="en-GB" sz="1600" dirty="0">
                  <a:latin typeface="Courier New" pitchFamily="49" charset="0"/>
                </a:rPr>
                <a:t>)#</a:t>
              </a:r>
            </a:p>
          </p:txBody>
        </p:sp>
        <p:sp>
          <p:nvSpPr>
            <p:cNvPr id="154638" name="Text Box 14"/>
            <p:cNvSpPr txBox="1">
              <a:spLocks noChangeArrowheads="1"/>
            </p:cNvSpPr>
            <p:nvPr/>
          </p:nvSpPr>
          <p:spPr bwMode="auto">
            <a:xfrm>
              <a:off x="426121" y="4273755"/>
              <a:ext cx="8228013" cy="384721"/>
            </a:xfrm>
            <a:prstGeom prst="rect">
              <a:avLst/>
            </a:prstGeom>
            <a:noFill/>
            <a:ln w="38100">
              <a:noFill/>
              <a:miter lim="800000"/>
              <a:headEnd/>
              <a:tailEnd type="none" w="sm" len="sm"/>
            </a:ln>
            <a:effectLst/>
          </p:spPr>
          <p:txBody>
            <a:bodyPr>
              <a:spAutoFit/>
            </a:bodyPr>
            <a:lstStyle/>
            <a:p>
              <a:pPr marL="236538" indent="-236538" algn="l" defTabSz="814388" eaLnBrk="1" hangingPunct="1">
                <a:lnSpc>
                  <a:spcPct val="95000"/>
                </a:lnSpc>
                <a:spcBef>
                  <a:spcPct val="50000"/>
                </a:spcBef>
                <a:buClr>
                  <a:srgbClr val="708CA1"/>
                </a:buClr>
                <a:buFont typeface="Wingdings" pitchFamily="2" charset="2"/>
                <a:buChar char="§"/>
              </a:pPr>
              <a:r>
                <a:rPr lang="en-US" sz="2000" dirty="0">
                  <a:latin typeface="+mn-lt"/>
                </a:rPr>
                <a:t>Defines the action to be taken on a </a:t>
              </a:r>
              <a:r>
                <a:rPr lang="en-US" sz="2000" dirty="0" smtClean="0">
                  <a:latin typeface="+mn-lt"/>
                </a:rPr>
                <a:t>match.</a:t>
              </a:r>
              <a:endParaRPr lang="en-US" sz="2000" dirty="0">
                <a:latin typeface="+mn-lt"/>
              </a:endParaRPr>
            </a:p>
          </p:txBody>
        </p:sp>
      </p:gr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p:txBody>
          <a:bodyPr>
            <a:noAutofit/>
          </a:bodyPr>
          <a:lstStyle/>
          <a:p>
            <a:pPr algn="l"/>
            <a:r>
              <a:rPr lang="en-US" sz="2000" dirty="0" smtClean="0">
                <a:latin typeface="Courier New" pitchFamily="49" charset="0"/>
                <a:cs typeface="Courier New" pitchFamily="49" charset="0"/>
              </a:rPr>
              <a:t>match</a:t>
            </a:r>
            <a:r>
              <a:rPr lang="en-US" sz="2000" dirty="0" smtClean="0"/>
              <a:t> Commands Used in Redistribution</a:t>
            </a:r>
            <a:endParaRPr lang="en-US" sz="2000" dirty="0"/>
          </a:p>
        </p:txBody>
      </p:sp>
      <p:sp>
        <p:nvSpPr>
          <p:cNvPr id="4" name="Rectangle 3"/>
          <p:cNvSpPr/>
          <p:nvPr/>
        </p:nvSpPr>
        <p:spPr bwMode="auto">
          <a:xfrm>
            <a:off x="266700" y="1549400"/>
            <a:ext cx="8534400" cy="3175000"/>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6" name="Rectangle 5"/>
          <p:cNvSpPr/>
          <p:nvPr/>
        </p:nvSpPr>
        <p:spPr bwMode="auto">
          <a:xfrm>
            <a:off x="266700" y="1549400"/>
            <a:ext cx="8534400" cy="1063171"/>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7" name="Rectangle 6"/>
          <p:cNvSpPr/>
          <p:nvPr/>
        </p:nvSpPr>
        <p:spPr bwMode="auto">
          <a:xfrm flipV="1">
            <a:off x="406400" y="3155182"/>
            <a:ext cx="8534400" cy="3271018"/>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aphicFrame>
        <p:nvGraphicFramePr>
          <p:cNvPr id="8" name="Table 7"/>
          <p:cNvGraphicFramePr>
            <a:graphicFrameLocks noGrp="1"/>
          </p:cNvGraphicFramePr>
          <p:nvPr/>
        </p:nvGraphicFramePr>
        <p:xfrm>
          <a:off x="279400" y="1021080"/>
          <a:ext cx="8407400" cy="5364482"/>
        </p:xfrm>
        <a:graphic>
          <a:graphicData uri="http://schemas.openxmlformats.org/drawingml/2006/table">
            <a:tbl>
              <a:tblPr firstRow="1" bandRow="1">
                <a:tableStyleId>{5C22544A-7EE6-4342-B048-85BDC9FD1C3A}</a:tableStyleId>
              </a:tblPr>
              <a:tblGrid>
                <a:gridCol w="3012440"/>
                <a:gridCol w="5394960"/>
              </a:tblGrid>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Command</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600" b="1" u="none" strike="noStrike" cap="none" normalizeH="0" baseline="0" dirty="0" smtClean="0">
                          <a:ln>
                            <a:noFill/>
                          </a:ln>
                          <a:effectLst/>
                        </a:rPr>
                        <a:t>Description</a:t>
                      </a:r>
                      <a:endParaRPr kumimoji="0" lang="en-US" sz="1600" b="1" i="0" u="none" strike="noStrike" cap="none" normalizeH="0" baseline="0" dirty="0" smtClean="0">
                        <a:ln>
                          <a:noFill/>
                        </a:ln>
                        <a:solidFill>
                          <a:srgbClr val="FFFFFF"/>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community</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 BGP community</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interface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the next hop out of one of the interfaces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address</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destination network number address that is permitted by a standard or extended ACL</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next-hop</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any routes that have a next-hop router address that is passed by one of the ACLs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711886">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ip route-source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that have been advertised by routers and access servers at the address that is specified by the ACLs</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503752">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length</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based on the layer 3 length of a packet</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metric</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with the metric specified</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route-type</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routes of the specified type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r h="444264">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cap="none" normalizeH="0" baseline="0" dirty="0" smtClean="0">
                          <a:ln>
                            <a:noFill/>
                          </a:ln>
                          <a:effectLst/>
                          <a:latin typeface="Courier New" pitchFamily="49" charset="0"/>
                          <a:cs typeface="Courier New" pitchFamily="49" charset="0"/>
                        </a:rPr>
                        <a:t>match tag</a:t>
                      </a:r>
                      <a:endParaRPr kumimoji="0" lang="en-US" sz="1400" b="1" i="0" u="none" strike="noStrike" cap="none" normalizeH="0" baseline="0" dirty="0" smtClean="0">
                        <a:ln>
                          <a:noFill/>
                        </a:ln>
                        <a:solidFill>
                          <a:schemeClr val="tx1"/>
                        </a:solidFill>
                        <a:effectLst/>
                        <a:latin typeface="Courier New" pitchFamily="49" charset="0"/>
                        <a:cs typeface="Courier New" pitchFamily="49" charset="0"/>
                      </a:endParaRP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cap="none" normalizeH="0" baseline="0" dirty="0" smtClean="0">
                          <a:ln>
                            <a:noFill/>
                          </a:ln>
                          <a:effectLst/>
                        </a:rPr>
                        <a:t>Matches tag of a route</a:t>
                      </a:r>
                      <a:endParaRPr kumimoji="0" lang="en-US" sz="1400" b="0" i="0" u="none" strike="noStrike" cap="none" normalizeH="0" baseline="0" dirty="0" smtClean="0">
                        <a:ln>
                          <a:noFill/>
                        </a:ln>
                        <a:solidFill>
                          <a:schemeClr val="tx1"/>
                        </a:solidFill>
                        <a:effectLst/>
                        <a:latin typeface="Arial" pitchFamily="34" charset="0"/>
                      </a:endParaRPr>
                    </a:p>
                  </a:txBody>
                  <a:tcPr marL="73025" marR="73025" marT="36512" marB="36512" anchor="ctr" horzOverflow="overflow"/>
                </a:tc>
              </a:tr>
            </a:tbl>
          </a:graphicData>
        </a:graphic>
      </p:graphicFrame>
      <p:graphicFrame>
        <p:nvGraphicFramePr>
          <p:cNvPr id="9" name="Table Placeholder 7"/>
          <p:cNvGraphicFramePr>
            <a:graphicFrameLocks noGrp="1"/>
          </p:cNvGraphicFramePr>
          <p:nvPr>
            <p:ph type="tbl" idx="1"/>
          </p:nvPr>
        </p:nvGraphicFramePr>
        <p:xfrm>
          <a:off x="187960" y="4937760"/>
          <a:ext cx="8575040" cy="1539240"/>
        </p:xfrm>
        <a:graphic>
          <a:graphicData uri="http://schemas.openxmlformats.org/drawingml/2006/table">
            <a:tbl>
              <a:tblPr/>
              <a:tblGrid>
                <a:gridCol w="8575040"/>
              </a:tblGrid>
              <a:tr h="1539240">
                <a:tc>
                  <a:txBody>
                    <a:bodyPr/>
                    <a:lstStyle/>
                    <a:p>
                      <a:endParaRPr lang="en-US"/>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tr>
            </a:tbl>
          </a:graphicData>
        </a:graphic>
      </p:graphicFrame>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ChangeArrowheads="1"/>
          </p:cNvSpPr>
          <p:nvPr>
            <p:ph type="title"/>
          </p:nvPr>
        </p:nvSpPr>
        <p:spPr>
          <a:xfrm>
            <a:off x="214084" y="365380"/>
            <a:ext cx="8521700" cy="549020"/>
          </a:xfrm>
        </p:spPr>
        <p:txBody>
          <a:bodyPr>
            <a:noAutofit/>
          </a:bodyPr>
          <a:lstStyle/>
          <a:p>
            <a:pPr algn="l"/>
            <a:r>
              <a:rPr lang="en-US" sz="2400" dirty="0" smtClean="0">
                <a:latin typeface="Courier New" pitchFamily="49" charset="0"/>
                <a:cs typeface="Courier New" pitchFamily="49" charset="0"/>
              </a:rPr>
              <a:t>set</a:t>
            </a:r>
            <a:r>
              <a:rPr lang="en-US" sz="2400" dirty="0" smtClean="0"/>
              <a:t> Commands Used in Redistribution</a:t>
            </a:r>
            <a:endParaRPr lang="en-US" sz="2400" dirty="0"/>
          </a:p>
        </p:txBody>
      </p:sp>
      <p:sp>
        <p:nvSpPr>
          <p:cNvPr id="6" name="Rectangle 5"/>
          <p:cNvSpPr/>
          <p:nvPr/>
        </p:nvSpPr>
        <p:spPr bwMode="auto">
          <a:xfrm>
            <a:off x="254000" y="1447800"/>
            <a:ext cx="8534400" cy="3657600"/>
          </a:xfrm>
          <a:prstGeom prst="rect">
            <a:avLst/>
          </a:prstGeom>
          <a:solidFill>
            <a:schemeClr val="bg1">
              <a:alpha val="73000"/>
            </a:schemeClr>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graphicFrame>
        <p:nvGraphicFramePr>
          <p:cNvPr id="9" name="Table 8"/>
          <p:cNvGraphicFramePr>
            <a:graphicFrameLocks noGrp="1"/>
          </p:cNvGraphicFramePr>
          <p:nvPr/>
        </p:nvGraphicFramePr>
        <p:xfrm>
          <a:off x="279400" y="1016000"/>
          <a:ext cx="8346440" cy="5547201"/>
        </p:xfrm>
        <a:graphic>
          <a:graphicData uri="http://schemas.openxmlformats.org/drawingml/2006/table">
            <a:tbl>
              <a:tblPr firstRow="1" bandRow="1">
                <a:tableStyleId>{5C22544A-7EE6-4342-B048-85BDC9FD1C3A}</a:tableStyleId>
              </a:tblPr>
              <a:tblGrid>
                <a:gridCol w="2616200"/>
                <a:gridCol w="5730240"/>
              </a:tblGrid>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Command</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bg1"/>
                          </a:solidFill>
                          <a:effectLst/>
                          <a:latin typeface="+mn-lt"/>
                          <a:ea typeface="+mn-ea"/>
                          <a:cs typeface="+mn-cs"/>
                        </a:rPr>
                        <a:t>Description</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as-path</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Modifies an AS path for BGP routes</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automatic-tag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Computes automatically the tag value</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community</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BGP communities attribute</a:t>
                      </a:r>
                    </a:p>
                  </a:txBody>
                  <a:tcPr marL="73025" marR="73025" marT="36512" marB="36512" anchor="ctr" horzOverflow="overflow"/>
                </a:tc>
              </a:tr>
              <a:tr h="599354">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default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have no explicit route to the destination</a:t>
                      </a:r>
                    </a:p>
                  </a:txBody>
                  <a:tcPr marL="73025" marR="73025" marT="36512" marB="36512" anchor="ctr" horzOverflow="overflow"/>
                </a:tc>
              </a:tr>
              <a:tr h="45340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interface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774587">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default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 and for which the Cisco IOS software has no explicit route to a destination</a:t>
                      </a:r>
                    </a:p>
                  </a:txBody>
                  <a:tcPr marL="73025" marR="73025" marT="36512" marB="36512" anchor="ctr" horzOverflow="overflow"/>
                </a:tc>
              </a:tr>
              <a:tr h="45340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ip next-hop</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output packets that pass a match clause of a route map for policy routing</a:t>
                      </a:r>
                    </a:p>
                  </a:txBody>
                  <a:tcPr marL="73025" marR="73025" marT="36512" marB="36512" anchor="ctr" horzOverflow="overflow"/>
                </a:tc>
              </a:tr>
              <a:tr h="424120">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level</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Indicates where to import routes for IS-IS and OSPF</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local-preference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a BGP local preference value </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value for a routing protocol</a:t>
                      </a:r>
                    </a:p>
                  </a:txBody>
                  <a:tcPr marL="73025" marR="73025" marT="36512" marB="36512" anchor="ctr" horzOverflow="overflow"/>
                </a:tc>
              </a:tr>
              <a:tr h="424120">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metric-type</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the metric type for the destination routing protocol</a:t>
                      </a:r>
                    </a:p>
                  </a:txBody>
                  <a:tcPr marL="73025" marR="73025" marT="36512" marB="36512" anchor="ctr" horzOverflow="overflow"/>
                </a:tc>
              </a:tr>
              <a:tr h="320844">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tag</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Sets tag value for destination routing protocol</a:t>
                      </a:r>
                    </a:p>
                  </a:txBody>
                  <a:tcPr marL="73025" marR="73025" marT="36512" marB="36512" anchor="ctr" horzOverflow="overflow"/>
                </a:tc>
              </a:tr>
              <a:tr h="282955">
                <a:tc>
                  <a:txBody>
                    <a:bodyPr/>
                    <a:lstStyle/>
                    <a:p>
                      <a:pPr marL="0" marR="0" lvl="0" indent="0" algn="ctr"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set weight</a:t>
                      </a:r>
                    </a:p>
                  </a:txBody>
                  <a:tcPr marL="73025" marR="73025" marT="36512" marB="36512" anchor="ctr" horzOverflow="overflow"/>
                </a:tc>
                <a:tc>
                  <a:txBody>
                    <a:bodyPr/>
                    <a:lstStyle/>
                    <a:p>
                      <a:pPr marL="0" marR="0" lvl="0" indent="0" algn="l" defTabSz="814388" rtl="0" eaLnBrk="0" fontAlgn="base" latinLnBrk="0" hangingPunct="0">
                        <a:lnSpc>
                          <a:spcPct val="100000"/>
                        </a:lnSpc>
                        <a:spcBef>
                          <a:spcPts val="0"/>
                        </a:spcBef>
                        <a:spcAft>
                          <a:spcPts val="600"/>
                        </a:spcAft>
                        <a:buClr>
                          <a:schemeClr val="tx2"/>
                        </a:buClr>
                        <a:buSzPct val="100000"/>
                        <a:buFont typeface="Wingdings" pitchFamily="2" charset="2"/>
                        <a:buNone/>
                        <a:tabLst/>
                      </a:pPr>
                      <a:r>
                        <a:rPr kumimoji="0" lang="en-US" sz="1400" u="none" strike="noStrike" kern="1200" cap="none" normalizeH="0" baseline="0" dirty="0" smtClean="0">
                          <a:ln>
                            <a:noFill/>
                          </a:ln>
                          <a:solidFill>
                            <a:schemeClr val="dk1"/>
                          </a:solidFill>
                          <a:effectLst/>
                          <a:latin typeface="+mn-lt"/>
                          <a:ea typeface="+mn-ea"/>
                          <a:cs typeface="+mn-cs"/>
                        </a:rPr>
                        <a:t>Specifies the BGP weight value</a:t>
                      </a:r>
                    </a:p>
                  </a:txBody>
                  <a:tcPr marL="73025" marR="73025" marT="36512" marB="36512" anchor="ctr" horzOverflow="overflow"/>
                </a:tc>
              </a:tr>
            </a:tbl>
          </a:graphicData>
        </a:graphic>
      </p:graphicFrame>
      <p:graphicFrame>
        <p:nvGraphicFramePr>
          <p:cNvPr id="10" name="Table Placeholder 7"/>
          <p:cNvGraphicFramePr>
            <a:graphicFrameLocks noGrp="1"/>
          </p:cNvGraphicFramePr>
          <p:nvPr>
            <p:ph type="tbl" idx="1"/>
          </p:nvPr>
        </p:nvGraphicFramePr>
        <p:xfrm>
          <a:off x="127000" y="5227320"/>
          <a:ext cx="8575040" cy="1097280"/>
        </p:xfrm>
        <a:graphic>
          <a:graphicData uri="http://schemas.openxmlformats.org/drawingml/2006/table">
            <a:tbl>
              <a:tblPr/>
              <a:tblGrid>
                <a:gridCol w="8575040"/>
              </a:tblGrid>
              <a:tr h="1097280">
                <a:tc>
                  <a:txBody>
                    <a:bodyPr/>
                    <a:lstStyle/>
                    <a:p>
                      <a:endParaRPr lang="en-US"/>
                    </a:p>
                  </a:txBody>
                  <a:tcPr>
                    <a:lnL w="38100" cmpd="sng">
                      <a:solidFill>
                        <a:schemeClr val="tx1"/>
                      </a:solidFill>
                      <a:prstDash val="solid"/>
                    </a:lnL>
                    <a:lnR w="38100" cmpd="sng">
                      <a:solidFill>
                        <a:schemeClr val="tx1"/>
                      </a:solidFill>
                      <a:prstDash val="solid"/>
                    </a:lnR>
                    <a:lnT w="38100" cmpd="sng">
                      <a:solidFill>
                        <a:schemeClr val="tx1"/>
                      </a:solidFill>
                      <a:prstDash val="solid"/>
                    </a:lnT>
                    <a:lnB w="38100" cmpd="sng">
                      <a:solidFill>
                        <a:schemeClr val="tx1"/>
                      </a:solidFill>
                      <a:prstDash val="solid"/>
                    </a:lnB>
                  </a:tcPr>
                </a:tc>
              </a:tr>
            </a:tbl>
          </a:graphicData>
        </a:graphic>
      </p:graphicFrame>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279400" y="633003"/>
            <a:ext cx="8521700" cy="549021"/>
          </a:xfrm>
        </p:spPr>
        <p:txBody>
          <a:bodyPr>
            <a:noAutofit/>
          </a:bodyPr>
          <a:lstStyle/>
          <a:p>
            <a:r>
              <a:rPr lang="en-US" sz="2800" dirty="0" smtClean="0"/>
              <a:t>Configuring Route Maps for Redistribution</a:t>
            </a:r>
            <a:endParaRPr lang="en-US" sz="2800" dirty="0"/>
          </a:p>
        </p:txBody>
      </p:sp>
      <p:sp>
        <p:nvSpPr>
          <p:cNvPr id="11" name="Content Placeholder 10"/>
          <p:cNvSpPr>
            <a:spLocks noGrp="1"/>
          </p:cNvSpPr>
          <p:nvPr>
            <p:ph idx="11"/>
          </p:nvPr>
        </p:nvSpPr>
        <p:spPr>
          <a:xfrm>
            <a:off x="734518" y="4702174"/>
            <a:ext cx="9087704" cy="1480315"/>
          </a:xfrm>
        </p:spPr>
        <p:txBody>
          <a:bodyPr>
            <a:noAutofit/>
          </a:bodyPr>
          <a:lstStyle/>
          <a:p>
            <a:pPr>
              <a:lnSpc>
                <a:spcPct val="120000"/>
              </a:lnSpc>
            </a:pPr>
            <a:r>
              <a:rPr lang="en-US" sz="1200" b="1" dirty="0" smtClean="0">
                <a:solidFill>
                  <a:schemeClr val="tx1"/>
                </a:solidFill>
              </a:rPr>
              <a:t>The route map </a:t>
            </a:r>
            <a:r>
              <a:rPr lang="en-US" sz="1200" b="1" dirty="0" err="1" smtClean="0">
                <a:solidFill>
                  <a:schemeClr val="tx1"/>
                </a:solidFill>
              </a:rPr>
              <a:t>REDIS</a:t>
            </a:r>
            <a:r>
              <a:rPr lang="en-US" sz="1200" b="1" dirty="0" smtClean="0">
                <a:solidFill>
                  <a:schemeClr val="tx1"/>
                </a:solidFill>
              </a:rPr>
              <a:t>-RIP tests the following;</a:t>
            </a:r>
          </a:p>
          <a:p>
            <a:pPr lvl="1">
              <a:lnSpc>
                <a:spcPct val="120000"/>
              </a:lnSpc>
            </a:pPr>
            <a:r>
              <a:rPr lang="en-US" sz="1050" b="1" dirty="0" smtClean="0">
                <a:solidFill>
                  <a:schemeClr val="tx1"/>
                </a:solidFill>
              </a:rPr>
              <a:t>In sequence 10, any routes matching ACLs 23 or 29 will have their metric changed accordingly.</a:t>
            </a:r>
          </a:p>
          <a:p>
            <a:pPr lvl="1">
              <a:lnSpc>
                <a:spcPct val="120000"/>
              </a:lnSpc>
            </a:pPr>
            <a:r>
              <a:rPr lang="en-US" sz="1050" b="1" dirty="0" smtClean="0">
                <a:solidFill>
                  <a:schemeClr val="tx1"/>
                </a:solidFill>
              </a:rPr>
              <a:t>In sequence 20, any routes matching ACLs 37 will not be redistributed.</a:t>
            </a:r>
          </a:p>
          <a:p>
            <a:pPr lvl="1">
              <a:lnSpc>
                <a:spcPct val="120000"/>
              </a:lnSpc>
            </a:pPr>
            <a:r>
              <a:rPr lang="en-US" sz="1050" b="1" dirty="0" smtClean="0">
                <a:solidFill>
                  <a:schemeClr val="tx1"/>
                </a:solidFill>
              </a:rPr>
              <a:t>In sequence 30, all other routes will have their metric changed accordingly.</a:t>
            </a:r>
          </a:p>
          <a:p>
            <a:pPr>
              <a:lnSpc>
                <a:spcPct val="120000"/>
              </a:lnSpc>
            </a:pPr>
            <a:r>
              <a:rPr lang="en-US" sz="1100" b="1" dirty="0" smtClean="0">
                <a:solidFill>
                  <a:schemeClr val="tx1"/>
                </a:solidFill>
              </a:rPr>
              <a:t>Finally, all RIP routes and subnets will be redistributed into OSPF according to the REDIS-RIP route map statements.</a:t>
            </a:r>
          </a:p>
        </p:txBody>
      </p:sp>
      <p:sp>
        <p:nvSpPr>
          <p:cNvPr id="8" name="Rectangle 7"/>
          <p:cNvSpPr/>
          <p:nvPr/>
        </p:nvSpPr>
        <p:spPr bwMode="auto">
          <a:xfrm>
            <a:off x="2002411" y="4360985"/>
            <a:ext cx="4187373" cy="18087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9" name="Content Placeholder 14"/>
          <p:cNvSpPr txBox="1">
            <a:spLocks/>
          </p:cNvSpPr>
          <p:nvPr/>
        </p:nvSpPr>
        <p:spPr bwMode="auto">
          <a:xfrm>
            <a:off x="279400" y="1153159"/>
            <a:ext cx="8520113" cy="3646602"/>
          </a:xfrm>
          <a:prstGeom prst="rect">
            <a:avLst/>
          </a:prstGeom>
          <a:noFill/>
          <a:ln w="12700" algn="ctr">
            <a:noFill/>
            <a:miter lim="800000"/>
            <a:headEnd/>
            <a:tailEnd/>
          </a:ln>
        </p:spPr>
        <p:txBody>
          <a:bodyPr vert="horz" wrap="square" lIns="82124" tIns="41061" rIns="82124" bIns="41061" numCol="1" anchor="t" anchorCtr="0" compatLnSpc="1">
            <a:prstTxWarp prst="textNoShape">
              <a:avLst/>
            </a:prstTxWarp>
            <a:noAutofit/>
          </a:bodyPr>
          <a:lstStyle/>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 </a:t>
            </a:r>
            <a:r>
              <a:rPr lang="en-US" sz="1200" b="1" kern="0" dirty="0" smtClean="0">
                <a:latin typeface="Courier New" pitchFamily="49" charset="0"/>
                <a:cs typeface="Courier New" pitchFamily="49" charset="0"/>
              </a:rPr>
              <a:t>access-list 23 permit 10.1.0.0 0.0.255.255</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 </a:t>
            </a:r>
            <a:r>
              <a:rPr lang="en-US" sz="1200" b="1" kern="0" dirty="0" smtClean="0">
                <a:latin typeface="Courier New" pitchFamily="49" charset="0"/>
                <a:cs typeface="Courier New" pitchFamily="49" charset="0"/>
              </a:rPr>
              <a:t>access-list 29 permit 172.16.1.0 0.0.0.255</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 </a:t>
            </a:r>
            <a:r>
              <a:rPr lang="en-US" sz="1200" b="1" kern="0" dirty="0" smtClean="0">
                <a:latin typeface="Courier New" pitchFamily="49" charset="0"/>
                <a:cs typeface="Courier New" pitchFamily="49" charset="0"/>
              </a:rPr>
              <a:t>access-list 37 permit 10.0.0.0 0.255.255.255</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 </a:t>
            </a:r>
            <a:r>
              <a:rPr lang="en-US" sz="1200" b="1" kern="0" dirty="0" smtClean="0">
                <a:latin typeface="Courier New" pitchFamily="49" charset="0"/>
                <a:cs typeface="Courier New" pitchFamily="49" charset="0"/>
              </a:rPr>
              <a:t>route-map </a:t>
            </a:r>
            <a:r>
              <a:rPr lang="en-US" sz="1200" b="1" kern="0" dirty="0" err="1" smtClean="0">
                <a:latin typeface="Courier New" pitchFamily="49" charset="0"/>
                <a:cs typeface="Courier New" pitchFamily="49" charset="0"/>
              </a:rPr>
              <a:t>REDIS</a:t>
            </a:r>
            <a:r>
              <a:rPr lang="en-US" sz="1200" b="1" kern="0" dirty="0" smtClean="0">
                <a:latin typeface="Courier New" pitchFamily="49" charset="0"/>
                <a:cs typeface="Courier New" pitchFamily="49" charset="0"/>
              </a:rPr>
              <a:t>-RIP permit 10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match ip address 23 29</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set metric 500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set metric-type type-1</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route-map </a:t>
            </a:r>
            <a:r>
              <a:rPr lang="en-US" sz="1200" b="1" kern="0" dirty="0" err="1" smtClean="0">
                <a:latin typeface="Courier New" pitchFamily="49" charset="0"/>
                <a:cs typeface="Courier New" pitchFamily="49" charset="0"/>
              </a:rPr>
              <a:t>REDIS</a:t>
            </a:r>
            <a:r>
              <a:rPr lang="en-US" sz="1200" b="1" kern="0" dirty="0" smtClean="0">
                <a:latin typeface="Courier New" pitchFamily="49" charset="0"/>
                <a:cs typeface="Courier New" pitchFamily="49" charset="0"/>
              </a:rPr>
              <a:t>-RIP deny 20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match ip address 37</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route-map </a:t>
            </a:r>
            <a:r>
              <a:rPr lang="en-US" sz="1200" b="1" kern="0" dirty="0" err="1" smtClean="0">
                <a:latin typeface="Courier New" pitchFamily="49" charset="0"/>
                <a:cs typeface="Courier New" pitchFamily="49" charset="0"/>
              </a:rPr>
              <a:t>REDIS</a:t>
            </a:r>
            <a:r>
              <a:rPr lang="en-US" sz="1200" b="1" kern="0" dirty="0" smtClean="0">
                <a:latin typeface="Courier New" pitchFamily="49" charset="0"/>
                <a:cs typeface="Courier New" pitchFamily="49" charset="0"/>
              </a:rPr>
              <a:t>-RIP permit 30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set metric 5000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set metric-type type-2</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R1(config-route-map)# </a:t>
            </a:r>
            <a:r>
              <a:rPr lang="en-US" sz="1200" b="1" kern="0" dirty="0" smtClean="0">
                <a:latin typeface="Courier New" pitchFamily="49" charset="0"/>
                <a:cs typeface="Courier New" pitchFamily="49" charset="0"/>
              </a:rPr>
              <a:t>router ospf 10</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R1(config-router)# </a:t>
            </a:r>
            <a:r>
              <a:rPr lang="en-US" sz="1200" b="1" kern="0" dirty="0" smtClean="0">
                <a:latin typeface="Courier New" pitchFamily="49" charset="0"/>
                <a:cs typeface="Courier New" pitchFamily="49" charset="0"/>
              </a:rPr>
              <a:t>redistribute rip route-map </a:t>
            </a:r>
            <a:r>
              <a:rPr lang="en-US" sz="1200" b="1" kern="0" dirty="0" err="1" smtClean="0">
                <a:latin typeface="Courier New" pitchFamily="49" charset="0"/>
                <a:cs typeface="Courier New" pitchFamily="49" charset="0"/>
              </a:rPr>
              <a:t>REDIS</a:t>
            </a:r>
            <a:r>
              <a:rPr lang="en-US" sz="1200" b="1" kern="0" dirty="0" smtClean="0">
                <a:latin typeface="Courier New" pitchFamily="49" charset="0"/>
                <a:cs typeface="Courier New" pitchFamily="49" charset="0"/>
              </a:rPr>
              <a:t>-RIP subnets</a:t>
            </a:r>
          </a:p>
          <a:p>
            <a:pPr marL="236538" lvl="0" indent="-236538" algn="l" defTabSz="814388" eaLnBrk="1" hangingPunct="1">
              <a:lnSpc>
                <a:spcPct val="100000"/>
              </a:lnSpc>
              <a:spcBef>
                <a:spcPts val="0"/>
              </a:spcBef>
              <a:buClr>
                <a:srgbClr val="708CA1"/>
              </a:buClr>
            </a:pPr>
            <a:r>
              <a:rPr lang="en-US" sz="1200" kern="0" dirty="0" smtClean="0">
                <a:latin typeface="Courier New" pitchFamily="49" charset="0"/>
                <a:cs typeface="Courier New" pitchFamily="49" charset="0"/>
              </a:rPr>
              <a:t>R1(config-router)#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down)">
                                      <p:cBhvr>
                                        <p:cTn id="7" dur="500"/>
                                        <p:tgtEl>
                                          <p:spTgt spid="11">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1">
                                            <p:txEl>
                                              <p:pRg st="1" end="1"/>
                                            </p:txEl>
                                          </p:spTgt>
                                        </p:tgtEl>
                                        <p:attrNameLst>
                                          <p:attrName>style.visibility</p:attrName>
                                        </p:attrNameLst>
                                      </p:cBhvr>
                                      <p:to>
                                        <p:strVal val="visible"/>
                                      </p:to>
                                    </p:set>
                                    <p:animEffect transition="in" filter="wipe(down)">
                                      <p:cBhvr>
                                        <p:cTn id="10" dur="500"/>
                                        <p:tgtEl>
                                          <p:spTgt spid="11">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Effect transition="in" filter="wipe(down)">
                                      <p:cBhvr>
                                        <p:cTn id="13" dur="500"/>
                                        <p:tgtEl>
                                          <p:spTgt spid="11">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1">
                                            <p:txEl>
                                              <p:pRg st="3" end="3"/>
                                            </p:txEl>
                                          </p:spTgt>
                                        </p:tgtEl>
                                        <p:attrNameLst>
                                          <p:attrName>style.visibility</p:attrName>
                                        </p:attrNameLst>
                                      </p:cBhvr>
                                      <p:to>
                                        <p:strVal val="visible"/>
                                      </p:to>
                                    </p:set>
                                    <p:animEffect transition="in" filter="wipe(down)">
                                      <p:cBhvr>
                                        <p:cTn id="16" dur="500"/>
                                        <p:tgtEl>
                                          <p:spTgt spid="11">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animEffect transition="in" filter="wipe(down)">
                                      <p:cBhvr>
                                        <p:cTn id="19"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bwMode="auto">
          <a:xfrm>
            <a:off x="5134708" y="1056420"/>
            <a:ext cx="3223639" cy="1817409"/>
          </a:xfrm>
          <a:prstGeom prst="roundRect">
            <a:avLst/>
          </a:prstGeom>
          <a:solidFill>
            <a:schemeClr val="accent2">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7" name="Rounded Rectangle 6"/>
          <p:cNvSpPr/>
          <p:nvPr/>
        </p:nvSpPr>
        <p:spPr bwMode="auto">
          <a:xfrm>
            <a:off x="371790" y="1055077"/>
            <a:ext cx="4280598" cy="1828799"/>
          </a:xfrm>
          <a:prstGeom prst="roundRect">
            <a:avLst/>
          </a:prstGeom>
          <a:solidFill>
            <a:schemeClr val="tx1">
              <a:lumMod val="50000"/>
              <a:lumOff val="50000"/>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p:txBody>
          <a:bodyPr>
            <a:normAutofit fontScale="90000"/>
          </a:bodyPr>
          <a:lstStyle/>
          <a:p>
            <a:pPr algn="l"/>
            <a:r>
              <a:rPr lang="en-US" dirty="0" smtClean="0"/>
              <a:t>Route Feedback</a:t>
            </a:r>
            <a:endParaRPr lang="en-US" dirty="0"/>
          </a:p>
        </p:txBody>
      </p:sp>
      <p:sp>
        <p:nvSpPr>
          <p:cNvPr id="29" name="Content Placeholder 28"/>
          <p:cNvSpPr>
            <a:spLocks noGrp="1"/>
          </p:cNvSpPr>
          <p:nvPr>
            <p:ph idx="11"/>
          </p:nvPr>
        </p:nvSpPr>
        <p:spPr>
          <a:xfrm>
            <a:off x="279400" y="2967611"/>
            <a:ext cx="8520354" cy="3369405"/>
          </a:xfrm>
        </p:spPr>
        <p:txBody>
          <a:bodyPr>
            <a:noAutofit/>
          </a:bodyPr>
          <a:lstStyle/>
          <a:p>
            <a:pPr>
              <a:lnSpc>
                <a:spcPct val="110000"/>
              </a:lnSpc>
              <a:spcBef>
                <a:spcPts val="0"/>
              </a:spcBef>
              <a:spcAft>
                <a:spcPts val="600"/>
              </a:spcAft>
            </a:pPr>
            <a:r>
              <a:rPr lang="en-US" sz="1800" dirty="0" smtClean="0">
                <a:solidFill>
                  <a:schemeClr val="tx1"/>
                </a:solidFill>
              </a:rPr>
              <a:t>There is a possibility that routing feedback might cause suboptimal routing when routes are redistributed by more than one router such as in the two-way multipoint redistribution configuration on R1 and R2.</a:t>
            </a:r>
          </a:p>
          <a:p>
            <a:pPr>
              <a:lnSpc>
                <a:spcPct val="110000"/>
              </a:lnSpc>
              <a:spcBef>
                <a:spcPts val="0"/>
              </a:spcBef>
              <a:spcAft>
                <a:spcPts val="600"/>
              </a:spcAft>
            </a:pPr>
            <a:r>
              <a:rPr lang="en-US" sz="1800" dirty="0" smtClean="0">
                <a:solidFill>
                  <a:schemeClr val="tx1"/>
                </a:solidFill>
              </a:rPr>
              <a:t>The following explains the routing feedback loop for this scenario:</a:t>
            </a:r>
          </a:p>
          <a:p>
            <a:pPr lvl="1">
              <a:lnSpc>
                <a:spcPct val="110000"/>
              </a:lnSpc>
              <a:spcBef>
                <a:spcPts val="0"/>
              </a:spcBef>
              <a:spcAft>
                <a:spcPts val="600"/>
              </a:spcAft>
            </a:pPr>
            <a:r>
              <a:rPr lang="en-US" sz="1600" dirty="0" smtClean="0">
                <a:solidFill>
                  <a:schemeClr val="tx1"/>
                </a:solidFill>
              </a:rPr>
              <a:t>RIPv2 on R3 advertises network 192.168.1.0. </a:t>
            </a:r>
          </a:p>
          <a:p>
            <a:pPr lvl="1">
              <a:lnSpc>
                <a:spcPct val="110000"/>
              </a:lnSpc>
              <a:spcBef>
                <a:spcPts val="0"/>
              </a:spcBef>
              <a:spcAft>
                <a:spcPts val="600"/>
              </a:spcAft>
            </a:pPr>
            <a:r>
              <a:rPr lang="en-US" sz="1600" dirty="0" smtClean="0">
                <a:solidFill>
                  <a:schemeClr val="tx1"/>
                </a:solidFill>
              </a:rPr>
              <a:t>R1 redistributes the 192.168.1.0 network into OSPF.</a:t>
            </a:r>
          </a:p>
          <a:p>
            <a:pPr lvl="1">
              <a:lnSpc>
                <a:spcPct val="110000"/>
              </a:lnSpc>
              <a:spcBef>
                <a:spcPts val="0"/>
              </a:spcBef>
              <a:spcAft>
                <a:spcPts val="600"/>
              </a:spcAft>
            </a:pPr>
            <a:r>
              <a:rPr lang="en-US" sz="1600" dirty="0" smtClean="0">
                <a:solidFill>
                  <a:schemeClr val="tx1"/>
                </a:solidFill>
              </a:rPr>
              <a:t>OSPF then propagates this route through the OSPF domain.</a:t>
            </a:r>
          </a:p>
          <a:p>
            <a:pPr lvl="1">
              <a:lnSpc>
                <a:spcPct val="110000"/>
              </a:lnSpc>
              <a:spcBef>
                <a:spcPts val="0"/>
              </a:spcBef>
              <a:spcAft>
                <a:spcPts val="600"/>
              </a:spcAft>
            </a:pPr>
            <a:r>
              <a:rPr lang="en-US" sz="1600" dirty="0" smtClean="0">
                <a:solidFill>
                  <a:schemeClr val="tx1"/>
                </a:solidFill>
              </a:rPr>
              <a:t>An OSPF router eventually advertises the 192.168.1.0 network to R2. </a:t>
            </a:r>
          </a:p>
          <a:p>
            <a:pPr lvl="1">
              <a:lnSpc>
                <a:spcPct val="110000"/>
              </a:lnSpc>
              <a:spcBef>
                <a:spcPts val="0"/>
              </a:spcBef>
              <a:spcAft>
                <a:spcPts val="600"/>
              </a:spcAft>
            </a:pPr>
            <a:r>
              <a:rPr lang="en-US" sz="1600" dirty="0" smtClean="0">
                <a:solidFill>
                  <a:schemeClr val="tx1"/>
                </a:solidFill>
              </a:rPr>
              <a:t>R2 then redistributes 192.168.1.0 from OSPF back into the original RIPv2 network creating a routing feedback loop.</a:t>
            </a:r>
          </a:p>
        </p:txBody>
      </p:sp>
      <p:cxnSp>
        <p:nvCxnSpPr>
          <p:cNvPr id="4" name="Straight Connector 3"/>
          <p:cNvCxnSpPr/>
          <p:nvPr/>
        </p:nvCxnSpPr>
        <p:spPr bwMode="auto">
          <a:xfrm>
            <a:off x="743575" y="1979526"/>
            <a:ext cx="462224" cy="1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9" name="TextBox 8"/>
          <p:cNvSpPr txBox="1"/>
          <p:nvPr/>
        </p:nvSpPr>
        <p:spPr>
          <a:xfrm>
            <a:off x="747787" y="1118557"/>
            <a:ext cx="945988" cy="160898"/>
          </a:xfrm>
          <a:prstGeom prst="rect">
            <a:avLst/>
          </a:prstGeom>
          <a:noFill/>
        </p:spPr>
        <p:txBody>
          <a:bodyPr wrap="square" lIns="0" tIns="0" rIns="0" bIns="0" rtlCol="0" anchor="ctr" anchorCtr="0">
            <a:noAutofit/>
          </a:bodyPr>
          <a:lstStyle/>
          <a:p>
            <a:pPr algn="l"/>
            <a:r>
              <a:rPr lang="en-US" sz="1050" b="1" dirty="0" smtClean="0"/>
              <a:t>RIPv2</a:t>
            </a:r>
            <a:endParaRPr lang="en-US" sz="1050" b="1" dirty="0"/>
          </a:p>
        </p:txBody>
      </p:sp>
      <p:pic>
        <p:nvPicPr>
          <p:cNvPr id="10" name="Picture 37"/>
          <p:cNvPicPr>
            <a:picLocks noChangeArrowheads="1"/>
          </p:cNvPicPr>
          <p:nvPr/>
        </p:nvPicPr>
        <p:blipFill>
          <a:blip r:embed="rId2"/>
          <a:srcRect/>
          <a:stretch>
            <a:fillRect/>
          </a:stretch>
        </p:blipFill>
        <p:spPr bwMode="auto">
          <a:xfrm>
            <a:off x="2100261" y="1370978"/>
            <a:ext cx="709688" cy="435346"/>
          </a:xfrm>
          <a:prstGeom prst="rect">
            <a:avLst/>
          </a:prstGeom>
          <a:noFill/>
          <a:ln w="9525">
            <a:noFill/>
            <a:miter lim="800000"/>
            <a:headEnd/>
            <a:tailEnd/>
          </a:ln>
        </p:spPr>
      </p:pic>
      <p:cxnSp>
        <p:nvCxnSpPr>
          <p:cNvPr id="11" name="Straight Connector 10"/>
          <p:cNvCxnSpPr>
            <a:stCxn id="10" idx="3"/>
            <a:endCxn id="25" idx="1"/>
          </p:cNvCxnSpPr>
          <p:nvPr/>
        </p:nvCxnSpPr>
        <p:spPr bwMode="auto">
          <a:xfrm flipV="1">
            <a:off x="2809949" y="1575878"/>
            <a:ext cx="4550809" cy="12773"/>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12" name="TextBox 11"/>
          <p:cNvSpPr txBox="1"/>
          <p:nvPr/>
        </p:nvSpPr>
        <p:spPr>
          <a:xfrm>
            <a:off x="7229860" y="1102867"/>
            <a:ext cx="945988" cy="160898"/>
          </a:xfrm>
          <a:prstGeom prst="rect">
            <a:avLst/>
          </a:prstGeom>
          <a:noFill/>
        </p:spPr>
        <p:txBody>
          <a:bodyPr wrap="square" lIns="0" tIns="0" rIns="0" bIns="0" rtlCol="0" anchor="ctr" anchorCtr="0">
            <a:noAutofit/>
          </a:bodyPr>
          <a:lstStyle/>
          <a:p>
            <a:r>
              <a:rPr lang="en-US" sz="1050" b="1" dirty="0" smtClean="0"/>
              <a:t>OSPF Area 0</a:t>
            </a:r>
            <a:endParaRPr lang="en-US" sz="1050" b="1" dirty="0"/>
          </a:p>
        </p:txBody>
      </p:sp>
      <p:pic>
        <p:nvPicPr>
          <p:cNvPr id="13" name="Picture 37"/>
          <p:cNvPicPr>
            <a:picLocks noChangeArrowheads="1"/>
          </p:cNvPicPr>
          <p:nvPr/>
        </p:nvPicPr>
        <p:blipFill>
          <a:blip r:embed="rId2"/>
          <a:srcRect/>
          <a:stretch>
            <a:fillRect/>
          </a:stretch>
        </p:blipFill>
        <p:spPr bwMode="auto">
          <a:xfrm>
            <a:off x="3351493" y="1388347"/>
            <a:ext cx="709688" cy="435346"/>
          </a:xfrm>
          <a:prstGeom prst="rect">
            <a:avLst/>
          </a:prstGeom>
          <a:noFill/>
          <a:ln w="9525">
            <a:noFill/>
            <a:miter lim="800000"/>
            <a:headEnd/>
            <a:tailEnd/>
          </a:ln>
        </p:spPr>
      </p:pic>
      <p:pic>
        <p:nvPicPr>
          <p:cNvPr id="15" name="Picture 37"/>
          <p:cNvPicPr>
            <a:picLocks noChangeArrowheads="1"/>
          </p:cNvPicPr>
          <p:nvPr/>
        </p:nvPicPr>
        <p:blipFill>
          <a:blip r:embed="rId2"/>
          <a:srcRect/>
          <a:stretch>
            <a:fillRect/>
          </a:stretch>
        </p:blipFill>
        <p:spPr bwMode="auto">
          <a:xfrm>
            <a:off x="2101936" y="2055940"/>
            <a:ext cx="709688" cy="435346"/>
          </a:xfrm>
          <a:prstGeom prst="rect">
            <a:avLst/>
          </a:prstGeom>
          <a:noFill/>
          <a:ln w="9525">
            <a:noFill/>
            <a:miter lim="800000"/>
            <a:headEnd/>
            <a:tailEnd/>
          </a:ln>
        </p:spPr>
      </p:pic>
      <p:cxnSp>
        <p:nvCxnSpPr>
          <p:cNvPr id="16" name="Straight Connector 15"/>
          <p:cNvCxnSpPr>
            <a:stCxn id="10" idx="1"/>
          </p:cNvCxnSpPr>
          <p:nvPr/>
        </p:nvCxnSpPr>
        <p:spPr bwMode="auto">
          <a:xfrm rot="10800000" flipV="1">
            <a:off x="1227571" y="1588650"/>
            <a:ext cx="872690" cy="389157"/>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cxnSp>
        <p:nvCxnSpPr>
          <p:cNvPr id="17" name="Straight Connector 16"/>
          <p:cNvCxnSpPr>
            <a:stCxn id="15" idx="1"/>
          </p:cNvCxnSpPr>
          <p:nvPr/>
        </p:nvCxnSpPr>
        <p:spPr bwMode="auto">
          <a:xfrm rot="10800000">
            <a:off x="1227572" y="1977809"/>
            <a:ext cx="874365" cy="295805"/>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cxnSp>
        <p:nvCxnSpPr>
          <p:cNvPr id="19" name="Straight Connector 18"/>
          <p:cNvCxnSpPr>
            <a:stCxn id="15" idx="3"/>
            <a:endCxn id="35" idx="1"/>
          </p:cNvCxnSpPr>
          <p:nvPr/>
        </p:nvCxnSpPr>
        <p:spPr bwMode="auto">
          <a:xfrm>
            <a:off x="2811624" y="2273613"/>
            <a:ext cx="4539086" cy="25747"/>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pic>
        <p:nvPicPr>
          <p:cNvPr id="20" name="Picture 37"/>
          <p:cNvPicPr>
            <a:picLocks noChangeArrowheads="1"/>
          </p:cNvPicPr>
          <p:nvPr/>
        </p:nvPicPr>
        <p:blipFill>
          <a:blip r:embed="rId2"/>
          <a:srcRect/>
          <a:stretch>
            <a:fillRect/>
          </a:stretch>
        </p:blipFill>
        <p:spPr bwMode="auto">
          <a:xfrm>
            <a:off x="3353168" y="2073309"/>
            <a:ext cx="709688" cy="435346"/>
          </a:xfrm>
          <a:prstGeom prst="rect">
            <a:avLst/>
          </a:prstGeom>
          <a:noFill/>
          <a:ln w="9525">
            <a:noFill/>
            <a:miter lim="800000"/>
            <a:headEnd/>
            <a:tailEnd/>
          </a:ln>
        </p:spPr>
      </p:pic>
      <p:pic>
        <p:nvPicPr>
          <p:cNvPr id="25" name="Picture 37"/>
          <p:cNvPicPr>
            <a:picLocks noChangeArrowheads="1"/>
          </p:cNvPicPr>
          <p:nvPr/>
        </p:nvPicPr>
        <p:blipFill>
          <a:blip r:embed="rId2"/>
          <a:srcRect/>
          <a:stretch>
            <a:fillRect/>
          </a:stretch>
        </p:blipFill>
        <p:spPr bwMode="auto">
          <a:xfrm>
            <a:off x="7360758" y="1358205"/>
            <a:ext cx="709688" cy="435346"/>
          </a:xfrm>
          <a:prstGeom prst="rect">
            <a:avLst/>
          </a:prstGeom>
          <a:noFill/>
          <a:ln w="9525">
            <a:noFill/>
            <a:miter lim="800000"/>
            <a:headEnd/>
            <a:tailEnd/>
          </a:ln>
        </p:spPr>
      </p:pic>
      <p:sp>
        <p:nvSpPr>
          <p:cNvPr id="26" name="Right Arrow 25"/>
          <p:cNvSpPr/>
          <p:nvPr/>
        </p:nvSpPr>
        <p:spPr bwMode="auto">
          <a:xfrm>
            <a:off x="5337290" y="1378186"/>
            <a:ext cx="1748943"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O E2 192.168.1.0 [110/20] </a:t>
            </a:r>
            <a:endParaRPr kumimoji="0" lang="en-US" sz="800" b="1" i="0" u="none" strike="noStrike" cap="none" normalizeH="0" baseline="0" dirty="0" smtClean="0">
              <a:ln>
                <a:noFill/>
              </a:ln>
              <a:solidFill>
                <a:schemeClr val="tx1"/>
              </a:solidFill>
              <a:effectLst/>
              <a:latin typeface="Arial" charset="0"/>
            </a:endParaRPr>
          </a:p>
        </p:txBody>
      </p:sp>
      <p:sp>
        <p:nvSpPr>
          <p:cNvPr id="34" name="Right Arrow 33"/>
          <p:cNvSpPr/>
          <p:nvPr/>
        </p:nvSpPr>
        <p:spPr bwMode="auto">
          <a:xfrm flipH="1">
            <a:off x="5345722" y="2093280"/>
            <a:ext cx="1798656"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O E2 192.168.1.0 [110/20] </a:t>
            </a:r>
            <a:endParaRPr kumimoji="0" lang="en-US" sz="800" b="1" i="0" u="none" strike="noStrike" cap="none" normalizeH="0" baseline="0" dirty="0" smtClean="0">
              <a:ln>
                <a:noFill/>
              </a:ln>
              <a:solidFill>
                <a:schemeClr val="tx1"/>
              </a:solidFill>
              <a:effectLst/>
              <a:latin typeface="Arial" charset="0"/>
            </a:endParaRPr>
          </a:p>
        </p:txBody>
      </p:sp>
      <p:pic>
        <p:nvPicPr>
          <p:cNvPr id="35" name="Picture 37"/>
          <p:cNvPicPr>
            <a:picLocks noChangeArrowheads="1"/>
          </p:cNvPicPr>
          <p:nvPr/>
        </p:nvPicPr>
        <p:blipFill>
          <a:blip r:embed="rId2"/>
          <a:srcRect/>
          <a:stretch>
            <a:fillRect/>
          </a:stretch>
        </p:blipFill>
        <p:spPr bwMode="auto">
          <a:xfrm>
            <a:off x="7350710" y="2081687"/>
            <a:ext cx="709688" cy="435346"/>
          </a:xfrm>
          <a:prstGeom prst="rect">
            <a:avLst/>
          </a:prstGeom>
          <a:noFill/>
          <a:ln w="9525">
            <a:noFill/>
            <a:miter lim="800000"/>
            <a:headEnd/>
            <a:tailEnd/>
          </a:ln>
        </p:spPr>
      </p:pic>
      <p:cxnSp>
        <p:nvCxnSpPr>
          <p:cNvPr id="37" name="Straight Connector 36"/>
          <p:cNvCxnSpPr>
            <a:stCxn id="25" idx="2"/>
            <a:endCxn id="35" idx="0"/>
          </p:cNvCxnSpPr>
          <p:nvPr/>
        </p:nvCxnSpPr>
        <p:spPr bwMode="auto">
          <a:xfrm rot="5400000">
            <a:off x="7566510" y="1932595"/>
            <a:ext cx="288136" cy="1004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pic>
        <p:nvPicPr>
          <p:cNvPr id="8" name="Picture 37"/>
          <p:cNvPicPr>
            <a:picLocks noChangeArrowheads="1"/>
          </p:cNvPicPr>
          <p:nvPr/>
        </p:nvPicPr>
        <p:blipFill>
          <a:blip r:embed="rId2"/>
          <a:srcRect/>
          <a:stretch>
            <a:fillRect/>
          </a:stretch>
        </p:blipFill>
        <p:spPr bwMode="auto">
          <a:xfrm>
            <a:off x="4555620" y="1366576"/>
            <a:ext cx="709688" cy="435346"/>
          </a:xfrm>
          <a:prstGeom prst="rect">
            <a:avLst/>
          </a:prstGeom>
          <a:noFill/>
          <a:ln w="9525">
            <a:noFill/>
            <a:miter lim="800000"/>
            <a:headEnd/>
            <a:tailEnd/>
          </a:ln>
        </p:spPr>
      </p:pic>
      <p:pic>
        <p:nvPicPr>
          <p:cNvPr id="14" name="Picture 37"/>
          <p:cNvPicPr>
            <a:picLocks noChangeArrowheads="1"/>
          </p:cNvPicPr>
          <p:nvPr/>
        </p:nvPicPr>
        <p:blipFill>
          <a:blip r:embed="rId2"/>
          <a:srcRect/>
          <a:stretch>
            <a:fillRect/>
          </a:stretch>
        </p:blipFill>
        <p:spPr bwMode="auto">
          <a:xfrm>
            <a:off x="4557295" y="2061586"/>
            <a:ext cx="709688" cy="435346"/>
          </a:xfrm>
          <a:prstGeom prst="rect">
            <a:avLst/>
          </a:prstGeom>
          <a:noFill/>
          <a:ln w="9525">
            <a:noFill/>
            <a:miter lim="800000"/>
            <a:headEnd/>
            <a:tailEnd/>
          </a:ln>
        </p:spPr>
      </p:pic>
      <p:sp>
        <p:nvSpPr>
          <p:cNvPr id="23" name="TextBox 22"/>
          <p:cNvSpPr txBox="1"/>
          <p:nvPr/>
        </p:nvSpPr>
        <p:spPr>
          <a:xfrm>
            <a:off x="4755294" y="1582063"/>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4" name="TextBox 23"/>
          <p:cNvSpPr txBox="1"/>
          <p:nvPr/>
        </p:nvSpPr>
        <p:spPr>
          <a:xfrm>
            <a:off x="4756969" y="2267025"/>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41" name="Right Arrow 40"/>
          <p:cNvSpPr/>
          <p:nvPr/>
        </p:nvSpPr>
        <p:spPr bwMode="auto">
          <a:xfrm>
            <a:off x="495660" y="1329620"/>
            <a:ext cx="1594397"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R 192.168.1.0 [120/1] </a:t>
            </a:r>
            <a:endParaRPr kumimoji="0" lang="en-US" sz="800" b="1" i="0" u="none" strike="noStrike" cap="none" normalizeH="0" baseline="0" dirty="0" smtClean="0">
              <a:ln>
                <a:noFill/>
              </a:ln>
              <a:solidFill>
                <a:schemeClr val="tx1"/>
              </a:solidFill>
              <a:effectLst/>
              <a:latin typeface="Arial" charset="0"/>
            </a:endParaRPr>
          </a:p>
        </p:txBody>
      </p:sp>
      <p:pic>
        <p:nvPicPr>
          <p:cNvPr id="45" name="Picture 37"/>
          <p:cNvPicPr>
            <a:picLocks noChangeArrowheads="1"/>
          </p:cNvPicPr>
          <p:nvPr/>
        </p:nvPicPr>
        <p:blipFill>
          <a:blip r:embed="rId2"/>
          <a:srcRect/>
          <a:stretch>
            <a:fillRect/>
          </a:stretch>
        </p:blipFill>
        <p:spPr bwMode="auto">
          <a:xfrm>
            <a:off x="678651" y="1760135"/>
            <a:ext cx="709688" cy="435346"/>
          </a:xfrm>
          <a:prstGeom prst="rect">
            <a:avLst/>
          </a:prstGeom>
          <a:noFill/>
          <a:ln w="9525">
            <a:noFill/>
            <a:miter lim="800000"/>
            <a:headEnd/>
            <a:tailEnd/>
          </a:ln>
        </p:spPr>
      </p:pic>
      <p:sp>
        <p:nvSpPr>
          <p:cNvPr id="46" name="TextBox 45"/>
          <p:cNvSpPr txBox="1"/>
          <p:nvPr/>
        </p:nvSpPr>
        <p:spPr>
          <a:xfrm>
            <a:off x="859900" y="1977297"/>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p:cNvSpPr/>
          <p:nvPr/>
        </p:nvSpPr>
        <p:spPr bwMode="auto">
          <a:xfrm>
            <a:off x="1913190" y="4041130"/>
            <a:ext cx="4487610" cy="169129"/>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6" name="Rectangle 35"/>
          <p:cNvSpPr/>
          <p:nvPr/>
        </p:nvSpPr>
        <p:spPr bwMode="auto">
          <a:xfrm>
            <a:off x="2172744" y="3697788"/>
            <a:ext cx="2901674" cy="170828"/>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43" name="Rectangle 42"/>
          <p:cNvSpPr/>
          <p:nvPr/>
        </p:nvSpPr>
        <p:spPr bwMode="auto">
          <a:xfrm>
            <a:off x="1346479" y="3341994"/>
            <a:ext cx="2713055" cy="215122"/>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 name="Title 1"/>
          <p:cNvSpPr>
            <a:spLocks noGrp="1"/>
          </p:cNvSpPr>
          <p:nvPr>
            <p:ph type="title"/>
          </p:nvPr>
        </p:nvSpPr>
        <p:spPr>
          <a:xfrm>
            <a:off x="316071" y="-218399"/>
            <a:ext cx="8042276" cy="1336956"/>
          </a:xfrm>
        </p:spPr>
        <p:txBody>
          <a:bodyPr/>
          <a:lstStyle/>
          <a:p>
            <a:pPr algn="l"/>
            <a:r>
              <a:rPr lang="en-US" sz="3200" dirty="0" smtClean="0"/>
              <a:t>Route Maps to Avoid </a:t>
            </a:r>
            <a:br>
              <a:rPr lang="en-US" sz="3200" dirty="0" smtClean="0"/>
            </a:br>
            <a:r>
              <a:rPr lang="en-US" sz="3200" dirty="0" smtClean="0"/>
              <a:t>Route Feedback</a:t>
            </a:r>
            <a:endParaRPr lang="en-US" sz="3200" dirty="0"/>
          </a:p>
        </p:txBody>
      </p:sp>
      <p:sp>
        <p:nvSpPr>
          <p:cNvPr id="46" name="Text Placeholder 5"/>
          <p:cNvSpPr>
            <a:spLocks/>
          </p:cNvSpPr>
          <p:nvPr/>
        </p:nvSpPr>
        <p:spPr bwMode="auto">
          <a:xfrm>
            <a:off x="279400" y="3168928"/>
            <a:ext cx="8537054" cy="1604040"/>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 </a:t>
            </a:r>
            <a:r>
              <a:rPr lang="en-US" sz="1100" b="1" kern="0" dirty="0" smtClean="0">
                <a:latin typeface="Courier New" pitchFamily="49" charset="0"/>
              </a:rPr>
              <a:t>access-list 1 permit 192.168.1.0 0.0.0.255</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 </a:t>
            </a:r>
            <a:r>
              <a:rPr lang="en-US" sz="1100" b="1" kern="0" dirty="0" smtClean="0">
                <a:latin typeface="Courier New" pitchFamily="49" charset="0"/>
              </a:rPr>
              <a:t>route-map OSPF-into-RIP deny 10</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R1(config-route-map)# </a:t>
            </a:r>
            <a:r>
              <a:rPr lang="en-US" sz="1100" b="1" kern="0" dirty="0" smtClean="0">
                <a:latin typeface="Courier New" pitchFamily="49" charset="0"/>
              </a:rPr>
              <a:t>match ip address 1</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R1(config-route-map)# </a:t>
            </a:r>
            <a:r>
              <a:rPr lang="en-US" sz="1100" b="1" kern="0" dirty="0" smtClean="0">
                <a:latin typeface="Courier New" pitchFamily="49" charset="0"/>
              </a:rPr>
              <a:t>route-map OSPF-into-RIP permit 20</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R1(config-route-map)#</a:t>
            </a:r>
            <a:r>
              <a:rPr lang="en-US" sz="1100" b="1" kern="0" dirty="0" smtClean="0">
                <a:latin typeface="Courier New" pitchFamily="49" charset="0"/>
              </a:rPr>
              <a:t> router rip</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R1(config-router)# </a:t>
            </a:r>
            <a:r>
              <a:rPr lang="en-US" sz="1100" b="1" kern="0" dirty="0" smtClean="0">
                <a:latin typeface="Courier New" pitchFamily="49" charset="0"/>
              </a:rPr>
              <a:t>redistribute ospf 10 metric 5 route-map OSPF-into-RIP</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R1(config-router)# </a:t>
            </a:r>
            <a:r>
              <a:rPr lang="en-US" sz="1100" b="1" kern="0" dirty="0" smtClean="0">
                <a:latin typeface="Courier New" pitchFamily="49" charset="0"/>
              </a:rPr>
              <a:t>router ospf 10</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R1(config-router)# </a:t>
            </a:r>
            <a:r>
              <a:rPr lang="en-US" sz="1100" b="1" kern="0" dirty="0" smtClean="0">
                <a:latin typeface="Courier New" pitchFamily="49" charset="0"/>
              </a:rPr>
              <a:t>redistribute rip subnets</a:t>
            </a:r>
          </a:p>
          <a:p>
            <a:pPr marL="236538" indent="-236538" algn="l" defTabSz="814388" eaLnBrk="1" hangingPunct="1">
              <a:lnSpc>
                <a:spcPct val="100000"/>
              </a:lnSpc>
              <a:spcBef>
                <a:spcPts val="0"/>
              </a:spcBef>
              <a:buClr>
                <a:srgbClr val="708CA1"/>
              </a:buClr>
              <a:defRPr/>
            </a:pPr>
            <a:r>
              <a:rPr lang="en-US" sz="1100" kern="0" dirty="0" smtClean="0">
                <a:latin typeface="Courier New" pitchFamily="49" charset="0"/>
              </a:rPr>
              <a:t>R1(config-router)#</a:t>
            </a:r>
            <a:endParaRPr lang="en-US" sz="1100" kern="0" dirty="0">
              <a:latin typeface="Courier New" pitchFamily="49" charset="0"/>
            </a:endParaRPr>
          </a:p>
        </p:txBody>
      </p:sp>
      <p:sp>
        <p:nvSpPr>
          <p:cNvPr id="103" name="Content Placeholder 28"/>
          <p:cNvSpPr txBox="1">
            <a:spLocks/>
          </p:cNvSpPr>
          <p:nvPr/>
        </p:nvSpPr>
        <p:spPr>
          <a:xfrm>
            <a:off x="279400" y="4843305"/>
            <a:ext cx="8520354" cy="1580799"/>
          </a:xfrm>
          <a:prstGeom prst="rect">
            <a:avLst/>
          </a:prstGeom>
        </p:spPr>
        <p:txBody>
          <a:bodyPr>
            <a:noAutofit/>
          </a:bodyPr>
          <a:lstStyle/>
          <a:p>
            <a:pPr marL="171450" lvl="0" indent="-171450" algn="l" defTabSz="814388" eaLnBrk="1" hangingPunct="1">
              <a:lnSpc>
                <a:spcPct val="100000"/>
              </a:lnSpc>
              <a:spcBef>
                <a:spcPts val="0"/>
              </a:spcBef>
              <a:spcAft>
                <a:spcPts val="600"/>
              </a:spcAft>
              <a:buClr>
                <a:srgbClr val="708CA1"/>
              </a:buClr>
              <a:buFont typeface="Wingdings" pitchFamily="2" charset="2"/>
              <a:buChar char="§"/>
            </a:pPr>
            <a:r>
              <a:rPr lang="en-US" sz="1600" kern="0" dirty="0" smtClean="0">
                <a:latin typeface="+mn-lt"/>
              </a:rPr>
              <a:t>To prevent the routing feedback loop, a route map called OSPF-into-RIP has been applied to R1 and R2.</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400" kern="0" dirty="0" smtClean="0">
                <a:latin typeface="+mn-lt"/>
              </a:rPr>
              <a:t>In sequence 10, any routes matching ACL 1 is denied and will not be redistributed back into RIP.</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400" kern="0" dirty="0" smtClean="0"/>
              <a:t>In sequence 20, all other routes are permitted to be redistributed and will be assigned a RIP metric of 5.</a:t>
            </a:r>
            <a:r>
              <a:rPr lang="en-US" sz="1400" kern="0" dirty="0" smtClean="0">
                <a:latin typeface="+mn-lt"/>
              </a:rPr>
              <a:t> </a:t>
            </a:r>
          </a:p>
        </p:txBody>
      </p:sp>
      <p:sp>
        <p:nvSpPr>
          <p:cNvPr id="112" name="Rounded Rectangle 111"/>
          <p:cNvSpPr/>
          <p:nvPr/>
        </p:nvSpPr>
        <p:spPr bwMode="auto">
          <a:xfrm>
            <a:off x="5134708" y="1056420"/>
            <a:ext cx="3223639" cy="1817409"/>
          </a:xfrm>
          <a:prstGeom prst="roundRect">
            <a:avLst/>
          </a:prstGeom>
          <a:solidFill>
            <a:schemeClr val="accent2">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113" name="Rounded Rectangle 112"/>
          <p:cNvSpPr/>
          <p:nvPr/>
        </p:nvSpPr>
        <p:spPr bwMode="auto">
          <a:xfrm>
            <a:off x="371790" y="1055077"/>
            <a:ext cx="4280598" cy="1828799"/>
          </a:xfrm>
          <a:prstGeom prst="roundRect">
            <a:avLst/>
          </a:prstGeom>
          <a:solidFill>
            <a:schemeClr val="tx1">
              <a:lumMod val="50000"/>
              <a:lumOff val="50000"/>
              <a:alpha val="13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cxnSp>
        <p:nvCxnSpPr>
          <p:cNvPr id="114" name="Straight Connector 113"/>
          <p:cNvCxnSpPr/>
          <p:nvPr/>
        </p:nvCxnSpPr>
        <p:spPr bwMode="auto">
          <a:xfrm>
            <a:off x="743575" y="1979526"/>
            <a:ext cx="462224" cy="1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115" name="TextBox 114"/>
          <p:cNvSpPr txBox="1"/>
          <p:nvPr/>
        </p:nvSpPr>
        <p:spPr>
          <a:xfrm>
            <a:off x="747787" y="1118557"/>
            <a:ext cx="945988" cy="160898"/>
          </a:xfrm>
          <a:prstGeom prst="rect">
            <a:avLst/>
          </a:prstGeom>
          <a:noFill/>
        </p:spPr>
        <p:txBody>
          <a:bodyPr wrap="square" lIns="0" tIns="0" rIns="0" bIns="0" rtlCol="0" anchor="ctr" anchorCtr="0">
            <a:noAutofit/>
          </a:bodyPr>
          <a:lstStyle/>
          <a:p>
            <a:pPr algn="l"/>
            <a:r>
              <a:rPr lang="en-US" sz="1050" b="1" dirty="0" smtClean="0"/>
              <a:t>RIPv2</a:t>
            </a:r>
            <a:endParaRPr lang="en-US" sz="1050" b="1" dirty="0"/>
          </a:p>
        </p:txBody>
      </p:sp>
      <p:pic>
        <p:nvPicPr>
          <p:cNvPr id="116" name="Picture 37"/>
          <p:cNvPicPr>
            <a:picLocks noChangeArrowheads="1"/>
          </p:cNvPicPr>
          <p:nvPr/>
        </p:nvPicPr>
        <p:blipFill>
          <a:blip r:embed="rId3"/>
          <a:srcRect/>
          <a:stretch>
            <a:fillRect/>
          </a:stretch>
        </p:blipFill>
        <p:spPr bwMode="auto">
          <a:xfrm>
            <a:off x="2100261" y="1370978"/>
            <a:ext cx="709688" cy="435346"/>
          </a:xfrm>
          <a:prstGeom prst="rect">
            <a:avLst/>
          </a:prstGeom>
          <a:noFill/>
          <a:ln w="9525">
            <a:noFill/>
            <a:miter lim="800000"/>
            <a:headEnd/>
            <a:tailEnd/>
          </a:ln>
        </p:spPr>
      </p:pic>
      <p:cxnSp>
        <p:nvCxnSpPr>
          <p:cNvPr id="117" name="Straight Connector 116"/>
          <p:cNvCxnSpPr>
            <a:stCxn id="116" idx="3"/>
            <a:endCxn id="125" idx="1"/>
          </p:cNvCxnSpPr>
          <p:nvPr/>
        </p:nvCxnSpPr>
        <p:spPr bwMode="auto">
          <a:xfrm flipV="1">
            <a:off x="2809949" y="1575878"/>
            <a:ext cx="4550809" cy="12773"/>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
        <p:nvSpPr>
          <p:cNvPr id="118" name="TextBox 117"/>
          <p:cNvSpPr txBox="1"/>
          <p:nvPr/>
        </p:nvSpPr>
        <p:spPr>
          <a:xfrm>
            <a:off x="7229860" y="1102867"/>
            <a:ext cx="945988" cy="160898"/>
          </a:xfrm>
          <a:prstGeom prst="rect">
            <a:avLst/>
          </a:prstGeom>
          <a:noFill/>
        </p:spPr>
        <p:txBody>
          <a:bodyPr wrap="square" lIns="0" tIns="0" rIns="0" bIns="0" rtlCol="0" anchor="ctr" anchorCtr="0">
            <a:noAutofit/>
          </a:bodyPr>
          <a:lstStyle/>
          <a:p>
            <a:r>
              <a:rPr lang="en-US" sz="1050" b="1" dirty="0" smtClean="0"/>
              <a:t>OSPF Area 0</a:t>
            </a:r>
            <a:endParaRPr lang="en-US" sz="1050" b="1" dirty="0"/>
          </a:p>
        </p:txBody>
      </p:sp>
      <p:pic>
        <p:nvPicPr>
          <p:cNvPr id="119" name="Picture 37"/>
          <p:cNvPicPr>
            <a:picLocks noChangeArrowheads="1"/>
          </p:cNvPicPr>
          <p:nvPr/>
        </p:nvPicPr>
        <p:blipFill>
          <a:blip r:embed="rId3"/>
          <a:srcRect/>
          <a:stretch>
            <a:fillRect/>
          </a:stretch>
        </p:blipFill>
        <p:spPr bwMode="auto">
          <a:xfrm>
            <a:off x="3351493" y="1388347"/>
            <a:ext cx="709688" cy="435346"/>
          </a:xfrm>
          <a:prstGeom prst="rect">
            <a:avLst/>
          </a:prstGeom>
          <a:noFill/>
          <a:ln w="9525">
            <a:noFill/>
            <a:miter lim="800000"/>
            <a:headEnd/>
            <a:tailEnd/>
          </a:ln>
        </p:spPr>
      </p:pic>
      <p:pic>
        <p:nvPicPr>
          <p:cNvPr id="120" name="Picture 37"/>
          <p:cNvPicPr>
            <a:picLocks noChangeArrowheads="1"/>
          </p:cNvPicPr>
          <p:nvPr/>
        </p:nvPicPr>
        <p:blipFill>
          <a:blip r:embed="rId3"/>
          <a:srcRect/>
          <a:stretch>
            <a:fillRect/>
          </a:stretch>
        </p:blipFill>
        <p:spPr bwMode="auto">
          <a:xfrm>
            <a:off x="2101936" y="2055940"/>
            <a:ext cx="709688" cy="435346"/>
          </a:xfrm>
          <a:prstGeom prst="rect">
            <a:avLst/>
          </a:prstGeom>
          <a:noFill/>
          <a:ln w="9525">
            <a:noFill/>
            <a:miter lim="800000"/>
            <a:headEnd/>
            <a:tailEnd/>
          </a:ln>
        </p:spPr>
      </p:pic>
      <p:cxnSp>
        <p:nvCxnSpPr>
          <p:cNvPr id="121" name="Straight Connector 120"/>
          <p:cNvCxnSpPr>
            <a:stCxn id="116" idx="1"/>
          </p:cNvCxnSpPr>
          <p:nvPr/>
        </p:nvCxnSpPr>
        <p:spPr bwMode="auto">
          <a:xfrm rot="10800000" flipV="1">
            <a:off x="1227571" y="1588650"/>
            <a:ext cx="872690" cy="389157"/>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cxnSp>
        <p:nvCxnSpPr>
          <p:cNvPr id="122" name="Straight Connector 121"/>
          <p:cNvCxnSpPr>
            <a:stCxn id="120" idx="1"/>
          </p:cNvCxnSpPr>
          <p:nvPr/>
        </p:nvCxnSpPr>
        <p:spPr bwMode="auto">
          <a:xfrm rot="10800000">
            <a:off x="1227572" y="1977809"/>
            <a:ext cx="874365" cy="295805"/>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cxnSp>
        <p:nvCxnSpPr>
          <p:cNvPr id="123" name="Straight Connector 122"/>
          <p:cNvCxnSpPr>
            <a:stCxn id="120" idx="3"/>
            <a:endCxn id="128" idx="1"/>
          </p:cNvCxnSpPr>
          <p:nvPr/>
        </p:nvCxnSpPr>
        <p:spPr bwMode="auto">
          <a:xfrm>
            <a:off x="2811624" y="2273613"/>
            <a:ext cx="4539086" cy="25747"/>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pic>
        <p:nvPicPr>
          <p:cNvPr id="124" name="Picture 37"/>
          <p:cNvPicPr>
            <a:picLocks noChangeArrowheads="1"/>
          </p:cNvPicPr>
          <p:nvPr/>
        </p:nvPicPr>
        <p:blipFill>
          <a:blip r:embed="rId3"/>
          <a:srcRect/>
          <a:stretch>
            <a:fillRect/>
          </a:stretch>
        </p:blipFill>
        <p:spPr bwMode="auto">
          <a:xfrm>
            <a:off x="3353168" y="2073309"/>
            <a:ext cx="709688" cy="435346"/>
          </a:xfrm>
          <a:prstGeom prst="rect">
            <a:avLst/>
          </a:prstGeom>
          <a:noFill/>
          <a:ln w="9525">
            <a:noFill/>
            <a:miter lim="800000"/>
            <a:headEnd/>
            <a:tailEnd/>
          </a:ln>
        </p:spPr>
      </p:pic>
      <p:pic>
        <p:nvPicPr>
          <p:cNvPr id="125" name="Picture 37"/>
          <p:cNvPicPr>
            <a:picLocks noChangeArrowheads="1"/>
          </p:cNvPicPr>
          <p:nvPr/>
        </p:nvPicPr>
        <p:blipFill>
          <a:blip r:embed="rId3"/>
          <a:srcRect/>
          <a:stretch>
            <a:fillRect/>
          </a:stretch>
        </p:blipFill>
        <p:spPr bwMode="auto">
          <a:xfrm>
            <a:off x="7360758" y="1358205"/>
            <a:ext cx="709688" cy="435346"/>
          </a:xfrm>
          <a:prstGeom prst="rect">
            <a:avLst/>
          </a:prstGeom>
          <a:noFill/>
          <a:ln w="9525">
            <a:noFill/>
            <a:miter lim="800000"/>
            <a:headEnd/>
            <a:tailEnd/>
          </a:ln>
        </p:spPr>
      </p:pic>
      <p:sp>
        <p:nvSpPr>
          <p:cNvPr id="126" name="Right Arrow 125"/>
          <p:cNvSpPr/>
          <p:nvPr/>
        </p:nvSpPr>
        <p:spPr bwMode="auto">
          <a:xfrm>
            <a:off x="5337290" y="1378186"/>
            <a:ext cx="1748943"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O E2 192.168.1.0 [110/20] </a:t>
            </a:r>
            <a:endParaRPr kumimoji="0" lang="en-US" sz="800" b="1" i="0" u="none" strike="noStrike" cap="none" normalizeH="0" baseline="0" dirty="0" smtClean="0">
              <a:ln>
                <a:noFill/>
              </a:ln>
              <a:solidFill>
                <a:schemeClr val="tx1"/>
              </a:solidFill>
              <a:effectLst/>
              <a:latin typeface="Arial" charset="0"/>
            </a:endParaRPr>
          </a:p>
        </p:txBody>
      </p:sp>
      <p:sp>
        <p:nvSpPr>
          <p:cNvPr id="127" name="Right Arrow 126"/>
          <p:cNvSpPr/>
          <p:nvPr/>
        </p:nvSpPr>
        <p:spPr bwMode="auto">
          <a:xfrm flipH="1">
            <a:off x="5345722" y="2093280"/>
            <a:ext cx="1798656"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O E2 192.168.1.0 [110/20] </a:t>
            </a:r>
            <a:endParaRPr kumimoji="0" lang="en-US" sz="800" b="1" i="0" u="none" strike="noStrike" cap="none" normalizeH="0" baseline="0" dirty="0" smtClean="0">
              <a:ln>
                <a:noFill/>
              </a:ln>
              <a:solidFill>
                <a:schemeClr val="tx1"/>
              </a:solidFill>
              <a:effectLst/>
              <a:latin typeface="Arial" charset="0"/>
            </a:endParaRPr>
          </a:p>
        </p:txBody>
      </p:sp>
      <p:pic>
        <p:nvPicPr>
          <p:cNvPr id="128" name="Picture 37"/>
          <p:cNvPicPr>
            <a:picLocks noChangeArrowheads="1"/>
          </p:cNvPicPr>
          <p:nvPr/>
        </p:nvPicPr>
        <p:blipFill>
          <a:blip r:embed="rId3"/>
          <a:srcRect/>
          <a:stretch>
            <a:fillRect/>
          </a:stretch>
        </p:blipFill>
        <p:spPr bwMode="auto">
          <a:xfrm>
            <a:off x="7350710" y="2081687"/>
            <a:ext cx="709688" cy="435346"/>
          </a:xfrm>
          <a:prstGeom prst="rect">
            <a:avLst/>
          </a:prstGeom>
          <a:noFill/>
          <a:ln w="9525">
            <a:noFill/>
            <a:miter lim="800000"/>
            <a:headEnd/>
            <a:tailEnd/>
          </a:ln>
        </p:spPr>
      </p:pic>
      <p:cxnSp>
        <p:nvCxnSpPr>
          <p:cNvPr id="129" name="Straight Connector 128"/>
          <p:cNvCxnSpPr>
            <a:stCxn id="125" idx="2"/>
            <a:endCxn id="128" idx="0"/>
          </p:cNvCxnSpPr>
          <p:nvPr/>
        </p:nvCxnSpPr>
        <p:spPr bwMode="auto">
          <a:xfrm rot="5400000">
            <a:off x="7566510" y="1932595"/>
            <a:ext cx="288136" cy="1004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pic>
        <p:nvPicPr>
          <p:cNvPr id="130" name="Picture 37"/>
          <p:cNvPicPr>
            <a:picLocks noChangeArrowheads="1"/>
          </p:cNvPicPr>
          <p:nvPr/>
        </p:nvPicPr>
        <p:blipFill>
          <a:blip r:embed="rId3"/>
          <a:srcRect/>
          <a:stretch>
            <a:fillRect/>
          </a:stretch>
        </p:blipFill>
        <p:spPr bwMode="auto">
          <a:xfrm>
            <a:off x="4555620" y="1366576"/>
            <a:ext cx="709688" cy="435346"/>
          </a:xfrm>
          <a:prstGeom prst="rect">
            <a:avLst/>
          </a:prstGeom>
          <a:noFill/>
          <a:ln w="9525">
            <a:noFill/>
            <a:miter lim="800000"/>
            <a:headEnd/>
            <a:tailEnd/>
          </a:ln>
        </p:spPr>
      </p:pic>
      <p:pic>
        <p:nvPicPr>
          <p:cNvPr id="131" name="Picture 37"/>
          <p:cNvPicPr>
            <a:picLocks noChangeArrowheads="1"/>
          </p:cNvPicPr>
          <p:nvPr/>
        </p:nvPicPr>
        <p:blipFill>
          <a:blip r:embed="rId3"/>
          <a:srcRect/>
          <a:stretch>
            <a:fillRect/>
          </a:stretch>
        </p:blipFill>
        <p:spPr bwMode="auto">
          <a:xfrm>
            <a:off x="4557295" y="2061586"/>
            <a:ext cx="709688" cy="435346"/>
          </a:xfrm>
          <a:prstGeom prst="rect">
            <a:avLst/>
          </a:prstGeom>
          <a:noFill/>
          <a:ln w="9525">
            <a:noFill/>
            <a:miter lim="800000"/>
            <a:headEnd/>
            <a:tailEnd/>
          </a:ln>
        </p:spPr>
      </p:pic>
      <p:sp>
        <p:nvSpPr>
          <p:cNvPr id="132" name="TextBox 131"/>
          <p:cNvSpPr txBox="1"/>
          <p:nvPr/>
        </p:nvSpPr>
        <p:spPr>
          <a:xfrm>
            <a:off x="4755294" y="1582063"/>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133" name="TextBox 132"/>
          <p:cNvSpPr txBox="1"/>
          <p:nvPr/>
        </p:nvSpPr>
        <p:spPr>
          <a:xfrm>
            <a:off x="4756969" y="2267025"/>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sp>
        <p:nvSpPr>
          <p:cNvPr id="134" name="Right Arrow 133"/>
          <p:cNvSpPr/>
          <p:nvPr/>
        </p:nvSpPr>
        <p:spPr bwMode="auto">
          <a:xfrm>
            <a:off x="495660" y="1329620"/>
            <a:ext cx="1594397" cy="381839"/>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R 192.168.1.0 [120/1] </a:t>
            </a:r>
            <a:endParaRPr kumimoji="0" lang="en-US" sz="800" b="1" i="0" u="none" strike="noStrike" cap="none" normalizeH="0" baseline="0" dirty="0" smtClean="0">
              <a:ln>
                <a:noFill/>
              </a:ln>
              <a:solidFill>
                <a:schemeClr val="tx1"/>
              </a:solidFill>
              <a:effectLst/>
              <a:latin typeface="Arial" charset="0"/>
            </a:endParaRPr>
          </a:p>
        </p:txBody>
      </p:sp>
      <p:pic>
        <p:nvPicPr>
          <p:cNvPr id="135" name="Picture 37"/>
          <p:cNvPicPr>
            <a:picLocks noChangeArrowheads="1"/>
          </p:cNvPicPr>
          <p:nvPr/>
        </p:nvPicPr>
        <p:blipFill>
          <a:blip r:embed="rId3"/>
          <a:srcRect/>
          <a:stretch>
            <a:fillRect/>
          </a:stretch>
        </p:blipFill>
        <p:spPr bwMode="auto">
          <a:xfrm>
            <a:off x="678651" y="1760135"/>
            <a:ext cx="709688" cy="435346"/>
          </a:xfrm>
          <a:prstGeom prst="rect">
            <a:avLst/>
          </a:prstGeom>
          <a:noFill/>
          <a:ln w="9525">
            <a:noFill/>
            <a:miter lim="800000"/>
            <a:headEnd/>
            <a:tailEnd/>
          </a:ln>
        </p:spPr>
      </p:pic>
      <p:sp>
        <p:nvSpPr>
          <p:cNvPr id="136" name="TextBox 135"/>
          <p:cNvSpPr txBox="1"/>
          <p:nvPr/>
        </p:nvSpPr>
        <p:spPr>
          <a:xfrm>
            <a:off x="859900" y="1977297"/>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9"/>
                                        </p:tgtEl>
                                        <p:attrNameLst>
                                          <p:attrName>style.visibility</p:attrName>
                                        </p:attrNameLst>
                                      </p:cBhvr>
                                      <p:to>
                                        <p:strVal val="visible"/>
                                      </p:to>
                                    </p:set>
                                    <p:animEffect transition="in" filter="fade">
                                      <p:cBhvr>
                                        <p:cTn id="7" dur="2000"/>
                                        <p:tgtEl>
                                          <p:spTgt spid="9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20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2000"/>
                                        <p:tgtEl>
                                          <p:spTgt spid="43"/>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fade">
                                      <p:cBhvr>
                                        <p:cTn id="16" dur="2000"/>
                                        <p:tgtEl>
                                          <p:spTgt spid="4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3">
                                            <p:txEl>
                                              <p:pRg st="0" end="0"/>
                                            </p:txEl>
                                          </p:spTgt>
                                        </p:tgtEl>
                                        <p:attrNameLst>
                                          <p:attrName>style.visibility</p:attrName>
                                        </p:attrNameLst>
                                      </p:cBhvr>
                                      <p:to>
                                        <p:strVal val="visible"/>
                                      </p:to>
                                    </p:set>
                                    <p:animEffect transition="in" filter="fade">
                                      <p:cBhvr>
                                        <p:cTn id="21" dur="2000"/>
                                        <p:tgtEl>
                                          <p:spTgt spid="103">
                                            <p:txEl>
                                              <p:pRg st="0" end="0"/>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3">
                                            <p:txEl>
                                              <p:pRg st="1" end="1"/>
                                            </p:txEl>
                                          </p:spTgt>
                                        </p:tgtEl>
                                        <p:attrNameLst>
                                          <p:attrName>style.visibility</p:attrName>
                                        </p:attrNameLst>
                                      </p:cBhvr>
                                      <p:to>
                                        <p:strVal val="visible"/>
                                      </p:to>
                                    </p:set>
                                    <p:animEffect transition="in" filter="fade">
                                      <p:cBhvr>
                                        <p:cTn id="24" dur="2000"/>
                                        <p:tgtEl>
                                          <p:spTgt spid="103">
                                            <p:txEl>
                                              <p:pRg st="1" end="1"/>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03">
                                            <p:txEl>
                                              <p:pRg st="2" end="2"/>
                                            </p:txEl>
                                          </p:spTgt>
                                        </p:tgtEl>
                                        <p:attrNameLst>
                                          <p:attrName>style.visibility</p:attrName>
                                        </p:attrNameLst>
                                      </p:cBhvr>
                                      <p:to>
                                        <p:strVal val="visible"/>
                                      </p:to>
                                    </p:set>
                                    <p:animEffect transition="in" filter="fade">
                                      <p:cBhvr>
                                        <p:cTn id="27" dur="2000"/>
                                        <p:tgtEl>
                                          <p:spTgt spid="1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animBg="1"/>
      <p:bldP spid="36" grpId="0" animBg="1"/>
      <p:bldP spid="43" grpId="0" animBg="1"/>
      <p:bldP spid="46" grpId="0" animBg="1"/>
      <p:bldP spid="103" grpId="0"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Using Distribute Lists</a:t>
            </a:r>
            <a:endParaRPr lang="en-US" sz="4400" dirty="0"/>
          </a:p>
        </p:txBody>
      </p:sp>
      <p:sp>
        <p:nvSpPr>
          <p:cNvPr id="3" name="Content Placeholder 2"/>
          <p:cNvSpPr>
            <a:spLocks noGrp="1"/>
          </p:cNvSpPr>
          <p:nvPr>
            <p:ph idx="1"/>
          </p:nvPr>
        </p:nvSpPr>
        <p:spPr/>
        <p:txBody>
          <a:bodyPr>
            <a:normAutofit fontScale="92500" lnSpcReduction="20000"/>
          </a:bodyPr>
          <a:lstStyle/>
          <a:p>
            <a:r>
              <a:rPr lang="en-US" dirty="0" smtClean="0">
                <a:solidFill>
                  <a:schemeClr val="tx1"/>
                </a:solidFill>
              </a:rPr>
              <a:t>Another way to control routing updates is to use a distribute list which allows an ACL to be applied to routing updates for filtering purposes.</a:t>
            </a:r>
          </a:p>
          <a:p>
            <a:pPr lvl="1"/>
            <a:r>
              <a:rPr lang="en-US" dirty="0" smtClean="0">
                <a:solidFill>
                  <a:schemeClr val="tx1"/>
                </a:solidFill>
              </a:rPr>
              <a:t>Administrators control which routes get distributed. </a:t>
            </a:r>
          </a:p>
          <a:p>
            <a:pPr lvl="1"/>
            <a:r>
              <a:rPr lang="en-US" dirty="0" smtClean="0">
                <a:solidFill>
                  <a:schemeClr val="tx1"/>
                </a:solidFill>
              </a:rPr>
              <a:t>This control is for security, overhead, and management reasons.</a:t>
            </a:r>
          </a:p>
          <a:p>
            <a:r>
              <a:rPr lang="en-US" dirty="0" smtClean="0">
                <a:solidFill>
                  <a:schemeClr val="tx1"/>
                </a:solidFill>
              </a:rPr>
              <a:t>It’s important to understanding that the distribution lists are used to control (filter) routing updates while ACLs filter user traffic.</a:t>
            </a:r>
          </a:p>
          <a:p>
            <a:r>
              <a:rPr lang="en-US" dirty="0" smtClean="0">
                <a:solidFill>
                  <a:schemeClr val="tx1"/>
                </a:solidFill>
              </a:rPr>
              <a:t>Sample implementation plan:</a:t>
            </a:r>
          </a:p>
          <a:p>
            <a:pPr lvl="1"/>
            <a:r>
              <a:rPr lang="en-US" dirty="0" smtClean="0">
                <a:solidFill>
                  <a:schemeClr val="tx1"/>
                </a:solidFill>
              </a:rPr>
              <a:t>Identify network traffic to be filtered using an ACL or route map.</a:t>
            </a:r>
          </a:p>
          <a:p>
            <a:pPr lvl="1"/>
            <a:r>
              <a:rPr lang="en-US" dirty="0" smtClean="0">
                <a:solidFill>
                  <a:schemeClr val="tx1"/>
                </a:solidFill>
              </a:rPr>
              <a:t>Associate the distribute list with the ACL or route-map using the</a:t>
            </a:r>
            <a:r>
              <a:rPr lang="en-US" b="1" dirty="0" smtClean="0">
                <a:solidFill>
                  <a:schemeClr val="tx1"/>
                </a:solidFill>
                <a:latin typeface="Courier New" pitchFamily="49" charset="0"/>
                <a:cs typeface="Courier New" pitchFamily="49" charset="0"/>
              </a:rPr>
              <a:t> distribute-list </a:t>
            </a:r>
            <a:r>
              <a:rPr lang="en-US" dirty="0" smtClean="0">
                <a:solidFill>
                  <a:schemeClr val="tx1"/>
                </a:solidFill>
              </a:rPr>
              <a:t>router configuration command.</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943856" y="600502"/>
            <a:ext cx="8532159" cy="620712"/>
          </a:xfrm>
        </p:spPr>
        <p:txBody>
          <a:bodyPr/>
          <a:lstStyle/>
          <a:p>
            <a:pPr algn="l"/>
            <a:r>
              <a:rPr lang="en-US" sz="3200" dirty="0" smtClean="0"/>
              <a:t>Filter Incoming Routing Updates</a:t>
            </a:r>
            <a:endParaRPr lang="en-US" sz="3200" dirty="0"/>
          </a:p>
        </p:txBody>
      </p:sp>
      <p:sp>
        <p:nvSpPr>
          <p:cNvPr id="13" name="Content Placeholder 12"/>
          <p:cNvSpPr>
            <a:spLocks noGrp="1"/>
          </p:cNvSpPr>
          <p:nvPr>
            <p:ph idx="1"/>
          </p:nvPr>
        </p:nvSpPr>
        <p:spPr>
          <a:xfrm>
            <a:off x="279400" y="1134126"/>
            <a:ext cx="8316913" cy="491994"/>
          </a:xfrm>
        </p:spPr>
        <p:txBody>
          <a:bodyPr>
            <a:normAutofit/>
          </a:bodyPr>
          <a:lstStyle/>
          <a:p>
            <a:r>
              <a:rPr lang="en-US" dirty="0" smtClean="0">
                <a:solidFill>
                  <a:schemeClr val="tx1"/>
                </a:solidFill>
              </a:rPr>
              <a:t>Define a filter for incoming routing updates.</a:t>
            </a:r>
            <a:endParaRPr lang="en-US" dirty="0">
              <a:solidFill>
                <a:schemeClr val="tx1"/>
              </a:solidFill>
            </a:endParaRPr>
          </a:p>
        </p:txBody>
      </p:sp>
      <p:sp>
        <p:nvSpPr>
          <p:cNvPr id="14" name="Text Placeholder 13"/>
          <p:cNvSpPr>
            <a:spLocks noGrp="1"/>
          </p:cNvSpPr>
          <p:nvPr>
            <p:ph type="body" sz="quarter" idx="10"/>
          </p:nvPr>
        </p:nvSpPr>
        <p:spPr>
          <a:xfrm>
            <a:off x="613533" y="1672165"/>
            <a:ext cx="7745412" cy="377078"/>
          </a:xfrm>
        </p:spPr>
        <p:txBody>
          <a:bodyPr/>
          <a:lstStyle/>
          <a:p>
            <a:r>
              <a:rPr lang="en-US" dirty="0" smtClean="0">
                <a:solidFill>
                  <a:schemeClr val="tx1"/>
                </a:solidFill>
              </a:rPr>
              <a:t>Router(config-router)#</a:t>
            </a:r>
            <a:endParaRPr lang="en-US" dirty="0">
              <a:solidFill>
                <a:schemeClr val="tx1"/>
              </a:solidFill>
            </a:endParaRPr>
          </a:p>
        </p:txBody>
      </p:sp>
      <p:sp>
        <p:nvSpPr>
          <p:cNvPr id="15" name="Text Placeholder 14"/>
          <p:cNvSpPr>
            <a:spLocks noGrp="1"/>
          </p:cNvSpPr>
          <p:nvPr>
            <p:ph type="body" sz="quarter" idx="11"/>
          </p:nvPr>
        </p:nvSpPr>
        <p:spPr>
          <a:xfrm>
            <a:off x="615326" y="2078712"/>
            <a:ext cx="7745412" cy="595660"/>
          </a:xfrm>
        </p:spPr>
        <p:txBody>
          <a:bodyPr>
            <a:normAutofit/>
          </a:bodyPr>
          <a:lstStyle/>
          <a:p>
            <a:r>
              <a:rPr lang="en-US" sz="1400" dirty="0" smtClean="0">
                <a:solidFill>
                  <a:schemeClr val="tx1"/>
                </a:solidFill>
              </a:rPr>
              <a:t>distribute-list {</a:t>
            </a:r>
            <a:r>
              <a:rPr lang="en-US" sz="1400" b="0" i="1" dirty="0" smtClean="0">
                <a:solidFill>
                  <a:schemeClr val="tx1"/>
                </a:solidFill>
              </a:rPr>
              <a:t>access-list-number</a:t>
            </a:r>
            <a:r>
              <a:rPr lang="en-US" sz="1400" dirty="0" smtClean="0">
                <a:solidFill>
                  <a:schemeClr val="tx1"/>
                </a:solidFill>
              </a:rPr>
              <a:t> | </a:t>
            </a:r>
            <a:r>
              <a:rPr lang="en-US" sz="1400" b="0" i="1" dirty="0" smtClean="0">
                <a:solidFill>
                  <a:schemeClr val="tx1"/>
                </a:solidFill>
              </a:rPr>
              <a:t>name</a:t>
            </a:r>
            <a:r>
              <a:rPr lang="en-US" sz="1400" dirty="0" smtClean="0">
                <a:solidFill>
                  <a:schemeClr val="tx1"/>
                </a:solidFill>
              </a:rPr>
              <a:t>} [route-map </a:t>
            </a:r>
            <a:r>
              <a:rPr lang="en-US" sz="1400" b="0" i="1" dirty="0" smtClean="0">
                <a:solidFill>
                  <a:schemeClr val="tx1"/>
                </a:solidFill>
              </a:rPr>
              <a:t>map-tag] </a:t>
            </a:r>
            <a:r>
              <a:rPr lang="en-US" sz="1400" dirty="0" smtClean="0">
                <a:solidFill>
                  <a:schemeClr val="tx1"/>
                </a:solidFill>
              </a:rPr>
              <a:t>in [</a:t>
            </a:r>
            <a:r>
              <a:rPr lang="en-US" sz="1400" b="0" i="1" kern="1200" dirty="0" smtClean="0">
                <a:solidFill>
                  <a:schemeClr val="tx1"/>
                </a:solidFill>
                <a:ea typeface="Times New Roman"/>
              </a:rPr>
              <a:t>interface-type interface-number</a:t>
            </a:r>
            <a:r>
              <a:rPr lang="en-US" sz="1400" dirty="0" smtClean="0">
                <a:solidFill>
                  <a:schemeClr val="tx1"/>
                </a:solidFill>
              </a:rPr>
              <a:t>]</a:t>
            </a:r>
            <a:endParaRPr lang="en-US" sz="1400" b="0" i="1" dirty="0">
              <a:solidFill>
                <a:schemeClr val="tx1"/>
              </a:solidFill>
            </a:endParaRPr>
          </a:p>
        </p:txBody>
      </p:sp>
      <p:graphicFrame>
        <p:nvGraphicFramePr>
          <p:cNvPr id="7" name="Table 6"/>
          <p:cNvGraphicFramePr>
            <a:graphicFrameLocks noGrp="1"/>
          </p:cNvGraphicFramePr>
          <p:nvPr/>
        </p:nvGraphicFramePr>
        <p:xfrm>
          <a:off x="548640" y="2907940"/>
          <a:ext cx="7863840" cy="3292904"/>
        </p:xfrm>
        <a:graphic>
          <a:graphicData uri="http://schemas.openxmlformats.org/drawingml/2006/table">
            <a:tbl>
              <a:tblPr firstRow="1" bandRow="1">
                <a:tableStyleId>{5C22544A-7EE6-4342-B048-85BDC9FD1C3A}</a:tableStyleId>
              </a:tblPr>
              <a:tblGrid>
                <a:gridCol w="2270760"/>
                <a:gridCol w="5593080"/>
              </a:tblGrid>
              <a:tr h="517108">
                <a:tc>
                  <a:txBody>
                    <a:bodyPr/>
                    <a:lstStyle/>
                    <a:p>
                      <a:pPr marL="0" marR="0" algn="l">
                        <a:lnSpc>
                          <a:spcPts val="1100"/>
                        </a:lnSpc>
                        <a:spcBef>
                          <a:spcPts val="0"/>
                        </a:spcBef>
                        <a:spcAft>
                          <a:spcPts val="200"/>
                        </a:spcAft>
                      </a:pPr>
                      <a:r>
                        <a:rPr lang="en-US" sz="1400" b="1" dirty="0"/>
                        <a:t>Parameter</a:t>
                      </a:r>
                      <a:endParaRPr lang="en-US" sz="1400" b="1" dirty="0">
                        <a:solidFill>
                          <a:srgbClr val="000000"/>
                        </a:solidFill>
                        <a:latin typeface="Arial"/>
                        <a:ea typeface="SimSun"/>
                      </a:endParaRPr>
                    </a:p>
                  </a:txBody>
                  <a:tcPr marL="68580" marR="68580" marT="0" marB="0" anchor="ctr"/>
                </a:tc>
                <a:tc>
                  <a:txBody>
                    <a:bodyPr/>
                    <a:lstStyle/>
                    <a:p>
                      <a:pPr marL="0" marR="0" algn="l">
                        <a:lnSpc>
                          <a:spcPts val="1100"/>
                        </a:lnSpc>
                        <a:spcBef>
                          <a:spcPts val="0"/>
                        </a:spcBef>
                        <a:spcAft>
                          <a:spcPts val="200"/>
                        </a:spcAft>
                      </a:pPr>
                      <a:r>
                        <a:rPr lang="en-US" sz="1400" b="1" dirty="0"/>
                        <a:t>Description</a:t>
                      </a:r>
                      <a:endParaRPr lang="en-US" sz="1400" b="1" dirty="0">
                        <a:solidFill>
                          <a:srgbClr val="000000"/>
                        </a:solidFill>
                        <a:latin typeface="Arial"/>
                        <a:ea typeface="SimSun"/>
                      </a:endParaRP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access-list-number | name</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Specifies the standard access list number or name.</a:t>
                      </a: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map-tag</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(Optional) Specifies the name of the route map that defines which networks are to be installed in the routing table and which are to be filtered from the routing table. </a:t>
                      </a:r>
                    </a:p>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This argument is supported by OSPF only.</a:t>
                      </a: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b="1" i="0" kern="1200" dirty="0" smtClean="0">
                          <a:solidFill>
                            <a:srgbClr val="000000"/>
                          </a:solidFill>
                          <a:latin typeface="Courier New" pitchFamily="49" charset="0"/>
                          <a:ea typeface="Times New Roman"/>
                          <a:cs typeface="Courier New" pitchFamily="49" charset="0"/>
                        </a:rPr>
                        <a:t>in</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Applies the access list to incoming routing updates.</a:t>
                      </a:r>
                    </a:p>
                  </a:txBody>
                  <a:tcPr marL="68580" marR="68580" marT="0" marB="0" anchor="ctr"/>
                </a:tc>
              </a:tr>
              <a:tr h="850040">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interface-type interface-number</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(Optional) Specifies the interface type and number from which updates are filtered.</a:t>
                      </a: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a:xfrm>
            <a:off x="268941" y="670187"/>
            <a:ext cx="8532159" cy="620712"/>
          </a:xfrm>
        </p:spPr>
        <p:txBody>
          <a:bodyPr/>
          <a:lstStyle/>
          <a:p>
            <a:r>
              <a:rPr lang="en-US" sz="3600" dirty="0" smtClean="0"/>
              <a:t>Filter Outgoing Routing Updates</a:t>
            </a:r>
            <a:endParaRPr lang="en-US" sz="3600" dirty="0"/>
          </a:p>
        </p:txBody>
      </p:sp>
      <p:sp>
        <p:nvSpPr>
          <p:cNvPr id="13" name="Content Placeholder 12"/>
          <p:cNvSpPr>
            <a:spLocks noGrp="1"/>
          </p:cNvSpPr>
          <p:nvPr>
            <p:ph idx="1"/>
          </p:nvPr>
        </p:nvSpPr>
        <p:spPr>
          <a:xfrm>
            <a:off x="279400" y="1199442"/>
            <a:ext cx="8316913" cy="491994"/>
          </a:xfrm>
        </p:spPr>
        <p:txBody>
          <a:bodyPr>
            <a:normAutofit/>
          </a:bodyPr>
          <a:lstStyle/>
          <a:p>
            <a:r>
              <a:rPr lang="en-US" dirty="0" smtClean="0">
                <a:solidFill>
                  <a:schemeClr val="tx1"/>
                </a:solidFill>
              </a:rPr>
              <a:t>Define a filter for outgoing routing updates.</a:t>
            </a:r>
            <a:endParaRPr lang="en-US" dirty="0">
              <a:solidFill>
                <a:schemeClr val="tx1"/>
              </a:solidFill>
            </a:endParaRPr>
          </a:p>
        </p:txBody>
      </p:sp>
      <p:sp>
        <p:nvSpPr>
          <p:cNvPr id="14" name="Text Placeholder 13"/>
          <p:cNvSpPr>
            <a:spLocks noGrp="1"/>
          </p:cNvSpPr>
          <p:nvPr>
            <p:ph type="body" sz="quarter" idx="10"/>
          </p:nvPr>
        </p:nvSpPr>
        <p:spPr>
          <a:xfrm>
            <a:off x="613533" y="1737481"/>
            <a:ext cx="7745412" cy="377078"/>
          </a:xfrm>
        </p:spPr>
        <p:txBody>
          <a:bodyPr/>
          <a:lstStyle/>
          <a:p>
            <a:r>
              <a:rPr lang="en-US" dirty="0" smtClean="0">
                <a:solidFill>
                  <a:schemeClr val="tx1"/>
                </a:solidFill>
              </a:rPr>
              <a:t>Router(config-router)#</a:t>
            </a:r>
            <a:endParaRPr lang="en-US" dirty="0">
              <a:solidFill>
                <a:schemeClr val="tx1"/>
              </a:solidFill>
            </a:endParaRPr>
          </a:p>
        </p:txBody>
      </p:sp>
      <p:sp>
        <p:nvSpPr>
          <p:cNvPr id="15" name="Text Placeholder 14"/>
          <p:cNvSpPr>
            <a:spLocks noGrp="1"/>
          </p:cNvSpPr>
          <p:nvPr>
            <p:ph type="body" sz="quarter" idx="11"/>
          </p:nvPr>
        </p:nvSpPr>
        <p:spPr>
          <a:xfrm>
            <a:off x="615326" y="2144028"/>
            <a:ext cx="7745412" cy="595660"/>
          </a:xfrm>
        </p:spPr>
        <p:txBody>
          <a:bodyPr>
            <a:normAutofit/>
          </a:bodyPr>
          <a:lstStyle/>
          <a:p>
            <a:r>
              <a:rPr lang="en-US" sz="1400" dirty="0" smtClean="0">
                <a:solidFill>
                  <a:schemeClr val="tx1"/>
                </a:solidFill>
              </a:rPr>
              <a:t>distribute-list {</a:t>
            </a:r>
            <a:r>
              <a:rPr lang="en-US" sz="1400" b="0" i="1" dirty="0" smtClean="0">
                <a:solidFill>
                  <a:schemeClr val="tx1"/>
                </a:solidFill>
              </a:rPr>
              <a:t>access-list-number </a:t>
            </a:r>
            <a:r>
              <a:rPr lang="en-US" sz="1400" dirty="0" smtClean="0">
                <a:solidFill>
                  <a:schemeClr val="tx1"/>
                </a:solidFill>
              </a:rPr>
              <a:t>| </a:t>
            </a:r>
            <a:r>
              <a:rPr lang="en-US" sz="1400" b="0" i="1" dirty="0" smtClean="0">
                <a:solidFill>
                  <a:schemeClr val="tx1"/>
                </a:solidFill>
              </a:rPr>
              <a:t>name</a:t>
            </a:r>
            <a:r>
              <a:rPr lang="en-US" sz="1400" dirty="0" smtClean="0">
                <a:solidFill>
                  <a:schemeClr val="tx1"/>
                </a:solidFill>
              </a:rPr>
              <a:t>} out [</a:t>
            </a:r>
            <a:r>
              <a:rPr lang="en-US" sz="1400" b="0" i="1" dirty="0" smtClean="0">
                <a:solidFill>
                  <a:schemeClr val="tx1"/>
                </a:solidFill>
              </a:rPr>
              <a:t>interface-name </a:t>
            </a:r>
            <a:r>
              <a:rPr lang="en-US" sz="1400" dirty="0" smtClean="0">
                <a:solidFill>
                  <a:schemeClr val="tx1"/>
                </a:solidFill>
              </a:rPr>
              <a:t>| </a:t>
            </a:r>
            <a:r>
              <a:rPr lang="en-US" sz="1400" b="0" i="1" dirty="0" smtClean="0">
                <a:solidFill>
                  <a:schemeClr val="tx1"/>
                </a:solidFill>
              </a:rPr>
              <a:t>routing-process </a:t>
            </a:r>
            <a:r>
              <a:rPr lang="en-US" sz="1400" dirty="0" smtClean="0">
                <a:solidFill>
                  <a:schemeClr val="tx1"/>
                </a:solidFill>
              </a:rPr>
              <a:t>[</a:t>
            </a:r>
            <a:r>
              <a:rPr lang="en-US" sz="1400" b="0" i="1" dirty="0" smtClean="0">
                <a:solidFill>
                  <a:schemeClr val="tx1"/>
                </a:solidFill>
              </a:rPr>
              <a:t>routing-process parameter</a:t>
            </a:r>
            <a:r>
              <a:rPr lang="en-US" sz="1400" dirty="0" smtClean="0">
                <a:solidFill>
                  <a:schemeClr val="tx1"/>
                </a:solidFill>
              </a:rPr>
              <a:t>]] </a:t>
            </a:r>
            <a:endParaRPr lang="en-US" sz="1400" b="0" i="1" dirty="0">
              <a:solidFill>
                <a:schemeClr val="tx1"/>
              </a:solidFill>
            </a:endParaRPr>
          </a:p>
        </p:txBody>
      </p:sp>
      <p:graphicFrame>
        <p:nvGraphicFramePr>
          <p:cNvPr id="7" name="Table 6"/>
          <p:cNvGraphicFramePr>
            <a:graphicFrameLocks noGrp="1"/>
          </p:cNvGraphicFramePr>
          <p:nvPr/>
        </p:nvGraphicFramePr>
        <p:xfrm>
          <a:off x="518160" y="2881816"/>
          <a:ext cx="7863840" cy="3556002"/>
        </p:xfrm>
        <a:graphic>
          <a:graphicData uri="http://schemas.openxmlformats.org/drawingml/2006/table">
            <a:tbl>
              <a:tblPr firstRow="1" bandRow="1">
                <a:tableStyleId>{5C22544A-7EE6-4342-B048-85BDC9FD1C3A}</a:tableStyleId>
              </a:tblPr>
              <a:tblGrid>
                <a:gridCol w="2270760"/>
                <a:gridCol w="5593080"/>
              </a:tblGrid>
              <a:tr h="517108">
                <a:tc>
                  <a:txBody>
                    <a:bodyPr/>
                    <a:lstStyle/>
                    <a:p>
                      <a:pPr marL="0" marR="0" algn="l">
                        <a:lnSpc>
                          <a:spcPts val="1100"/>
                        </a:lnSpc>
                        <a:spcBef>
                          <a:spcPts val="0"/>
                        </a:spcBef>
                        <a:spcAft>
                          <a:spcPts val="200"/>
                        </a:spcAft>
                      </a:pPr>
                      <a:r>
                        <a:rPr lang="en-US" sz="1400" b="1" dirty="0"/>
                        <a:t>Parameter</a:t>
                      </a:r>
                      <a:endParaRPr lang="en-US" sz="1400" b="1" dirty="0">
                        <a:solidFill>
                          <a:srgbClr val="000000"/>
                        </a:solidFill>
                        <a:latin typeface="Arial"/>
                        <a:ea typeface="SimSun"/>
                      </a:endParaRPr>
                    </a:p>
                  </a:txBody>
                  <a:tcPr marL="68580" marR="68580" marT="0" marB="0" anchor="ctr"/>
                </a:tc>
                <a:tc>
                  <a:txBody>
                    <a:bodyPr/>
                    <a:lstStyle/>
                    <a:p>
                      <a:pPr marL="0" marR="0" algn="l">
                        <a:lnSpc>
                          <a:spcPts val="1100"/>
                        </a:lnSpc>
                        <a:spcBef>
                          <a:spcPts val="0"/>
                        </a:spcBef>
                        <a:spcAft>
                          <a:spcPts val="200"/>
                        </a:spcAft>
                      </a:pPr>
                      <a:r>
                        <a:rPr lang="en-US" sz="1400" b="1" dirty="0"/>
                        <a:t>Description</a:t>
                      </a:r>
                      <a:endParaRPr lang="en-US" sz="1400" b="1" dirty="0">
                        <a:solidFill>
                          <a:srgbClr val="000000"/>
                        </a:solidFill>
                        <a:latin typeface="Arial"/>
                        <a:ea typeface="SimSun"/>
                      </a:endParaRP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access-list-number | name</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Specifies the standard access list number or name.</a:t>
                      </a: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b="1" i="0" kern="1200" dirty="0" smtClean="0">
                          <a:solidFill>
                            <a:srgbClr val="000000"/>
                          </a:solidFill>
                          <a:latin typeface="Courier New" pitchFamily="49" charset="0"/>
                          <a:ea typeface="Times New Roman"/>
                          <a:cs typeface="Courier New" pitchFamily="49" charset="0"/>
                        </a:rPr>
                        <a:t>out</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Applies the access list to outgoing routing updates.</a:t>
                      </a:r>
                    </a:p>
                  </a:txBody>
                  <a:tcPr marL="68580" marR="68580" marT="0" marB="0" anchor="ctr"/>
                </a:tc>
              </a:tr>
              <a:tr h="517108">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interface-name</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(Optional) Specifies the name of the interface out of which updates are filtered. </a:t>
                      </a:r>
                    </a:p>
                  </a:txBody>
                  <a:tcPr marL="68580" marR="68580" marT="0" marB="0" anchor="ctr"/>
                </a:tc>
              </a:tr>
              <a:tr h="850040">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routing-process</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(Optional) Specifies the name of the routing process, or the keyword </a:t>
                      </a:r>
                      <a:r>
                        <a:rPr lang="en-US" sz="1400" b="1" kern="1200" dirty="0" smtClean="0">
                          <a:solidFill>
                            <a:srgbClr val="000000"/>
                          </a:solidFill>
                          <a:latin typeface="Courier New" pitchFamily="49" charset="0"/>
                          <a:ea typeface="SimSun"/>
                          <a:cs typeface="Courier New" pitchFamily="49" charset="0"/>
                        </a:rPr>
                        <a:t>static</a:t>
                      </a:r>
                      <a:r>
                        <a:rPr lang="en-US" sz="1400" kern="1200" dirty="0" smtClean="0">
                          <a:solidFill>
                            <a:srgbClr val="000000"/>
                          </a:solidFill>
                          <a:latin typeface="+mn-lt"/>
                          <a:ea typeface="SimSun"/>
                          <a:cs typeface="Arial"/>
                        </a:rPr>
                        <a:t> or </a:t>
                      </a:r>
                      <a:r>
                        <a:rPr lang="en-US" sz="1400" b="1" kern="1200" dirty="0" smtClean="0">
                          <a:solidFill>
                            <a:srgbClr val="000000"/>
                          </a:solidFill>
                          <a:latin typeface="Courier New" pitchFamily="49" charset="0"/>
                          <a:ea typeface="SimSun"/>
                          <a:cs typeface="Courier New" pitchFamily="49" charset="0"/>
                        </a:rPr>
                        <a:t>connected</a:t>
                      </a:r>
                      <a:r>
                        <a:rPr lang="en-US" sz="1400" kern="1200" dirty="0" smtClean="0">
                          <a:solidFill>
                            <a:srgbClr val="000000"/>
                          </a:solidFill>
                          <a:latin typeface="+mn-lt"/>
                          <a:ea typeface="SimSun"/>
                          <a:cs typeface="Arial"/>
                        </a:rPr>
                        <a:t>, that is being redistributed and from which updates are filtered.</a:t>
                      </a:r>
                    </a:p>
                  </a:txBody>
                  <a:tcPr marL="68580" marR="68580" marT="0" marB="0" anchor="ctr"/>
                </a:tc>
              </a:tr>
              <a:tr h="637530">
                <a:tc>
                  <a:txBody>
                    <a:bodyPr/>
                    <a:lstStyle/>
                    <a:p>
                      <a:pPr marL="0" marR="0" algn="l" defTabSz="914400" rtl="0" eaLnBrk="1" latinLnBrk="0" hangingPunct="1">
                        <a:lnSpc>
                          <a:spcPct val="100000"/>
                        </a:lnSpc>
                        <a:spcBef>
                          <a:spcPts val="0"/>
                        </a:spcBef>
                        <a:spcAft>
                          <a:spcPts val="1100"/>
                        </a:spcAft>
                      </a:pPr>
                      <a:r>
                        <a:rPr lang="en-US" sz="1400" i="1" kern="1200" dirty="0" smtClean="0">
                          <a:solidFill>
                            <a:srgbClr val="000000"/>
                          </a:solidFill>
                          <a:latin typeface="Courier New" pitchFamily="49" charset="0"/>
                          <a:ea typeface="Times New Roman"/>
                          <a:cs typeface="Courier New" pitchFamily="49" charset="0"/>
                        </a:rPr>
                        <a:t>routing-process parameter</a:t>
                      </a:r>
                    </a:p>
                  </a:txBody>
                  <a:tcPr marL="68580" marR="68580" marT="0" marB="0" anchor="ctr"/>
                </a:tc>
                <a:tc>
                  <a:txBody>
                    <a:bodyPr/>
                    <a:lstStyle/>
                    <a:p>
                      <a:pPr marL="0" marR="0" algn="l" defTabSz="914400" rtl="0" eaLnBrk="1" latinLnBrk="0" hangingPunct="1">
                        <a:lnSpc>
                          <a:spcPct val="100000"/>
                        </a:lnSpc>
                        <a:spcBef>
                          <a:spcPts val="300"/>
                        </a:spcBef>
                        <a:spcAft>
                          <a:spcPts val="0"/>
                        </a:spcAft>
                      </a:pPr>
                      <a:r>
                        <a:rPr lang="en-US" sz="1400" kern="1200" dirty="0" smtClean="0">
                          <a:solidFill>
                            <a:srgbClr val="000000"/>
                          </a:solidFill>
                          <a:latin typeface="+mn-lt"/>
                          <a:ea typeface="SimSun"/>
                          <a:cs typeface="Arial"/>
                        </a:rPr>
                        <a:t>(Optional) Specifies a routing process parameter, such as the AS number of the routing process.</a:t>
                      </a:r>
                    </a:p>
                  </a:txBody>
                  <a:tcPr marL="68580" marR="68580" marT="0" marB="0" anchor="ct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69645" y="107576"/>
            <a:ext cx="8042276" cy="1336956"/>
          </a:xfrm>
        </p:spPr>
        <p:txBody>
          <a:bodyPr/>
          <a:lstStyle/>
          <a:p>
            <a:r>
              <a:rPr lang="en-US" sz="3600" dirty="0" smtClean="0">
                <a:latin typeface="Courier New" pitchFamily="49" charset="0"/>
                <a:cs typeface="Courier New" pitchFamily="49" charset="0"/>
              </a:rPr>
              <a:t>distribute-list out </a:t>
            </a:r>
            <a:r>
              <a:rPr lang="en-US" sz="3600" dirty="0" smtClean="0"/>
              <a:t>Or </a:t>
            </a:r>
            <a:r>
              <a:rPr lang="en-US" sz="3600" dirty="0" smtClean="0">
                <a:latin typeface="Courier New" pitchFamily="49" charset="0"/>
                <a:cs typeface="Courier New" pitchFamily="49" charset="0"/>
              </a:rPr>
              <a:t>in</a:t>
            </a:r>
            <a:endParaRPr lang="en-US" sz="3600" dirty="0">
              <a:latin typeface="Courier New" pitchFamily="49" charset="0"/>
              <a:cs typeface="Courier New" pitchFamily="49" charset="0"/>
            </a:endParaRPr>
          </a:p>
        </p:txBody>
      </p:sp>
      <p:sp>
        <p:nvSpPr>
          <p:cNvPr id="3" name="Content Placeholder 2"/>
          <p:cNvSpPr>
            <a:spLocks noGrp="1"/>
          </p:cNvSpPr>
          <p:nvPr>
            <p:ph idx="1"/>
          </p:nvPr>
        </p:nvSpPr>
        <p:spPr>
          <a:xfrm>
            <a:off x="279400" y="1684024"/>
            <a:ext cx="4302647" cy="5191792"/>
          </a:xfrm>
        </p:spPr>
        <p:txBody>
          <a:bodyPr/>
          <a:lstStyle/>
          <a:p>
            <a:r>
              <a:rPr lang="en-US" dirty="0" smtClean="0">
                <a:solidFill>
                  <a:schemeClr val="tx1"/>
                </a:solidFill>
              </a:rPr>
              <a:t>It is important to understand the differences between:</a:t>
            </a:r>
          </a:p>
          <a:p>
            <a:pPr lvl="1"/>
            <a:r>
              <a:rPr lang="en-US" dirty="0" smtClean="0">
                <a:solidFill>
                  <a:schemeClr val="tx1"/>
                </a:solidFill>
              </a:rPr>
              <a:t>The</a:t>
            </a:r>
            <a:r>
              <a:rPr lang="en-US" b="1" dirty="0" smtClean="0">
                <a:solidFill>
                  <a:schemeClr val="tx1"/>
                </a:solidFill>
                <a:latin typeface="Courier New" pitchFamily="49" charset="0"/>
                <a:cs typeface="Courier New" pitchFamily="49" charset="0"/>
              </a:rPr>
              <a:t> distribute-list out </a:t>
            </a:r>
            <a:r>
              <a:rPr lang="en-US" dirty="0" smtClean="0">
                <a:solidFill>
                  <a:schemeClr val="tx1"/>
                </a:solidFill>
              </a:rPr>
              <a:t>command filters updates going out of the interface into the routing process under which it is configured.</a:t>
            </a:r>
          </a:p>
          <a:p>
            <a:pPr lvl="1"/>
            <a:endParaRPr lang="en-US" dirty="0" smtClean="0">
              <a:solidFill>
                <a:schemeClr val="tx1"/>
              </a:solidFill>
            </a:endParaRPr>
          </a:p>
          <a:p>
            <a:pPr lvl="1"/>
            <a:r>
              <a:rPr lang="en-US" dirty="0" smtClean="0">
                <a:solidFill>
                  <a:schemeClr val="tx1"/>
                </a:solidFill>
              </a:rPr>
              <a:t>The</a:t>
            </a:r>
            <a:r>
              <a:rPr lang="en-US" b="1" dirty="0" smtClean="0">
                <a:solidFill>
                  <a:schemeClr val="tx1"/>
                </a:solidFill>
                <a:latin typeface="Courier New" pitchFamily="49" charset="0"/>
                <a:cs typeface="Courier New" pitchFamily="49" charset="0"/>
              </a:rPr>
              <a:t> distribute-list in </a:t>
            </a:r>
            <a:r>
              <a:rPr lang="en-US" dirty="0" smtClean="0">
                <a:solidFill>
                  <a:schemeClr val="tx1"/>
                </a:solidFill>
              </a:rPr>
              <a:t>command filters updates going into the interface specified in the command, into the routing process under which it is configured.</a:t>
            </a:r>
            <a:endParaRPr lang="en-US" dirty="0">
              <a:solidFill>
                <a:schemeClr val="tx1"/>
              </a:solidFill>
            </a:endParaRPr>
          </a:p>
        </p:txBody>
      </p:sp>
      <p:grpSp>
        <p:nvGrpSpPr>
          <p:cNvPr id="2" name="Group 27"/>
          <p:cNvGrpSpPr/>
          <p:nvPr/>
        </p:nvGrpSpPr>
        <p:grpSpPr>
          <a:xfrm>
            <a:off x="4873450" y="1668028"/>
            <a:ext cx="4282277" cy="4342485"/>
            <a:chOff x="4873450" y="2120188"/>
            <a:chExt cx="4282277" cy="4342485"/>
          </a:xfrm>
        </p:grpSpPr>
        <p:cxnSp>
          <p:nvCxnSpPr>
            <p:cNvPr id="10" name="Straight Connector 9"/>
            <p:cNvCxnSpPr/>
            <p:nvPr/>
          </p:nvCxnSpPr>
          <p:spPr bwMode="auto">
            <a:xfrm>
              <a:off x="5586871" y="3577200"/>
              <a:ext cx="2441750" cy="1588"/>
            </a:xfrm>
            <a:prstGeom prst="line">
              <a:avLst/>
            </a:prstGeom>
            <a:solidFill>
              <a:schemeClr val="accent1"/>
            </a:solidFill>
            <a:ln w="19050" cap="flat" cmpd="sng" algn="ctr">
              <a:solidFill>
                <a:schemeClr val="tx1"/>
              </a:solidFill>
              <a:prstDash val="solid"/>
              <a:round/>
              <a:headEnd type="none" w="med" len="med"/>
              <a:tailEnd type="none" w="med" len="med"/>
            </a:ln>
            <a:effectLst/>
          </p:spPr>
        </p:cxnSp>
        <p:pic>
          <p:nvPicPr>
            <p:cNvPr id="8" name="Picture 37"/>
            <p:cNvPicPr>
              <a:picLocks noChangeArrowheads="1"/>
            </p:cNvPicPr>
            <p:nvPr/>
          </p:nvPicPr>
          <p:blipFill>
            <a:blip r:embed="rId2"/>
            <a:srcRect/>
            <a:stretch>
              <a:fillRect/>
            </a:stretch>
          </p:blipFill>
          <p:spPr bwMode="auto">
            <a:xfrm>
              <a:off x="6456391" y="3327669"/>
              <a:ext cx="709688" cy="435346"/>
            </a:xfrm>
            <a:prstGeom prst="rect">
              <a:avLst/>
            </a:prstGeom>
            <a:noFill/>
            <a:ln w="9525">
              <a:noFill/>
              <a:miter lim="800000"/>
              <a:headEnd/>
              <a:tailEnd/>
            </a:ln>
          </p:spPr>
        </p:pic>
        <p:sp>
          <p:nvSpPr>
            <p:cNvPr id="12" name="Right Arrow 11"/>
            <p:cNvSpPr/>
            <p:nvPr/>
          </p:nvSpPr>
          <p:spPr bwMode="auto">
            <a:xfrm>
              <a:off x="7003701" y="2451784"/>
              <a:ext cx="1559640" cy="1046593"/>
            </a:xfrm>
            <a:prstGeom prst="rightArrow">
              <a:avLst>
                <a:gd name="adj1" fmla="val 37096"/>
                <a:gd name="adj2" fmla="val 42319"/>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1100" b="1" kern="0" dirty="0" smtClean="0">
                  <a:latin typeface="+mn-lt"/>
                </a:rPr>
                <a:t>Filter outgoing routing updates</a:t>
              </a:r>
              <a:endParaRPr kumimoji="0" lang="en-US" sz="800" b="1" i="0" u="none" strike="noStrike" cap="none" normalizeH="0" baseline="0" dirty="0" smtClean="0">
                <a:ln>
                  <a:noFill/>
                </a:ln>
                <a:solidFill>
                  <a:schemeClr val="tx1"/>
                </a:solidFill>
                <a:effectLst/>
                <a:latin typeface="+mn-lt"/>
              </a:endParaRPr>
            </a:p>
          </p:txBody>
        </p:sp>
        <p:sp>
          <p:nvSpPr>
            <p:cNvPr id="13" name="Rectangle 12"/>
            <p:cNvSpPr/>
            <p:nvPr/>
          </p:nvSpPr>
          <p:spPr bwMode="auto">
            <a:xfrm>
              <a:off x="4873451" y="2371398"/>
              <a:ext cx="3838470" cy="1708219"/>
            </a:xfrm>
            <a:prstGeom prst="rect">
              <a:avLst/>
            </a:prstGeom>
            <a:noFill/>
            <a:ln w="12700"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14" name="TextBox 13"/>
            <p:cNvSpPr txBox="1"/>
            <p:nvPr/>
          </p:nvSpPr>
          <p:spPr>
            <a:xfrm>
              <a:off x="4873450" y="2120188"/>
              <a:ext cx="4270549" cy="271305"/>
            </a:xfrm>
            <a:prstGeom prst="rect">
              <a:avLst/>
            </a:prstGeom>
            <a:noFill/>
          </p:spPr>
          <p:txBody>
            <a:bodyPr wrap="none" rtlCol="0" anchor="ctr" anchorCtr="0">
              <a:noAutofit/>
            </a:bodyPr>
            <a:lstStyle/>
            <a:p>
              <a:pPr algn="l"/>
              <a:r>
                <a:rPr lang="en-US" sz="1200" dirty="0" smtClean="0">
                  <a:latin typeface="Courier New" pitchFamily="49" charset="0"/>
                  <a:cs typeface="Courier New" pitchFamily="49" charset="0"/>
                </a:rPr>
                <a:t>R1(config-router)# </a:t>
              </a:r>
              <a:r>
                <a:rPr lang="en-US" sz="1200" b="1" dirty="0" smtClean="0">
                  <a:latin typeface="Courier New" pitchFamily="49" charset="0"/>
                  <a:cs typeface="Courier New" pitchFamily="49" charset="0"/>
                </a:rPr>
                <a:t>distribute-list out</a:t>
              </a:r>
              <a:endParaRPr lang="en-US" sz="1200" b="1" dirty="0">
                <a:latin typeface="Courier New" pitchFamily="49" charset="0"/>
                <a:cs typeface="Courier New" pitchFamily="49" charset="0"/>
              </a:endParaRPr>
            </a:p>
          </p:txBody>
        </p:sp>
        <p:cxnSp>
          <p:nvCxnSpPr>
            <p:cNvPr id="20" name="Straight Connector 19"/>
            <p:cNvCxnSpPr/>
            <p:nvPr/>
          </p:nvCxnSpPr>
          <p:spPr bwMode="auto">
            <a:xfrm>
              <a:off x="5588551" y="5960256"/>
              <a:ext cx="2441750" cy="1588"/>
            </a:xfrm>
            <a:prstGeom prst="line">
              <a:avLst/>
            </a:prstGeom>
            <a:solidFill>
              <a:schemeClr val="accent1"/>
            </a:solidFill>
            <a:ln w="19050" cap="flat" cmpd="sng" algn="ctr">
              <a:solidFill>
                <a:schemeClr val="tx1"/>
              </a:solidFill>
              <a:prstDash val="solid"/>
              <a:round/>
              <a:headEnd type="none" w="med" len="med"/>
              <a:tailEnd type="none" w="med" len="med"/>
            </a:ln>
            <a:effectLst/>
          </p:spPr>
        </p:cxnSp>
        <p:pic>
          <p:nvPicPr>
            <p:cNvPr id="21" name="Picture 37"/>
            <p:cNvPicPr>
              <a:picLocks noChangeArrowheads="1"/>
            </p:cNvPicPr>
            <p:nvPr/>
          </p:nvPicPr>
          <p:blipFill>
            <a:blip r:embed="rId2"/>
            <a:srcRect/>
            <a:stretch>
              <a:fillRect/>
            </a:stretch>
          </p:blipFill>
          <p:spPr bwMode="auto">
            <a:xfrm>
              <a:off x="6458071" y="5710725"/>
              <a:ext cx="709688" cy="435346"/>
            </a:xfrm>
            <a:prstGeom prst="rect">
              <a:avLst/>
            </a:prstGeom>
            <a:noFill/>
            <a:ln w="9525">
              <a:noFill/>
              <a:miter lim="800000"/>
              <a:headEnd/>
              <a:tailEnd/>
            </a:ln>
          </p:spPr>
        </p:pic>
        <p:sp>
          <p:nvSpPr>
            <p:cNvPr id="22" name="Right Arrow 21"/>
            <p:cNvSpPr/>
            <p:nvPr/>
          </p:nvSpPr>
          <p:spPr bwMode="auto">
            <a:xfrm>
              <a:off x="4925445" y="4834840"/>
              <a:ext cx="1559640" cy="1046593"/>
            </a:xfrm>
            <a:prstGeom prst="rightArrow">
              <a:avLst>
                <a:gd name="adj1" fmla="val 37096"/>
                <a:gd name="adj2" fmla="val 42319"/>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1100" b="1" kern="0" dirty="0" smtClean="0">
                  <a:latin typeface="+mn-lt"/>
                </a:rPr>
                <a:t>Filter incoming routing updates</a:t>
              </a:r>
              <a:endParaRPr kumimoji="0" lang="en-US" sz="800" b="1" i="0" u="none" strike="noStrike" cap="none" normalizeH="0" baseline="0" dirty="0" smtClean="0">
                <a:ln>
                  <a:noFill/>
                </a:ln>
                <a:solidFill>
                  <a:schemeClr val="tx1"/>
                </a:solidFill>
                <a:effectLst/>
                <a:latin typeface="+mn-lt"/>
              </a:endParaRPr>
            </a:p>
          </p:txBody>
        </p:sp>
        <p:sp>
          <p:nvSpPr>
            <p:cNvPr id="23" name="Rectangle 22"/>
            <p:cNvSpPr/>
            <p:nvPr/>
          </p:nvSpPr>
          <p:spPr bwMode="auto">
            <a:xfrm>
              <a:off x="4875131" y="4754454"/>
              <a:ext cx="3838470" cy="1708219"/>
            </a:xfrm>
            <a:prstGeom prst="rect">
              <a:avLst/>
            </a:prstGeom>
            <a:noFill/>
            <a:ln w="12700" cap="flat" cmpd="sng" algn="ctr">
              <a:solidFill>
                <a:schemeClr val="tx1"/>
              </a:solidFill>
              <a:prstDash val="solid"/>
              <a:round/>
              <a:headEnd type="none" w="med" len="med"/>
              <a:tailEnd type="none" w="med" len="med"/>
            </a:ln>
            <a:effectLst/>
          </p:spPr>
          <p:txBody>
            <a:bodyPr vert="horz" wrap="non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5" name="TextBox 24"/>
            <p:cNvSpPr txBox="1"/>
            <p:nvPr/>
          </p:nvSpPr>
          <p:spPr>
            <a:xfrm>
              <a:off x="6664481" y="3531429"/>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6" name="TextBox 25"/>
            <p:cNvSpPr txBox="1"/>
            <p:nvPr/>
          </p:nvSpPr>
          <p:spPr>
            <a:xfrm>
              <a:off x="6666155" y="5924605"/>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7" name="TextBox 26"/>
            <p:cNvSpPr txBox="1"/>
            <p:nvPr/>
          </p:nvSpPr>
          <p:spPr>
            <a:xfrm>
              <a:off x="4885178" y="4483148"/>
              <a:ext cx="4270549" cy="271305"/>
            </a:xfrm>
            <a:prstGeom prst="rect">
              <a:avLst/>
            </a:prstGeom>
            <a:noFill/>
          </p:spPr>
          <p:txBody>
            <a:bodyPr wrap="none" rtlCol="0" anchor="ctr" anchorCtr="0">
              <a:noAutofit/>
            </a:bodyPr>
            <a:lstStyle/>
            <a:p>
              <a:pPr algn="l"/>
              <a:r>
                <a:rPr lang="en-US" sz="1200" dirty="0" smtClean="0">
                  <a:latin typeface="Courier New" pitchFamily="49" charset="0"/>
                  <a:cs typeface="Courier New" pitchFamily="49" charset="0"/>
                </a:rPr>
                <a:t>R1(config-router)# </a:t>
              </a:r>
              <a:r>
                <a:rPr lang="en-US" sz="1200" b="1" dirty="0" smtClean="0">
                  <a:latin typeface="Courier New" pitchFamily="49" charset="0"/>
                  <a:cs typeface="Courier New" pitchFamily="49" charset="0"/>
                </a:rPr>
                <a:t>distribute-list in</a:t>
              </a:r>
              <a:endParaRPr lang="en-US" sz="1200" b="1" dirty="0">
                <a:latin typeface="Courier New" pitchFamily="49" charset="0"/>
                <a:cs typeface="Courier New" pitchFamily="49" charset="0"/>
              </a:endParaRPr>
            </a:p>
          </p:txBody>
        </p:sp>
      </p:gr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bwMode="auto">
          <a:xfrm>
            <a:off x="2001734" y="4040289"/>
            <a:ext cx="3293741" cy="16404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549275" y="-33942"/>
            <a:ext cx="8042276" cy="1336956"/>
          </a:xfrm>
        </p:spPr>
        <p:txBody>
          <a:bodyPr>
            <a:normAutofit/>
          </a:bodyPr>
          <a:lstStyle/>
          <a:p>
            <a:r>
              <a:rPr lang="en-US" sz="2800" dirty="0" smtClean="0"/>
              <a:t>Filter Outgoing Routing Updates Example </a:t>
            </a:r>
            <a:r>
              <a:rPr lang="en-US" sz="2800" dirty="0" err="1" smtClean="0"/>
              <a:t>1a</a:t>
            </a:r>
            <a:endParaRPr lang="en-US" sz="2800" dirty="0"/>
          </a:p>
        </p:txBody>
      </p:sp>
      <p:sp>
        <p:nvSpPr>
          <p:cNvPr id="46" name="Text Placeholder 5"/>
          <p:cNvSpPr>
            <a:spLocks/>
          </p:cNvSpPr>
          <p:nvPr/>
        </p:nvSpPr>
        <p:spPr bwMode="auto">
          <a:xfrm>
            <a:off x="279400" y="3082694"/>
            <a:ext cx="8537054" cy="1393003"/>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7 permit 172.16.0.0 0.0.255.255</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eigrp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172.16.0.0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192.168.5.0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distribute-list 7 out Serial0/0/0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a:t>
            </a:r>
            <a:endParaRPr lang="en-US" sz="1200" b="1" kern="0" dirty="0" smtClean="0">
              <a:latin typeface="Courier New" pitchFamily="49" charset="0"/>
            </a:endParaRPr>
          </a:p>
        </p:txBody>
      </p:sp>
      <p:sp>
        <p:nvSpPr>
          <p:cNvPr id="103" name="Content Placeholder 28"/>
          <p:cNvSpPr txBox="1">
            <a:spLocks/>
          </p:cNvSpPr>
          <p:nvPr/>
        </p:nvSpPr>
        <p:spPr>
          <a:xfrm>
            <a:off x="279400" y="4431311"/>
            <a:ext cx="8520354" cy="1828812"/>
          </a:xfrm>
          <a:prstGeom prst="rect">
            <a:avLst/>
          </a:prstGeom>
        </p:spPr>
        <p:txBody>
          <a:bodyPr>
            <a:normAutofit fontScale="55000" lnSpcReduction="20000"/>
          </a:bodyPr>
          <a:lstStyle/>
          <a:p>
            <a:pPr marL="171450" indent="-171450" algn="l" defTabSz="814388" eaLnBrk="1" hangingPunct="1">
              <a:lnSpc>
                <a:spcPct val="120000"/>
              </a:lnSpc>
              <a:spcBef>
                <a:spcPts val="0"/>
              </a:spcBef>
              <a:spcAft>
                <a:spcPts val="600"/>
              </a:spcAft>
              <a:buClr>
                <a:srgbClr val="708CA1"/>
              </a:buClr>
              <a:buFont typeface="Wingdings" pitchFamily="2" charset="2"/>
              <a:buChar char="§"/>
            </a:pPr>
            <a:r>
              <a:rPr lang="en-US" sz="2900" kern="0" dirty="0" smtClean="0">
                <a:latin typeface="+mn-lt"/>
              </a:rPr>
              <a:t>In this example, the network 10.0.0.0 must be hidden from the devices in network 192.168.5.0.</a:t>
            </a:r>
          </a:p>
          <a:p>
            <a:pPr marL="401638" lvl="1" indent="-176213" algn="l" defTabSz="814388" eaLnBrk="1" hangingPunct="1">
              <a:lnSpc>
                <a:spcPct val="120000"/>
              </a:lnSpc>
              <a:spcBef>
                <a:spcPts val="0"/>
              </a:spcBef>
              <a:spcAft>
                <a:spcPts val="600"/>
              </a:spcAft>
              <a:buClr>
                <a:srgbClr val="708CA1"/>
              </a:buClr>
              <a:buFont typeface="Wingdings" pitchFamily="2" charset="2"/>
              <a:buChar char="§"/>
            </a:pPr>
            <a:r>
              <a:rPr lang="en-US" sz="2900" kern="0" dirty="0" smtClean="0">
                <a:latin typeface="+mn-lt"/>
              </a:rPr>
              <a:t>The</a:t>
            </a:r>
            <a:r>
              <a:rPr lang="en-US" sz="2900" b="1" kern="0" dirty="0" smtClean="0">
                <a:latin typeface="Courier New" pitchFamily="49" charset="0"/>
                <a:cs typeface="Courier New" pitchFamily="49" charset="0"/>
              </a:rPr>
              <a:t> distribute-list out </a:t>
            </a:r>
            <a:r>
              <a:rPr lang="en-US" sz="2900" kern="0" dirty="0" smtClean="0">
                <a:latin typeface="+mn-lt"/>
              </a:rPr>
              <a:t>command on R2 applies ACL 7 to packets going out S0/0/0 which only permits 172.16.0.0 </a:t>
            </a:r>
            <a:r>
              <a:rPr lang="en-US" sz="2900" kern="0" dirty="0" smtClean="0"/>
              <a:t>routing information </a:t>
            </a:r>
            <a:r>
              <a:rPr lang="en-US" sz="2900" kern="0" dirty="0" smtClean="0">
                <a:latin typeface="+mn-lt"/>
              </a:rPr>
              <a:t>to be distributed out. </a:t>
            </a:r>
          </a:p>
          <a:p>
            <a:pPr marL="401638" lvl="1" indent="-176213" algn="l" defTabSz="814388" eaLnBrk="1" hangingPunct="1">
              <a:lnSpc>
                <a:spcPct val="120000"/>
              </a:lnSpc>
              <a:spcBef>
                <a:spcPts val="0"/>
              </a:spcBef>
              <a:spcAft>
                <a:spcPts val="600"/>
              </a:spcAft>
              <a:buClr>
                <a:srgbClr val="708CA1"/>
              </a:buClr>
              <a:buFont typeface="Wingdings" pitchFamily="2" charset="2"/>
              <a:buChar char="§"/>
            </a:pPr>
            <a:r>
              <a:rPr lang="en-US" sz="2900" kern="0" dirty="0" smtClean="0">
                <a:latin typeface="+mn-lt"/>
              </a:rPr>
              <a:t>The implicit</a:t>
            </a:r>
            <a:r>
              <a:rPr lang="en-US" sz="3300" b="1" kern="0" dirty="0" smtClean="0">
                <a:latin typeface="Courier New" pitchFamily="49" charset="0"/>
                <a:cs typeface="Courier New" pitchFamily="49" charset="0"/>
              </a:rPr>
              <a:t> </a:t>
            </a:r>
            <a:r>
              <a:rPr lang="en-US" sz="2900" b="1" kern="0" dirty="0" smtClean="0">
                <a:latin typeface="Courier New" pitchFamily="49" charset="0"/>
                <a:cs typeface="Courier New" pitchFamily="49" charset="0"/>
              </a:rPr>
              <a:t>deny any </a:t>
            </a:r>
            <a:r>
              <a:rPr lang="en-US" sz="2900" kern="0" dirty="0" smtClean="0">
                <a:latin typeface="+mn-lt"/>
              </a:rPr>
              <a:t>at the end of the ACL prevents updates about any other networks from being advertised and as a result, network 10.0.0.0 is hidden.</a:t>
            </a:r>
          </a:p>
        </p:txBody>
      </p:sp>
      <p:sp>
        <p:nvSpPr>
          <p:cNvPr id="33" name="Rounded Rectangle 32"/>
          <p:cNvSpPr/>
          <p:nvPr/>
        </p:nvSpPr>
        <p:spPr bwMode="auto">
          <a:xfrm>
            <a:off x="1185693" y="1318028"/>
            <a:ext cx="6621864" cy="1666339"/>
          </a:xfrm>
          <a:prstGeom prst="roundRect">
            <a:avLst/>
          </a:prstGeom>
          <a:solidFill>
            <a:schemeClr val="tx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34" name="Straight Connector 33"/>
          <p:cNvCxnSpPr/>
          <p:nvPr/>
        </p:nvCxnSpPr>
        <p:spPr bwMode="auto">
          <a:xfrm rot="5400000">
            <a:off x="1606379" y="2060002"/>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35" name="Straight Connector 34"/>
          <p:cNvCxnSpPr/>
          <p:nvPr/>
        </p:nvCxnSpPr>
        <p:spPr bwMode="auto">
          <a:xfrm rot="10800000">
            <a:off x="1781385" y="2060857"/>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39" name="TextBox 38"/>
          <p:cNvSpPr txBox="1"/>
          <p:nvPr/>
        </p:nvSpPr>
        <p:spPr>
          <a:xfrm>
            <a:off x="1214655" y="1753338"/>
            <a:ext cx="1013551" cy="165253"/>
          </a:xfrm>
          <a:prstGeom prst="rect">
            <a:avLst/>
          </a:prstGeom>
          <a:noFill/>
        </p:spPr>
        <p:txBody>
          <a:bodyPr wrap="square" lIns="0" tIns="0" rIns="0" bIns="0" rtlCol="0" anchor="ctr" anchorCtr="0">
            <a:noAutofit/>
          </a:bodyPr>
          <a:lstStyle/>
          <a:p>
            <a:r>
              <a:rPr lang="en-US" sz="1050" dirty="0" smtClean="0"/>
              <a:t>10.0.0.0</a:t>
            </a:r>
            <a:endParaRPr lang="en-US" sz="1050" dirty="0"/>
          </a:p>
        </p:txBody>
      </p:sp>
      <p:sp>
        <p:nvSpPr>
          <p:cNvPr id="41" name="TextBox 40"/>
          <p:cNvSpPr txBox="1"/>
          <p:nvPr/>
        </p:nvSpPr>
        <p:spPr>
          <a:xfrm>
            <a:off x="3286160" y="1762504"/>
            <a:ext cx="1013551" cy="165253"/>
          </a:xfrm>
          <a:prstGeom prst="rect">
            <a:avLst/>
          </a:prstGeom>
          <a:noFill/>
        </p:spPr>
        <p:txBody>
          <a:bodyPr wrap="square" lIns="0" tIns="0" rIns="0" bIns="0" rtlCol="0" anchor="ctr" anchorCtr="0">
            <a:noAutofit/>
          </a:bodyPr>
          <a:lstStyle/>
          <a:p>
            <a:r>
              <a:rPr lang="en-US" sz="1050" dirty="0" smtClean="0"/>
              <a:t>172.16.0.0</a:t>
            </a:r>
            <a:endParaRPr lang="en-US" sz="1050" dirty="0"/>
          </a:p>
        </p:txBody>
      </p:sp>
      <p:sp>
        <p:nvSpPr>
          <p:cNvPr id="42" name="TextBox 41"/>
          <p:cNvSpPr txBox="1"/>
          <p:nvPr/>
        </p:nvSpPr>
        <p:spPr>
          <a:xfrm>
            <a:off x="5568739" y="1754133"/>
            <a:ext cx="1013551" cy="165253"/>
          </a:xfrm>
          <a:prstGeom prst="rect">
            <a:avLst/>
          </a:prstGeom>
          <a:noFill/>
        </p:spPr>
        <p:txBody>
          <a:bodyPr wrap="square" lIns="0" tIns="0" rIns="0" bIns="0" rtlCol="0" anchor="ctr" anchorCtr="0">
            <a:noAutofit/>
          </a:bodyPr>
          <a:lstStyle/>
          <a:p>
            <a:r>
              <a:rPr lang="en-US" sz="1050" dirty="0" smtClean="0"/>
              <a:t>192.168.5.0</a:t>
            </a:r>
            <a:endParaRPr lang="en-US" sz="1050" dirty="0"/>
          </a:p>
        </p:txBody>
      </p:sp>
      <p:sp>
        <p:nvSpPr>
          <p:cNvPr id="48" name="TextBox 47"/>
          <p:cNvSpPr txBox="1"/>
          <p:nvPr/>
        </p:nvSpPr>
        <p:spPr>
          <a:xfrm>
            <a:off x="1388701" y="1372289"/>
            <a:ext cx="1013551" cy="165253"/>
          </a:xfrm>
          <a:prstGeom prst="rect">
            <a:avLst/>
          </a:prstGeom>
          <a:noFill/>
        </p:spPr>
        <p:txBody>
          <a:bodyPr wrap="square" lIns="0" tIns="0" rIns="0" bIns="0" rtlCol="0" anchor="ctr" anchorCtr="0">
            <a:noAutofit/>
          </a:bodyPr>
          <a:lstStyle/>
          <a:p>
            <a:pPr algn="l"/>
            <a:r>
              <a:rPr lang="en-US" sz="1050" b="1" dirty="0" smtClean="0"/>
              <a:t>EIGRP AS 1</a:t>
            </a:r>
            <a:endParaRPr lang="en-US" sz="1050" b="1" dirty="0"/>
          </a:p>
        </p:txBody>
      </p:sp>
      <p:sp>
        <p:nvSpPr>
          <p:cNvPr id="49" name="Freeform 9"/>
          <p:cNvSpPr>
            <a:spLocks/>
          </p:cNvSpPr>
          <p:nvPr/>
        </p:nvSpPr>
        <p:spPr bwMode="auto">
          <a:xfrm>
            <a:off x="3016693" y="2004218"/>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50" name="Freeform 9"/>
          <p:cNvSpPr>
            <a:spLocks/>
          </p:cNvSpPr>
          <p:nvPr/>
        </p:nvSpPr>
        <p:spPr bwMode="auto">
          <a:xfrm>
            <a:off x="5225498" y="2001997"/>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pic>
        <p:nvPicPr>
          <p:cNvPr id="51" name="Picture 37"/>
          <p:cNvPicPr>
            <a:picLocks noChangeArrowheads="1"/>
          </p:cNvPicPr>
          <p:nvPr/>
        </p:nvPicPr>
        <p:blipFill>
          <a:blip r:embed="rId3"/>
          <a:srcRect/>
          <a:stretch>
            <a:fillRect/>
          </a:stretch>
        </p:blipFill>
        <p:spPr bwMode="auto">
          <a:xfrm>
            <a:off x="2178731" y="1803979"/>
            <a:ext cx="870351" cy="451691"/>
          </a:xfrm>
          <a:prstGeom prst="rect">
            <a:avLst/>
          </a:prstGeom>
          <a:noFill/>
          <a:ln w="9525">
            <a:noFill/>
            <a:miter lim="800000"/>
            <a:headEnd/>
            <a:tailEnd/>
          </a:ln>
        </p:spPr>
      </p:pic>
      <p:pic>
        <p:nvPicPr>
          <p:cNvPr id="52" name="Picture 37"/>
          <p:cNvPicPr>
            <a:picLocks noChangeArrowheads="1"/>
          </p:cNvPicPr>
          <p:nvPr/>
        </p:nvPicPr>
        <p:blipFill>
          <a:blip r:embed="rId3"/>
          <a:srcRect/>
          <a:stretch>
            <a:fillRect/>
          </a:stretch>
        </p:blipFill>
        <p:spPr bwMode="auto">
          <a:xfrm>
            <a:off x="4592039" y="1794900"/>
            <a:ext cx="870351" cy="451691"/>
          </a:xfrm>
          <a:prstGeom prst="rect">
            <a:avLst/>
          </a:prstGeom>
          <a:noFill/>
          <a:ln w="9525">
            <a:noFill/>
            <a:miter lim="800000"/>
            <a:headEnd/>
            <a:tailEnd/>
          </a:ln>
        </p:spPr>
      </p:pic>
      <p:sp>
        <p:nvSpPr>
          <p:cNvPr id="53" name="TextBox 52"/>
          <p:cNvSpPr txBox="1"/>
          <p:nvPr/>
        </p:nvSpPr>
        <p:spPr>
          <a:xfrm>
            <a:off x="2454164" y="2024316"/>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54" name="TextBox 53"/>
          <p:cNvSpPr txBox="1"/>
          <p:nvPr/>
        </p:nvSpPr>
        <p:spPr>
          <a:xfrm>
            <a:off x="4887694" y="2013399"/>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795484"/>
            <a:ext cx="870351" cy="451691"/>
          </a:xfrm>
          <a:prstGeom prst="rect">
            <a:avLst/>
          </a:prstGeom>
          <a:noFill/>
          <a:ln w="9525">
            <a:noFill/>
            <a:miter lim="800000"/>
            <a:headEnd/>
            <a:tailEnd/>
          </a:ln>
        </p:spPr>
      </p:pic>
      <p:sp>
        <p:nvSpPr>
          <p:cNvPr id="56" name="TextBox 55"/>
          <p:cNvSpPr txBox="1"/>
          <p:nvPr/>
        </p:nvSpPr>
        <p:spPr>
          <a:xfrm>
            <a:off x="7019615" y="2015073"/>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sp>
        <p:nvSpPr>
          <p:cNvPr id="58" name="Right Arrow 57"/>
          <p:cNvSpPr/>
          <p:nvPr/>
        </p:nvSpPr>
        <p:spPr bwMode="auto">
          <a:xfrm>
            <a:off x="2873808" y="2200479"/>
            <a:ext cx="1758478" cy="544905"/>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D 10.0.0.0/8 [90/...]</a:t>
            </a:r>
            <a:endParaRPr lang="en-US" sz="800" b="1" dirty="0" smtClean="0"/>
          </a:p>
        </p:txBody>
      </p:sp>
      <p:sp>
        <p:nvSpPr>
          <p:cNvPr id="59" name="TextBox 58"/>
          <p:cNvSpPr txBox="1"/>
          <p:nvPr/>
        </p:nvSpPr>
        <p:spPr>
          <a:xfrm>
            <a:off x="5490036" y="2057253"/>
            <a:ext cx="478686" cy="193585"/>
          </a:xfrm>
          <a:prstGeom prst="rect">
            <a:avLst/>
          </a:prstGeom>
          <a:noFill/>
        </p:spPr>
        <p:txBody>
          <a:bodyPr wrap="square" lIns="0" tIns="0" rIns="0" bIns="0" rtlCol="0" anchor="ctr" anchorCtr="0">
            <a:noAutofit/>
          </a:bodyPr>
          <a:lstStyle/>
          <a:p>
            <a:pPr algn="l"/>
            <a:r>
              <a:rPr lang="en-US" sz="1050" dirty="0" smtClean="0"/>
              <a:t>S0/0/0</a:t>
            </a:r>
            <a:endParaRPr lang="en-US" sz="1050" dirty="0"/>
          </a:p>
        </p:txBody>
      </p:sp>
      <p:sp>
        <p:nvSpPr>
          <p:cNvPr id="60" name="Right Arrow 59"/>
          <p:cNvSpPr/>
          <p:nvPr/>
        </p:nvSpPr>
        <p:spPr bwMode="auto">
          <a:xfrm>
            <a:off x="5407584" y="2105305"/>
            <a:ext cx="1758478" cy="807720"/>
          </a:xfrm>
          <a:prstGeom prst="rightArrow">
            <a:avLst>
              <a:gd name="adj1" fmla="val 37096"/>
              <a:gd name="adj2" fmla="val 3526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algn="l" defTabSz="814388"/>
            <a:r>
              <a:rPr lang="pt-BR" sz="800" b="1" kern="0" dirty="0" smtClean="0">
                <a:latin typeface="Courier New" pitchFamily="49" charset="0"/>
              </a:rPr>
              <a:t>D 172.16.0.0/16 [90/...]</a:t>
            </a:r>
          </a:p>
          <a:p>
            <a:pPr algn="l" defTabSz="814388"/>
            <a:r>
              <a:rPr lang="pt-BR" sz="800" b="1" kern="0" dirty="0" smtClean="0">
                <a:latin typeface="Courier New" pitchFamily="49" charset="0"/>
              </a:rPr>
              <a:t>D 10.0.0.0/8 [90/...]</a:t>
            </a:r>
            <a:endParaRPr lang="en-US" sz="800" b="1" dirty="0" smtClean="0"/>
          </a:p>
        </p:txBody>
      </p:sp>
      <p:cxnSp>
        <p:nvCxnSpPr>
          <p:cNvPr id="63" name="Straight Connector 62"/>
          <p:cNvCxnSpPr/>
          <p:nvPr/>
        </p:nvCxnSpPr>
        <p:spPr bwMode="auto">
          <a:xfrm rot="10800000">
            <a:off x="5446256" y="2749491"/>
            <a:ext cx="1416817" cy="1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3">
                                            <p:txEl>
                                              <p:pRg st="0" end="0"/>
                                            </p:txEl>
                                          </p:spTgt>
                                        </p:tgtEl>
                                        <p:attrNameLst>
                                          <p:attrName>style.visibility</p:attrName>
                                        </p:attrNameLst>
                                      </p:cBhvr>
                                      <p:to>
                                        <p:strVal val="visible"/>
                                      </p:to>
                                    </p:set>
                                    <p:animEffect transition="in" filter="fade">
                                      <p:cBhvr>
                                        <p:cTn id="7" dur="2000"/>
                                        <p:tgtEl>
                                          <p:spTgt spid="10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3">
                                            <p:txEl>
                                              <p:pRg st="1" end="1"/>
                                            </p:txEl>
                                          </p:spTgt>
                                        </p:tgtEl>
                                        <p:attrNameLst>
                                          <p:attrName>style.visibility</p:attrName>
                                        </p:attrNameLst>
                                      </p:cBhvr>
                                      <p:to>
                                        <p:strVal val="visible"/>
                                      </p:to>
                                    </p:set>
                                    <p:animEffect transition="in" filter="fade">
                                      <p:cBhvr>
                                        <p:cTn id="10" dur="2000"/>
                                        <p:tgtEl>
                                          <p:spTgt spid="10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3">
                                            <p:txEl>
                                              <p:pRg st="2" end="2"/>
                                            </p:txEl>
                                          </p:spTgt>
                                        </p:tgtEl>
                                        <p:attrNameLst>
                                          <p:attrName>style.visibility</p:attrName>
                                        </p:attrNameLst>
                                      </p:cBhvr>
                                      <p:to>
                                        <p:strVal val="visible"/>
                                      </p:to>
                                    </p:set>
                                    <p:animEffect transition="in" filter="fade">
                                      <p:cBhvr>
                                        <p:cTn id="13" dur="2000"/>
                                        <p:tgtEl>
                                          <p:spTgt spid="10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bwMode="auto">
          <a:xfrm>
            <a:off x="1974185" y="4552681"/>
            <a:ext cx="3293741" cy="16404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p:txBody>
          <a:bodyPr>
            <a:normAutofit/>
          </a:bodyPr>
          <a:lstStyle/>
          <a:p>
            <a:r>
              <a:rPr lang="en-US" sz="2800" dirty="0" smtClean="0"/>
              <a:t>Filter Outgoing Routing Updates Example </a:t>
            </a:r>
            <a:r>
              <a:rPr lang="en-US" sz="2800" dirty="0" err="1" smtClean="0"/>
              <a:t>1b</a:t>
            </a:r>
            <a:endParaRPr lang="en-US" sz="2800" dirty="0"/>
          </a:p>
        </p:txBody>
      </p:sp>
      <p:sp>
        <p:nvSpPr>
          <p:cNvPr id="46" name="Text Placeholder 5"/>
          <p:cNvSpPr>
            <a:spLocks/>
          </p:cNvSpPr>
          <p:nvPr/>
        </p:nvSpPr>
        <p:spPr bwMode="auto">
          <a:xfrm>
            <a:off x="279400" y="3387502"/>
            <a:ext cx="8537054" cy="1555615"/>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7 deny 10.0.0.0 0.255.255.255</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7 permit any</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eigrp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172.16.0.0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192.168.5.0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distribute-list 7 out Serial0/0/0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a:t>
            </a:r>
            <a:endParaRPr lang="en-US" sz="1200" b="1" kern="0" dirty="0" smtClean="0">
              <a:latin typeface="Courier New" pitchFamily="49" charset="0"/>
            </a:endParaRPr>
          </a:p>
        </p:txBody>
      </p:sp>
      <p:sp>
        <p:nvSpPr>
          <p:cNvPr id="103" name="Content Placeholder 28"/>
          <p:cNvSpPr txBox="1">
            <a:spLocks/>
          </p:cNvSpPr>
          <p:nvPr/>
        </p:nvSpPr>
        <p:spPr>
          <a:xfrm>
            <a:off x="279400" y="4921181"/>
            <a:ext cx="8520354" cy="1828812"/>
          </a:xfrm>
          <a:prstGeom prst="rect">
            <a:avLst/>
          </a:prstGeom>
        </p:spPr>
        <p:txBody>
          <a:bodyPr>
            <a:normAutofit/>
          </a:bodyPr>
          <a:lstStyle/>
          <a:p>
            <a:pPr marL="171450" indent="-171450" algn="l" defTabSz="814388" eaLnBrk="1" hangingPunct="1">
              <a:lnSpc>
                <a:spcPct val="120000"/>
              </a:lnSpc>
              <a:spcBef>
                <a:spcPts val="0"/>
              </a:spcBef>
              <a:spcAft>
                <a:spcPts val="600"/>
              </a:spcAft>
              <a:buClr>
                <a:srgbClr val="708CA1"/>
              </a:buClr>
              <a:buFont typeface="Wingdings" pitchFamily="2" charset="2"/>
              <a:buChar char="§"/>
            </a:pPr>
            <a:r>
              <a:rPr lang="en-US" sz="1600" kern="0" dirty="0" smtClean="0">
                <a:latin typeface="+mn-lt"/>
              </a:rPr>
              <a:t>As an alternative, network 10.0.0.0 can be explicitly denied and all other routes are valid. </a:t>
            </a:r>
          </a:p>
          <a:p>
            <a:pPr marL="401638" lvl="1" indent="-176213" algn="l" defTabSz="814388" eaLnBrk="1" hangingPunct="1">
              <a:lnSpc>
                <a:spcPct val="120000"/>
              </a:lnSpc>
              <a:spcBef>
                <a:spcPts val="0"/>
              </a:spcBef>
              <a:spcAft>
                <a:spcPts val="600"/>
              </a:spcAft>
              <a:buClr>
                <a:srgbClr val="708CA1"/>
              </a:buClr>
              <a:buFont typeface="Wingdings" pitchFamily="2" charset="2"/>
              <a:buChar char="§"/>
            </a:pPr>
            <a:r>
              <a:rPr lang="en-US" sz="1400" kern="0" dirty="0" smtClean="0">
                <a:latin typeface="+mn-lt"/>
              </a:rPr>
              <a:t>The</a:t>
            </a:r>
            <a:r>
              <a:rPr lang="en-US" sz="1400" b="1" kern="0" dirty="0" smtClean="0">
                <a:latin typeface="Courier New" pitchFamily="49" charset="0"/>
                <a:cs typeface="Courier New" pitchFamily="49" charset="0"/>
              </a:rPr>
              <a:t> distribute-list out </a:t>
            </a:r>
            <a:r>
              <a:rPr lang="en-US" sz="1400" kern="0" dirty="0" smtClean="0">
                <a:latin typeface="+mn-lt"/>
              </a:rPr>
              <a:t>command on R2 applies ACL 7 to packets going out S0/0/0 which denies the 10.0.0.0/8 network but permits all other routes.</a:t>
            </a:r>
          </a:p>
        </p:txBody>
      </p:sp>
      <p:sp>
        <p:nvSpPr>
          <p:cNvPr id="33" name="Rounded Rectangle 32"/>
          <p:cNvSpPr/>
          <p:nvPr/>
        </p:nvSpPr>
        <p:spPr bwMode="auto">
          <a:xfrm>
            <a:off x="1158144" y="1708325"/>
            <a:ext cx="6621864" cy="1666339"/>
          </a:xfrm>
          <a:prstGeom prst="roundRect">
            <a:avLst/>
          </a:prstGeom>
          <a:solidFill>
            <a:schemeClr val="tx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34" name="Straight Connector 33"/>
          <p:cNvCxnSpPr/>
          <p:nvPr/>
        </p:nvCxnSpPr>
        <p:spPr bwMode="auto">
          <a:xfrm rot="5400000">
            <a:off x="1578830" y="2496192"/>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35" name="Straight Connector 34"/>
          <p:cNvCxnSpPr/>
          <p:nvPr/>
        </p:nvCxnSpPr>
        <p:spPr bwMode="auto">
          <a:xfrm rot="10800000">
            <a:off x="1753836" y="2497047"/>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39" name="TextBox 38"/>
          <p:cNvSpPr txBox="1"/>
          <p:nvPr/>
        </p:nvSpPr>
        <p:spPr>
          <a:xfrm>
            <a:off x="1187106" y="2189528"/>
            <a:ext cx="1013551" cy="165253"/>
          </a:xfrm>
          <a:prstGeom prst="rect">
            <a:avLst/>
          </a:prstGeom>
          <a:noFill/>
        </p:spPr>
        <p:txBody>
          <a:bodyPr wrap="square" lIns="0" tIns="0" rIns="0" bIns="0" rtlCol="0" anchor="ctr" anchorCtr="0">
            <a:noAutofit/>
          </a:bodyPr>
          <a:lstStyle/>
          <a:p>
            <a:r>
              <a:rPr lang="en-US" sz="1050" dirty="0" smtClean="0"/>
              <a:t>10.0.0.0</a:t>
            </a:r>
            <a:endParaRPr lang="en-US" sz="1050" dirty="0"/>
          </a:p>
        </p:txBody>
      </p:sp>
      <p:sp>
        <p:nvSpPr>
          <p:cNvPr id="41" name="TextBox 40"/>
          <p:cNvSpPr txBox="1"/>
          <p:nvPr/>
        </p:nvSpPr>
        <p:spPr>
          <a:xfrm>
            <a:off x="3258611" y="2198694"/>
            <a:ext cx="1013551" cy="165253"/>
          </a:xfrm>
          <a:prstGeom prst="rect">
            <a:avLst/>
          </a:prstGeom>
          <a:noFill/>
        </p:spPr>
        <p:txBody>
          <a:bodyPr wrap="square" lIns="0" tIns="0" rIns="0" bIns="0" rtlCol="0" anchor="ctr" anchorCtr="0">
            <a:noAutofit/>
          </a:bodyPr>
          <a:lstStyle/>
          <a:p>
            <a:r>
              <a:rPr lang="en-US" sz="1050" dirty="0" smtClean="0"/>
              <a:t>172.16.0.0</a:t>
            </a:r>
            <a:endParaRPr lang="en-US" sz="1050" dirty="0"/>
          </a:p>
        </p:txBody>
      </p:sp>
      <p:sp>
        <p:nvSpPr>
          <p:cNvPr id="42" name="TextBox 41"/>
          <p:cNvSpPr txBox="1"/>
          <p:nvPr/>
        </p:nvSpPr>
        <p:spPr>
          <a:xfrm>
            <a:off x="5541190" y="2190323"/>
            <a:ext cx="1013551" cy="165253"/>
          </a:xfrm>
          <a:prstGeom prst="rect">
            <a:avLst/>
          </a:prstGeom>
          <a:noFill/>
        </p:spPr>
        <p:txBody>
          <a:bodyPr wrap="square" lIns="0" tIns="0" rIns="0" bIns="0" rtlCol="0" anchor="ctr" anchorCtr="0">
            <a:noAutofit/>
          </a:bodyPr>
          <a:lstStyle/>
          <a:p>
            <a:r>
              <a:rPr lang="en-US" sz="1050" dirty="0" smtClean="0"/>
              <a:t>192.168.5.0</a:t>
            </a:r>
            <a:endParaRPr lang="en-US" sz="1050" dirty="0"/>
          </a:p>
        </p:txBody>
      </p:sp>
      <p:sp>
        <p:nvSpPr>
          <p:cNvPr id="48" name="TextBox 47"/>
          <p:cNvSpPr txBox="1"/>
          <p:nvPr/>
        </p:nvSpPr>
        <p:spPr>
          <a:xfrm>
            <a:off x="1413064" y="1839686"/>
            <a:ext cx="1013551" cy="165253"/>
          </a:xfrm>
          <a:prstGeom prst="rect">
            <a:avLst/>
          </a:prstGeom>
          <a:noFill/>
        </p:spPr>
        <p:txBody>
          <a:bodyPr wrap="square" lIns="0" tIns="0" rIns="0" bIns="0" rtlCol="0" anchor="ctr" anchorCtr="0">
            <a:noAutofit/>
          </a:bodyPr>
          <a:lstStyle/>
          <a:p>
            <a:pPr algn="l"/>
            <a:r>
              <a:rPr lang="en-US" sz="1050" b="1" dirty="0" smtClean="0"/>
              <a:t>EIGRP AS 1</a:t>
            </a:r>
            <a:endParaRPr lang="en-US" sz="1050" b="1" dirty="0"/>
          </a:p>
        </p:txBody>
      </p:sp>
      <p:sp>
        <p:nvSpPr>
          <p:cNvPr id="49" name="Freeform 9"/>
          <p:cNvSpPr>
            <a:spLocks/>
          </p:cNvSpPr>
          <p:nvPr/>
        </p:nvSpPr>
        <p:spPr bwMode="auto">
          <a:xfrm>
            <a:off x="2989144" y="2440408"/>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50" name="Freeform 9"/>
          <p:cNvSpPr>
            <a:spLocks/>
          </p:cNvSpPr>
          <p:nvPr/>
        </p:nvSpPr>
        <p:spPr bwMode="auto">
          <a:xfrm>
            <a:off x="5197949" y="2438187"/>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pic>
        <p:nvPicPr>
          <p:cNvPr id="51" name="Picture 37"/>
          <p:cNvPicPr>
            <a:picLocks noChangeArrowheads="1"/>
          </p:cNvPicPr>
          <p:nvPr/>
        </p:nvPicPr>
        <p:blipFill>
          <a:blip r:embed="rId3"/>
          <a:srcRect/>
          <a:stretch>
            <a:fillRect/>
          </a:stretch>
        </p:blipFill>
        <p:spPr bwMode="auto">
          <a:xfrm>
            <a:off x="2151182" y="2240169"/>
            <a:ext cx="870351" cy="451691"/>
          </a:xfrm>
          <a:prstGeom prst="rect">
            <a:avLst/>
          </a:prstGeom>
          <a:noFill/>
          <a:ln w="9525">
            <a:noFill/>
            <a:miter lim="800000"/>
            <a:headEnd/>
            <a:tailEnd/>
          </a:ln>
        </p:spPr>
      </p:pic>
      <p:pic>
        <p:nvPicPr>
          <p:cNvPr id="52" name="Picture 37"/>
          <p:cNvPicPr>
            <a:picLocks noChangeArrowheads="1"/>
          </p:cNvPicPr>
          <p:nvPr/>
        </p:nvPicPr>
        <p:blipFill>
          <a:blip r:embed="rId3"/>
          <a:srcRect/>
          <a:stretch>
            <a:fillRect/>
          </a:stretch>
        </p:blipFill>
        <p:spPr bwMode="auto">
          <a:xfrm>
            <a:off x="4564490" y="2231090"/>
            <a:ext cx="870351" cy="451691"/>
          </a:xfrm>
          <a:prstGeom prst="rect">
            <a:avLst/>
          </a:prstGeom>
          <a:noFill/>
          <a:ln w="9525">
            <a:noFill/>
            <a:miter lim="800000"/>
            <a:headEnd/>
            <a:tailEnd/>
          </a:ln>
        </p:spPr>
      </p:pic>
      <p:sp>
        <p:nvSpPr>
          <p:cNvPr id="53" name="TextBox 52"/>
          <p:cNvSpPr txBox="1"/>
          <p:nvPr/>
        </p:nvSpPr>
        <p:spPr>
          <a:xfrm>
            <a:off x="2426615" y="2460506"/>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54" name="TextBox 53"/>
          <p:cNvSpPr txBox="1"/>
          <p:nvPr/>
        </p:nvSpPr>
        <p:spPr>
          <a:xfrm>
            <a:off x="4860145" y="2449589"/>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692176" y="2231674"/>
            <a:ext cx="870351" cy="451691"/>
          </a:xfrm>
          <a:prstGeom prst="rect">
            <a:avLst/>
          </a:prstGeom>
          <a:noFill/>
          <a:ln w="9525">
            <a:noFill/>
            <a:miter lim="800000"/>
            <a:headEnd/>
            <a:tailEnd/>
          </a:ln>
        </p:spPr>
      </p:pic>
      <p:sp>
        <p:nvSpPr>
          <p:cNvPr id="56" name="TextBox 55"/>
          <p:cNvSpPr txBox="1"/>
          <p:nvPr/>
        </p:nvSpPr>
        <p:spPr>
          <a:xfrm>
            <a:off x="6992066" y="2451263"/>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sp>
        <p:nvSpPr>
          <p:cNvPr id="58" name="Right Arrow 57"/>
          <p:cNvSpPr/>
          <p:nvPr/>
        </p:nvSpPr>
        <p:spPr bwMode="auto">
          <a:xfrm>
            <a:off x="2846259" y="2636669"/>
            <a:ext cx="1758478" cy="544905"/>
          </a:xfrm>
          <a:prstGeom prst="rightArrow">
            <a:avLst>
              <a:gd name="adj1" fmla="val 37096"/>
              <a:gd name="adj2" fmla="val 5000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defTabSz="814388"/>
            <a:r>
              <a:rPr lang="pt-BR" sz="800" b="1" kern="0" dirty="0" smtClean="0">
                <a:latin typeface="Courier New" pitchFamily="49" charset="0"/>
              </a:rPr>
              <a:t>D 10.0.0.0/8 [90/...]</a:t>
            </a:r>
            <a:endParaRPr lang="en-US" sz="800" b="1" dirty="0" smtClean="0"/>
          </a:p>
        </p:txBody>
      </p:sp>
      <p:sp>
        <p:nvSpPr>
          <p:cNvPr id="59" name="TextBox 58"/>
          <p:cNvSpPr txBox="1"/>
          <p:nvPr/>
        </p:nvSpPr>
        <p:spPr>
          <a:xfrm>
            <a:off x="5462487" y="2493443"/>
            <a:ext cx="478686" cy="193585"/>
          </a:xfrm>
          <a:prstGeom prst="rect">
            <a:avLst/>
          </a:prstGeom>
          <a:noFill/>
        </p:spPr>
        <p:txBody>
          <a:bodyPr wrap="square" lIns="0" tIns="0" rIns="0" bIns="0" rtlCol="0" anchor="ctr" anchorCtr="0">
            <a:noAutofit/>
          </a:bodyPr>
          <a:lstStyle/>
          <a:p>
            <a:pPr algn="l"/>
            <a:r>
              <a:rPr lang="en-US" sz="1050" dirty="0" smtClean="0"/>
              <a:t>S0/0/0</a:t>
            </a:r>
            <a:endParaRPr lang="en-US" sz="1050" dirty="0"/>
          </a:p>
        </p:txBody>
      </p:sp>
      <p:sp>
        <p:nvSpPr>
          <p:cNvPr id="60" name="Right Arrow 59"/>
          <p:cNvSpPr/>
          <p:nvPr/>
        </p:nvSpPr>
        <p:spPr bwMode="auto">
          <a:xfrm>
            <a:off x="5380035" y="2541495"/>
            <a:ext cx="1758478" cy="807720"/>
          </a:xfrm>
          <a:prstGeom prst="rightArrow">
            <a:avLst>
              <a:gd name="adj1" fmla="val 37096"/>
              <a:gd name="adj2" fmla="val 35260"/>
            </a:avLst>
          </a:prstGeom>
          <a:solidFill>
            <a:srgbClr val="FFFF99"/>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noAutofit/>
          </a:bodyPr>
          <a:lstStyle/>
          <a:p>
            <a:pPr algn="l" defTabSz="814388"/>
            <a:r>
              <a:rPr lang="pt-BR" sz="800" b="1" kern="0" dirty="0" smtClean="0">
                <a:latin typeface="Courier New" pitchFamily="49" charset="0"/>
              </a:rPr>
              <a:t>D 172.16.0.0/16 [90/...]</a:t>
            </a:r>
          </a:p>
          <a:p>
            <a:pPr algn="l" defTabSz="814388"/>
            <a:r>
              <a:rPr lang="pt-BR" sz="800" b="1" kern="0" dirty="0" smtClean="0">
                <a:latin typeface="Courier New" pitchFamily="49" charset="0"/>
              </a:rPr>
              <a:t>D 10.0.0.0/8 [90/...]</a:t>
            </a:r>
            <a:endParaRPr lang="en-US" sz="800" b="1" dirty="0" smtClean="0"/>
          </a:p>
        </p:txBody>
      </p:sp>
      <p:cxnSp>
        <p:nvCxnSpPr>
          <p:cNvPr id="63" name="Straight Connector 62"/>
          <p:cNvCxnSpPr/>
          <p:nvPr/>
        </p:nvCxnSpPr>
        <p:spPr bwMode="auto">
          <a:xfrm rot="10800000">
            <a:off x="5418707" y="3000619"/>
            <a:ext cx="1416817" cy="1588"/>
          </a:xfrm>
          <a:prstGeom prst="line">
            <a:avLst/>
          </a:prstGeom>
          <a:solidFill>
            <a:schemeClr val="accent1"/>
          </a:solidFill>
          <a:ln w="19050" cap="flat" cmpd="sng" algn="ctr">
            <a:solidFill>
              <a:schemeClr val="accent6"/>
            </a:solidFill>
            <a:prstDash val="solid"/>
            <a:round/>
            <a:headEnd type="none" w="med" len="med"/>
            <a:tailEnd type="none" w="med" len="med"/>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3">
                                            <p:txEl>
                                              <p:pRg st="0" end="0"/>
                                            </p:txEl>
                                          </p:spTgt>
                                        </p:tgtEl>
                                        <p:attrNameLst>
                                          <p:attrName>style.visibility</p:attrName>
                                        </p:attrNameLst>
                                      </p:cBhvr>
                                      <p:to>
                                        <p:strVal val="visible"/>
                                      </p:to>
                                    </p:set>
                                    <p:animEffect transition="in" filter="fade">
                                      <p:cBhvr>
                                        <p:cTn id="7" dur="2000"/>
                                        <p:tgtEl>
                                          <p:spTgt spid="10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3">
                                            <p:txEl>
                                              <p:pRg st="1" end="1"/>
                                            </p:txEl>
                                          </p:spTgt>
                                        </p:tgtEl>
                                        <p:attrNameLst>
                                          <p:attrName>style.visibility</p:attrName>
                                        </p:attrNameLst>
                                      </p:cBhvr>
                                      <p:to>
                                        <p:strVal val="visible"/>
                                      </p:to>
                                    </p:set>
                                    <p:animEffect transition="in" filter="fade">
                                      <p:cBhvr>
                                        <p:cTn id="10" dur="2000"/>
                                        <p:tgtEl>
                                          <p:spTgt spid="1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Rectangle 56"/>
          <p:cNvSpPr/>
          <p:nvPr/>
        </p:nvSpPr>
        <p:spPr bwMode="auto">
          <a:xfrm>
            <a:off x="2001734" y="4594605"/>
            <a:ext cx="3293741" cy="164040"/>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549275" y="31374"/>
            <a:ext cx="8042276" cy="1336956"/>
          </a:xfrm>
        </p:spPr>
        <p:txBody>
          <a:bodyPr>
            <a:normAutofit/>
          </a:bodyPr>
          <a:lstStyle/>
          <a:p>
            <a:r>
              <a:rPr lang="en-US" sz="3200" dirty="0" smtClean="0"/>
              <a:t>Distribute Lists to Avoid Route Feedback</a:t>
            </a:r>
            <a:endParaRPr lang="en-US" sz="3200" dirty="0"/>
          </a:p>
        </p:txBody>
      </p:sp>
      <p:grpSp>
        <p:nvGrpSpPr>
          <p:cNvPr id="3" name="Group 33"/>
          <p:cNvGrpSpPr/>
          <p:nvPr/>
        </p:nvGrpSpPr>
        <p:grpSpPr>
          <a:xfrm>
            <a:off x="741697" y="1396747"/>
            <a:ext cx="7665082" cy="2160388"/>
            <a:chOff x="1076977" y="1026623"/>
            <a:chExt cx="7665082" cy="2160388"/>
          </a:xfrm>
        </p:grpSpPr>
        <p:sp>
          <p:nvSpPr>
            <p:cNvPr id="33" name="Rounded Rectangle 32"/>
            <p:cNvSpPr/>
            <p:nvPr/>
          </p:nvSpPr>
          <p:spPr bwMode="auto">
            <a:xfrm>
              <a:off x="5164833" y="1026623"/>
              <a:ext cx="3577226" cy="2158708"/>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6" name="Rounded Rectangle 35"/>
            <p:cNvSpPr/>
            <p:nvPr/>
          </p:nvSpPr>
          <p:spPr bwMode="auto">
            <a:xfrm>
              <a:off x="1076977" y="1028303"/>
              <a:ext cx="3577226" cy="2158708"/>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25517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24481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2" name="TextBox 41"/>
            <p:cNvSpPr txBox="1"/>
            <p:nvPr/>
          </p:nvSpPr>
          <p:spPr>
            <a:xfrm>
              <a:off x="5568739" y="1492869"/>
              <a:ext cx="1013551" cy="165253"/>
            </a:xfrm>
            <a:prstGeom prst="rect">
              <a:avLst/>
            </a:prstGeom>
            <a:noFill/>
          </p:spPr>
          <p:txBody>
            <a:bodyPr wrap="square" lIns="0" tIns="0" rIns="0" bIns="0" rtlCol="0" anchor="ctr" anchorCtr="0">
              <a:noAutofit/>
            </a:bodyPr>
            <a:lstStyle/>
            <a:p>
              <a:r>
                <a:rPr lang="en-US" sz="1050" dirty="0" smtClean="0"/>
                <a:t>10.0.0.8/30</a:t>
              </a:r>
              <a:endParaRPr lang="en-US" sz="1050" dirty="0"/>
            </a:p>
          </p:txBody>
        </p:sp>
        <p:sp>
          <p:nvSpPr>
            <p:cNvPr id="48" name="TextBox 47"/>
            <p:cNvSpPr txBox="1"/>
            <p:nvPr/>
          </p:nvSpPr>
          <p:spPr>
            <a:xfrm>
              <a:off x="1388701" y="1111025"/>
              <a:ext cx="1013551" cy="165253"/>
            </a:xfrm>
            <a:prstGeom prst="rect">
              <a:avLst/>
            </a:prstGeom>
            <a:noFill/>
          </p:spPr>
          <p:txBody>
            <a:bodyPr wrap="square" lIns="0" tIns="0" rIns="0" bIns="0" rtlCol="0" anchor="ctr" anchorCtr="0">
              <a:noAutofit/>
            </a:bodyPr>
            <a:lstStyle/>
            <a:p>
              <a:pPr algn="l"/>
              <a:r>
                <a:rPr lang="en-US" sz="1050" b="1" dirty="0" smtClean="0"/>
                <a:t>RIPv2</a:t>
              </a:r>
              <a:endParaRPr lang="en-US" sz="1050" b="1" dirty="0"/>
            </a:p>
          </p:txBody>
        </p:sp>
        <p:sp>
          <p:nvSpPr>
            <p:cNvPr id="49" name="Freeform 9"/>
            <p:cNvSpPr>
              <a:spLocks/>
            </p:cNvSpPr>
            <p:nvPr/>
          </p:nvSpPr>
          <p:spPr bwMode="auto">
            <a:xfrm>
              <a:off x="2886069" y="1742954"/>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50" name="Freeform 9"/>
            <p:cNvSpPr>
              <a:spLocks/>
            </p:cNvSpPr>
            <p:nvPr/>
          </p:nvSpPr>
          <p:spPr bwMode="auto">
            <a:xfrm>
              <a:off x="5225498" y="174073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pic>
          <p:nvPicPr>
            <p:cNvPr id="51" name="Picture 37"/>
            <p:cNvPicPr>
              <a:picLocks noChangeArrowheads="1"/>
            </p:cNvPicPr>
            <p:nvPr/>
          </p:nvPicPr>
          <p:blipFill>
            <a:blip r:embed="rId3"/>
            <a:srcRect/>
            <a:stretch>
              <a:fillRect/>
            </a:stretch>
          </p:blipFill>
          <p:spPr bwMode="auto">
            <a:xfrm>
              <a:off x="2178731" y="1542715"/>
              <a:ext cx="870351" cy="451691"/>
            </a:xfrm>
            <a:prstGeom prst="rect">
              <a:avLst/>
            </a:prstGeom>
            <a:noFill/>
            <a:ln w="9525">
              <a:noFill/>
              <a:miter lim="800000"/>
              <a:headEnd/>
              <a:tailEnd/>
            </a:ln>
          </p:spPr>
        </p:pic>
        <p:pic>
          <p:nvPicPr>
            <p:cNvPr id="52" name="Picture 37"/>
            <p:cNvPicPr>
              <a:picLocks noChangeArrowheads="1"/>
            </p:cNvPicPr>
            <p:nvPr/>
          </p:nvPicPr>
          <p:blipFill>
            <a:blip r:embed="rId3"/>
            <a:srcRect/>
            <a:stretch>
              <a:fillRect/>
            </a:stretch>
          </p:blipFill>
          <p:spPr bwMode="auto">
            <a:xfrm>
              <a:off x="4451367" y="1533636"/>
              <a:ext cx="870351" cy="451691"/>
            </a:xfrm>
            <a:prstGeom prst="rect">
              <a:avLst/>
            </a:prstGeom>
            <a:noFill/>
            <a:ln w="9525">
              <a:noFill/>
              <a:miter lim="800000"/>
              <a:headEnd/>
              <a:tailEnd/>
            </a:ln>
          </p:spPr>
        </p:pic>
        <p:sp>
          <p:nvSpPr>
            <p:cNvPr id="53" name="TextBox 52"/>
            <p:cNvSpPr txBox="1"/>
            <p:nvPr/>
          </p:nvSpPr>
          <p:spPr>
            <a:xfrm>
              <a:off x="2454164" y="1763052"/>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54" name="TextBox 53"/>
            <p:cNvSpPr txBox="1"/>
            <p:nvPr/>
          </p:nvSpPr>
          <p:spPr>
            <a:xfrm>
              <a:off x="4747022" y="1752135"/>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534220"/>
              <a:ext cx="870351" cy="451691"/>
            </a:xfrm>
            <a:prstGeom prst="rect">
              <a:avLst/>
            </a:prstGeom>
            <a:noFill/>
            <a:ln w="9525">
              <a:noFill/>
              <a:miter lim="800000"/>
              <a:headEnd/>
              <a:tailEnd/>
            </a:ln>
          </p:spPr>
        </p:pic>
        <p:sp>
          <p:nvSpPr>
            <p:cNvPr id="56" name="TextBox 55"/>
            <p:cNvSpPr txBox="1"/>
            <p:nvPr/>
          </p:nvSpPr>
          <p:spPr>
            <a:xfrm>
              <a:off x="7019615" y="175380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sp>
          <p:nvSpPr>
            <p:cNvPr id="59" name="TextBox 58"/>
            <p:cNvSpPr txBox="1"/>
            <p:nvPr/>
          </p:nvSpPr>
          <p:spPr>
            <a:xfrm>
              <a:off x="5369460" y="1765845"/>
              <a:ext cx="478686" cy="193585"/>
            </a:xfrm>
            <a:prstGeom prst="rect">
              <a:avLst/>
            </a:prstGeom>
            <a:noFill/>
          </p:spPr>
          <p:txBody>
            <a:bodyPr wrap="square" lIns="0" tIns="0" rIns="0" bIns="0" rtlCol="0" anchor="ctr" anchorCtr="0">
              <a:noAutofit/>
            </a:bodyPr>
            <a:lstStyle/>
            <a:p>
              <a:pPr algn="l"/>
              <a:r>
                <a:rPr lang="en-US" sz="1050" dirty="0" smtClean="0"/>
                <a:t>S0/0/3</a:t>
              </a:r>
              <a:endParaRPr lang="en-US" sz="1050" dirty="0"/>
            </a:p>
          </p:txBody>
        </p:sp>
        <p:pic>
          <p:nvPicPr>
            <p:cNvPr id="25" name="Picture 37"/>
            <p:cNvPicPr>
              <a:picLocks noChangeArrowheads="1"/>
            </p:cNvPicPr>
            <p:nvPr/>
          </p:nvPicPr>
          <p:blipFill>
            <a:blip r:embed="rId3"/>
            <a:srcRect/>
            <a:stretch>
              <a:fillRect/>
            </a:stretch>
          </p:blipFill>
          <p:spPr bwMode="auto">
            <a:xfrm>
              <a:off x="4463090" y="2640594"/>
              <a:ext cx="870351" cy="451691"/>
            </a:xfrm>
            <a:prstGeom prst="rect">
              <a:avLst/>
            </a:prstGeom>
            <a:noFill/>
            <a:ln w="9525">
              <a:noFill/>
              <a:miter lim="800000"/>
              <a:headEnd/>
              <a:tailEnd/>
            </a:ln>
          </p:spPr>
        </p:pic>
        <p:sp>
          <p:nvSpPr>
            <p:cNvPr id="26" name="TextBox 25"/>
            <p:cNvSpPr txBox="1"/>
            <p:nvPr/>
          </p:nvSpPr>
          <p:spPr>
            <a:xfrm>
              <a:off x="4758745" y="2859093"/>
              <a:ext cx="380232" cy="258532"/>
            </a:xfrm>
            <a:prstGeom prst="rect">
              <a:avLst/>
            </a:prstGeom>
            <a:noFill/>
          </p:spPr>
          <p:txBody>
            <a:bodyPr wrap="none" rtlCol="0">
              <a:spAutoFit/>
            </a:bodyPr>
            <a:lstStyle/>
            <a:p>
              <a:r>
                <a:rPr lang="en-US" sz="1200" b="1" dirty="0" smtClean="0">
                  <a:solidFill>
                    <a:schemeClr val="bg1"/>
                  </a:solidFill>
                </a:rPr>
                <a:t>R4</a:t>
              </a:r>
              <a:endParaRPr lang="en-US" sz="1200" b="1" dirty="0">
                <a:solidFill>
                  <a:schemeClr val="bg1"/>
                </a:solidFill>
              </a:endParaRPr>
            </a:p>
          </p:txBody>
        </p:sp>
        <p:sp>
          <p:nvSpPr>
            <p:cNvPr id="29" name="TextBox 28"/>
            <p:cNvSpPr txBox="1"/>
            <p:nvPr/>
          </p:nvSpPr>
          <p:spPr>
            <a:xfrm>
              <a:off x="7630326" y="1446963"/>
              <a:ext cx="991159" cy="713433"/>
            </a:xfrm>
            <a:prstGeom prst="rect">
              <a:avLst/>
            </a:prstGeom>
            <a:noFill/>
          </p:spPr>
          <p:txBody>
            <a:bodyPr wrap="square" lIns="0" tIns="0" rIns="0" bIns="0" rtlCol="0" anchor="ctr" anchorCtr="0">
              <a:noAutofit/>
            </a:bodyPr>
            <a:lstStyle/>
            <a:p>
              <a:pPr algn="l"/>
              <a:r>
                <a:rPr lang="en-US" sz="1050" dirty="0" smtClean="0"/>
                <a:t>10.8.0.0/16</a:t>
              </a:r>
            </a:p>
            <a:p>
              <a:pPr algn="l"/>
              <a:r>
                <a:rPr lang="en-US" sz="1050" dirty="0" smtClean="0"/>
                <a:t>10.9.0.0/16</a:t>
              </a:r>
            </a:p>
            <a:p>
              <a:pPr algn="l"/>
              <a:r>
                <a:rPr lang="en-US" sz="1050" dirty="0" smtClean="0"/>
                <a:t>10.10.0.0/16</a:t>
              </a:r>
            </a:p>
            <a:p>
              <a:pPr algn="l"/>
              <a:r>
                <a:rPr lang="en-US" sz="1050" dirty="0" smtClean="0"/>
                <a:t>10.11.0.0/16</a:t>
              </a:r>
            </a:p>
            <a:p>
              <a:pPr algn="l"/>
              <a:endParaRPr lang="en-US" sz="1050" dirty="0"/>
            </a:p>
          </p:txBody>
        </p:sp>
        <p:sp>
          <p:nvSpPr>
            <p:cNvPr id="30" name="TextBox 29"/>
            <p:cNvSpPr txBox="1"/>
            <p:nvPr/>
          </p:nvSpPr>
          <p:spPr>
            <a:xfrm>
              <a:off x="7449537" y="1112699"/>
              <a:ext cx="1013551" cy="165253"/>
            </a:xfrm>
            <a:prstGeom prst="rect">
              <a:avLst/>
            </a:prstGeom>
            <a:noFill/>
          </p:spPr>
          <p:txBody>
            <a:bodyPr wrap="square" lIns="0" tIns="0" rIns="0" bIns="0" rtlCol="0" anchor="ctr" anchorCtr="0">
              <a:noAutofit/>
            </a:bodyPr>
            <a:lstStyle/>
            <a:p>
              <a:pPr algn="r"/>
              <a:r>
                <a:rPr lang="en-US" sz="1050" b="1" dirty="0" smtClean="0"/>
                <a:t>OSPF</a:t>
              </a:r>
              <a:endParaRPr lang="en-US" sz="1050" b="1" dirty="0"/>
            </a:p>
          </p:txBody>
        </p:sp>
        <p:sp>
          <p:nvSpPr>
            <p:cNvPr id="31" name="TextBox 30"/>
            <p:cNvSpPr txBox="1"/>
            <p:nvPr/>
          </p:nvSpPr>
          <p:spPr>
            <a:xfrm>
              <a:off x="3269427" y="1494549"/>
              <a:ext cx="1013551" cy="165253"/>
            </a:xfrm>
            <a:prstGeom prst="rect">
              <a:avLst/>
            </a:prstGeom>
            <a:noFill/>
          </p:spPr>
          <p:txBody>
            <a:bodyPr wrap="square" lIns="0" tIns="0" rIns="0" bIns="0" rtlCol="0" anchor="ctr" anchorCtr="0">
              <a:noAutofit/>
            </a:bodyPr>
            <a:lstStyle/>
            <a:p>
              <a:r>
                <a:rPr lang="en-US" sz="1050" dirty="0" smtClean="0"/>
                <a:t>10.0.0.0/30</a:t>
              </a:r>
              <a:endParaRPr lang="en-US" sz="1050" dirty="0"/>
            </a:p>
          </p:txBody>
        </p:sp>
        <p:sp>
          <p:nvSpPr>
            <p:cNvPr id="32" name="TextBox 31"/>
            <p:cNvSpPr txBox="1"/>
            <p:nvPr/>
          </p:nvSpPr>
          <p:spPr>
            <a:xfrm>
              <a:off x="1321625" y="1498880"/>
              <a:ext cx="728227" cy="713433"/>
            </a:xfrm>
            <a:prstGeom prst="rect">
              <a:avLst/>
            </a:prstGeom>
            <a:noFill/>
          </p:spPr>
          <p:txBody>
            <a:bodyPr wrap="square" lIns="0" tIns="0" rIns="0" bIns="0" rtlCol="0" anchor="ctr" anchorCtr="0">
              <a:noAutofit/>
            </a:bodyPr>
            <a:lstStyle/>
            <a:p>
              <a:pPr algn="r"/>
              <a:r>
                <a:rPr lang="en-US" sz="1050" dirty="0" smtClean="0"/>
                <a:t>10.1.0.0/16</a:t>
              </a:r>
            </a:p>
            <a:p>
              <a:pPr algn="r"/>
              <a:r>
                <a:rPr lang="en-US" sz="1050" dirty="0" smtClean="0"/>
                <a:t>10.2.0.0/16</a:t>
              </a:r>
            </a:p>
            <a:p>
              <a:pPr algn="r"/>
              <a:r>
                <a:rPr lang="en-US" sz="1050" dirty="0" smtClean="0"/>
                <a:t>10.3.0.0/16</a:t>
              </a:r>
            </a:p>
            <a:p>
              <a:pPr algn="r"/>
              <a:endParaRPr lang="en-US" sz="1050" dirty="0"/>
            </a:p>
          </p:txBody>
        </p:sp>
      </p:grpSp>
      <p:sp>
        <p:nvSpPr>
          <p:cNvPr id="37" name="Rectangle 36"/>
          <p:cNvSpPr/>
          <p:nvPr/>
        </p:nvSpPr>
        <p:spPr bwMode="auto">
          <a:xfrm>
            <a:off x="2063702" y="5713331"/>
            <a:ext cx="2709265" cy="152274"/>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38" name="Rectangle 37"/>
          <p:cNvSpPr/>
          <p:nvPr/>
        </p:nvSpPr>
        <p:spPr bwMode="auto">
          <a:xfrm>
            <a:off x="2065382" y="5895875"/>
            <a:ext cx="2709265" cy="152274"/>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3637010"/>
            <a:ext cx="8537054" cy="2598835"/>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2 deny 10.8.0.0 0.3.255.255</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2 permit any</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access-list 3 permit 10.8.0.0 0.3.255.255</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 </a:t>
            </a:r>
            <a:r>
              <a:rPr lang="en-US" sz="1200" b="1" kern="0" dirty="0" smtClean="0">
                <a:latin typeface="Courier New" pitchFamily="49" charset="0"/>
              </a:rPr>
              <a:t>router ospf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network 10.0.0.8 0.0.0.3 area 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redistribute rip subnets</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distribute-list 2 out rip</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router rip</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a:t>
            </a:r>
            <a:r>
              <a:rPr lang="en-US" sz="1200" b="1" kern="0" dirty="0" smtClean="0">
                <a:latin typeface="Courier New" pitchFamily="49" charset="0"/>
              </a:rPr>
              <a:t> network 10.0.0.0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version 2</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passive-interface Serial0/0/3</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redistribute ospf 1 metric 5</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 </a:t>
            </a:r>
            <a:r>
              <a:rPr lang="en-US" sz="1200" b="1" kern="0" dirty="0" smtClean="0">
                <a:latin typeface="Courier New" pitchFamily="49" charset="0"/>
              </a:rPr>
              <a:t>distribute-list 3 out ospf 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R2(config-router)#</a:t>
            </a:r>
            <a:endParaRPr lang="en-US" sz="1200" b="1" kern="0" dirty="0" smtClean="0">
              <a:latin typeface="Courier New" pitchFamily="49"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Drawback of Distribute Lists</a:t>
            </a:r>
            <a:endParaRPr lang="en-US" sz="4000" dirty="0"/>
          </a:p>
        </p:txBody>
      </p:sp>
      <p:sp>
        <p:nvSpPr>
          <p:cNvPr id="3" name="Content Placeholder 2"/>
          <p:cNvSpPr>
            <a:spLocks noGrp="1"/>
          </p:cNvSpPr>
          <p:nvPr>
            <p:ph idx="1"/>
          </p:nvPr>
        </p:nvSpPr>
        <p:spPr/>
        <p:txBody>
          <a:bodyPr>
            <a:normAutofit fontScale="92500" lnSpcReduction="20000"/>
          </a:bodyPr>
          <a:lstStyle/>
          <a:p>
            <a:r>
              <a:rPr lang="en-US" dirty="0" smtClean="0">
                <a:solidFill>
                  <a:schemeClr val="tx1"/>
                </a:solidFill>
              </a:rPr>
              <a:t>Using distribute lists as route filters has several drawbacks, including:</a:t>
            </a:r>
          </a:p>
          <a:p>
            <a:pPr lvl="1"/>
            <a:r>
              <a:rPr lang="en-US" dirty="0" smtClean="0">
                <a:solidFill>
                  <a:schemeClr val="tx1"/>
                </a:solidFill>
              </a:rPr>
              <a:t>A subnet mask cannot be easily matched.</a:t>
            </a:r>
          </a:p>
          <a:p>
            <a:pPr lvl="1"/>
            <a:r>
              <a:rPr lang="en-US" dirty="0" smtClean="0">
                <a:solidFill>
                  <a:schemeClr val="tx1"/>
                </a:solidFill>
              </a:rPr>
              <a:t>ACLs are evaluated sequentially for every IP prefix in the routing update.</a:t>
            </a:r>
          </a:p>
          <a:p>
            <a:pPr lvl="1"/>
            <a:r>
              <a:rPr lang="en-US" dirty="0" smtClean="0">
                <a:solidFill>
                  <a:schemeClr val="tx1"/>
                </a:solidFill>
              </a:rPr>
              <a:t>An extended ACL can be cumbersome to configure.</a:t>
            </a:r>
          </a:p>
          <a:p>
            <a:pPr lvl="1"/>
            <a:r>
              <a:rPr lang="en-US" dirty="0" smtClean="0">
                <a:solidFill>
                  <a:schemeClr val="tx1"/>
                </a:solidFill>
              </a:rPr>
              <a:t>A distribute list hides network information, which could be considered a drawback in some circumstances. </a:t>
            </a:r>
          </a:p>
          <a:p>
            <a:pPr lvl="2"/>
            <a:r>
              <a:rPr lang="en-US" dirty="0" smtClean="0">
                <a:solidFill>
                  <a:schemeClr val="tx1"/>
                </a:solidFill>
              </a:rPr>
              <a:t>For example, in a network with redundant paths, a distribute list might permit routing updates for only specific paths, to avoid routing loops. </a:t>
            </a:r>
          </a:p>
          <a:p>
            <a:pPr lvl="2"/>
            <a:r>
              <a:rPr lang="en-US" dirty="0" smtClean="0">
                <a:solidFill>
                  <a:schemeClr val="tx1"/>
                </a:solidFill>
              </a:rPr>
              <a:t>In this case, if the primary path goes down, the backup paths are not used because the rest of the network does not know they exist. </a:t>
            </a:r>
          </a:p>
          <a:p>
            <a:pPr lvl="2"/>
            <a:r>
              <a:rPr lang="en-US" dirty="0" smtClean="0">
                <a:solidFill>
                  <a:schemeClr val="tx1"/>
                </a:solidFill>
              </a:rPr>
              <a:t>When redundant paths exist, use other techniques.</a:t>
            </a:r>
            <a:endParaRPr lang="en-US" dirty="0">
              <a:solidFill>
                <a:schemeClr val="tx1"/>
              </a:solidFill>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Using Prefix Lists</a:t>
            </a:r>
            <a:endParaRPr lang="en-US" sz="4000" dirty="0"/>
          </a:p>
        </p:txBody>
      </p:sp>
      <p:sp>
        <p:nvSpPr>
          <p:cNvPr id="3" name="Content Placeholder 2"/>
          <p:cNvSpPr>
            <a:spLocks noGrp="1"/>
          </p:cNvSpPr>
          <p:nvPr>
            <p:ph idx="1"/>
          </p:nvPr>
        </p:nvSpPr>
        <p:spPr/>
        <p:txBody>
          <a:bodyPr/>
          <a:lstStyle/>
          <a:p>
            <a:r>
              <a:rPr lang="en-US" dirty="0" smtClean="0">
                <a:solidFill>
                  <a:schemeClr val="tx1"/>
                </a:solidFill>
              </a:rPr>
              <a:t>Prefix lists can be used as an alternative to access lists in many route filtering commands.</a:t>
            </a:r>
          </a:p>
          <a:p>
            <a:r>
              <a:rPr lang="en-US" dirty="0" smtClean="0">
                <a:solidFill>
                  <a:schemeClr val="tx1"/>
                </a:solidFill>
              </a:rPr>
              <a:t>Prefix list characteristics include:</a:t>
            </a:r>
          </a:p>
          <a:p>
            <a:pPr lvl="1"/>
            <a:r>
              <a:rPr lang="en-US" dirty="0" smtClean="0">
                <a:solidFill>
                  <a:schemeClr val="tx1"/>
                </a:solidFill>
              </a:rPr>
              <a:t>A significant performance improvement over ACLs in loading and route lookup of large lists. </a:t>
            </a:r>
          </a:p>
          <a:p>
            <a:pPr lvl="1"/>
            <a:r>
              <a:rPr lang="en-US" dirty="0" smtClean="0">
                <a:solidFill>
                  <a:schemeClr val="tx1"/>
                </a:solidFill>
              </a:rPr>
              <a:t>Support for incremental modifications.</a:t>
            </a:r>
          </a:p>
          <a:p>
            <a:pPr lvl="1"/>
            <a:r>
              <a:rPr lang="en-US" dirty="0" smtClean="0">
                <a:solidFill>
                  <a:schemeClr val="tx1"/>
                </a:solidFill>
              </a:rPr>
              <a:t>An improved user-friendly command-line interface. </a:t>
            </a:r>
          </a:p>
          <a:p>
            <a:pPr lvl="1"/>
            <a:r>
              <a:rPr lang="en-US" dirty="0" smtClean="0">
                <a:solidFill>
                  <a:schemeClr val="tx1"/>
                </a:solidFill>
              </a:rPr>
              <a:t>Greater flexibility in specifying subnet mask ranges.</a:t>
            </a:r>
          </a:p>
          <a:p>
            <a:endParaRPr lang="en-US" dirty="0">
              <a:solidFill>
                <a:schemeClr val="tx1"/>
              </a:solidFill>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8" name="Rectangle 2"/>
          <p:cNvSpPr>
            <a:spLocks noGrp="1" noChangeArrowheads="1"/>
          </p:cNvSpPr>
          <p:nvPr>
            <p:ph type="title"/>
          </p:nvPr>
        </p:nvSpPr>
        <p:spPr/>
        <p:txBody>
          <a:bodyPr/>
          <a:lstStyle/>
          <a:p>
            <a:r>
              <a:rPr lang="en-US" sz="3200" dirty="0" smtClean="0"/>
              <a:t>Similarities Between Prefix Lists and ACLs</a:t>
            </a:r>
          </a:p>
        </p:txBody>
      </p:sp>
      <p:sp>
        <p:nvSpPr>
          <p:cNvPr id="316419" name="Rectangle 3"/>
          <p:cNvSpPr>
            <a:spLocks noGrp="1" noChangeArrowheads="1"/>
          </p:cNvSpPr>
          <p:nvPr>
            <p:ph idx="1"/>
          </p:nvPr>
        </p:nvSpPr>
        <p:spPr/>
        <p:txBody>
          <a:bodyPr/>
          <a:lstStyle/>
          <a:p>
            <a:r>
              <a:rPr lang="en-US" dirty="0" smtClean="0">
                <a:solidFill>
                  <a:schemeClr val="tx1"/>
                </a:solidFill>
              </a:rPr>
              <a:t>A prefix list can consist of any number of lines, each of which indicates a test and a result. </a:t>
            </a:r>
          </a:p>
          <a:p>
            <a:r>
              <a:rPr lang="en-US" dirty="0" smtClean="0">
                <a:solidFill>
                  <a:schemeClr val="tx1"/>
                </a:solidFill>
              </a:rPr>
              <a:t>When a router evaluates a route against the prefix list, the first line that matches results in either a permit or deny. </a:t>
            </a:r>
          </a:p>
          <a:p>
            <a:r>
              <a:rPr lang="en-US" dirty="0" smtClean="0">
                <a:solidFill>
                  <a:schemeClr val="tx1"/>
                </a:solidFill>
              </a:rPr>
              <a:t>If none of the lines in the list match, the result is “implicitly deny,” just as it is in an access list.</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smtClean="0"/>
              <a:t>Prefix List Filtering rules</a:t>
            </a:r>
            <a:endParaRPr lang="en-US" sz="4000" dirty="0"/>
          </a:p>
        </p:txBody>
      </p:sp>
      <p:sp>
        <p:nvSpPr>
          <p:cNvPr id="3" name="Content Placeholder 2"/>
          <p:cNvSpPr>
            <a:spLocks noGrp="1"/>
          </p:cNvSpPr>
          <p:nvPr>
            <p:ph idx="1"/>
          </p:nvPr>
        </p:nvSpPr>
        <p:spPr/>
        <p:txBody>
          <a:bodyPr>
            <a:normAutofit fontScale="85000" lnSpcReduction="20000"/>
          </a:bodyPr>
          <a:lstStyle/>
          <a:p>
            <a:r>
              <a:rPr lang="en-US" dirty="0" smtClean="0">
                <a:solidFill>
                  <a:schemeClr val="tx1"/>
                </a:solidFill>
              </a:rPr>
              <a:t>An empty prefix list permits all prefixes.</a:t>
            </a:r>
          </a:p>
          <a:p>
            <a:r>
              <a:rPr lang="en-US" dirty="0" smtClean="0">
                <a:solidFill>
                  <a:schemeClr val="tx1"/>
                </a:solidFill>
              </a:rPr>
              <a:t>If a prefix is permitted, the route is used. If a prefix is denied, the route is not used.</a:t>
            </a:r>
          </a:p>
          <a:p>
            <a:r>
              <a:rPr lang="en-US" dirty="0" smtClean="0">
                <a:solidFill>
                  <a:schemeClr val="tx1"/>
                </a:solidFill>
              </a:rPr>
              <a:t>Prefix lists consist of statements with sequence numbers. The router begins the search for a match at the top of the prefix list, which is the statement with the lowest sequence number.</a:t>
            </a:r>
          </a:p>
          <a:p>
            <a:r>
              <a:rPr lang="en-US" dirty="0" smtClean="0">
                <a:solidFill>
                  <a:schemeClr val="tx1"/>
                </a:solidFill>
              </a:rPr>
              <a:t>When a match occurs, the router does not need to go through the rest of the prefix list. For efficiency, you might want to put the most common matches (permits or denies) near the top of the list by specifying a lower sequence number.</a:t>
            </a:r>
          </a:p>
          <a:p>
            <a:r>
              <a:rPr lang="en-US" dirty="0" smtClean="0">
                <a:solidFill>
                  <a:schemeClr val="tx1"/>
                </a:solidFill>
              </a:rPr>
              <a:t>An implicit deny is assumed if a given prefix does not match any entries in a prefix list.</a:t>
            </a:r>
          </a:p>
          <a:p>
            <a:endParaRPr lang="en-US" dirty="0">
              <a:solidFill>
                <a:schemeClr val="tx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7682" name="Rectangle 2"/>
          <p:cNvSpPr>
            <a:spLocks noGrp="1" noChangeArrowheads="1"/>
          </p:cNvSpPr>
          <p:nvPr>
            <p:ph type="title"/>
          </p:nvPr>
        </p:nvSpPr>
        <p:spPr/>
        <p:txBody>
          <a:bodyPr/>
          <a:lstStyle/>
          <a:p>
            <a:pPr algn="l"/>
            <a:r>
              <a:rPr lang="en-US" sz="3600" dirty="0" smtClean="0"/>
              <a:t>Configure a Prefix List</a:t>
            </a:r>
            <a:endParaRPr lang="en-US" sz="3600" dirty="0"/>
          </a:p>
        </p:txBody>
      </p:sp>
      <p:sp>
        <p:nvSpPr>
          <p:cNvPr id="13" name="Content Placeholder 12"/>
          <p:cNvSpPr>
            <a:spLocks noGrp="1"/>
          </p:cNvSpPr>
          <p:nvPr>
            <p:ph idx="1"/>
          </p:nvPr>
        </p:nvSpPr>
        <p:spPr>
          <a:xfrm>
            <a:off x="279400" y="1002406"/>
            <a:ext cx="8316913" cy="491994"/>
          </a:xfrm>
        </p:spPr>
        <p:txBody>
          <a:bodyPr>
            <a:normAutofit/>
          </a:bodyPr>
          <a:lstStyle/>
          <a:p>
            <a:r>
              <a:rPr lang="en-US" sz="2000" dirty="0" smtClean="0">
                <a:solidFill>
                  <a:schemeClr val="tx1"/>
                </a:solidFill>
              </a:rPr>
              <a:t>Define a prefix list.</a:t>
            </a:r>
            <a:endParaRPr lang="en-US" sz="2000" dirty="0">
              <a:solidFill>
                <a:schemeClr val="tx1"/>
              </a:solidFill>
            </a:endParaRPr>
          </a:p>
        </p:txBody>
      </p:sp>
      <p:sp>
        <p:nvSpPr>
          <p:cNvPr id="14" name="Text Placeholder 13"/>
          <p:cNvSpPr>
            <a:spLocks noGrp="1"/>
          </p:cNvSpPr>
          <p:nvPr>
            <p:ph type="body" sz="quarter" idx="10"/>
          </p:nvPr>
        </p:nvSpPr>
        <p:spPr>
          <a:xfrm>
            <a:off x="613533" y="1388045"/>
            <a:ext cx="7745412" cy="377078"/>
          </a:xfrm>
        </p:spPr>
        <p:txBody>
          <a:bodyPr/>
          <a:lstStyle/>
          <a:p>
            <a:r>
              <a:rPr lang="en-US" dirty="0" smtClean="0">
                <a:solidFill>
                  <a:schemeClr val="tx1"/>
                </a:solidFill>
              </a:rPr>
              <a:t>Router(config)#</a:t>
            </a:r>
            <a:endParaRPr lang="en-US" dirty="0">
              <a:solidFill>
                <a:schemeClr val="tx1"/>
              </a:solidFill>
            </a:endParaRPr>
          </a:p>
        </p:txBody>
      </p:sp>
      <p:sp>
        <p:nvSpPr>
          <p:cNvPr id="15" name="Text Placeholder 14"/>
          <p:cNvSpPr>
            <a:spLocks noGrp="1"/>
          </p:cNvSpPr>
          <p:nvPr>
            <p:ph type="body" sz="quarter" idx="11"/>
          </p:nvPr>
        </p:nvSpPr>
        <p:spPr>
          <a:xfrm>
            <a:off x="615326" y="1741252"/>
            <a:ext cx="7745412" cy="595660"/>
          </a:xfrm>
        </p:spPr>
        <p:txBody>
          <a:bodyPr>
            <a:normAutofit/>
          </a:bodyPr>
          <a:lstStyle/>
          <a:p>
            <a:r>
              <a:rPr lang="en-US" sz="1400" dirty="0" smtClean="0">
                <a:solidFill>
                  <a:schemeClr val="tx1"/>
                </a:solidFill>
              </a:rPr>
              <a:t>ip prefix-list {</a:t>
            </a:r>
            <a:r>
              <a:rPr lang="en-US" sz="1400" b="0" i="1" dirty="0" smtClean="0">
                <a:solidFill>
                  <a:schemeClr val="tx1"/>
                </a:solidFill>
              </a:rPr>
              <a:t>list-name </a:t>
            </a:r>
            <a:r>
              <a:rPr lang="en-US" sz="1400" dirty="0" smtClean="0">
                <a:solidFill>
                  <a:schemeClr val="tx1"/>
                </a:solidFill>
              </a:rPr>
              <a:t>| </a:t>
            </a:r>
            <a:r>
              <a:rPr lang="en-US" sz="1400" b="0" i="1" dirty="0" smtClean="0">
                <a:solidFill>
                  <a:schemeClr val="tx1"/>
                </a:solidFill>
              </a:rPr>
              <a:t>list-number</a:t>
            </a:r>
            <a:r>
              <a:rPr lang="en-US" sz="1400" dirty="0" smtClean="0">
                <a:solidFill>
                  <a:schemeClr val="tx1"/>
                </a:solidFill>
              </a:rPr>
              <a:t>} [seq </a:t>
            </a:r>
            <a:r>
              <a:rPr lang="en-US" sz="1400" b="0" i="1" dirty="0" err="1" smtClean="0">
                <a:solidFill>
                  <a:schemeClr val="tx1"/>
                </a:solidFill>
              </a:rPr>
              <a:t>seq</a:t>
            </a:r>
            <a:r>
              <a:rPr lang="en-US" sz="1400" b="0" i="1" dirty="0" smtClean="0">
                <a:solidFill>
                  <a:schemeClr val="tx1"/>
                </a:solidFill>
              </a:rPr>
              <a:t>-value</a:t>
            </a:r>
            <a:r>
              <a:rPr lang="en-US" sz="1400" dirty="0" smtClean="0">
                <a:solidFill>
                  <a:schemeClr val="tx1"/>
                </a:solidFill>
              </a:rPr>
              <a:t>] {deny | permit}</a:t>
            </a:r>
            <a:r>
              <a:rPr lang="en-US" sz="1400" b="0" i="1" dirty="0" smtClean="0">
                <a:solidFill>
                  <a:schemeClr val="tx1"/>
                </a:solidFill>
              </a:rPr>
              <a:t> network</a:t>
            </a:r>
            <a:r>
              <a:rPr lang="en-US" sz="1400" dirty="0" smtClean="0">
                <a:solidFill>
                  <a:schemeClr val="tx1"/>
                </a:solidFill>
              </a:rPr>
              <a:t>/</a:t>
            </a:r>
            <a:r>
              <a:rPr lang="en-US" sz="1400" b="0" i="1" dirty="0" smtClean="0">
                <a:solidFill>
                  <a:schemeClr val="tx1"/>
                </a:solidFill>
              </a:rPr>
              <a:t>length </a:t>
            </a:r>
            <a:r>
              <a:rPr lang="en-US" sz="1400" dirty="0" smtClean="0">
                <a:solidFill>
                  <a:schemeClr val="tx1"/>
                </a:solidFill>
              </a:rPr>
              <a:t>[</a:t>
            </a:r>
            <a:r>
              <a:rPr lang="en-US" sz="1400" dirty="0" err="1" smtClean="0">
                <a:solidFill>
                  <a:schemeClr val="tx1"/>
                </a:solidFill>
              </a:rPr>
              <a:t>ge</a:t>
            </a:r>
            <a:r>
              <a:rPr lang="en-US" sz="1400" dirty="0" smtClean="0">
                <a:solidFill>
                  <a:schemeClr val="tx1"/>
                </a:solidFill>
              </a:rPr>
              <a:t> </a:t>
            </a:r>
            <a:r>
              <a:rPr lang="en-US" sz="1400" b="0" i="1" dirty="0" err="1" smtClean="0">
                <a:solidFill>
                  <a:schemeClr val="tx1"/>
                </a:solidFill>
              </a:rPr>
              <a:t>ge</a:t>
            </a:r>
            <a:r>
              <a:rPr lang="en-US" sz="1400" b="0" i="1" dirty="0" smtClean="0">
                <a:solidFill>
                  <a:schemeClr val="tx1"/>
                </a:solidFill>
              </a:rPr>
              <a:t>-value</a:t>
            </a:r>
            <a:r>
              <a:rPr lang="en-US" sz="1400" dirty="0" smtClean="0">
                <a:solidFill>
                  <a:schemeClr val="tx1"/>
                </a:solidFill>
              </a:rPr>
              <a:t>] [le </a:t>
            </a:r>
            <a:r>
              <a:rPr lang="en-US" sz="1400" b="0" i="1" dirty="0" err="1" smtClean="0">
                <a:solidFill>
                  <a:schemeClr val="tx1"/>
                </a:solidFill>
              </a:rPr>
              <a:t>le</a:t>
            </a:r>
            <a:r>
              <a:rPr lang="en-US" sz="1400" b="0" i="1" dirty="0" smtClean="0">
                <a:solidFill>
                  <a:schemeClr val="tx1"/>
                </a:solidFill>
              </a:rPr>
              <a:t>-value</a:t>
            </a:r>
            <a:r>
              <a:rPr lang="en-US" sz="1400" dirty="0" smtClean="0">
                <a:solidFill>
                  <a:schemeClr val="tx1"/>
                </a:solidFill>
              </a:rPr>
              <a:t>]</a:t>
            </a:r>
            <a:endParaRPr lang="en-US" sz="1400" b="0" i="1" dirty="0">
              <a:solidFill>
                <a:schemeClr val="tx1"/>
              </a:solidFill>
            </a:endParaRPr>
          </a:p>
        </p:txBody>
      </p:sp>
      <p:graphicFrame>
        <p:nvGraphicFramePr>
          <p:cNvPr id="7" name="Table 6"/>
          <p:cNvGraphicFramePr>
            <a:graphicFrameLocks noGrp="1"/>
          </p:cNvGraphicFramePr>
          <p:nvPr/>
        </p:nvGraphicFramePr>
        <p:xfrm>
          <a:off x="533400" y="2484121"/>
          <a:ext cx="8061960" cy="4064419"/>
        </p:xfrm>
        <a:graphic>
          <a:graphicData uri="http://schemas.openxmlformats.org/drawingml/2006/table">
            <a:tbl>
              <a:tblPr firstRow="1" bandRow="1">
                <a:tableStyleId>{5C22544A-7EE6-4342-B048-85BDC9FD1C3A}</a:tableStyleId>
              </a:tblPr>
              <a:tblGrid>
                <a:gridCol w="1726462"/>
                <a:gridCol w="6335498"/>
              </a:tblGrid>
              <a:tr h="380999">
                <a:tc>
                  <a:txBody>
                    <a:bodyPr/>
                    <a:lstStyle/>
                    <a:p>
                      <a:pPr marL="0" marR="0" algn="l">
                        <a:lnSpc>
                          <a:spcPct val="100000"/>
                        </a:lnSpc>
                        <a:spcBef>
                          <a:spcPts val="0"/>
                        </a:spcBef>
                        <a:spcAft>
                          <a:spcPts val="0"/>
                        </a:spcAft>
                      </a:pPr>
                      <a:r>
                        <a:rPr lang="en-US" sz="1600" b="1" dirty="0"/>
                        <a:t>Parameter</a:t>
                      </a:r>
                      <a:endParaRPr lang="en-US" sz="1600" b="1" dirty="0">
                        <a:solidFill>
                          <a:srgbClr val="000000"/>
                        </a:solidFill>
                        <a:latin typeface="Arial"/>
                        <a:ea typeface="SimSun"/>
                      </a:endParaRPr>
                    </a:p>
                  </a:txBody>
                  <a:tcPr marL="68580" marR="68580" marT="0" marB="0" anchor="ctr"/>
                </a:tc>
                <a:tc>
                  <a:txBody>
                    <a:bodyPr/>
                    <a:lstStyle/>
                    <a:p>
                      <a:pPr marL="0" marR="0" algn="l">
                        <a:lnSpc>
                          <a:spcPct val="100000"/>
                        </a:lnSpc>
                        <a:spcBef>
                          <a:spcPts val="0"/>
                        </a:spcBef>
                        <a:spcAft>
                          <a:spcPts val="0"/>
                        </a:spcAft>
                      </a:pPr>
                      <a:r>
                        <a:rPr lang="en-US" sz="1600" b="1" dirty="0"/>
                        <a:t>Description</a:t>
                      </a:r>
                      <a:endParaRPr lang="en-US" sz="1600" b="1" dirty="0">
                        <a:solidFill>
                          <a:srgbClr val="000000"/>
                        </a:solidFill>
                        <a:latin typeface="Arial"/>
                        <a:ea typeface="SimSun"/>
                      </a:endParaRPr>
                    </a:p>
                  </a:txBody>
                  <a:tcPr marL="68580" marR="68580" marT="0" marB="0" anchor="ctr"/>
                </a:tc>
              </a:tr>
              <a:tr h="304791">
                <a:tc>
                  <a:txBody>
                    <a:bodyPr/>
                    <a:lstStyle/>
                    <a:p>
                      <a:pPr marL="0" marR="0" algn="l" defTabSz="914400" rtl="0" eaLnBrk="1" latinLnBrk="0" hangingPunct="1">
                        <a:lnSpc>
                          <a:spcPct val="100000"/>
                        </a:lnSpc>
                        <a:spcBef>
                          <a:spcPts val="0"/>
                        </a:spcBef>
                        <a:spcAft>
                          <a:spcPts val="0"/>
                        </a:spcAft>
                      </a:pPr>
                      <a:r>
                        <a:rPr lang="en-US" sz="1400" i="1" kern="1200" dirty="0" smtClean="0">
                          <a:solidFill>
                            <a:srgbClr val="000000"/>
                          </a:solidFill>
                          <a:latin typeface="Courier New" pitchFamily="49" charset="0"/>
                          <a:ea typeface="Times New Roman"/>
                          <a:cs typeface="Courier New" pitchFamily="49" charset="0"/>
                        </a:rPr>
                        <a:t>list-name</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name of the prefix list that will be created (it is case sensitive).</a:t>
                      </a:r>
                    </a:p>
                  </a:txBody>
                  <a:tcPr marL="76200" marR="76200" marT="76200" marB="50800" anchor="ctr"/>
                </a:tc>
              </a:tr>
              <a:tr h="304791">
                <a:tc>
                  <a:txBody>
                    <a:bodyPr/>
                    <a:lstStyle/>
                    <a:p>
                      <a:pPr marL="0" marR="0" algn="l" defTabSz="914400" rtl="0" eaLnBrk="1" latinLnBrk="0" hangingPunct="1">
                        <a:lnSpc>
                          <a:spcPct val="100000"/>
                        </a:lnSpc>
                        <a:spcBef>
                          <a:spcPts val="0"/>
                        </a:spcBef>
                        <a:spcAft>
                          <a:spcPts val="0"/>
                        </a:spcAft>
                      </a:pPr>
                      <a:r>
                        <a:rPr lang="en-US" sz="1400" i="1" kern="1200" dirty="0" smtClean="0">
                          <a:solidFill>
                            <a:srgbClr val="000000"/>
                          </a:solidFill>
                          <a:latin typeface="Courier New" pitchFamily="49" charset="0"/>
                          <a:ea typeface="Times New Roman"/>
                          <a:cs typeface="Courier New" pitchFamily="49" charset="0"/>
                        </a:rPr>
                        <a:t>list-number</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number of the prefix list that will be created.</a:t>
                      </a:r>
                    </a:p>
                  </a:txBody>
                  <a:tcPr marL="76200" marR="76200" marT="76200" marB="50800" anchor="ctr"/>
                </a:tc>
              </a:tr>
              <a:tr h="564090">
                <a:tc>
                  <a:txBody>
                    <a:bodyPr/>
                    <a:lstStyle/>
                    <a:p>
                      <a:pPr marL="0" marR="0" algn="l" defTabSz="914400" rtl="0" eaLnBrk="1" latinLnBrk="0" hangingPunct="1">
                        <a:lnSpc>
                          <a:spcPct val="100000"/>
                        </a:lnSpc>
                        <a:spcBef>
                          <a:spcPts val="0"/>
                        </a:spcBef>
                        <a:spcAft>
                          <a:spcPts val="0"/>
                        </a:spcAft>
                      </a:pPr>
                      <a:r>
                        <a:rPr lang="en-US" sz="1400" b="1" i="0" kern="1200" dirty="0" smtClean="0">
                          <a:solidFill>
                            <a:srgbClr val="000000"/>
                          </a:solidFill>
                          <a:latin typeface="Courier New" pitchFamily="49" charset="0"/>
                          <a:ea typeface="Times New Roman"/>
                          <a:cs typeface="Courier New" pitchFamily="49" charset="0"/>
                        </a:rPr>
                        <a:t>seq </a:t>
                      </a:r>
                      <a:r>
                        <a:rPr lang="en-US" sz="1400" i="1" kern="1200" dirty="0" err="1" smtClean="0">
                          <a:solidFill>
                            <a:srgbClr val="000000"/>
                          </a:solidFill>
                          <a:latin typeface="Courier New" pitchFamily="49" charset="0"/>
                          <a:ea typeface="Times New Roman"/>
                          <a:cs typeface="Courier New" pitchFamily="49" charset="0"/>
                        </a:rPr>
                        <a:t>seq</a:t>
                      </a:r>
                      <a:r>
                        <a:rPr lang="en-US" sz="1400" i="1" kern="1200" dirty="0" smtClean="0">
                          <a:solidFill>
                            <a:srgbClr val="000000"/>
                          </a:solidFill>
                          <a:latin typeface="Courier New" pitchFamily="49" charset="0"/>
                          <a:ea typeface="Times New Roman"/>
                          <a:cs typeface="Courier New" pitchFamily="49" charset="0"/>
                        </a:rPr>
                        <a:t>-value</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A 32-bit sequence number of the</a:t>
                      </a:r>
                      <a:r>
                        <a:rPr lang="en-US" sz="1400" b="1" kern="1200" dirty="0" smtClean="0">
                          <a:solidFill>
                            <a:srgbClr val="000000"/>
                          </a:solidFill>
                          <a:latin typeface="Courier New" pitchFamily="49" charset="0"/>
                          <a:ea typeface="SimSun"/>
                          <a:cs typeface="Courier New" pitchFamily="49" charset="0"/>
                        </a:rPr>
                        <a:t> prefix-list </a:t>
                      </a:r>
                      <a:r>
                        <a:rPr lang="en-US" sz="1400" kern="1200" dirty="0" smtClean="0">
                          <a:solidFill>
                            <a:srgbClr val="000000"/>
                          </a:solidFill>
                          <a:latin typeface="+mn-lt"/>
                          <a:ea typeface="SimSun"/>
                          <a:cs typeface="Arial"/>
                        </a:rPr>
                        <a:t>statement. </a:t>
                      </a:r>
                    </a:p>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Default sequence numbers are in increments of 5 (5, 10, 15, and so on).</a:t>
                      </a:r>
                    </a:p>
                  </a:txBody>
                  <a:tcPr marL="76200" marR="76200" marT="76200" marB="50800" anchor="ctr"/>
                </a:tc>
              </a:tr>
              <a:tr h="304791">
                <a:tc>
                  <a:txBody>
                    <a:bodyPr/>
                    <a:lstStyle/>
                    <a:p>
                      <a:pPr marL="0" marR="0" algn="l" defTabSz="914400" rtl="0" eaLnBrk="1" latinLnBrk="0" hangingPunct="1">
                        <a:lnSpc>
                          <a:spcPct val="100000"/>
                        </a:lnSpc>
                        <a:spcBef>
                          <a:spcPts val="0"/>
                        </a:spcBef>
                        <a:spcAft>
                          <a:spcPts val="0"/>
                        </a:spcAft>
                      </a:pPr>
                      <a:r>
                        <a:rPr lang="en-US" sz="1400" b="1" i="0" kern="1200" dirty="0" smtClean="0">
                          <a:solidFill>
                            <a:srgbClr val="000000"/>
                          </a:solidFill>
                          <a:latin typeface="Courier New" pitchFamily="49" charset="0"/>
                          <a:ea typeface="Times New Roman"/>
                          <a:cs typeface="Courier New" pitchFamily="49" charset="0"/>
                        </a:rPr>
                        <a:t>deny </a:t>
                      </a:r>
                      <a:r>
                        <a:rPr lang="en-US" sz="1400" i="1" kern="1200" dirty="0" smtClean="0">
                          <a:solidFill>
                            <a:srgbClr val="000000"/>
                          </a:solidFill>
                          <a:latin typeface="Courier New" pitchFamily="49" charset="0"/>
                          <a:ea typeface="Times New Roman"/>
                          <a:cs typeface="Courier New" pitchFamily="49" charset="0"/>
                        </a:rPr>
                        <a:t>| </a:t>
                      </a:r>
                      <a:r>
                        <a:rPr lang="en-US" sz="1400" b="1" i="0" kern="1200" dirty="0" smtClean="0">
                          <a:solidFill>
                            <a:srgbClr val="000000"/>
                          </a:solidFill>
                          <a:latin typeface="Courier New" pitchFamily="49" charset="0"/>
                          <a:ea typeface="Times New Roman"/>
                          <a:cs typeface="Courier New" pitchFamily="49" charset="0"/>
                        </a:rPr>
                        <a:t>permit</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action taken when a match is found.</a:t>
                      </a:r>
                    </a:p>
                  </a:txBody>
                  <a:tcPr marL="76200" marR="76200" marT="76200" marB="50800" anchor="ctr"/>
                </a:tc>
              </a:tr>
              <a:tr h="564090">
                <a:tc>
                  <a:txBody>
                    <a:bodyPr/>
                    <a:lstStyle/>
                    <a:p>
                      <a:pPr marL="0" marR="0" algn="l" defTabSz="914400" rtl="0" eaLnBrk="1" latinLnBrk="0" hangingPunct="1">
                        <a:lnSpc>
                          <a:spcPct val="100000"/>
                        </a:lnSpc>
                        <a:spcBef>
                          <a:spcPts val="0"/>
                        </a:spcBef>
                        <a:spcAft>
                          <a:spcPts val="0"/>
                        </a:spcAft>
                      </a:pPr>
                      <a:r>
                        <a:rPr lang="en-US" sz="1400" i="1" kern="1200" dirty="0" smtClean="0">
                          <a:solidFill>
                            <a:srgbClr val="000000"/>
                          </a:solidFill>
                          <a:latin typeface="Courier New" pitchFamily="49" charset="0"/>
                          <a:ea typeface="Times New Roman"/>
                          <a:cs typeface="Courier New" pitchFamily="49" charset="0"/>
                        </a:rPr>
                        <a:t>network </a:t>
                      </a:r>
                      <a:r>
                        <a:rPr lang="en-US" sz="1400" b="1" i="1" kern="1200" dirty="0" smtClean="0">
                          <a:solidFill>
                            <a:srgbClr val="000000"/>
                          </a:solidFill>
                          <a:latin typeface="Courier New" pitchFamily="49" charset="0"/>
                          <a:ea typeface="Times New Roman"/>
                          <a:cs typeface="Courier New" pitchFamily="49" charset="0"/>
                        </a:rPr>
                        <a:t>/ </a:t>
                      </a:r>
                      <a:r>
                        <a:rPr lang="en-US" sz="1400" i="1" kern="1200" dirty="0" smtClean="0">
                          <a:solidFill>
                            <a:srgbClr val="000000"/>
                          </a:solidFill>
                          <a:latin typeface="Courier New" pitchFamily="49" charset="0"/>
                          <a:ea typeface="Times New Roman"/>
                          <a:cs typeface="Courier New" pitchFamily="49" charset="0"/>
                        </a:rPr>
                        <a:t>length</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prefix to be matched and the length of the prefix. </a:t>
                      </a:r>
                    </a:p>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network is a 32-bit address; the length is a decimal number.</a:t>
                      </a:r>
                    </a:p>
                  </a:txBody>
                  <a:tcPr marL="76200" marR="76200" marT="76200" marB="50800" anchor="ctr"/>
                </a:tc>
              </a:tr>
              <a:tr h="755153">
                <a:tc>
                  <a:txBody>
                    <a:bodyPr/>
                    <a:lstStyle/>
                    <a:p>
                      <a:pPr marL="0" marR="0" algn="l" defTabSz="914400" rtl="0" eaLnBrk="1" latinLnBrk="0" hangingPunct="1">
                        <a:lnSpc>
                          <a:spcPct val="100000"/>
                        </a:lnSpc>
                        <a:spcBef>
                          <a:spcPts val="0"/>
                        </a:spcBef>
                        <a:spcAft>
                          <a:spcPts val="0"/>
                        </a:spcAft>
                      </a:pPr>
                      <a:r>
                        <a:rPr lang="en-US" sz="1400" i="1" kern="1200" dirty="0" smtClean="0">
                          <a:solidFill>
                            <a:srgbClr val="000000"/>
                          </a:solidFill>
                          <a:latin typeface="Courier New" pitchFamily="49" charset="0"/>
                          <a:ea typeface="Times New Roman"/>
                          <a:cs typeface="Courier New" pitchFamily="49" charset="0"/>
                        </a:rPr>
                        <a:t> </a:t>
                      </a:r>
                      <a:r>
                        <a:rPr lang="en-US" sz="1400" b="1" i="0" kern="1200" dirty="0" err="1" smtClean="0">
                          <a:solidFill>
                            <a:srgbClr val="000000"/>
                          </a:solidFill>
                          <a:latin typeface="Courier New" pitchFamily="49" charset="0"/>
                          <a:ea typeface="Times New Roman"/>
                          <a:cs typeface="Courier New" pitchFamily="49" charset="0"/>
                        </a:rPr>
                        <a:t>ge</a:t>
                      </a:r>
                      <a:r>
                        <a:rPr lang="en-US" sz="1400" b="1" i="0" kern="1200" dirty="0" smtClean="0">
                          <a:solidFill>
                            <a:srgbClr val="000000"/>
                          </a:solidFill>
                          <a:latin typeface="Courier New" pitchFamily="49" charset="0"/>
                          <a:ea typeface="Times New Roman"/>
                          <a:cs typeface="Courier New" pitchFamily="49" charset="0"/>
                        </a:rPr>
                        <a:t> </a:t>
                      </a:r>
                      <a:r>
                        <a:rPr lang="en-US" sz="1400" i="1" kern="1200" dirty="0" err="1" smtClean="0">
                          <a:solidFill>
                            <a:srgbClr val="000000"/>
                          </a:solidFill>
                          <a:latin typeface="Courier New" pitchFamily="49" charset="0"/>
                          <a:ea typeface="Times New Roman"/>
                          <a:cs typeface="Courier New" pitchFamily="49" charset="0"/>
                        </a:rPr>
                        <a:t>ge</a:t>
                      </a:r>
                      <a:r>
                        <a:rPr lang="en-US" sz="1400" i="1" kern="1200" dirty="0" smtClean="0">
                          <a:solidFill>
                            <a:srgbClr val="000000"/>
                          </a:solidFill>
                          <a:latin typeface="Courier New" pitchFamily="49" charset="0"/>
                          <a:ea typeface="Times New Roman"/>
                          <a:cs typeface="Courier New" pitchFamily="49" charset="0"/>
                        </a:rPr>
                        <a:t>-value</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(Optional) The range of the prefix length to be matched. </a:t>
                      </a:r>
                    </a:p>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range is assumed to be from</a:t>
                      </a:r>
                      <a:r>
                        <a:rPr lang="en-US" sz="1400" i="1" kern="1200" dirty="0" smtClean="0">
                          <a:solidFill>
                            <a:srgbClr val="000000"/>
                          </a:solidFill>
                          <a:latin typeface="Courier New" pitchFamily="49" charset="0"/>
                          <a:ea typeface="SimSun"/>
                          <a:cs typeface="Courier New" pitchFamily="49" charset="0"/>
                        </a:rPr>
                        <a:t> </a:t>
                      </a:r>
                      <a:r>
                        <a:rPr lang="en-US" sz="1400" i="1" kern="1200" dirty="0" err="1" smtClean="0">
                          <a:solidFill>
                            <a:srgbClr val="000000"/>
                          </a:solidFill>
                          <a:latin typeface="Courier New" pitchFamily="49" charset="0"/>
                          <a:ea typeface="SimSun"/>
                          <a:cs typeface="Courier New" pitchFamily="49" charset="0"/>
                        </a:rPr>
                        <a:t>ge</a:t>
                      </a:r>
                      <a:r>
                        <a:rPr lang="en-US" sz="1400" i="1" kern="1200" dirty="0" smtClean="0">
                          <a:solidFill>
                            <a:srgbClr val="000000"/>
                          </a:solidFill>
                          <a:latin typeface="Courier New" pitchFamily="49" charset="0"/>
                          <a:ea typeface="SimSun"/>
                          <a:cs typeface="Courier New" pitchFamily="49" charset="0"/>
                        </a:rPr>
                        <a:t>-value </a:t>
                      </a:r>
                      <a:r>
                        <a:rPr lang="en-US" sz="1400" kern="1200" dirty="0" smtClean="0">
                          <a:solidFill>
                            <a:srgbClr val="000000"/>
                          </a:solidFill>
                          <a:latin typeface="+mn-lt"/>
                          <a:ea typeface="SimSun"/>
                          <a:cs typeface="Arial"/>
                        </a:rPr>
                        <a:t>to 32 if only the</a:t>
                      </a:r>
                      <a:r>
                        <a:rPr lang="en-US" sz="1400" b="1" kern="1200" dirty="0" smtClean="0">
                          <a:solidFill>
                            <a:srgbClr val="000000"/>
                          </a:solidFill>
                          <a:latin typeface="Courier New" pitchFamily="49" charset="0"/>
                          <a:ea typeface="SimSun"/>
                          <a:cs typeface="Courier New" pitchFamily="49" charset="0"/>
                        </a:rPr>
                        <a:t> </a:t>
                      </a:r>
                      <a:r>
                        <a:rPr lang="en-US" sz="1400" b="1" kern="1200" dirty="0" err="1" smtClean="0">
                          <a:solidFill>
                            <a:srgbClr val="000000"/>
                          </a:solidFill>
                          <a:latin typeface="Courier New" pitchFamily="49" charset="0"/>
                          <a:ea typeface="SimSun"/>
                          <a:cs typeface="Courier New" pitchFamily="49" charset="0"/>
                        </a:rPr>
                        <a:t>ge</a:t>
                      </a:r>
                      <a:r>
                        <a:rPr lang="en-US" sz="1400" b="1" kern="1200" dirty="0" smtClean="0">
                          <a:solidFill>
                            <a:srgbClr val="000000"/>
                          </a:solidFill>
                          <a:latin typeface="Courier New" pitchFamily="49" charset="0"/>
                          <a:ea typeface="SimSun"/>
                          <a:cs typeface="Courier New" pitchFamily="49" charset="0"/>
                        </a:rPr>
                        <a:t> </a:t>
                      </a:r>
                      <a:r>
                        <a:rPr lang="en-US" sz="1400" kern="1200" dirty="0" smtClean="0">
                          <a:solidFill>
                            <a:srgbClr val="000000"/>
                          </a:solidFill>
                          <a:latin typeface="+mn-lt"/>
                          <a:ea typeface="SimSun"/>
                          <a:cs typeface="Arial"/>
                        </a:rPr>
                        <a:t>attribute is specified.</a:t>
                      </a:r>
                    </a:p>
                  </a:txBody>
                  <a:tcPr marL="76200" marR="76200" marT="76200" marB="50800" anchor="ctr"/>
                </a:tc>
              </a:tr>
              <a:tr h="755153">
                <a:tc>
                  <a:txBody>
                    <a:bodyPr/>
                    <a:lstStyle/>
                    <a:p>
                      <a:pPr marL="0" marR="0" algn="l" defTabSz="914400" rtl="0" eaLnBrk="1" latinLnBrk="0" hangingPunct="1">
                        <a:lnSpc>
                          <a:spcPct val="100000"/>
                        </a:lnSpc>
                        <a:spcBef>
                          <a:spcPts val="0"/>
                        </a:spcBef>
                        <a:spcAft>
                          <a:spcPts val="0"/>
                        </a:spcAft>
                      </a:pPr>
                      <a:r>
                        <a:rPr lang="en-US" sz="1400" b="1" i="0" kern="1200" dirty="0" smtClean="0">
                          <a:solidFill>
                            <a:srgbClr val="000000"/>
                          </a:solidFill>
                          <a:latin typeface="Courier New" pitchFamily="49" charset="0"/>
                          <a:ea typeface="Times New Roman"/>
                          <a:cs typeface="Courier New" pitchFamily="49" charset="0"/>
                        </a:rPr>
                        <a:t>le</a:t>
                      </a:r>
                      <a:r>
                        <a:rPr lang="en-US" sz="1400" i="1" kern="1200" dirty="0" smtClean="0">
                          <a:solidFill>
                            <a:srgbClr val="000000"/>
                          </a:solidFill>
                          <a:latin typeface="Courier New" pitchFamily="49" charset="0"/>
                          <a:ea typeface="Times New Roman"/>
                          <a:cs typeface="Courier New" pitchFamily="49" charset="0"/>
                        </a:rPr>
                        <a:t> </a:t>
                      </a:r>
                      <a:r>
                        <a:rPr lang="en-US" sz="1400" i="1" kern="1200" dirty="0" err="1" smtClean="0">
                          <a:solidFill>
                            <a:srgbClr val="000000"/>
                          </a:solidFill>
                          <a:latin typeface="Courier New" pitchFamily="49" charset="0"/>
                          <a:ea typeface="Times New Roman"/>
                          <a:cs typeface="Courier New" pitchFamily="49" charset="0"/>
                        </a:rPr>
                        <a:t>le</a:t>
                      </a:r>
                      <a:r>
                        <a:rPr lang="en-US" sz="1400" i="1" kern="1200" dirty="0" smtClean="0">
                          <a:solidFill>
                            <a:srgbClr val="000000"/>
                          </a:solidFill>
                          <a:latin typeface="Courier New" pitchFamily="49" charset="0"/>
                          <a:ea typeface="Times New Roman"/>
                          <a:cs typeface="Courier New" pitchFamily="49" charset="0"/>
                        </a:rPr>
                        <a:t>-value</a:t>
                      </a:r>
                    </a:p>
                  </a:txBody>
                  <a:tcPr marL="76200" marR="76200" marT="76200" marB="50800" anchor="ctr"/>
                </a:tc>
                <a:tc>
                  <a:txBody>
                    <a:bodyPr/>
                    <a:lstStyle/>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(Optional) The range of the prefix length to be matched. </a:t>
                      </a:r>
                    </a:p>
                    <a:p>
                      <a:pPr marL="0" marR="0" algn="l" defTabSz="914400" rtl="0" eaLnBrk="1" latinLnBrk="0" hangingPunct="1">
                        <a:lnSpc>
                          <a:spcPct val="100000"/>
                        </a:lnSpc>
                        <a:spcBef>
                          <a:spcPts val="0"/>
                        </a:spcBef>
                        <a:spcAft>
                          <a:spcPts val="0"/>
                        </a:spcAft>
                      </a:pPr>
                      <a:r>
                        <a:rPr lang="en-US" sz="1400" kern="1200" dirty="0" smtClean="0">
                          <a:solidFill>
                            <a:srgbClr val="000000"/>
                          </a:solidFill>
                          <a:latin typeface="+mn-lt"/>
                          <a:ea typeface="SimSun"/>
                          <a:cs typeface="Arial"/>
                        </a:rPr>
                        <a:t>The range is assumed to be from length to</a:t>
                      </a:r>
                      <a:r>
                        <a:rPr lang="en-US" sz="1400" i="1" kern="1200" dirty="0" smtClean="0">
                          <a:solidFill>
                            <a:srgbClr val="000000"/>
                          </a:solidFill>
                          <a:latin typeface="Courier New" pitchFamily="49" charset="0"/>
                          <a:ea typeface="SimSun"/>
                          <a:cs typeface="Courier New" pitchFamily="49" charset="0"/>
                        </a:rPr>
                        <a:t> le-value </a:t>
                      </a:r>
                      <a:r>
                        <a:rPr lang="en-US" sz="1400" kern="1200" dirty="0" smtClean="0">
                          <a:solidFill>
                            <a:srgbClr val="000000"/>
                          </a:solidFill>
                          <a:latin typeface="+mn-lt"/>
                          <a:ea typeface="SimSun"/>
                          <a:cs typeface="Arial"/>
                        </a:rPr>
                        <a:t>if only the</a:t>
                      </a:r>
                      <a:r>
                        <a:rPr lang="en-US" sz="1400" i="1" kern="1200" dirty="0" smtClean="0">
                          <a:solidFill>
                            <a:srgbClr val="000000"/>
                          </a:solidFill>
                          <a:latin typeface="Courier New" pitchFamily="49" charset="0"/>
                          <a:ea typeface="SimSun"/>
                          <a:cs typeface="Courier New" pitchFamily="49" charset="0"/>
                        </a:rPr>
                        <a:t> </a:t>
                      </a:r>
                      <a:r>
                        <a:rPr lang="en-US" sz="1400" b="1" i="0" kern="1200" dirty="0" smtClean="0">
                          <a:solidFill>
                            <a:srgbClr val="000000"/>
                          </a:solidFill>
                          <a:latin typeface="Courier New" pitchFamily="49" charset="0"/>
                          <a:ea typeface="SimSun"/>
                          <a:cs typeface="Courier New" pitchFamily="49" charset="0"/>
                        </a:rPr>
                        <a:t>le</a:t>
                      </a:r>
                      <a:r>
                        <a:rPr lang="en-US" sz="1400" i="1" kern="1200" dirty="0" smtClean="0">
                          <a:solidFill>
                            <a:srgbClr val="000000"/>
                          </a:solidFill>
                          <a:latin typeface="Courier New" pitchFamily="49" charset="0"/>
                          <a:ea typeface="SimSun"/>
                          <a:cs typeface="Courier New" pitchFamily="49" charset="0"/>
                        </a:rPr>
                        <a:t> </a:t>
                      </a:r>
                      <a:r>
                        <a:rPr lang="en-US" sz="1400" kern="1200" dirty="0" smtClean="0">
                          <a:solidFill>
                            <a:srgbClr val="000000"/>
                          </a:solidFill>
                          <a:latin typeface="+mn-lt"/>
                          <a:ea typeface="SimSun"/>
                          <a:cs typeface="Arial"/>
                        </a:rPr>
                        <a:t>attribute is specified.</a:t>
                      </a:r>
                    </a:p>
                  </a:txBody>
                  <a:tcPr marL="76200" marR="76200" marT="76200" marB="50800" anchor="ct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sz="4000" dirty="0" smtClean="0"/>
              <a:t>Configure a Prefix List</a:t>
            </a:r>
            <a:endParaRPr lang="en-US" sz="4000" dirty="0"/>
          </a:p>
        </p:txBody>
      </p:sp>
      <p:sp>
        <p:nvSpPr>
          <p:cNvPr id="3" name="Content Placeholder 2"/>
          <p:cNvSpPr>
            <a:spLocks noGrp="1"/>
          </p:cNvSpPr>
          <p:nvPr>
            <p:ph idx="1"/>
          </p:nvPr>
        </p:nvSpPr>
        <p:spPr/>
        <p:txBody>
          <a:bodyPr>
            <a:normAutofit lnSpcReduction="10000"/>
          </a:bodyPr>
          <a:lstStyle/>
          <a:p>
            <a:r>
              <a:rPr lang="en-US" dirty="0" smtClean="0">
                <a:solidFill>
                  <a:schemeClr val="tx1"/>
                </a:solidFill>
              </a:rPr>
              <a:t>Use the</a:t>
            </a:r>
            <a:r>
              <a:rPr lang="en-US" b="1" dirty="0" smtClean="0">
                <a:solidFill>
                  <a:schemeClr val="tx1"/>
                </a:solidFill>
                <a:latin typeface="Courier New" pitchFamily="49" charset="0"/>
                <a:cs typeface="Courier New" pitchFamily="49" charset="0"/>
              </a:rPr>
              <a:t> no ip prefix-list </a:t>
            </a:r>
            <a:r>
              <a:rPr lang="en-US" i="1" dirty="0" smtClean="0">
                <a:solidFill>
                  <a:schemeClr val="tx1"/>
                </a:solidFill>
                <a:latin typeface="Courier New" pitchFamily="49" charset="0"/>
                <a:cs typeface="Courier New" pitchFamily="49" charset="0"/>
              </a:rPr>
              <a:t>list-name</a:t>
            </a:r>
            <a:r>
              <a:rPr lang="en-US" b="1" dirty="0" smtClean="0">
                <a:solidFill>
                  <a:schemeClr val="tx1"/>
                </a:solidFill>
                <a:latin typeface="Courier New" pitchFamily="49" charset="0"/>
                <a:cs typeface="Courier New" pitchFamily="49" charset="0"/>
              </a:rPr>
              <a:t> </a:t>
            </a:r>
            <a:r>
              <a:rPr lang="en-US" dirty="0" smtClean="0">
                <a:solidFill>
                  <a:schemeClr val="tx1"/>
                </a:solidFill>
              </a:rPr>
              <a:t>global configuration command to delete a prefix list.</a:t>
            </a:r>
          </a:p>
          <a:p>
            <a:r>
              <a:rPr lang="en-US" dirty="0" smtClean="0">
                <a:solidFill>
                  <a:schemeClr val="tx1"/>
                </a:solidFill>
              </a:rPr>
              <a:t>The</a:t>
            </a:r>
            <a:r>
              <a:rPr lang="en-US" b="1" dirty="0" smtClean="0">
                <a:solidFill>
                  <a:schemeClr val="tx1"/>
                </a:solidFill>
                <a:latin typeface="Courier New" pitchFamily="49" charset="0"/>
                <a:cs typeface="Courier New" pitchFamily="49" charset="0"/>
              </a:rPr>
              <a:t> ip prefix-list </a:t>
            </a:r>
            <a:r>
              <a:rPr lang="en-US" i="1" dirty="0" smtClean="0">
                <a:solidFill>
                  <a:schemeClr val="tx1"/>
                </a:solidFill>
                <a:latin typeface="Courier New" pitchFamily="49" charset="0"/>
                <a:cs typeface="Courier New" pitchFamily="49" charset="0"/>
              </a:rPr>
              <a:t>list-name</a:t>
            </a:r>
            <a:r>
              <a:rPr lang="en-US" b="1" dirty="0" smtClean="0">
                <a:solidFill>
                  <a:schemeClr val="tx1"/>
                </a:solidFill>
                <a:latin typeface="Courier New" pitchFamily="49" charset="0"/>
                <a:cs typeface="Courier New" pitchFamily="49" charset="0"/>
              </a:rPr>
              <a:t> description </a:t>
            </a:r>
            <a:r>
              <a:rPr lang="en-US" i="1" dirty="0" smtClean="0">
                <a:solidFill>
                  <a:schemeClr val="tx1"/>
                </a:solidFill>
                <a:latin typeface="Courier New" pitchFamily="49" charset="0"/>
                <a:cs typeface="Courier New" pitchFamily="49" charset="0"/>
              </a:rPr>
              <a:t>text </a:t>
            </a:r>
            <a:r>
              <a:rPr lang="en-US" dirty="0" smtClean="0">
                <a:solidFill>
                  <a:schemeClr val="tx1"/>
                </a:solidFill>
              </a:rPr>
              <a:t>global configuration command can be used to add or delete a text description for a prefix list.</a:t>
            </a:r>
          </a:p>
          <a:p>
            <a:r>
              <a:rPr lang="en-US" dirty="0" smtClean="0">
                <a:solidFill>
                  <a:schemeClr val="tx1"/>
                </a:solidFill>
              </a:rPr>
              <a:t>Tip:</a:t>
            </a:r>
          </a:p>
          <a:p>
            <a:pPr lvl="1"/>
            <a:r>
              <a:rPr lang="en-US" dirty="0" smtClean="0">
                <a:solidFill>
                  <a:schemeClr val="tx1"/>
                </a:solidFill>
              </a:rPr>
              <a:t>For best performance, the most frequently processed prefix list statements should be configured with the lowest sequence numbers. </a:t>
            </a:r>
          </a:p>
          <a:p>
            <a:pPr lvl="1"/>
            <a:r>
              <a:rPr lang="en-US" dirty="0" smtClean="0">
                <a:solidFill>
                  <a:schemeClr val="tx1"/>
                </a:solidFill>
              </a:rPr>
              <a:t>The</a:t>
            </a:r>
            <a:r>
              <a:rPr lang="en-US" b="1" dirty="0" smtClean="0">
                <a:solidFill>
                  <a:schemeClr val="tx1"/>
                </a:solidFill>
                <a:latin typeface="Courier New" pitchFamily="49" charset="0"/>
                <a:cs typeface="Courier New" pitchFamily="49" charset="0"/>
              </a:rPr>
              <a:t> seq </a:t>
            </a:r>
            <a:r>
              <a:rPr lang="en-US" i="1" dirty="0" err="1" smtClean="0">
                <a:solidFill>
                  <a:schemeClr val="tx1"/>
                </a:solidFill>
                <a:latin typeface="Courier New" pitchFamily="49" charset="0"/>
                <a:cs typeface="Courier New" pitchFamily="49" charset="0"/>
              </a:rPr>
              <a:t>seq</a:t>
            </a:r>
            <a:r>
              <a:rPr lang="en-US" i="1" dirty="0" smtClean="0">
                <a:solidFill>
                  <a:schemeClr val="tx1"/>
                </a:solidFill>
                <a:latin typeface="Courier New" pitchFamily="49" charset="0"/>
                <a:cs typeface="Courier New" pitchFamily="49" charset="0"/>
              </a:rPr>
              <a:t>-value </a:t>
            </a:r>
            <a:r>
              <a:rPr lang="en-US" dirty="0" smtClean="0">
                <a:solidFill>
                  <a:schemeClr val="tx1"/>
                </a:solidFill>
              </a:rPr>
              <a:t>keyword can be used for re-sequencing.</a:t>
            </a:r>
            <a:endParaRPr lang="en-US" dirty="0">
              <a:solidFill>
                <a:schemeClr val="tx1"/>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65"/>
          <p:cNvSpPr/>
          <p:nvPr/>
        </p:nvSpPr>
        <p:spPr bwMode="auto">
          <a:xfrm>
            <a:off x="3748035" y="4171727"/>
            <a:ext cx="1105319" cy="199306"/>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57" name="Rectangle 56"/>
          <p:cNvSpPr/>
          <p:nvPr/>
        </p:nvSpPr>
        <p:spPr bwMode="auto">
          <a:xfrm>
            <a:off x="2041928" y="3644207"/>
            <a:ext cx="4037325" cy="154084"/>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2" name="Title 1"/>
          <p:cNvSpPr>
            <a:spLocks noGrp="1"/>
          </p:cNvSpPr>
          <p:nvPr>
            <p:ph type="title"/>
          </p:nvPr>
        </p:nvSpPr>
        <p:spPr>
          <a:xfrm>
            <a:off x="549275" y="64032"/>
            <a:ext cx="8042276" cy="796783"/>
          </a:xfrm>
        </p:spPr>
        <p:txBody>
          <a:bodyPr>
            <a:normAutofit/>
          </a:bodyPr>
          <a:lstStyle/>
          <a:p>
            <a:pPr algn="l"/>
            <a:r>
              <a:rPr lang="en-US" sz="3200" dirty="0" smtClean="0"/>
              <a:t>Prefix-list Scenario #1</a:t>
            </a:r>
            <a:endParaRPr lang="en-US" sz="3200" dirty="0"/>
          </a:p>
        </p:txBody>
      </p:sp>
      <p:sp>
        <p:nvSpPr>
          <p:cNvPr id="37" name="Rectangle 36"/>
          <p:cNvSpPr/>
          <p:nvPr/>
        </p:nvSpPr>
        <p:spPr bwMode="auto">
          <a:xfrm>
            <a:off x="1410582" y="2893951"/>
            <a:ext cx="4688790" cy="163149"/>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2843684"/>
            <a:ext cx="8537054" cy="1728316"/>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r>
              <a:rPr lang="en-US" sz="1200" b="1" kern="0" dirty="0" smtClean="0">
                <a:latin typeface="Courier New" pitchFamily="49" charset="0"/>
              </a:rPr>
              <a:t> ip prefix-list TEN-ONLY permit 172.16.10.0/8 le 24</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bgp 65000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aggregate-address 172.16.0.0 255.255.0.0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remote-as 65001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prefix-list TEN-ONLY out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a:t>
            </a:r>
            <a:r>
              <a:rPr lang="en-US" sz="1200" b="1" kern="0" dirty="0" smtClean="0">
                <a:latin typeface="Courier New" pitchFamily="49" charset="0"/>
              </a:rPr>
              <a:t> 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do show running-config | include ip prefix-list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ip prefix-list TEN-ONLY seq 5 permit 172.0.0.0/8 le 24</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 name="Group 29"/>
          <p:cNvGrpSpPr/>
          <p:nvPr/>
        </p:nvGrpSpPr>
        <p:grpSpPr>
          <a:xfrm>
            <a:off x="711217" y="904359"/>
            <a:ext cx="7665082" cy="1828816"/>
            <a:chOff x="1076977" y="904359"/>
            <a:chExt cx="7665082" cy="1828816"/>
          </a:xfrm>
        </p:grpSpPr>
        <p:sp>
          <p:nvSpPr>
            <p:cNvPr id="36" name="Rounded Rectangle 35"/>
            <p:cNvSpPr/>
            <p:nvPr/>
          </p:nvSpPr>
          <p:spPr bwMode="auto">
            <a:xfrm>
              <a:off x="1076977" y="904359"/>
              <a:ext cx="2148544" cy="1256044"/>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47" name="Straight Connector 46"/>
            <p:cNvCxnSpPr/>
            <p:nvPr/>
          </p:nvCxnSpPr>
          <p:spPr bwMode="auto">
            <a:xfrm rot="5400000">
              <a:off x="2421970" y="130804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61" name="Straight Connector 60"/>
            <p:cNvCxnSpPr/>
            <p:nvPr/>
          </p:nvCxnSpPr>
          <p:spPr bwMode="auto">
            <a:xfrm rot="10800000">
              <a:off x="2355816" y="1148128"/>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62" name="TextBox 61"/>
            <p:cNvSpPr txBox="1"/>
            <p:nvPr/>
          </p:nvSpPr>
          <p:spPr>
            <a:xfrm>
              <a:off x="1988378" y="959515"/>
              <a:ext cx="1013551" cy="165253"/>
            </a:xfrm>
            <a:prstGeom prst="rect">
              <a:avLst/>
            </a:prstGeom>
            <a:noFill/>
          </p:spPr>
          <p:txBody>
            <a:bodyPr wrap="square" lIns="0" tIns="0" rIns="0" bIns="0" rtlCol="0" anchor="ctr" anchorCtr="0">
              <a:noAutofit/>
            </a:bodyPr>
            <a:lstStyle/>
            <a:p>
              <a:r>
                <a:rPr lang="en-US" sz="1050" dirty="0" smtClean="0"/>
                <a:t>172.16.11.0</a:t>
              </a:r>
              <a:endParaRPr lang="en-US" sz="1050" dirty="0"/>
            </a:p>
          </p:txBody>
        </p:sp>
        <p:cxnSp>
          <p:nvCxnSpPr>
            <p:cNvPr id="43" name="Straight Connector 42"/>
            <p:cNvCxnSpPr/>
            <p:nvPr/>
          </p:nvCxnSpPr>
          <p:spPr bwMode="auto">
            <a:xfrm rot="5400000">
              <a:off x="1606379" y="1597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4" name="Straight Connector 43"/>
            <p:cNvCxnSpPr/>
            <p:nvPr/>
          </p:nvCxnSpPr>
          <p:spPr bwMode="auto">
            <a:xfrm rot="10800000">
              <a:off x="1781385" y="159863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5" name="TextBox 44"/>
            <p:cNvSpPr txBox="1"/>
            <p:nvPr/>
          </p:nvSpPr>
          <p:spPr>
            <a:xfrm>
              <a:off x="1214655" y="1291114"/>
              <a:ext cx="1013551" cy="165253"/>
            </a:xfrm>
            <a:prstGeom prst="rect">
              <a:avLst/>
            </a:prstGeom>
            <a:noFill/>
          </p:spPr>
          <p:txBody>
            <a:bodyPr wrap="square" lIns="0" tIns="0" rIns="0" bIns="0" rtlCol="0" anchor="ctr" anchorCtr="0">
              <a:noAutofit/>
            </a:bodyPr>
            <a:lstStyle/>
            <a:p>
              <a:r>
                <a:rPr lang="en-US" sz="1050" dirty="0" smtClean="0"/>
                <a:t>172.16.10.0</a:t>
              </a:r>
              <a:endParaRPr lang="en-US" sz="1050" dirty="0"/>
            </a:p>
          </p:txBody>
        </p:sp>
        <p:sp>
          <p:nvSpPr>
            <p:cNvPr id="40" name="Rounded Rectangle 39"/>
            <p:cNvSpPr/>
            <p:nvPr/>
          </p:nvSpPr>
          <p:spPr bwMode="auto">
            <a:xfrm>
              <a:off x="3810129" y="1400115"/>
              <a:ext cx="2148544" cy="1333060"/>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3" name="Rounded Rectangle 32"/>
            <p:cNvSpPr/>
            <p:nvPr/>
          </p:nvSpPr>
          <p:spPr bwMode="auto">
            <a:xfrm>
              <a:off x="6531429" y="919643"/>
              <a:ext cx="2210630" cy="1220663"/>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05421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04385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8" name="TextBox 47"/>
            <p:cNvSpPr txBox="1"/>
            <p:nvPr/>
          </p:nvSpPr>
          <p:spPr>
            <a:xfrm>
              <a:off x="4393159" y="1432594"/>
              <a:ext cx="1013551" cy="165253"/>
            </a:xfrm>
            <a:prstGeom prst="rect">
              <a:avLst/>
            </a:prstGeom>
            <a:noFill/>
          </p:spPr>
          <p:txBody>
            <a:bodyPr wrap="square" lIns="0" tIns="0" rIns="0" bIns="0" rtlCol="0" anchor="ctr" anchorCtr="0">
              <a:noAutofit/>
            </a:bodyPr>
            <a:lstStyle/>
            <a:p>
              <a:r>
                <a:rPr lang="en-US" sz="1050" b="1" dirty="0" smtClean="0"/>
                <a:t>AS 65000</a:t>
              </a:r>
              <a:endParaRPr lang="en-US" sz="1050" b="1" dirty="0"/>
            </a:p>
          </p:txBody>
        </p:sp>
        <p:pic>
          <p:nvPicPr>
            <p:cNvPr id="51" name="Picture 37"/>
            <p:cNvPicPr>
              <a:picLocks noChangeArrowheads="1"/>
            </p:cNvPicPr>
            <p:nvPr/>
          </p:nvPicPr>
          <p:blipFill>
            <a:blip r:embed="rId3"/>
            <a:srcRect/>
            <a:stretch>
              <a:fillRect/>
            </a:stretch>
          </p:blipFill>
          <p:spPr bwMode="auto">
            <a:xfrm>
              <a:off x="2178731" y="1341755"/>
              <a:ext cx="870351" cy="451691"/>
            </a:xfrm>
            <a:prstGeom prst="rect">
              <a:avLst/>
            </a:prstGeom>
            <a:noFill/>
            <a:ln w="9525">
              <a:noFill/>
              <a:miter lim="800000"/>
              <a:headEnd/>
              <a:tailEnd/>
            </a:ln>
          </p:spPr>
        </p:pic>
        <p:sp>
          <p:nvSpPr>
            <p:cNvPr id="53" name="TextBox 52"/>
            <p:cNvSpPr txBox="1"/>
            <p:nvPr/>
          </p:nvSpPr>
          <p:spPr>
            <a:xfrm>
              <a:off x="2454164" y="156209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333260"/>
              <a:ext cx="870351" cy="451691"/>
            </a:xfrm>
            <a:prstGeom prst="rect">
              <a:avLst/>
            </a:prstGeom>
            <a:noFill/>
            <a:ln w="9525">
              <a:noFill/>
              <a:miter lim="800000"/>
              <a:headEnd/>
              <a:tailEnd/>
            </a:ln>
          </p:spPr>
        </p:pic>
        <p:sp>
          <p:nvSpPr>
            <p:cNvPr id="56" name="TextBox 55"/>
            <p:cNvSpPr txBox="1"/>
            <p:nvPr/>
          </p:nvSpPr>
          <p:spPr>
            <a:xfrm>
              <a:off x="7019615" y="155284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pic>
          <p:nvPicPr>
            <p:cNvPr id="25" name="Picture 37"/>
            <p:cNvPicPr>
              <a:picLocks noChangeArrowheads="1"/>
            </p:cNvPicPr>
            <p:nvPr/>
          </p:nvPicPr>
          <p:blipFill>
            <a:blip r:embed="rId3"/>
            <a:srcRect/>
            <a:stretch>
              <a:fillRect/>
            </a:stretch>
          </p:blipFill>
          <p:spPr bwMode="auto">
            <a:xfrm>
              <a:off x="4463090" y="2218578"/>
              <a:ext cx="870351" cy="451691"/>
            </a:xfrm>
            <a:prstGeom prst="rect">
              <a:avLst/>
            </a:prstGeom>
            <a:noFill/>
            <a:ln w="9525">
              <a:noFill/>
              <a:miter lim="800000"/>
              <a:headEnd/>
              <a:tailEnd/>
            </a:ln>
          </p:spPr>
        </p:pic>
        <p:sp>
          <p:nvSpPr>
            <p:cNvPr id="26" name="TextBox 25"/>
            <p:cNvSpPr txBox="1"/>
            <p:nvPr/>
          </p:nvSpPr>
          <p:spPr>
            <a:xfrm>
              <a:off x="4758745" y="243707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9" name="TextBox 28"/>
            <p:cNvSpPr txBox="1"/>
            <p:nvPr/>
          </p:nvSpPr>
          <p:spPr>
            <a:xfrm>
              <a:off x="6896794" y="1828807"/>
              <a:ext cx="840434" cy="150726"/>
            </a:xfrm>
            <a:prstGeom prst="rect">
              <a:avLst/>
            </a:prstGeom>
            <a:noFill/>
          </p:spPr>
          <p:txBody>
            <a:bodyPr wrap="square" lIns="0" tIns="0" rIns="0" bIns="0" rtlCol="0" anchor="ctr" anchorCtr="0">
              <a:noAutofit/>
            </a:bodyPr>
            <a:lstStyle/>
            <a:p>
              <a:pPr algn="l"/>
              <a:r>
                <a:rPr lang="en-US" sz="1050" dirty="0" smtClean="0"/>
                <a:t>10.1.1.1</a:t>
              </a:r>
              <a:endParaRPr lang="en-US" sz="1050" dirty="0"/>
            </a:p>
          </p:txBody>
        </p:sp>
        <p:sp>
          <p:nvSpPr>
            <p:cNvPr id="64" name="TextBox 63"/>
            <p:cNvSpPr txBox="1"/>
            <p:nvPr/>
          </p:nvSpPr>
          <p:spPr>
            <a:xfrm>
              <a:off x="7076069" y="1010549"/>
              <a:ext cx="1013551" cy="165253"/>
            </a:xfrm>
            <a:prstGeom prst="rect">
              <a:avLst/>
            </a:prstGeom>
            <a:noFill/>
          </p:spPr>
          <p:txBody>
            <a:bodyPr wrap="square" lIns="0" tIns="0" rIns="0" bIns="0" rtlCol="0" anchor="ctr" anchorCtr="0">
              <a:noAutofit/>
            </a:bodyPr>
            <a:lstStyle/>
            <a:p>
              <a:r>
                <a:rPr lang="en-US" sz="1050" b="1" dirty="0" smtClean="0"/>
                <a:t>AS 65001</a:t>
              </a:r>
              <a:endParaRPr lang="en-US" sz="1050" b="1" dirty="0"/>
            </a:p>
          </p:txBody>
        </p:sp>
      </p:grpSp>
      <p:sp>
        <p:nvSpPr>
          <p:cNvPr id="65" name="Content Placeholder 28"/>
          <p:cNvSpPr txBox="1">
            <a:spLocks/>
          </p:cNvSpPr>
          <p:nvPr/>
        </p:nvSpPr>
        <p:spPr>
          <a:xfrm>
            <a:off x="217720" y="4532640"/>
            <a:ext cx="8799754" cy="1809373"/>
          </a:xfrm>
          <a:prstGeom prst="rect">
            <a:avLst/>
          </a:prstGeom>
        </p:spPr>
        <p:txBody>
          <a:bodyPr>
            <a:noAutofit/>
          </a:bodyPr>
          <a:lstStyle/>
          <a:p>
            <a:pPr marL="171450" indent="-171450" algn="l" defTabSz="814388" eaLnBrk="1" hangingPunct="1">
              <a:lnSpc>
                <a:spcPct val="100000"/>
              </a:lnSpc>
              <a:spcBef>
                <a:spcPts val="0"/>
              </a:spcBef>
              <a:spcAft>
                <a:spcPts val="600"/>
              </a:spcAft>
              <a:buClr>
                <a:srgbClr val="708CA1"/>
              </a:buClr>
              <a:buFont typeface="Wingdings" pitchFamily="2" charset="2"/>
              <a:buChar char="§"/>
            </a:pPr>
            <a:r>
              <a:rPr lang="en-US" sz="1600" kern="0" dirty="0" smtClean="0">
                <a:latin typeface="+mn-lt"/>
              </a:rPr>
              <a:t>Notice that the last line of this configuration changed to</a:t>
            </a:r>
            <a:r>
              <a:rPr lang="en-US" sz="1600" b="1" kern="0" dirty="0" smtClean="0">
                <a:latin typeface="Courier New" pitchFamily="49" charset="0"/>
                <a:cs typeface="Courier New" pitchFamily="49" charset="0"/>
              </a:rPr>
              <a:t> ip prefix-list TEN-ONLY permit 172.0.0.0/8 le 24</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400" kern="0" dirty="0" smtClean="0">
                <a:latin typeface="+mn-lt"/>
              </a:rPr>
              <a:t>This is because only the first 8 bits in the address are considered significant when a prefix length of /8 is used. </a:t>
            </a:r>
          </a:p>
          <a:p>
            <a:pPr marL="171450" lvl="1" indent="-171450" algn="l" defTabSz="814388" eaLnBrk="1" hangingPunct="1">
              <a:lnSpc>
                <a:spcPct val="100000"/>
              </a:lnSpc>
              <a:spcBef>
                <a:spcPts val="0"/>
              </a:spcBef>
              <a:spcAft>
                <a:spcPts val="600"/>
              </a:spcAft>
              <a:buClr>
                <a:srgbClr val="708CA1"/>
              </a:buClr>
              <a:buFont typeface="Wingdings" pitchFamily="2" charset="2"/>
              <a:buChar char="§"/>
            </a:pPr>
            <a:r>
              <a:rPr lang="en-US" sz="1600" kern="0" dirty="0" smtClean="0">
                <a:latin typeface="+mn-lt"/>
              </a:rPr>
              <a:t>In this case, neighbor R3 learns about 172.16.0.0/16, 172.16.10.0/24, and 172.16.11.0/24. </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400" kern="0" dirty="0" smtClean="0">
                <a:latin typeface="+mn-lt"/>
              </a:rPr>
              <a:t>These are the routes that match the first 8 bits of 172.0.0.0 and have a prefix length between 8 and 24.</a:t>
            </a:r>
            <a:endParaRPr lang="en-US" sz="1600" kern="0" dirty="0" smtClean="0">
              <a:latin typeface="+mn-lt"/>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441" y="107576"/>
            <a:ext cx="8042276" cy="763281"/>
          </a:xfrm>
        </p:spPr>
        <p:txBody>
          <a:bodyPr>
            <a:normAutofit fontScale="90000"/>
          </a:bodyPr>
          <a:lstStyle/>
          <a:p>
            <a:pPr algn="l"/>
            <a:r>
              <a:rPr lang="en-US" dirty="0" smtClean="0"/>
              <a:t>Prefix-list Scenario #2</a:t>
            </a:r>
            <a:endParaRPr lang="en-US" dirty="0"/>
          </a:p>
        </p:txBody>
      </p:sp>
      <p:sp>
        <p:nvSpPr>
          <p:cNvPr id="37" name="Rectangle 36"/>
          <p:cNvSpPr/>
          <p:nvPr/>
        </p:nvSpPr>
        <p:spPr bwMode="auto">
          <a:xfrm>
            <a:off x="5576834" y="3478263"/>
            <a:ext cx="522537" cy="180845"/>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3438044"/>
            <a:ext cx="8537054" cy="1316334"/>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r>
              <a:rPr lang="en-US" sz="1200" b="1" kern="0" dirty="0" smtClean="0">
                <a:latin typeface="Courier New" pitchFamily="49" charset="0"/>
              </a:rPr>
              <a:t> ip prefix-list TEN-ONLY permit 172.16.10.0/8 le 16</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bgp 65000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aggregate-address 172.16.0.0 255.255.0.0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remote-as 65001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prefix-list TEN-ONLY out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a:t>
            </a:r>
            <a:r>
              <a:rPr lang="en-US" sz="1200" b="1" kern="0" dirty="0" smtClean="0">
                <a:latin typeface="Courier New" pitchFamily="49" charset="0"/>
              </a:rPr>
              <a:t> 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 name="Group 30"/>
          <p:cNvGrpSpPr/>
          <p:nvPr/>
        </p:nvGrpSpPr>
        <p:grpSpPr>
          <a:xfrm>
            <a:off x="741697" y="1056759"/>
            <a:ext cx="7665082" cy="1828816"/>
            <a:chOff x="1076977" y="904359"/>
            <a:chExt cx="7665082" cy="1828816"/>
          </a:xfrm>
        </p:grpSpPr>
        <p:sp>
          <p:nvSpPr>
            <p:cNvPr id="36" name="Rounded Rectangle 35"/>
            <p:cNvSpPr/>
            <p:nvPr/>
          </p:nvSpPr>
          <p:spPr bwMode="auto">
            <a:xfrm>
              <a:off x="1076977" y="904359"/>
              <a:ext cx="2148544" cy="1256044"/>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47" name="Straight Connector 46"/>
            <p:cNvCxnSpPr/>
            <p:nvPr/>
          </p:nvCxnSpPr>
          <p:spPr bwMode="auto">
            <a:xfrm rot="5400000">
              <a:off x="2421970" y="130804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61" name="Straight Connector 60"/>
            <p:cNvCxnSpPr/>
            <p:nvPr/>
          </p:nvCxnSpPr>
          <p:spPr bwMode="auto">
            <a:xfrm rot="10800000">
              <a:off x="2355816" y="1148128"/>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62" name="TextBox 61"/>
            <p:cNvSpPr txBox="1"/>
            <p:nvPr/>
          </p:nvSpPr>
          <p:spPr>
            <a:xfrm>
              <a:off x="1988378" y="959515"/>
              <a:ext cx="1013551" cy="165253"/>
            </a:xfrm>
            <a:prstGeom prst="rect">
              <a:avLst/>
            </a:prstGeom>
            <a:noFill/>
          </p:spPr>
          <p:txBody>
            <a:bodyPr wrap="square" lIns="0" tIns="0" rIns="0" bIns="0" rtlCol="0" anchor="ctr" anchorCtr="0">
              <a:noAutofit/>
            </a:bodyPr>
            <a:lstStyle/>
            <a:p>
              <a:r>
                <a:rPr lang="en-US" sz="1050" dirty="0" smtClean="0"/>
                <a:t>172.16.11.0</a:t>
              </a:r>
              <a:endParaRPr lang="en-US" sz="1050" dirty="0"/>
            </a:p>
          </p:txBody>
        </p:sp>
        <p:cxnSp>
          <p:nvCxnSpPr>
            <p:cNvPr id="43" name="Straight Connector 42"/>
            <p:cNvCxnSpPr/>
            <p:nvPr/>
          </p:nvCxnSpPr>
          <p:spPr bwMode="auto">
            <a:xfrm rot="5400000">
              <a:off x="1606379" y="1597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4" name="Straight Connector 43"/>
            <p:cNvCxnSpPr/>
            <p:nvPr/>
          </p:nvCxnSpPr>
          <p:spPr bwMode="auto">
            <a:xfrm rot="10800000">
              <a:off x="1781385" y="159863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5" name="TextBox 44"/>
            <p:cNvSpPr txBox="1"/>
            <p:nvPr/>
          </p:nvSpPr>
          <p:spPr>
            <a:xfrm>
              <a:off x="1214655" y="1291114"/>
              <a:ext cx="1013551" cy="165253"/>
            </a:xfrm>
            <a:prstGeom prst="rect">
              <a:avLst/>
            </a:prstGeom>
            <a:noFill/>
          </p:spPr>
          <p:txBody>
            <a:bodyPr wrap="square" lIns="0" tIns="0" rIns="0" bIns="0" rtlCol="0" anchor="ctr" anchorCtr="0">
              <a:noAutofit/>
            </a:bodyPr>
            <a:lstStyle/>
            <a:p>
              <a:r>
                <a:rPr lang="en-US" sz="1050" dirty="0" smtClean="0"/>
                <a:t>172.16.10.0</a:t>
              </a:r>
              <a:endParaRPr lang="en-US" sz="1050" dirty="0"/>
            </a:p>
          </p:txBody>
        </p:sp>
        <p:sp>
          <p:nvSpPr>
            <p:cNvPr id="40" name="Rounded Rectangle 39"/>
            <p:cNvSpPr/>
            <p:nvPr/>
          </p:nvSpPr>
          <p:spPr bwMode="auto">
            <a:xfrm>
              <a:off x="3810129" y="1400115"/>
              <a:ext cx="2148544" cy="1333060"/>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3" name="Rounded Rectangle 32"/>
            <p:cNvSpPr/>
            <p:nvPr/>
          </p:nvSpPr>
          <p:spPr bwMode="auto">
            <a:xfrm>
              <a:off x="6531429" y="919643"/>
              <a:ext cx="2210630" cy="1220663"/>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05421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04385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8" name="TextBox 47"/>
            <p:cNvSpPr txBox="1"/>
            <p:nvPr/>
          </p:nvSpPr>
          <p:spPr>
            <a:xfrm>
              <a:off x="4393159" y="1432594"/>
              <a:ext cx="1013551" cy="165253"/>
            </a:xfrm>
            <a:prstGeom prst="rect">
              <a:avLst/>
            </a:prstGeom>
            <a:noFill/>
          </p:spPr>
          <p:txBody>
            <a:bodyPr wrap="square" lIns="0" tIns="0" rIns="0" bIns="0" rtlCol="0" anchor="ctr" anchorCtr="0">
              <a:noAutofit/>
            </a:bodyPr>
            <a:lstStyle/>
            <a:p>
              <a:r>
                <a:rPr lang="en-US" sz="1050" b="1" dirty="0" smtClean="0"/>
                <a:t>AS 65000</a:t>
              </a:r>
              <a:endParaRPr lang="en-US" sz="1050" b="1" dirty="0"/>
            </a:p>
          </p:txBody>
        </p:sp>
        <p:pic>
          <p:nvPicPr>
            <p:cNvPr id="51" name="Picture 37"/>
            <p:cNvPicPr>
              <a:picLocks noChangeArrowheads="1"/>
            </p:cNvPicPr>
            <p:nvPr/>
          </p:nvPicPr>
          <p:blipFill>
            <a:blip r:embed="rId3"/>
            <a:srcRect/>
            <a:stretch>
              <a:fillRect/>
            </a:stretch>
          </p:blipFill>
          <p:spPr bwMode="auto">
            <a:xfrm>
              <a:off x="2178731" y="1341755"/>
              <a:ext cx="870351" cy="451691"/>
            </a:xfrm>
            <a:prstGeom prst="rect">
              <a:avLst/>
            </a:prstGeom>
            <a:noFill/>
            <a:ln w="9525">
              <a:noFill/>
              <a:miter lim="800000"/>
              <a:headEnd/>
              <a:tailEnd/>
            </a:ln>
          </p:spPr>
        </p:pic>
        <p:sp>
          <p:nvSpPr>
            <p:cNvPr id="53" name="TextBox 52"/>
            <p:cNvSpPr txBox="1"/>
            <p:nvPr/>
          </p:nvSpPr>
          <p:spPr>
            <a:xfrm>
              <a:off x="2454164" y="156209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333260"/>
              <a:ext cx="870351" cy="451691"/>
            </a:xfrm>
            <a:prstGeom prst="rect">
              <a:avLst/>
            </a:prstGeom>
            <a:noFill/>
            <a:ln w="9525">
              <a:noFill/>
              <a:miter lim="800000"/>
              <a:headEnd/>
              <a:tailEnd/>
            </a:ln>
          </p:spPr>
        </p:pic>
        <p:sp>
          <p:nvSpPr>
            <p:cNvPr id="56" name="TextBox 55"/>
            <p:cNvSpPr txBox="1"/>
            <p:nvPr/>
          </p:nvSpPr>
          <p:spPr>
            <a:xfrm>
              <a:off x="7019615" y="155284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pic>
          <p:nvPicPr>
            <p:cNvPr id="25" name="Picture 37"/>
            <p:cNvPicPr>
              <a:picLocks noChangeArrowheads="1"/>
            </p:cNvPicPr>
            <p:nvPr/>
          </p:nvPicPr>
          <p:blipFill>
            <a:blip r:embed="rId3"/>
            <a:srcRect/>
            <a:stretch>
              <a:fillRect/>
            </a:stretch>
          </p:blipFill>
          <p:spPr bwMode="auto">
            <a:xfrm>
              <a:off x="4463090" y="2218578"/>
              <a:ext cx="870351" cy="451691"/>
            </a:xfrm>
            <a:prstGeom prst="rect">
              <a:avLst/>
            </a:prstGeom>
            <a:noFill/>
            <a:ln w="9525">
              <a:noFill/>
              <a:miter lim="800000"/>
              <a:headEnd/>
              <a:tailEnd/>
            </a:ln>
          </p:spPr>
        </p:pic>
        <p:sp>
          <p:nvSpPr>
            <p:cNvPr id="26" name="TextBox 25"/>
            <p:cNvSpPr txBox="1"/>
            <p:nvPr/>
          </p:nvSpPr>
          <p:spPr>
            <a:xfrm>
              <a:off x="4758745" y="243707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9" name="TextBox 28"/>
            <p:cNvSpPr txBox="1"/>
            <p:nvPr/>
          </p:nvSpPr>
          <p:spPr>
            <a:xfrm>
              <a:off x="6896794" y="1828807"/>
              <a:ext cx="840434" cy="150726"/>
            </a:xfrm>
            <a:prstGeom prst="rect">
              <a:avLst/>
            </a:prstGeom>
            <a:noFill/>
          </p:spPr>
          <p:txBody>
            <a:bodyPr wrap="square" lIns="0" tIns="0" rIns="0" bIns="0" rtlCol="0" anchor="ctr" anchorCtr="0">
              <a:noAutofit/>
            </a:bodyPr>
            <a:lstStyle/>
            <a:p>
              <a:pPr algn="l"/>
              <a:r>
                <a:rPr lang="en-US" sz="1050" dirty="0" smtClean="0"/>
                <a:t>10.1.1.1</a:t>
              </a:r>
              <a:endParaRPr lang="en-US" sz="1050" dirty="0"/>
            </a:p>
          </p:txBody>
        </p:sp>
        <p:sp>
          <p:nvSpPr>
            <p:cNvPr id="64" name="TextBox 63"/>
            <p:cNvSpPr txBox="1"/>
            <p:nvPr/>
          </p:nvSpPr>
          <p:spPr>
            <a:xfrm>
              <a:off x="7076069" y="1010549"/>
              <a:ext cx="1013551" cy="165253"/>
            </a:xfrm>
            <a:prstGeom prst="rect">
              <a:avLst/>
            </a:prstGeom>
            <a:noFill/>
          </p:spPr>
          <p:txBody>
            <a:bodyPr wrap="square" lIns="0" tIns="0" rIns="0" bIns="0" rtlCol="0" anchor="ctr" anchorCtr="0">
              <a:noAutofit/>
            </a:bodyPr>
            <a:lstStyle/>
            <a:p>
              <a:r>
                <a:rPr lang="en-US" sz="1050" b="1" dirty="0" smtClean="0"/>
                <a:t>AS 65001</a:t>
              </a:r>
              <a:endParaRPr lang="en-US" sz="1050" b="1" dirty="0"/>
            </a:p>
          </p:txBody>
        </p:sp>
      </p:grpSp>
      <p:sp>
        <p:nvSpPr>
          <p:cNvPr id="65" name="Content Placeholder 28"/>
          <p:cNvSpPr txBox="1">
            <a:spLocks/>
          </p:cNvSpPr>
          <p:nvPr/>
        </p:nvSpPr>
        <p:spPr>
          <a:xfrm>
            <a:off x="279400" y="4926707"/>
            <a:ext cx="8520354" cy="1607736"/>
          </a:xfrm>
          <a:prstGeom prst="rect">
            <a:avLst/>
          </a:prstGeom>
        </p:spPr>
        <p:txBody>
          <a:bodyPr>
            <a:normAutofit/>
          </a:bodyPr>
          <a:lstStyle/>
          <a:p>
            <a:pPr marL="171450" indent="-171450" algn="l" defTabSz="814388" eaLnBrk="1" hangingPunct="1">
              <a:lnSpc>
                <a:spcPct val="100000"/>
              </a:lnSpc>
              <a:spcBef>
                <a:spcPts val="0"/>
              </a:spcBef>
              <a:spcAft>
                <a:spcPts val="600"/>
              </a:spcAft>
              <a:buClr>
                <a:srgbClr val="708CA1"/>
              </a:buClr>
              <a:buFont typeface="Wingdings" pitchFamily="2" charset="2"/>
              <a:buChar char="§"/>
            </a:pPr>
            <a:r>
              <a:rPr lang="en-US" sz="1600" kern="0" dirty="0" smtClean="0">
                <a:latin typeface="+mn-lt"/>
              </a:rPr>
              <a:t>Now neighbor R3 learns only about 172.16.0.0/16. </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500" kern="0" dirty="0" smtClean="0">
                <a:latin typeface="+mn-lt"/>
              </a:rPr>
              <a:t>This is the only route that matches the first 8 bits of 172.0.0.0 and has a prefix length between 8 and 16.</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9783" y="292638"/>
            <a:ext cx="8042276" cy="621767"/>
          </a:xfrm>
        </p:spPr>
        <p:txBody>
          <a:bodyPr>
            <a:normAutofit fontScale="90000"/>
          </a:bodyPr>
          <a:lstStyle/>
          <a:p>
            <a:pPr algn="l"/>
            <a:r>
              <a:rPr lang="en-US" dirty="0" smtClean="0"/>
              <a:t>Prefix-list Scenario #3</a:t>
            </a:r>
            <a:endParaRPr lang="en-US" dirty="0"/>
          </a:p>
        </p:txBody>
      </p:sp>
      <p:sp>
        <p:nvSpPr>
          <p:cNvPr id="37" name="Rectangle 36"/>
          <p:cNvSpPr/>
          <p:nvPr/>
        </p:nvSpPr>
        <p:spPr bwMode="auto">
          <a:xfrm>
            <a:off x="5576834" y="3478263"/>
            <a:ext cx="522537" cy="180845"/>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3438044"/>
            <a:ext cx="8537054" cy="1316334"/>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r>
              <a:rPr lang="en-US" sz="1200" b="1" kern="0" dirty="0" smtClean="0">
                <a:latin typeface="Courier New" pitchFamily="49" charset="0"/>
              </a:rPr>
              <a:t> ip prefix-list TEN-ONLY permit 172.16.10.0/8 </a:t>
            </a:r>
            <a:r>
              <a:rPr lang="en-US" sz="1200" b="1" kern="0" dirty="0" err="1" smtClean="0">
                <a:latin typeface="Courier New" pitchFamily="49" charset="0"/>
              </a:rPr>
              <a:t>ge</a:t>
            </a:r>
            <a:r>
              <a:rPr lang="en-US" sz="1200" b="1" kern="0" dirty="0" smtClean="0">
                <a:latin typeface="Courier New" pitchFamily="49" charset="0"/>
              </a:rPr>
              <a:t> 17</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bgp 65000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aggregate-address 172.16.0.0 255.255.0.0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remote-as 65001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prefix-list TEN-ONLY out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a:t>
            </a:r>
            <a:r>
              <a:rPr lang="en-US" sz="1200" b="1" kern="0" dirty="0" smtClean="0">
                <a:latin typeface="Courier New" pitchFamily="49" charset="0"/>
              </a:rPr>
              <a:t> 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 name="Group 29"/>
          <p:cNvGrpSpPr/>
          <p:nvPr/>
        </p:nvGrpSpPr>
        <p:grpSpPr>
          <a:xfrm>
            <a:off x="726457" y="1056759"/>
            <a:ext cx="7665082" cy="1828816"/>
            <a:chOff x="1076977" y="904359"/>
            <a:chExt cx="7665082" cy="1828816"/>
          </a:xfrm>
        </p:grpSpPr>
        <p:sp>
          <p:nvSpPr>
            <p:cNvPr id="36" name="Rounded Rectangle 35"/>
            <p:cNvSpPr/>
            <p:nvPr/>
          </p:nvSpPr>
          <p:spPr bwMode="auto">
            <a:xfrm>
              <a:off x="1076977" y="904359"/>
              <a:ext cx="2148544" cy="1256044"/>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47" name="Straight Connector 46"/>
            <p:cNvCxnSpPr/>
            <p:nvPr/>
          </p:nvCxnSpPr>
          <p:spPr bwMode="auto">
            <a:xfrm rot="5400000">
              <a:off x="2421970" y="130804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61" name="Straight Connector 60"/>
            <p:cNvCxnSpPr/>
            <p:nvPr/>
          </p:nvCxnSpPr>
          <p:spPr bwMode="auto">
            <a:xfrm rot="10800000">
              <a:off x="2355816" y="1148128"/>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62" name="TextBox 61"/>
            <p:cNvSpPr txBox="1"/>
            <p:nvPr/>
          </p:nvSpPr>
          <p:spPr>
            <a:xfrm>
              <a:off x="1988378" y="959515"/>
              <a:ext cx="1013551" cy="165253"/>
            </a:xfrm>
            <a:prstGeom prst="rect">
              <a:avLst/>
            </a:prstGeom>
            <a:noFill/>
          </p:spPr>
          <p:txBody>
            <a:bodyPr wrap="square" lIns="0" tIns="0" rIns="0" bIns="0" rtlCol="0" anchor="ctr" anchorCtr="0">
              <a:noAutofit/>
            </a:bodyPr>
            <a:lstStyle/>
            <a:p>
              <a:r>
                <a:rPr lang="en-US" sz="1050" dirty="0" smtClean="0"/>
                <a:t>172.16.11.0</a:t>
              </a:r>
              <a:endParaRPr lang="en-US" sz="1050" dirty="0"/>
            </a:p>
          </p:txBody>
        </p:sp>
        <p:cxnSp>
          <p:nvCxnSpPr>
            <p:cNvPr id="43" name="Straight Connector 42"/>
            <p:cNvCxnSpPr/>
            <p:nvPr/>
          </p:nvCxnSpPr>
          <p:spPr bwMode="auto">
            <a:xfrm rot="5400000">
              <a:off x="1606379" y="1597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4" name="Straight Connector 43"/>
            <p:cNvCxnSpPr/>
            <p:nvPr/>
          </p:nvCxnSpPr>
          <p:spPr bwMode="auto">
            <a:xfrm rot="10800000">
              <a:off x="1781385" y="159863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5" name="TextBox 44"/>
            <p:cNvSpPr txBox="1"/>
            <p:nvPr/>
          </p:nvSpPr>
          <p:spPr>
            <a:xfrm>
              <a:off x="1214655" y="1291114"/>
              <a:ext cx="1013551" cy="165253"/>
            </a:xfrm>
            <a:prstGeom prst="rect">
              <a:avLst/>
            </a:prstGeom>
            <a:noFill/>
          </p:spPr>
          <p:txBody>
            <a:bodyPr wrap="square" lIns="0" tIns="0" rIns="0" bIns="0" rtlCol="0" anchor="ctr" anchorCtr="0">
              <a:noAutofit/>
            </a:bodyPr>
            <a:lstStyle/>
            <a:p>
              <a:r>
                <a:rPr lang="en-US" sz="1050" dirty="0" smtClean="0"/>
                <a:t>172.16.10.0</a:t>
              </a:r>
              <a:endParaRPr lang="en-US" sz="1050" dirty="0"/>
            </a:p>
          </p:txBody>
        </p:sp>
        <p:sp>
          <p:nvSpPr>
            <p:cNvPr id="40" name="Rounded Rectangle 39"/>
            <p:cNvSpPr/>
            <p:nvPr/>
          </p:nvSpPr>
          <p:spPr bwMode="auto">
            <a:xfrm>
              <a:off x="3810129" y="1400115"/>
              <a:ext cx="2148544" cy="1333060"/>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3" name="Rounded Rectangle 32"/>
            <p:cNvSpPr/>
            <p:nvPr/>
          </p:nvSpPr>
          <p:spPr bwMode="auto">
            <a:xfrm>
              <a:off x="6531429" y="919643"/>
              <a:ext cx="2210630" cy="1220663"/>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05421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04385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8" name="TextBox 47"/>
            <p:cNvSpPr txBox="1"/>
            <p:nvPr/>
          </p:nvSpPr>
          <p:spPr>
            <a:xfrm>
              <a:off x="4393159" y="1432594"/>
              <a:ext cx="1013551" cy="165253"/>
            </a:xfrm>
            <a:prstGeom prst="rect">
              <a:avLst/>
            </a:prstGeom>
            <a:noFill/>
          </p:spPr>
          <p:txBody>
            <a:bodyPr wrap="square" lIns="0" tIns="0" rIns="0" bIns="0" rtlCol="0" anchor="ctr" anchorCtr="0">
              <a:noAutofit/>
            </a:bodyPr>
            <a:lstStyle/>
            <a:p>
              <a:r>
                <a:rPr lang="en-US" sz="1050" b="1" dirty="0" smtClean="0"/>
                <a:t>AS 65000</a:t>
              </a:r>
              <a:endParaRPr lang="en-US" sz="1050" b="1" dirty="0"/>
            </a:p>
          </p:txBody>
        </p:sp>
        <p:pic>
          <p:nvPicPr>
            <p:cNvPr id="51" name="Picture 37"/>
            <p:cNvPicPr>
              <a:picLocks noChangeArrowheads="1"/>
            </p:cNvPicPr>
            <p:nvPr/>
          </p:nvPicPr>
          <p:blipFill>
            <a:blip r:embed="rId3"/>
            <a:srcRect/>
            <a:stretch>
              <a:fillRect/>
            </a:stretch>
          </p:blipFill>
          <p:spPr bwMode="auto">
            <a:xfrm>
              <a:off x="2178731" y="1341755"/>
              <a:ext cx="870351" cy="451691"/>
            </a:xfrm>
            <a:prstGeom prst="rect">
              <a:avLst/>
            </a:prstGeom>
            <a:noFill/>
            <a:ln w="9525">
              <a:noFill/>
              <a:miter lim="800000"/>
              <a:headEnd/>
              <a:tailEnd/>
            </a:ln>
          </p:spPr>
        </p:pic>
        <p:sp>
          <p:nvSpPr>
            <p:cNvPr id="53" name="TextBox 52"/>
            <p:cNvSpPr txBox="1"/>
            <p:nvPr/>
          </p:nvSpPr>
          <p:spPr>
            <a:xfrm>
              <a:off x="2454164" y="156209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333260"/>
              <a:ext cx="870351" cy="451691"/>
            </a:xfrm>
            <a:prstGeom prst="rect">
              <a:avLst/>
            </a:prstGeom>
            <a:noFill/>
            <a:ln w="9525">
              <a:noFill/>
              <a:miter lim="800000"/>
              <a:headEnd/>
              <a:tailEnd/>
            </a:ln>
          </p:spPr>
        </p:pic>
        <p:sp>
          <p:nvSpPr>
            <p:cNvPr id="56" name="TextBox 55"/>
            <p:cNvSpPr txBox="1"/>
            <p:nvPr/>
          </p:nvSpPr>
          <p:spPr>
            <a:xfrm>
              <a:off x="7019615" y="155284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pic>
          <p:nvPicPr>
            <p:cNvPr id="25" name="Picture 37"/>
            <p:cNvPicPr>
              <a:picLocks noChangeArrowheads="1"/>
            </p:cNvPicPr>
            <p:nvPr/>
          </p:nvPicPr>
          <p:blipFill>
            <a:blip r:embed="rId3"/>
            <a:srcRect/>
            <a:stretch>
              <a:fillRect/>
            </a:stretch>
          </p:blipFill>
          <p:spPr bwMode="auto">
            <a:xfrm>
              <a:off x="4463090" y="2218578"/>
              <a:ext cx="870351" cy="451691"/>
            </a:xfrm>
            <a:prstGeom prst="rect">
              <a:avLst/>
            </a:prstGeom>
            <a:noFill/>
            <a:ln w="9525">
              <a:noFill/>
              <a:miter lim="800000"/>
              <a:headEnd/>
              <a:tailEnd/>
            </a:ln>
          </p:spPr>
        </p:pic>
        <p:sp>
          <p:nvSpPr>
            <p:cNvPr id="26" name="TextBox 25"/>
            <p:cNvSpPr txBox="1"/>
            <p:nvPr/>
          </p:nvSpPr>
          <p:spPr>
            <a:xfrm>
              <a:off x="4758745" y="243707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9" name="TextBox 28"/>
            <p:cNvSpPr txBox="1"/>
            <p:nvPr/>
          </p:nvSpPr>
          <p:spPr>
            <a:xfrm>
              <a:off x="6896794" y="1828807"/>
              <a:ext cx="840434" cy="150726"/>
            </a:xfrm>
            <a:prstGeom prst="rect">
              <a:avLst/>
            </a:prstGeom>
            <a:noFill/>
          </p:spPr>
          <p:txBody>
            <a:bodyPr wrap="square" lIns="0" tIns="0" rIns="0" bIns="0" rtlCol="0" anchor="ctr" anchorCtr="0">
              <a:noAutofit/>
            </a:bodyPr>
            <a:lstStyle/>
            <a:p>
              <a:pPr algn="l"/>
              <a:r>
                <a:rPr lang="en-US" sz="1050" dirty="0" smtClean="0"/>
                <a:t>10.1.1.1</a:t>
              </a:r>
              <a:endParaRPr lang="en-US" sz="1050" dirty="0"/>
            </a:p>
          </p:txBody>
        </p:sp>
        <p:sp>
          <p:nvSpPr>
            <p:cNvPr id="64" name="TextBox 63"/>
            <p:cNvSpPr txBox="1"/>
            <p:nvPr/>
          </p:nvSpPr>
          <p:spPr>
            <a:xfrm>
              <a:off x="7076069" y="1010549"/>
              <a:ext cx="1013551" cy="165253"/>
            </a:xfrm>
            <a:prstGeom prst="rect">
              <a:avLst/>
            </a:prstGeom>
            <a:noFill/>
          </p:spPr>
          <p:txBody>
            <a:bodyPr wrap="square" lIns="0" tIns="0" rIns="0" bIns="0" rtlCol="0" anchor="ctr" anchorCtr="0">
              <a:noAutofit/>
            </a:bodyPr>
            <a:lstStyle/>
            <a:p>
              <a:r>
                <a:rPr lang="en-US" sz="1050" b="1" dirty="0" smtClean="0"/>
                <a:t>AS 65001</a:t>
              </a:r>
              <a:endParaRPr lang="en-US" sz="1050" b="1" dirty="0"/>
            </a:p>
          </p:txBody>
        </p:sp>
      </p:grpSp>
      <p:sp>
        <p:nvSpPr>
          <p:cNvPr id="65" name="Content Placeholder 28"/>
          <p:cNvSpPr txBox="1">
            <a:spLocks/>
          </p:cNvSpPr>
          <p:nvPr/>
        </p:nvSpPr>
        <p:spPr>
          <a:xfrm>
            <a:off x="279400" y="4880987"/>
            <a:ext cx="8529320" cy="1607736"/>
          </a:xfrm>
          <a:prstGeom prst="rect">
            <a:avLst/>
          </a:prstGeom>
        </p:spPr>
        <p:txBody>
          <a:bodyPr>
            <a:normAutofit/>
          </a:bodyPr>
          <a:lstStyle/>
          <a:p>
            <a:pPr marL="171450" indent="-171450" algn="l" defTabSz="814388" eaLnBrk="1" hangingPunct="1">
              <a:lnSpc>
                <a:spcPct val="100000"/>
              </a:lnSpc>
              <a:spcBef>
                <a:spcPts val="0"/>
              </a:spcBef>
              <a:spcAft>
                <a:spcPts val="600"/>
              </a:spcAft>
              <a:buClr>
                <a:srgbClr val="708CA1"/>
              </a:buClr>
              <a:buFont typeface="Wingdings" pitchFamily="2" charset="2"/>
              <a:buChar char="§"/>
            </a:pPr>
            <a:r>
              <a:rPr lang="en-US" sz="1600" kern="0" dirty="0" smtClean="0">
                <a:latin typeface="+mn-lt"/>
              </a:rPr>
              <a:t>Now neighbor R3 learns only about 172.16.10.0/24 and 172.16.11.0/24. </a:t>
            </a:r>
          </a:p>
          <a:p>
            <a:pPr marL="401638" lvl="1" indent="-176213" algn="l" defTabSz="814388" eaLnBrk="1" hangingPunct="1">
              <a:lnSpc>
                <a:spcPct val="100000"/>
              </a:lnSpc>
              <a:spcBef>
                <a:spcPts val="0"/>
              </a:spcBef>
              <a:spcAft>
                <a:spcPts val="600"/>
              </a:spcAft>
              <a:buClr>
                <a:srgbClr val="708CA1"/>
              </a:buClr>
              <a:buFont typeface="Wingdings" pitchFamily="2" charset="2"/>
              <a:buChar char="§"/>
            </a:pPr>
            <a:r>
              <a:rPr lang="en-US" sz="1500" kern="0" dirty="0" smtClean="0">
                <a:latin typeface="+mn-lt"/>
              </a:rPr>
              <a:t>R1 ignores the /8 parameter and treats the command as if it had the parameters</a:t>
            </a:r>
            <a:r>
              <a:rPr lang="en-US" sz="1500" b="1" kern="0" dirty="0" smtClean="0">
                <a:latin typeface="Courier New" pitchFamily="49" charset="0"/>
                <a:cs typeface="Courier New" pitchFamily="49" charset="0"/>
              </a:rPr>
              <a:t> </a:t>
            </a:r>
            <a:r>
              <a:rPr lang="en-US" sz="1500" b="1" kern="0" dirty="0" err="1" smtClean="0">
                <a:latin typeface="Courier New" pitchFamily="49" charset="0"/>
                <a:cs typeface="Courier New" pitchFamily="49" charset="0"/>
              </a:rPr>
              <a:t>ge</a:t>
            </a:r>
            <a:r>
              <a:rPr lang="en-US" sz="1500" b="1" kern="0" dirty="0" smtClean="0">
                <a:latin typeface="Courier New" pitchFamily="49" charset="0"/>
                <a:cs typeface="Courier New" pitchFamily="49" charset="0"/>
              </a:rPr>
              <a:t> 17 le 32</a:t>
            </a:r>
            <a:r>
              <a:rPr lang="en-US" sz="1500" kern="0" dirty="0" smtClean="0">
                <a:latin typeface="+mn-lt"/>
              </a:rPr>
              <a:t>.</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806824"/>
          </a:xfrm>
        </p:spPr>
        <p:txBody>
          <a:bodyPr>
            <a:normAutofit/>
          </a:bodyPr>
          <a:lstStyle/>
          <a:p>
            <a:pPr algn="l"/>
            <a:r>
              <a:rPr lang="en-US" sz="3600" dirty="0" smtClean="0"/>
              <a:t>Prefix-list Scenario #4</a:t>
            </a:r>
            <a:endParaRPr lang="en-US" sz="3600" dirty="0"/>
          </a:p>
        </p:txBody>
      </p:sp>
      <p:sp>
        <p:nvSpPr>
          <p:cNvPr id="37" name="Rectangle 36"/>
          <p:cNvSpPr/>
          <p:nvPr/>
        </p:nvSpPr>
        <p:spPr bwMode="auto">
          <a:xfrm>
            <a:off x="5576834" y="3493504"/>
            <a:ext cx="1085223" cy="170796"/>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3453284"/>
            <a:ext cx="8537054" cy="1316334"/>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r>
              <a:rPr lang="en-US" sz="1200" b="1" kern="0" dirty="0" smtClean="0">
                <a:latin typeface="Courier New" pitchFamily="49" charset="0"/>
              </a:rPr>
              <a:t> ip prefix-list TEN-ONLY permit 172.16.10.0/8 </a:t>
            </a:r>
            <a:r>
              <a:rPr lang="en-US" sz="1200" b="1" kern="0" dirty="0" err="1" smtClean="0">
                <a:latin typeface="Courier New" pitchFamily="49" charset="0"/>
              </a:rPr>
              <a:t>ge</a:t>
            </a:r>
            <a:r>
              <a:rPr lang="en-US" sz="1200" b="1" kern="0" dirty="0" smtClean="0">
                <a:latin typeface="Courier New" pitchFamily="49" charset="0"/>
              </a:rPr>
              <a:t> 16 le 24</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bgp 65000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aggregate-address 172.16.0.0 255.255.0.0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remote-as 65001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prefix-list TEN-ONLY out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a:t>
            </a:r>
            <a:r>
              <a:rPr lang="en-US" sz="1200" b="1" kern="0" dirty="0" smtClean="0">
                <a:latin typeface="Courier New" pitchFamily="49" charset="0"/>
              </a:rPr>
              <a:t> 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 name="Group 29"/>
          <p:cNvGrpSpPr/>
          <p:nvPr/>
        </p:nvGrpSpPr>
        <p:grpSpPr>
          <a:xfrm>
            <a:off x="726457" y="1163439"/>
            <a:ext cx="7665082" cy="1828816"/>
            <a:chOff x="1076977" y="904359"/>
            <a:chExt cx="7665082" cy="1828816"/>
          </a:xfrm>
        </p:grpSpPr>
        <p:sp>
          <p:nvSpPr>
            <p:cNvPr id="36" name="Rounded Rectangle 35"/>
            <p:cNvSpPr/>
            <p:nvPr/>
          </p:nvSpPr>
          <p:spPr bwMode="auto">
            <a:xfrm>
              <a:off x="1076977" y="904359"/>
              <a:ext cx="2148544" cy="1256044"/>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47" name="Straight Connector 46"/>
            <p:cNvCxnSpPr/>
            <p:nvPr/>
          </p:nvCxnSpPr>
          <p:spPr bwMode="auto">
            <a:xfrm rot="5400000">
              <a:off x="2421970" y="130804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61" name="Straight Connector 60"/>
            <p:cNvCxnSpPr/>
            <p:nvPr/>
          </p:nvCxnSpPr>
          <p:spPr bwMode="auto">
            <a:xfrm rot="10800000">
              <a:off x="2355816" y="1148128"/>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62" name="TextBox 61"/>
            <p:cNvSpPr txBox="1"/>
            <p:nvPr/>
          </p:nvSpPr>
          <p:spPr>
            <a:xfrm>
              <a:off x="1988378" y="959515"/>
              <a:ext cx="1013551" cy="165253"/>
            </a:xfrm>
            <a:prstGeom prst="rect">
              <a:avLst/>
            </a:prstGeom>
            <a:noFill/>
          </p:spPr>
          <p:txBody>
            <a:bodyPr wrap="square" lIns="0" tIns="0" rIns="0" bIns="0" rtlCol="0" anchor="ctr" anchorCtr="0">
              <a:noAutofit/>
            </a:bodyPr>
            <a:lstStyle/>
            <a:p>
              <a:r>
                <a:rPr lang="en-US" sz="1050" dirty="0" smtClean="0"/>
                <a:t>172.16.11.0</a:t>
              </a:r>
              <a:endParaRPr lang="en-US" sz="1050" dirty="0"/>
            </a:p>
          </p:txBody>
        </p:sp>
        <p:cxnSp>
          <p:nvCxnSpPr>
            <p:cNvPr id="43" name="Straight Connector 42"/>
            <p:cNvCxnSpPr/>
            <p:nvPr/>
          </p:nvCxnSpPr>
          <p:spPr bwMode="auto">
            <a:xfrm rot="5400000">
              <a:off x="1606379" y="1597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4" name="Straight Connector 43"/>
            <p:cNvCxnSpPr/>
            <p:nvPr/>
          </p:nvCxnSpPr>
          <p:spPr bwMode="auto">
            <a:xfrm rot="10800000">
              <a:off x="1781385" y="159863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5" name="TextBox 44"/>
            <p:cNvSpPr txBox="1"/>
            <p:nvPr/>
          </p:nvSpPr>
          <p:spPr>
            <a:xfrm>
              <a:off x="1214655" y="1291114"/>
              <a:ext cx="1013551" cy="165253"/>
            </a:xfrm>
            <a:prstGeom prst="rect">
              <a:avLst/>
            </a:prstGeom>
            <a:noFill/>
          </p:spPr>
          <p:txBody>
            <a:bodyPr wrap="square" lIns="0" tIns="0" rIns="0" bIns="0" rtlCol="0" anchor="ctr" anchorCtr="0">
              <a:noAutofit/>
            </a:bodyPr>
            <a:lstStyle/>
            <a:p>
              <a:r>
                <a:rPr lang="en-US" sz="1050" dirty="0" smtClean="0"/>
                <a:t>172.16.10.0</a:t>
              </a:r>
              <a:endParaRPr lang="en-US" sz="1050" dirty="0"/>
            </a:p>
          </p:txBody>
        </p:sp>
        <p:sp>
          <p:nvSpPr>
            <p:cNvPr id="40" name="Rounded Rectangle 39"/>
            <p:cNvSpPr/>
            <p:nvPr/>
          </p:nvSpPr>
          <p:spPr bwMode="auto">
            <a:xfrm>
              <a:off x="3810129" y="1400115"/>
              <a:ext cx="2148544" cy="1333060"/>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3" name="Rounded Rectangle 32"/>
            <p:cNvSpPr/>
            <p:nvPr/>
          </p:nvSpPr>
          <p:spPr bwMode="auto">
            <a:xfrm>
              <a:off x="6531429" y="919643"/>
              <a:ext cx="2210630" cy="1220663"/>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05421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04385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8" name="TextBox 47"/>
            <p:cNvSpPr txBox="1"/>
            <p:nvPr/>
          </p:nvSpPr>
          <p:spPr>
            <a:xfrm>
              <a:off x="4393159" y="1432594"/>
              <a:ext cx="1013551" cy="165253"/>
            </a:xfrm>
            <a:prstGeom prst="rect">
              <a:avLst/>
            </a:prstGeom>
            <a:noFill/>
          </p:spPr>
          <p:txBody>
            <a:bodyPr wrap="square" lIns="0" tIns="0" rIns="0" bIns="0" rtlCol="0" anchor="ctr" anchorCtr="0">
              <a:noAutofit/>
            </a:bodyPr>
            <a:lstStyle/>
            <a:p>
              <a:r>
                <a:rPr lang="en-US" sz="1050" b="1" dirty="0" smtClean="0"/>
                <a:t>AS 65000</a:t>
              </a:r>
              <a:endParaRPr lang="en-US" sz="1050" b="1" dirty="0"/>
            </a:p>
          </p:txBody>
        </p:sp>
        <p:pic>
          <p:nvPicPr>
            <p:cNvPr id="51" name="Picture 37"/>
            <p:cNvPicPr>
              <a:picLocks noChangeArrowheads="1"/>
            </p:cNvPicPr>
            <p:nvPr/>
          </p:nvPicPr>
          <p:blipFill>
            <a:blip r:embed="rId3"/>
            <a:srcRect/>
            <a:stretch>
              <a:fillRect/>
            </a:stretch>
          </p:blipFill>
          <p:spPr bwMode="auto">
            <a:xfrm>
              <a:off x="2178731" y="1341755"/>
              <a:ext cx="870351" cy="451691"/>
            </a:xfrm>
            <a:prstGeom prst="rect">
              <a:avLst/>
            </a:prstGeom>
            <a:noFill/>
            <a:ln w="9525">
              <a:noFill/>
              <a:miter lim="800000"/>
              <a:headEnd/>
              <a:tailEnd/>
            </a:ln>
          </p:spPr>
        </p:pic>
        <p:sp>
          <p:nvSpPr>
            <p:cNvPr id="53" name="TextBox 52"/>
            <p:cNvSpPr txBox="1"/>
            <p:nvPr/>
          </p:nvSpPr>
          <p:spPr>
            <a:xfrm>
              <a:off x="2454164" y="156209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333260"/>
              <a:ext cx="870351" cy="451691"/>
            </a:xfrm>
            <a:prstGeom prst="rect">
              <a:avLst/>
            </a:prstGeom>
            <a:noFill/>
            <a:ln w="9525">
              <a:noFill/>
              <a:miter lim="800000"/>
              <a:headEnd/>
              <a:tailEnd/>
            </a:ln>
          </p:spPr>
        </p:pic>
        <p:sp>
          <p:nvSpPr>
            <p:cNvPr id="56" name="TextBox 55"/>
            <p:cNvSpPr txBox="1"/>
            <p:nvPr/>
          </p:nvSpPr>
          <p:spPr>
            <a:xfrm>
              <a:off x="7019615" y="155284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pic>
          <p:nvPicPr>
            <p:cNvPr id="25" name="Picture 37"/>
            <p:cNvPicPr>
              <a:picLocks noChangeArrowheads="1"/>
            </p:cNvPicPr>
            <p:nvPr/>
          </p:nvPicPr>
          <p:blipFill>
            <a:blip r:embed="rId3"/>
            <a:srcRect/>
            <a:stretch>
              <a:fillRect/>
            </a:stretch>
          </p:blipFill>
          <p:spPr bwMode="auto">
            <a:xfrm>
              <a:off x="4463090" y="2218578"/>
              <a:ext cx="870351" cy="451691"/>
            </a:xfrm>
            <a:prstGeom prst="rect">
              <a:avLst/>
            </a:prstGeom>
            <a:noFill/>
            <a:ln w="9525">
              <a:noFill/>
              <a:miter lim="800000"/>
              <a:headEnd/>
              <a:tailEnd/>
            </a:ln>
          </p:spPr>
        </p:pic>
        <p:sp>
          <p:nvSpPr>
            <p:cNvPr id="26" name="TextBox 25"/>
            <p:cNvSpPr txBox="1"/>
            <p:nvPr/>
          </p:nvSpPr>
          <p:spPr>
            <a:xfrm>
              <a:off x="4758745" y="243707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9" name="TextBox 28"/>
            <p:cNvSpPr txBox="1"/>
            <p:nvPr/>
          </p:nvSpPr>
          <p:spPr>
            <a:xfrm>
              <a:off x="6896794" y="1828807"/>
              <a:ext cx="840434" cy="150726"/>
            </a:xfrm>
            <a:prstGeom prst="rect">
              <a:avLst/>
            </a:prstGeom>
            <a:noFill/>
          </p:spPr>
          <p:txBody>
            <a:bodyPr wrap="square" lIns="0" tIns="0" rIns="0" bIns="0" rtlCol="0" anchor="ctr" anchorCtr="0">
              <a:noAutofit/>
            </a:bodyPr>
            <a:lstStyle/>
            <a:p>
              <a:pPr algn="l"/>
              <a:r>
                <a:rPr lang="en-US" sz="1050" dirty="0" smtClean="0"/>
                <a:t>10.1.1.1</a:t>
              </a:r>
              <a:endParaRPr lang="en-US" sz="1050" dirty="0"/>
            </a:p>
          </p:txBody>
        </p:sp>
        <p:sp>
          <p:nvSpPr>
            <p:cNvPr id="64" name="TextBox 63"/>
            <p:cNvSpPr txBox="1"/>
            <p:nvPr/>
          </p:nvSpPr>
          <p:spPr>
            <a:xfrm>
              <a:off x="7076069" y="1010549"/>
              <a:ext cx="1013551" cy="165253"/>
            </a:xfrm>
            <a:prstGeom prst="rect">
              <a:avLst/>
            </a:prstGeom>
            <a:noFill/>
          </p:spPr>
          <p:txBody>
            <a:bodyPr wrap="square" lIns="0" tIns="0" rIns="0" bIns="0" rtlCol="0" anchor="ctr" anchorCtr="0">
              <a:noAutofit/>
            </a:bodyPr>
            <a:lstStyle/>
            <a:p>
              <a:r>
                <a:rPr lang="en-US" sz="1050" b="1" dirty="0" smtClean="0"/>
                <a:t>AS 65001</a:t>
              </a:r>
              <a:endParaRPr lang="en-US" sz="1050" b="1" dirty="0"/>
            </a:p>
          </p:txBody>
        </p:sp>
      </p:grpSp>
      <p:sp>
        <p:nvSpPr>
          <p:cNvPr id="65" name="Content Placeholder 28"/>
          <p:cNvSpPr txBox="1">
            <a:spLocks/>
          </p:cNvSpPr>
          <p:nvPr/>
        </p:nvSpPr>
        <p:spPr>
          <a:xfrm>
            <a:off x="279399" y="4941947"/>
            <a:ext cx="8514081" cy="1607736"/>
          </a:xfrm>
          <a:prstGeom prst="rect">
            <a:avLst/>
          </a:prstGeom>
        </p:spPr>
        <p:txBody>
          <a:bodyPr>
            <a:normAutofit/>
          </a:bodyPr>
          <a:lstStyle/>
          <a:p>
            <a:pPr marL="171450" indent="-171450" algn="l" defTabSz="814388" eaLnBrk="1" hangingPunct="1">
              <a:lnSpc>
                <a:spcPct val="130000"/>
              </a:lnSpc>
              <a:spcBef>
                <a:spcPts val="0"/>
              </a:spcBef>
              <a:buClr>
                <a:srgbClr val="708CA1"/>
              </a:buClr>
              <a:buFont typeface="Wingdings" pitchFamily="2" charset="2"/>
              <a:buChar char="§"/>
            </a:pPr>
            <a:r>
              <a:rPr lang="en-US" sz="1600" kern="0" dirty="0" smtClean="0">
                <a:latin typeface="+mn-lt"/>
              </a:rPr>
              <a:t>Now neighbor 10.1.1.1 learns about 172.16.0.0/16, 172.16.10.0/24, and 172.16.11.0/24. </a:t>
            </a:r>
          </a:p>
          <a:p>
            <a:pPr marL="401638" lvl="1" indent="-176213" algn="l" defTabSz="814388" eaLnBrk="1" hangingPunct="1">
              <a:lnSpc>
                <a:spcPct val="110000"/>
              </a:lnSpc>
              <a:spcBef>
                <a:spcPts val="0"/>
              </a:spcBef>
              <a:buClr>
                <a:srgbClr val="708CA1"/>
              </a:buClr>
              <a:buFont typeface="Wingdings" pitchFamily="2" charset="2"/>
              <a:buChar char="§"/>
            </a:pPr>
            <a:r>
              <a:rPr lang="en-US" sz="1500" kern="0" dirty="0" smtClean="0">
                <a:latin typeface="+mn-lt"/>
              </a:rPr>
              <a:t>R1 ignores the /8 parameter and treats the command as if it had the parameters</a:t>
            </a:r>
            <a:r>
              <a:rPr lang="en-US" sz="1500" b="1" kern="0" dirty="0" smtClean="0">
                <a:latin typeface="Courier New" pitchFamily="49" charset="0"/>
                <a:cs typeface="Courier New" pitchFamily="49" charset="0"/>
              </a:rPr>
              <a:t> </a:t>
            </a:r>
            <a:r>
              <a:rPr lang="en-US" sz="1500" b="1" kern="0" dirty="0" err="1" smtClean="0">
                <a:latin typeface="Courier New" pitchFamily="49" charset="0"/>
                <a:cs typeface="Courier New" pitchFamily="49" charset="0"/>
              </a:rPr>
              <a:t>ge</a:t>
            </a:r>
            <a:r>
              <a:rPr lang="en-US" sz="1500" b="1" kern="0" dirty="0" smtClean="0">
                <a:latin typeface="Courier New" pitchFamily="49" charset="0"/>
                <a:cs typeface="Courier New" pitchFamily="49" charset="0"/>
              </a:rPr>
              <a:t> 16 le 24</a:t>
            </a:r>
            <a:r>
              <a:rPr lang="en-US" sz="1500" kern="0" dirty="0" smtClean="0">
                <a:latin typeface="+mn-lt"/>
              </a:rPr>
              <a:t>.</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850367"/>
          </a:xfrm>
        </p:spPr>
        <p:txBody>
          <a:bodyPr>
            <a:normAutofit/>
          </a:bodyPr>
          <a:lstStyle/>
          <a:p>
            <a:pPr algn="l"/>
            <a:r>
              <a:rPr lang="en-US" sz="3600" dirty="0" smtClean="0"/>
              <a:t>Prefix-list Scenario #5</a:t>
            </a:r>
            <a:endParaRPr lang="en-US" sz="3600" dirty="0"/>
          </a:p>
        </p:txBody>
      </p:sp>
      <p:sp>
        <p:nvSpPr>
          <p:cNvPr id="37" name="Rectangle 36"/>
          <p:cNvSpPr/>
          <p:nvPr/>
        </p:nvSpPr>
        <p:spPr bwMode="auto">
          <a:xfrm>
            <a:off x="5576834" y="3508744"/>
            <a:ext cx="1085223" cy="170796"/>
          </a:xfrm>
          <a:prstGeom prst="rect">
            <a:avLst/>
          </a:prstGeom>
          <a:solidFill>
            <a:srgbClr val="FFFF00"/>
          </a:solidFill>
          <a:ln w="9525" cap="flat" cmpd="sng" algn="ctr">
            <a:no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endParaRPr>
          </a:p>
        </p:txBody>
      </p:sp>
      <p:sp>
        <p:nvSpPr>
          <p:cNvPr id="46" name="Text Placeholder 5"/>
          <p:cNvSpPr>
            <a:spLocks/>
          </p:cNvSpPr>
          <p:nvPr/>
        </p:nvSpPr>
        <p:spPr bwMode="auto">
          <a:xfrm>
            <a:off x="279400" y="3468524"/>
            <a:ext cx="8537054" cy="1316334"/>
          </a:xfrm>
          <a:prstGeom prst="rect">
            <a:avLst/>
          </a:prstGeom>
          <a:noFill/>
          <a:ln w="12700" algn="ctr">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vert="horz" wrap="square" lIns="82124" tIns="41061" rIns="82124" bIns="41061" numCol="1" anchor="t" anchorCtr="0" compatLnSpc="1">
            <a:prstTxWarp prst="textNoShape">
              <a:avLst/>
            </a:prstTxWarp>
          </a:bodyPr>
          <a:lstStyle/>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r>
              <a:rPr lang="en-US" sz="1200" b="1" kern="0" dirty="0" smtClean="0">
                <a:latin typeface="Courier New" pitchFamily="49" charset="0"/>
              </a:rPr>
              <a:t> ip prefix-list TEN-ONLY permit 172.16.10.0/8 </a:t>
            </a:r>
            <a:r>
              <a:rPr lang="en-US" sz="1200" b="1" kern="0" dirty="0" err="1" smtClean="0">
                <a:latin typeface="Courier New" pitchFamily="49" charset="0"/>
              </a:rPr>
              <a:t>ge</a:t>
            </a:r>
            <a:r>
              <a:rPr lang="en-US" sz="1200" b="1" kern="0" dirty="0" smtClean="0">
                <a:latin typeface="Courier New" pitchFamily="49" charset="0"/>
              </a:rPr>
              <a:t> 17 le 24</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 </a:t>
            </a:r>
            <a:r>
              <a:rPr lang="en-US" sz="1200" b="1" kern="0" dirty="0" smtClean="0">
                <a:latin typeface="Courier New" pitchFamily="49" charset="0"/>
              </a:rPr>
              <a:t>router bgp 65000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aggregate-address 172.16.0.0 255.255.0.0</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remote-as 65001</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neighbor 10.1.1.1 prefix-list TEN-ONLY out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R1(config-router)# </a:t>
            </a:r>
            <a:r>
              <a:rPr lang="en-US" sz="1200" b="1" kern="0" dirty="0" smtClean="0">
                <a:latin typeface="Courier New" pitchFamily="49" charset="0"/>
              </a:rPr>
              <a:t>exit</a:t>
            </a:r>
          </a:p>
          <a:p>
            <a:pPr marL="236538" indent="-236538" algn="l" defTabSz="814388" eaLnBrk="1" hangingPunct="1">
              <a:lnSpc>
                <a:spcPct val="100000"/>
              </a:lnSpc>
              <a:spcBef>
                <a:spcPts val="0"/>
              </a:spcBef>
              <a:buClr>
                <a:srgbClr val="708CA1"/>
              </a:buClr>
              <a:defRPr/>
            </a:pPr>
            <a:r>
              <a:rPr lang="en-US" sz="1200" kern="0" dirty="0" smtClean="0">
                <a:latin typeface="Courier New" pitchFamily="49" charset="0"/>
              </a:rPr>
              <a:t>R1(config)#</a:t>
            </a:r>
            <a:endParaRPr lang="en-US" sz="1200" b="1" kern="0" dirty="0" smtClean="0">
              <a:latin typeface="Courier New" pitchFamily="49" charset="0"/>
            </a:endParaRPr>
          </a:p>
        </p:txBody>
      </p:sp>
      <p:grpSp>
        <p:nvGrpSpPr>
          <p:cNvPr id="3" name="Group 30"/>
          <p:cNvGrpSpPr/>
          <p:nvPr/>
        </p:nvGrpSpPr>
        <p:grpSpPr>
          <a:xfrm>
            <a:off x="726457" y="1300599"/>
            <a:ext cx="7665082" cy="1828816"/>
            <a:chOff x="1076977" y="904359"/>
            <a:chExt cx="7665082" cy="1828816"/>
          </a:xfrm>
        </p:grpSpPr>
        <p:sp>
          <p:nvSpPr>
            <p:cNvPr id="36" name="Rounded Rectangle 35"/>
            <p:cNvSpPr/>
            <p:nvPr/>
          </p:nvSpPr>
          <p:spPr bwMode="auto">
            <a:xfrm>
              <a:off x="1076977" y="904359"/>
              <a:ext cx="2148544" cy="1256044"/>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cxnSp>
          <p:nvCxnSpPr>
            <p:cNvPr id="47" name="Straight Connector 46"/>
            <p:cNvCxnSpPr/>
            <p:nvPr/>
          </p:nvCxnSpPr>
          <p:spPr bwMode="auto">
            <a:xfrm rot="5400000">
              <a:off x="2421970" y="1308047"/>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61" name="Straight Connector 60"/>
            <p:cNvCxnSpPr/>
            <p:nvPr/>
          </p:nvCxnSpPr>
          <p:spPr bwMode="auto">
            <a:xfrm rot="10800000">
              <a:off x="2355816" y="1148128"/>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62" name="TextBox 61"/>
            <p:cNvSpPr txBox="1"/>
            <p:nvPr/>
          </p:nvSpPr>
          <p:spPr>
            <a:xfrm>
              <a:off x="1988378" y="959515"/>
              <a:ext cx="1013551" cy="165253"/>
            </a:xfrm>
            <a:prstGeom prst="rect">
              <a:avLst/>
            </a:prstGeom>
            <a:noFill/>
          </p:spPr>
          <p:txBody>
            <a:bodyPr wrap="square" lIns="0" tIns="0" rIns="0" bIns="0" rtlCol="0" anchor="ctr" anchorCtr="0">
              <a:noAutofit/>
            </a:bodyPr>
            <a:lstStyle/>
            <a:p>
              <a:r>
                <a:rPr lang="en-US" sz="1050" dirty="0" smtClean="0"/>
                <a:t>172.16.11.0</a:t>
              </a:r>
              <a:endParaRPr lang="en-US" sz="1050" dirty="0"/>
            </a:p>
          </p:txBody>
        </p:sp>
        <p:cxnSp>
          <p:nvCxnSpPr>
            <p:cNvPr id="43" name="Straight Connector 42"/>
            <p:cNvCxnSpPr/>
            <p:nvPr/>
          </p:nvCxnSpPr>
          <p:spPr bwMode="auto">
            <a:xfrm rot="5400000">
              <a:off x="1606379" y="1597778"/>
              <a:ext cx="341524" cy="550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cxnSp>
          <p:nvCxnSpPr>
            <p:cNvPr id="44" name="Straight Connector 43"/>
            <p:cNvCxnSpPr/>
            <p:nvPr/>
          </p:nvCxnSpPr>
          <p:spPr bwMode="auto">
            <a:xfrm rot="10800000">
              <a:off x="1781385" y="1598633"/>
              <a:ext cx="519629" cy="1836"/>
            </a:xfrm>
            <a:prstGeom prst="line">
              <a:avLst/>
            </a:prstGeom>
            <a:solidFill>
              <a:schemeClr val="accent1"/>
            </a:solidFill>
            <a:ln w="22225" cap="flat" cmpd="sng" algn="ctr">
              <a:solidFill>
                <a:schemeClr val="accent6"/>
              </a:solidFill>
              <a:prstDash val="solid"/>
              <a:round/>
              <a:headEnd type="none" w="med" len="med"/>
              <a:tailEnd type="none" w="med" len="med"/>
            </a:ln>
            <a:effectLst/>
          </p:spPr>
        </p:cxnSp>
        <p:sp>
          <p:nvSpPr>
            <p:cNvPr id="45" name="TextBox 44"/>
            <p:cNvSpPr txBox="1"/>
            <p:nvPr/>
          </p:nvSpPr>
          <p:spPr>
            <a:xfrm>
              <a:off x="1214655" y="1291114"/>
              <a:ext cx="1013551" cy="165253"/>
            </a:xfrm>
            <a:prstGeom prst="rect">
              <a:avLst/>
            </a:prstGeom>
            <a:noFill/>
          </p:spPr>
          <p:txBody>
            <a:bodyPr wrap="square" lIns="0" tIns="0" rIns="0" bIns="0" rtlCol="0" anchor="ctr" anchorCtr="0">
              <a:noAutofit/>
            </a:bodyPr>
            <a:lstStyle/>
            <a:p>
              <a:r>
                <a:rPr lang="en-US" sz="1050" dirty="0" smtClean="0"/>
                <a:t>172.16.10.0</a:t>
              </a:r>
              <a:endParaRPr lang="en-US" sz="1050" dirty="0"/>
            </a:p>
          </p:txBody>
        </p:sp>
        <p:sp>
          <p:nvSpPr>
            <p:cNvPr id="40" name="Rounded Rectangle 39"/>
            <p:cNvSpPr/>
            <p:nvPr/>
          </p:nvSpPr>
          <p:spPr bwMode="auto">
            <a:xfrm>
              <a:off x="3810129" y="1400115"/>
              <a:ext cx="2148544" cy="1333060"/>
            </a:xfrm>
            <a:prstGeom prst="roundRect">
              <a:avLst/>
            </a:prstGeom>
            <a:solidFill>
              <a:schemeClr val="tx1">
                <a:lumMod val="50000"/>
                <a:lumOff val="50000"/>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33" name="Rounded Rectangle 32"/>
            <p:cNvSpPr/>
            <p:nvPr/>
          </p:nvSpPr>
          <p:spPr bwMode="auto">
            <a:xfrm>
              <a:off x="6531429" y="919643"/>
              <a:ext cx="2210630" cy="1220663"/>
            </a:xfrm>
            <a:prstGeom prst="roundRect">
              <a:avLst/>
            </a:prstGeom>
            <a:solidFill>
              <a:schemeClr val="accent2">
                <a:alpha val="15000"/>
              </a:schemeClr>
            </a:solidFill>
            <a:ln w="9525" cap="flat" cmpd="sng" algn="ctr">
              <a:solidFill>
                <a:schemeClr val="tx1"/>
              </a:solidFill>
              <a:prstDash val="solid"/>
              <a:round/>
              <a:headEnd type="none" w="med" len="med"/>
              <a:tailEnd type="none" w="med" len="med"/>
            </a:ln>
            <a:effectLst/>
          </p:spPr>
          <p:txBody>
            <a:bodyPr vert="horz" wrap="square" lIns="82124" tIns="41061" rIns="82124" bIns="41061" numCol="1" rtlCol="0" anchor="ctr" anchorCtr="0" compatLnSpc="1">
              <a:prstTxWarp prst="textNoShape">
                <a:avLst/>
              </a:prstTxWarp>
              <a:spAutoFit/>
            </a:bodyPr>
            <a:lstStyle/>
            <a:p>
              <a:pPr marL="0" marR="0" indent="0" algn="ctr" defTabSz="814388" rtl="0" eaLnBrk="0" fontAlgn="base" latinLnBrk="0" hangingPunct="0">
                <a:lnSpc>
                  <a:spcPct val="9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ndParaRPr>
            </a:p>
          </p:txBody>
        </p:sp>
        <p:sp>
          <p:nvSpPr>
            <p:cNvPr id="28" name="Freeform 9"/>
            <p:cNvSpPr>
              <a:spLocks/>
            </p:cNvSpPr>
            <p:nvPr/>
          </p:nvSpPr>
          <p:spPr bwMode="auto">
            <a:xfrm rot="1500000" flipV="1">
              <a:off x="2742918" y="2054218"/>
              <a:ext cx="1927296" cy="124792"/>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27" name="Freeform 9"/>
            <p:cNvSpPr>
              <a:spLocks/>
            </p:cNvSpPr>
            <p:nvPr/>
          </p:nvSpPr>
          <p:spPr bwMode="auto">
            <a:xfrm rot="20100000">
              <a:off x="5116650" y="2043853"/>
              <a:ext cx="1927296" cy="132203"/>
            </a:xfrm>
            <a:custGeom>
              <a:avLst/>
              <a:gdLst>
                <a:gd name="T0" fmla="*/ 0 w 2017"/>
                <a:gd name="T1" fmla="*/ 0 h 97"/>
                <a:gd name="T2" fmla="*/ 2147483647 w 2017"/>
                <a:gd name="T3" fmla="*/ 0 h 97"/>
                <a:gd name="T4" fmla="*/ 2147483647 w 2017"/>
                <a:gd name="T5" fmla="*/ 2147483647 h 97"/>
                <a:gd name="T6" fmla="*/ 2147483647 w 2017"/>
                <a:gd name="T7" fmla="*/ 2147483647 h 97"/>
                <a:gd name="T8" fmla="*/ 0 60000 65536"/>
                <a:gd name="T9" fmla="*/ 0 60000 65536"/>
                <a:gd name="T10" fmla="*/ 0 60000 65536"/>
                <a:gd name="T11" fmla="*/ 0 60000 65536"/>
                <a:gd name="T12" fmla="*/ 0 w 2017"/>
                <a:gd name="T13" fmla="*/ 0 h 97"/>
                <a:gd name="T14" fmla="*/ 2017 w 2017"/>
                <a:gd name="T15" fmla="*/ 97 h 97"/>
              </a:gdLst>
              <a:ahLst/>
              <a:cxnLst>
                <a:cxn ang="T8">
                  <a:pos x="T0" y="T1"/>
                </a:cxn>
                <a:cxn ang="T9">
                  <a:pos x="T2" y="T3"/>
                </a:cxn>
                <a:cxn ang="T10">
                  <a:pos x="T4" y="T5"/>
                </a:cxn>
                <a:cxn ang="T11">
                  <a:pos x="T6" y="T7"/>
                </a:cxn>
              </a:cxnLst>
              <a:rect l="T12" t="T13" r="T14" b="T15"/>
              <a:pathLst>
                <a:path w="2017" h="97">
                  <a:moveTo>
                    <a:pt x="0" y="0"/>
                  </a:moveTo>
                  <a:lnTo>
                    <a:pt x="1008" y="0"/>
                  </a:lnTo>
                  <a:lnTo>
                    <a:pt x="912" y="96"/>
                  </a:lnTo>
                  <a:lnTo>
                    <a:pt x="2016" y="96"/>
                  </a:lnTo>
                </a:path>
              </a:pathLst>
            </a:custGeom>
            <a:noFill/>
            <a:ln w="25400" cap="rnd" cmpd="sng">
              <a:solidFill>
                <a:schemeClr val="accent2"/>
              </a:solidFill>
              <a:prstDash val="solid"/>
              <a:round/>
              <a:headEnd type="none" w="sm" len="sm"/>
              <a:tailEnd type="none" w="sm" len="sm"/>
            </a:ln>
          </p:spPr>
          <p:txBody>
            <a:bodyPr/>
            <a:lstStyle/>
            <a:p>
              <a:endParaRPr lang="en-US" dirty="0"/>
            </a:p>
          </p:txBody>
        </p:sp>
        <p:sp>
          <p:nvSpPr>
            <p:cNvPr id="48" name="TextBox 47"/>
            <p:cNvSpPr txBox="1"/>
            <p:nvPr/>
          </p:nvSpPr>
          <p:spPr>
            <a:xfrm>
              <a:off x="4393159" y="1432594"/>
              <a:ext cx="1013551" cy="165253"/>
            </a:xfrm>
            <a:prstGeom prst="rect">
              <a:avLst/>
            </a:prstGeom>
            <a:noFill/>
          </p:spPr>
          <p:txBody>
            <a:bodyPr wrap="square" lIns="0" tIns="0" rIns="0" bIns="0" rtlCol="0" anchor="ctr" anchorCtr="0">
              <a:noAutofit/>
            </a:bodyPr>
            <a:lstStyle/>
            <a:p>
              <a:r>
                <a:rPr lang="en-US" sz="1050" b="1" dirty="0" smtClean="0"/>
                <a:t>AS 65000</a:t>
              </a:r>
              <a:endParaRPr lang="en-US" sz="1050" b="1" dirty="0"/>
            </a:p>
          </p:txBody>
        </p:sp>
        <p:pic>
          <p:nvPicPr>
            <p:cNvPr id="51" name="Picture 37"/>
            <p:cNvPicPr>
              <a:picLocks noChangeArrowheads="1"/>
            </p:cNvPicPr>
            <p:nvPr/>
          </p:nvPicPr>
          <p:blipFill>
            <a:blip r:embed="rId3"/>
            <a:srcRect/>
            <a:stretch>
              <a:fillRect/>
            </a:stretch>
          </p:blipFill>
          <p:spPr bwMode="auto">
            <a:xfrm>
              <a:off x="2178731" y="1341755"/>
              <a:ext cx="870351" cy="451691"/>
            </a:xfrm>
            <a:prstGeom prst="rect">
              <a:avLst/>
            </a:prstGeom>
            <a:noFill/>
            <a:ln w="9525">
              <a:noFill/>
              <a:miter lim="800000"/>
              <a:headEnd/>
              <a:tailEnd/>
            </a:ln>
          </p:spPr>
        </p:pic>
        <p:sp>
          <p:nvSpPr>
            <p:cNvPr id="53" name="TextBox 52"/>
            <p:cNvSpPr txBox="1"/>
            <p:nvPr/>
          </p:nvSpPr>
          <p:spPr>
            <a:xfrm>
              <a:off x="2454164" y="1562092"/>
              <a:ext cx="380232" cy="258532"/>
            </a:xfrm>
            <a:prstGeom prst="rect">
              <a:avLst/>
            </a:prstGeom>
            <a:noFill/>
          </p:spPr>
          <p:txBody>
            <a:bodyPr wrap="none" rtlCol="0">
              <a:spAutoFit/>
            </a:bodyPr>
            <a:lstStyle/>
            <a:p>
              <a:r>
                <a:rPr lang="en-US" sz="1200" b="1" dirty="0" smtClean="0">
                  <a:solidFill>
                    <a:schemeClr val="bg1"/>
                  </a:solidFill>
                </a:rPr>
                <a:t>R2</a:t>
              </a:r>
              <a:endParaRPr lang="en-US" sz="1200" b="1" dirty="0">
                <a:solidFill>
                  <a:schemeClr val="bg1"/>
                </a:solidFill>
              </a:endParaRPr>
            </a:p>
          </p:txBody>
        </p:sp>
        <p:pic>
          <p:nvPicPr>
            <p:cNvPr id="55" name="Picture 37"/>
            <p:cNvPicPr>
              <a:picLocks noChangeArrowheads="1"/>
            </p:cNvPicPr>
            <p:nvPr/>
          </p:nvPicPr>
          <p:blipFill>
            <a:blip r:embed="rId3"/>
            <a:srcRect/>
            <a:stretch>
              <a:fillRect/>
            </a:stretch>
          </p:blipFill>
          <p:spPr bwMode="auto">
            <a:xfrm>
              <a:off x="6719725" y="1333260"/>
              <a:ext cx="870351" cy="451691"/>
            </a:xfrm>
            <a:prstGeom prst="rect">
              <a:avLst/>
            </a:prstGeom>
            <a:noFill/>
            <a:ln w="9525">
              <a:noFill/>
              <a:miter lim="800000"/>
              <a:headEnd/>
              <a:tailEnd/>
            </a:ln>
          </p:spPr>
        </p:pic>
        <p:sp>
          <p:nvSpPr>
            <p:cNvPr id="56" name="TextBox 55"/>
            <p:cNvSpPr txBox="1"/>
            <p:nvPr/>
          </p:nvSpPr>
          <p:spPr>
            <a:xfrm>
              <a:off x="7019615" y="1552849"/>
              <a:ext cx="380232" cy="258532"/>
            </a:xfrm>
            <a:prstGeom prst="rect">
              <a:avLst/>
            </a:prstGeom>
            <a:noFill/>
          </p:spPr>
          <p:txBody>
            <a:bodyPr wrap="none" rtlCol="0">
              <a:spAutoFit/>
            </a:bodyPr>
            <a:lstStyle/>
            <a:p>
              <a:r>
                <a:rPr lang="en-US" sz="1200" b="1" dirty="0" smtClean="0">
                  <a:solidFill>
                    <a:schemeClr val="bg1"/>
                  </a:solidFill>
                </a:rPr>
                <a:t>R3</a:t>
              </a:r>
              <a:endParaRPr lang="en-US" sz="1200" b="1" dirty="0">
                <a:solidFill>
                  <a:schemeClr val="bg1"/>
                </a:solidFill>
              </a:endParaRPr>
            </a:p>
          </p:txBody>
        </p:sp>
        <p:pic>
          <p:nvPicPr>
            <p:cNvPr id="25" name="Picture 37"/>
            <p:cNvPicPr>
              <a:picLocks noChangeArrowheads="1"/>
            </p:cNvPicPr>
            <p:nvPr/>
          </p:nvPicPr>
          <p:blipFill>
            <a:blip r:embed="rId3"/>
            <a:srcRect/>
            <a:stretch>
              <a:fillRect/>
            </a:stretch>
          </p:blipFill>
          <p:spPr bwMode="auto">
            <a:xfrm>
              <a:off x="4463090" y="2218578"/>
              <a:ext cx="870351" cy="451691"/>
            </a:xfrm>
            <a:prstGeom prst="rect">
              <a:avLst/>
            </a:prstGeom>
            <a:noFill/>
            <a:ln w="9525">
              <a:noFill/>
              <a:miter lim="800000"/>
              <a:headEnd/>
              <a:tailEnd/>
            </a:ln>
          </p:spPr>
        </p:pic>
        <p:sp>
          <p:nvSpPr>
            <p:cNvPr id="26" name="TextBox 25"/>
            <p:cNvSpPr txBox="1"/>
            <p:nvPr/>
          </p:nvSpPr>
          <p:spPr>
            <a:xfrm>
              <a:off x="4758745" y="2437077"/>
              <a:ext cx="380232" cy="258532"/>
            </a:xfrm>
            <a:prstGeom prst="rect">
              <a:avLst/>
            </a:prstGeom>
            <a:noFill/>
          </p:spPr>
          <p:txBody>
            <a:bodyPr wrap="none" rtlCol="0">
              <a:spAutoFit/>
            </a:bodyPr>
            <a:lstStyle/>
            <a:p>
              <a:r>
                <a:rPr lang="en-US" sz="1200" b="1" dirty="0" smtClean="0">
                  <a:solidFill>
                    <a:schemeClr val="bg1"/>
                  </a:solidFill>
                </a:rPr>
                <a:t>R1</a:t>
              </a:r>
              <a:endParaRPr lang="en-US" sz="1200" b="1" dirty="0">
                <a:solidFill>
                  <a:schemeClr val="bg1"/>
                </a:solidFill>
              </a:endParaRPr>
            </a:p>
          </p:txBody>
        </p:sp>
        <p:sp>
          <p:nvSpPr>
            <p:cNvPr id="29" name="TextBox 28"/>
            <p:cNvSpPr txBox="1"/>
            <p:nvPr/>
          </p:nvSpPr>
          <p:spPr>
            <a:xfrm>
              <a:off x="6896794" y="1828807"/>
              <a:ext cx="840434" cy="150726"/>
            </a:xfrm>
            <a:prstGeom prst="rect">
              <a:avLst/>
            </a:prstGeom>
            <a:noFill/>
          </p:spPr>
          <p:txBody>
            <a:bodyPr wrap="square" lIns="0" tIns="0" rIns="0" bIns="0" rtlCol="0" anchor="ctr" anchorCtr="0">
              <a:noAutofit/>
            </a:bodyPr>
            <a:lstStyle/>
            <a:p>
              <a:pPr algn="l"/>
              <a:r>
                <a:rPr lang="en-US" sz="1050" dirty="0" smtClean="0"/>
                <a:t>10.1.1.1</a:t>
              </a:r>
              <a:endParaRPr lang="en-US" sz="1050" dirty="0"/>
            </a:p>
          </p:txBody>
        </p:sp>
        <p:sp>
          <p:nvSpPr>
            <p:cNvPr id="64" name="TextBox 63"/>
            <p:cNvSpPr txBox="1"/>
            <p:nvPr/>
          </p:nvSpPr>
          <p:spPr>
            <a:xfrm>
              <a:off x="7076069" y="1010549"/>
              <a:ext cx="1013551" cy="165253"/>
            </a:xfrm>
            <a:prstGeom prst="rect">
              <a:avLst/>
            </a:prstGeom>
            <a:noFill/>
          </p:spPr>
          <p:txBody>
            <a:bodyPr wrap="square" lIns="0" tIns="0" rIns="0" bIns="0" rtlCol="0" anchor="ctr" anchorCtr="0">
              <a:noAutofit/>
            </a:bodyPr>
            <a:lstStyle/>
            <a:p>
              <a:r>
                <a:rPr lang="en-US" sz="1050" b="1" dirty="0" smtClean="0"/>
                <a:t>AS 65001</a:t>
              </a:r>
              <a:endParaRPr lang="en-US" sz="1050" b="1" dirty="0"/>
            </a:p>
          </p:txBody>
        </p:sp>
      </p:grpSp>
      <p:sp>
        <p:nvSpPr>
          <p:cNvPr id="65" name="Content Placeholder 28"/>
          <p:cNvSpPr txBox="1">
            <a:spLocks/>
          </p:cNvSpPr>
          <p:nvPr/>
        </p:nvSpPr>
        <p:spPr>
          <a:xfrm>
            <a:off x="279399" y="4865747"/>
            <a:ext cx="8514081" cy="1607736"/>
          </a:xfrm>
          <a:prstGeom prst="rect">
            <a:avLst/>
          </a:prstGeom>
        </p:spPr>
        <p:txBody>
          <a:bodyPr>
            <a:normAutofit/>
          </a:bodyPr>
          <a:lstStyle/>
          <a:p>
            <a:pPr marL="171450" indent="-171450" algn="l" defTabSz="814388" eaLnBrk="1" hangingPunct="1">
              <a:lnSpc>
                <a:spcPct val="130000"/>
              </a:lnSpc>
              <a:spcBef>
                <a:spcPts val="0"/>
              </a:spcBef>
              <a:buClr>
                <a:srgbClr val="708CA1"/>
              </a:buClr>
              <a:buFont typeface="Wingdings" pitchFamily="2" charset="2"/>
              <a:buChar char="§"/>
            </a:pPr>
            <a:r>
              <a:rPr lang="en-US" sz="1600" kern="0" dirty="0" smtClean="0">
                <a:latin typeface="+mn-lt"/>
              </a:rPr>
              <a:t>Now neighbor 10.1.1.1 learns about 172.16.10.0/24 </a:t>
            </a:r>
            <a:r>
              <a:rPr lang="en-US" sz="1600" kern="0" smtClean="0">
                <a:latin typeface="+mn-lt"/>
              </a:rPr>
              <a:t>and 172.16.11.0/24. </a:t>
            </a:r>
          </a:p>
          <a:p>
            <a:pPr marL="401638" lvl="1" indent="-176213" algn="l" defTabSz="814388" eaLnBrk="1" hangingPunct="1">
              <a:lnSpc>
                <a:spcPct val="110000"/>
              </a:lnSpc>
              <a:spcBef>
                <a:spcPts val="0"/>
              </a:spcBef>
              <a:buClr>
                <a:srgbClr val="708CA1"/>
              </a:buClr>
              <a:buFont typeface="Wingdings" pitchFamily="2" charset="2"/>
              <a:buChar char="§"/>
            </a:pPr>
            <a:r>
              <a:rPr lang="en-US" sz="1500" kern="0" dirty="0" smtClean="0">
                <a:latin typeface="+mn-lt"/>
              </a:rPr>
              <a:t>R1 ignores the /8 parameter and treats the command as if it had the parameters</a:t>
            </a:r>
            <a:r>
              <a:rPr lang="en-US" sz="1500" b="1" kern="0" dirty="0" smtClean="0">
                <a:latin typeface="Courier New" pitchFamily="49" charset="0"/>
                <a:cs typeface="Courier New" pitchFamily="49" charset="0"/>
              </a:rPr>
              <a:t> </a:t>
            </a:r>
            <a:r>
              <a:rPr lang="en-US" sz="1500" b="1" kern="0" dirty="0" err="1" smtClean="0">
                <a:latin typeface="Courier New" pitchFamily="49" charset="0"/>
                <a:cs typeface="Courier New" pitchFamily="49" charset="0"/>
              </a:rPr>
              <a:t>ge</a:t>
            </a:r>
            <a:r>
              <a:rPr lang="en-US" sz="1500" b="1" kern="0" dirty="0" smtClean="0">
                <a:latin typeface="Courier New" pitchFamily="49" charset="0"/>
                <a:cs typeface="Courier New" pitchFamily="49" charset="0"/>
              </a:rPr>
              <a:t> 17 le 24</a:t>
            </a:r>
            <a:r>
              <a:rPr lang="en-US" sz="1500" kern="0" dirty="0" smtClean="0">
                <a:latin typeface="+mn-lt"/>
              </a:rPr>
              <a:t>.</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8"/>
          <p:cNvSpPr>
            <a:spLocks noGrp="1" noChangeArrowheads="1"/>
          </p:cNvSpPr>
          <p:nvPr>
            <p:ph type="title"/>
          </p:nvPr>
        </p:nvSpPr>
        <p:spPr>
          <a:xfrm>
            <a:off x="549275" y="107576"/>
            <a:ext cx="8042276" cy="883024"/>
          </a:xfrm>
        </p:spPr>
        <p:txBody>
          <a:bodyPr/>
          <a:lstStyle/>
          <a:p>
            <a:pPr algn="l" eaLnBrk="1" hangingPunct="1"/>
            <a:r>
              <a:rPr lang="en-US" sz="4000" dirty="0" smtClean="0"/>
              <a:t>Verifying Prefix Lists</a:t>
            </a:r>
          </a:p>
        </p:txBody>
      </p:sp>
      <p:graphicFrame>
        <p:nvGraphicFramePr>
          <p:cNvPr id="5" name="Content Placeholder 4"/>
          <p:cNvGraphicFramePr>
            <a:graphicFrameLocks noGrp="1"/>
          </p:cNvGraphicFramePr>
          <p:nvPr>
            <p:ph idx="1"/>
          </p:nvPr>
        </p:nvGraphicFramePr>
        <p:xfrm>
          <a:off x="279400" y="1182689"/>
          <a:ext cx="8529320" cy="5127222"/>
        </p:xfrm>
        <a:graphic>
          <a:graphicData uri="http://schemas.openxmlformats.org/drawingml/2006/table">
            <a:tbl>
              <a:tblPr firstRow="1" bandRow="1">
                <a:tableStyleId>{5C22544A-7EE6-4342-B048-85BDC9FD1C3A}</a:tableStyleId>
              </a:tblPr>
              <a:tblGrid>
                <a:gridCol w="3820160"/>
                <a:gridCol w="4709160"/>
              </a:tblGrid>
              <a:tr h="421010">
                <a:tc>
                  <a:txBody>
                    <a:bodyPr/>
                    <a:lstStyle/>
                    <a:p>
                      <a:pPr marL="0" marR="0" lvl="0" indent="0" algn="l" defTabSz="814388" rtl="0" eaLnBrk="1" fontAlgn="base" latinLnBrk="0" hangingPunct="1">
                        <a:lnSpc>
                          <a:spcPct val="95000"/>
                        </a:lnSpc>
                        <a:spcBef>
                          <a:spcPct val="50000"/>
                        </a:spcBef>
                        <a:spcAft>
                          <a:spcPct val="0"/>
                        </a:spcAft>
                        <a:buClr>
                          <a:srgbClr val="708CA1"/>
                        </a:buClr>
                        <a:buSzTx/>
                        <a:buFont typeface="Wingdings" pitchFamily="2" charset="2"/>
                        <a:buNone/>
                        <a:tabLst/>
                      </a:pPr>
                      <a:r>
                        <a:rPr kumimoji="0" lang="en-US" sz="2000" u="none" strike="noStrike" cap="none" normalizeH="0" baseline="0" dirty="0" smtClean="0">
                          <a:ln>
                            <a:noFill/>
                          </a:ln>
                          <a:effectLst/>
                        </a:rPr>
                        <a:t>Command</a:t>
                      </a:r>
                      <a:endParaRPr kumimoji="0" lang="en-US" sz="2000" b="1" i="0" u="none" strike="noStrike" cap="none" normalizeH="0" baseline="0" dirty="0" smtClean="0">
                        <a:ln>
                          <a:noFill/>
                        </a:ln>
                        <a:solidFill>
                          <a:schemeClr val="tx1"/>
                        </a:solidFill>
                        <a:effectLst/>
                        <a:latin typeface="Arial" charset="0"/>
                      </a:endParaRPr>
                    </a:p>
                  </a:txBody>
                  <a:tcPr marL="82124" marR="82124" marT="41061" marB="41061" anchor="ctr" horzOverflow="overflow"/>
                </a:tc>
                <a:tc>
                  <a:txBody>
                    <a:bodyPr/>
                    <a:lstStyle/>
                    <a:p>
                      <a:pPr marL="0" marR="0" lvl="0" indent="0" algn="l" defTabSz="814388" rtl="0" eaLnBrk="1" fontAlgn="base" latinLnBrk="0" hangingPunct="1">
                        <a:lnSpc>
                          <a:spcPct val="95000"/>
                        </a:lnSpc>
                        <a:spcBef>
                          <a:spcPct val="50000"/>
                        </a:spcBef>
                        <a:spcAft>
                          <a:spcPct val="0"/>
                        </a:spcAft>
                        <a:buClr>
                          <a:srgbClr val="708CA1"/>
                        </a:buClr>
                        <a:buSzTx/>
                        <a:buFont typeface="Wingdings" pitchFamily="2" charset="2"/>
                        <a:buNone/>
                        <a:tabLst/>
                      </a:pPr>
                      <a:r>
                        <a:rPr kumimoji="0" lang="en-US" sz="2000" u="none" strike="noStrike" cap="none" normalizeH="0" baseline="0" dirty="0" smtClean="0">
                          <a:ln>
                            <a:noFill/>
                          </a:ln>
                          <a:effectLst/>
                        </a:rPr>
                        <a:t>Description</a:t>
                      </a:r>
                      <a:endParaRPr kumimoji="0" lang="en-US" sz="2000" b="1" i="0" u="none" strike="noStrike" cap="none" normalizeH="0" baseline="0" dirty="0" smtClean="0">
                        <a:ln>
                          <a:noFill/>
                        </a:ln>
                        <a:solidFill>
                          <a:schemeClr val="tx1"/>
                        </a:solidFill>
                        <a:effectLst/>
                        <a:latin typeface="Arial" charset="0"/>
                      </a:endParaRPr>
                    </a:p>
                  </a:txBody>
                  <a:tcPr marL="82124" marR="82124" marT="41061" marB="41061" anchor="ctr" horzOverflow="overflow"/>
                </a:tc>
              </a:tr>
              <a:tr h="652230">
                <a:tc>
                  <a:txBody>
                    <a:bodyPr/>
                    <a:lstStyle/>
                    <a:p>
                      <a:pPr marL="0" marR="0" lvl="0" indent="0" algn="l" defTabSz="814388" rtl="0" eaLnBrk="1" fontAlgn="base" latinLnBrk="0" hangingPunct="1">
                        <a:lnSpc>
                          <a:spcPct val="100000"/>
                        </a:lnSpc>
                        <a:spcBef>
                          <a:spcPct val="50000"/>
                        </a:spcBef>
                        <a:spcAft>
                          <a:spcPct val="0"/>
                        </a:spcAft>
                        <a:buClr>
                          <a:srgbClr val="708CA1"/>
                        </a:buClr>
                        <a:buSzTx/>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show ip prefix-list [detail | summary]</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information on all prefix lists. </a:t>
                      </a:r>
                      <a:endParaRPr lang="en-US" sz="1400" dirty="0" smtClean="0">
                        <a:solidFill>
                          <a:srgbClr val="000000"/>
                        </a:solidFill>
                        <a:latin typeface="+mn-lt"/>
                        <a:ea typeface="SimSun"/>
                        <a:cs typeface="Arial"/>
                      </a:endParaRPr>
                    </a:p>
                    <a:p>
                      <a:pPr marL="0" marR="0">
                        <a:lnSpc>
                          <a:spcPct val="100000"/>
                        </a:lnSpc>
                        <a:spcBef>
                          <a:spcPts val="300"/>
                        </a:spcBef>
                        <a:spcAft>
                          <a:spcPts val="0"/>
                        </a:spcAft>
                      </a:pPr>
                      <a:r>
                        <a:rPr lang="en-US" sz="1400" dirty="0" smtClean="0">
                          <a:solidFill>
                            <a:srgbClr val="000000"/>
                          </a:solidFill>
                          <a:latin typeface="+mn-lt"/>
                          <a:ea typeface="SimSun"/>
                          <a:cs typeface="Arial"/>
                        </a:rPr>
                        <a:t>Specifying </a:t>
                      </a:r>
                      <a:r>
                        <a:rPr lang="en-US" sz="1400" dirty="0">
                          <a:solidFill>
                            <a:srgbClr val="000000"/>
                          </a:solidFill>
                          <a:latin typeface="+mn-lt"/>
                          <a:ea typeface="SimSun"/>
                          <a:cs typeface="Arial"/>
                        </a:rPr>
                        <a:t>the </a:t>
                      </a:r>
                      <a:r>
                        <a:rPr lang="en-US" sz="1400" b="1" dirty="0">
                          <a:solidFill>
                            <a:srgbClr val="000000"/>
                          </a:solidFill>
                          <a:latin typeface="+mn-lt"/>
                          <a:ea typeface="SimSun"/>
                          <a:cs typeface="Arial"/>
                        </a:rPr>
                        <a:t>detail </a:t>
                      </a:r>
                      <a:r>
                        <a:rPr lang="en-US" sz="1400" dirty="0">
                          <a:solidFill>
                            <a:srgbClr val="000000"/>
                          </a:solidFill>
                          <a:latin typeface="+mn-lt"/>
                          <a:ea typeface="SimSun"/>
                          <a:cs typeface="Arial"/>
                        </a:rPr>
                        <a:t>keyword includes the description and the hit </a:t>
                      </a:r>
                      <a:r>
                        <a:rPr lang="en-US" sz="1400" dirty="0" smtClean="0">
                          <a:solidFill>
                            <a:srgbClr val="000000"/>
                          </a:solidFill>
                          <a:latin typeface="+mn-lt"/>
                          <a:ea typeface="SimSun"/>
                          <a:cs typeface="Arial"/>
                        </a:rPr>
                        <a:t>count </a:t>
                      </a:r>
                      <a:r>
                        <a:rPr lang="en-US" sz="1400" dirty="0">
                          <a:solidFill>
                            <a:srgbClr val="000000"/>
                          </a:solidFill>
                          <a:latin typeface="+mn-lt"/>
                          <a:ea typeface="SimSun"/>
                          <a:cs typeface="Arial"/>
                        </a:rPr>
                        <a:t>in the display.</a:t>
                      </a:r>
                    </a:p>
                  </a:txBody>
                  <a:tcPr marL="76200" marR="76200" marT="76200" marB="50800" anchor="ctr"/>
                </a:tc>
              </a:tr>
              <a:tr h="621367">
                <a:tc>
                  <a:txBody>
                    <a:bodyPr/>
                    <a:lstStyle/>
                    <a:p>
                      <a:pPr marL="0" marR="0" lvl="0" indent="0" algn="l" defTabSz="814388" rtl="0" eaLnBrk="1" fontAlgn="base" latinLnBrk="0" hangingPunct="1">
                        <a:lnSpc>
                          <a:spcPct val="100000"/>
                        </a:lnSpc>
                        <a:spcBef>
                          <a:spcPct val="50000"/>
                        </a:spcBef>
                        <a:spcAft>
                          <a:spcPct val="0"/>
                        </a:spcAft>
                        <a:buClr>
                          <a:srgbClr val="708CA1"/>
                        </a:buClr>
                        <a:buSzTx/>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show ip prefix-list [detail | summary] </a:t>
                      </a:r>
                      <a:r>
                        <a:rPr kumimoji="0" lang="en-US" sz="1400" b="0" i="1" u="none" strike="noStrike" kern="1200" cap="none" normalizeH="0" baseline="0" dirty="0" smtClean="0">
                          <a:ln>
                            <a:noFill/>
                          </a:ln>
                          <a:solidFill>
                            <a:schemeClr val="dk1"/>
                          </a:solidFill>
                          <a:effectLst/>
                          <a:latin typeface="Courier New" pitchFamily="49" charset="0"/>
                          <a:ea typeface="+mn-ea"/>
                          <a:cs typeface="Courier New" pitchFamily="49" charset="0"/>
                        </a:rPr>
                        <a:t>prefix-list-name</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a table showing the entries in a specific prefix list.</a:t>
                      </a:r>
                    </a:p>
                  </a:txBody>
                  <a:tcPr marL="76200" marR="76200" marT="76200" marB="50800" anchor="ctr"/>
                </a:tc>
              </a:tr>
              <a:tr h="621367">
                <a:tc>
                  <a:txBody>
                    <a:bodyPr/>
                    <a:lstStyle/>
                    <a:p>
                      <a:pPr marL="0" marR="0" lvl="0" indent="0" algn="l" defTabSz="814388" rtl="0" eaLnBrk="1" fontAlgn="base" latinLnBrk="0" hangingPunct="1">
                        <a:lnSpc>
                          <a:spcPct val="100000"/>
                        </a:lnSpc>
                        <a:spcBef>
                          <a:spcPct val="50000"/>
                        </a:spcBef>
                        <a:spcAft>
                          <a:spcPct val="0"/>
                        </a:spcAft>
                        <a:buClr>
                          <a:srgbClr val="708CA1"/>
                        </a:buClr>
                        <a:buSzTx/>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show ip prefix-list </a:t>
                      </a:r>
                      <a:r>
                        <a:rPr kumimoji="0" lang="en-US" sz="1400" b="0" i="1" u="none" strike="noStrike" kern="1200" cap="none" normalizeH="0" baseline="0" dirty="0" smtClean="0">
                          <a:ln>
                            <a:noFill/>
                          </a:ln>
                          <a:solidFill>
                            <a:schemeClr val="dk1"/>
                          </a:solidFill>
                          <a:effectLst/>
                          <a:latin typeface="Courier New" pitchFamily="49" charset="0"/>
                          <a:ea typeface="+mn-ea"/>
                          <a:cs typeface="Courier New" pitchFamily="49" charset="0"/>
                        </a:rPr>
                        <a:t>prefix-list-name </a:t>
                      </a: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a:t>
                      </a:r>
                      <a:r>
                        <a:rPr kumimoji="0" lang="en-US" sz="1400" b="0" i="1" u="none" strike="noStrike" kern="1200" cap="none" normalizeH="0" baseline="0" dirty="0" smtClean="0">
                          <a:ln>
                            <a:noFill/>
                          </a:ln>
                          <a:solidFill>
                            <a:schemeClr val="dk1"/>
                          </a:solidFill>
                          <a:effectLst/>
                          <a:latin typeface="Courier New" pitchFamily="49" charset="0"/>
                          <a:ea typeface="+mn-ea"/>
                          <a:cs typeface="Courier New" pitchFamily="49" charset="0"/>
                        </a:rPr>
                        <a:t>network/length</a:t>
                      </a: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the policy associated with a specific </a:t>
                      </a:r>
                      <a:r>
                        <a:rPr lang="en-US" sz="1400" i="1" dirty="0">
                          <a:solidFill>
                            <a:srgbClr val="000000"/>
                          </a:solidFill>
                          <a:latin typeface="+mn-lt"/>
                          <a:ea typeface="SimSun"/>
                          <a:cs typeface="Arial"/>
                        </a:rPr>
                        <a:t>network/length</a:t>
                      </a:r>
                      <a:r>
                        <a:rPr lang="en-US" sz="1400" dirty="0">
                          <a:solidFill>
                            <a:srgbClr val="000000"/>
                          </a:solidFill>
                          <a:latin typeface="+mn-lt"/>
                          <a:ea typeface="SimSun"/>
                          <a:cs typeface="Arial"/>
                        </a:rPr>
                        <a:t> in a prefix list.</a:t>
                      </a:r>
                    </a:p>
                  </a:txBody>
                  <a:tcPr marL="76200" marR="76200" marT="76200" marB="50800" anchor="ctr"/>
                </a:tc>
              </a:tr>
              <a:tr h="621367">
                <a:tc>
                  <a:txBody>
                    <a:bodyPr/>
                    <a:lstStyle/>
                    <a:p>
                      <a:pPr marL="0" marR="0" lvl="0" indent="0" algn="l" defTabSz="814388" rtl="0" eaLnBrk="1" fontAlgn="base" latinLnBrk="0" hangingPunct="1">
                        <a:lnSpc>
                          <a:spcPct val="100000"/>
                        </a:lnSpc>
                        <a:spcBef>
                          <a:spcPct val="50000"/>
                        </a:spcBef>
                        <a:spcAft>
                          <a:spcPct val="0"/>
                        </a:spcAft>
                        <a:buClr>
                          <a:srgbClr val="708CA1"/>
                        </a:buClr>
                        <a:buSzTx/>
                        <a:buFont typeface="Wingdings" pitchFamily="2" charset="2"/>
                        <a:buNone/>
                        <a:tabLst/>
                      </a:pP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show ip prefix-list </a:t>
                      </a:r>
                      <a:r>
                        <a:rPr kumimoji="0" lang="en-US" sz="1400" b="0" i="1" u="none" strike="noStrike" kern="1200" cap="none" normalizeH="0" baseline="0" dirty="0" smtClean="0">
                          <a:ln>
                            <a:noFill/>
                          </a:ln>
                          <a:solidFill>
                            <a:schemeClr val="dk1"/>
                          </a:solidFill>
                          <a:effectLst/>
                          <a:latin typeface="Courier New" pitchFamily="49" charset="0"/>
                          <a:ea typeface="+mn-ea"/>
                          <a:cs typeface="Courier New" pitchFamily="49" charset="0"/>
                        </a:rPr>
                        <a:t>prefix-list-name </a:t>
                      </a: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[seq </a:t>
                      </a:r>
                      <a:r>
                        <a:rPr kumimoji="0" lang="en-US" sz="1400" b="0" i="1" u="none" strike="noStrike" kern="1200" cap="none" normalizeH="0" baseline="0" dirty="0" smtClean="0">
                          <a:ln>
                            <a:noFill/>
                          </a:ln>
                          <a:solidFill>
                            <a:schemeClr val="dk1"/>
                          </a:solidFill>
                          <a:effectLst/>
                          <a:latin typeface="Courier New" pitchFamily="49" charset="0"/>
                          <a:ea typeface="+mn-ea"/>
                          <a:cs typeface="Courier New" pitchFamily="49" charset="0"/>
                        </a:rPr>
                        <a:t>sequence-number</a:t>
                      </a:r>
                      <a:r>
                        <a:rPr kumimoji="0" lang="en-US" sz="1400" b="1" u="none" strike="noStrike" kern="1200" cap="none" normalizeH="0" baseline="0" dirty="0" smtClean="0">
                          <a:ln>
                            <a:noFill/>
                          </a:ln>
                          <a:solidFill>
                            <a:schemeClr val="dk1"/>
                          </a:solidFill>
                          <a:effectLst/>
                          <a:latin typeface="Courier New" pitchFamily="49" charset="0"/>
                          <a:ea typeface="+mn-ea"/>
                          <a:cs typeface="Courier New" pitchFamily="49" charset="0"/>
                        </a:rPr>
                        <a:t>]</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the prefix list entry with a given sequence number.</a:t>
                      </a:r>
                    </a:p>
                  </a:txBody>
                  <a:tcPr marL="76200" marR="76200" marT="76200" marB="50800" anchor="ctr"/>
                </a:tc>
              </a:tr>
              <a:tr h="621367">
                <a:tc>
                  <a:txBody>
                    <a:bodyPr/>
                    <a:lstStyle/>
                    <a:p>
                      <a:pPr marL="0" marR="0">
                        <a:lnSpc>
                          <a:spcPct val="100000"/>
                        </a:lnSpc>
                        <a:spcBef>
                          <a:spcPts val="300"/>
                        </a:spcBef>
                        <a:spcAft>
                          <a:spcPts val="0"/>
                        </a:spcAft>
                      </a:pPr>
                      <a:r>
                        <a:rPr lang="en-US" sz="1400" b="1" dirty="0">
                          <a:solidFill>
                            <a:srgbClr val="000000"/>
                          </a:solidFill>
                          <a:latin typeface="Courier New" pitchFamily="49" charset="0"/>
                          <a:ea typeface="SimSun"/>
                          <a:cs typeface="Courier New" pitchFamily="49" charset="0"/>
                        </a:rPr>
                        <a:t>show ip prefix-list </a:t>
                      </a:r>
                      <a:r>
                        <a:rPr lang="en-US" sz="1400" b="1" i="1" dirty="0">
                          <a:solidFill>
                            <a:srgbClr val="000000"/>
                          </a:solidFill>
                          <a:latin typeface="Courier New" pitchFamily="49" charset="0"/>
                          <a:ea typeface="SimSun"/>
                          <a:cs typeface="Courier New" pitchFamily="49" charset="0"/>
                        </a:rPr>
                        <a:t>prefix-list-name </a:t>
                      </a:r>
                      <a:r>
                        <a:rPr lang="en-US" sz="1400" b="1" dirty="0">
                          <a:solidFill>
                            <a:srgbClr val="000000"/>
                          </a:solidFill>
                          <a:latin typeface="Courier New" pitchFamily="49" charset="0"/>
                          <a:ea typeface="SimSun"/>
                          <a:cs typeface="Courier New" pitchFamily="49" charset="0"/>
                        </a:rPr>
                        <a:t>[</a:t>
                      </a:r>
                      <a:r>
                        <a:rPr lang="en-US" sz="1400" b="1" i="1" dirty="0">
                          <a:solidFill>
                            <a:srgbClr val="000000"/>
                          </a:solidFill>
                          <a:latin typeface="Courier New" pitchFamily="49" charset="0"/>
                          <a:ea typeface="SimSun"/>
                          <a:cs typeface="Courier New" pitchFamily="49" charset="0"/>
                        </a:rPr>
                        <a:t>network</a:t>
                      </a:r>
                      <a:r>
                        <a:rPr lang="en-US" sz="1400" b="1" dirty="0">
                          <a:solidFill>
                            <a:srgbClr val="000000"/>
                          </a:solidFill>
                          <a:latin typeface="Courier New" pitchFamily="49" charset="0"/>
                          <a:ea typeface="SimSun"/>
                          <a:cs typeface="Courier New" pitchFamily="49" charset="0"/>
                        </a:rPr>
                        <a:t>/</a:t>
                      </a:r>
                      <a:r>
                        <a:rPr lang="en-US" sz="1400" b="1" i="1" dirty="0">
                          <a:solidFill>
                            <a:srgbClr val="000000"/>
                          </a:solidFill>
                          <a:latin typeface="Courier New" pitchFamily="49" charset="0"/>
                          <a:ea typeface="SimSun"/>
                          <a:cs typeface="Courier New" pitchFamily="49" charset="0"/>
                        </a:rPr>
                        <a:t>length</a:t>
                      </a:r>
                      <a:r>
                        <a:rPr lang="en-US" sz="1400" b="1" dirty="0">
                          <a:solidFill>
                            <a:srgbClr val="000000"/>
                          </a:solidFill>
                          <a:latin typeface="Courier New" pitchFamily="49" charset="0"/>
                          <a:ea typeface="SimSun"/>
                          <a:cs typeface="Courier New" pitchFamily="49" charset="0"/>
                        </a:rPr>
                        <a:t>] longer</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all entries of a prefix list that are more specific than the given network and length.</a:t>
                      </a:r>
                    </a:p>
                  </a:txBody>
                  <a:tcPr marL="76200" marR="76200" marT="76200" marB="50800" anchor="ctr"/>
                </a:tc>
              </a:tr>
              <a:tr h="794197">
                <a:tc>
                  <a:txBody>
                    <a:bodyPr/>
                    <a:lstStyle/>
                    <a:p>
                      <a:pPr marL="0" marR="0">
                        <a:lnSpc>
                          <a:spcPct val="100000"/>
                        </a:lnSpc>
                        <a:spcBef>
                          <a:spcPts val="300"/>
                        </a:spcBef>
                        <a:spcAft>
                          <a:spcPts val="0"/>
                        </a:spcAft>
                      </a:pPr>
                      <a:r>
                        <a:rPr lang="en-US" sz="1400" b="1" dirty="0">
                          <a:solidFill>
                            <a:srgbClr val="000000"/>
                          </a:solidFill>
                          <a:latin typeface="Courier New" pitchFamily="49" charset="0"/>
                          <a:ea typeface="SimSun"/>
                          <a:cs typeface="Courier New" pitchFamily="49" charset="0"/>
                        </a:rPr>
                        <a:t>show ip prefix-list </a:t>
                      </a:r>
                      <a:r>
                        <a:rPr lang="en-US" sz="1400" b="1" i="1" dirty="0">
                          <a:solidFill>
                            <a:srgbClr val="000000"/>
                          </a:solidFill>
                          <a:latin typeface="Courier New" pitchFamily="49" charset="0"/>
                          <a:ea typeface="SimSun"/>
                          <a:cs typeface="Courier New" pitchFamily="49" charset="0"/>
                        </a:rPr>
                        <a:t>prefix-list-name </a:t>
                      </a:r>
                      <a:r>
                        <a:rPr lang="en-US" sz="1400" b="1" dirty="0">
                          <a:solidFill>
                            <a:srgbClr val="000000"/>
                          </a:solidFill>
                          <a:latin typeface="Courier New" pitchFamily="49" charset="0"/>
                          <a:ea typeface="SimSun"/>
                          <a:cs typeface="Courier New" pitchFamily="49" charset="0"/>
                        </a:rPr>
                        <a:t>[</a:t>
                      </a:r>
                      <a:r>
                        <a:rPr lang="en-US" sz="1400" b="1" i="1" dirty="0">
                          <a:solidFill>
                            <a:srgbClr val="000000"/>
                          </a:solidFill>
                          <a:latin typeface="Courier New" pitchFamily="49" charset="0"/>
                          <a:ea typeface="SimSun"/>
                          <a:cs typeface="Courier New" pitchFamily="49" charset="0"/>
                        </a:rPr>
                        <a:t>network</a:t>
                      </a:r>
                      <a:r>
                        <a:rPr lang="en-US" sz="1400" b="1" dirty="0">
                          <a:solidFill>
                            <a:srgbClr val="000000"/>
                          </a:solidFill>
                          <a:latin typeface="Courier New" pitchFamily="49" charset="0"/>
                          <a:ea typeface="SimSun"/>
                          <a:cs typeface="Courier New" pitchFamily="49" charset="0"/>
                        </a:rPr>
                        <a:t>/</a:t>
                      </a:r>
                      <a:r>
                        <a:rPr lang="en-US" sz="1400" b="1" i="1" dirty="0">
                          <a:solidFill>
                            <a:srgbClr val="000000"/>
                          </a:solidFill>
                          <a:latin typeface="Courier New" pitchFamily="49" charset="0"/>
                          <a:ea typeface="SimSun"/>
                          <a:cs typeface="Courier New" pitchFamily="49" charset="0"/>
                        </a:rPr>
                        <a:t>length</a:t>
                      </a:r>
                      <a:r>
                        <a:rPr lang="en-US" sz="1400" b="1" dirty="0">
                          <a:solidFill>
                            <a:srgbClr val="000000"/>
                          </a:solidFill>
                          <a:latin typeface="Courier New" pitchFamily="49" charset="0"/>
                          <a:ea typeface="SimSun"/>
                          <a:cs typeface="Courier New" pitchFamily="49" charset="0"/>
                        </a:rPr>
                        <a:t>] first-match</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Displays the entry of a prefix list that matches the network and length of the given prefix.</a:t>
                      </a:r>
                    </a:p>
                  </a:txBody>
                  <a:tcPr marL="76200" marR="76200" marT="76200" marB="50800" anchor="ctr"/>
                </a:tc>
              </a:tr>
              <a:tr h="621367">
                <a:tc>
                  <a:txBody>
                    <a:bodyPr/>
                    <a:lstStyle/>
                    <a:p>
                      <a:pPr marL="0" marR="0">
                        <a:lnSpc>
                          <a:spcPct val="100000"/>
                        </a:lnSpc>
                        <a:spcBef>
                          <a:spcPts val="300"/>
                        </a:spcBef>
                        <a:spcAft>
                          <a:spcPts val="0"/>
                        </a:spcAft>
                      </a:pPr>
                      <a:r>
                        <a:rPr lang="en-US" sz="1400" b="1" dirty="0">
                          <a:solidFill>
                            <a:srgbClr val="000000"/>
                          </a:solidFill>
                          <a:latin typeface="Courier New" pitchFamily="49" charset="0"/>
                          <a:ea typeface="SimSun"/>
                          <a:cs typeface="Courier New" pitchFamily="49" charset="0"/>
                        </a:rPr>
                        <a:t>clear ip prefix-list </a:t>
                      </a:r>
                      <a:r>
                        <a:rPr lang="en-US" sz="1400" b="0" i="1" dirty="0">
                          <a:solidFill>
                            <a:srgbClr val="000000"/>
                          </a:solidFill>
                          <a:latin typeface="Courier New" pitchFamily="49" charset="0"/>
                          <a:ea typeface="SimSun"/>
                          <a:cs typeface="Courier New" pitchFamily="49" charset="0"/>
                        </a:rPr>
                        <a:t>prefix-list-name</a:t>
                      </a:r>
                      <a:r>
                        <a:rPr lang="en-US" sz="1400" b="1" dirty="0">
                          <a:solidFill>
                            <a:srgbClr val="000000"/>
                          </a:solidFill>
                          <a:latin typeface="Courier New" pitchFamily="49" charset="0"/>
                          <a:ea typeface="SimSun"/>
                          <a:cs typeface="Courier New" pitchFamily="49" charset="0"/>
                        </a:rPr>
                        <a:t> [</a:t>
                      </a:r>
                      <a:r>
                        <a:rPr lang="en-US" sz="1400" b="0" i="1" dirty="0">
                          <a:solidFill>
                            <a:srgbClr val="000000"/>
                          </a:solidFill>
                          <a:latin typeface="Courier New" pitchFamily="49" charset="0"/>
                          <a:ea typeface="SimSun"/>
                          <a:cs typeface="Courier New" pitchFamily="49" charset="0"/>
                        </a:rPr>
                        <a:t>network/length</a:t>
                      </a:r>
                      <a:r>
                        <a:rPr lang="en-US" sz="1400" b="1" dirty="0">
                          <a:solidFill>
                            <a:srgbClr val="000000"/>
                          </a:solidFill>
                          <a:latin typeface="Courier New" pitchFamily="49" charset="0"/>
                          <a:ea typeface="SimSun"/>
                          <a:cs typeface="Courier New" pitchFamily="49" charset="0"/>
                        </a:rPr>
                        <a:t>]</a:t>
                      </a:r>
                    </a:p>
                  </a:txBody>
                  <a:tcPr marL="76200" marR="76200" marT="76200" marB="50800" anchor="ctr"/>
                </a:tc>
                <a:tc>
                  <a:txBody>
                    <a:bodyPr/>
                    <a:lstStyle/>
                    <a:p>
                      <a:pPr marL="0" marR="0">
                        <a:lnSpc>
                          <a:spcPct val="100000"/>
                        </a:lnSpc>
                        <a:spcBef>
                          <a:spcPts val="300"/>
                        </a:spcBef>
                        <a:spcAft>
                          <a:spcPts val="0"/>
                        </a:spcAft>
                      </a:pPr>
                      <a:r>
                        <a:rPr lang="en-US" sz="1400" dirty="0">
                          <a:solidFill>
                            <a:srgbClr val="000000"/>
                          </a:solidFill>
                          <a:latin typeface="+mn-lt"/>
                          <a:ea typeface="SimSun"/>
                          <a:cs typeface="Arial"/>
                        </a:rPr>
                        <a:t>Resets the hit count shown on prefix list entries.</a:t>
                      </a:r>
                    </a:p>
                  </a:txBody>
                  <a:tcPr marL="76200" marR="76200" marT="76200" marB="50800" anchor="ct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00" y="779047"/>
            <a:ext cx="8521700" cy="549021"/>
          </a:xfrm>
        </p:spPr>
        <p:txBody>
          <a:bodyPr>
            <a:noAutofit/>
          </a:bodyPr>
          <a:lstStyle/>
          <a:p>
            <a:r>
              <a:rPr lang="en-US" sz="3200" dirty="0" smtClean="0"/>
              <a:t>Multiple Methods to Control Routing Updates</a:t>
            </a:r>
            <a:endParaRPr lang="en-US" sz="3200" dirty="0"/>
          </a:p>
        </p:txBody>
      </p:sp>
      <p:sp>
        <p:nvSpPr>
          <p:cNvPr id="3" name="Content Placeholder 2"/>
          <p:cNvSpPr>
            <a:spLocks noGrp="1"/>
          </p:cNvSpPr>
          <p:nvPr>
            <p:ph idx="11"/>
          </p:nvPr>
        </p:nvSpPr>
        <p:spPr>
          <a:xfrm>
            <a:off x="280746" y="4142296"/>
            <a:ext cx="8520354" cy="2715704"/>
          </a:xfrm>
        </p:spPr>
        <p:txBody>
          <a:bodyPr>
            <a:normAutofit/>
          </a:bodyPr>
          <a:lstStyle/>
          <a:p>
            <a:r>
              <a:rPr lang="en-US" sz="2000" dirty="0" smtClean="0">
                <a:solidFill>
                  <a:schemeClr val="tx1"/>
                </a:solidFill>
              </a:rPr>
              <a:t>The example displays how a combination of prefix lists, distribute lists, and route maps can be applied to incoming or outgoing information.</a:t>
            </a:r>
          </a:p>
          <a:p>
            <a:pPr lvl="1"/>
            <a:r>
              <a:rPr lang="en-US" sz="1800" dirty="0" smtClean="0">
                <a:solidFill>
                  <a:schemeClr val="tx1"/>
                </a:solidFill>
              </a:rPr>
              <a:t>All must permit the routes that are received from a neighbor before they will be accepted into the IP routing table.</a:t>
            </a:r>
          </a:p>
          <a:p>
            <a:pPr lvl="1"/>
            <a:r>
              <a:rPr lang="en-US" sz="1800" dirty="0" smtClean="0">
                <a:solidFill>
                  <a:schemeClr val="tx1"/>
                </a:solidFill>
              </a:rPr>
              <a:t>Outgoing routes must pass the outgoing distribute list, the outgoing prefix list, and the outgoing route map before being forwarded to the neighbor.</a:t>
            </a:r>
            <a:endParaRPr lang="en-US" sz="1800" dirty="0">
              <a:solidFill>
                <a:schemeClr val="tx1"/>
              </a:solidFill>
            </a:endParaRPr>
          </a:p>
        </p:txBody>
      </p:sp>
      <p:pic>
        <p:nvPicPr>
          <p:cNvPr id="5" name="Picture 2"/>
          <p:cNvPicPr>
            <a:picLocks noGrp="1" noChangeAspect="1" noChangeArrowheads="1"/>
          </p:cNvPicPr>
          <p:nvPr>
            <p:ph sz="quarter" idx="12"/>
          </p:nvPr>
        </p:nvPicPr>
        <p:blipFill>
          <a:blip r:embed="rId2"/>
          <a:stretch>
            <a:fillRect/>
          </a:stretch>
        </p:blipFill>
        <p:spPr bwMode="auto">
          <a:xfrm>
            <a:off x="2268439" y="1487996"/>
            <a:ext cx="4553146" cy="2654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t>Summary</a:t>
            </a:r>
          </a:p>
        </p:txBody>
      </p:sp>
      <p:sp>
        <p:nvSpPr>
          <p:cNvPr id="5" name="Content Placeholder 4"/>
          <p:cNvSpPr>
            <a:spLocks noGrp="1"/>
          </p:cNvSpPr>
          <p:nvPr>
            <p:ph idx="1"/>
          </p:nvPr>
        </p:nvSpPr>
        <p:spPr/>
        <p:txBody>
          <a:bodyPr>
            <a:noAutofit/>
          </a:bodyPr>
          <a:lstStyle/>
          <a:p>
            <a:r>
              <a:rPr lang="en-US" sz="2000" dirty="0" smtClean="0">
                <a:solidFill>
                  <a:schemeClr val="tx1"/>
                </a:solidFill>
              </a:rPr>
              <a:t>Network performance issues and solutions to these issues</a:t>
            </a:r>
          </a:p>
          <a:p>
            <a:pPr lvl="1"/>
            <a:r>
              <a:rPr lang="en-US" sz="1600" dirty="0" smtClean="0">
                <a:solidFill>
                  <a:schemeClr val="tx1"/>
                </a:solidFill>
              </a:rPr>
              <a:t>Includes design changes, passive interfaces, and route filtering (access lists, route maps, distribute lists, and prefix lists).</a:t>
            </a:r>
          </a:p>
          <a:p>
            <a:r>
              <a:rPr lang="en-US" sz="2000" dirty="0" smtClean="0">
                <a:solidFill>
                  <a:schemeClr val="tx1"/>
                </a:solidFill>
              </a:rPr>
              <a:t>Reasons for using more than one routing protocol and how routing information can be redistributed between them.</a:t>
            </a:r>
          </a:p>
          <a:p>
            <a:r>
              <a:rPr lang="en-US" sz="2000" dirty="0" smtClean="0">
                <a:solidFill>
                  <a:schemeClr val="tx1"/>
                </a:solidFill>
              </a:rPr>
              <a:t>How route redistribution is always performed outbound and that the router doing redistribution does not change its routing table.</a:t>
            </a:r>
          </a:p>
          <a:p>
            <a:r>
              <a:rPr lang="en-US" sz="2000" dirty="0" smtClean="0">
                <a:solidFill>
                  <a:schemeClr val="tx1"/>
                </a:solidFill>
              </a:rPr>
              <a:t>Issues arising when redistributing routes, including routing loops, incompatible routing information, and inconsistent convergence times.</a:t>
            </a:r>
          </a:p>
          <a:p>
            <a:r>
              <a:rPr lang="en-US" sz="2000" dirty="0" smtClean="0">
                <a:solidFill>
                  <a:schemeClr val="tx1"/>
                </a:solidFill>
              </a:rPr>
              <a:t>The roles that the administrative distance and the routing metric play in route selection.</a:t>
            </a:r>
          </a:p>
        </p:txBody>
      </p:sp>
    </p:spTree>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t>Summary</a:t>
            </a:r>
          </a:p>
        </p:txBody>
      </p:sp>
      <p:sp>
        <p:nvSpPr>
          <p:cNvPr id="5" name="Content Placeholder 4"/>
          <p:cNvSpPr>
            <a:spLocks noGrp="1"/>
          </p:cNvSpPr>
          <p:nvPr>
            <p:ph idx="1"/>
          </p:nvPr>
        </p:nvSpPr>
        <p:spPr>
          <a:xfrm>
            <a:off x="549275" y="1513113"/>
            <a:ext cx="8042276" cy="4343400"/>
          </a:xfrm>
        </p:spPr>
        <p:txBody>
          <a:bodyPr>
            <a:noAutofit/>
          </a:bodyPr>
          <a:lstStyle/>
          <a:p>
            <a:r>
              <a:rPr lang="en-US" sz="1800" dirty="0" smtClean="0">
                <a:solidFill>
                  <a:schemeClr val="tx1"/>
                </a:solidFill>
              </a:rPr>
              <a:t>When redistributing, a router assigns a seed metric to redistributed routes using the</a:t>
            </a:r>
            <a:r>
              <a:rPr lang="en-US" sz="1800" dirty="0" smtClean="0">
                <a:solidFill>
                  <a:schemeClr val="tx1"/>
                </a:solidFill>
                <a:latin typeface="Courier New" pitchFamily="49" charset="0"/>
                <a:cs typeface="Courier New" pitchFamily="49" charset="0"/>
              </a:rPr>
              <a:t> </a:t>
            </a:r>
            <a:r>
              <a:rPr lang="en-US" sz="1800" b="1" dirty="0" smtClean="0">
                <a:solidFill>
                  <a:schemeClr val="tx1"/>
                </a:solidFill>
                <a:latin typeface="Courier New" pitchFamily="49" charset="0"/>
                <a:cs typeface="Courier New" pitchFamily="49" charset="0"/>
              </a:rPr>
              <a:t>default-metric </a:t>
            </a:r>
            <a:r>
              <a:rPr lang="en-US" sz="1800" dirty="0" smtClean="0">
                <a:solidFill>
                  <a:schemeClr val="tx1"/>
                </a:solidFill>
              </a:rPr>
              <a:t>router configuration command, or specified as part of the</a:t>
            </a:r>
            <a:r>
              <a:rPr lang="en-US" sz="1800" dirty="0" smtClean="0">
                <a:solidFill>
                  <a:schemeClr val="tx1"/>
                </a:solidFill>
                <a:latin typeface="Courier New" pitchFamily="49" charset="0"/>
                <a:cs typeface="Courier New" pitchFamily="49" charset="0"/>
              </a:rPr>
              <a:t> </a:t>
            </a:r>
            <a:r>
              <a:rPr lang="en-US" sz="1800" b="1" dirty="0" smtClean="0">
                <a:solidFill>
                  <a:schemeClr val="tx1"/>
                </a:solidFill>
                <a:latin typeface="Courier New" pitchFamily="49" charset="0"/>
                <a:cs typeface="Courier New" pitchFamily="49" charset="0"/>
              </a:rPr>
              <a:t>redistribute</a:t>
            </a:r>
            <a:r>
              <a:rPr lang="en-US" sz="1800" dirty="0" smtClean="0">
                <a:solidFill>
                  <a:schemeClr val="tx1"/>
                </a:solidFill>
                <a:latin typeface="Courier New" pitchFamily="49" charset="0"/>
                <a:cs typeface="Courier New" pitchFamily="49" charset="0"/>
              </a:rPr>
              <a:t> </a:t>
            </a:r>
            <a:r>
              <a:rPr lang="en-US" sz="1800" dirty="0" smtClean="0">
                <a:solidFill>
                  <a:schemeClr val="tx1"/>
                </a:solidFill>
              </a:rPr>
              <a:t>command either with the metric option or by using a route map.</a:t>
            </a:r>
          </a:p>
          <a:p>
            <a:r>
              <a:rPr lang="en-US" sz="1800" dirty="0" smtClean="0">
                <a:solidFill>
                  <a:schemeClr val="tx1"/>
                </a:solidFill>
              </a:rPr>
              <a:t>The redistribution techniques, one-point and multipoint.</a:t>
            </a:r>
          </a:p>
          <a:p>
            <a:r>
              <a:rPr lang="en-US" sz="1800" dirty="0" smtClean="0">
                <a:solidFill>
                  <a:schemeClr val="tx1"/>
                </a:solidFill>
              </a:rPr>
              <a:t>Configuration of redistribution between various IP routing protocols.</a:t>
            </a:r>
          </a:p>
          <a:p>
            <a:r>
              <a:rPr lang="en-US" sz="1800" dirty="0" smtClean="0">
                <a:solidFill>
                  <a:schemeClr val="tx1"/>
                </a:solidFill>
              </a:rPr>
              <a:t>Using the</a:t>
            </a:r>
            <a:r>
              <a:rPr lang="en-US" sz="1800" b="1" dirty="0" smtClean="0">
                <a:solidFill>
                  <a:schemeClr val="tx1"/>
                </a:solidFill>
                <a:latin typeface="Courier New" pitchFamily="49" charset="0"/>
                <a:cs typeface="Courier New" pitchFamily="49" charset="0"/>
              </a:rPr>
              <a:t> passive-interface </a:t>
            </a:r>
            <a:r>
              <a:rPr lang="en-US" sz="1800" dirty="0" smtClean="0">
                <a:solidFill>
                  <a:schemeClr val="tx1"/>
                </a:solidFill>
              </a:rPr>
              <a:t>router configuration command to prevent routing updates from being sent through the router interface.</a:t>
            </a:r>
          </a:p>
          <a:p>
            <a:r>
              <a:rPr lang="en-US" sz="1800" dirty="0" smtClean="0">
                <a:solidFill>
                  <a:schemeClr val="tx1"/>
                </a:solidFill>
              </a:rPr>
              <a:t>How to manipulate the administrative distance of routes to influence the route selection process.</a:t>
            </a:r>
          </a:p>
          <a:p>
            <a:r>
              <a:rPr lang="en-US" sz="1800" dirty="0" smtClean="0">
                <a:solidFill>
                  <a:schemeClr val="tx1"/>
                </a:solidFill>
              </a:rPr>
              <a:t>Using the</a:t>
            </a:r>
            <a:r>
              <a:rPr lang="en-US" sz="1800" dirty="0" smtClean="0">
                <a:solidFill>
                  <a:schemeClr val="tx1"/>
                </a:solidFill>
                <a:latin typeface="Courier New" pitchFamily="49" charset="0"/>
                <a:cs typeface="Courier New" pitchFamily="49" charset="0"/>
              </a:rPr>
              <a:t> </a:t>
            </a:r>
            <a:r>
              <a:rPr lang="en-US" sz="1800" b="1" dirty="0" smtClean="0">
                <a:solidFill>
                  <a:schemeClr val="tx1"/>
                </a:solidFill>
                <a:latin typeface="Courier New" pitchFamily="49" charset="0"/>
                <a:cs typeface="Courier New" pitchFamily="49" charset="0"/>
              </a:rPr>
              <a:t>show ip route </a:t>
            </a:r>
            <a:r>
              <a:rPr lang="en-US" sz="1800" dirty="0" smtClean="0">
                <a:solidFill>
                  <a:schemeClr val="tx1"/>
                </a:solidFill>
              </a:rPr>
              <a:t>and</a:t>
            </a:r>
            <a:r>
              <a:rPr lang="en-US" sz="1800" b="1" dirty="0" smtClean="0">
                <a:solidFill>
                  <a:schemeClr val="tx1"/>
                </a:solidFill>
                <a:latin typeface="Courier New" pitchFamily="49" charset="0"/>
                <a:cs typeface="Courier New" pitchFamily="49" charset="0"/>
              </a:rPr>
              <a:t> traceroute </a:t>
            </a:r>
            <a:r>
              <a:rPr lang="en-US" sz="1800" dirty="0" smtClean="0">
                <a:solidFill>
                  <a:schemeClr val="tx1"/>
                </a:solidFill>
              </a:rPr>
              <a:t>commands to verify route redistribution.</a:t>
            </a:r>
          </a:p>
        </p:txBody>
      </p:sp>
    </p:spTree>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t>Summary</a:t>
            </a:r>
          </a:p>
        </p:txBody>
      </p:sp>
      <p:sp>
        <p:nvSpPr>
          <p:cNvPr id="5" name="Content Placeholder 4"/>
          <p:cNvSpPr>
            <a:spLocks noGrp="1"/>
          </p:cNvSpPr>
          <p:nvPr>
            <p:ph idx="1"/>
          </p:nvPr>
        </p:nvSpPr>
        <p:spPr/>
        <p:txBody>
          <a:bodyPr>
            <a:noAutofit/>
          </a:bodyPr>
          <a:lstStyle/>
          <a:p>
            <a:r>
              <a:rPr lang="en-US" sz="2000" dirty="0" smtClean="0">
                <a:solidFill>
                  <a:schemeClr val="tx1"/>
                </a:solidFill>
              </a:rPr>
              <a:t>Using route maps for route filtering during redistribution, PBR, NAT, and BGP.</a:t>
            </a:r>
          </a:p>
          <a:p>
            <a:r>
              <a:rPr lang="en-US" sz="2000" dirty="0" smtClean="0">
                <a:solidFill>
                  <a:schemeClr val="tx1"/>
                </a:solidFill>
              </a:rPr>
              <a:t>The characteristics of route maps and configuration commands including the </a:t>
            </a:r>
            <a:r>
              <a:rPr lang="en-US" sz="2000" b="1" dirty="0" smtClean="0">
                <a:solidFill>
                  <a:schemeClr val="tx1"/>
                </a:solidFill>
                <a:latin typeface="Courier New" pitchFamily="49" charset="0"/>
                <a:cs typeface="Courier New" pitchFamily="49" charset="0"/>
              </a:rPr>
              <a:t>route-map </a:t>
            </a:r>
            <a:r>
              <a:rPr lang="en-US" sz="2000" i="1" dirty="0" smtClean="0">
                <a:solidFill>
                  <a:schemeClr val="tx1"/>
                </a:solidFill>
                <a:latin typeface="Courier New" pitchFamily="49" charset="0"/>
                <a:cs typeface="Courier New" pitchFamily="49" charset="0"/>
              </a:rPr>
              <a:t>map-tag</a:t>
            </a:r>
            <a:r>
              <a:rPr lang="en-US" sz="2000" b="1" dirty="0" smtClean="0">
                <a:solidFill>
                  <a:schemeClr val="tx1"/>
                </a:solidFill>
                <a:latin typeface="Courier New" pitchFamily="49" charset="0"/>
                <a:cs typeface="Courier New" pitchFamily="49" charset="0"/>
              </a:rPr>
              <a:t> </a:t>
            </a:r>
            <a:r>
              <a:rPr lang="en-US" sz="2000" dirty="0" smtClean="0">
                <a:solidFill>
                  <a:schemeClr val="tx1"/>
                </a:solidFill>
              </a:rPr>
              <a:t>global configuration command, </a:t>
            </a:r>
            <a:r>
              <a:rPr lang="en-US" sz="2000" b="1" dirty="0" smtClean="0">
                <a:solidFill>
                  <a:schemeClr val="tx1"/>
                </a:solidFill>
                <a:latin typeface="Courier New" pitchFamily="49" charset="0"/>
                <a:cs typeface="Courier New" pitchFamily="49" charset="0"/>
              </a:rPr>
              <a:t>match </a:t>
            </a:r>
            <a:r>
              <a:rPr lang="en-US" sz="2000" dirty="0" smtClean="0">
                <a:solidFill>
                  <a:schemeClr val="tx1"/>
                </a:solidFill>
              </a:rPr>
              <a:t>and</a:t>
            </a:r>
            <a:r>
              <a:rPr lang="en-US" sz="2000" b="1" dirty="0" smtClean="0">
                <a:solidFill>
                  <a:schemeClr val="tx1"/>
                </a:solidFill>
                <a:latin typeface="Courier New" pitchFamily="49" charset="0"/>
                <a:cs typeface="Courier New" pitchFamily="49" charset="0"/>
              </a:rPr>
              <a:t> set </a:t>
            </a:r>
            <a:r>
              <a:rPr lang="en-US" sz="2000" dirty="0" smtClean="0">
                <a:solidFill>
                  <a:schemeClr val="tx1"/>
                </a:solidFill>
              </a:rPr>
              <a:t>route-map configuration commands.</a:t>
            </a:r>
          </a:p>
          <a:p>
            <a:r>
              <a:rPr lang="en-US" sz="2000" dirty="0" smtClean="0">
                <a:solidFill>
                  <a:schemeClr val="tx1"/>
                </a:solidFill>
              </a:rPr>
              <a:t>Configuring route maps for PBR, using the</a:t>
            </a:r>
            <a:r>
              <a:rPr lang="en-US" sz="2000" dirty="0" smtClean="0">
                <a:solidFill>
                  <a:schemeClr val="tx1"/>
                </a:solidFill>
                <a:latin typeface="Courier New" pitchFamily="49" charset="0"/>
                <a:cs typeface="Courier New" pitchFamily="49" charset="0"/>
              </a:rPr>
              <a:t> </a:t>
            </a:r>
            <a:r>
              <a:rPr lang="en-US" sz="2000" b="1" dirty="0" smtClean="0">
                <a:solidFill>
                  <a:schemeClr val="tx1"/>
                </a:solidFill>
                <a:latin typeface="Courier New" pitchFamily="49" charset="0"/>
                <a:cs typeface="Courier New" pitchFamily="49" charset="0"/>
              </a:rPr>
              <a:t>ip policy route-map </a:t>
            </a:r>
            <a:r>
              <a:rPr lang="en-US" sz="2000" i="1" dirty="0" smtClean="0">
                <a:solidFill>
                  <a:schemeClr val="tx1"/>
                </a:solidFill>
                <a:latin typeface="Courier New" pitchFamily="49" charset="0"/>
                <a:cs typeface="Courier New" pitchFamily="49" charset="0"/>
              </a:rPr>
              <a:t>map-tag interface </a:t>
            </a:r>
            <a:r>
              <a:rPr lang="en-US" sz="2000" dirty="0" smtClean="0">
                <a:solidFill>
                  <a:schemeClr val="tx1"/>
                </a:solidFill>
              </a:rPr>
              <a:t>configuration command. </a:t>
            </a:r>
            <a:endParaRPr lang="en-US" sz="2000" i="1" dirty="0" smtClean="0">
              <a:solidFill>
                <a:schemeClr val="tx1"/>
              </a:solidFill>
              <a:latin typeface="Courier New" pitchFamily="49" charset="0"/>
              <a:cs typeface="Courier New" pitchFamily="49" charset="0"/>
            </a:endParaRPr>
          </a:p>
          <a:p>
            <a:r>
              <a:rPr lang="en-US" sz="2000" dirty="0" smtClean="0">
                <a:solidFill>
                  <a:schemeClr val="tx1"/>
                </a:solidFill>
              </a:rPr>
              <a:t>Distribute lists, allowing an access list to be applied to routing updates.</a:t>
            </a:r>
          </a:p>
          <a:p>
            <a:r>
              <a:rPr lang="en-US" sz="2000" dirty="0" smtClean="0">
                <a:solidFill>
                  <a:schemeClr val="tx1"/>
                </a:solidFill>
              </a:rPr>
              <a:t>Configuring and verifying prefix lists. </a:t>
            </a:r>
          </a:p>
        </p:txBody>
      </p:sp>
    </p:spTree>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2012</TotalTime>
  <Words>7628</Words>
  <Application>Microsoft Macintosh PowerPoint</Application>
  <PresentationFormat>On-screen Show (4:3)</PresentationFormat>
  <Paragraphs>830</Paragraphs>
  <Slides>49</Slides>
  <Notes>36</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Breeze</vt:lpstr>
      <vt:lpstr>Controlling   Routing Update Traffic</vt:lpstr>
      <vt:lpstr>Controlling Routing Updates</vt:lpstr>
      <vt:lpstr>Passive Interfaces</vt:lpstr>
      <vt:lpstr>passive-interface default Command</vt:lpstr>
      <vt:lpstr>Static and Default Routes</vt:lpstr>
      <vt:lpstr>Understanding Route Maps</vt:lpstr>
      <vt:lpstr>Route Map Applications</vt:lpstr>
      <vt:lpstr>Defining a Route Map</vt:lpstr>
      <vt:lpstr>Route Map Operation Logic</vt:lpstr>
      <vt:lpstr>Route Map Operation Example</vt:lpstr>
      <vt:lpstr>match Statements</vt:lpstr>
      <vt:lpstr>The match Commands</vt:lpstr>
      <vt:lpstr>set Statements</vt:lpstr>
      <vt:lpstr>The set Commands</vt:lpstr>
      <vt:lpstr>Configuring Route Maps for PBR</vt:lpstr>
      <vt:lpstr>route-map Commands for PBR</vt:lpstr>
      <vt:lpstr>match Commands Used in PBR</vt:lpstr>
      <vt:lpstr>set Commands Used in PBR</vt:lpstr>
      <vt:lpstr>Configuring Route Maps for PBR Example</vt:lpstr>
      <vt:lpstr>Configuring Route Maps for Redistribution</vt:lpstr>
      <vt:lpstr>route-map Commands for Redistribution</vt:lpstr>
      <vt:lpstr>match Commands Used in Redistribution</vt:lpstr>
      <vt:lpstr>set Commands Used in Redistribution</vt:lpstr>
      <vt:lpstr>Configuring Route Maps for Redistribution</vt:lpstr>
      <vt:lpstr>Route Feedback</vt:lpstr>
      <vt:lpstr>Route Maps to Avoid  Route Feedback</vt:lpstr>
      <vt:lpstr>Using Distribute Lists</vt:lpstr>
      <vt:lpstr>Filter Incoming Routing Updates</vt:lpstr>
      <vt:lpstr>Filter Outgoing Routing Updates</vt:lpstr>
      <vt:lpstr>distribute-list out Or in</vt:lpstr>
      <vt:lpstr>Filter Outgoing Routing Updates Example 1a</vt:lpstr>
      <vt:lpstr>Filter Outgoing Routing Updates Example 1b</vt:lpstr>
      <vt:lpstr>Distribute Lists to Avoid Route Feedback</vt:lpstr>
      <vt:lpstr>Drawback of Distribute Lists</vt:lpstr>
      <vt:lpstr>Using Prefix Lists</vt:lpstr>
      <vt:lpstr>Similarities Between Prefix Lists and ACLs</vt:lpstr>
      <vt:lpstr>Prefix List Filtering rules</vt:lpstr>
      <vt:lpstr>Configure a Prefix List</vt:lpstr>
      <vt:lpstr>Configure a Prefix List</vt:lpstr>
      <vt:lpstr>Prefix-list Scenario #1</vt:lpstr>
      <vt:lpstr>Prefix-list Scenario #2</vt:lpstr>
      <vt:lpstr>Prefix-list Scenario #3</vt:lpstr>
      <vt:lpstr>Prefix-list Scenario #4</vt:lpstr>
      <vt:lpstr>Prefix-list Scenario #5</vt:lpstr>
      <vt:lpstr>Verifying Prefix Lists</vt:lpstr>
      <vt:lpstr>Multiple Methods to Control Routing Updates</vt:lpstr>
      <vt:lpstr>Summary</vt:lpstr>
      <vt:lpstr>Summary</vt:lpstr>
      <vt:lpstr>Summary</vt:lpstr>
    </vt:vector>
  </TitlesOfParts>
  <Company>Swansea Metropolitan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cisco</cp:lastModifiedBy>
  <cp:revision>271</cp:revision>
  <dcterms:created xsi:type="dcterms:W3CDTF">2011-10-03T10:20:59Z</dcterms:created>
  <dcterms:modified xsi:type="dcterms:W3CDTF">2013-02-19T12:06:58Z</dcterms:modified>
</cp:coreProperties>
</file>