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0" d="100"/>
          <a:sy n="90" d="100"/>
        </p:scale>
        <p:origin x="96" y="5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60189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457200" y="457200"/>
            <a:ext cx="2103120" cy="384048"/>
          </a:xfrm>
          <a:prstGeom prst="roundRect">
            <a:avLst>
              <a:gd name="adj" fmla="val 14286"/>
            </a:avLst>
          </a:prstGeom>
          <a:solidFill>
            <a:srgbClr val="1A1A1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457200" y="457200"/>
            <a:ext cx="21031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FILE  •  DF2025-CLS-07</a:t>
            </a:r>
            <a:endParaRPr lang="en-US" sz="950" dirty="0"/>
          </a:p>
        </p:txBody>
      </p:sp>
      <p:sp>
        <p:nvSpPr>
          <p:cNvPr id="5" name="Text 3"/>
          <p:cNvSpPr/>
          <p:nvPr/>
        </p:nvSpPr>
        <p:spPr>
          <a:xfrm>
            <a:off x="457200" y="1965960"/>
            <a:ext cx="9144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457200" y="2395728"/>
            <a:ext cx="10972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Device Investigation:</a:t>
            </a:r>
            <a:endParaRPr lang="en-US" sz="4000" dirty="0"/>
          </a:p>
        </p:txBody>
      </p:sp>
      <p:sp>
        <p:nvSpPr>
          <p:cNvPr id="7" name="Text 5"/>
          <p:cNvSpPr/>
          <p:nvPr/>
        </p:nvSpPr>
        <p:spPr>
          <a:xfrm>
            <a:off x="457200" y="3127248"/>
            <a:ext cx="112471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Alleged Theft of the QT-AI-2025 Patent</a:t>
            </a:r>
            <a:endParaRPr lang="en-US" sz="4000" dirty="0"/>
          </a:p>
        </p:txBody>
      </p:sp>
      <p:sp>
        <p:nvSpPr>
          <p:cNvPr id="8" name="Text 6"/>
          <p:cNvSpPr/>
          <p:nvPr/>
        </p:nvSpPr>
        <p:spPr>
          <a:xfrm>
            <a:off x="457200" y="4069080"/>
            <a:ext cx="86868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forensic examination of four extracted mobile devices, correlating account, communication and location evidence against the alleged Emma – Joe – Norman transaction chain.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029740" y="5913120"/>
            <a:ext cx="36576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EXAMINER</a:t>
            </a:r>
            <a:endParaRPr lang="en-US" sz="850" dirty="0"/>
          </a:p>
        </p:txBody>
      </p:sp>
      <p:sp>
        <p:nvSpPr>
          <p:cNvPr id="10" name="Text 8"/>
          <p:cNvSpPr/>
          <p:nvPr/>
        </p:nvSpPr>
        <p:spPr>
          <a:xfrm>
            <a:off x="609600" y="6187439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Latchiarajan Parthasarathy (Student No. 2531979)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5925171" y="5941385"/>
            <a:ext cx="3657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</a:t>
            </a:r>
            <a:endParaRPr lang="en-US" sz="850" dirty="0"/>
          </a:p>
        </p:txBody>
      </p:sp>
      <p:sp>
        <p:nvSpPr>
          <p:cNvPr id="12" name="Text 10"/>
          <p:cNvSpPr/>
          <p:nvPr/>
        </p:nvSpPr>
        <p:spPr>
          <a:xfrm>
            <a:off x="5925171" y="6154922"/>
            <a:ext cx="3657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– Apprentice Investigator Programme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6858000" y="5310434"/>
            <a:ext cx="3657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14" name="Text 12"/>
          <p:cNvSpPr/>
          <p:nvPr/>
        </p:nvSpPr>
        <p:spPr>
          <a:xfrm>
            <a:off x="7772400" y="6236208"/>
            <a:ext cx="3474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457200" y="5897880"/>
            <a:ext cx="11247120" cy="0"/>
          </a:xfrm>
          <a:prstGeom prst="line">
            <a:avLst/>
          </a:prstGeom>
          <a:noFill/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9F342BB8-4574-8C46-DC29-1E053EDC59BB}"/>
              </a:ext>
            </a:extLst>
          </p:cNvPr>
          <p:cNvSpPr/>
          <p:nvPr/>
        </p:nvSpPr>
        <p:spPr>
          <a:xfrm>
            <a:off x="3200400" y="6080937"/>
            <a:ext cx="3657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17" name="Text 7">
            <a:extLst>
              <a:ext uri="{FF2B5EF4-FFF2-40B4-BE49-F238E27FC236}">
                <a16:creationId xmlns:a16="http://schemas.microsoft.com/office/drawing/2014/main" id="{75088E97-DBA8-6563-4147-F5F74D03927F}"/>
              </a:ext>
            </a:extLst>
          </p:cNvPr>
          <p:cNvSpPr/>
          <p:nvPr/>
        </p:nvSpPr>
        <p:spPr>
          <a:xfrm>
            <a:off x="609600" y="5577840"/>
            <a:ext cx="3657600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EXAMINER</a:t>
            </a:r>
            <a:endParaRPr lang="en-US" sz="850" dirty="0"/>
          </a:p>
        </p:txBody>
      </p:sp>
      <p:sp>
        <p:nvSpPr>
          <p:cNvPr id="18" name="Text 8">
            <a:extLst>
              <a:ext uri="{FF2B5EF4-FFF2-40B4-BE49-F238E27FC236}">
                <a16:creationId xmlns:a16="http://schemas.microsoft.com/office/drawing/2014/main" id="{F422984A-CA88-F125-7223-CC80C15894C1}"/>
              </a:ext>
            </a:extLst>
          </p:cNvPr>
          <p:cNvSpPr/>
          <p:nvPr/>
        </p:nvSpPr>
        <p:spPr>
          <a:xfrm>
            <a:off x="4029740" y="6131442"/>
            <a:ext cx="3474720" cy="4676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dirty="0">
                <a:solidFill>
                  <a:srgbClr val="1423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Mohamed Ghanem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BACKGROUND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7315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Background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457200" y="1691640"/>
            <a:ext cx="6400800" cy="4389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investigation is conducted under a simulated Apprentice Investigator brief for a Digital Forensics company handling computer, mobile and digital media casework.</a:t>
            </a:r>
            <a:endParaRPr lang="en-US" sz="1250" dirty="0"/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brief alleges the unauthorised access, theft and attempted sale of a proprietary patent — referred to as QT-AI-2025 — relating to an AI-based “Neuro” product.</a:t>
            </a:r>
            <a:endParaRPr lang="en-US" sz="1250" dirty="0"/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individuals are named in the brief: Emma (alleged perpetrator), Joe (alleged intermediary) and Norman (alleged buyer). A fourth individual, Vanessa, is referenced only for call-timing correlation.</a:t>
            </a:r>
            <a:endParaRPr lang="en-US" sz="1250" dirty="0"/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 mobile devices were submitted for forensic extraction. Ownership of each device had to be independently established from the extracted data itself — it was not assumed from the brief.</a:t>
            </a:r>
            <a:endParaRPr lang="en-US" sz="1250" dirty="0"/>
          </a:p>
          <a:p>
            <a:pPr marL="285750" indent="-28575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report distinguishes forensic fact (directly visible in evidence), reasonable inference (evidence-supported interpretation) and unsupported assumption (excluded from findings).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7223760" y="1691640"/>
            <a:ext cx="4480560" cy="4389120"/>
          </a:xfrm>
          <a:prstGeom prst="roundRect">
            <a:avLst>
              <a:gd name="adj" fmla="val 1667"/>
            </a:avLst>
          </a:prstGeom>
          <a:solidFill>
            <a:srgbClr val="F4F4F4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7452360" y="1892808"/>
            <a:ext cx="4023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OVERVIEW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7452360" y="2276856"/>
            <a:ext cx="1689811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kern="0" spc="5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ALLEGED ASSET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9142171" y="2276856"/>
            <a:ext cx="2333549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(AI “Neuro” product)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7452360" y="2906268"/>
            <a:ext cx="1689811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kern="0" spc="5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NAMED SUBJECTS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9142171" y="2906268"/>
            <a:ext cx="2333549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Emma, Joe, Norman (+ Vanessa, ref. only)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7452360" y="3535680"/>
            <a:ext cx="1689811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kern="0" spc="5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DEVICES EXTRACTED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9142171" y="3535680"/>
            <a:ext cx="2333549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(Huawei, Samsung, Nokia, Ulefone)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7452360" y="4165092"/>
            <a:ext cx="1689811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kern="0" spc="5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 USED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9142171" y="4165092"/>
            <a:ext cx="2333549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Cellebrite UFED Physical Analyzer 7.73.0.11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7452360" y="4794504"/>
            <a:ext cx="1689811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kern="0" spc="5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TYPES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9142171" y="4794504"/>
            <a:ext cx="2333549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Android ADB / Android Backup, File System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7452360" y="5423916"/>
            <a:ext cx="1689811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kern="0" spc="5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SCOPE NOTE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9142171" y="5423916"/>
            <a:ext cx="2333549" cy="629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USB, CAD or PDF metadata analysis in this version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22" name="Text 20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 &amp; METHODOLOGY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7315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Investigation Aim</a:t>
            </a:r>
            <a:endParaRPr lang="en-US" sz="3000" dirty="0"/>
          </a:p>
        </p:txBody>
      </p:sp>
      <p:sp>
        <p:nvSpPr>
          <p:cNvPr id="6" name="Text 4"/>
          <p:cNvSpPr/>
          <p:nvPr/>
        </p:nvSpPr>
        <p:spPr>
          <a:xfrm>
            <a:off x="457200" y="1600200"/>
            <a:ext cx="1124712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Acquire forensic images of the extracted smartphones and document chain of custody for each.</a:t>
            </a:r>
            <a:endParaRPr lang="en-US" sz="12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 and analyse WhatsApp, Instagram DM, Facebook, SMS and email communications to identify contact between Emma, Joe and Norman regarding the QT-AI-2025 patent.</a:t>
            </a:r>
            <a:endParaRPr lang="en-US" sz="12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Correlate call logs and email evidence with messaging evidence to establish whether a coordinated transaction occurred.</a:t>
            </a:r>
            <a:endParaRPr lang="en-US" sz="12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Profile the potential role of each named individual against the evidence, clearly separating fact from inference.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3794760"/>
            <a:ext cx="2011680" cy="822960"/>
          </a:xfrm>
          <a:prstGeom prst="roundRect">
            <a:avLst>
              <a:gd name="adj" fmla="val 8889"/>
            </a:avLst>
          </a:prstGeom>
          <a:solidFill>
            <a:srgbClr val="F4F4F4"/>
          </a:solidFill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457200" y="3794760"/>
            <a:ext cx="2011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kern="0" spc="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ACQUIRE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2468880" y="3794760"/>
            <a:ext cx="228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697480" y="3794760"/>
            <a:ext cx="2011680" cy="822960"/>
          </a:xfrm>
          <a:prstGeom prst="roundRect">
            <a:avLst>
              <a:gd name="adj" fmla="val 8889"/>
            </a:avLst>
          </a:prstGeom>
          <a:solidFill>
            <a:srgbClr val="F4F4F4"/>
          </a:solidFill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2697480" y="3794760"/>
            <a:ext cx="2011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kern="0" spc="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709160" y="3794760"/>
            <a:ext cx="228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600" dirty="0"/>
          </a:p>
        </p:txBody>
      </p:sp>
      <p:sp>
        <p:nvSpPr>
          <p:cNvPr id="13" name="Shape 11"/>
          <p:cNvSpPr/>
          <p:nvPr/>
        </p:nvSpPr>
        <p:spPr>
          <a:xfrm>
            <a:off x="4937760" y="3794760"/>
            <a:ext cx="2011680" cy="822960"/>
          </a:xfrm>
          <a:prstGeom prst="roundRect">
            <a:avLst>
              <a:gd name="adj" fmla="val 8889"/>
            </a:avLst>
          </a:prstGeom>
          <a:solidFill>
            <a:srgbClr val="E31E24"/>
          </a:solidFill>
          <a:ln w="1270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4937760" y="3794760"/>
            <a:ext cx="2011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kern="0" spc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ANALYSE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6949440" y="3794760"/>
            <a:ext cx="228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600" dirty="0"/>
          </a:p>
        </p:txBody>
      </p:sp>
      <p:sp>
        <p:nvSpPr>
          <p:cNvPr id="16" name="Shape 14"/>
          <p:cNvSpPr/>
          <p:nvPr/>
        </p:nvSpPr>
        <p:spPr>
          <a:xfrm>
            <a:off x="7178040" y="3794760"/>
            <a:ext cx="2011680" cy="822960"/>
          </a:xfrm>
          <a:prstGeom prst="roundRect">
            <a:avLst>
              <a:gd name="adj" fmla="val 8889"/>
            </a:avLst>
          </a:prstGeom>
          <a:solidFill>
            <a:srgbClr val="F4F4F4"/>
          </a:solidFill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7178040" y="3794760"/>
            <a:ext cx="2011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kern="0" spc="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CORRELATE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9189720" y="3794760"/>
            <a:ext cx="2286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9418320" y="3794760"/>
            <a:ext cx="2011680" cy="822960"/>
          </a:xfrm>
          <a:prstGeom prst="roundRect">
            <a:avLst>
              <a:gd name="adj" fmla="val 8889"/>
            </a:avLst>
          </a:prstGeom>
          <a:solidFill>
            <a:srgbClr val="F4F4F4"/>
          </a:solidFill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9418320" y="3794760"/>
            <a:ext cx="2011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kern="0" spc="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457200" y="4937760"/>
            <a:ext cx="11247120" cy="1188720"/>
          </a:xfrm>
          <a:prstGeom prst="roundRect">
            <a:avLst>
              <a:gd name="adj" fmla="val 6154"/>
            </a:avLst>
          </a:prstGeom>
          <a:solidFill>
            <a:srgbClr val="F4F4F4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685800" y="5138928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METHODOLOGY NOTE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685800" y="5522976"/>
            <a:ext cx="4531766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kern="0" spc="5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CURRENT PHASE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5217566" y="5522976"/>
            <a:ext cx="6258154" cy="5760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Analyse — cross-device account, communication and location correlation (this report)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26" name="Text 24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DEVICES OVERVIEW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65635"/>
            <a:ext cx="10058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Subjects &amp; Devices Overview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457200" y="1280160"/>
            <a:ext cx="10972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ownership was established independently from extracted account data — not assumed from the brief.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457200" y="1737360"/>
            <a:ext cx="5440680" cy="2148840"/>
          </a:xfrm>
          <a:prstGeom prst="roundRect">
            <a:avLst>
              <a:gd name="adj" fmla="val 3404"/>
            </a:avLst>
          </a:prstGeom>
          <a:solidFill>
            <a:srgbClr val="F4F4F4"/>
          </a:solidFill>
          <a:ln/>
          <a:effectLst>
            <a:outerShdw blurRad="63500" dist="25400" dir="54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685800" y="1901952"/>
            <a:ext cx="3977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 —  Huawei POT-LX1 P Smart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453128" y="1883664"/>
            <a:ext cx="1389888" cy="292608"/>
          </a:xfrm>
          <a:prstGeom prst="roundRect">
            <a:avLst>
              <a:gd name="adj" fmla="val 50000"/>
            </a:avLst>
          </a:prstGeom>
          <a:solidFill>
            <a:srgbClr val="E7F5E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4480560" y="1901952"/>
            <a:ext cx="13898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2F9E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CONFIRMED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685800" y="2267712"/>
            <a:ext cx="4983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B71B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Peter Dover → “Emma” persona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85800" y="2523744"/>
            <a:ext cx="4983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5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Alleged Perpetrator</a:t>
            </a:r>
            <a:endParaRPr lang="en-US" sz="1000" dirty="0"/>
          </a:p>
        </p:txBody>
      </p:sp>
      <p:sp>
        <p:nvSpPr>
          <p:cNvPr id="13" name="Text 11"/>
          <p:cNvSpPr/>
          <p:nvPr/>
        </p:nvSpPr>
        <p:spPr>
          <a:xfrm>
            <a:off x="685800" y="2798064"/>
            <a:ext cx="49834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9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 owner Peter Dover confirmed via bound Snapchat, Facebook &amp; Gmail. Same phone number (+447917162788) used on the WhatsApp thread where the user is directly addressed as “Emma.”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6263640" y="1737360"/>
            <a:ext cx="5440680" cy="2148840"/>
          </a:xfrm>
          <a:prstGeom prst="roundRect">
            <a:avLst>
              <a:gd name="adj" fmla="val 3404"/>
            </a:avLst>
          </a:prstGeom>
          <a:solidFill>
            <a:srgbClr val="F4F4F4"/>
          </a:solidFill>
          <a:ln/>
          <a:effectLst>
            <a:outerShdw blurRad="63500" dist="25400" dir="54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6492240" y="1901952"/>
            <a:ext cx="3977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EX-03  —  Samsung SM-A137F Galaxy A13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10287000" y="1883664"/>
            <a:ext cx="1417320" cy="292608"/>
          </a:xfrm>
          <a:prstGeom prst="roundRect">
            <a:avLst>
              <a:gd name="adj" fmla="val 50000"/>
            </a:avLst>
          </a:prstGeom>
          <a:solidFill>
            <a:srgbClr val="FBF0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10287000" y="1901952"/>
            <a:ext cx="16276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B8860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UNCONFIRMED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6492240" y="2267712"/>
            <a:ext cx="4983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B71B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Attributed to “Joe” (working theory)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6492240" y="2523744"/>
            <a:ext cx="4983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5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Alleged Intermediary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6492240" y="2798064"/>
            <a:ext cx="49834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9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 number on this device (+447867927693) does not match the number cited for Joe (07476538686). No screenshot yet substantiates this attribution — treated as unconfirmed.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457200" y="4160520"/>
            <a:ext cx="5440680" cy="2148840"/>
          </a:xfrm>
          <a:prstGeom prst="roundRect">
            <a:avLst>
              <a:gd name="adj" fmla="val 3404"/>
            </a:avLst>
          </a:prstGeom>
          <a:solidFill>
            <a:srgbClr val="F4F4F4"/>
          </a:solidFill>
          <a:ln/>
          <a:effectLst>
            <a:outerShdw blurRad="63500" dist="25400" dir="54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685800" y="4325112"/>
            <a:ext cx="3977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EX-02  —  Nokia C2 2nd Edition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4480560" y="4315968"/>
            <a:ext cx="1362456" cy="292608"/>
          </a:xfrm>
          <a:prstGeom prst="roundRect">
            <a:avLst>
              <a:gd name="adj" fmla="val 50000"/>
            </a:avLst>
          </a:prstGeom>
          <a:solidFill>
            <a:srgbClr val="FBF0D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4480560" y="4325112"/>
            <a:ext cx="13898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B8860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UNCONFIRMED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685800" y="4690872"/>
            <a:ext cx="4983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B71B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Attributed to “Norman” (working theory)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685800" y="4946904"/>
            <a:ext cx="4983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5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Alleged Buyer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685800" y="5221224"/>
            <a:ext cx="49834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9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Google-account or user-identity evidence has been produced for this device. Device Info shows only hardware identifiers — no name or account is bound in the extraction.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6263640" y="4160520"/>
            <a:ext cx="5440680" cy="2148840"/>
          </a:xfrm>
          <a:prstGeom prst="roundRect">
            <a:avLst>
              <a:gd name="adj" fmla="val 3404"/>
            </a:avLst>
          </a:prstGeom>
          <a:solidFill>
            <a:srgbClr val="F4F4F4"/>
          </a:solidFill>
          <a:ln/>
          <a:effectLst>
            <a:outerShdw blurRad="63500" dist="25400" dir="5400000" algn="bl" rotWithShape="0">
              <a:srgbClr val="000000">
                <a:alpha val="7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29" name="Text 27"/>
          <p:cNvSpPr/>
          <p:nvPr/>
        </p:nvSpPr>
        <p:spPr>
          <a:xfrm>
            <a:off x="6492240" y="4325112"/>
            <a:ext cx="3977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EX-04  —  Ulefone / Redmi Note 14</a:t>
            </a:r>
            <a:endParaRPr lang="en-US" sz="1300" dirty="0"/>
          </a:p>
        </p:txBody>
      </p:sp>
      <p:sp>
        <p:nvSpPr>
          <p:cNvPr id="30" name="Shape 28"/>
          <p:cNvSpPr/>
          <p:nvPr/>
        </p:nvSpPr>
        <p:spPr>
          <a:xfrm>
            <a:off x="10195560" y="4306824"/>
            <a:ext cx="1508760" cy="292608"/>
          </a:xfrm>
          <a:prstGeom prst="roundRect">
            <a:avLst>
              <a:gd name="adj" fmla="val 50000"/>
            </a:avLst>
          </a:prstGeom>
          <a:solidFill>
            <a:srgbClr val="EEEEEE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1" name="Text 29"/>
          <p:cNvSpPr/>
          <p:nvPr/>
        </p:nvSpPr>
        <p:spPr>
          <a:xfrm>
            <a:off x="10287000" y="4325112"/>
            <a:ext cx="15087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LINKED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6492240" y="4690872"/>
            <a:ext cx="4983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B71B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attribution established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6492240" y="4946904"/>
            <a:ext cx="4983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50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Peripheral / No-Link</a:t>
            </a:r>
            <a:endParaRPr lang="en-US" sz="1000" dirty="0"/>
          </a:p>
        </p:txBody>
      </p:sp>
      <p:sp>
        <p:nvSpPr>
          <p:cNvPr id="34" name="Text 32"/>
          <p:cNvSpPr/>
          <p:nvPr/>
        </p:nvSpPr>
        <p:spPr>
          <a:xfrm>
            <a:off x="6492240" y="5221224"/>
            <a:ext cx="49834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9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account, contact, or communication evidence connects this device to Emma, Joe, Norman or Vanessa. Retained as a control / peripheral item in this case.</a:t>
            </a:r>
            <a:endParaRPr lang="en-US" sz="950" dirty="0"/>
          </a:p>
        </p:txBody>
      </p:sp>
      <p:sp>
        <p:nvSpPr>
          <p:cNvPr id="35" name="Text 33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36" name="Text 34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ACQUISITION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058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Acquisition &amp; Chain of Custody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580183" y="1563624"/>
            <a:ext cx="11247120" cy="777240"/>
          </a:xfrm>
          <a:prstGeom prst="roundRect">
            <a:avLst>
              <a:gd name="adj" fmla="val 7059"/>
            </a:avLst>
          </a:prstGeom>
          <a:solidFill>
            <a:srgbClr val="F4F4F4"/>
          </a:solidFill>
          <a:ln/>
        </p:spPr>
        <p:txBody>
          <a:bodyPr/>
          <a:lstStyle/>
          <a:p>
            <a:endParaRPr lang="en-IN" dirty="0"/>
          </a:p>
        </p:txBody>
      </p:sp>
      <p:sp>
        <p:nvSpPr>
          <p:cNvPr id="7" name="Text 5"/>
          <p:cNvSpPr/>
          <p:nvPr/>
        </p:nvSpPr>
        <p:spPr>
          <a:xfrm>
            <a:off x="808074" y="1636776"/>
            <a:ext cx="27148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EXAMINER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808074" y="1801368"/>
            <a:ext cx="3744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Latchiarajan Parthasarathy (Student No. 2531979)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4800600" y="1636776"/>
            <a:ext cx="0" cy="557784"/>
          </a:xfrm>
          <a:prstGeom prst="line">
            <a:avLst/>
          </a:prstGeom>
          <a:noFill/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5486400" y="1636776"/>
            <a:ext cx="181462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TOOL</a:t>
            </a:r>
            <a:endParaRPr lang="en-US" sz="850" dirty="0"/>
          </a:p>
        </p:txBody>
      </p:sp>
      <p:sp>
        <p:nvSpPr>
          <p:cNvPr id="11" name="Text 9"/>
          <p:cNvSpPr/>
          <p:nvPr/>
        </p:nvSpPr>
        <p:spPr>
          <a:xfrm>
            <a:off x="5486400" y="1792437"/>
            <a:ext cx="3541171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Cellebrite UFED Physical Analyzer 7.73.0.11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8873578" y="1636776"/>
            <a:ext cx="0" cy="557784"/>
          </a:xfrm>
          <a:prstGeom prst="line">
            <a:avLst/>
          </a:prstGeom>
          <a:noFill/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6309360" y="1636776"/>
            <a:ext cx="24460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850" dirty="0"/>
          </a:p>
        </p:txBody>
      </p:sp>
      <p:sp>
        <p:nvSpPr>
          <p:cNvPr id="14" name="Text 12"/>
          <p:cNvSpPr/>
          <p:nvPr/>
        </p:nvSpPr>
        <p:spPr>
          <a:xfrm>
            <a:off x="6309360" y="1892808"/>
            <a:ext cx="24460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9121140" y="1636776"/>
            <a:ext cx="24460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kern="0" spc="1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DEVICES</a:t>
            </a:r>
            <a:endParaRPr lang="en-US" sz="850" dirty="0"/>
          </a:p>
        </p:txBody>
      </p:sp>
      <p:sp>
        <p:nvSpPr>
          <p:cNvPr id="17" name="Text 15"/>
          <p:cNvSpPr/>
          <p:nvPr/>
        </p:nvSpPr>
        <p:spPr>
          <a:xfrm>
            <a:off x="9121140" y="1892808"/>
            <a:ext cx="24460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(EX-01 to EX-04)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457200" y="2514600"/>
            <a:ext cx="11247120" cy="384048"/>
          </a:xfrm>
          <a:prstGeom prst="roundRect">
            <a:avLst>
              <a:gd name="adj" fmla="val 9524"/>
            </a:avLst>
          </a:prstGeom>
          <a:solidFill>
            <a:srgbClr val="1A1A1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594360" y="2514600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ID</a:t>
            </a:r>
            <a:endParaRPr lang="en-US" sz="950" dirty="0"/>
          </a:p>
        </p:txBody>
      </p:sp>
      <p:sp>
        <p:nvSpPr>
          <p:cNvPr id="20" name="Text 18"/>
          <p:cNvSpPr/>
          <p:nvPr/>
        </p:nvSpPr>
        <p:spPr>
          <a:xfrm>
            <a:off x="2057400" y="251460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</a:t>
            </a:r>
            <a:endParaRPr lang="en-US" sz="950" dirty="0"/>
          </a:p>
        </p:txBody>
      </p:sp>
      <p:sp>
        <p:nvSpPr>
          <p:cNvPr id="21" name="Text 19"/>
          <p:cNvSpPr/>
          <p:nvPr/>
        </p:nvSpPr>
        <p:spPr>
          <a:xfrm>
            <a:off x="4983480" y="2514600"/>
            <a:ext cx="3474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TYPE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8641080" y="2514600"/>
            <a:ext cx="3017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kern="0" spc="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ACQUISITION WINDOW (UTC+0)</a:t>
            </a:r>
            <a:endParaRPr lang="en-US" sz="950" dirty="0"/>
          </a:p>
        </p:txBody>
      </p:sp>
      <p:sp>
        <p:nvSpPr>
          <p:cNvPr id="23" name="Text 21"/>
          <p:cNvSpPr/>
          <p:nvPr/>
        </p:nvSpPr>
        <p:spPr>
          <a:xfrm>
            <a:off x="594360" y="2898648"/>
            <a:ext cx="1280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2057400" y="2898648"/>
            <a:ext cx="2743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POT-LX1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4983480" y="2898648"/>
            <a:ext cx="3474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Android ADB — File System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8641080" y="2898648"/>
            <a:ext cx="3017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28/10/2025 16:12 – 16:53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457200" y="3355848"/>
            <a:ext cx="11247120" cy="457200"/>
          </a:xfrm>
          <a:prstGeom prst="rect">
            <a:avLst/>
          </a:prstGeom>
          <a:solidFill>
            <a:srgbClr val="F4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8" name="Text 26"/>
          <p:cNvSpPr/>
          <p:nvPr/>
        </p:nvSpPr>
        <p:spPr>
          <a:xfrm>
            <a:off x="594360" y="3355848"/>
            <a:ext cx="1280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EX-02</a:t>
            </a:r>
            <a:endParaRPr lang="en-US" sz="1050" dirty="0"/>
          </a:p>
        </p:txBody>
      </p:sp>
      <p:sp>
        <p:nvSpPr>
          <p:cNvPr id="29" name="Text 27"/>
          <p:cNvSpPr/>
          <p:nvPr/>
        </p:nvSpPr>
        <p:spPr>
          <a:xfrm>
            <a:off x="2057400" y="3355848"/>
            <a:ext cx="2743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C2 2nd Ed.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4983480" y="3355848"/>
            <a:ext cx="3474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Android Backup — File System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8641080" y="3355848"/>
            <a:ext cx="3017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28/10/2025 16:01 – 16:03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594360" y="3813048"/>
            <a:ext cx="1280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EX-03</a:t>
            </a:r>
            <a:endParaRPr lang="en-US" sz="1050" dirty="0"/>
          </a:p>
        </p:txBody>
      </p:sp>
      <p:sp>
        <p:nvSpPr>
          <p:cNvPr id="33" name="Text 31"/>
          <p:cNvSpPr/>
          <p:nvPr/>
        </p:nvSpPr>
        <p:spPr>
          <a:xfrm>
            <a:off x="2057400" y="3813048"/>
            <a:ext cx="2743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SM-A137F</a:t>
            </a:r>
            <a:endParaRPr lang="en-US" sz="1050" dirty="0"/>
          </a:p>
        </p:txBody>
      </p:sp>
      <p:sp>
        <p:nvSpPr>
          <p:cNvPr id="34" name="Text 32"/>
          <p:cNvSpPr/>
          <p:nvPr/>
        </p:nvSpPr>
        <p:spPr>
          <a:xfrm>
            <a:off x="4983480" y="3813048"/>
            <a:ext cx="3474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Android Backup — File System</a:t>
            </a:r>
            <a:endParaRPr lang="en-US" sz="1050" dirty="0"/>
          </a:p>
        </p:txBody>
      </p:sp>
      <p:sp>
        <p:nvSpPr>
          <p:cNvPr id="35" name="Text 33"/>
          <p:cNvSpPr/>
          <p:nvPr/>
        </p:nvSpPr>
        <p:spPr>
          <a:xfrm>
            <a:off x="8641080" y="3813048"/>
            <a:ext cx="3017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28/10/2025 11:57 – 12:36</a:t>
            </a:r>
            <a:endParaRPr lang="en-US" sz="1050" dirty="0"/>
          </a:p>
        </p:txBody>
      </p:sp>
      <p:sp>
        <p:nvSpPr>
          <p:cNvPr id="36" name="Shape 34"/>
          <p:cNvSpPr/>
          <p:nvPr/>
        </p:nvSpPr>
        <p:spPr>
          <a:xfrm>
            <a:off x="457200" y="4270248"/>
            <a:ext cx="11247120" cy="457200"/>
          </a:xfrm>
          <a:prstGeom prst="rect">
            <a:avLst/>
          </a:prstGeom>
          <a:solidFill>
            <a:srgbClr val="F4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7" name="Text 35"/>
          <p:cNvSpPr/>
          <p:nvPr/>
        </p:nvSpPr>
        <p:spPr>
          <a:xfrm>
            <a:off x="594360" y="4270248"/>
            <a:ext cx="1280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EX-04</a:t>
            </a:r>
            <a:endParaRPr lang="en-US" sz="1050" dirty="0"/>
          </a:p>
        </p:txBody>
      </p:sp>
      <p:sp>
        <p:nvSpPr>
          <p:cNvPr id="38" name="Text 36"/>
          <p:cNvSpPr/>
          <p:nvPr/>
        </p:nvSpPr>
        <p:spPr>
          <a:xfrm>
            <a:off x="2057400" y="4270248"/>
            <a:ext cx="2743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Ulefone / Note 14</a:t>
            </a:r>
            <a:endParaRPr lang="en-US" sz="1050" dirty="0"/>
          </a:p>
        </p:txBody>
      </p:sp>
      <p:sp>
        <p:nvSpPr>
          <p:cNvPr id="39" name="Text 37"/>
          <p:cNvSpPr/>
          <p:nvPr/>
        </p:nvSpPr>
        <p:spPr>
          <a:xfrm>
            <a:off x="4983480" y="4270248"/>
            <a:ext cx="3474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Android Backup — File System</a:t>
            </a:r>
            <a:endParaRPr lang="en-US" sz="1050" dirty="0"/>
          </a:p>
        </p:txBody>
      </p:sp>
      <p:sp>
        <p:nvSpPr>
          <p:cNvPr id="40" name="Text 38"/>
          <p:cNvSpPr/>
          <p:nvPr/>
        </p:nvSpPr>
        <p:spPr>
          <a:xfrm>
            <a:off x="8641080" y="4270248"/>
            <a:ext cx="3017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28/10/2025 11:25 – 11:27</a:t>
            </a:r>
            <a:endParaRPr lang="en-US" sz="1050" dirty="0"/>
          </a:p>
        </p:txBody>
      </p:sp>
      <p:sp>
        <p:nvSpPr>
          <p:cNvPr id="41" name="Shape 39"/>
          <p:cNvSpPr/>
          <p:nvPr/>
        </p:nvSpPr>
        <p:spPr>
          <a:xfrm>
            <a:off x="457200" y="2514600"/>
            <a:ext cx="11247120" cy="2212848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2" name="Text 40"/>
          <p:cNvSpPr/>
          <p:nvPr/>
        </p:nvSpPr>
        <p:spPr>
          <a:xfrm>
            <a:off x="457200" y="5001768"/>
            <a:ext cx="1124712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four devices were preserved in their original state; analysis was performed exclusively on forensic file-system images, never the source hardware.</a:t>
            </a:r>
            <a:endParaRPr lang="en-US" sz="12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(UFD) file data integrity is recorded as “Intact” for all four devices in the Cellebrite extraction summary.</a:t>
            </a:r>
            <a:endParaRPr lang="en-US" sz="12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Preserved Extraction flag is recorded as False for all four devices — noted here as a chain-of-custody observation, not assessed further in this report.</a:t>
            </a:r>
            <a:endParaRPr lang="en-US" sz="1250" dirty="0"/>
          </a:p>
        </p:txBody>
      </p:sp>
      <p:sp>
        <p:nvSpPr>
          <p:cNvPr id="43" name="Text 41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44" name="Text 42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INTEGRITY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Integrity — Hash Verification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448056" y="1298448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acquired image hash below is machine-verified by Cellebrite Physical Analyzer at the point of extraction.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457200" y="1695926"/>
            <a:ext cx="267462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457200" y="1691640"/>
            <a:ext cx="295351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· HUAWEI</a:t>
            </a:r>
            <a:endParaRPr lang="en-US" sz="900" dirty="0"/>
          </a:p>
        </p:txBody>
      </p:sp>
      <p:sp>
        <p:nvSpPr>
          <p:cNvPr id="10" name="Shape 7"/>
          <p:cNvSpPr/>
          <p:nvPr/>
        </p:nvSpPr>
        <p:spPr>
          <a:xfrm>
            <a:off x="457200" y="2057400"/>
            <a:ext cx="2674620" cy="1504474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457200" y="3653314"/>
            <a:ext cx="26746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POT-LX1 P Smart — SHA256 Verified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457200" y="4110514"/>
            <a:ext cx="26746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SHA256: d5193dbf...b6507e31f</a:t>
            </a:r>
            <a:endParaRPr lang="en-US" sz="900" dirty="0"/>
          </a:p>
        </p:txBody>
      </p:sp>
      <p:sp>
        <p:nvSpPr>
          <p:cNvPr id="14" name="Text 11"/>
          <p:cNvSpPr/>
          <p:nvPr/>
        </p:nvSpPr>
        <p:spPr>
          <a:xfrm>
            <a:off x="2839212" y="1691640"/>
            <a:ext cx="23774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15" name="Shape 12"/>
          <p:cNvSpPr/>
          <p:nvPr/>
        </p:nvSpPr>
        <p:spPr>
          <a:xfrm>
            <a:off x="3314699" y="1691640"/>
            <a:ext cx="2674621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3"/>
          <p:cNvSpPr/>
          <p:nvPr/>
        </p:nvSpPr>
        <p:spPr>
          <a:xfrm>
            <a:off x="3314700" y="1691640"/>
            <a:ext cx="26746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EX-02 · NOKIA</a:t>
            </a:r>
            <a:endParaRPr lang="en-US" sz="900" dirty="0"/>
          </a:p>
        </p:txBody>
      </p:sp>
      <p:pic>
        <p:nvPicPr>
          <p:cNvPr id="17" name="Image 1" descr="/home/claude/work/assets/nokia_hash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4700" y="2057400"/>
            <a:ext cx="2674620" cy="1504474"/>
          </a:xfrm>
          <a:prstGeom prst="rect">
            <a:avLst/>
          </a:prstGeom>
        </p:spPr>
      </p:pic>
      <p:sp>
        <p:nvSpPr>
          <p:cNvPr id="18" name="Shape 14"/>
          <p:cNvSpPr/>
          <p:nvPr/>
        </p:nvSpPr>
        <p:spPr>
          <a:xfrm>
            <a:off x="3314700" y="2057400"/>
            <a:ext cx="2674620" cy="1504474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5"/>
          <p:cNvSpPr/>
          <p:nvPr/>
        </p:nvSpPr>
        <p:spPr>
          <a:xfrm>
            <a:off x="3314700" y="3653314"/>
            <a:ext cx="26746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C2 2nd Edition — SHA256 Verified</a:t>
            </a:r>
            <a:endParaRPr lang="en-US" sz="1200" dirty="0"/>
          </a:p>
        </p:txBody>
      </p:sp>
      <p:sp>
        <p:nvSpPr>
          <p:cNvPr id="20" name="Text 16"/>
          <p:cNvSpPr/>
          <p:nvPr/>
        </p:nvSpPr>
        <p:spPr>
          <a:xfrm>
            <a:off x="3314700" y="4110514"/>
            <a:ext cx="26746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SHA256: a693656c...c9eade13ab</a:t>
            </a:r>
            <a:endParaRPr lang="en-US" sz="900" dirty="0"/>
          </a:p>
        </p:txBody>
      </p:sp>
      <p:sp>
        <p:nvSpPr>
          <p:cNvPr id="22" name="Text 18"/>
          <p:cNvSpPr/>
          <p:nvPr/>
        </p:nvSpPr>
        <p:spPr>
          <a:xfrm>
            <a:off x="5696711" y="1691640"/>
            <a:ext cx="23774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23" name="Shape 19"/>
          <p:cNvSpPr/>
          <p:nvPr/>
        </p:nvSpPr>
        <p:spPr>
          <a:xfrm>
            <a:off x="6172200" y="1691640"/>
            <a:ext cx="2619756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Text 20"/>
          <p:cNvSpPr/>
          <p:nvPr/>
        </p:nvSpPr>
        <p:spPr>
          <a:xfrm>
            <a:off x="6172200" y="1691640"/>
            <a:ext cx="26197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EX-03 · SAMSUNG</a:t>
            </a:r>
            <a:endParaRPr lang="en-US" sz="900" dirty="0"/>
          </a:p>
        </p:txBody>
      </p:sp>
      <p:sp>
        <p:nvSpPr>
          <p:cNvPr id="26" name="Shape 21"/>
          <p:cNvSpPr/>
          <p:nvPr/>
        </p:nvSpPr>
        <p:spPr>
          <a:xfrm>
            <a:off x="6172200" y="2057400"/>
            <a:ext cx="2674620" cy="1504474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Text 22"/>
          <p:cNvSpPr/>
          <p:nvPr/>
        </p:nvSpPr>
        <p:spPr>
          <a:xfrm>
            <a:off x="6172200" y="3653314"/>
            <a:ext cx="26746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SM-A137F Galaxy A13 — SHA256 Verified</a:t>
            </a:r>
            <a:endParaRPr lang="en-US" sz="1200" dirty="0"/>
          </a:p>
        </p:txBody>
      </p:sp>
      <p:sp>
        <p:nvSpPr>
          <p:cNvPr id="28" name="Text 23"/>
          <p:cNvSpPr/>
          <p:nvPr/>
        </p:nvSpPr>
        <p:spPr>
          <a:xfrm>
            <a:off x="6172200" y="4110514"/>
            <a:ext cx="26746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SHA256: 0e585c4f...a9a3195</a:t>
            </a:r>
            <a:endParaRPr lang="en-US" sz="900" dirty="0"/>
          </a:p>
        </p:txBody>
      </p:sp>
      <p:sp>
        <p:nvSpPr>
          <p:cNvPr id="30" name="Text 25"/>
          <p:cNvSpPr/>
          <p:nvPr/>
        </p:nvSpPr>
        <p:spPr>
          <a:xfrm>
            <a:off x="8554212" y="1691640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31" name="Shape 26"/>
          <p:cNvSpPr/>
          <p:nvPr/>
        </p:nvSpPr>
        <p:spPr>
          <a:xfrm>
            <a:off x="9029699" y="1691640"/>
            <a:ext cx="2674619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2" name="Text 27"/>
          <p:cNvSpPr/>
          <p:nvPr/>
        </p:nvSpPr>
        <p:spPr>
          <a:xfrm>
            <a:off x="9029700" y="1691640"/>
            <a:ext cx="267461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EX-04 · ULEFONE</a:t>
            </a:r>
            <a:endParaRPr lang="en-US" sz="900" dirty="0"/>
          </a:p>
        </p:txBody>
      </p:sp>
      <p:pic>
        <p:nvPicPr>
          <p:cNvPr id="33" name="Image 3" descr="/home/claude/work/assets/ulefone_hash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9700" y="2057400"/>
            <a:ext cx="2674620" cy="1504474"/>
          </a:xfrm>
          <a:prstGeom prst="rect">
            <a:avLst/>
          </a:prstGeom>
        </p:spPr>
      </p:pic>
      <p:sp>
        <p:nvSpPr>
          <p:cNvPr id="34" name="Shape 28"/>
          <p:cNvSpPr/>
          <p:nvPr/>
        </p:nvSpPr>
        <p:spPr>
          <a:xfrm>
            <a:off x="9029700" y="2057400"/>
            <a:ext cx="2674620" cy="1504474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5" name="Text 29"/>
          <p:cNvSpPr/>
          <p:nvPr/>
        </p:nvSpPr>
        <p:spPr>
          <a:xfrm>
            <a:off x="9029700" y="3653314"/>
            <a:ext cx="26746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Redmi Note 14 — SHA256 Verified</a:t>
            </a:r>
            <a:endParaRPr lang="en-US" sz="1200" dirty="0"/>
          </a:p>
        </p:txBody>
      </p:sp>
      <p:sp>
        <p:nvSpPr>
          <p:cNvPr id="36" name="Text 30"/>
          <p:cNvSpPr/>
          <p:nvPr/>
        </p:nvSpPr>
        <p:spPr>
          <a:xfrm>
            <a:off x="9029700" y="4110514"/>
            <a:ext cx="26746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SHA256: 630724e2...8ea7befd</a:t>
            </a:r>
            <a:endParaRPr lang="en-US" sz="900" dirty="0"/>
          </a:p>
        </p:txBody>
      </p:sp>
      <p:sp>
        <p:nvSpPr>
          <p:cNvPr id="38" name="Text 32"/>
          <p:cNvSpPr/>
          <p:nvPr/>
        </p:nvSpPr>
        <p:spPr>
          <a:xfrm>
            <a:off x="11411712" y="1691640"/>
            <a:ext cx="23774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1100" dirty="0"/>
          </a:p>
        </p:txBody>
      </p:sp>
      <p:sp>
        <p:nvSpPr>
          <p:cNvPr id="39" name="Shape 33"/>
          <p:cNvSpPr/>
          <p:nvPr/>
        </p:nvSpPr>
        <p:spPr>
          <a:xfrm>
            <a:off x="457200" y="5623560"/>
            <a:ext cx="11247120" cy="685800"/>
          </a:xfrm>
          <a:prstGeom prst="roundRect">
            <a:avLst>
              <a:gd name="adj" fmla="val 10667"/>
            </a:avLst>
          </a:prstGeom>
          <a:solidFill>
            <a:srgbClr val="F4F4F4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40" name="Text 34"/>
          <p:cNvSpPr/>
          <p:nvPr/>
        </p:nvSpPr>
        <p:spPr>
          <a:xfrm>
            <a:off x="685800" y="5824728"/>
            <a:ext cx="10789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VERIFICATION RESULT</a:t>
            </a:r>
            <a:endParaRPr lang="en-US" sz="1000" dirty="0"/>
          </a:p>
        </p:txBody>
      </p:sp>
      <p:sp>
        <p:nvSpPr>
          <p:cNvPr id="41" name="Text 35"/>
          <p:cNvSpPr/>
          <p:nvPr/>
        </p:nvSpPr>
        <p:spPr>
          <a:xfrm>
            <a:off x="685800" y="6080760"/>
            <a:ext cx="4531766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kern="0" spc="5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STATUS</a:t>
            </a:r>
            <a:endParaRPr lang="en-US" sz="900" dirty="0"/>
          </a:p>
        </p:txBody>
      </p:sp>
      <p:sp>
        <p:nvSpPr>
          <p:cNvPr id="42" name="Text 36"/>
          <p:cNvSpPr/>
          <p:nvPr/>
        </p:nvSpPr>
        <p:spPr>
          <a:xfrm>
            <a:off x="5217566" y="5824728"/>
            <a:ext cx="625815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images verified for all 4 devices — no indication of post-acquisition alteration</a:t>
            </a:r>
            <a:endParaRPr lang="en-US" sz="1050" dirty="0"/>
          </a:p>
        </p:txBody>
      </p:sp>
      <p:sp>
        <p:nvSpPr>
          <p:cNvPr id="43" name="Text 37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44" name="Text 38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06</a:t>
            </a:r>
            <a:endParaRPr lang="en-US" sz="800" dirty="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BB20DD25-EC73-9218-18B1-17AB9C23E6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" y="2060950"/>
            <a:ext cx="2674620" cy="1504474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077C4F8A-75E7-AC0B-D6BC-B3E32B8885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2152" y="2029968"/>
            <a:ext cx="2804668" cy="162334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IDENTIFICATION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Identification Evidence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457200" y="1280160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Cellebrite Device Info panel for each of the four extracted devices.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457200" y="1691640"/>
            <a:ext cx="267462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457200" y="1691640"/>
            <a:ext cx="26746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· HUAWEI</a:t>
            </a:r>
            <a:endParaRPr lang="en-US" sz="900" dirty="0"/>
          </a:p>
        </p:txBody>
      </p:sp>
      <p:pic>
        <p:nvPicPr>
          <p:cNvPr id="9" name="Image 0" descr="/home/claude/work/assets/huawei_deviceinf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057400"/>
            <a:ext cx="2674620" cy="1504474"/>
          </a:xfrm>
          <a:prstGeom prst="rect">
            <a:avLst/>
          </a:prstGeom>
        </p:spPr>
      </p:pic>
      <p:sp>
        <p:nvSpPr>
          <p:cNvPr id="10" name="Shape 7"/>
          <p:cNvSpPr/>
          <p:nvPr/>
        </p:nvSpPr>
        <p:spPr>
          <a:xfrm>
            <a:off x="457200" y="2057400"/>
            <a:ext cx="2674620" cy="1504474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457200" y="3653314"/>
            <a:ext cx="26746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POT-LX1 P Smart — Device Info</a:t>
            </a:r>
            <a:endParaRPr lang="en-US" sz="1200" dirty="0"/>
          </a:p>
        </p:txBody>
      </p:sp>
      <p:sp>
        <p:nvSpPr>
          <p:cNvPr id="12" name="Text 9"/>
          <p:cNvSpPr/>
          <p:nvPr/>
        </p:nvSpPr>
        <p:spPr>
          <a:xfrm>
            <a:off x="457200" y="4110514"/>
            <a:ext cx="26746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13" name="Shape 10"/>
          <p:cNvSpPr/>
          <p:nvPr/>
        </p:nvSpPr>
        <p:spPr>
          <a:xfrm>
            <a:off x="3314700" y="1691640"/>
            <a:ext cx="267462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3314699" y="1691640"/>
            <a:ext cx="2674619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EX-02 · NOKIA</a:t>
            </a:r>
            <a:endParaRPr lang="en-US" sz="900" dirty="0"/>
          </a:p>
        </p:txBody>
      </p:sp>
      <p:pic>
        <p:nvPicPr>
          <p:cNvPr id="15" name="Image 1" descr="/home/claude/work/assets/nokia_deviceinfo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700" y="2057400"/>
            <a:ext cx="2674620" cy="1504474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3314700" y="2057400"/>
            <a:ext cx="2674620" cy="1504474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3"/>
          <p:cNvSpPr/>
          <p:nvPr/>
        </p:nvSpPr>
        <p:spPr>
          <a:xfrm>
            <a:off x="3314700" y="3653314"/>
            <a:ext cx="26746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C2 2nd Edition — Device Info</a:t>
            </a:r>
            <a:endParaRPr lang="en-US" sz="1200" dirty="0"/>
          </a:p>
        </p:txBody>
      </p:sp>
      <p:sp>
        <p:nvSpPr>
          <p:cNvPr id="18" name="Text 14"/>
          <p:cNvSpPr/>
          <p:nvPr/>
        </p:nvSpPr>
        <p:spPr>
          <a:xfrm>
            <a:off x="3314700" y="4110514"/>
            <a:ext cx="26746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19" name="Shape 15"/>
          <p:cNvSpPr/>
          <p:nvPr/>
        </p:nvSpPr>
        <p:spPr>
          <a:xfrm>
            <a:off x="6172200" y="1691640"/>
            <a:ext cx="267462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0" name="Text 16"/>
          <p:cNvSpPr/>
          <p:nvPr/>
        </p:nvSpPr>
        <p:spPr>
          <a:xfrm>
            <a:off x="6172200" y="1691640"/>
            <a:ext cx="26746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EX-03 · SAMSUNG</a:t>
            </a:r>
            <a:endParaRPr lang="en-US" sz="900" dirty="0"/>
          </a:p>
        </p:txBody>
      </p:sp>
      <p:pic>
        <p:nvPicPr>
          <p:cNvPr id="21" name="Image 2" descr="/home/claude/work/assets/samsung_deviceinfo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200" y="2057400"/>
            <a:ext cx="2674620" cy="1504474"/>
          </a:xfrm>
          <a:prstGeom prst="rect">
            <a:avLst/>
          </a:prstGeom>
        </p:spPr>
      </p:pic>
      <p:sp>
        <p:nvSpPr>
          <p:cNvPr id="22" name="Shape 17"/>
          <p:cNvSpPr/>
          <p:nvPr/>
        </p:nvSpPr>
        <p:spPr>
          <a:xfrm>
            <a:off x="6172200" y="2057400"/>
            <a:ext cx="2674620" cy="1504474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18"/>
          <p:cNvSpPr/>
          <p:nvPr/>
        </p:nvSpPr>
        <p:spPr>
          <a:xfrm>
            <a:off x="6172200" y="3653314"/>
            <a:ext cx="26746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SM-A137F Galaxy A13 — Device Info</a:t>
            </a:r>
            <a:endParaRPr lang="en-US" sz="1200" dirty="0"/>
          </a:p>
        </p:txBody>
      </p:sp>
      <p:sp>
        <p:nvSpPr>
          <p:cNvPr id="24" name="Text 19"/>
          <p:cNvSpPr/>
          <p:nvPr/>
        </p:nvSpPr>
        <p:spPr>
          <a:xfrm>
            <a:off x="6172200" y="4110514"/>
            <a:ext cx="26746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5" name="Shape 20"/>
          <p:cNvSpPr/>
          <p:nvPr/>
        </p:nvSpPr>
        <p:spPr>
          <a:xfrm>
            <a:off x="9029700" y="1691640"/>
            <a:ext cx="267462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6" name="Text 21"/>
          <p:cNvSpPr/>
          <p:nvPr/>
        </p:nvSpPr>
        <p:spPr>
          <a:xfrm>
            <a:off x="9029700" y="1691640"/>
            <a:ext cx="26746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EX-04 · ULEFONE</a:t>
            </a:r>
            <a:endParaRPr lang="en-US" sz="900" dirty="0"/>
          </a:p>
        </p:txBody>
      </p:sp>
      <p:pic>
        <p:nvPicPr>
          <p:cNvPr id="27" name="Image 3" descr="/home/claude/work/assets/ulefone_deviceinf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29700" y="2057400"/>
            <a:ext cx="2674620" cy="1504474"/>
          </a:xfrm>
          <a:prstGeom prst="rect">
            <a:avLst/>
          </a:prstGeom>
        </p:spPr>
      </p:pic>
      <p:sp>
        <p:nvSpPr>
          <p:cNvPr id="28" name="Shape 22"/>
          <p:cNvSpPr/>
          <p:nvPr/>
        </p:nvSpPr>
        <p:spPr>
          <a:xfrm>
            <a:off x="9029700" y="2057400"/>
            <a:ext cx="2674620" cy="1504474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Text 23"/>
          <p:cNvSpPr/>
          <p:nvPr/>
        </p:nvSpPr>
        <p:spPr>
          <a:xfrm>
            <a:off x="9029700" y="3653314"/>
            <a:ext cx="26746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Redmi Note 14 — Device Info</a:t>
            </a:r>
            <a:endParaRPr lang="en-US" sz="1200" dirty="0"/>
          </a:p>
        </p:txBody>
      </p:sp>
      <p:sp>
        <p:nvSpPr>
          <p:cNvPr id="30" name="Text 24"/>
          <p:cNvSpPr/>
          <p:nvPr/>
        </p:nvSpPr>
        <p:spPr>
          <a:xfrm>
            <a:off x="9029700" y="4110514"/>
            <a:ext cx="26746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31" name="Shape 25"/>
          <p:cNvSpPr/>
          <p:nvPr/>
        </p:nvSpPr>
        <p:spPr>
          <a:xfrm>
            <a:off x="457200" y="5554980"/>
            <a:ext cx="11247120" cy="868680"/>
          </a:xfrm>
          <a:prstGeom prst="roundRect">
            <a:avLst>
              <a:gd name="adj" fmla="val 8421"/>
            </a:avLst>
          </a:prstGeom>
          <a:solidFill>
            <a:srgbClr val="F4F4F4"/>
          </a:solidFill>
          <a:ln/>
          <a:effectLst>
            <a:outerShdw blurRad="76200" dist="254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sp>
        <p:nvSpPr>
          <p:cNvPr id="32" name="Text 26"/>
          <p:cNvSpPr/>
          <p:nvPr/>
        </p:nvSpPr>
        <p:spPr>
          <a:xfrm>
            <a:off x="685800" y="5577841"/>
            <a:ext cx="10789920" cy="6848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5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IDENTIFICATION SUMMARY</a:t>
            </a:r>
            <a:endParaRPr lang="en-US" sz="1000" dirty="0"/>
          </a:p>
        </p:txBody>
      </p:sp>
      <p:sp>
        <p:nvSpPr>
          <p:cNvPr id="33" name="Text 27"/>
          <p:cNvSpPr/>
          <p:nvPr/>
        </p:nvSpPr>
        <p:spPr>
          <a:xfrm>
            <a:off x="685800" y="6118274"/>
            <a:ext cx="4531766" cy="416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kern="0" spc="5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NOTE</a:t>
            </a:r>
            <a:endParaRPr lang="en-US" sz="900" dirty="0"/>
          </a:p>
        </p:txBody>
      </p:sp>
      <p:sp>
        <p:nvSpPr>
          <p:cNvPr id="34" name="Text 28"/>
          <p:cNvSpPr/>
          <p:nvPr/>
        </p:nvSpPr>
        <p:spPr>
          <a:xfrm>
            <a:off x="4331677" y="5843954"/>
            <a:ext cx="7537937" cy="5294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IMEI, chipset, OS and security patch level are captured directly from each UFD extraction file, not manually entered.</a:t>
            </a:r>
            <a:endParaRPr lang="en-US" sz="1050" dirty="0"/>
          </a:p>
        </p:txBody>
      </p:sp>
      <p:sp>
        <p:nvSpPr>
          <p:cNvPr id="35" name="Text 29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36" name="Text 30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 ATTRIBUTION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 Attribution — EX-01 Huawei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288036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457199" y="1508760"/>
            <a:ext cx="2930769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SNAPCHAT ACCOUNT</a:t>
            </a:r>
            <a:endParaRPr lang="en-US" sz="900" dirty="0"/>
          </a:p>
        </p:txBody>
      </p:sp>
      <p:pic>
        <p:nvPicPr>
          <p:cNvPr id="8" name="Image 0" descr="/home/claude/work/assets/huawei_useraccount_confirm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92224"/>
            <a:ext cx="2880360" cy="1620202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457200" y="1792224"/>
            <a:ext cx="2880360" cy="1620202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457200" y="3467290"/>
            <a:ext cx="28803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Confirmed owner: Peter Dover</a:t>
            </a:r>
            <a:endParaRPr lang="en-US" sz="950" dirty="0"/>
          </a:p>
        </p:txBody>
      </p:sp>
      <p:sp>
        <p:nvSpPr>
          <p:cNvPr id="11" name="Text 8"/>
          <p:cNvSpPr/>
          <p:nvPr/>
        </p:nvSpPr>
        <p:spPr>
          <a:xfrm>
            <a:off x="487680" y="3705035"/>
            <a:ext cx="28803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com.snapchat.android shared_prefs</a:t>
            </a:r>
            <a:endParaRPr lang="en-US" sz="750" dirty="0"/>
          </a:p>
        </p:txBody>
      </p:sp>
      <p:sp>
        <p:nvSpPr>
          <p:cNvPr id="12" name="Shape 9"/>
          <p:cNvSpPr/>
          <p:nvPr/>
        </p:nvSpPr>
        <p:spPr>
          <a:xfrm>
            <a:off x="457200" y="3988499"/>
            <a:ext cx="288036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457199" y="3988499"/>
            <a:ext cx="2831123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CORROBORATING EMAIL</a:t>
            </a:r>
            <a:endParaRPr lang="en-US" sz="900" dirty="0"/>
          </a:p>
        </p:txBody>
      </p:sp>
      <p:pic>
        <p:nvPicPr>
          <p:cNvPr id="14" name="Image 1" descr="/home/claude/work/assets/huawei_email_lebara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4271963"/>
            <a:ext cx="2880360" cy="1620202"/>
          </a:xfrm>
          <a:prstGeom prst="rect">
            <a:avLst/>
          </a:prstGeom>
        </p:spPr>
      </p:pic>
      <p:sp>
        <p:nvSpPr>
          <p:cNvPr id="15" name="Shape 11"/>
          <p:cNvSpPr/>
          <p:nvPr/>
        </p:nvSpPr>
        <p:spPr>
          <a:xfrm>
            <a:off x="457200" y="4271963"/>
            <a:ext cx="2880360" cy="1620202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2"/>
          <p:cNvSpPr/>
          <p:nvPr/>
        </p:nvSpPr>
        <p:spPr>
          <a:xfrm>
            <a:off x="457200" y="5947029"/>
            <a:ext cx="28803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Lebara SIM email — same mobile number</a:t>
            </a:r>
            <a:endParaRPr lang="en-US" sz="950" dirty="0"/>
          </a:p>
        </p:txBody>
      </p:sp>
      <p:sp>
        <p:nvSpPr>
          <p:cNvPr id="17" name="Text 13"/>
          <p:cNvSpPr/>
          <p:nvPr/>
        </p:nvSpPr>
        <p:spPr>
          <a:xfrm>
            <a:off x="457200" y="6184773"/>
            <a:ext cx="288036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dovp59@gmail.com, Gmail (bigTopDataDB)</a:t>
            </a:r>
            <a:endParaRPr lang="en-US" sz="750" dirty="0"/>
          </a:p>
        </p:txBody>
      </p:sp>
      <p:sp>
        <p:nvSpPr>
          <p:cNvPr id="18" name="Text 14"/>
          <p:cNvSpPr/>
          <p:nvPr/>
        </p:nvSpPr>
        <p:spPr>
          <a:xfrm>
            <a:off x="3703320" y="1508760"/>
            <a:ext cx="8001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Findings</a:t>
            </a:r>
            <a:endParaRPr lang="en-US" sz="1600" dirty="0"/>
          </a:p>
        </p:txBody>
      </p:sp>
      <p:sp>
        <p:nvSpPr>
          <p:cNvPr id="19" name="Text 15"/>
          <p:cNvSpPr/>
          <p:nvPr/>
        </p:nvSpPr>
        <p:spPr>
          <a:xfrm>
            <a:off x="3703320" y="1965960"/>
            <a:ext cx="8001000" cy="4023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Snapchat User Account record confirms Name: Peter Dover, Username: peter_dover, Phone Number: +447917162788, DOB: 27/11/1974.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Lebara SIM-renewal email in the same Gmail account (dovp59@gmail.com) independently states “Mobile Number: 07917162788” in its body — a second, unrelated source confirming the same number.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same phone number (+447917162788) is the participant number on the WhatsApp thread in which the user is directly addressed by name as “Emma.”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bound Facebook account is also present on the same device, independently reinforcing the same identity.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fact: this device's registered accounts and email correspondence all converge on “Peter Dover.” Reasonable inference: Peter Dover is the individual referred to as “Emma” in the WhatsApp evidence, based on matching phone number and direct address in-thread.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evidence in this device names the person “Emma” as an account holder — the link is by phone number and conversational address only, not by an “Emma” account.</a:t>
            </a:r>
            <a:endParaRPr lang="en-US" sz="1100" dirty="0"/>
          </a:p>
        </p:txBody>
      </p:sp>
      <p:sp>
        <p:nvSpPr>
          <p:cNvPr id="20" name="Text 16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21" name="Text 17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EVIDENCE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972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Facebook Chat — Peter Dover ↔ Norman Smith</a:t>
            </a:r>
            <a:endParaRPr lang="en-US" sz="2500" dirty="0"/>
          </a:p>
        </p:txBody>
      </p:sp>
      <p:sp>
        <p:nvSpPr>
          <p:cNvPr id="6" name="Shape 4"/>
          <p:cNvSpPr/>
          <p:nvPr/>
        </p:nvSpPr>
        <p:spPr>
          <a:xfrm>
            <a:off x="457200" y="1463040"/>
            <a:ext cx="512064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457199" y="1463040"/>
            <a:ext cx="5120639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· GENIE: FACEBOOK</a:t>
            </a:r>
            <a:endParaRPr lang="en-US" sz="900" dirty="0"/>
          </a:p>
        </p:txBody>
      </p:sp>
      <p:pic>
        <p:nvPicPr>
          <p:cNvPr id="8" name="Image 0" descr="/home/claude/work/assets/huawei_facebook_chat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828800"/>
            <a:ext cx="5120640" cy="288036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457200" y="1828800"/>
            <a:ext cx="5120640" cy="2880360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457200" y="4800600"/>
            <a:ext cx="5120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Full exchange — 31/01/2025, 12:47–12:53 UTC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457200" y="5257800"/>
            <a:ext cx="5120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Genie: Facebook (grouped by Thread Key), Huawei POT-LX1 extraction</a:t>
            </a: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5852160" y="1463040"/>
            <a:ext cx="5852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Exchange Shows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5852160" y="1920240"/>
            <a:ext cx="585216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12:49:57 — Peter Dover: “That wasn't the deal. Everything at once or no deal.”</a:t>
            </a:r>
            <a:endParaRPr lang="en-US" sz="11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12:51:39 — Norman Smith: “Security reasons. Let's start with just the ‘head.’ You know what I mean.”</a:t>
            </a:r>
            <a:endParaRPr lang="en-US" sz="11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12:51:43 — Peter Dover: “I do. But once we start there is no backtracking.”</a:t>
            </a:r>
            <a:endParaRPr lang="en-US" sz="11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12:53:07 — Norman Smith: “Agreed. First part releases, and 5M offshore reflects. Simple.”</a:t>
            </a:r>
            <a:endParaRPr lang="en-US" sz="11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12:53:09 — Peter Dover: “Fine. Watch ur inbox in 48 hrs. After that we are ghosts.”</a:t>
            </a:r>
            <a:endParaRPr lang="en-US" sz="11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Reasonable inference: the language (“deal,” staged “head” release, “5M offshore,” “no backtracking,” “we are ghosts”) is consistent with a covert, staged financial transaction. It does not, on its own, name the QT-AI-2025 patent — that link is drawn from the WhatsApp evidence on the following slide.</a:t>
            </a:r>
            <a:endParaRPr lang="en-US" sz="1150" dirty="0"/>
          </a:p>
        </p:txBody>
      </p:sp>
      <p:sp>
        <p:nvSpPr>
          <p:cNvPr id="14" name="Text 11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15" name="Text 12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EVIDENCE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972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WhatsApp Chat — Patent Sale Discussion</a:t>
            </a:r>
            <a:endParaRPr lang="en-US" sz="2600" dirty="0"/>
          </a:p>
        </p:txBody>
      </p:sp>
      <p:sp>
        <p:nvSpPr>
          <p:cNvPr id="6" name="Shape 4"/>
          <p:cNvSpPr/>
          <p:nvPr/>
        </p:nvSpPr>
        <p:spPr>
          <a:xfrm>
            <a:off x="457200" y="1463040"/>
            <a:ext cx="512064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457200" y="1463040"/>
            <a:ext cx="51206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· GENIE: WHATSAPP</a:t>
            </a:r>
            <a:endParaRPr lang="en-US" sz="900" dirty="0"/>
          </a:p>
        </p:txBody>
      </p:sp>
      <p:pic>
        <p:nvPicPr>
          <p:cNvPr id="8" name="Image 0" descr="/home/claude/work/assets/huawei_whatsapp_emma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828800"/>
            <a:ext cx="5120640" cy="288036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457200" y="1828800"/>
            <a:ext cx="5120640" cy="2880360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457200" y="4800600"/>
            <a:ext cx="51206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Saved contact label: “Top-up” — 21/08/2024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457200" y="5257800"/>
            <a:ext cx="5120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Genie: WhatsApp (grouped by table), Huawei POT-LX1 extraction</a:t>
            </a:r>
            <a:endParaRPr lang="en-US" sz="900" dirty="0"/>
          </a:p>
        </p:txBody>
      </p:sp>
      <p:sp>
        <p:nvSpPr>
          <p:cNvPr id="12" name="Text 9"/>
          <p:cNvSpPr/>
          <p:nvPr/>
        </p:nvSpPr>
        <p:spPr>
          <a:xfrm>
            <a:off x="5852160" y="1463040"/>
            <a:ext cx="5852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the Exchange Shows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5852160" y="1920240"/>
            <a:ext cx="5852160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09:58:21 — Sender: “I have access to some highly valuable information from ABC technologies. It's related to our new AI based Neuro product. I'm thinking about selling it to someone interested.”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10:06:29 — Reply, addressed directly: “That's serious stuff Emma. Do you know how might be interested?”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10:10:36 — Sender: “Not exactly Joe, but I trust you can find the right buyer. The competition must be eager to get their hands on this tech.”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10:10:36 (cont.) — “I will see what I can do... am meeting few clients today at a Meeting Room in a Hotel. Will discuss about your offer.”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fact: the participant number on this thread is +447917162788 — the same number bound to the Huawei's confirmed Peter Dover account.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Reasonable inference: this device's user is both directly called “Emma” and self-identifies in reply as not being “Joe,” implying the counterparty (saved only as “Top-up,” no confirmed identity) is Joe. This is the strongest single piece of evidence linking the device to the alleged patent-theft narrative.</a:t>
            </a:r>
            <a:endParaRPr lang="en-US" sz="1100" dirty="0"/>
          </a:p>
        </p:txBody>
      </p:sp>
      <p:sp>
        <p:nvSpPr>
          <p:cNvPr id="14" name="Text 11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15" name="Text 12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 &amp; CALL EVIDENCE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9728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 &amp; Call Log Evidence — EX-01 Huawei</a:t>
            </a:r>
            <a:endParaRPr lang="en-US" sz="2400" dirty="0"/>
          </a:p>
        </p:txBody>
      </p:sp>
      <p:sp>
        <p:nvSpPr>
          <p:cNvPr id="6" name="Shape 4"/>
          <p:cNvSpPr/>
          <p:nvPr/>
        </p:nvSpPr>
        <p:spPr>
          <a:xfrm>
            <a:off x="457200" y="1417320"/>
            <a:ext cx="1271016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457200" y="1417320"/>
            <a:ext cx="1271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CONTACTS</a:t>
            </a:r>
            <a:endParaRPr lang="en-US" sz="900" dirty="0"/>
          </a:p>
        </p:txBody>
      </p:sp>
      <p:pic>
        <p:nvPicPr>
          <p:cNvPr id="8" name="Image 0" descr="/home/claude/work/assets/huawei_contact_jo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83080"/>
            <a:ext cx="3611880" cy="2031683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457200" y="1783080"/>
            <a:ext cx="3611880" cy="2031683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457200" y="3906202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Joe Marsh — saved contact, 00447476538686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457200" y="4363403"/>
            <a:ext cx="3611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com.android.providers.contacts, contacts2.db</a:t>
            </a:r>
            <a:endParaRPr lang="en-US" sz="900" dirty="0"/>
          </a:p>
        </p:txBody>
      </p:sp>
      <p:sp>
        <p:nvSpPr>
          <p:cNvPr id="12" name="Shape 9"/>
          <p:cNvSpPr/>
          <p:nvPr/>
        </p:nvSpPr>
        <p:spPr>
          <a:xfrm>
            <a:off x="4288536" y="1417320"/>
            <a:ext cx="1271016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4288536" y="1417320"/>
            <a:ext cx="12710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LOG</a:t>
            </a:r>
            <a:endParaRPr lang="en-US" sz="900" dirty="0"/>
          </a:p>
        </p:txBody>
      </p:sp>
      <p:pic>
        <p:nvPicPr>
          <p:cNvPr id="14" name="Image 1" descr="/home/claude/work/assets/huawei_calllog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536" y="1783080"/>
            <a:ext cx="3611880" cy="2031683"/>
          </a:xfrm>
          <a:prstGeom prst="rect">
            <a:avLst/>
          </a:prstGeom>
        </p:spPr>
      </p:pic>
      <p:sp>
        <p:nvSpPr>
          <p:cNvPr id="15" name="Shape 11"/>
          <p:cNvSpPr/>
          <p:nvPr/>
        </p:nvSpPr>
        <p:spPr>
          <a:xfrm>
            <a:off x="4288536" y="1783080"/>
            <a:ext cx="3611880" cy="2031683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2"/>
          <p:cNvSpPr/>
          <p:nvPr/>
        </p:nvSpPr>
        <p:spPr>
          <a:xfrm>
            <a:off x="4288536" y="3906202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outbound calls, 14 “Not answered,” 1 missed</a:t>
            </a:r>
            <a:endParaRPr lang="en-US" sz="1200" dirty="0"/>
          </a:p>
        </p:txBody>
      </p:sp>
      <p:sp>
        <p:nvSpPr>
          <p:cNvPr id="17" name="Text 13"/>
          <p:cNvSpPr/>
          <p:nvPr/>
        </p:nvSpPr>
        <p:spPr>
          <a:xfrm>
            <a:off x="4288536" y="4363403"/>
            <a:ext cx="3611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com.android.providers.contacts, calls.db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8119872" y="1417320"/>
            <a:ext cx="2340864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5"/>
          <p:cNvSpPr/>
          <p:nvPr/>
        </p:nvSpPr>
        <p:spPr>
          <a:xfrm>
            <a:off x="8119872" y="1417320"/>
            <a:ext cx="234086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 CONTACT</a:t>
            </a:r>
            <a:endParaRPr lang="en-US" sz="900" dirty="0"/>
          </a:p>
        </p:txBody>
      </p:sp>
      <p:pic>
        <p:nvPicPr>
          <p:cNvPr id="20" name="Image 2" descr="/home/claude/work/assets/norman_instagram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9872" y="1783080"/>
            <a:ext cx="3611880" cy="2031683"/>
          </a:xfrm>
          <a:prstGeom prst="rect">
            <a:avLst/>
          </a:prstGeom>
        </p:spPr>
      </p:pic>
      <p:sp>
        <p:nvSpPr>
          <p:cNvPr id="21" name="Shape 16"/>
          <p:cNvSpPr/>
          <p:nvPr/>
        </p:nvSpPr>
        <p:spPr>
          <a:xfrm>
            <a:off x="8119872" y="1783080"/>
            <a:ext cx="3611880" cy="2031683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17"/>
          <p:cNvSpPr/>
          <p:nvPr/>
        </p:nvSpPr>
        <p:spPr>
          <a:xfrm>
            <a:off x="8119872" y="3906202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Norman Smith — IG: normansmith1987</a:t>
            </a:r>
            <a:endParaRPr lang="en-US" sz="1200" dirty="0"/>
          </a:p>
        </p:txBody>
      </p:sp>
      <p:sp>
        <p:nvSpPr>
          <p:cNvPr id="23" name="Text 18"/>
          <p:cNvSpPr/>
          <p:nvPr/>
        </p:nvSpPr>
        <p:spPr>
          <a:xfrm>
            <a:off x="8119872" y="4363403"/>
            <a:ext cx="3611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Genie: Instagram, com.instagram.android</a:t>
            </a:r>
            <a:endParaRPr lang="en-US" sz="900" dirty="0"/>
          </a:p>
        </p:txBody>
      </p:sp>
      <p:sp>
        <p:nvSpPr>
          <p:cNvPr id="24" name="Text 19"/>
          <p:cNvSpPr/>
          <p:nvPr/>
        </p:nvSpPr>
        <p:spPr>
          <a:xfrm>
            <a:off x="457200" y="4892040"/>
            <a:ext cx="112471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log shows a pattern of repeated, unanswered outgoing calls to two recurring numbers over August 2024 — consistent with attempted, unsuccessful contact rather than confirmed conversations.</a:t>
            </a:r>
            <a:endParaRPr lang="en-US" sz="12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 Joe Marsh and Norman Smith exist as identifiable contacts/social accounts on the Huawei device, corroborating that its user (Peter Dover / “Emma”) had a communication channel with each.</a:t>
            </a:r>
            <a:endParaRPr lang="en-US" sz="1250" dirty="0"/>
          </a:p>
        </p:txBody>
      </p:sp>
      <p:sp>
        <p:nvSpPr>
          <p:cNvPr id="25" name="Text 20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26" name="Text 21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EVIDENCE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Evidence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457199" y="1417320"/>
            <a:ext cx="3611879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457200" y="1417320"/>
            <a:ext cx="361187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· HUAWEI</a:t>
            </a:r>
            <a:endParaRPr lang="en-US" sz="900" dirty="0"/>
          </a:p>
        </p:txBody>
      </p:sp>
      <p:pic>
        <p:nvPicPr>
          <p:cNvPr id="8" name="Image 0" descr="/home/claude/work/assets/huawei_location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83080"/>
            <a:ext cx="3611880" cy="2031683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457200" y="1783080"/>
            <a:ext cx="3611880" cy="2031683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457200" y="3906202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location — Doha, Qatar (22/11/2024)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457200" y="4363403"/>
            <a:ext cx="3611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Google Photos location metadata, Huawei extraction</a:t>
            </a:r>
            <a:endParaRPr lang="en-US" sz="900" dirty="0"/>
          </a:p>
        </p:txBody>
      </p:sp>
      <p:sp>
        <p:nvSpPr>
          <p:cNvPr id="12" name="Shape 9"/>
          <p:cNvSpPr/>
          <p:nvPr/>
        </p:nvSpPr>
        <p:spPr>
          <a:xfrm>
            <a:off x="4288536" y="1417320"/>
            <a:ext cx="361188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4288535" y="1417320"/>
            <a:ext cx="3611879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EX-03 · SAMSUNG</a:t>
            </a:r>
            <a:endParaRPr lang="en-US" sz="900" dirty="0"/>
          </a:p>
        </p:txBody>
      </p:sp>
      <p:pic>
        <p:nvPicPr>
          <p:cNvPr id="14" name="Image 1" descr="/home/claude/work/assets/samsung_locatio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536" y="1783080"/>
            <a:ext cx="3611880" cy="2031683"/>
          </a:xfrm>
          <a:prstGeom prst="rect">
            <a:avLst/>
          </a:prstGeom>
        </p:spPr>
      </p:pic>
      <p:sp>
        <p:nvSpPr>
          <p:cNvPr id="15" name="Shape 11"/>
          <p:cNvSpPr/>
          <p:nvPr/>
        </p:nvSpPr>
        <p:spPr>
          <a:xfrm>
            <a:off x="4288536" y="1783080"/>
            <a:ext cx="3611880" cy="2031683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2"/>
          <p:cNvSpPr/>
          <p:nvPr/>
        </p:nvSpPr>
        <p:spPr>
          <a:xfrm>
            <a:off x="4288536" y="3906202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location — Paris, France (15/10/2024)</a:t>
            </a:r>
            <a:endParaRPr lang="en-US" sz="1200" dirty="0"/>
          </a:p>
        </p:txBody>
      </p:sp>
      <p:sp>
        <p:nvSpPr>
          <p:cNvPr id="17" name="Text 13"/>
          <p:cNvSpPr/>
          <p:nvPr/>
        </p:nvSpPr>
        <p:spPr>
          <a:xfrm>
            <a:off x="4288536" y="4363403"/>
            <a:ext cx="3611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Camera EXIF metadata, Samsung extraction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8119871" y="1417320"/>
            <a:ext cx="3614623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5"/>
          <p:cNvSpPr/>
          <p:nvPr/>
        </p:nvSpPr>
        <p:spPr>
          <a:xfrm>
            <a:off x="8119871" y="1417320"/>
            <a:ext cx="3614623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EX-02 · NOKIA</a:t>
            </a:r>
            <a:endParaRPr lang="en-US" sz="900" dirty="0"/>
          </a:p>
        </p:txBody>
      </p:sp>
      <p:pic>
        <p:nvPicPr>
          <p:cNvPr id="20" name="Image 2" descr="/home/claude/work/assets/nokia_locationmap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9872" y="1783080"/>
            <a:ext cx="3611880" cy="2031683"/>
          </a:xfrm>
          <a:prstGeom prst="rect">
            <a:avLst/>
          </a:prstGeom>
        </p:spPr>
      </p:pic>
      <p:sp>
        <p:nvSpPr>
          <p:cNvPr id="21" name="Shape 16"/>
          <p:cNvSpPr/>
          <p:nvPr/>
        </p:nvSpPr>
        <p:spPr>
          <a:xfrm>
            <a:off x="8119872" y="1783080"/>
            <a:ext cx="3611880" cy="2031683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17"/>
          <p:cNvSpPr/>
          <p:nvPr/>
        </p:nvSpPr>
        <p:spPr>
          <a:xfrm>
            <a:off x="8119872" y="3906202"/>
            <a:ext cx="3611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history — anomalous pre-device timestamps</a:t>
            </a:r>
            <a:endParaRPr lang="en-US" sz="1200" dirty="0"/>
          </a:p>
        </p:txBody>
      </p:sp>
      <p:sp>
        <p:nvSpPr>
          <p:cNvPr id="23" name="Text 18"/>
          <p:cNvSpPr/>
          <p:nvPr/>
        </p:nvSpPr>
        <p:spPr>
          <a:xfrm>
            <a:off x="8119872" y="4363403"/>
            <a:ext cx="36118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Location Related / Device Locations, Nokia extraction</a:t>
            </a:r>
            <a:endParaRPr lang="en-US" sz="900" dirty="0"/>
          </a:p>
        </p:txBody>
      </p:sp>
      <p:sp>
        <p:nvSpPr>
          <p:cNvPr id="24" name="Text 19"/>
          <p:cNvSpPr/>
          <p:nvPr/>
        </p:nvSpPr>
        <p:spPr>
          <a:xfrm>
            <a:off x="457200" y="4892040"/>
            <a:ext cx="112471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and Samsung media locations both fall outside the devices' typical UK-clustered location history, consistent with international travel around the period of the chat evidence — this is a reasonable inference, not proof of a specific meeting.</a:t>
            </a:r>
            <a:endParaRPr lang="en-US" sz="125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Courier New" panose="02070309020205020404" pitchFamily="49" charset="0"/>
              <a:buChar char="o"/>
            </a:pPr>
            <a:r>
              <a:rPr lang="en-US" sz="12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Nokia device's location and timeline data include entries dated as early as 2005 — before the device model existed. This is flagged as a data anomaly (likely migrated, restored, or spoofed data) and should not be relied upon without further validation.</a:t>
            </a:r>
            <a:endParaRPr lang="en-US" sz="1250" dirty="0"/>
          </a:p>
        </p:txBody>
      </p:sp>
      <p:sp>
        <p:nvSpPr>
          <p:cNvPr id="25" name="Text 20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26" name="Text 21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TIMELINE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Timeline of Evidenced Events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457200" y="1280160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Only dates directly confirmed in extracted evidence are shown.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914400" y="3566160"/>
            <a:ext cx="10332720" cy="0"/>
          </a:xfrm>
          <a:prstGeom prst="line">
            <a:avLst/>
          </a:prstGeom>
          <a:noFill/>
          <a:ln w="1905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1005840" y="3063240"/>
            <a:ext cx="188366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17–19 AUG 2024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1865376" y="3483864"/>
            <a:ext cx="164592" cy="164592"/>
          </a:xfrm>
          <a:prstGeom prst="ellipse">
            <a:avLst/>
          </a:prstGeom>
          <a:solidFill>
            <a:srgbClr val="E31E24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Text 8"/>
          <p:cNvSpPr/>
          <p:nvPr/>
        </p:nvSpPr>
        <p:spPr>
          <a:xfrm>
            <a:off x="1005840" y="3840480"/>
            <a:ext cx="18836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Repeated unanswered call attempts logged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3072384" y="3063240"/>
            <a:ext cx="188366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AUG 2024</a:t>
            </a:r>
            <a:endParaRPr lang="en-US" sz="1150" dirty="0"/>
          </a:p>
        </p:txBody>
      </p:sp>
      <p:sp>
        <p:nvSpPr>
          <p:cNvPr id="12" name="Shape 10"/>
          <p:cNvSpPr/>
          <p:nvPr/>
        </p:nvSpPr>
        <p:spPr>
          <a:xfrm>
            <a:off x="3931920" y="3483864"/>
            <a:ext cx="164592" cy="164592"/>
          </a:xfrm>
          <a:prstGeom prst="ellipse">
            <a:avLst/>
          </a:prstGeom>
          <a:solidFill>
            <a:srgbClr val="E31E24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3072384" y="3840480"/>
            <a:ext cx="18836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WhatsApp patent offer, “Emma” / “Joe” exchange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5138928" y="3063240"/>
            <a:ext cx="188366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OCT 2024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5998464" y="3483864"/>
            <a:ext cx="164592" cy="164592"/>
          </a:xfrm>
          <a:prstGeom prst="ellipse">
            <a:avLst/>
          </a:prstGeom>
          <a:solidFill>
            <a:srgbClr val="E31E24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5138928" y="3840480"/>
            <a:ext cx="18836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media geotagged in Paris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7205472" y="3063240"/>
            <a:ext cx="188366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NOV 2024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8065008" y="3483864"/>
            <a:ext cx="164592" cy="164592"/>
          </a:xfrm>
          <a:prstGeom prst="ellipse">
            <a:avLst/>
          </a:prstGeom>
          <a:solidFill>
            <a:srgbClr val="E31E24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7205472" y="3840480"/>
            <a:ext cx="18836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media geotagged in Doha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9272016" y="3063240"/>
            <a:ext cx="1883664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JAN 2025</a:t>
            </a:r>
            <a:endParaRPr lang="en-US" sz="1150" dirty="0"/>
          </a:p>
        </p:txBody>
      </p:sp>
      <p:sp>
        <p:nvSpPr>
          <p:cNvPr id="21" name="Shape 19"/>
          <p:cNvSpPr/>
          <p:nvPr/>
        </p:nvSpPr>
        <p:spPr>
          <a:xfrm>
            <a:off x="10131552" y="3483864"/>
            <a:ext cx="164592" cy="164592"/>
          </a:xfrm>
          <a:prstGeom prst="ellipse">
            <a:avLst/>
          </a:prstGeom>
          <a:solidFill>
            <a:srgbClr val="E31E24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9272016" y="3840480"/>
            <a:ext cx="1883664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Facebook “5M offshore” exchange, ends “we are ghosts”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24" name="Text 22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CORRELATION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Correlation Diagram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2377440" y="1600200"/>
            <a:ext cx="1828800" cy="1005840"/>
          </a:xfrm>
          <a:prstGeom prst="roundRect">
            <a:avLst>
              <a:gd name="adj" fmla="val 5455"/>
            </a:avLst>
          </a:prstGeom>
          <a:solidFill>
            <a:srgbClr val="E31E2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2377440" y="1600200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PHONE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4434840" y="1600200"/>
            <a:ext cx="7315200" cy="1005840"/>
          </a:xfrm>
          <a:prstGeom prst="roundRect">
            <a:avLst>
              <a:gd name="adj" fmla="val 5455"/>
            </a:avLst>
          </a:prstGeom>
          <a:solidFill>
            <a:srgbClr val="F4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4617720" y="1600200"/>
            <a:ext cx="69494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Huawei  —  CONFIRMED  |  EX-02 Nokia, EX-03 Samsung  —  attribution UNCONFIRMED  |  EX-04 Ulefone — NOT LINKED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2377440" y="2606040"/>
            <a:ext cx="1828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↓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2377440" y="2770632"/>
            <a:ext cx="1828800" cy="1005840"/>
          </a:xfrm>
          <a:prstGeom prst="roundRect">
            <a:avLst>
              <a:gd name="adj" fmla="val 5455"/>
            </a:avLst>
          </a:prstGeom>
          <a:solidFill>
            <a:srgbClr val="E31E2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2377440" y="2770632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4434840" y="2770632"/>
            <a:ext cx="7315200" cy="1005840"/>
          </a:xfrm>
          <a:prstGeom prst="roundRect">
            <a:avLst>
              <a:gd name="adj" fmla="val 5455"/>
            </a:avLst>
          </a:prstGeom>
          <a:solidFill>
            <a:srgbClr val="F4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4617720" y="2770632"/>
            <a:ext cx="69494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Snapchat / Facebook / Gmail → Peter Dover (+447917162788), bound only on EX-01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2377440" y="3776472"/>
            <a:ext cx="1828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↓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2377440" y="3941064"/>
            <a:ext cx="1828800" cy="1005840"/>
          </a:xfrm>
          <a:prstGeom prst="roundRect">
            <a:avLst>
              <a:gd name="adj" fmla="val 5455"/>
            </a:avLst>
          </a:prstGeom>
          <a:solidFill>
            <a:srgbClr val="E31E2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2377440" y="3941064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COMMUNICATIONS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4434840" y="3941064"/>
            <a:ext cx="7315200" cy="1005840"/>
          </a:xfrm>
          <a:prstGeom prst="roundRect">
            <a:avLst>
              <a:gd name="adj" fmla="val 5455"/>
            </a:avLst>
          </a:prstGeom>
          <a:solidFill>
            <a:srgbClr val="F4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4617720" y="3941064"/>
            <a:ext cx="69494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WhatsApp “Emma”/“Joe” patent-sale thread + Facebook “5M offshore” thread with Norman Smith, both on EX-01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2377440" y="4946904"/>
            <a:ext cx="18288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↓</a:t>
            </a:r>
            <a:endParaRPr lang="en-US" sz="1400" dirty="0"/>
          </a:p>
        </p:txBody>
      </p:sp>
      <p:sp>
        <p:nvSpPr>
          <p:cNvPr id="21" name="Shape 19"/>
          <p:cNvSpPr/>
          <p:nvPr/>
        </p:nvSpPr>
        <p:spPr>
          <a:xfrm>
            <a:off x="2377440" y="5111496"/>
            <a:ext cx="1828800" cy="1005840"/>
          </a:xfrm>
          <a:prstGeom prst="roundRect">
            <a:avLst>
              <a:gd name="adj" fmla="val 5455"/>
            </a:avLst>
          </a:prstGeom>
          <a:solidFill>
            <a:srgbClr val="E31E2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2377440" y="5111496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CORROBORATION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4434840" y="5111496"/>
            <a:ext cx="7315200" cy="1005840"/>
          </a:xfrm>
          <a:prstGeom prst="roundRect">
            <a:avLst>
              <a:gd name="adj" fmla="val 5455"/>
            </a:avLst>
          </a:prstGeom>
          <a:solidFill>
            <a:srgbClr val="F4F4F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4617720" y="5111496"/>
            <a:ext cx="69494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Matching phone number across accounts and chat; Doha/Paris travel pattern; timing consistent with brief's alleged transaction — all on EX-01 only</a:t>
            </a:r>
            <a:endParaRPr lang="en-US" sz="1050" dirty="0"/>
          </a:p>
        </p:txBody>
      </p:sp>
      <p:sp>
        <p:nvSpPr>
          <p:cNvPr id="25" name="Text 23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26" name="Text 24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FINDINGS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058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Findings &amp; Conclusion</a:t>
            </a:r>
            <a:endParaRPr lang="en-US" sz="2800" dirty="0"/>
          </a:p>
        </p:txBody>
      </p:sp>
      <p:sp>
        <p:nvSpPr>
          <p:cNvPr id="6" name="Shape 4"/>
          <p:cNvSpPr/>
          <p:nvPr/>
        </p:nvSpPr>
        <p:spPr>
          <a:xfrm>
            <a:off x="457200" y="1554480"/>
            <a:ext cx="457200" cy="457200"/>
          </a:xfrm>
          <a:prstGeom prst="ellipse">
            <a:avLst/>
          </a:prstGeom>
          <a:solidFill>
            <a:srgbClr val="E31E2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457200" y="15544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097280" y="1527048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71B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Confirmed Fact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1097280" y="1828800"/>
            <a:ext cx="1060704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(Huawei) is owned and operated by Peter Dover, confirmed via three independent bound accounts (Snapchat, Facebook, Gmail) sharing the same phone number.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57200" y="2450592"/>
            <a:ext cx="457200" cy="457200"/>
          </a:xfrm>
          <a:prstGeom prst="ellipse">
            <a:avLst/>
          </a:prstGeom>
          <a:solidFill>
            <a:srgbClr val="E31E2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457200" y="2450592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097280" y="2423160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71B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Confirmed Fact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1097280" y="2724912"/>
            <a:ext cx="1060704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same device carries communications discussing the sale of proprietary “AI based Neuro product” information, and a separate thread discussing a staged “5M offshore” payment with Norman Smith.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57200" y="3346704"/>
            <a:ext cx="457200" cy="457200"/>
          </a:xfrm>
          <a:prstGeom prst="ellipse">
            <a:avLst/>
          </a:prstGeom>
          <a:solidFill>
            <a:srgbClr val="E31E2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457200" y="334670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097280" y="3319272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71B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Reasonable Inference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1097280" y="3621024"/>
            <a:ext cx="1060704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device's user is plausibly the person referred to as “Emma” in the brief, based on direct address in-chat and matching phone number — no account literally named “Emma” was found.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57200" y="4242816"/>
            <a:ext cx="457200" cy="457200"/>
          </a:xfrm>
          <a:prstGeom prst="ellipse">
            <a:avLst/>
          </a:prstGeom>
          <a:solidFill>
            <a:srgbClr val="E31E2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457200" y="4242816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1097280" y="4215384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71B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Unresolved / Unsupported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1097280" y="4517136"/>
            <a:ext cx="1060704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Samsung-to-“Joe” and Nokia-to-“Norman” device attributions proposed for this case are NOT supported by the evidence extracted so far (SIM number mismatch on Samsung; no account evidence at all on Nokia). These should not be presented as confirmed in any downstream report without further evidence.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57200" y="5138928"/>
            <a:ext cx="457200" cy="457200"/>
          </a:xfrm>
          <a:prstGeom prst="ellipse">
            <a:avLst/>
          </a:prstGeom>
          <a:solidFill>
            <a:srgbClr val="E31E24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457200" y="513892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1097280" y="5111496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B71B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Established</a:t>
            </a:r>
            <a:endParaRPr lang="en-US" sz="1100" dirty="0"/>
          </a:p>
        </p:txBody>
      </p:sp>
      <p:sp>
        <p:nvSpPr>
          <p:cNvPr id="25" name="Text 23"/>
          <p:cNvSpPr/>
          <p:nvPr/>
        </p:nvSpPr>
        <p:spPr>
          <a:xfrm>
            <a:off x="1097280" y="5413248"/>
            <a:ext cx="1060704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05000"/>
              </a:lnSpc>
              <a:buNone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device, account or communication evidence for “Vanessa” has been located in any of the four extractions.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27" name="Text 25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6032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2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 PATENT THEFT INVESTIGATION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8259775" y="256032"/>
            <a:ext cx="2377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OWN DEVICE</a:t>
            </a:r>
            <a:endParaRPr lang="en-US" sz="900" dirty="0"/>
          </a:p>
        </p:txBody>
      </p:sp>
      <p:sp>
        <p:nvSpPr>
          <p:cNvPr id="4" name="Shape 2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457200" y="777240"/>
            <a:ext cx="10972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Own Device Acquisition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457200" y="1207008"/>
            <a:ext cx="112471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6B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Independent acquisition exercise, performed separately from the case evidence.  —  Xiaomi M2101K7BG Redmi Note 10S · Examiner: Lakshiraj · Case ID: case1</a:t>
            </a:r>
            <a:endParaRPr lang="en-US" sz="1000" dirty="0"/>
          </a:p>
        </p:txBody>
      </p:sp>
      <p:sp>
        <p:nvSpPr>
          <p:cNvPr id="7" name="Shape 5"/>
          <p:cNvSpPr/>
          <p:nvPr/>
        </p:nvSpPr>
        <p:spPr>
          <a:xfrm>
            <a:off x="1432407" y="1481328"/>
            <a:ext cx="2869961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1432408" y="1481328"/>
            <a:ext cx="28699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SETUP</a:t>
            </a:r>
            <a:endParaRPr lang="en-US" sz="900" dirty="0"/>
          </a:p>
        </p:txBody>
      </p:sp>
      <p:pic>
        <p:nvPicPr>
          <p:cNvPr id="9" name="Image 0" descr="/home/claude/work/assets/own_case_detail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2408" y="1764792"/>
            <a:ext cx="2926080" cy="1646795"/>
          </a:xfrm>
          <a:prstGeom prst="rect">
            <a:avLst/>
          </a:prstGeom>
        </p:spPr>
      </p:pic>
      <p:sp>
        <p:nvSpPr>
          <p:cNvPr id="10" name="Shape 7"/>
          <p:cNvSpPr/>
          <p:nvPr/>
        </p:nvSpPr>
        <p:spPr>
          <a:xfrm>
            <a:off x="1432408" y="1764792"/>
            <a:ext cx="2926080" cy="1646795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1432408" y="3466451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Case Created</a:t>
            </a:r>
            <a:endParaRPr lang="en-US" sz="950" dirty="0"/>
          </a:p>
        </p:txBody>
      </p:sp>
      <p:sp>
        <p:nvSpPr>
          <p:cNvPr id="12" name="Text 9"/>
          <p:cNvSpPr/>
          <p:nvPr/>
        </p:nvSpPr>
        <p:spPr>
          <a:xfrm>
            <a:off x="1432408" y="3704195"/>
            <a:ext cx="29260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750" dirty="0"/>
          </a:p>
        </p:txBody>
      </p:sp>
      <p:sp>
        <p:nvSpPr>
          <p:cNvPr id="13" name="Shape 10"/>
          <p:cNvSpPr/>
          <p:nvPr/>
        </p:nvSpPr>
        <p:spPr>
          <a:xfrm>
            <a:off x="4632808" y="1447566"/>
            <a:ext cx="2926080" cy="280650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4632808" y="1371600"/>
            <a:ext cx="292608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DETECT DEVICE</a:t>
            </a:r>
            <a:endParaRPr lang="en-US" sz="900" dirty="0"/>
          </a:p>
        </p:txBody>
      </p:sp>
      <p:pic>
        <p:nvPicPr>
          <p:cNvPr id="15" name="Image 1" descr="/home/claude/work/assets/own_detect_devic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808" y="1764792"/>
            <a:ext cx="2926080" cy="1645920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4632808" y="1764792"/>
            <a:ext cx="2926080" cy="1645920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3"/>
          <p:cNvSpPr/>
          <p:nvPr/>
        </p:nvSpPr>
        <p:spPr>
          <a:xfrm>
            <a:off x="4632808" y="3465576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Redmi Note 10S Found</a:t>
            </a:r>
            <a:endParaRPr lang="en-US" sz="950" dirty="0"/>
          </a:p>
        </p:txBody>
      </p:sp>
      <p:sp>
        <p:nvSpPr>
          <p:cNvPr id="18" name="Text 14"/>
          <p:cNvSpPr/>
          <p:nvPr/>
        </p:nvSpPr>
        <p:spPr>
          <a:xfrm>
            <a:off x="4632808" y="3703320"/>
            <a:ext cx="29260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750" dirty="0"/>
          </a:p>
        </p:txBody>
      </p:sp>
      <p:sp>
        <p:nvSpPr>
          <p:cNvPr id="19" name="Shape 15"/>
          <p:cNvSpPr/>
          <p:nvPr/>
        </p:nvSpPr>
        <p:spPr>
          <a:xfrm>
            <a:off x="7833208" y="1481328"/>
            <a:ext cx="2926080" cy="256032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0" name="Text 16"/>
          <p:cNvSpPr/>
          <p:nvPr/>
        </p:nvSpPr>
        <p:spPr>
          <a:xfrm>
            <a:off x="7833208" y="1481328"/>
            <a:ext cx="2926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TYPE</a:t>
            </a:r>
            <a:endParaRPr lang="en-US" sz="900" dirty="0"/>
          </a:p>
        </p:txBody>
      </p:sp>
      <p:pic>
        <p:nvPicPr>
          <p:cNvPr id="21" name="Image 2" descr="/home/claude/work/assets/own_extraction_typ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33208" y="1764792"/>
            <a:ext cx="2926080" cy="1645920"/>
          </a:xfrm>
          <a:prstGeom prst="rect">
            <a:avLst/>
          </a:prstGeom>
        </p:spPr>
      </p:pic>
      <p:sp>
        <p:nvSpPr>
          <p:cNvPr id="22" name="Shape 17"/>
          <p:cNvSpPr/>
          <p:nvPr/>
        </p:nvSpPr>
        <p:spPr>
          <a:xfrm>
            <a:off x="7833208" y="1764792"/>
            <a:ext cx="2926080" cy="1645920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18"/>
          <p:cNvSpPr/>
          <p:nvPr/>
        </p:nvSpPr>
        <p:spPr>
          <a:xfrm>
            <a:off x="7833208" y="3465576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File System Selected</a:t>
            </a:r>
            <a:endParaRPr lang="en-US" sz="950" dirty="0"/>
          </a:p>
        </p:txBody>
      </p:sp>
      <p:sp>
        <p:nvSpPr>
          <p:cNvPr id="24" name="Text 19"/>
          <p:cNvSpPr/>
          <p:nvPr/>
        </p:nvSpPr>
        <p:spPr>
          <a:xfrm>
            <a:off x="7833208" y="3703320"/>
            <a:ext cx="29260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750" dirty="0"/>
          </a:p>
        </p:txBody>
      </p:sp>
      <p:sp>
        <p:nvSpPr>
          <p:cNvPr id="25" name="Shape 20"/>
          <p:cNvSpPr/>
          <p:nvPr/>
        </p:nvSpPr>
        <p:spPr>
          <a:xfrm>
            <a:off x="1432407" y="3986784"/>
            <a:ext cx="2975469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6" name="Text 21"/>
          <p:cNvSpPr/>
          <p:nvPr/>
        </p:nvSpPr>
        <p:spPr>
          <a:xfrm>
            <a:off x="1432408" y="3986784"/>
            <a:ext cx="2926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CONTENT TYPE</a:t>
            </a:r>
            <a:endParaRPr lang="en-US" sz="900" dirty="0"/>
          </a:p>
        </p:txBody>
      </p:sp>
      <p:pic>
        <p:nvPicPr>
          <p:cNvPr id="27" name="Image 3" descr="/home/claude/work/assets/own_content_typ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2408" y="4270248"/>
            <a:ext cx="2926080" cy="1645920"/>
          </a:xfrm>
          <a:prstGeom prst="rect">
            <a:avLst/>
          </a:prstGeom>
        </p:spPr>
      </p:pic>
      <p:sp>
        <p:nvSpPr>
          <p:cNvPr id="28" name="Shape 22"/>
          <p:cNvSpPr/>
          <p:nvPr/>
        </p:nvSpPr>
        <p:spPr>
          <a:xfrm>
            <a:off x="1432408" y="4270248"/>
            <a:ext cx="2926080" cy="1645920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Text 23"/>
          <p:cNvSpPr/>
          <p:nvPr/>
        </p:nvSpPr>
        <p:spPr>
          <a:xfrm>
            <a:off x="1432408" y="5971032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 Types Selected</a:t>
            </a:r>
            <a:endParaRPr lang="en-US" sz="950" dirty="0"/>
          </a:p>
        </p:txBody>
      </p:sp>
      <p:sp>
        <p:nvSpPr>
          <p:cNvPr id="30" name="Text 24"/>
          <p:cNvSpPr/>
          <p:nvPr/>
        </p:nvSpPr>
        <p:spPr>
          <a:xfrm>
            <a:off x="1432408" y="6208776"/>
            <a:ext cx="29260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750" dirty="0"/>
          </a:p>
        </p:txBody>
      </p:sp>
      <p:sp>
        <p:nvSpPr>
          <p:cNvPr id="31" name="Shape 25"/>
          <p:cNvSpPr/>
          <p:nvPr/>
        </p:nvSpPr>
        <p:spPr>
          <a:xfrm>
            <a:off x="4632808" y="3941064"/>
            <a:ext cx="2926080" cy="291733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2" name="Text 26"/>
          <p:cNvSpPr/>
          <p:nvPr/>
        </p:nvSpPr>
        <p:spPr>
          <a:xfrm>
            <a:off x="4632808" y="3986784"/>
            <a:ext cx="29260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 LOCATION</a:t>
            </a:r>
            <a:endParaRPr lang="en-US" sz="900" dirty="0"/>
          </a:p>
        </p:txBody>
      </p:sp>
      <p:pic>
        <p:nvPicPr>
          <p:cNvPr id="33" name="Image 4" descr="/home/claude/work/assets/own_extraction_location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2808" y="4270248"/>
            <a:ext cx="2926080" cy="1645920"/>
          </a:xfrm>
          <a:prstGeom prst="rect">
            <a:avLst/>
          </a:prstGeom>
        </p:spPr>
      </p:pic>
      <p:sp>
        <p:nvSpPr>
          <p:cNvPr id="34" name="Shape 27"/>
          <p:cNvSpPr/>
          <p:nvPr/>
        </p:nvSpPr>
        <p:spPr>
          <a:xfrm>
            <a:off x="4632808" y="4270248"/>
            <a:ext cx="2926080" cy="1645920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5" name="Text 28"/>
          <p:cNvSpPr/>
          <p:nvPr/>
        </p:nvSpPr>
        <p:spPr>
          <a:xfrm>
            <a:off x="4632808" y="5971032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Saved to Local Drive</a:t>
            </a:r>
            <a:endParaRPr lang="en-US" sz="950" dirty="0"/>
          </a:p>
        </p:txBody>
      </p:sp>
      <p:sp>
        <p:nvSpPr>
          <p:cNvPr id="36" name="Text 29"/>
          <p:cNvSpPr/>
          <p:nvPr/>
        </p:nvSpPr>
        <p:spPr>
          <a:xfrm>
            <a:off x="4632808" y="6208776"/>
            <a:ext cx="29260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750" dirty="0"/>
          </a:p>
        </p:txBody>
      </p:sp>
      <p:sp>
        <p:nvSpPr>
          <p:cNvPr id="37" name="Shape 30"/>
          <p:cNvSpPr/>
          <p:nvPr/>
        </p:nvSpPr>
        <p:spPr>
          <a:xfrm>
            <a:off x="7833208" y="3986784"/>
            <a:ext cx="2926080" cy="292608"/>
          </a:xfrm>
          <a:prstGeom prst="roundRect">
            <a:avLst>
              <a:gd name="adj" fmla="val 50000"/>
            </a:avLst>
          </a:prstGeom>
          <a:solidFill>
            <a:srgbClr val="FBE6E7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8" name="Text 31"/>
          <p:cNvSpPr/>
          <p:nvPr/>
        </p:nvSpPr>
        <p:spPr>
          <a:xfrm>
            <a:off x="7833208" y="3986784"/>
            <a:ext cx="28816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1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INFO</a:t>
            </a:r>
            <a:endParaRPr lang="en-US" sz="900" dirty="0"/>
          </a:p>
        </p:txBody>
      </p:sp>
      <p:pic>
        <p:nvPicPr>
          <p:cNvPr id="39" name="Image 5" descr="/home/claude/work/assets/own_device_detect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33208" y="4270248"/>
            <a:ext cx="2926080" cy="1645920"/>
          </a:xfrm>
          <a:prstGeom prst="rect">
            <a:avLst/>
          </a:prstGeom>
        </p:spPr>
      </p:pic>
      <p:sp>
        <p:nvSpPr>
          <p:cNvPr id="40" name="Shape 32"/>
          <p:cNvSpPr/>
          <p:nvPr/>
        </p:nvSpPr>
        <p:spPr>
          <a:xfrm>
            <a:off x="7833208" y="4270248"/>
            <a:ext cx="2926080" cy="1645920"/>
          </a:xfrm>
          <a:prstGeom prst="rect">
            <a:avLst/>
          </a:prstGeom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1" name="Text 33"/>
          <p:cNvSpPr/>
          <p:nvPr/>
        </p:nvSpPr>
        <p:spPr>
          <a:xfrm>
            <a:off x="7833208" y="5971032"/>
            <a:ext cx="29260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Properties Confirmed</a:t>
            </a:r>
            <a:endParaRPr lang="en-US" sz="950" dirty="0"/>
          </a:p>
        </p:txBody>
      </p:sp>
      <p:sp>
        <p:nvSpPr>
          <p:cNvPr id="42" name="Text 34"/>
          <p:cNvSpPr/>
          <p:nvPr/>
        </p:nvSpPr>
        <p:spPr>
          <a:xfrm>
            <a:off x="7833208" y="6208776"/>
            <a:ext cx="29260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endParaRPr lang="en-US" sz="750" dirty="0"/>
          </a:p>
        </p:txBody>
      </p:sp>
      <p:sp>
        <p:nvSpPr>
          <p:cNvPr id="43" name="Text 35"/>
          <p:cNvSpPr/>
          <p:nvPr/>
        </p:nvSpPr>
        <p:spPr>
          <a:xfrm>
            <a:off x="457200" y="6473952"/>
            <a:ext cx="7315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Examiner Report</a:t>
            </a:r>
            <a:endParaRPr lang="en-US" sz="800" dirty="0"/>
          </a:p>
        </p:txBody>
      </p:sp>
      <p:sp>
        <p:nvSpPr>
          <p:cNvPr id="44" name="Text 36"/>
          <p:cNvSpPr/>
          <p:nvPr/>
        </p:nvSpPr>
        <p:spPr>
          <a:xfrm>
            <a:off x="11277295" y="6473952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 dirty="0">
                <a:solidFill>
                  <a:srgbClr val="9B9B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814255" y="201168"/>
            <a:ext cx="1920240" cy="0"/>
          </a:xfrm>
          <a:prstGeom prst="line">
            <a:avLst/>
          </a:prstGeom>
          <a:noFill/>
          <a:ln w="19050">
            <a:solidFill>
              <a:srgbClr val="E31E24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457200" y="640080"/>
            <a:ext cx="5486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1051560"/>
            <a:ext cx="777240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Cellebrite Physical Analyzer 7.73.0.11 — Extraction Summaries, EX-01 to EX-04.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Association of Chief Police Officers (ACPO) Good Practice Guide for Digital Evidence, principles referenced for chain-of-custody structure.</a:t>
            </a:r>
            <a:endParaRPr lang="en-US" sz="1100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SzPct val="100000"/>
              <a:buFont typeface="Wingdings" panose="05000000000000000000" pitchFamily="2" charset="2"/>
              <a:buChar char="v"/>
            </a:pPr>
            <a:r>
              <a:rPr lang="en-US" sz="1100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brief: Apprentice Investigator Programme, Digital Forensics Investigation Assessment (QT-AI-2025 patent scenario).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457200" y="3291840"/>
            <a:ext cx="11247120" cy="0"/>
          </a:xfrm>
          <a:prstGeom prst="line">
            <a:avLst/>
          </a:prstGeom>
          <a:noFill/>
          <a:ln w="12700">
            <a:solidFill>
              <a:srgbClr val="E2E2E2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457200" y="4023360"/>
            <a:ext cx="91440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8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</a:t>
            </a:r>
            <a:endParaRPr lang="en-US" sz="4800" dirty="0"/>
          </a:p>
        </p:txBody>
      </p:sp>
      <p:sp>
        <p:nvSpPr>
          <p:cNvPr id="7" name="Text 5"/>
          <p:cNvSpPr/>
          <p:nvPr/>
        </p:nvSpPr>
        <p:spPr>
          <a:xfrm>
            <a:off x="457200" y="5029200"/>
            <a:ext cx="5486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E31E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Questions?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2544</Words>
  <Application>Microsoft Office PowerPoint</Application>
  <PresentationFormat>Widescreen</PresentationFormat>
  <Paragraphs>326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Courier New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rajul gupta</cp:lastModifiedBy>
  <cp:revision>2</cp:revision>
  <dcterms:created xsi:type="dcterms:W3CDTF">2026-08-10T23:02:48Z</dcterms:created>
  <dcterms:modified xsi:type="dcterms:W3CDTF">2026-08-10T23:32:18Z</dcterms:modified>
</cp:coreProperties>
</file>