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agib Miah (1912995)" initials="RM(" lastIdx="1" clrIdx="0">
    <p:extLst>
      <p:ext uri="{19B8F6BF-5375-455C-9EA6-DF929625EA0E}">
        <p15:presenceInfo xmlns:p15="http://schemas.microsoft.com/office/powerpoint/2012/main" userId="Ragib Miah (1912995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85" d="100"/>
          <a:sy n="85" d="100"/>
        </p:scale>
        <p:origin x="1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9DDF7-9DFB-429C-9335-4ECA95D12F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48FA9D-8647-4D12-ADF4-F98EDC3C6D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B43DF0-8F23-4640-A0A7-2FFFAF93C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718ED-F5CB-40CB-B0A4-7B1ECDEDE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700455-2A09-4CD5-9EC6-F3FE06F13B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351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A0826-5B44-45E4-BF6F-8A3F0632E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72402-25B2-4A1F-8561-420AA8A03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A650B3-749E-40F3-8F70-80A74A924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2821BA-6D1F-4412-98A3-00229F393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6258EF-4623-4D62-9A48-7521E62A3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011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A858B-B663-4FE1-9FF6-17839C3DD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D0A2BC-07F7-46B9-83D0-667806A512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2CDD6-21B5-476D-A8C0-39FDB3702E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1C6AA-EBA8-4A90-9F44-AF74EEB49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B22F72-5423-4A86-A3F4-0BCFAAFD5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702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AF005-62EB-4714-A90B-50B76B3FE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468EA-5DC3-4157-B611-D7BFB77CB2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6E7580-7CD9-4A17-ACD4-4E951AC380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8E2CA3-7E86-43D1-8945-D33B42BDE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9038AD-5698-486B-AFF3-3AE7C284EB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CF439E-145A-4596-9CD8-0C1DA9830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294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DF1A6-F2EB-4810-BC21-E428C8571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059D03-51FD-45E7-81F3-3C7738CAE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9E3F42-5A17-40AA-BF8D-0D9255E7F4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A897A2-16B3-447F-B2AF-1DB5BA3C3C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2FAB4A-A135-4DCE-A625-C7A370BD14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EB6553-DC15-4515-8AD3-CDCD57B8F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4D67C6-06D5-499C-8C38-865C2FBC9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436046-056F-4E4D-9A87-F67C85C2E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184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6217B-FD8E-4179-9F17-94B85AA50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54EB0B-1918-4D8D-A10F-69C0DFE80E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F5C555-E82D-497B-9B16-6C712A9DA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96FCBD-074E-4B98-B2E4-BE7672285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358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B150B2-EDCE-4206-9F18-E1C392BAC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5A1512-898A-43B3-9F83-0B3924FDF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57FC5C-6A7E-4DE3-BA44-91D116E6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948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FB26D-7C35-4DDD-A7C7-EF6BD4F14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9D3A9-CC46-49E4-9D87-22A86A867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4D8A4B-CB20-4FD8-952F-E6E5088BEF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05B2E7-219A-411F-9B3A-B8923B990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16B5E2-E977-4DAF-AFD2-62F3D82E5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B050F8-27C7-4F6C-B2AF-4CAC45E4F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307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17DC6-F480-4C32-8A34-52493BB5D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68C0A5-489F-4FFB-B055-FFAD11144A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31FE3C-BA1E-40DF-8970-FD89365D17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109B5-2359-492A-B4AA-1E18C9F17A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9CD997-80EF-4AB8-AD89-B252B6A0A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6088DD-F66A-4C4C-A1F3-C6BC5586D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126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62F2A-62CA-4815-9EE3-B13C53E92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81B6D-A6F5-44DF-9B90-90F17B64D1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A0133-48F2-4F96-9B69-84BBF2B0F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B88CB-2E83-47D1-BCEC-6F953636E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2A8EC1-C6A6-4A5F-82D6-3B3D8E85D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70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70EFE8-700D-47BC-B781-0DCF658DAB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8F002D-07B9-4507-9089-A6CDE9AB66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33972-8059-4AB0-9CC5-3EBC60BF6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5F5F2-BA96-4AE1-ABB1-75417CD4D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92630-A351-4E4C-9E56-4937C850A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71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chemeClr val="accent1">
                <a:lumMod val="5000"/>
                <a:lumOff val="95000"/>
                <a:alpha val="51000"/>
              </a:schemeClr>
            </a:gs>
            <a:gs pos="81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56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7A806E-4765-46E4-8937-F4C218238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61134D-6772-414A-BF46-A8FD720B0F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44031-320F-4368-8E74-D563035605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1594EA-2D37-49D6-A6B8-B675FA22A2B8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E8F9DF-A050-4725-B687-4E462EC3F3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A2DCD-0AF5-4027-9C19-0E584270E8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4CACC7-50A8-45C3-8841-E54BE516E3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833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high-cholesterol/medicines-for-high-cholesterol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DBFFA-2EB1-4FD5-8F18-17406398903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Bsc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Health and Social-care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BMHP5003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3DC80E-0850-4DED-B951-4C420113B37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Cardiovascular System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B2DCB5-0385-440E-94BE-45C32CC6941F}"/>
              </a:ext>
            </a:extLst>
          </p:cNvPr>
          <p:cNvSpPr txBox="1"/>
          <p:nvPr/>
        </p:nvSpPr>
        <p:spPr>
          <a:xfrm>
            <a:off x="643467" y="699911"/>
            <a:ext cx="32737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Ragib Miah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Student ID: 1912995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845677-1062-4A5E-B6EB-0290B63F522B}"/>
              </a:ext>
            </a:extLst>
          </p:cNvPr>
          <p:cNvSpPr txBox="1"/>
          <p:nvPr/>
        </p:nvSpPr>
        <p:spPr>
          <a:xfrm>
            <a:off x="8503034" y="704679"/>
            <a:ext cx="32737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Lecturer: Mumtaz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Goolam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81471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A0389F6-6057-478A-A3D4-0C26C5A9F72A}"/>
              </a:ext>
            </a:extLst>
          </p:cNvPr>
          <p:cNvSpPr txBox="1"/>
          <p:nvPr/>
        </p:nvSpPr>
        <p:spPr>
          <a:xfrm>
            <a:off x="405114" y="636608"/>
            <a:ext cx="30788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3AB482-2E62-4E63-BD01-EA03E81BC91B}"/>
              </a:ext>
            </a:extLst>
          </p:cNvPr>
          <p:cNvSpPr txBox="1"/>
          <p:nvPr/>
        </p:nvSpPr>
        <p:spPr>
          <a:xfrm>
            <a:off x="405114" y="1964267"/>
            <a:ext cx="67168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The Cardiovascular System ………………………………………….Slide 3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Common Problems with the Cardiovascular System …………….. Slide 4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Controlling Cholesterol ………………………………………………..Slide 5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References ……………………………………………………………..Slide 6</a:t>
            </a:r>
          </a:p>
        </p:txBody>
      </p:sp>
    </p:spTree>
    <p:extLst>
      <p:ext uri="{BB962C8B-B14F-4D97-AF65-F5344CB8AC3E}">
        <p14:creationId xmlns:p14="http://schemas.microsoft.com/office/powerpoint/2010/main" val="3581662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our Blood">
            <a:extLst>
              <a:ext uri="{FF2B5EF4-FFF2-40B4-BE49-F238E27FC236}">
                <a16:creationId xmlns:a16="http://schemas.microsoft.com/office/drawing/2014/main" id="{9F7CF289-0FF1-46E0-B44E-B0704681D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0281" y="4723575"/>
            <a:ext cx="27622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A212203-32F1-4D54-93D5-7B46ECA9278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88" r="22112" b="-1"/>
          <a:stretch/>
        </p:blipFill>
        <p:spPr>
          <a:xfrm>
            <a:off x="210769" y="1171434"/>
            <a:ext cx="4944107" cy="4944110"/>
          </a:xfrm>
          <a:custGeom>
            <a:avLst/>
            <a:gdLst/>
            <a:ahLst/>
            <a:cxnLst/>
            <a:rect l="l" t="t" r="r" b="b"/>
            <a:pathLst>
              <a:path w="4627646" h="4627648">
                <a:moveTo>
                  <a:pt x="2313823" y="0"/>
                </a:moveTo>
                <a:cubicBezTo>
                  <a:pt x="3591712" y="0"/>
                  <a:pt x="4627646" y="1035934"/>
                  <a:pt x="4627646" y="2313824"/>
                </a:cubicBezTo>
                <a:cubicBezTo>
                  <a:pt x="4627646" y="3591714"/>
                  <a:pt x="3591712" y="4627648"/>
                  <a:pt x="2313823" y="4627648"/>
                </a:cubicBezTo>
                <a:cubicBezTo>
                  <a:pt x="1035934" y="4627648"/>
                  <a:pt x="0" y="3591714"/>
                  <a:pt x="0" y="2313824"/>
                </a:cubicBezTo>
                <a:cubicBezTo>
                  <a:pt x="0" y="1035934"/>
                  <a:pt x="1035934" y="0"/>
                  <a:pt x="2313823" y="0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B78B4A-3FEE-47B2-97C2-F0E42CB55BA8}"/>
              </a:ext>
            </a:extLst>
          </p:cNvPr>
          <p:cNvSpPr txBox="1"/>
          <p:nvPr/>
        </p:nvSpPr>
        <p:spPr>
          <a:xfrm>
            <a:off x="5154876" y="282222"/>
            <a:ext cx="188224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Cardiovascular System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14B53B-A1D1-4CF4-B159-FA2847181EBC}"/>
              </a:ext>
            </a:extLst>
          </p:cNvPr>
          <p:cNvSpPr txBox="1"/>
          <p:nvPr/>
        </p:nvSpPr>
        <p:spPr>
          <a:xfrm>
            <a:off x="7037123" y="904683"/>
            <a:ext cx="48420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The Cardiovascular system plays a crucial role in the human body, the role of the cardiovascular </a:t>
            </a:r>
          </a:p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System is to supply oxygen and nutrients to the cells in the whole body. The cardiovascular system</a:t>
            </a:r>
          </a:p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Also removes any waste products and carbon dioxide from the body.</a:t>
            </a:r>
          </a:p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 healthy cardiovascular system is essential to living a fulfilling life as the cells well-being relies on it.</a:t>
            </a:r>
          </a:p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Exercise, healthy eating, blood pressure and cholesterol control can all help the body to maintain a healthy heart.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CDDFAE51-658A-4253-BB74-D5A3F69EF9A2}"/>
              </a:ext>
            </a:extLst>
          </p:cNvPr>
          <p:cNvCxnSpPr/>
          <p:nvPr/>
        </p:nvCxnSpPr>
        <p:spPr>
          <a:xfrm>
            <a:off x="2956103" y="4307971"/>
            <a:ext cx="3449256" cy="196769"/>
          </a:xfrm>
          <a:prstGeom prst="bentConnector3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D0C8A4F2-BC97-4DB4-82D2-37B73FCC57E3}"/>
              </a:ext>
            </a:extLst>
          </p:cNvPr>
          <p:cNvSpPr txBox="1"/>
          <p:nvPr/>
        </p:nvSpPr>
        <p:spPr>
          <a:xfrm>
            <a:off x="6405359" y="4430549"/>
            <a:ext cx="44755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7B28CBA-4156-4648-B9E6-BACE3D87FA8B}"/>
              </a:ext>
            </a:extLst>
          </p:cNvPr>
          <p:cNvSpPr txBox="1"/>
          <p:nvPr/>
        </p:nvSpPr>
        <p:spPr>
          <a:xfrm>
            <a:off x="6405359" y="3856851"/>
            <a:ext cx="116410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Internal jugular vein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408FCB6-26C9-415A-99DD-F337E07DAD3A}"/>
              </a:ext>
            </a:extLst>
          </p:cNvPr>
          <p:cNvSpPr txBox="1"/>
          <p:nvPr/>
        </p:nvSpPr>
        <p:spPr>
          <a:xfrm>
            <a:off x="210769" y="6273203"/>
            <a:ext cx="106311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Inferior vena cava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FFC3C68-16D8-48B8-B44C-084B0862E1D4}"/>
              </a:ext>
            </a:extLst>
          </p:cNvPr>
          <p:cNvSpPr txBox="1"/>
          <p:nvPr/>
        </p:nvSpPr>
        <p:spPr>
          <a:xfrm>
            <a:off x="239624" y="1063712"/>
            <a:ext cx="103425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Vertebral arteries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D1DA2EA-24BA-4D63-8B32-F96A0271952C}"/>
              </a:ext>
            </a:extLst>
          </p:cNvPr>
          <p:cNvSpPr txBox="1"/>
          <p:nvPr/>
        </p:nvSpPr>
        <p:spPr>
          <a:xfrm>
            <a:off x="6806270" y="5174832"/>
            <a:ext cx="77457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Celiac trunk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62F95D3-8538-48EF-BCD0-AF71ACA260C4}"/>
              </a:ext>
            </a:extLst>
          </p:cNvPr>
          <p:cNvSpPr txBox="1"/>
          <p:nvPr/>
        </p:nvSpPr>
        <p:spPr>
          <a:xfrm>
            <a:off x="6405359" y="3247816"/>
            <a:ext cx="119936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External jugular vein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4287EC8-984A-49A0-B9D2-0B308644DB6D}"/>
              </a:ext>
            </a:extLst>
          </p:cNvPr>
          <p:cNvSpPr txBox="1"/>
          <p:nvPr/>
        </p:nvSpPr>
        <p:spPr>
          <a:xfrm>
            <a:off x="239624" y="2135233"/>
            <a:ext cx="45236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Aorta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D2EA9ADB-2843-45E0-9718-0F1490C8BC69}"/>
              </a:ext>
            </a:extLst>
          </p:cNvPr>
          <p:cNvSpPr txBox="1"/>
          <p:nvPr/>
        </p:nvSpPr>
        <p:spPr>
          <a:xfrm>
            <a:off x="3875519" y="1061997"/>
            <a:ext cx="127951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External carotid artery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2699FB7C-D839-4BA8-803A-5935DC5F5E72}"/>
              </a:ext>
            </a:extLst>
          </p:cNvPr>
          <p:cNvCxnSpPr/>
          <p:nvPr/>
        </p:nvCxnSpPr>
        <p:spPr>
          <a:xfrm>
            <a:off x="1149927" y="1279156"/>
            <a:ext cx="1532895" cy="1564005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946AEFCF-6DE9-4709-8419-A5EA422C86C8}"/>
              </a:ext>
            </a:extLst>
          </p:cNvPr>
          <p:cNvCxnSpPr>
            <a:cxnSpLocks/>
          </p:cNvCxnSpPr>
          <p:nvPr/>
        </p:nvCxnSpPr>
        <p:spPr>
          <a:xfrm>
            <a:off x="628826" y="2350677"/>
            <a:ext cx="2136506" cy="92194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C7AFBBA5-35FF-419C-AC5F-CB33F3D63381}"/>
              </a:ext>
            </a:extLst>
          </p:cNvPr>
          <p:cNvCxnSpPr>
            <a:stCxn id="20" idx="0"/>
          </p:cNvCxnSpPr>
          <p:nvPr/>
        </p:nvCxnSpPr>
        <p:spPr>
          <a:xfrm flipV="1">
            <a:off x="742325" y="5001491"/>
            <a:ext cx="1585239" cy="127171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955B6E0F-723E-4ED3-B73E-1B788A402300}"/>
              </a:ext>
            </a:extLst>
          </p:cNvPr>
          <p:cNvCxnSpPr>
            <a:cxnSpLocks/>
            <a:stCxn id="22" idx="1"/>
          </p:cNvCxnSpPr>
          <p:nvPr/>
        </p:nvCxnSpPr>
        <p:spPr>
          <a:xfrm flipH="1">
            <a:off x="2765332" y="5282554"/>
            <a:ext cx="4040938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9F09205-135C-4CDB-82BA-970EB21F9DDE}"/>
              </a:ext>
            </a:extLst>
          </p:cNvPr>
          <p:cNvCxnSpPr>
            <a:stCxn id="19" idx="1"/>
          </p:cNvCxnSpPr>
          <p:nvPr/>
        </p:nvCxnSpPr>
        <p:spPr>
          <a:xfrm flipH="1" flipV="1">
            <a:off x="2956103" y="2061158"/>
            <a:ext cx="3449256" cy="1903415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9259EC2B-6ACD-4413-853D-AFE3A507E25C}"/>
              </a:ext>
            </a:extLst>
          </p:cNvPr>
          <p:cNvCxnSpPr>
            <a:stCxn id="23" idx="1"/>
          </p:cNvCxnSpPr>
          <p:nvPr/>
        </p:nvCxnSpPr>
        <p:spPr>
          <a:xfrm flipH="1" flipV="1">
            <a:off x="3228109" y="1858790"/>
            <a:ext cx="3177250" cy="1496748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AE3D90A8-1D72-4CBB-AE94-8F3ACAB639DB}"/>
              </a:ext>
            </a:extLst>
          </p:cNvPr>
          <p:cNvCxnSpPr>
            <a:stCxn id="25" idx="1"/>
          </p:cNvCxnSpPr>
          <p:nvPr/>
        </p:nvCxnSpPr>
        <p:spPr>
          <a:xfrm flipH="1">
            <a:off x="2956103" y="1169719"/>
            <a:ext cx="919416" cy="12472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2C0B1BE9-4F5A-4E31-9964-2D14514C9FEA}"/>
              </a:ext>
            </a:extLst>
          </p:cNvPr>
          <p:cNvSpPr/>
          <p:nvPr/>
        </p:nvSpPr>
        <p:spPr>
          <a:xfrm>
            <a:off x="8218311" y="3745824"/>
            <a:ext cx="376292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Heart pumping blood through a healthy artery sending oxygen and nutrients</a:t>
            </a:r>
          </a:p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also ridding of waste and carbon dioxide.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752E839-9575-49C0-87FA-FB57C603892A}"/>
              </a:ext>
            </a:extLst>
          </p:cNvPr>
          <p:cNvCxnSpPr>
            <a:cxnSpLocks/>
            <a:stCxn id="2" idx="2"/>
          </p:cNvCxnSpPr>
          <p:nvPr/>
        </p:nvCxnSpPr>
        <p:spPr>
          <a:xfrm>
            <a:off x="10099771" y="4084378"/>
            <a:ext cx="515782" cy="1198176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1014D401-A8C1-4842-AC88-7023E9EED2F7}"/>
              </a:ext>
            </a:extLst>
          </p:cNvPr>
          <p:cNvCxnSpPr>
            <a:cxnSpLocks/>
          </p:cNvCxnSpPr>
          <p:nvPr/>
        </p:nvCxnSpPr>
        <p:spPr>
          <a:xfrm>
            <a:off x="2956103" y="3106627"/>
            <a:ext cx="5731627" cy="2445623"/>
          </a:xfrm>
          <a:prstGeom prst="bentConnector3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72257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chemeClr val="accent1">
                <a:lumMod val="5000"/>
                <a:lumOff val="95000"/>
                <a:alpha val="51000"/>
              </a:schemeClr>
            </a:gs>
            <a:gs pos="81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47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New cholesterol guidelines for heart health: What you need to know - ABC  News">
            <a:extLst>
              <a:ext uri="{FF2B5EF4-FFF2-40B4-BE49-F238E27FC236}">
                <a16:creationId xmlns:a16="http://schemas.microsoft.com/office/drawing/2014/main" id="{BB8170C4-1F0D-48AE-A4A7-35998C5DB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3846" y="4072836"/>
            <a:ext cx="4147659" cy="2322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eart attack - Symptoms and causes - Mayo Clinic">
            <a:extLst>
              <a:ext uri="{FF2B5EF4-FFF2-40B4-BE49-F238E27FC236}">
                <a16:creationId xmlns:a16="http://schemas.microsoft.com/office/drawing/2014/main" id="{F25E1104-3F1F-450A-ACB9-76BCF3C4A2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6084"/>
            <a:ext cx="4661960" cy="5645832"/>
          </a:xfrm>
          <a:prstGeom prst="rect">
            <a:avLst/>
          </a:prstGeom>
          <a:noFill/>
          <a:effectLst>
            <a:glow>
              <a:schemeClr val="accent1">
                <a:alpha val="0"/>
              </a:schemeClr>
            </a:glow>
            <a:softEdge rad="571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F65BCFE-FF3F-4330-9E0A-F017DF81D8DE}"/>
              </a:ext>
            </a:extLst>
          </p:cNvPr>
          <p:cNvSpPr/>
          <p:nvPr/>
        </p:nvSpPr>
        <p:spPr>
          <a:xfrm>
            <a:off x="4727676" y="462475"/>
            <a:ext cx="18822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Cardiovascular System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Common Problems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Cholesterol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CCB130D-95C5-4DEA-A2B9-3695111F7637}"/>
              </a:ext>
            </a:extLst>
          </p:cNvPr>
          <p:cNvCxnSpPr/>
          <p:nvPr/>
        </p:nvCxnSpPr>
        <p:spPr>
          <a:xfrm flipV="1">
            <a:off x="4661960" y="3622236"/>
            <a:ext cx="1401600" cy="1444978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F5ADAEC-C018-4F6E-AD29-73EB48B46C2C}"/>
              </a:ext>
            </a:extLst>
          </p:cNvPr>
          <p:cNvCxnSpPr/>
          <p:nvPr/>
        </p:nvCxnSpPr>
        <p:spPr>
          <a:xfrm flipV="1">
            <a:off x="6063560" y="4773703"/>
            <a:ext cx="1605877" cy="81280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59C12C23-E18E-460A-B045-E11B9691C6E0}"/>
              </a:ext>
            </a:extLst>
          </p:cNvPr>
          <p:cNvSpPr txBox="1"/>
          <p:nvPr/>
        </p:nvSpPr>
        <p:spPr>
          <a:xfrm>
            <a:off x="5998566" y="3439488"/>
            <a:ext cx="160587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Fatty Substance known as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Cholesterol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A09CDC3-7054-4416-9188-9A83E9866FF5}"/>
              </a:ext>
            </a:extLst>
          </p:cNvPr>
          <p:cNvSpPr txBox="1"/>
          <p:nvPr/>
        </p:nvSpPr>
        <p:spPr>
          <a:xfrm>
            <a:off x="7600056" y="4665981"/>
            <a:ext cx="181751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Artery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F4A7729-4579-481E-85D0-4E4D1685176A}"/>
              </a:ext>
            </a:extLst>
          </p:cNvPr>
          <p:cNvSpPr txBox="1"/>
          <p:nvPr/>
        </p:nvSpPr>
        <p:spPr>
          <a:xfrm>
            <a:off x="8477956" y="1512711"/>
            <a:ext cx="252871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 common problem of the cardiovascular system is cholesterol.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Cholesterol is a fatty substance that builds up in the arteries and blocks the pipes causing blood to flow slower or to stop flowing.</a:t>
            </a:r>
          </a:p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This causes heart disease, heart attacks and can kill a person if not treated.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3ED9578-3D1B-46A8-AB6A-A7FB5DCA9615}"/>
              </a:ext>
            </a:extLst>
          </p:cNvPr>
          <p:cNvSpPr txBox="1"/>
          <p:nvPr/>
        </p:nvSpPr>
        <p:spPr>
          <a:xfrm>
            <a:off x="5418667" y="2751400"/>
            <a:ext cx="160587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Blood flow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7512F5A-F6ED-48B4-809C-F95410492F24}"/>
              </a:ext>
            </a:extLst>
          </p:cNvPr>
          <p:cNvCxnSpPr/>
          <p:nvPr/>
        </p:nvCxnSpPr>
        <p:spPr>
          <a:xfrm flipV="1">
            <a:off x="1806222" y="2920199"/>
            <a:ext cx="3714045" cy="2147015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42255C3-8068-471A-AF58-46D3DC602802}"/>
              </a:ext>
            </a:extLst>
          </p:cNvPr>
          <p:cNvCxnSpPr>
            <a:endCxn id="8" idx="1"/>
          </p:cNvCxnSpPr>
          <p:nvPr/>
        </p:nvCxnSpPr>
        <p:spPr>
          <a:xfrm flipV="1">
            <a:off x="1785914" y="3608765"/>
            <a:ext cx="4212652" cy="211470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B66DCD4-A500-4B4C-8626-021BAF9905C2}"/>
              </a:ext>
            </a:extLst>
          </p:cNvPr>
          <p:cNvCxnSpPr/>
          <p:nvPr/>
        </p:nvCxnSpPr>
        <p:spPr>
          <a:xfrm flipV="1">
            <a:off x="3567289" y="2174430"/>
            <a:ext cx="1614311" cy="941303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8E572B51-65E1-4F6B-A5C9-65F7528B3E5A}"/>
              </a:ext>
            </a:extLst>
          </p:cNvPr>
          <p:cNvSpPr txBox="1"/>
          <p:nvPr/>
        </p:nvSpPr>
        <p:spPr>
          <a:xfrm>
            <a:off x="5139720" y="2079342"/>
            <a:ext cx="166178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Heart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38788A-E96D-4C5F-B16E-A286A9F7384B}"/>
              </a:ext>
            </a:extLst>
          </p:cNvPr>
          <p:cNvSpPr txBox="1"/>
          <p:nvPr/>
        </p:nvSpPr>
        <p:spPr>
          <a:xfrm>
            <a:off x="6801504" y="4059365"/>
            <a:ext cx="241582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Fatty substance will restrict the flow of blood causing heart disease or a heart attack</a:t>
            </a:r>
          </a:p>
        </p:txBody>
      </p:sp>
    </p:spTree>
    <p:extLst>
      <p:ext uri="{BB962C8B-B14F-4D97-AF65-F5344CB8AC3E}">
        <p14:creationId xmlns:p14="http://schemas.microsoft.com/office/powerpoint/2010/main" val="22988054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4 Tips for Eating Well with High Cholesterol">
            <a:extLst>
              <a:ext uri="{FF2B5EF4-FFF2-40B4-BE49-F238E27FC236}">
                <a16:creationId xmlns:a16="http://schemas.microsoft.com/office/drawing/2014/main" id="{8BBD34A9-AB2F-41EF-B706-9E934CE172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50" y="886265"/>
            <a:ext cx="3555316" cy="2260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5 Snacks to Help Battle High Cholesterol">
            <a:extLst>
              <a:ext uri="{FF2B5EF4-FFF2-40B4-BE49-F238E27FC236}">
                <a16:creationId xmlns:a16="http://schemas.microsoft.com/office/drawing/2014/main" id="{5BF75DE9-47E0-4E3F-B96C-CD13519DBA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092" y="2793276"/>
            <a:ext cx="3437646" cy="213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2B58F32-B016-4779-9884-5AC3CC81A986}"/>
              </a:ext>
            </a:extLst>
          </p:cNvPr>
          <p:cNvSpPr/>
          <p:nvPr/>
        </p:nvSpPr>
        <p:spPr>
          <a:xfrm>
            <a:off x="3048000" y="39346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Cardiovascular System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Controlling</a:t>
            </a:r>
          </a:p>
          <a:p>
            <a:pPr algn="ctr"/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Cholesterol</a:t>
            </a:r>
            <a:endParaRPr lang="en-GB" sz="1200" dirty="0"/>
          </a:p>
        </p:txBody>
      </p:sp>
      <p:pic>
        <p:nvPicPr>
          <p:cNvPr id="2054" name="Picture 6" descr="Diets for Type 2 Diabetes and High Cholesterol | Health &amp; Fitness  Information | Wellness, Nutrition &amp; Health Tips | Lybrate Blog">
            <a:extLst>
              <a:ext uri="{FF2B5EF4-FFF2-40B4-BE49-F238E27FC236}">
                <a16:creationId xmlns:a16="http://schemas.microsoft.com/office/drawing/2014/main" id="{DE065E3A-17BE-40C7-8F1F-05F84F14EF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023" y="4593712"/>
            <a:ext cx="3777615" cy="213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8" descr="Exercise in the time of coronavirus: How to work out safely in a pandemic">
            <a:extLst>
              <a:ext uri="{FF2B5EF4-FFF2-40B4-BE49-F238E27FC236}">
                <a16:creationId xmlns:a16="http://schemas.microsoft.com/office/drawing/2014/main" id="{798AEB1D-F1E7-41C7-B73A-35C2E25D54C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12" descr="Exercise in the time of coronavirus: How to work out safely in a pandemic">
            <a:extLst>
              <a:ext uri="{FF2B5EF4-FFF2-40B4-BE49-F238E27FC236}">
                <a16:creationId xmlns:a16="http://schemas.microsoft.com/office/drawing/2014/main" id="{090A38E8-8C5E-4441-A1FE-870059FB8CA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1524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10" descr="Exercise in the time of coronavirus: How to work out safely in a pandemic">
            <a:extLst>
              <a:ext uri="{FF2B5EF4-FFF2-40B4-BE49-F238E27FC236}">
                <a16:creationId xmlns:a16="http://schemas.microsoft.com/office/drawing/2014/main" id="{4FD9A5EF-7F90-4704-A79F-5A78233C520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5999" y="3428999"/>
            <a:ext cx="3793067" cy="150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6" descr="Exercise in the time of coronavirus: How to work out safely in a pandemic">
            <a:extLst>
              <a:ext uri="{FF2B5EF4-FFF2-40B4-BE49-F238E27FC236}">
                <a16:creationId xmlns:a16="http://schemas.microsoft.com/office/drawing/2014/main" id="{0A921DC2-CF4B-4B28-882F-A163C62564C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399" y="3581400"/>
            <a:ext cx="2523067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66" name="Picture 18" descr="How to Start Working Out if the COVID-19 Pandemic Derailed Your Routine |  Everyday Health">
            <a:extLst>
              <a:ext uri="{FF2B5EF4-FFF2-40B4-BE49-F238E27FC236}">
                <a16:creationId xmlns:a16="http://schemas.microsoft.com/office/drawing/2014/main" id="{B06A5A9E-1644-4EE9-AA6B-44D21A777B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033" y="3923044"/>
            <a:ext cx="4668661" cy="2583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A328786-E1FF-4281-A20A-6C0555508FBE}"/>
              </a:ext>
            </a:extLst>
          </p:cNvPr>
          <p:cNvSpPr txBox="1"/>
          <p:nvPr/>
        </p:nvSpPr>
        <p:spPr>
          <a:xfrm>
            <a:off x="4402667" y="1682044"/>
            <a:ext cx="153507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Fruits &amp; Vegetables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3FB2A4-B989-4DC5-97C0-D0BF57C64A51}"/>
              </a:ext>
            </a:extLst>
          </p:cNvPr>
          <p:cNvSpPr txBox="1"/>
          <p:nvPr/>
        </p:nvSpPr>
        <p:spPr>
          <a:xfrm>
            <a:off x="6284611" y="2990260"/>
            <a:ext cx="153507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Fruits &amp; Vegetables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27C1A1C-8F8B-497D-8868-46366BFB8BF4}"/>
              </a:ext>
            </a:extLst>
          </p:cNvPr>
          <p:cNvSpPr txBox="1"/>
          <p:nvPr/>
        </p:nvSpPr>
        <p:spPr>
          <a:xfrm>
            <a:off x="4502267" y="5432908"/>
            <a:ext cx="153507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Fruits &amp; Vegetables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5C81B9-32E5-4D11-8215-7D1065B034B7}"/>
              </a:ext>
            </a:extLst>
          </p:cNvPr>
          <p:cNvSpPr txBox="1"/>
          <p:nvPr/>
        </p:nvSpPr>
        <p:spPr>
          <a:xfrm>
            <a:off x="9364134" y="2930954"/>
            <a:ext cx="1535071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Fruits &amp; Vegetables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6D36263-1A11-4056-8066-A90C931F390B}"/>
              </a:ext>
            </a:extLst>
          </p:cNvPr>
          <p:cNvCxnSpPr/>
          <p:nvPr/>
        </p:nvCxnSpPr>
        <p:spPr>
          <a:xfrm flipV="1">
            <a:off x="3415689" y="1789766"/>
            <a:ext cx="1096195" cy="120073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CFDA802-D0BA-4883-9E91-8719B8835614}"/>
              </a:ext>
            </a:extLst>
          </p:cNvPr>
          <p:cNvCxnSpPr>
            <a:cxnSpLocks/>
          </p:cNvCxnSpPr>
          <p:nvPr/>
        </p:nvCxnSpPr>
        <p:spPr>
          <a:xfrm flipV="1">
            <a:off x="2133600" y="5543039"/>
            <a:ext cx="2378284" cy="428696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E82C710-F376-4A83-A31D-27B106014B8A}"/>
              </a:ext>
            </a:extLst>
          </p:cNvPr>
          <p:cNvCxnSpPr/>
          <p:nvPr/>
        </p:nvCxnSpPr>
        <p:spPr>
          <a:xfrm flipV="1">
            <a:off x="5179036" y="3080567"/>
            <a:ext cx="1096195" cy="120073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4D1DF7C7-4228-42ED-ACF7-E21223100C38}"/>
              </a:ext>
            </a:extLst>
          </p:cNvPr>
          <p:cNvCxnSpPr>
            <a:cxnSpLocks/>
          </p:cNvCxnSpPr>
          <p:nvPr/>
        </p:nvCxnSpPr>
        <p:spPr>
          <a:xfrm flipV="1">
            <a:off x="8048976" y="3140603"/>
            <a:ext cx="1385825" cy="101807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985DDC85-72A4-41F3-B3D7-233E54F9A3B9}"/>
              </a:ext>
            </a:extLst>
          </p:cNvPr>
          <p:cNvSpPr txBox="1"/>
          <p:nvPr/>
        </p:nvSpPr>
        <p:spPr>
          <a:xfrm>
            <a:off x="8410222" y="1264356"/>
            <a:ext cx="355531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Living a healthier lifestyle is the best</a:t>
            </a:r>
          </a:p>
          <a:p>
            <a:pPr algn="ctr"/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Solution for controlling cholesterol, eating healthy and regular exercise</a:t>
            </a:r>
          </a:p>
        </p:txBody>
      </p:sp>
      <p:sp>
        <p:nvSpPr>
          <p:cNvPr id="9" name="AutoShape 2" descr="High Cholesterol Lowering Medications List, Side Effects and Drug  Interactions">
            <a:extLst>
              <a:ext uri="{FF2B5EF4-FFF2-40B4-BE49-F238E27FC236}">
                <a16:creationId xmlns:a16="http://schemas.microsoft.com/office/drawing/2014/main" id="{BF036336-4472-41CA-86E4-B6BAA0574D9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248400" y="35814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4" descr="Exercise in the time of coronavirus: How to work out safely in a pandemic">
            <a:extLst>
              <a:ext uri="{FF2B5EF4-FFF2-40B4-BE49-F238E27FC236}">
                <a16:creationId xmlns:a16="http://schemas.microsoft.com/office/drawing/2014/main" id="{9693CA8C-A647-4777-8E4D-77498BCA665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0746805" y="4259407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" name="Picture 4" descr="Statins">
            <a:extLst>
              <a:ext uri="{FF2B5EF4-FFF2-40B4-BE49-F238E27FC236}">
                <a16:creationId xmlns:a16="http://schemas.microsoft.com/office/drawing/2014/main" id="{4A30FED8-9DF5-4D94-82E9-6F532D60C1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9066" y="5265249"/>
            <a:ext cx="1295091" cy="12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FDB8916-C558-4AA9-9B19-84A08D72BD9A}"/>
              </a:ext>
            </a:extLst>
          </p:cNvPr>
          <p:cNvSpPr txBox="1"/>
          <p:nvPr/>
        </p:nvSpPr>
        <p:spPr>
          <a:xfrm>
            <a:off x="10377228" y="4439671"/>
            <a:ext cx="16698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In more serious cases medication such as statin will be prescribed, extreme case an operation is needed.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78E81E31-DA7A-4E4E-94D7-38F1165A9B87}"/>
              </a:ext>
            </a:extLst>
          </p:cNvPr>
          <p:cNvCxnSpPr/>
          <p:nvPr/>
        </p:nvCxnSpPr>
        <p:spPr>
          <a:xfrm>
            <a:off x="10899205" y="5024446"/>
            <a:ext cx="0" cy="73294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346448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8ECB7D-1549-4B6A-97D2-C3EE49B5BBCB}"/>
              </a:ext>
            </a:extLst>
          </p:cNvPr>
          <p:cNvSpPr txBox="1"/>
          <p:nvPr/>
        </p:nvSpPr>
        <p:spPr>
          <a:xfrm>
            <a:off x="203200" y="349956"/>
            <a:ext cx="39398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46F935D-F98B-46AB-A25D-8CE10EA9646B}"/>
              </a:ext>
            </a:extLst>
          </p:cNvPr>
          <p:cNvSpPr/>
          <p:nvPr/>
        </p:nvSpPr>
        <p:spPr>
          <a:xfrm>
            <a:off x="3048000" y="1515688"/>
            <a:ext cx="6096000" cy="3515258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Gupta J.I, Shea M.J. Merck Manual Consumer Version. Biology of the Heart.</a:t>
            </a:r>
            <a:r>
              <a:rPr lang="en-GB" sz="800" i="1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(https://www.merckmanuals.com/home/heart-and-blood-vessel-disorders/biology-of-the-heart-and-blood-vessels/biology-of-the-heart?query=cardiovascular%20system) </a:t>
            </a: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9/17/2021.</a:t>
            </a:r>
            <a:endParaRPr lang="en-GB" sz="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American Heart Association. My Life Check (Life’s Simple 7).</a:t>
            </a:r>
            <a:r>
              <a:rPr lang="en-GB" sz="800" i="1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(https://www.heart.org/en/healthy-living/healthy-lifestyle/my-life-check--lifes-simple-7) </a:t>
            </a: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9/17/2021.</a:t>
            </a:r>
            <a:endParaRPr lang="en-GB" sz="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American Heart Association. About Arrhythmia.</a:t>
            </a:r>
            <a:r>
              <a:rPr lang="en-GB" sz="800" i="1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(https://www.heart.org/en/health-topics/arrhythmia/about-arrhythmia) </a:t>
            </a: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9/17/2021.</a:t>
            </a:r>
            <a:endParaRPr lang="en-GB" sz="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American Heart Association. What is Cardiovascular Disease?</a:t>
            </a:r>
            <a:r>
              <a:rPr lang="en-GB" sz="800" i="1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(https://www.heart.org/en/health-topics/consumer-healthcare/what-is-cardiovascular-disease) </a:t>
            </a: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9/17/2021.</a:t>
            </a:r>
            <a:endParaRPr lang="en-GB" sz="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MedlinePlus. Heart and vascular services.</a:t>
            </a:r>
            <a:r>
              <a:rPr lang="en-GB" sz="800" i="1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(https://medlineplus.gov/ency/article/007459.htm) </a:t>
            </a: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9/17/2021.</a:t>
            </a:r>
            <a:endParaRPr lang="en-GB" sz="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National Cancer Institute. Classification &amp; Structure of Blood Vessels.</a:t>
            </a:r>
            <a:r>
              <a:rPr lang="en-GB" sz="800" i="1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(https://training.seer.cancer.gov/anatomy/cardiovascular/blood/classification.html) </a:t>
            </a: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Accessed 9/17/2021</a:t>
            </a:r>
            <a:r>
              <a:rPr lang="en-GB" dirty="0">
                <a:solidFill>
                  <a:srgbClr val="71717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rgbClr val="71717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NHS,(2019), What is high cholesterol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 Medicines for high cholesterol - NHS  https://www.nhs.uk 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Lloyd, M. &amp; Gomez, J. 1981, </a:t>
            </a:r>
            <a:r>
              <a:rPr lang="en-GB" sz="800" i="1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Complete Illustrated Medical Handbook</a:t>
            </a:r>
            <a:r>
              <a:rPr lang="en-GB" sz="800" dirty="0">
                <a:solidFill>
                  <a:schemeClr val="bg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New Burlington Books, London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rgbClr val="71717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Better Health Channel, The circulatory system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rgbClr val="717171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Images from Google Images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44382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559</Words>
  <Application>Microsoft Office PowerPoint</Application>
  <PresentationFormat>Widescreen</PresentationFormat>
  <Paragraphs>60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Bsc Health and Social-care BMHP5003 Introduction to Physiology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Health and Social-care BMHP5003 Introduction to Physiology</dc:title>
  <dc:creator>Ragib Miah (1912995)</dc:creator>
  <cp:lastModifiedBy>Ragib Miah (1912995)</cp:lastModifiedBy>
  <cp:revision>20</cp:revision>
  <dcterms:created xsi:type="dcterms:W3CDTF">2022-03-14T21:41:08Z</dcterms:created>
  <dcterms:modified xsi:type="dcterms:W3CDTF">2022-03-16T13:15:49Z</dcterms:modified>
</cp:coreProperties>
</file>