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ppt/tags/tag28.xml" ContentType="application/vnd.openxmlformats-officedocument.presentationml.tags+xml"/>
  <Override PartName="/ppt/notesSlides/notesSlide28.xml" ContentType="application/vnd.openxmlformats-officedocument.presentationml.notesSlide+xml"/>
  <Override PartName="/ppt/tags/tag29.xml" ContentType="application/vnd.openxmlformats-officedocument.presentationml.tags+xml"/>
  <Override PartName="/ppt/notesSlides/notesSlide29.xml" ContentType="application/vnd.openxmlformats-officedocument.presentationml.notesSlide+xml"/>
  <Override PartName="/ppt/tags/tag30.xml" ContentType="application/vnd.openxmlformats-officedocument.presentationml.tags+xml"/>
  <Override PartName="/ppt/notesSlides/notesSlide30.xml" ContentType="application/vnd.openxmlformats-officedocument.presentationml.notesSlide+xml"/>
  <Override PartName="/ppt/tags/tag31.xml" ContentType="application/vnd.openxmlformats-officedocument.presentationml.tags+xml"/>
  <Override PartName="/ppt/notesSlides/notesSlide31.xml" ContentType="application/vnd.openxmlformats-officedocument.presentationml.notesSlide+xml"/>
  <Override PartName="/ppt/tags/tag32.xml" ContentType="application/vnd.openxmlformats-officedocument.presentationml.tags+xml"/>
  <Override PartName="/ppt/notesSlides/notesSlide32.xml" ContentType="application/vnd.openxmlformats-officedocument.presentationml.notesSlide+xml"/>
  <Override PartName="/ppt/tags/tag33.xml" ContentType="application/vnd.openxmlformats-officedocument.presentationml.tags+xml"/>
  <Override PartName="/ppt/notesSlides/notesSlide33.xml" ContentType="application/vnd.openxmlformats-officedocument.presentationml.notesSlide+xml"/>
  <Override PartName="/ppt/tags/tag34.xml" ContentType="application/vnd.openxmlformats-officedocument.presentationml.tags+xml"/>
  <Override PartName="/ppt/notesSlides/notesSlide34.xml" ContentType="application/vnd.openxmlformats-officedocument.presentationml.notesSlide+xml"/>
  <Override PartName="/ppt/tags/tag35.xml" ContentType="application/vnd.openxmlformats-officedocument.presentationml.tags+xml"/>
  <Override PartName="/ppt/notesSlides/notesSlide35.xml" ContentType="application/vnd.openxmlformats-officedocument.presentationml.notesSlide+xml"/>
  <Override PartName="/ppt/tags/tag36.xml" ContentType="application/vnd.openxmlformats-officedocument.presentationml.tags+xml"/>
  <Override PartName="/ppt/notesSlides/notesSlide36.xml" ContentType="application/vnd.openxmlformats-officedocument.presentationml.notesSlide+xml"/>
  <Override PartName="/ppt/tags/tag37.xml" ContentType="application/vnd.openxmlformats-officedocument.presentationml.tags+xml"/>
  <Override PartName="/ppt/notesSlides/notesSlide37.xml" ContentType="application/vnd.openxmlformats-officedocument.presentationml.notesSlide+xml"/>
  <Override PartName="/ppt/tags/tag38.xml" ContentType="application/vnd.openxmlformats-officedocument.presentationml.tags+xml"/>
  <Override PartName="/ppt/notesSlides/notesSlide38.xml" ContentType="application/vnd.openxmlformats-officedocument.presentationml.notesSlide+xml"/>
  <Override PartName="/ppt/tags/tag39.xml" ContentType="application/vnd.openxmlformats-officedocument.presentationml.tags+xml"/>
  <Override PartName="/ppt/notesSlides/notesSlide39.xml" ContentType="application/vnd.openxmlformats-officedocument.presentationml.notesSlide+xml"/>
  <Override PartName="/ppt/tags/tag40.xml" ContentType="application/vnd.openxmlformats-officedocument.presentationml.tags+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32" r:id="rId2"/>
  </p:sldMasterIdLst>
  <p:notesMasterIdLst>
    <p:notesMasterId r:id="rId96"/>
  </p:notesMasterIdLst>
  <p:handoutMasterIdLst>
    <p:handoutMasterId r:id="rId97"/>
  </p:handoutMasterIdLst>
  <p:sldIdLst>
    <p:sldId id="265" r:id="rId3"/>
    <p:sldId id="271" r:id="rId4"/>
    <p:sldId id="272" r:id="rId5"/>
    <p:sldId id="273" r:id="rId6"/>
    <p:sldId id="274" r:id="rId7"/>
    <p:sldId id="275" r:id="rId8"/>
    <p:sldId id="276" r:id="rId9"/>
    <p:sldId id="278" r:id="rId10"/>
    <p:sldId id="280" r:id="rId11"/>
    <p:sldId id="282" r:id="rId12"/>
    <p:sldId id="279" r:id="rId13"/>
    <p:sldId id="281" r:id="rId14"/>
    <p:sldId id="283" r:id="rId15"/>
    <p:sldId id="284" r:id="rId16"/>
    <p:sldId id="285" r:id="rId17"/>
    <p:sldId id="286" r:id="rId18"/>
    <p:sldId id="287" r:id="rId19"/>
    <p:sldId id="302" r:id="rId20"/>
    <p:sldId id="297" r:id="rId21"/>
    <p:sldId id="298" r:id="rId22"/>
    <p:sldId id="299" r:id="rId23"/>
    <p:sldId id="300" r:id="rId24"/>
    <p:sldId id="301" r:id="rId25"/>
    <p:sldId id="303" r:id="rId26"/>
    <p:sldId id="304" r:id="rId27"/>
    <p:sldId id="308" r:id="rId28"/>
    <p:sldId id="305" r:id="rId29"/>
    <p:sldId id="309" r:id="rId30"/>
    <p:sldId id="306" r:id="rId31"/>
    <p:sldId id="307" r:id="rId32"/>
    <p:sldId id="288" r:id="rId33"/>
    <p:sldId id="289" r:id="rId34"/>
    <p:sldId id="290" r:id="rId35"/>
    <p:sldId id="291" r:id="rId36"/>
    <p:sldId id="292" r:id="rId37"/>
    <p:sldId id="293" r:id="rId38"/>
    <p:sldId id="294" r:id="rId39"/>
    <p:sldId id="295" r:id="rId40"/>
    <p:sldId id="296" r:id="rId41"/>
    <p:sldId id="326" r:id="rId42"/>
    <p:sldId id="312" r:id="rId43"/>
    <p:sldId id="313" r:id="rId44"/>
    <p:sldId id="314" r:id="rId45"/>
    <p:sldId id="315" r:id="rId46"/>
    <p:sldId id="327" r:id="rId47"/>
    <p:sldId id="328" r:id="rId48"/>
    <p:sldId id="329" r:id="rId49"/>
    <p:sldId id="330" r:id="rId50"/>
    <p:sldId id="331" r:id="rId51"/>
    <p:sldId id="321" r:id="rId52"/>
    <p:sldId id="332" r:id="rId53"/>
    <p:sldId id="341" r:id="rId54"/>
    <p:sldId id="333" r:id="rId55"/>
    <p:sldId id="335" r:id="rId56"/>
    <p:sldId id="336" r:id="rId57"/>
    <p:sldId id="337" r:id="rId58"/>
    <p:sldId id="334" r:id="rId59"/>
    <p:sldId id="338" r:id="rId60"/>
    <p:sldId id="339" r:id="rId61"/>
    <p:sldId id="340" r:id="rId62"/>
    <p:sldId id="342" r:id="rId63"/>
    <p:sldId id="343" r:id="rId64"/>
    <p:sldId id="344" r:id="rId65"/>
    <p:sldId id="345" r:id="rId66"/>
    <p:sldId id="346" r:id="rId67"/>
    <p:sldId id="347" r:id="rId68"/>
    <p:sldId id="348" r:id="rId69"/>
    <p:sldId id="349" r:id="rId70"/>
    <p:sldId id="350" r:id="rId71"/>
    <p:sldId id="351" r:id="rId72"/>
    <p:sldId id="352" r:id="rId73"/>
    <p:sldId id="353" r:id="rId74"/>
    <p:sldId id="354" r:id="rId75"/>
    <p:sldId id="355" r:id="rId76"/>
    <p:sldId id="356" r:id="rId77"/>
    <p:sldId id="357" r:id="rId78"/>
    <p:sldId id="358" r:id="rId79"/>
    <p:sldId id="359" r:id="rId80"/>
    <p:sldId id="360" r:id="rId81"/>
    <p:sldId id="361" r:id="rId82"/>
    <p:sldId id="362" r:id="rId83"/>
    <p:sldId id="363" r:id="rId84"/>
    <p:sldId id="364" r:id="rId85"/>
    <p:sldId id="365" r:id="rId86"/>
    <p:sldId id="366" r:id="rId87"/>
    <p:sldId id="367" r:id="rId88"/>
    <p:sldId id="368" r:id="rId89"/>
    <p:sldId id="369" r:id="rId90"/>
    <p:sldId id="370" r:id="rId91"/>
    <p:sldId id="371" r:id="rId92"/>
    <p:sldId id="372" r:id="rId93"/>
    <p:sldId id="373" r:id="rId94"/>
    <p:sldId id="375" r:id="rId9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6852" autoAdjust="0"/>
  </p:normalViewPr>
  <p:slideViewPr>
    <p:cSldViewPr snapToGrid="0" showGuides="1">
      <p:cViewPr varScale="1">
        <p:scale>
          <a:sx n="56" d="100"/>
          <a:sy n="56" d="100"/>
        </p:scale>
        <p:origin x="924" y="72"/>
      </p:cViewPr>
      <p:guideLst>
        <p:guide orient="horz" pos="2160"/>
        <p:guide pos="2880"/>
      </p:guideLst>
    </p:cSldViewPr>
  </p:slideViewPr>
  <p:notesTextViewPr>
    <p:cViewPr>
      <p:scale>
        <a:sx n="1" d="1"/>
        <a:sy n="1" d="1"/>
      </p:scale>
      <p:origin x="0" y="0"/>
    </p:cViewPr>
  </p:notesTextViewPr>
  <p:notesViewPr>
    <p:cSldViewPr snapToGrid="0">
      <p:cViewPr varScale="1">
        <p:scale>
          <a:sx n="76" d="100"/>
          <a:sy n="76" d="100"/>
        </p:scale>
        <p:origin x="2412"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slide" Target="slides/slide74.xml"/><Relationship Id="rId84" Type="http://schemas.openxmlformats.org/officeDocument/2006/relationships/slide" Target="slides/slide82.xml"/><Relationship Id="rId89" Type="http://schemas.openxmlformats.org/officeDocument/2006/relationships/slide" Target="slides/slide87.xml"/><Relationship Id="rId97" Type="http://schemas.openxmlformats.org/officeDocument/2006/relationships/handoutMaster" Target="handoutMasters/handoutMaster1.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1.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slide" Target="slides/slide77.xml"/><Relationship Id="rId87" Type="http://schemas.openxmlformats.org/officeDocument/2006/relationships/slide" Target="slides/slide85.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slide" Target="slides/slide80.xml"/><Relationship Id="rId90" Type="http://schemas.openxmlformats.org/officeDocument/2006/relationships/slide" Target="slides/slide88.xml"/><Relationship Id="rId95" Type="http://schemas.openxmlformats.org/officeDocument/2006/relationships/slide" Target="slides/slide93.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100"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slide" Target="slides/slide83.xml"/><Relationship Id="rId93" Type="http://schemas.openxmlformats.org/officeDocument/2006/relationships/slide" Target="slides/slide91.xml"/><Relationship Id="rId98"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slide" Target="slides/slide86.xml"/><Relationship Id="rId91" Type="http://schemas.openxmlformats.org/officeDocument/2006/relationships/slide" Target="slides/slide89.xml"/><Relationship Id="rId96"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slide" Target="slides/slide92.xml"/><Relationship Id="rId99" Type="http://schemas.openxmlformats.org/officeDocument/2006/relationships/viewProps" Target="viewProps.xml"/><Relationship Id="rId10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9CA566-411D-428E-8560-422BB7AB7079}" type="doc">
      <dgm:prSet loTypeId="urn:microsoft.com/office/officeart/2005/8/layout/list1" loCatId="list" qsTypeId="urn:microsoft.com/office/officeart/2005/8/quickstyle/simple1" qsCatId="simple" csTypeId="urn:microsoft.com/office/officeart/2005/8/colors/accent4_1" csCatId="accent4" phldr="1"/>
      <dgm:spPr/>
      <dgm:t>
        <a:bodyPr/>
        <a:lstStyle/>
        <a:p>
          <a:endParaRPr lang="en-GB"/>
        </a:p>
      </dgm:t>
    </dgm:pt>
    <dgm:pt modelId="{34F9EAC1-84BE-4A70-9B59-636E4690D3C2}">
      <dgm:prSet phldrT="[Text]"/>
      <dgm:spPr/>
      <dgm:t>
        <a:bodyPr/>
        <a:lstStyle/>
        <a:p>
          <a:r>
            <a:rPr lang="en-GB" b="1" dirty="0" smtClean="0">
              <a:solidFill>
                <a:schemeClr val="accent2">
                  <a:lumMod val="50000"/>
                </a:schemeClr>
              </a:solidFill>
              <a:latin typeface="Gill Sans MT" panose="020B0502020104020203" pitchFamily="34" charset="0"/>
            </a:rPr>
            <a:t>1) ALARM REACTION</a:t>
          </a:r>
          <a:endParaRPr lang="en-GB" b="1" dirty="0">
            <a:solidFill>
              <a:schemeClr val="accent2">
                <a:lumMod val="50000"/>
              </a:schemeClr>
            </a:solidFill>
            <a:latin typeface="Gill Sans MT" panose="020B0502020104020203" pitchFamily="34" charset="0"/>
          </a:endParaRPr>
        </a:p>
      </dgm:t>
    </dgm:pt>
    <dgm:pt modelId="{951CA5AB-B633-4C2A-9549-D45D710E6A0C}" type="parTrans" cxnId="{DE05D487-BC2E-4B89-9753-3437BD2649F9}">
      <dgm:prSet/>
      <dgm:spPr/>
      <dgm:t>
        <a:bodyPr/>
        <a:lstStyle/>
        <a:p>
          <a:endParaRPr lang="en-GB"/>
        </a:p>
      </dgm:t>
    </dgm:pt>
    <dgm:pt modelId="{75B5B9BD-1D0D-426C-A6F6-D8E81B2C81C4}" type="sibTrans" cxnId="{DE05D487-BC2E-4B89-9753-3437BD2649F9}">
      <dgm:prSet/>
      <dgm:spPr/>
      <dgm:t>
        <a:bodyPr/>
        <a:lstStyle/>
        <a:p>
          <a:endParaRPr lang="en-GB"/>
        </a:p>
      </dgm:t>
    </dgm:pt>
    <dgm:pt modelId="{2C9D872B-080E-45A1-A447-F30E67712C57}">
      <dgm:prSet phldrT="[Text]"/>
      <dgm:spPr/>
      <dgm:t>
        <a:bodyPr/>
        <a:lstStyle/>
        <a:p>
          <a:r>
            <a:rPr lang="en-GB" b="1" dirty="0" smtClean="0">
              <a:solidFill>
                <a:schemeClr val="accent2">
                  <a:lumMod val="50000"/>
                </a:schemeClr>
              </a:solidFill>
              <a:latin typeface="Gill Sans MT" panose="020B0502020104020203" pitchFamily="34" charset="0"/>
            </a:rPr>
            <a:t>2) RESISTANCE</a:t>
          </a:r>
          <a:endParaRPr lang="en-GB" b="1" dirty="0">
            <a:solidFill>
              <a:schemeClr val="accent2">
                <a:lumMod val="50000"/>
              </a:schemeClr>
            </a:solidFill>
            <a:latin typeface="Gill Sans MT" panose="020B0502020104020203" pitchFamily="34" charset="0"/>
          </a:endParaRPr>
        </a:p>
      </dgm:t>
    </dgm:pt>
    <dgm:pt modelId="{498A6A24-B5D3-4863-8DAF-A008A47D3ED0}" type="parTrans" cxnId="{88AD9F77-0E93-402B-81C0-BF9EC6228765}">
      <dgm:prSet/>
      <dgm:spPr/>
      <dgm:t>
        <a:bodyPr/>
        <a:lstStyle/>
        <a:p>
          <a:endParaRPr lang="en-GB"/>
        </a:p>
      </dgm:t>
    </dgm:pt>
    <dgm:pt modelId="{29BE2235-5229-4A58-BC44-839C51ABEC19}" type="sibTrans" cxnId="{88AD9F77-0E93-402B-81C0-BF9EC6228765}">
      <dgm:prSet/>
      <dgm:spPr/>
      <dgm:t>
        <a:bodyPr/>
        <a:lstStyle/>
        <a:p>
          <a:endParaRPr lang="en-GB"/>
        </a:p>
      </dgm:t>
    </dgm:pt>
    <dgm:pt modelId="{28DA50F4-7AB1-4876-8AD7-1D712C2FA62E}">
      <dgm:prSet phldrT="[Text]"/>
      <dgm:spPr/>
      <dgm:t>
        <a:bodyPr/>
        <a:lstStyle/>
        <a:p>
          <a:r>
            <a:rPr lang="en-GB" b="1" dirty="0" smtClean="0">
              <a:solidFill>
                <a:schemeClr val="accent2">
                  <a:lumMod val="50000"/>
                </a:schemeClr>
              </a:solidFill>
              <a:latin typeface="Gill Sans MT" panose="020B0502020104020203" pitchFamily="34" charset="0"/>
            </a:rPr>
            <a:t>3) EXHAUSTION</a:t>
          </a:r>
          <a:endParaRPr lang="en-GB" b="1" dirty="0">
            <a:solidFill>
              <a:schemeClr val="accent2">
                <a:lumMod val="50000"/>
              </a:schemeClr>
            </a:solidFill>
            <a:latin typeface="Gill Sans MT" panose="020B0502020104020203" pitchFamily="34" charset="0"/>
          </a:endParaRPr>
        </a:p>
      </dgm:t>
    </dgm:pt>
    <dgm:pt modelId="{F5485FC1-9A68-40C7-9DB8-CBBC5B6C6F2D}" type="parTrans" cxnId="{663E269C-C720-4C72-9365-7D897E06FC03}">
      <dgm:prSet/>
      <dgm:spPr/>
      <dgm:t>
        <a:bodyPr/>
        <a:lstStyle/>
        <a:p>
          <a:endParaRPr lang="en-GB"/>
        </a:p>
      </dgm:t>
    </dgm:pt>
    <dgm:pt modelId="{3CC15304-AF8E-41C2-9B58-598604EC442F}" type="sibTrans" cxnId="{663E269C-C720-4C72-9365-7D897E06FC03}">
      <dgm:prSet/>
      <dgm:spPr/>
      <dgm:t>
        <a:bodyPr/>
        <a:lstStyle/>
        <a:p>
          <a:endParaRPr lang="en-GB"/>
        </a:p>
      </dgm:t>
    </dgm:pt>
    <dgm:pt modelId="{5332FE1F-345A-4D08-9C55-5DB81FB6CA4B}">
      <dgm:prSet/>
      <dgm:spPr/>
      <dgm:t>
        <a:bodyPr/>
        <a:lstStyle/>
        <a:p>
          <a:r>
            <a:rPr lang="en-GB" dirty="0" smtClean="0">
              <a:latin typeface="Gill Sans MT" panose="020B0502020104020203" pitchFamily="34" charset="0"/>
            </a:rPr>
            <a:t>Lowered resistance initially, followed by the activation of defence mechanisms (e.g., adrenalin)</a:t>
          </a:r>
          <a:endParaRPr lang="en-GB" dirty="0">
            <a:latin typeface="Gill Sans MT" panose="020B0502020104020203" pitchFamily="34" charset="0"/>
          </a:endParaRPr>
        </a:p>
      </dgm:t>
    </dgm:pt>
    <dgm:pt modelId="{66DA249F-0E54-4963-A6D7-7AB18384F575}" type="parTrans" cxnId="{2A7356E9-B247-4B26-8CDF-2083B4258B3D}">
      <dgm:prSet/>
      <dgm:spPr/>
      <dgm:t>
        <a:bodyPr/>
        <a:lstStyle/>
        <a:p>
          <a:endParaRPr lang="en-GB"/>
        </a:p>
      </dgm:t>
    </dgm:pt>
    <dgm:pt modelId="{CA9394EF-4852-4A75-93E5-491EF571303E}" type="sibTrans" cxnId="{2A7356E9-B247-4B26-8CDF-2083B4258B3D}">
      <dgm:prSet/>
      <dgm:spPr/>
      <dgm:t>
        <a:bodyPr/>
        <a:lstStyle/>
        <a:p>
          <a:endParaRPr lang="en-GB"/>
        </a:p>
      </dgm:t>
    </dgm:pt>
    <dgm:pt modelId="{04665D8B-8299-4F64-BF78-134FB7F4F9D0}">
      <dgm:prSet/>
      <dgm:spPr/>
      <dgm:t>
        <a:bodyPr/>
        <a:lstStyle/>
        <a:p>
          <a:r>
            <a:rPr lang="en-GB" dirty="0" smtClean="0">
              <a:latin typeface="Gill Sans MT" panose="020B0502020104020203" pitchFamily="34" charset="0"/>
            </a:rPr>
            <a:t>Stage of max. adaptation and hopefully the successful return to equilibrium. This will not happen if the stress agent continues. They will move on to the next stage.</a:t>
          </a:r>
          <a:endParaRPr lang="en-GB" dirty="0">
            <a:latin typeface="Gill Sans MT" panose="020B0502020104020203" pitchFamily="34" charset="0"/>
          </a:endParaRPr>
        </a:p>
      </dgm:t>
    </dgm:pt>
    <dgm:pt modelId="{740C3F3A-F271-43E4-88A1-9EC58AAE806C}" type="parTrans" cxnId="{7F3A6289-8405-4BB7-BC60-810FBCEBFFAD}">
      <dgm:prSet/>
      <dgm:spPr/>
      <dgm:t>
        <a:bodyPr/>
        <a:lstStyle/>
        <a:p>
          <a:endParaRPr lang="en-GB"/>
        </a:p>
      </dgm:t>
    </dgm:pt>
    <dgm:pt modelId="{B5B16BA5-4917-4B86-93F9-4FD8E55E68ED}" type="sibTrans" cxnId="{7F3A6289-8405-4BB7-BC60-810FBCEBFFAD}">
      <dgm:prSet/>
      <dgm:spPr/>
      <dgm:t>
        <a:bodyPr/>
        <a:lstStyle/>
        <a:p>
          <a:endParaRPr lang="en-GB"/>
        </a:p>
      </dgm:t>
    </dgm:pt>
    <dgm:pt modelId="{2057FB3D-505C-4B40-BEE3-8BD01A0F647F}">
      <dgm:prSet/>
      <dgm:spPr/>
      <dgm:t>
        <a:bodyPr/>
        <a:lstStyle/>
        <a:p>
          <a:r>
            <a:rPr lang="en-GB" dirty="0" smtClean="0">
              <a:latin typeface="Gill Sans MT" panose="020B0502020104020203" pitchFamily="34" charset="0"/>
            </a:rPr>
            <a:t>Failure of defence/adaptive mechanisms</a:t>
          </a:r>
          <a:endParaRPr lang="en-GB" dirty="0">
            <a:latin typeface="Gill Sans MT" panose="020B0502020104020203" pitchFamily="34" charset="0"/>
          </a:endParaRPr>
        </a:p>
      </dgm:t>
    </dgm:pt>
    <dgm:pt modelId="{EB35E78E-8281-4444-9729-47FD1C75382F}" type="parTrans" cxnId="{0D85C7F5-43F7-4698-A217-D33B8752ABD7}">
      <dgm:prSet/>
      <dgm:spPr/>
      <dgm:t>
        <a:bodyPr/>
        <a:lstStyle/>
        <a:p>
          <a:endParaRPr lang="en-GB"/>
        </a:p>
      </dgm:t>
    </dgm:pt>
    <dgm:pt modelId="{568789BF-D7FA-43FC-B0A7-69A649F8F0A2}" type="sibTrans" cxnId="{0D85C7F5-43F7-4698-A217-D33B8752ABD7}">
      <dgm:prSet/>
      <dgm:spPr/>
      <dgm:t>
        <a:bodyPr/>
        <a:lstStyle/>
        <a:p>
          <a:endParaRPr lang="en-GB"/>
        </a:p>
      </dgm:t>
    </dgm:pt>
    <dgm:pt modelId="{8C4FD808-E1C1-475F-88F4-23E2AAD7E8E6}" type="pres">
      <dgm:prSet presAssocID="{289CA566-411D-428E-8560-422BB7AB7079}" presName="linear" presStyleCnt="0">
        <dgm:presLayoutVars>
          <dgm:dir/>
          <dgm:animLvl val="lvl"/>
          <dgm:resizeHandles val="exact"/>
        </dgm:presLayoutVars>
      </dgm:prSet>
      <dgm:spPr/>
      <dgm:t>
        <a:bodyPr/>
        <a:lstStyle/>
        <a:p>
          <a:endParaRPr lang="en-GB"/>
        </a:p>
      </dgm:t>
    </dgm:pt>
    <dgm:pt modelId="{ABD1830F-0A87-4888-9DD3-A67971CC9735}" type="pres">
      <dgm:prSet presAssocID="{34F9EAC1-84BE-4A70-9B59-636E4690D3C2}" presName="parentLin" presStyleCnt="0"/>
      <dgm:spPr/>
    </dgm:pt>
    <dgm:pt modelId="{9188ED37-EF80-4E80-A2FA-B2D6F130A8E1}" type="pres">
      <dgm:prSet presAssocID="{34F9EAC1-84BE-4A70-9B59-636E4690D3C2}" presName="parentLeftMargin" presStyleLbl="node1" presStyleIdx="0" presStyleCnt="3"/>
      <dgm:spPr/>
      <dgm:t>
        <a:bodyPr/>
        <a:lstStyle/>
        <a:p>
          <a:endParaRPr lang="en-GB"/>
        </a:p>
      </dgm:t>
    </dgm:pt>
    <dgm:pt modelId="{02132E6E-F805-4728-B97B-37CE8F8788F6}" type="pres">
      <dgm:prSet presAssocID="{34F9EAC1-84BE-4A70-9B59-636E4690D3C2}" presName="parentText" presStyleLbl="node1" presStyleIdx="0" presStyleCnt="3">
        <dgm:presLayoutVars>
          <dgm:chMax val="0"/>
          <dgm:bulletEnabled val="1"/>
        </dgm:presLayoutVars>
      </dgm:prSet>
      <dgm:spPr/>
      <dgm:t>
        <a:bodyPr/>
        <a:lstStyle/>
        <a:p>
          <a:endParaRPr lang="en-GB"/>
        </a:p>
      </dgm:t>
    </dgm:pt>
    <dgm:pt modelId="{9EB4B9A9-2896-40A1-8300-B8EE3EBDAF1C}" type="pres">
      <dgm:prSet presAssocID="{34F9EAC1-84BE-4A70-9B59-636E4690D3C2}" presName="negativeSpace" presStyleCnt="0"/>
      <dgm:spPr/>
    </dgm:pt>
    <dgm:pt modelId="{B5E47C25-F337-4B27-AD62-9E0E97591465}" type="pres">
      <dgm:prSet presAssocID="{34F9EAC1-84BE-4A70-9B59-636E4690D3C2}" presName="childText" presStyleLbl="conFgAcc1" presStyleIdx="0" presStyleCnt="3">
        <dgm:presLayoutVars>
          <dgm:bulletEnabled val="1"/>
        </dgm:presLayoutVars>
      </dgm:prSet>
      <dgm:spPr/>
      <dgm:t>
        <a:bodyPr/>
        <a:lstStyle/>
        <a:p>
          <a:endParaRPr lang="en-GB"/>
        </a:p>
      </dgm:t>
    </dgm:pt>
    <dgm:pt modelId="{B4988AF0-9DB2-4669-8B4F-FF71F9209660}" type="pres">
      <dgm:prSet presAssocID="{75B5B9BD-1D0D-426C-A6F6-D8E81B2C81C4}" presName="spaceBetweenRectangles" presStyleCnt="0"/>
      <dgm:spPr/>
    </dgm:pt>
    <dgm:pt modelId="{5E7E669C-F361-49A1-9347-913BEFA19EB5}" type="pres">
      <dgm:prSet presAssocID="{2C9D872B-080E-45A1-A447-F30E67712C57}" presName="parentLin" presStyleCnt="0"/>
      <dgm:spPr/>
    </dgm:pt>
    <dgm:pt modelId="{4DB9E45A-69FD-4427-B2DE-92FEC54AAFBC}" type="pres">
      <dgm:prSet presAssocID="{2C9D872B-080E-45A1-A447-F30E67712C57}" presName="parentLeftMargin" presStyleLbl="node1" presStyleIdx="0" presStyleCnt="3"/>
      <dgm:spPr/>
      <dgm:t>
        <a:bodyPr/>
        <a:lstStyle/>
        <a:p>
          <a:endParaRPr lang="en-GB"/>
        </a:p>
      </dgm:t>
    </dgm:pt>
    <dgm:pt modelId="{CBA3ABA3-8553-4B7A-A0CF-7C11E50DBB98}" type="pres">
      <dgm:prSet presAssocID="{2C9D872B-080E-45A1-A447-F30E67712C57}" presName="parentText" presStyleLbl="node1" presStyleIdx="1" presStyleCnt="3">
        <dgm:presLayoutVars>
          <dgm:chMax val="0"/>
          <dgm:bulletEnabled val="1"/>
        </dgm:presLayoutVars>
      </dgm:prSet>
      <dgm:spPr/>
      <dgm:t>
        <a:bodyPr/>
        <a:lstStyle/>
        <a:p>
          <a:endParaRPr lang="en-GB"/>
        </a:p>
      </dgm:t>
    </dgm:pt>
    <dgm:pt modelId="{96CC3874-6394-49FF-B6DD-3EED671BB21D}" type="pres">
      <dgm:prSet presAssocID="{2C9D872B-080E-45A1-A447-F30E67712C57}" presName="negativeSpace" presStyleCnt="0"/>
      <dgm:spPr/>
    </dgm:pt>
    <dgm:pt modelId="{68242491-1AEE-45F0-9DAC-DB465E8D9E5F}" type="pres">
      <dgm:prSet presAssocID="{2C9D872B-080E-45A1-A447-F30E67712C57}" presName="childText" presStyleLbl="conFgAcc1" presStyleIdx="1" presStyleCnt="3">
        <dgm:presLayoutVars>
          <dgm:bulletEnabled val="1"/>
        </dgm:presLayoutVars>
      </dgm:prSet>
      <dgm:spPr/>
      <dgm:t>
        <a:bodyPr/>
        <a:lstStyle/>
        <a:p>
          <a:endParaRPr lang="en-GB"/>
        </a:p>
      </dgm:t>
    </dgm:pt>
    <dgm:pt modelId="{90DD9537-98A7-46A6-9F5F-1F98F2F38E93}" type="pres">
      <dgm:prSet presAssocID="{29BE2235-5229-4A58-BC44-839C51ABEC19}" presName="spaceBetweenRectangles" presStyleCnt="0"/>
      <dgm:spPr/>
    </dgm:pt>
    <dgm:pt modelId="{D9DBA466-787E-4003-8E60-9294082083B0}" type="pres">
      <dgm:prSet presAssocID="{28DA50F4-7AB1-4876-8AD7-1D712C2FA62E}" presName="parentLin" presStyleCnt="0"/>
      <dgm:spPr/>
    </dgm:pt>
    <dgm:pt modelId="{DC266DFA-B6A4-403D-BF36-54F3FB74F213}" type="pres">
      <dgm:prSet presAssocID="{28DA50F4-7AB1-4876-8AD7-1D712C2FA62E}" presName="parentLeftMargin" presStyleLbl="node1" presStyleIdx="1" presStyleCnt="3"/>
      <dgm:spPr/>
      <dgm:t>
        <a:bodyPr/>
        <a:lstStyle/>
        <a:p>
          <a:endParaRPr lang="en-GB"/>
        </a:p>
      </dgm:t>
    </dgm:pt>
    <dgm:pt modelId="{A91D3B6C-01AB-4F61-8C87-5A918874FC3C}" type="pres">
      <dgm:prSet presAssocID="{28DA50F4-7AB1-4876-8AD7-1D712C2FA62E}" presName="parentText" presStyleLbl="node1" presStyleIdx="2" presStyleCnt="3">
        <dgm:presLayoutVars>
          <dgm:chMax val="0"/>
          <dgm:bulletEnabled val="1"/>
        </dgm:presLayoutVars>
      </dgm:prSet>
      <dgm:spPr/>
      <dgm:t>
        <a:bodyPr/>
        <a:lstStyle/>
        <a:p>
          <a:endParaRPr lang="en-GB"/>
        </a:p>
      </dgm:t>
    </dgm:pt>
    <dgm:pt modelId="{E020B118-A3A4-4E95-83DD-5BE4A08C9085}" type="pres">
      <dgm:prSet presAssocID="{28DA50F4-7AB1-4876-8AD7-1D712C2FA62E}" presName="negativeSpace" presStyleCnt="0"/>
      <dgm:spPr/>
    </dgm:pt>
    <dgm:pt modelId="{91404501-7BAD-470E-AE2F-6B9CF2BD9FAF}" type="pres">
      <dgm:prSet presAssocID="{28DA50F4-7AB1-4876-8AD7-1D712C2FA62E}" presName="childText" presStyleLbl="conFgAcc1" presStyleIdx="2" presStyleCnt="3">
        <dgm:presLayoutVars>
          <dgm:bulletEnabled val="1"/>
        </dgm:presLayoutVars>
      </dgm:prSet>
      <dgm:spPr/>
      <dgm:t>
        <a:bodyPr/>
        <a:lstStyle/>
        <a:p>
          <a:endParaRPr lang="en-GB"/>
        </a:p>
      </dgm:t>
    </dgm:pt>
  </dgm:ptLst>
  <dgm:cxnLst>
    <dgm:cxn modelId="{AB330107-0472-41B2-9A88-3A0CD5236002}" type="presOf" srcId="{2C9D872B-080E-45A1-A447-F30E67712C57}" destId="{CBA3ABA3-8553-4B7A-A0CF-7C11E50DBB98}" srcOrd="1" destOrd="0" presId="urn:microsoft.com/office/officeart/2005/8/layout/list1"/>
    <dgm:cxn modelId="{88AD9F77-0E93-402B-81C0-BF9EC6228765}" srcId="{289CA566-411D-428E-8560-422BB7AB7079}" destId="{2C9D872B-080E-45A1-A447-F30E67712C57}" srcOrd="1" destOrd="0" parTransId="{498A6A24-B5D3-4863-8DAF-A008A47D3ED0}" sibTransId="{29BE2235-5229-4A58-BC44-839C51ABEC19}"/>
    <dgm:cxn modelId="{E10C3ED2-FED9-4D54-9E99-683CE7B5B535}" type="presOf" srcId="{289CA566-411D-428E-8560-422BB7AB7079}" destId="{8C4FD808-E1C1-475F-88F4-23E2AAD7E8E6}" srcOrd="0" destOrd="0" presId="urn:microsoft.com/office/officeart/2005/8/layout/list1"/>
    <dgm:cxn modelId="{2A7356E9-B247-4B26-8CDF-2083B4258B3D}" srcId="{34F9EAC1-84BE-4A70-9B59-636E4690D3C2}" destId="{5332FE1F-345A-4D08-9C55-5DB81FB6CA4B}" srcOrd="0" destOrd="0" parTransId="{66DA249F-0E54-4963-A6D7-7AB18384F575}" sibTransId="{CA9394EF-4852-4A75-93E5-491EF571303E}"/>
    <dgm:cxn modelId="{D22E791F-5BB5-48DD-80AB-5DD279674262}" type="presOf" srcId="{28DA50F4-7AB1-4876-8AD7-1D712C2FA62E}" destId="{DC266DFA-B6A4-403D-BF36-54F3FB74F213}" srcOrd="0" destOrd="0" presId="urn:microsoft.com/office/officeart/2005/8/layout/list1"/>
    <dgm:cxn modelId="{38476C09-D994-4C34-B649-2290A5AC2AE2}" type="presOf" srcId="{28DA50F4-7AB1-4876-8AD7-1D712C2FA62E}" destId="{A91D3B6C-01AB-4F61-8C87-5A918874FC3C}" srcOrd="1" destOrd="0" presId="urn:microsoft.com/office/officeart/2005/8/layout/list1"/>
    <dgm:cxn modelId="{7F3A6289-8405-4BB7-BC60-810FBCEBFFAD}" srcId="{2C9D872B-080E-45A1-A447-F30E67712C57}" destId="{04665D8B-8299-4F64-BF78-134FB7F4F9D0}" srcOrd="0" destOrd="0" parTransId="{740C3F3A-F271-43E4-88A1-9EC58AAE806C}" sibTransId="{B5B16BA5-4917-4B86-93F9-4FD8E55E68ED}"/>
    <dgm:cxn modelId="{0D85C7F5-43F7-4698-A217-D33B8752ABD7}" srcId="{28DA50F4-7AB1-4876-8AD7-1D712C2FA62E}" destId="{2057FB3D-505C-4B40-BEE3-8BD01A0F647F}" srcOrd="0" destOrd="0" parTransId="{EB35E78E-8281-4444-9729-47FD1C75382F}" sibTransId="{568789BF-D7FA-43FC-B0A7-69A649F8F0A2}"/>
    <dgm:cxn modelId="{DE05D487-BC2E-4B89-9753-3437BD2649F9}" srcId="{289CA566-411D-428E-8560-422BB7AB7079}" destId="{34F9EAC1-84BE-4A70-9B59-636E4690D3C2}" srcOrd="0" destOrd="0" parTransId="{951CA5AB-B633-4C2A-9549-D45D710E6A0C}" sibTransId="{75B5B9BD-1D0D-426C-A6F6-D8E81B2C81C4}"/>
    <dgm:cxn modelId="{D36EC39A-277E-4189-9E36-6F3712246104}" type="presOf" srcId="{2C9D872B-080E-45A1-A447-F30E67712C57}" destId="{4DB9E45A-69FD-4427-B2DE-92FEC54AAFBC}" srcOrd="0" destOrd="0" presId="urn:microsoft.com/office/officeart/2005/8/layout/list1"/>
    <dgm:cxn modelId="{E6CC8CCF-A20C-4BF9-97AC-66E4C10E54A8}" type="presOf" srcId="{34F9EAC1-84BE-4A70-9B59-636E4690D3C2}" destId="{02132E6E-F805-4728-B97B-37CE8F8788F6}" srcOrd="1" destOrd="0" presId="urn:microsoft.com/office/officeart/2005/8/layout/list1"/>
    <dgm:cxn modelId="{28B2F0F5-02C5-4D9E-9873-F7685C65D1A5}" type="presOf" srcId="{5332FE1F-345A-4D08-9C55-5DB81FB6CA4B}" destId="{B5E47C25-F337-4B27-AD62-9E0E97591465}" srcOrd="0" destOrd="0" presId="urn:microsoft.com/office/officeart/2005/8/layout/list1"/>
    <dgm:cxn modelId="{663E269C-C720-4C72-9365-7D897E06FC03}" srcId="{289CA566-411D-428E-8560-422BB7AB7079}" destId="{28DA50F4-7AB1-4876-8AD7-1D712C2FA62E}" srcOrd="2" destOrd="0" parTransId="{F5485FC1-9A68-40C7-9DB8-CBBC5B6C6F2D}" sibTransId="{3CC15304-AF8E-41C2-9B58-598604EC442F}"/>
    <dgm:cxn modelId="{667264F9-7C98-4B24-B1CE-3208DF715564}" type="presOf" srcId="{04665D8B-8299-4F64-BF78-134FB7F4F9D0}" destId="{68242491-1AEE-45F0-9DAC-DB465E8D9E5F}" srcOrd="0" destOrd="0" presId="urn:microsoft.com/office/officeart/2005/8/layout/list1"/>
    <dgm:cxn modelId="{DAB12573-33DC-46EB-A88C-F3A400D71D22}" type="presOf" srcId="{2057FB3D-505C-4B40-BEE3-8BD01A0F647F}" destId="{91404501-7BAD-470E-AE2F-6B9CF2BD9FAF}" srcOrd="0" destOrd="0" presId="urn:microsoft.com/office/officeart/2005/8/layout/list1"/>
    <dgm:cxn modelId="{0AA59F4D-AF78-4FD2-A45B-38DF7C89CEA3}" type="presOf" srcId="{34F9EAC1-84BE-4A70-9B59-636E4690D3C2}" destId="{9188ED37-EF80-4E80-A2FA-B2D6F130A8E1}" srcOrd="0" destOrd="0" presId="urn:microsoft.com/office/officeart/2005/8/layout/list1"/>
    <dgm:cxn modelId="{D942DEB0-0BDF-4E9B-BDB2-3EF91EAC2CB0}" type="presParOf" srcId="{8C4FD808-E1C1-475F-88F4-23E2AAD7E8E6}" destId="{ABD1830F-0A87-4888-9DD3-A67971CC9735}" srcOrd="0" destOrd="0" presId="urn:microsoft.com/office/officeart/2005/8/layout/list1"/>
    <dgm:cxn modelId="{B67786F6-6ACC-429F-B50B-ED34AA3B4BBB}" type="presParOf" srcId="{ABD1830F-0A87-4888-9DD3-A67971CC9735}" destId="{9188ED37-EF80-4E80-A2FA-B2D6F130A8E1}" srcOrd="0" destOrd="0" presId="urn:microsoft.com/office/officeart/2005/8/layout/list1"/>
    <dgm:cxn modelId="{35301FBE-78F1-45ED-9A60-3B7EC241450C}" type="presParOf" srcId="{ABD1830F-0A87-4888-9DD3-A67971CC9735}" destId="{02132E6E-F805-4728-B97B-37CE8F8788F6}" srcOrd="1" destOrd="0" presId="urn:microsoft.com/office/officeart/2005/8/layout/list1"/>
    <dgm:cxn modelId="{04D1D603-0AF7-4321-816F-580298D503A3}" type="presParOf" srcId="{8C4FD808-E1C1-475F-88F4-23E2AAD7E8E6}" destId="{9EB4B9A9-2896-40A1-8300-B8EE3EBDAF1C}" srcOrd="1" destOrd="0" presId="urn:microsoft.com/office/officeart/2005/8/layout/list1"/>
    <dgm:cxn modelId="{73E321AE-2110-47A3-A1DB-69870ADAFA97}" type="presParOf" srcId="{8C4FD808-E1C1-475F-88F4-23E2AAD7E8E6}" destId="{B5E47C25-F337-4B27-AD62-9E0E97591465}" srcOrd="2" destOrd="0" presId="urn:microsoft.com/office/officeart/2005/8/layout/list1"/>
    <dgm:cxn modelId="{E0374B03-7C3B-46F4-AEB4-129E404604B7}" type="presParOf" srcId="{8C4FD808-E1C1-475F-88F4-23E2AAD7E8E6}" destId="{B4988AF0-9DB2-4669-8B4F-FF71F9209660}" srcOrd="3" destOrd="0" presId="urn:microsoft.com/office/officeart/2005/8/layout/list1"/>
    <dgm:cxn modelId="{183B96AC-41DC-441D-A403-2C7B18ABAB52}" type="presParOf" srcId="{8C4FD808-E1C1-475F-88F4-23E2AAD7E8E6}" destId="{5E7E669C-F361-49A1-9347-913BEFA19EB5}" srcOrd="4" destOrd="0" presId="urn:microsoft.com/office/officeart/2005/8/layout/list1"/>
    <dgm:cxn modelId="{322D8B44-A3AC-44D3-9670-BDE9820EE3C6}" type="presParOf" srcId="{5E7E669C-F361-49A1-9347-913BEFA19EB5}" destId="{4DB9E45A-69FD-4427-B2DE-92FEC54AAFBC}" srcOrd="0" destOrd="0" presId="urn:microsoft.com/office/officeart/2005/8/layout/list1"/>
    <dgm:cxn modelId="{1F1281C1-2461-4316-BACB-AA5EC3EF1E30}" type="presParOf" srcId="{5E7E669C-F361-49A1-9347-913BEFA19EB5}" destId="{CBA3ABA3-8553-4B7A-A0CF-7C11E50DBB98}" srcOrd="1" destOrd="0" presId="urn:microsoft.com/office/officeart/2005/8/layout/list1"/>
    <dgm:cxn modelId="{806D80FD-CE32-4894-B158-2E0AC3881F9B}" type="presParOf" srcId="{8C4FD808-E1C1-475F-88F4-23E2AAD7E8E6}" destId="{96CC3874-6394-49FF-B6DD-3EED671BB21D}" srcOrd="5" destOrd="0" presId="urn:microsoft.com/office/officeart/2005/8/layout/list1"/>
    <dgm:cxn modelId="{28F7DF86-9883-407A-A826-671C4905B0AD}" type="presParOf" srcId="{8C4FD808-E1C1-475F-88F4-23E2AAD7E8E6}" destId="{68242491-1AEE-45F0-9DAC-DB465E8D9E5F}" srcOrd="6" destOrd="0" presId="urn:microsoft.com/office/officeart/2005/8/layout/list1"/>
    <dgm:cxn modelId="{3FB01BD1-475F-485C-9F7D-4A4E2B81454D}" type="presParOf" srcId="{8C4FD808-E1C1-475F-88F4-23E2AAD7E8E6}" destId="{90DD9537-98A7-46A6-9F5F-1F98F2F38E93}" srcOrd="7" destOrd="0" presId="urn:microsoft.com/office/officeart/2005/8/layout/list1"/>
    <dgm:cxn modelId="{63FFA716-078B-40C1-BBFF-CE653F29B67B}" type="presParOf" srcId="{8C4FD808-E1C1-475F-88F4-23E2AAD7E8E6}" destId="{D9DBA466-787E-4003-8E60-9294082083B0}" srcOrd="8" destOrd="0" presId="urn:microsoft.com/office/officeart/2005/8/layout/list1"/>
    <dgm:cxn modelId="{E6124857-AF62-4BBD-8A22-E1581215E395}" type="presParOf" srcId="{D9DBA466-787E-4003-8E60-9294082083B0}" destId="{DC266DFA-B6A4-403D-BF36-54F3FB74F213}" srcOrd="0" destOrd="0" presId="urn:microsoft.com/office/officeart/2005/8/layout/list1"/>
    <dgm:cxn modelId="{74364BDB-9FD0-4E44-B329-963810D9BF30}" type="presParOf" srcId="{D9DBA466-787E-4003-8E60-9294082083B0}" destId="{A91D3B6C-01AB-4F61-8C87-5A918874FC3C}" srcOrd="1" destOrd="0" presId="urn:microsoft.com/office/officeart/2005/8/layout/list1"/>
    <dgm:cxn modelId="{AF00356F-BEC1-409E-87CA-2FB5FC54E202}" type="presParOf" srcId="{8C4FD808-E1C1-475F-88F4-23E2AAD7E8E6}" destId="{E020B118-A3A4-4E95-83DD-5BE4A08C9085}" srcOrd="9" destOrd="0" presId="urn:microsoft.com/office/officeart/2005/8/layout/list1"/>
    <dgm:cxn modelId="{1A33ABF5-0E61-4084-BBA8-BFDE169C2FEA}" type="presParOf" srcId="{8C4FD808-E1C1-475F-88F4-23E2AAD7E8E6}" destId="{91404501-7BAD-470E-AE2F-6B9CF2BD9FAF}"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47C25-F337-4B27-AD62-9E0E97591465}">
      <dsp:nvSpPr>
        <dsp:cNvPr id="0" name=""/>
        <dsp:cNvSpPr/>
      </dsp:nvSpPr>
      <dsp:spPr>
        <a:xfrm>
          <a:off x="0" y="355842"/>
          <a:ext cx="6644640" cy="1157625"/>
        </a:xfrm>
        <a:prstGeom prst="rect">
          <a:avLst/>
        </a:prstGeom>
        <a:solidFill>
          <a:schemeClr val="accent4">
            <a:alpha val="90000"/>
            <a:tint val="40000"/>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15698" tIns="437388" rIns="515698"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dirty="0" smtClean="0">
              <a:latin typeface="Gill Sans MT" panose="020B0502020104020203" pitchFamily="34" charset="0"/>
            </a:rPr>
            <a:t>Lowered resistance initially, followed by the activation of defence mechanisms (e.g., adrenalin)</a:t>
          </a:r>
          <a:endParaRPr lang="en-GB" sz="2100" kern="1200" dirty="0">
            <a:latin typeface="Gill Sans MT" panose="020B0502020104020203" pitchFamily="34" charset="0"/>
          </a:endParaRPr>
        </a:p>
      </dsp:txBody>
      <dsp:txXfrm>
        <a:off x="0" y="355842"/>
        <a:ext cx="6644640" cy="1157625"/>
      </dsp:txXfrm>
    </dsp:sp>
    <dsp:sp modelId="{02132E6E-F805-4728-B97B-37CE8F8788F6}">
      <dsp:nvSpPr>
        <dsp:cNvPr id="0" name=""/>
        <dsp:cNvSpPr/>
      </dsp:nvSpPr>
      <dsp:spPr>
        <a:xfrm>
          <a:off x="332232" y="45882"/>
          <a:ext cx="4651248" cy="619920"/>
        </a:xfrm>
        <a:prstGeom prst="roundRect">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806" tIns="0" rIns="175806" bIns="0" numCol="1" spcCol="1270" anchor="ctr" anchorCtr="0">
          <a:noAutofit/>
        </a:bodyPr>
        <a:lstStyle/>
        <a:p>
          <a:pPr lvl="0" algn="l" defTabSz="933450">
            <a:lnSpc>
              <a:spcPct val="90000"/>
            </a:lnSpc>
            <a:spcBef>
              <a:spcPct val="0"/>
            </a:spcBef>
            <a:spcAft>
              <a:spcPct val="35000"/>
            </a:spcAft>
          </a:pPr>
          <a:r>
            <a:rPr lang="en-GB" sz="2100" b="1" kern="1200" dirty="0" smtClean="0">
              <a:solidFill>
                <a:schemeClr val="accent2">
                  <a:lumMod val="50000"/>
                </a:schemeClr>
              </a:solidFill>
              <a:latin typeface="Gill Sans MT" panose="020B0502020104020203" pitchFamily="34" charset="0"/>
            </a:rPr>
            <a:t>1) ALARM REACTION</a:t>
          </a:r>
          <a:endParaRPr lang="en-GB" sz="2100" b="1" kern="1200" dirty="0">
            <a:solidFill>
              <a:schemeClr val="accent2">
                <a:lumMod val="50000"/>
              </a:schemeClr>
            </a:solidFill>
            <a:latin typeface="Gill Sans MT" panose="020B0502020104020203" pitchFamily="34" charset="0"/>
          </a:endParaRPr>
        </a:p>
      </dsp:txBody>
      <dsp:txXfrm>
        <a:off x="362494" y="76144"/>
        <a:ext cx="4590724" cy="559396"/>
      </dsp:txXfrm>
    </dsp:sp>
    <dsp:sp modelId="{68242491-1AEE-45F0-9DAC-DB465E8D9E5F}">
      <dsp:nvSpPr>
        <dsp:cNvPr id="0" name=""/>
        <dsp:cNvSpPr/>
      </dsp:nvSpPr>
      <dsp:spPr>
        <a:xfrm>
          <a:off x="0" y="1936827"/>
          <a:ext cx="6644640" cy="1719900"/>
        </a:xfrm>
        <a:prstGeom prst="rect">
          <a:avLst/>
        </a:prstGeom>
        <a:solidFill>
          <a:schemeClr val="accent4">
            <a:alpha val="90000"/>
            <a:tint val="40000"/>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15698" tIns="437388" rIns="515698"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dirty="0" smtClean="0">
              <a:latin typeface="Gill Sans MT" panose="020B0502020104020203" pitchFamily="34" charset="0"/>
            </a:rPr>
            <a:t>Stage of max. adaptation and hopefully the successful return to equilibrium. This will not happen if the stress agent continues. They will move on to the next stage.</a:t>
          </a:r>
          <a:endParaRPr lang="en-GB" sz="2100" kern="1200" dirty="0">
            <a:latin typeface="Gill Sans MT" panose="020B0502020104020203" pitchFamily="34" charset="0"/>
          </a:endParaRPr>
        </a:p>
      </dsp:txBody>
      <dsp:txXfrm>
        <a:off x="0" y="1936827"/>
        <a:ext cx="6644640" cy="1719900"/>
      </dsp:txXfrm>
    </dsp:sp>
    <dsp:sp modelId="{CBA3ABA3-8553-4B7A-A0CF-7C11E50DBB98}">
      <dsp:nvSpPr>
        <dsp:cNvPr id="0" name=""/>
        <dsp:cNvSpPr/>
      </dsp:nvSpPr>
      <dsp:spPr>
        <a:xfrm>
          <a:off x="332232" y="1626867"/>
          <a:ext cx="4651248" cy="619920"/>
        </a:xfrm>
        <a:prstGeom prst="roundRect">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806" tIns="0" rIns="175806" bIns="0" numCol="1" spcCol="1270" anchor="ctr" anchorCtr="0">
          <a:noAutofit/>
        </a:bodyPr>
        <a:lstStyle/>
        <a:p>
          <a:pPr lvl="0" algn="l" defTabSz="933450">
            <a:lnSpc>
              <a:spcPct val="90000"/>
            </a:lnSpc>
            <a:spcBef>
              <a:spcPct val="0"/>
            </a:spcBef>
            <a:spcAft>
              <a:spcPct val="35000"/>
            </a:spcAft>
          </a:pPr>
          <a:r>
            <a:rPr lang="en-GB" sz="2100" b="1" kern="1200" dirty="0" smtClean="0">
              <a:solidFill>
                <a:schemeClr val="accent2">
                  <a:lumMod val="50000"/>
                </a:schemeClr>
              </a:solidFill>
              <a:latin typeface="Gill Sans MT" panose="020B0502020104020203" pitchFamily="34" charset="0"/>
            </a:rPr>
            <a:t>2) RESISTANCE</a:t>
          </a:r>
          <a:endParaRPr lang="en-GB" sz="2100" b="1" kern="1200" dirty="0">
            <a:solidFill>
              <a:schemeClr val="accent2">
                <a:lumMod val="50000"/>
              </a:schemeClr>
            </a:solidFill>
            <a:latin typeface="Gill Sans MT" panose="020B0502020104020203" pitchFamily="34" charset="0"/>
          </a:endParaRPr>
        </a:p>
      </dsp:txBody>
      <dsp:txXfrm>
        <a:off x="362494" y="1657129"/>
        <a:ext cx="4590724" cy="559396"/>
      </dsp:txXfrm>
    </dsp:sp>
    <dsp:sp modelId="{91404501-7BAD-470E-AE2F-6B9CF2BD9FAF}">
      <dsp:nvSpPr>
        <dsp:cNvPr id="0" name=""/>
        <dsp:cNvSpPr/>
      </dsp:nvSpPr>
      <dsp:spPr>
        <a:xfrm>
          <a:off x="0" y="4080087"/>
          <a:ext cx="6644640" cy="876487"/>
        </a:xfrm>
        <a:prstGeom prst="rect">
          <a:avLst/>
        </a:prstGeom>
        <a:solidFill>
          <a:schemeClr val="accent4">
            <a:alpha val="90000"/>
            <a:tint val="40000"/>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15698" tIns="437388" rIns="515698"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dirty="0" smtClean="0">
              <a:latin typeface="Gill Sans MT" panose="020B0502020104020203" pitchFamily="34" charset="0"/>
            </a:rPr>
            <a:t>Failure of defence/adaptive mechanisms</a:t>
          </a:r>
          <a:endParaRPr lang="en-GB" sz="2100" kern="1200" dirty="0">
            <a:latin typeface="Gill Sans MT" panose="020B0502020104020203" pitchFamily="34" charset="0"/>
          </a:endParaRPr>
        </a:p>
      </dsp:txBody>
      <dsp:txXfrm>
        <a:off x="0" y="4080087"/>
        <a:ext cx="6644640" cy="876487"/>
      </dsp:txXfrm>
    </dsp:sp>
    <dsp:sp modelId="{A91D3B6C-01AB-4F61-8C87-5A918874FC3C}">
      <dsp:nvSpPr>
        <dsp:cNvPr id="0" name=""/>
        <dsp:cNvSpPr/>
      </dsp:nvSpPr>
      <dsp:spPr>
        <a:xfrm>
          <a:off x="332232" y="3770127"/>
          <a:ext cx="4651248" cy="619920"/>
        </a:xfrm>
        <a:prstGeom prst="roundRect">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806" tIns="0" rIns="175806" bIns="0" numCol="1" spcCol="1270" anchor="ctr" anchorCtr="0">
          <a:noAutofit/>
        </a:bodyPr>
        <a:lstStyle/>
        <a:p>
          <a:pPr lvl="0" algn="l" defTabSz="933450">
            <a:lnSpc>
              <a:spcPct val="90000"/>
            </a:lnSpc>
            <a:spcBef>
              <a:spcPct val="0"/>
            </a:spcBef>
            <a:spcAft>
              <a:spcPct val="35000"/>
            </a:spcAft>
          </a:pPr>
          <a:r>
            <a:rPr lang="en-GB" sz="2100" b="1" kern="1200" dirty="0" smtClean="0">
              <a:solidFill>
                <a:schemeClr val="accent2">
                  <a:lumMod val="50000"/>
                </a:schemeClr>
              </a:solidFill>
              <a:latin typeface="Gill Sans MT" panose="020B0502020104020203" pitchFamily="34" charset="0"/>
            </a:rPr>
            <a:t>3) EXHAUSTION</a:t>
          </a:r>
          <a:endParaRPr lang="en-GB" sz="2100" b="1" kern="1200" dirty="0">
            <a:solidFill>
              <a:schemeClr val="accent2">
                <a:lumMod val="50000"/>
              </a:schemeClr>
            </a:solidFill>
            <a:latin typeface="Gill Sans MT" panose="020B0502020104020203" pitchFamily="34" charset="0"/>
          </a:endParaRPr>
        </a:p>
      </dsp:txBody>
      <dsp:txXfrm>
        <a:off x="362494" y="3800389"/>
        <a:ext cx="4590724" cy="55939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658A34-83F4-4B2E-BC5A-DE51EE8822F9}" type="datetimeFigureOut">
              <a:rPr lang="en-US" smtClean="0"/>
              <a:t>2/20/2018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78FE58C-C1A6-4C4C-90C2-B7F5B0504B2D}" type="slidenum">
              <a:rPr lang="en-US" smtClean="0"/>
              <a:t>‹#›</a:t>
            </a:fld>
            <a:endParaRPr lang="en-US"/>
          </a:p>
        </p:txBody>
      </p:sp>
    </p:spTree>
    <p:extLst>
      <p:ext uri="{BB962C8B-B14F-4D97-AF65-F5344CB8AC3E}">
        <p14:creationId xmlns:p14="http://schemas.microsoft.com/office/powerpoint/2010/main" val="40346050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2E1917-0BAF-4687-978A-82FFF05559C3}" type="datetimeFigureOut">
              <a:rPr lang="en-US" smtClean="0"/>
              <a:t>2/20/2018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0E1E9A-E921-4174-A0FC-51868D7AC568}" type="slidenum">
              <a:rPr lang="en-US" smtClean="0"/>
              <a:t>‹#›</a:t>
            </a:fld>
            <a:endParaRPr lang="en-US"/>
          </a:p>
        </p:txBody>
      </p:sp>
    </p:spTree>
    <p:extLst>
      <p:ext uri="{BB962C8B-B14F-4D97-AF65-F5344CB8AC3E}">
        <p14:creationId xmlns:p14="http://schemas.microsoft.com/office/powerpoint/2010/main" val="373786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slide" Target="../slides/slide1.xml"/><Relationship Id="rId2" Type="http://schemas.openxmlformats.org/officeDocument/2006/relationships/notesMaster" Target="../notesMasters/notesMaster1.xml"/><Relationship Id="rId1" Type="http://schemas.openxmlformats.org/officeDocument/2006/relationships/tags" Target="../tags/tag2.xml"/></Relationships>
</file>

<file path=ppt/notesSlides/_rels/notesSlide2.xml.rels><?xml version="1.0" encoding="UTF-8" standalone="yes"?>
<Relationships xmlns="http://schemas.openxmlformats.org/package/2006/relationships"><Relationship Id="rId3" Type="http://schemas.openxmlformats.org/officeDocument/2006/relationships/slide" Target="../slides/slide2.xml"/><Relationship Id="rId2" Type="http://schemas.openxmlformats.org/officeDocument/2006/relationships/notesMaster" Target="../notesMasters/notesMaster1.xml"/><Relationship Id="rId1" Type="http://schemas.openxmlformats.org/officeDocument/2006/relationships/tags" Target="../tags/tag3.xml"/></Relationships>
</file>

<file path=ppt/notesSlides/_rels/notesSlide3.xml.rels><?xml version="1.0" encoding="UTF-8" standalone="yes"?>
<Relationships xmlns="http://schemas.openxmlformats.org/package/2006/relationships"><Relationship Id="rId3" Type="http://schemas.openxmlformats.org/officeDocument/2006/relationships/slide" Target="../slides/slide3.xml"/><Relationship Id="rId2" Type="http://schemas.openxmlformats.org/officeDocument/2006/relationships/notesMaster" Target="../notesMasters/notesMaster1.xml"/><Relationship Id="rId1" Type="http://schemas.openxmlformats.org/officeDocument/2006/relationships/tags" Target="../tags/tag4.xml"/></Relationships>
</file>

<file path=ppt/notesSlides/_rels/notesSlide4.xml.rels><?xml version="1.0" encoding="UTF-8" standalone="yes"?>
<Relationships xmlns="http://schemas.openxmlformats.org/package/2006/relationships"><Relationship Id="rId3" Type="http://schemas.openxmlformats.org/officeDocument/2006/relationships/slide" Target="../slides/slide4.xml"/><Relationship Id="rId2" Type="http://schemas.openxmlformats.org/officeDocument/2006/relationships/notesMaster" Target="../notesMasters/notesMaster1.xml"/><Relationship Id="rId1" Type="http://schemas.openxmlformats.org/officeDocument/2006/relationships/tags" Target="../tags/tag5.xml"/></Relationships>
</file>

<file path=ppt/notesSlides/_rels/notesSlide5.xml.rels><?xml version="1.0" encoding="UTF-8" standalone="yes"?>
<Relationships xmlns="http://schemas.openxmlformats.org/package/2006/relationships"><Relationship Id="rId3" Type="http://schemas.openxmlformats.org/officeDocument/2006/relationships/slide" Target="../slides/slide5.xml"/><Relationship Id="rId2" Type="http://schemas.openxmlformats.org/officeDocument/2006/relationships/notesMaster" Target="../notesMasters/notesMaster1.xml"/><Relationship Id="rId1" Type="http://schemas.openxmlformats.org/officeDocument/2006/relationships/tags" Target="../tags/tag6.xml"/></Relationships>
</file>

<file path=ppt/notesSlides/_rels/notesSlide6.xml.rels><?xml version="1.0" encoding="UTF-8" standalone="yes"?>
<Relationships xmlns="http://schemas.openxmlformats.org/package/2006/relationships"><Relationship Id="rId3" Type="http://schemas.openxmlformats.org/officeDocument/2006/relationships/slide" Target="../slides/slide6.xml"/><Relationship Id="rId2" Type="http://schemas.openxmlformats.org/officeDocument/2006/relationships/notesMaster" Target="../notesMasters/notesMaster1.xml"/><Relationship Id="rId1" Type="http://schemas.openxmlformats.org/officeDocument/2006/relationships/tags" Target="../tags/tag7.xml"/></Relationships>
</file>

<file path=ppt/notesSlides/_rels/notesSlide7.xml.rels><?xml version="1.0" encoding="UTF-8" standalone="yes"?>
<Relationships xmlns="http://schemas.openxmlformats.org/package/2006/relationships"><Relationship Id="rId3" Type="http://schemas.openxmlformats.org/officeDocument/2006/relationships/slide" Target="../slides/slide7.xml"/><Relationship Id="rId2" Type="http://schemas.openxmlformats.org/officeDocument/2006/relationships/notesMaster" Target="../notesMasters/notesMaster1.xml"/><Relationship Id="rId1" Type="http://schemas.openxmlformats.org/officeDocument/2006/relationships/tags" Target="../tags/tag8.xml"/></Relationships>
</file>

<file path=ppt/notesSlides/_rels/notesSlide8.xml.rels><?xml version="1.0" encoding="UTF-8" standalone="yes"?>
<Relationships xmlns="http://schemas.openxmlformats.org/package/2006/relationships"><Relationship Id="rId3" Type="http://schemas.openxmlformats.org/officeDocument/2006/relationships/slide" Target="../slides/slide8.xml"/><Relationship Id="rId2" Type="http://schemas.openxmlformats.org/officeDocument/2006/relationships/notesMaster" Target="../notesMasters/notesMaster1.xml"/><Relationship Id="rId1" Type="http://schemas.openxmlformats.org/officeDocument/2006/relationships/tags" Target="../tags/tag9.xml"/></Relationships>
</file>

<file path=ppt/notesSlides/_rels/notesSlide9.xml.rels><?xml version="1.0" encoding="UTF-8" standalone="yes"?>
<Relationships xmlns="http://schemas.openxmlformats.org/package/2006/relationships"><Relationship Id="rId3" Type="http://schemas.openxmlformats.org/officeDocument/2006/relationships/slide" Target="../slides/slide9.xml"/><Relationship Id="rId2" Type="http://schemas.openxmlformats.org/officeDocument/2006/relationships/notesMaster" Target="../notesMasters/notesMaster1.xml"/><Relationship Id="rId1" Type="http://schemas.openxmlformats.org/officeDocument/2006/relationships/tags" Target="../tags/tag10.xml"/></Relationships>
</file>

<file path=ppt/notesSlides/_rels/notesSlide10.xml.rels><?xml version="1.0" encoding="UTF-8" standalone="yes"?>
<Relationships xmlns="http://schemas.openxmlformats.org/package/2006/relationships"><Relationship Id="rId3" Type="http://schemas.openxmlformats.org/officeDocument/2006/relationships/slide" Target="../slides/slide10.xml"/><Relationship Id="rId2" Type="http://schemas.openxmlformats.org/officeDocument/2006/relationships/notesMaster" Target="../notesMasters/notesMaster1.xml"/><Relationship Id="rId1" Type="http://schemas.openxmlformats.org/officeDocument/2006/relationships/tags" Target="../tags/tag11.xml"/></Relationships>
</file>

<file path=ppt/notesSlides/_rels/notesSlide11.xml.rels><?xml version="1.0" encoding="UTF-8" standalone="yes"?>
<Relationships xmlns="http://schemas.openxmlformats.org/package/2006/relationships"><Relationship Id="rId3" Type="http://schemas.openxmlformats.org/officeDocument/2006/relationships/slide" Target="../slides/slide11.xml"/><Relationship Id="rId2" Type="http://schemas.openxmlformats.org/officeDocument/2006/relationships/notesMaster" Target="../notesMasters/notesMaster1.xml"/><Relationship Id="rId1" Type="http://schemas.openxmlformats.org/officeDocument/2006/relationships/tags" Target="../tags/tag12.xml"/></Relationships>
</file>

<file path=ppt/notesSlides/_rels/notesSlide12.xml.rels><?xml version="1.0" encoding="UTF-8" standalone="yes"?>
<Relationships xmlns="http://schemas.openxmlformats.org/package/2006/relationships"><Relationship Id="rId3" Type="http://schemas.openxmlformats.org/officeDocument/2006/relationships/slide" Target="../slides/slide12.xml"/><Relationship Id="rId2" Type="http://schemas.openxmlformats.org/officeDocument/2006/relationships/notesMaster" Target="../notesMasters/notesMaster1.xml"/><Relationship Id="rId1" Type="http://schemas.openxmlformats.org/officeDocument/2006/relationships/tags" Target="../tags/tag13.xml"/></Relationships>
</file>

<file path=ppt/notesSlides/_rels/notesSlide13.xml.rels><?xml version="1.0" encoding="UTF-8" standalone="yes"?>
<Relationships xmlns="http://schemas.openxmlformats.org/package/2006/relationships"><Relationship Id="rId3" Type="http://schemas.openxmlformats.org/officeDocument/2006/relationships/slide" Target="../slides/slide13.xml"/><Relationship Id="rId2" Type="http://schemas.openxmlformats.org/officeDocument/2006/relationships/notesMaster" Target="../notesMasters/notesMaster1.xml"/><Relationship Id="rId1" Type="http://schemas.openxmlformats.org/officeDocument/2006/relationships/tags" Target="../tags/tag14.xml"/></Relationships>
</file>

<file path=ppt/notesSlides/_rels/notesSlide14.xml.rels><?xml version="1.0" encoding="UTF-8" standalone="yes"?>
<Relationships xmlns="http://schemas.openxmlformats.org/package/2006/relationships"><Relationship Id="rId3" Type="http://schemas.openxmlformats.org/officeDocument/2006/relationships/slide" Target="../slides/slide14.xml"/><Relationship Id="rId2" Type="http://schemas.openxmlformats.org/officeDocument/2006/relationships/notesMaster" Target="../notesMasters/notesMaster1.xml"/><Relationship Id="rId1" Type="http://schemas.openxmlformats.org/officeDocument/2006/relationships/tags" Target="../tags/tag15.xml"/></Relationships>
</file>

<file path=ppt/notesSlides/_rels/notesSlide15.xml.rels><?xml version="1.0" encoding="UTF-8" standalone="yes"?>
<Relationships xmlns="http://schemas.openxmlformats.org/package/2006/relationships"><Relationship Id="rId3" Type="http://schemas.openxmlformats.org/officeDocument/2006/relationships/slide" Target="../slides/slide15.xml"/><Relationship Id="rId2" Type="http://schemas.openxmlformats.org/officeDocument/2006/relationships/notesMaster" Target="../notesMasters/notesMaster1.xml"/><Relationship Id="rId1" Type="http://schemas.openxmlformats.org/officeDocument/2006/relationships/tags" Target="../tags/tag16.xml"/></Relationships>
</file>

<file path=ppt/notesSlides/_rels/notesSlide16.xml.rels><?xml version="1.0" encoding="UTF-8" standalone="yes"?>
<Relationships xmlns="http://schemas.openxmlformats.org/package/2006/relationships"><Relationship Id="rId3" Type="http://schemas.openxmlformats.org/officeDocument/2006/relationships/slide" Target="../slides/slide16.xml"/><Relationship Id="rId2" Type="http://schemas.openxmlformats.org/officeDocument/2006/relationships/notesMaster" Target="../notesMasters/notesMaster1.xml"/><Relationship Id="rId1" Type="http://schemas.openxmlformats.org/officeDocument/2006/relationships/tags" Target="../tags/tag17.xml"/></Relationships>
</file>

<file path=ppt/notesSlides/_rels/notesSlide17.xml.rels><?xml version="1.0" encoding="UTF-8" standalone="yes"?>
<Relationships xmlns="http://schemas.openxmlformats.org/package/2006/relationships"><Relationship Id="rId3" Type="http://schemas.openxmlformats.org/officeDocument/2006/relationships/slide" Target="../slides/slide17.xml"/><Relationship Id="rId2" Type="http://schemas.openxmlformats.org/officeDocument/2006/relationships/notesMaster" Target="../notesMasters/notesMaster1.xml"/><Relationship Id="rId1" Type="http://schemas.openxmlformats.org/officeDocument/2006/relationships/tags" Target="../tags/tag18.xml"/></Relationships>
</file>

<file path=ppt/notesSlides/_rels/notesSlide18.xml.rels><?xml version="1.0" encoding="UTF-8" standalone="yes"?>
<Relationships xmlns="http://schemas.openxmlformats.org/package/2006/relationships"><Relationship Id="rId3" Type="http://schemas.openxmlformats.org/officeDocument/2006/relationships/slide" Target="../slides/slide18.xml"/><Relationship Id="rId2" Type="http://schemas.openxmlformats.org/officeDocument/2006/relationships/notesMaster" Target="../notesMasters/notesMaster1.xml"/><Relationship Id="rId1" Type="http://schemas.openxmlformats.org/officeDocument/2006/relationships/tags" Target="../tags/tag19.xml"/></Relationships>
</file>

<file path=ppt/notesSlides/_rels/notesSlide19.xml.rels><?xml version="1.0" encoding="UTF-8" standalone="yes"?>
<Relationships xmlns="http://schemas.openxmlformats.org/package/2006/relationships"><Relationship Id="rId3" Type="http://schemas.openxmlformats.org/officeDocument/2006/relationships/slide" Target="../slides/slide19.xml"/><Relationship Id="rId2" Type="http://schemas.openxmlformats.org/officeDocument/2006/relationships/notesMaster" Target="../notesMasters/notesMaster1.xml"/><Relationship Id="rId1" Type="http://schemas.openxmlformats.org/officeDocument/2006/relationships/tags" Target="../tags/tag20.xml"/></Relationships>
</file>

<file path=ppt/notesSlides/_rels/notesSlide20.xml.rels><?xml version="1.0" encoding="UTF-8" standalone="yes"?>
<Relationships xmlns="http://schemas.openxmlformats.org/package/2006/relationships"><Relationship Id="rId3" Type="http://schemas.openxmlformats.org/officeDocument/2006/relationships/slide" Target="../slides/slide20.xml"/><Relationship Id="rId2" Type="http://schemas.openxmlformats.org/officeDocument/2006/relationships/notesMaster" Target="../notesMasters/notesMaster1.xml"/><Relationship Id="rId1" Type="http://schemas.openxmlformats.org/officeDocument/2006/relationships/tags" Target="../tags/tag21.xml"/></Relationships>
</file>

<file path=ppt/notesSlides/_rels/notesSlide21.xml.rels><?xml version="1.0" encoding="UTF-8" standalone="yes"?>
<Relationships xmlns="http://schemas.openxmlformats.org/package/2006/relationships"><Relationship Id="rId3" Type="http://schemas.openxmlformats.org/officeDocument/2006/relationships/slide" Target="../slides/slide21.xml"/><Relationship Id="rId2" Type="http://schemas.openxmlformats.org/officeDocument/2006/relationships/notesMaster" Target="../notesMasters/notesMaster1.xml"/><Relationship Id="rId1" Type="http://schemas.openxmlformats.org/officeDocument/2006/relationships/tags" Target="../tags/tag22.xml"/></Relationships>
</file>

<file path=ppt/notesSlides/_rels/notesSlide22.xml.rels><?xml version="1.0" encoding="UTF-8" standalone="yes"?>
<Relationships xmlns="http://schemas.openxmlformats.org/package/2006/relationships"><Relationship Id="rId3" Type="http://schemas.openxmlformats.org/officeDocument/2006/relationships/slide" Target="../slides/slide22.xml"/><Relationship Id="rId2" Type="http://schemas.openxmlformats.org/officeDocument/2006/relationships/notesMaster" Target="../notesMasters/notesMaster1.xml"/><Relationship Id="rId1" Type="http://schemas.openxmlformats.org/officeDocument/2006/relationships/tags" Target="../tags/tag23.xml"/></Relationships>
</file>

<file path=ppt/notesSlides/_rels/notesSlide23.xml.rels><?xml version="1.0" encoding="UTF-8" standalone="yes"?>
<Relationships xmlns="http://schemas.openxmlformats.org/package/2006/relationships"><Relationship Id="rId3" Type="http://schemas.openxmlformats.org/officeDocument/2006/relationships/slide" Target="../slides/slide23.xml"/><Relationship Id="rId2" Type="http://schemas.openxmlformats.org/officeDocument/2006/relationships/notesMaster" Target="../notesMasters/notesMaster1.xml"/><Relationship Id="rId1" Type="http://schemas.openxmlformats.org/officeDocument/2006/relationships/tags" Target="../tags/tag24.xml"/></Relationships>
</file>

<file path=ppt/notesSlides/_rels/notesSlide24.xml.rels><?xml version="1.0" encoding="UTF-8" standalone="yes"?>
<Relationships xmlns="http://schemas.openxmlformats.org/package/2006/relationships"><Relationship Id="rId3" Type="http://schemas.openxmlformats.org/officeDocument/2006/relationships/slide" Target="../slides/slide24.xml"/><Relationship Id="rId2" Type="http://schemas.openxmlformats.org/officeDocument/2006/relationships/notesMaster" Target="../notesMasters/notesMaster1.xml"/><Relationship Id="rId1" Type="http://schemas.openxmlformats.org/officeDocument/2006/relationships/tags" Target="../tags/tag25.xml"/></Relationships>
</file>

<file path=ppt/notesSlides/_rels/notesSlide25.xml.rels><?xml version="1.0" encoding="UTF-8" standalone="yes"?>
<Relationships xmlns="http://schemas.openxmlformats.org/package/2006/relationships"><Relationship Id="rId3" Type="http://schemas.openxmlformats.org/officeDocument/2006/relationships/slide" Target="../slides/slide25.xml"/><Relationship Id="rId2" Type="http://schemas.openxmlformats.org/officeDocument/2006/relationships/notesMaster" Target="../notesMasters/notesMaster1.xml"/><Relationship Id="rId1" Type="http://schemas.openxmlformats.org/officeDocument/2006/relationships/tags" Target="../tags/tag26.xml"/></Relationships>
</file>

<file path=ppt/notesSlides/_rels/notesSlide26.xml.rels><?xml version="1.0" encoding="UTF-8" standalone="yes"?>
<Relationships xmlns="http://schemas.openxmlformats.org/package/2006/relationships"><Relationship Id="rId3" Type="http://schemas.openxmlformats.org/officeDocument/2006/relationships/slide" Target="../slides/slide26.xml"/><Relationship Id="rId2" Type="http://schemas.openxmlformats.org/officeDocument/2006/relationships/notesMaster" Target="../notesMasters/notesMaster1.xml"/><Relationship Id="rId1" Type="http://schemas.openxmlformats.org/officeDocument/2006/relationships/tags" Target="../tags/tag27.xml"/></Relationships>
</file>

<file path=ppt/notesSlides/_rels/notesSlide27.xml.rels><?xml version="1.0" encoding="UTF-8" standalone="yes"?>
<Relationships xmlns="http://schemas.openxmlformats.org/package/2006/relationships"><Relationship Id="rId3" Type="http://schemas.openxmlformats.org/officeDocument/2006/relationships/slide" Target="../slides/slide27.xml"/><Relationship Id="rId2" Type="http://schemas.openxmlformats.org/officeDocument/2006/relationships/notesMaster" Target="../notesMasters/notesMaster1.xml"/><Relationship Id="rId1" Type="http://schemas.openxmlformats.org/officeDocument/2006/relationships/tags" Target="../tags/tag28.xml"/></Relationships>
</file>

<file path=ppt/notesSlides/_rels/notesSlide28.xml.rels><?xml version="1.0" encoding="UTF-8" standalone="yes"?>
<Relationships xmlns="http://schemas.openxmlformats.org/package/2006/relationships"><Relationship Id="rId3" Type="http://schemas.openxmlformats.org/officeDocument/2006/relationships/slide" Target="../slides/slide28.xml"/><Relationship Id="rId2" Type="http://schemas.openxmlformats.org/officeDocument/2006/relationships/notesMaster" Target="../notesMasters/notesMaster1.xml"/><Relationship Id="rId1" Type="http://schemas.openxmlformats.org/officeDocument/2006/relationships/tags" Target="../tags/tag29.xml"/></Relationships>
</file>

<file path=ppt/notesSlides/_rels/notesSlide29.xml.rels><?xml version="1.0" encoding="UTF-8" standalone="yes"?>
<Relationships xmlns="http://schemas.openxmlformats.org/package/2006/relationships"><Relationship Id="rId3" Type="http://schemas.openxmlformats.org/officeDocument/2006/relationships/slide" Target="../slides/slide29.xml"/><Relationship Id="rId2" Type="http://schemas.openxmlformats.org/officeDocument/2006/relationships/notesMaster" Target="../notesMasters/notesMaster1.xml"/><Relationship Id="rId1" Type="http://schemas.openxmlformats.org/officeDocument/2006/relationships/tags" Target="../tags/tag30.xml"/></Relationships>
</file>

<file path=ppt/notesSlides/_rels/notesSlide30.xml.rels><?xml version="1.0" encoding="UTF-8" standalone="yes"?>
<Relationships xmlns="http://schemas.openxmlformats.org/package/2006/relationships"><Relationship Id="rId3" Type="http://schemas.openxmlformats.org/officeDocument/2006/relationships/slide" Target="../slides/slide30.xml"/><Relationship Id="rId2" Type="http://schemas.openxmlformats.org/officeDocument/2006/relationships/notesMaster" Target="../notesMasters/notesMaster1.xml"/><Relationship Id="rId1" Type="http://schemas.openxmlformats.org/officeDocument/2006/relationships/tags" Target="../tags/tag31.xml"/></Relationships>
</file>

<file path=ppt/notesSlides/_rels/notesSlide31.xml.rels><?xml version="1.0" encoding="UTF-8" standalone="yes"?>
<Relationships xmlns="http://schemas.openxmlformats.org/package/2006/relationships"><Relationship Id="rId3" Type="http://schemas.openxmlformats.org/officeDocument/2006/relationships/slide" Target="../slides/slide31.xml"/><Relationship Id="rId2" Type="http://schemas.openxmlformats.org/officeDocument/2006/relationships/notesMaster" Target="../notesMasters/notesMaster1.xml"/><Relationship Id="rId1" Type="http://schemas.openxmlformats.org/officeDocument/2006/relationships/tags" Target="../tags/tag32.xml"/></Relationships>
</file>

<file path=ppt/notesSlides/_rels/notesSlide32.xml.rels><?xml version="1.0" encoding="UTF-8" standalone="yes"?>
<Relationships xmlns="http://schemas.openxmlformats.org/package/2006/relationships"><Relationship Id="rId3" Type="http://schemas.openxmlformats.org/officeDocument/2006/relationships/slide" Target="../slides/slide32.xml"/><Relationship Id="rId2" Type="http://schemas.openxmlformats.org/officeDocument/2006/relationships/notesMaster" Target="../notesMasters/notesMaster1.xml"/><Relationship Id="rId1" Type="http://schemas.openxmlformats.org/officeDocument/2006/relationships/tags" Target="../tags/tag33.xml"/></Relationships>
</file>

<file path=ppt/notesSlides/_rels/notesSlide33.xml.rels><?xml version="1.0" encoding="UTF-8" standalone="yes"?>
<Relationships xmlns="http://schemas.openxmlformats.org/package/2006/relationships"><Relationship Id="rId3" Type="http://schemas.openxmlformats.org/officeDocument/2006/relationships/slide" Target="../slides/slide33.xml"/><Relationship Id="rId2" Type="http://schemas.openxmlformats.org/officeDocument/2006/relationships/notesMaster" Target="../notesMasters/notesMaster1.xml"/><Relationship Id="rId1" Type="http://schemas.openxmlformats.org/officeDocument/2006/relationships/tags" Target="../tags/tag34.xml"/></Relationships>
</file>

<file path=ppt/notesSlides/_rels/notesSlide34.xml.rels><?xml version="1.0" encoding="UTF-8" standalone="yes"?>
<Relationships xmlns="http://schemas.openxmlformats.org/package/2006/relationships"><Relationship Id="rId3" Type="http://schemas.openxmlformats.org/officeDocument/2006/relationships/slide" Target="../slides/slide34.xml"/><Relationship Id="rId2" Type="http://schemas.openxmlformats.org/officeDocument/2006/relationships/notesMaster" Target="../notesMasters/notesMaster1.xml"/><Relationship Id="rId1" Type="http://schemas.openxmlformats.org/officeDocument/2006/relationships/tags" Target="../tags/tag35.xml"/></Relationships>
</file>

<file path=ppt/notesSlides/_rels/notesSlide35.xml.rels><?xml version="1.0" encoding="UTF-8" standalone="yes"?>
<Relationships xmlns="http://schemas.openxmlformats.org/package/2006/relationships"><Relationship Id="rId3" Type="http://schemas.openxmlformats.org/officeDocument/2006/relationships/slide" Target="../slides/slide35.xml"/><Relationship Id="rId2" Type="http://schemas.openxmlformats.org/officeDocument/2006/relationships/notesMaster" Target="../notesMasters/notesMaster1.xml"/><Relationship Id="rId1" Type="http://schemas.openxmlformats.org/officeDocument/2006/relationships/tags" Target="../tags/tag36.xml"/></Relationships>
</file>

<file path=ppt/notesSlides/_rels/notesSlide36.xml.rels><?xml version="1.0" encoding="UTF-8" standalone="yes"?>
<Relationships xmlns="http://schemas.openxmlformats.org/package/2006/relationships"><Relationship Id="rId3" Type="http://schemas.openxmlformats.org/officeDocument/2006/relationships/slide" Target="../slides/slide36.xml"/><Relationship Id="rId2" Type="http://schemas.openxmlformats.org/officeDocument/2006/relationships/notesMaster" Target="../notesMasters/notesMaster1.xml"/><Relationship Id="rId1" Type="http://schemas.openxmlformats.org/officeDocument/2006/relationships/tags" Target="../tags/tag37.xml"/></Relationships>
</file>

<file path=ppt/notesSlides/_rels/notesSlide37.xml.rels><?xml version="1.0" encoding="UTF-8" standalone="yes"?>
<Relationships xmlns="http://schemas.openxmlformats.org/package/2006/relationships"><Relationship Id="rId3" Type="http://schemas.openxmlformats.org/officeDocument/2006/relationships/slide" Target="../slides/slide37.xml"/><Relationship Id="rId2" Type="http://schemas.openxmlformats.org/officeDocument/2006/relationships/notesMaster" Target="../notesMasters/notesMaster1.xml"/><Relationship Id="rId1" Type="http://schemas.openxmlformats.org/officeDocument/2006/relationships/tags" Target="../tags/tag38.xml"/></Relationships>
</file>

<file path=ppt/notesSlides/_rels/notesSlide38.xml.rels><?xml version="1.0" encoding="UTF-8" standalone="yes"?>
<Relationships xmlns="http://schemas.openxmlformats.org/package/2006/relationships"><Relationship Id="rId3" Type="http://schemas.openxmlformats.org/officeDocument/2006/relationships/slide" Target="../slides/slide38.xml"/><Relationship Id="rId2" Type="http://schemas.openxmlformats.org/officeDocument/2006/relationships/notesMaster" Target="../notesMasters/notesMaster1.xml"/><Relationship Id="rId1" Type="http://schemas.openxmlformats.org/officeDocument/2006/relationships/tags" Target="../tags/tag39.xml"/></Relationships>
</file>

<file path=ppt/notesSlides/_rels/notesSlide39.xml.rels><?xml version="1.0" encoding="UTF-8" standalone="yes"?>
<Relationships xmlns="http://schemas.openxmlformats.org/package/2006/relationships"><Relationship Id="rId3" Type="http://schemas.openxmlformats.org/officeDocument/2006/relationships/slide" Target="../slides/slide39.xml"/><Relationship Id="rId2" Type="http://schemas.openxmlformats.org/officeDocument/2006/relationships/notesMaster" Target="../notesMasters/notesMaster1.xml"/><Relationship Id="rId1" Type="http://schemas.openxmlformats.org/officeDocument/2006/relationships/tags" Target="../tags/tag40.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a:t>
            </a:fld>
            <a:endParaRPr lang="en-US"/>
          </a:p>
        </p:txBody>
      </p:sp>
    </p:spTree>
    <p:extLst>
      <p:ext uri="{BB962C8B-B14F-4D97-AF65-F5344CB8AC3E}">
        <p14:creationId xmlns:p14="http://schemas.microsoft.com/office/powerpoint/2010/main" val="2788085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a:t>
            </a:fld>
            <a:endParaRPr lang="en-US"/>
          </a:p>
        </p:txBody>
      </p:sp>
    </p:spTree>
    <p:extLst>
      <p:ext uri="{BB962C8B-B14F-4D97-AF65-F5344CB8AC3E}">
        <p14:creationId xmlns:p14="http://schemas.microsoft.com/office/powerpoint/2010/main" val="3187408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a:t>
            </a:fld>
            <a:endParaRPr lang="en-US"/>
          </a:p>
        </p:txBody>
      </p:sp>
    </p:spTree>
    <p:extLst>
      <p:ext uri="{BB962C8B-B14F-4D97-AF65-F5344CB8AC3E}">
        <p14:creationId xmlns:p14="http://schemas.microsoft.com/office/powerpoint/2010/main" val="10838574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4</a:t>
            </a:fld>
            <a:endParaRPr lang="en-US"/>
          </a:p>
        </p:txBody>
      </p:sp>
    </p:spTree>
    <p:extLst>
      <p:ext uri="{BB962C8B-B14F-4D97-AF65-F5344CB8AC3E}">
        <p14:creationId xmlns:p14="http://schemas.microsoft.com/office/powerpoint/2010/main" val="3536063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5</a:t>
            </a:fld>
            <a:endParaRPr lang="en-US"/>
          </a:p>
        </p:txBody>
      </p:sp>
    </p:spTree>
    <p:extLst>
      <p:ext uri="{BB962C8B-B14F-4D97-AF65-F5344CB8AC3E}">
        <p14:creationId xmlns:p14="http://schemas.microsoft.com/office/powerpoint/2010/main" val="2899939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6</a:t>
            </a:fld>
            <a:endParaRPr lang="en-US"/>
          </a:p>
        </p:txBody>
      </p:sp>
    </p:spTree>
    <p:extLst>
      <p:ext uri="{BB962C8B-B14F-4D97-AF65-F5344CB8AC3E}">
        <p14:creationId xmlns:p14="http://schemas.microsoft.com/office/powerpoint/2010/main" val="689497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r>
              <a:rPr lang="en-GB" dirty="0" smtClean="0"/>
              <a:t>These models of stress reflect some</a:t>
            </a:r>
            <a:r>
              <a:rPr lang="en-GB" baseline="0" dirty="0" smtClean="0"/>
              <a:t> of what us as lay people understand stress to be. They are rarely used in work psychology, but their influence is still felt in the way that we understand the causes and consequences of work stress. Stress is no longer defined in terms of the environmental pressures on a person, or its consequences for their physiological well-being. Instead, contemporary theories of work related stress describe it as the intervening psychological processes that link exposure to work related problems to the negative impact of those problems.</a:t>
            </a:r>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7</a:t>
            </a:fld>
            <a:endParaRPr lang="en-US"/>
          </a:p>
        </p:txBody>
      </p:sp>
    </p:spTree>
    <p:extLst>
      <p:ext uri="{BB962C8B-B14F-4D97-AF65-F5344CB8AC3E}">
        <p14:creationId xmlns:p14="http://schemas.microsoft.com/office/powerpoint/2010/main" val="867624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8</a:t>
            </a:fld>
            <a:endParaRPr lang="en-US"/>
          </a:p>
        </p:txBody>
      </p:sp>
    </p:spTree>
    <p:extLst>
      <p:ext uri="{BB962C8B-B14F-4D97-AF65-F5344CB8AC3E}">
        <p14:creationId xmlns:p14="http://schemas.microsoft.com/office/powerpoint/2010/main" val="969299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r>
              <a:rPr lang="en-GB" dirty="0" smtClean="0"/>
              <a:t>There</a:t>
            </a:r>
            <a:r>
              <a:rPr lang="en-GB" baseline="0" dirty="0" smtClean="0"/>
              <a:t> are a number of models and theories of work related stress. Many of the models have much in common, for example most of them describe stress as resulting from a lack of fit between an individuals capacity of the demands of their particular work environment. Most contemporary theories see the individual as an active participants in the stress process, perceiving their own situation and the demands places on them. Some models also describe how the individuals chooses and evaluates their responses to the problems they are faced with (i.e., how they cope with pressure). The various models can be split into two categories; structural and transactional approaches.</a:t>
            </a:r>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9</a:t>
            </a:fld>
            <a:endParaRPr lang="en-US"/>
          </a:p>
        </p:txBody>
      </p:sp>
    </p:spTree>
    <p:extLst>
      <p:ext uri="{BB962C8B-B14F-4D97-AF65-F5344CB8AC3E}">
        <p14:creationId xmlns:p14="http://schemas.microsoft.com/office/powerpoint/2010/main" val="3373131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10</a:t>
            </a:fld>
            <a:endParaRPr lang="en-US"/>
          </a:p>
        </p:txBody>
      </p:sp>
    </p:spTree>
    <p:extLst>
      <p:ext uri="{BB962C8B-B14F-4D97-AF65-F5344CB8AC3E}">
        <p14:creationId xmlns:p14="http://schemas.microsoft.com/office/powerpoint/2010/main" val="1949041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r>
              <a:rPr lang="en-GB" baseline="0" dirty="0" smtClean="0"/>
              <a:t> Demands relate to the amount of work that a person does but also includes factors such as time pressures and the amount of mental and physical effort involved in the job. Karaseks definition of control includes two components: skill discretion (the extent to which the job allows the individuals to use their skills and capabilities) and decision latitude (the amount of control the employee has over their work situation).</a:t>
            </a:r>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11</a:t>
            </a:fld>
            <a:endParaRPr lang="en-US"/>
          </a:p>
        </p:txBody>
      </p:sp>
    </p:spTree>
    <p:extLst>
      <p:ext uri="{BB962C8B-B14F-4D97-AF65-F5344CB8AC3E}">
        <p14:creationId xmlns:p14="http://schemas.microsoft.com/office/powerpoint/2010/main" val="14196476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12</a:t>
            </a:fld>
            <a:endParaRPr lang="en-GB"/>
          </a:p>
        </p:txBody>
      </p:sp>
    </p:spTree>
    <p:extLst>
      <p:ext uri="{BB962C8B-B14F-4D97-AF65-F5344CB8AC3E}">
        <p14:creationId xmlns:p14="http://schemas.microsoft.com/office/powerpoint/2010/main" val="33985284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r>
              <a:rPr lang="en-GB" dirty="0" err="1" smtClean="0"/>
              <a:t>Karasek</a:t>
            </a:r>
            <a:r>
              <a:rPr lang="en-GB" dirty="0" smtClean="0"/>
              <a:t> and</a:t>
            </a:r>
            <a:r>
              <a:rPr lang="en-GB" baseline="0" dirty="0" smtClean="0"/>
              <a:t> Theorell (1990) – employees in high strain jobs were at increased risk of various health problems, including serious psychological and physical health problems. Interestingly, control has a positive role in employee well-being. Those in active job roles (high control and high demands) were found to be the healthiest.</a:t>
            </a:r>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13</a:t>
            </a:fld>
            <a:endParaRPr lang="en-GB"/>
          </a:p>
        </p:txBody>
      </p:sp>
    </p:spTree>
    <p:extLst>
      <p:ext uri="{BB962C8B-B14F-4D97-AF65-F5344CB8AC3E}">
        <p14:creationId xmlns:p14="http://schemas.microsoft.com/office/powerpoint/2010/main" val="27258448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14</a:t>
            </a:fld>
            <a:endParaRPr lang="en-GB"/>
          </a:p>
        </p:txBody>
      </p:sp>
    </p:spTree>
    <p:extLst>
      <p:ext uri="{BB962C8B-B14F-4D97-AF65-F5344CB8AC3E}">
        <p14:creationId xmlns:p14="http://schemas.microsoft.com/office/powerpoint/2010/main" val="21182281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r>
              <a:rPr lang="en-GB" dirty="0" smtClean="0"/>
              <a:t>The demand</a:t>
            </a:r>
            <a:r>
              <a:rPr lang="en-GB" baseline="0" dirty="0" smtClean="0"/>
              <a:t> control model was expanded by Johnson and hall in 1988 to include social support – the demand-control-support model. Social support is defined as the helpful interactions with supervisors and co-workers. In this model, high levels of social support are thought to act as a buffer against the negative effects of work demands. What this means is that given similar levels of demands, jobs with higher levels of social support will tend to be healthier (this means that demands, control and support might interact to predict well-being).</a:t>
            </a:r>
          </a:p>
          <a:p>
            <a:r>
              <a:rPr lang="en-GB" baseline="0" dirty="0" smtClean="0"/>
              <a:t>Basically, emotional support reduces the impact of high work demands on employees</a:t>
            </a:r>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15</a:t>
            </a:fld>
            <a:endParaRPr lang="en-GB"/>
          </a:p>
        </p:txBody>
      </p:sp>
    </p:spTree>
    <p:extLst>
      <p:ext uri="{BB962C8B-B14F-4D97-AF65-F5344CB8AC3E}">
        <p14:creationId xmlns:p14="http://schemas.microsoft.com/office/powerpoint/2010/main" val="39728078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16</a:t>
            </a:fld>
            <a:endParaRPr lang="en-US"/>
          </a:p>
        </p:txBody>
      </p:sp>
    </p:spTree>
    <p:extLst>
      <p:ext uri="{BB962C8B-B14F-4D97-AF65-F5344CB8AC3E}">
        <p14:creationId xmlns:p14="http://schemas.microsoft.com/office/powerpoint/2010/main" val="6723273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17</a:t>
            </a:fld>
            <a:endParaRPr lang="en-GB"/>
          </a:p>
        </p:txBody>
      </p:sp>
    </p:spTree>
    <p:extLst>
      <p:ext uri="{BB962C8B-B14F-4D97-AF65-F5344CB8AC3E}">
        <p14:creationId xmlns:p14="http://schemas.microsoft.com/office/powerpoint/2010/main" val="40628682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r>
              <a:rPr lang="en-GB" dirty="0" smtClean="0"/>
              <a:t>It is important to emphasise that</a:t>
            </a:r>
            <a:r>
              <a:rPr lang="en-GB" baseline="0" dirty="0" smtClean="0"/>
              <a:t> individual perception or appraisal of a situation is important in most stress theories. Two people exposed to the same stressor (e.g., working conditions) can perceive them very differently. Just the same, some students may enjoy exams and get very little stress from taking exams, while others (probably most) find exams immensely stressful. If we assess this in the sense of perception or appraisal, stress will occur when the individuals perceives or appraises that the demands placed upon them exceed their own view of capability to cope.</a:t>
            </a:r>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18</a:t>
            </a:fld>
            <a:endParaRPr lang="en-US"/>
          </a:p>
        </p:txBody>
      </p:sp>
    </p:spTree>
    <p:extLst>
      <p:ext uri="{BB962C8B-B14F-4D97-AF65-F5344CB8AC3E}">
        <p14:creationId xmlns:p14="http://schemas.microsoft.com/office/powerpoint/2010/main" val="32437740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Most modern theories of work stress define is as a negative emotional</a:t>
            </a:r>
            <a:r>
              <a:rPr lang="en-GB" baseline="0" dirty="0" smtClean="0"/>
              <a:t> state that can results from the interaction between a person and their environment. It is something that is CAUSED OR MADE WORSE by work. </a:t>
            </a:r>
            <a:endParaRPr lang="en-GB" dirty="0" smtClean="0"/>
          </a:p>
        </p:txBody>
      </p:sp>
      <p:sp>
        <p:nvSpPr>
          <p:cNvPr id="4" name="Slide Number Placeholder 3"/>
          <p:cNvSpPr>
            <a:spLocks noGrp="1"/>
          </p:cNvSpPr>
          <p:nvPr>
            <p:ph type="sldNum" sz="quarter" idx="10"/>
          </p:nvPr>
        </p:nvSpPr>
        <p:spPr/>
        <p:txBody>
          <a:bodyPr/>
          <a:lstStyle/>
          <a:p>
            <a:fld id="{810E1E9A-E921-4174-A0FC-51868D7AC568}" type="slidenum">
              <a:rPr lang="en-US" smtClean="0"/>
              <a:t>19</a:t>
            </a:fld>
            <a:endParaRPr lang="en-US"/>
          </a:p>
        </p:txBody>
      </p:sp>
    </p:spTree>
    <p:extLst>
      <p:ext uri="{BB962C8B-B14F-4D97-AF65-F5344CB8AC3E}">
        <p14:creationId xmlns:p14="http://schemas.microsoft.com/office/powerpoint/2010/main" val="32100073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6"/>
        <p:cNvGrpSpPr/>
        <p:nvPr/>
      </p:nvGrpSpPr>
      <p:grpSpPr>
        <a:xfrm>
          <a:off x="0" y="0"/>
          <a:ext cx="0" cy="0"/>
          <a:chOff x="0" y="0"/>
          <a:chExt cx="0" cy="0"/>
        </a:xfrm>
      </p:grpSpPr>
      <p:sp>
        <p:nvSpPr>
          <p:cNvPr id="427" name="Shape 427"/>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428" name="Shape 428"/>
          <p:cNvSpPr txBox="1">
            <a:spLocks noGrp="1"/>
          </p:cNvSpPr>
          <p:nvPr>
            <p:ph type="body" idx="1"/>
            <p:custDataLst>
              <p:tags r:id="rId1"/>
            </p:custDataLst>
          </p:nvPr>
        </p:nvSpPr>
        <p:spPr>
          <a:xfrm>
            <a:off x="679768" y="4715153"/>
            <a:ext cx="5438139" cy="4466987"/>
          </a:xfrm>
          <a:prstGeom prst="rect">
            <a:avLst/>
          </a:prstGeom>
        </p:spPr>
        <p:txBody>
          <a:bodyPr lIns="91425" tIns="91425" rIns="91425" bIns="91425" anchor="t" anchorCtr="0">
            <a:noAutofit/>
          </a:bodyPr>
          <a:lstStyle/>
          <a:p>
            <a:pPr>
              <a:spcBef>
                <a:spcPts val="0"/>
              </a:spcBef>
              <a:buNone/>
            </a:pPr>
            <a:endParaRPr/>
          </a:p>
        </p:txBody>
      </p:sp>
      <p:sp>
        <p:nvSpPr>
          <p:cNvPr id="429" name="Shape 429"/>
          <p:cNvSpPr txBox="1">
            <a:spLocks noGrp="1"/>
          </p:cNvSpPr>
          <p:nvPr>
            <p:ph type="sldNum" idx="12"/>
          </p:nvPr>
        </p:nvSpPr>
        <p:spPr>
          <a:xfrm>
            <a:off x="3850442" y="9428583"/>
            <a:ext cx="2945658" cy="496332"/>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20</a:t>
            </a:fld>
            <a:endParaRPr lang="en-GB"/>
          </a:p>
        </p:txBody>
      </p:sp>
    </p:spTree>
    <p:extLst>
      <p:ext uri="{BB962C8B-B14F-4D97-AF65-F5344CB8AC3E}">
        <p14:creationId xmlns:p14="http://schemas.microsoft.com/office/powerpoint/2010/main" val="24019264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21</a:t>
            </a:fld>
            <a:endParaRPr lang="en-US"/>
          </a:p>
        </p:txBody>
      </p:sp>
    </p:spTree>
    <p:extLst>
      <p:ext uri="{BB962C8B-B14F-4D97-AF65-F5344CB8AC3E}">
        <p14:creationId xmlns:p14="http://schemas.microsoft.com/office/powerpoint/2010/main" val="4729561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
        <p:cNvGrpSpPr/>
        <p:nvPr/>
      </p:nvGrpSpPr>
      <p:grpSpPr>
        <a:xfrm>
          <a:off x="0" y="0"/>
          <a:ext cx="0" cy="0"/>
          <a:chOff x="0" y="0"/>
          <a:chExt cx="0" cy="0"/>
        </a:xfrm>
      </p:grpSpPr>
      <p:sp>
        <p:nvSpPr>
          <p:cNvPr id="441" name="Shape 441"/>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442" name="Shape 442"/>
          <p:cNvSpPr txBox="1">
            <a:spLocks noGrp="1"/>
          </p:cNvSpPr>
          <p:nvPr>
            <p:ph type="body" idx="1"/>
            <p:custDataLst>
              <p:tags r:id="rId1"/>
            </p:custDataLst>
          </p:nvPr>
        </p:nvSpPr>
        <p:spPr>
          <a:xfrm>
            <a:off x="679768" y="4715153"/>
            <a:ext cx="5438139" cy="4466987"/>
          </a:xfrm>
          <a:prstGeom prst="rect">
            <a:avLst/>
          </a:prstGeom>
        </p:spPr>
        <p:txBody>
          <a:bodyPr lIns="91425" tIns="91425" rIns="91425" bIns="91425" anchor="t" anchorCtr="0">
            <a:noAutofit/>
          </a:bodyPr>
          <a:lstStyle/>
          <a:p>
            <a:pPr rtl="0">
              <a:spcBef>
                <a:spcPts val="0"/>
              </a:spcBef>
              <a:buNone/>
            </a:pPr>
            <a:r>
              <a:rPr lang="en-GB" dirty="0"/>
              <a:t>In primary appraisal, the person considers the quality and nature of the stimulus event. Lazarus distinguished three kinds of possible stressor: those that pose harm, those that threaten, and those that set a challenge. Harm is </a:t>
            </a:r>
            <a:r>
              <a:rPr lang="en-GB" dirty="0" smtClean="0"/>
              <a:t>considered </a:t>
            </a:r>
            <a:r>
              <a:rPr lang="en-GB" dirty="0"/>
              <a:t>as damage that has already been done, i.e., a loss or failure; threat is the expectation of future harm; and challenge results from demands that are appraised as opportunities for personal growth or opportunities that the person is confident about dealing with. Any events that are not appraised as either of these three things are considered to be benign events that require no further action</a:t>
            </a:r>
            <a:r>
              <a:rPr lang="en-GB" dirty="0" smtClean="0"/>
              <a:t>.</a:t>
            </a:r>
          </a:p>
          <a:p>
            <a:pPr rtl="0">
              <a:spcBef>
                <a:spcPts val="0"/>
              </a:spcBef>
              <a:buNone/>
            </a:pPr>
            <a:endParaRPr lang="en-GB" dirty="0" smtClean="0"/>
          </a:p>
          <a:p>
            <a:pPr rtl="0">
              <a:spcBef>
                <a:spcPts val="0"/>
              </a:spcBef>
              <a:buNone/>
            </a:pPr>
            <a:r>
              <a:rPr lang="en-GB" dirty="0" smtClean="0"/>
              <a:t>Motivational relevance</a:t>
            </a:r>
            <a:r>
              <a:rPr lang="en-GB" baseline="0" dirty="0" smtClean="0"/>
              <a:t> – how relevant is this situation to my needs? Evaluates how important it is to their well-being. If it is highly relevant, the emotional response increases in intensity.</a:t>
            </a:r>
          </a:p>
          <a:p>
            <a:pPr rtl="0">
              <a:spcBef>
                <a:spcPts val="0"/>
              </a:spcBef>
              <a:buNone/>
            </a:pPr>
            <a:r>
              <a:rPr lang="en-GB" baseline="0" dirty="0" smtClean="0"/>
              <a:t>Motivational congruence – is the situation congruent with my goals? i.e., consistent. If they view a situation as consistent their experience of emotions will be different.</a:t>
            </a:r>
            <a:endParaRPr lang="en-GB" dirty="0"/>
          </a:p>
          <a:p>
            <a:pPr rtl="0">
              <a:spcBef>
                <a:spcPts val="0"/>
              </a:spcBef>
              <a:buNone/>
            </a:pPr>
            <a:endParaRPr dirty="0"/>
          </a:p>
          <a:p>
            <a:pPr rtl="0">
              <a:spcBef>
                <a:spcPts val="0"/>
              </a:spcBef>
              <a:buNone/>
            </a:pPr>
            <a:r>
              <a:rPr lang="en-GB" dirty="0"/>
              <a:t>At the same time as carrying out primary appraisals, Lazarus proposed that secondary appraisals are initiated whereby one assesses one’s resources and abilities to cope with the stress (coping potential</a:t>
            </a:r>
            <a:r>
              <a:rPr lang="en-GB" dirty="0" smtClean="0"/>
              <a:t>). If the person thinks they can cope with a situation they are less likely to appraise it as a threat and more likely to appraise it as a challenge. Together, these appraisals are the</a:t>
            </a:r>
            <a:r>
              <a:rPr lang="en-GB" baseline="0" dirty="0" smtClean="0"/>
              <a:t> basis of what the persons choose to do in response to the situation.</a:t>
            </a:r>
            <a:endParaRPr lang="en-GB" dirty="0"/>
          </a:p>
          <a:p>
            <a:pPr rtl="0">
              <a:spcBef>
                <a:spcPts val="0"/>
              </a:spcBef>
              <a:buNone/>
            </a:pPr>
            <a:endParaRPr dirty="0"/>
          </a:p>
        </p:txBody>
      </p:sp>
      <p:sp>
        <p:nvSpPr>
          <p:cNvPr id="443" name="Shape 443"/>
          <p:cNvSpPr txBox="1">
            <a:spLocks noGrp="1"/>
          </p:cNvSpPr>
          <p:nvPr>
            <p:ph type="sldNum" idx="12"/>
          </p:nvPr>
        </p:nvSpPr>
        <p:spPr>
          <a:xfrm>
            <a:off x="3850442" y="9428583"/>
            <a:ext cx="2945658" cy="496332"/>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22</a:t>
            </a:fld>
            <a:endParaRPr lang="en-GB"/>
          </a:p>
        </p:txBody>
      </p:sp>
    </p:spTree>
    <p:extLst>
      <p:ext uri="{BB962C8B-B14F-4D97-AF65-F5344CB8AC3E}">
        <p14:creationId xmlns:p14="http://schemas.microsoft.com/office/powerpoint/2010/main" val="32050420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Lazarus maintains that STRESS would be experienced when perceived harm or threat was high but perceived coping ability was low, whereas when perceived coping ability was appraised to be high, then stress was likely to be minimal. In other words, stress arises from a mismatch between perceived demands and resources, both of which can change over time.</a:t>
            </a:r>
          </a:p>
          <a:p>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23</a:t>
            </a:fld>
            <a:endParaRPr lang="en-GB"/>
          </a:p>
        </p:txBody>
      </p:sp>
    </p:spTree>
    <p:extLst>
      <p:ext uri="{BB962C8B-B14F-4D97-AF65-F5344CB8AC3E}">
        <p14:creationId xmlns:p14="http://schemas.microsoft.com/office/powerpoint/2010/main" val="2218708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24</a:t>
            </a:fld>
            <a:endParaRPr lang="en-GB"/>
          </a:p>
        </p:txBody>
      </p:sp>
    </p:spTree>
    <p:extLst>
      <p:ext uri="{BB962C8B-B14F-4D97-AF65-F5344CB8AC3E}">
        <p14:creationId xmlns:p14="http://schemas.microsoft.com/office/powerpoint/2010/main" val="40651652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25</a:t>
            </a:fld>
            <a:endParaRPr lang="en-GB"/>
          </a:p>
        </p:txBody>
      </p:sp>
    </p:spTree>
    <p:extLst>
      <p:ext uri="{BB962C8B-B14F-4D97-AF65-F5344CB8AC3E}">
        <p14:creationId xmlns:p14="http://schemas.microsoft.com/office/powerpoint/2010/main" val="18863034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26</a:t>
            </a:fld>
            <a:endParaRPr lang="en-US"/>
          </a:p>
        </p:txBody>
      </p:sp>
    </p:spTree>
    <p:extLst>
      <p:ext uri="{BB962C8B-B14F-4D97-AF65-F5344CB8AC3E}">
        <p14:creationId xmlns:p14="http://schemas.microsoft.com/office/powerpoint/2010/main" val="38119064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27</a:t>
            </a:fld>
            <a:endParaRPr lang="en-GB"/>
          </a:p>
        </p:txBody>
      </p:sp>
    </p:spTree>
    <p:extLst>
      <p:ext uri="{BB962C8B-B14F-4D97-AF65-F5344CB8AC3E}">
        <p14:creationId xmlns:p14="http://schemas.microsoft.com/office/powerpoint/2010/main" val="1721222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28</a:t>
            </a:fld>
            <a:endParaRPr lang="en-US"/>
          </a:p>
        </p:txBody>
      </p:sp>
    </p:spTree>
    <p:extLst>
      <p:ext uri="{BB962C8B-B14F-4D97-AF65-F5344CB8AC3E}">
        <p14:creationId xmlns:p14="http://schemas.microsoft.com/office/powerpoint/2010/main" val="39799292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3"/>
        <p:cNvGrpSpPr/>
        <p:nvPr/>
      </p:nvGrpSpPr>
      <p:grpSpPr>
        <a:xfrm>
          <a:off x="0" y="0"/>
          <a:ext cx="0" cy="0"/>
          <a:chOff x="0" y="0"/>
          <a:chExt cx="0" cy="0"/>
        </a:xfrm>
      </p:grpSpPr>
      <p:sp>
        <p:nvSpPr>
          <p:cNvPr id="464" name="Shape 464"/>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465" name="Shape 465"/>
          <p:cNvSpPr txBox="1">
            <a:spLocks noGrp="1"/>
          </p:cNvSpPr>
          <p:nvPr>
            <p:ph type="body" idx="1"/>
            <p:custDataLst>
              <p:tags r:id="rId1"/>
            </p:custDataLst>
          </p:nvPr>
        </p:nvSpPr>
        <p:spPr>
          <a:xfrm>
            <a:off x="679768" y="4715153"/>
            <a:ext cx="5438139" cy="4466987"/>
          </a:xfrm>
          <a:prstGeom prst="rect">
            <a:avLst/>
          </a:prstGeom>
        </p:spPr>
        <p:txBody>
          <a:bodyPr lIns="91425" tIns="91425" rIns="91425" bIns="91425" anchor="t" anchorCtr="0">
            <a:noAutofit/>
          </a:bodyPr>
          <a:lstStyle/>
          <a:p>
            <a:pPr>
              <a:spcBef>
                <a:spcPts val="0"/>
              </a:spcBef>
              <a:buNone/>
            </a:pPr>
            <a:endParaRPr/>
          </a:p>
        </p:txBody>
      </p:sp>
      <p:sp>
        <p:nvSpPr>
          <p:cNvPr id="466" name="Shape 466"/>
          <p:cNvSpPr txBox="1">
            <a:spLocks noGrp="1"/>
          </p:cNvSpPr>
          <p:nvPr>
            <p:ph type="sldNum" idx="12"/>
          </p:nvPr>
        </p:nvSpPr>
        <p:spPr>
          <a:xfrm>
            <a:off x="3850442" y="9428583"/>
            <a:ext cx="2945658" cy="496332"/>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29</a:t>
            </a:fld>
            <a:endParaRPr lang="en-GB"/>
          </a:p>
        </p:txBody>
      </p:sp>
    </p:spTree>
    <p:extLst>
      <p:ext uri="{BB962C8B-B14F-4D97-AF65-F5344CB8AC3E}">
        <p14:creationId xmlns:p14="http://schemas.microsoft.com/office/powerpoint/2010/main" val="13036895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Shape 471"/>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472" name="Shape 472"/>
          <p:cNvSpPr txBox="1">
            <a:spLocks noGrp="1"/>
          </p:cNvSpPr>
          <p:nvPr>
            <p:ph type="body" idx="1"/>
            <p:custDataLst>
              <p:tags r:id="rId1"/>
            </p:custDataLst>
          </p:nvPr>
        </p:nvSpPr>
        <p:spPr>
          <a:xfrm>
            <a:off x="679768" y="4715153"/>
            <a:ext cx="5438139" cy="4466987"/>
          </a:xfrm>
          <a:prstGeom prst="rect">
            <a:avLst/>
          </a:prstGeom>
        </p:spPr>
        <p:txBody>
          <a:bodyPr lIns="91425" tIns="91425" rIns="91425" bIns="91425" anchor="t" anchorCtr="0">
            <a:noAutofit/>
          </a:bodyPr>
          <a:lstStyle/>
          <a:p>
            <a:pPr>
              <a:spcBef>
                <a:spcPts val="0"/>
              </a:spcBef>
              <a:buNone/>
            </a:pPr>
            <a:endParaRPr/>
          </a:p>
        </p:txBody>
      </p:sp>
      <p:sp>
        <p:nvSpPr>
          <p:cNvPr id="473" name="Shape 473"/>
          <p:cNvSpPr txBox="1">
            <a:spLocks noGrp="1"/>
          </p:cNvSpPr>
          <p:nvPr>
            <p:ph type="sldNum" idx="12"/>
          </p:nvPr>
        </p:nvSpPr>
        <p:spPr>
          <a:xfrm>
            <a:off x="3850442" y="9428583"/>
            <a:ext cx="2945658" cy="496332"/>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30</a:t>
            </a:fld>
            <a:endParaRPr lang="en-GB"/>
          </a:p>
        </p:txBody>
      </p:sp>
    </p:spTree>
    <p:extLst>
      <p:ext uri="{BB962C8B-B14F-4D97-AF65-F5344CB8AC3E}">
        <p14:creationId xmlns:p14="http://schemas.microsoft.com/office/powerpoint/2010/main" val="40309806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31</a:t>
            </a:fld>
            <a:endParaRPr lang="en-GB"/>
          </a:p>
        </p:txBody>
      </p:sp>
    </p:spTree>
    <p:extLst>
      <p:ext uri="{BB962C8B-B14F-4D97-AF65-F5344CB8AC3E}">
        <p14:creationId xmlns:p14="http://schemas.microsoft.com/office/powerpoint/2010/main" val="19047571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32</a:t>
            </a:fld>
            <a:endParaRPr lang="en-GB"/>
          </a:p>
        </p:txBody>
      </p:sp>
    </p:spTree>
    <p:extLst>
      <p:ext uri="{BB962C8B-B14F-4D97-AF65-F5344CB8AC3E}">
        <p14:creationId xmlns:p14="http://schemas.microsoft.com/office/powerpoint/2010/main" val="26529271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33</a:t>
            </a:fld>
            <a:endParaRPr lang="en-GB"/>
          </a:p>
        </p:txBody>
      </p:sp>
    </p:spTree>
    <p:extLst>
      <p:ext uri="{BB962C8B-B14F-4D97-AF65-F5344CB8AC3E}">
        <p14:creationId xmlns:p14="http://schemas.microsoft.com/office/powerpoint/2010/main" val="324658957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34</a:t>
            </a:fld>
            <a:endParaRPr lang="en-GB"/>
          </a:p>
        </p:txBody>
      </p:sp>
    </p:spTree>
    <p:extLst>
      <p:ext uri="{BB962C8B-B14F-4D97-AF65-F5344CB8AC3E}">
        <p14:creationId xmlns:p14="http://schemas.microsoft.com/office/powerpoint/2010/main" val="14071120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35</a:t>
            </a:fld>
            <a:endParaRPr lang="en-GB"/>
          </a:p>
        </p:txBody>
      </p:sp>
    </p:spTree>
    <p:extLst>
      <p:ext uri="{BB962C8B-B14F-4D97-AF65-F5344CB8AC3E}">
        <p14:creationId xmlns:p14="http://schemas.microsoft.com/office/powerpoint/2010/main" val="38517649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r>
              <a:rPr lang="en-GB" dirty="0" smtClean="0"/>
              <a:t>People who exhibit type a personality</a:t>
            </a:r>
            <a:r>
              <a:rPr lang="en-GB" baseline="0" dirty="0" smtClean="0"/>
              <a:t> are more prone than others to the effects of stress.</a:t>
            </a:r>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36</a:t>
            </a:fld>
            <a:endParaRPr lang="en-GB"/>
          </a:p>
        </p:txBody>
      </p:sp>
    </p:spTree>
    <p:extLst>
      <p:ext uri="{BB962C8B-B14F-4D97-AF65-F5344CB8AC3E}">
        <p14:creationId xmlns:p14="http://schemas.microsoft.com/office/powerpoint/2010/main" val="7172189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37</a:t>
            </a:fld>
            <a:endParaRPr lang="en-GB"/>
          </a:p>
        </p:txBody>
      </p:sp>
    </p:spTree>
    <p:extLst>
      <p:ext uri="{BB962C8B-B14F-4D97-AF65-F5344CB8AC3E}">
        <p14:creationId xmlns:p14="http://schemas.microsoft.com/office/powerpoint/2010/main" val="7275286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38</a:t>
            </a:fld>
            <a:endParaRPr lang="en-GB"/>
          </a:p>
        </p:txBody>
      </p:sp>
    </p:spTree>
    <p:extLst>
      <p:ext uri="{BB962C8B-B14F-4D97-AF65-F5344CB8AC3E}">
        <p14:creationId xmlns:p14="http://schemas.microsoft.com/office/powerpoint/2010/main" val="30571058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39</a:t>
            </a:fld>
            <a:endParaRPr lang="en-GB"/>
          </a:p>
        </p:txBody>
      </p:sp>
    </p:spTree>
    <p:extLst>
      <p:ext uri="{BB962C8B-B14F-4D97-AF65-F5344CB8AC3E}">
        <p14:creationId xmlns:p14="http://schemas.microsoft.com/office/powerpoint/2010/main" val="27295040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Shape 131"/>
          <p:cNvSpPr txBox="1">
            <a:spLocks noGrp="1"/>
          </p:cNvSpPr>
          <p:nvPr>
            <p:ph type="body" idx="1"/>
          </p:nvPr>
        </p:nvSpPr>
        <p:spPr>
          <a:xfrm>
            <a:off x="685800" y="4400550"/>
            <a:ext cx="5486399" cy="3600450"/>
          </a:xfrm>
          <a:prstGeom prst="rect">
            <a:avLst/>
          </a:prstGeom>
        </p:spPr>
        <p:txBody>
          <a:bodyPr lIns="91425" tIns="91425" rIns="91425" bIns="91425" anchor="t" anchorCtr="0">
            <a:noAutofit/>
          </a:bodyPr>
          <a:lstStyle/>
          <a:p>
            <a:pPr lvl="0">
              <a:spcBef>
                <a:spcPts val="0"/>
              </a:spcBef>
              <a:buNone/>
            </a:pPr>
            <a:endParaRPr/>
          </a:p>
        </p:txBody>
      </p:sp>
      <p:sp>
        <p:nvSpPr>
          <p:cNvPr id="132" name="Shape 132"/>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9945526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Shape 171"/>
          <p:cNvSpPr txBox="1">
            <a:spLocks noGrp="1"/>
          </p:cNvSpPr>
          <p:nvPr>
            <p:ph type="body" idx="1"/>
          </p:nvPr>
        </p:nvSpPr>
        <p:spPr>
          <a:xfrm>
            <a:off x="685800" y="4400550"/>
            <a:ext cx="5486399" cy="3600450"/>
          </a:xfrm>
          <a:prstGeom prst="rect">
            <a:avLst/>
          </a:prstGeom>
        </p:spPr>
        <p:txBody>
          <a:bodyPr lIns="91425" tIns="91425" rIns="91425" bIns="91425" anchor="t" anchorCtr="0">
            <a:noAutofit/>
          </a:bodyPr>
          <a:lstStyle/>
          <a:p>
            <a:pPr lvl="0">
              <a:spcBef>
                <a:spcPts val="0"/>
              </a:spcBef>
              <a:buNone/>
            </a:pPr>
            <a:endParaRPr/>
          </a:p>
        </p:txBody>
      </p:sp>
      <p:sp>
        <p:nvSpPr>
          <p:cNvPr id="172" name="Shape 172"/>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944687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Shape 346"/>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47" name="Shape 347"/>
          <p:cNvSpPr txBox="1">
            <a:spLocks noGrp="1"/>
          </p:cNvSpPr>
          <p:nvPr>
            <p:ph type="body" idx="1"/>
          </p:nvPr>
        </p:nvSpPr>
        <p:spPr>
          <a:xfrm>
            <a:off x="685800" y="4400550"/>
            <a:ext cx="5486399" cy="3600599"/>
          </a:xfrm>
          <a:prstGeom prst="rect">
            <a:avLst/>
          </a:prstGeom>
        </p:spPr>
        <p:txBody>
          <a:bodyPr lIns="91425" tIns="91425" rIns="91425" bIns="91425" anchor="t" anchorCtr="0">
            <a:noAutofit/>
          </a:bodyPr>
          <a:lstStyle/>
          <a:p>
            <a:pPr lvl="0">
              <a:spcBef>
                <a:spcPts val="0"/>
              </a:spcBef>
              <a:buNone/>
            </a:pPr>
            <a:endParaRPr/>
          </a:p>
        </p:txBody>
      </p:sp>
      <p:sp>
        <p:nvSpPr>
          <p:cNvPr id="348" name="Shape 348"/>
          <p:cNvSpPr txBox="1">
            <a:spLocks noGrp="1"/>
          </p:cNvSpPr>
          <p:nvPr>
            <p:ph type="sldNum" idx="12"/>
          </p:nvPr>
        </p:nvSpPr>
        <p:spPr>
          <a:xfrm>
            <a:off x="3884612" y="8685213"/>
            <a:ext cx="2971799" cy="458699"/>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78</a:t>
            </a:fld>
            <a:endParaRPr lang="en-GB"/>
          </a:p>
        </p:txBody>
      </p:sp>
    </p:spTree>
    <p:extLst>
      <p:ext uri="{BB962C8B-B14F-4D97-AF65-F5344CB8AC3E}">
        <p14:creationId xmlns:p14="http://schemas.microsoft.com/office/powerpoint/2010/main" val="411343232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2"/>
        <p:cNvGrpSpPr/>
        <p:nvPr/>
      </p:nvGrpSpPr>
      <p:grpSpPr>
        <a:xfrm>
          <a:off x="0" y="0"/>
          <a:ext cx="0" cy="0"/>
          <a:chOff x="0" y="0"/>
          <a:chExt cx="0" cy="0"/>
        </a:xfrm>
      </p:grpSpPr>
      <p:sp>
        <p:nvSpPr>
          <p:cNvPr id="353" name="Shape 353"/>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54" name="Shape 354"/>
          <p:cNvSpPr txBox="1">
            <a:spLocks noGrp="1"/>
          </p:cNvSpPr>
          <p:nvPr>
            <p:ph type="body" idx="1"/>
          </p:nvPr>
        </p:nvSpPr>
        <p:spPr>
          <a:xfrm>
            <a:off x="685800" y="4400550"/>
            <a:ext cx="5486399" cy="3600599"/>
          </a:xfrm>
          <a:prstGeom prst="rect">
            <a:avLst/>
          </a:prstGeom>
        </p:spPr>
        <p:txBody>
          <a:bodyPr lIns="91425" tIns="91425" rIns="91425" bIns="91425" anchor="t" anchorCtr="0">
            <a:noAutofit/>
          </a:bodyPr>
          <a:lstStyle/>
          <a:p>
            <a:pPr lvl="0">
              <a:spcBef>
                <a:spcPts val="0"/>
              </a:spcBef>
              <a:buNone/>
            </a:pPr>
            <a:endParaRPr lang="en-GB" dirty="0"/>
          </a:p>
        </p:txBody>
      </p:sp>
      <p:sp>
        <p:nvSpPr>
          <p:cNvPr id="355" name="Shape 355"/>
          <p:cNvSpPr txBox="1">
            <a:spLocks noGrp="1"/>
          </p:cNvSpPr>
          <p:nvPr>
            <p:ph type="sldNum" idx="12"/>
          </p:nvPr>
        </p:nvSpPr>
        <p:spPr>
          <a:xfrm>
            <a:off x="3884612" y="8685213"/>
            <a:ext cx="2971799" cy="458699"/>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79</a:t>
            </a:fld>
            <a:endParaRPr lang="en-GB"/>
          </a:p>
        </p:txBody>
      </p:sp>
    </p:spTree>
    <p:extLst>
      <p:ext uri="{BB962C8B-B14F-4D97-AF65-F5344CB8AC3E}">
        <p14:creationId xmlns:p14="http://schemas.microsoft.com/office/powerpoint/2010/main" val="49985803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p:cNvGrpSpPr/>
        <p:nvPr/>
      </p:nvGrpSpPr>
      <p:grpSpPr>
        <a:xfrm>
          <a:off x="0" y="0"/>
          <a:ext cx="0" cy="0"/>
          <a:chOff x="0" y="0"/>
          <a:chExt cx="0" cy="0"/>
        </a:xfrm>
      </p:grpSpPr>
      <p:sp>
        <p:nvSpPr>
          <p:cNvPr id="363" name="Shape 363"/>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64" name="Shape 364"/>
          <p:cNvSpPr txBox="1">
            <a:spLocks noGrp="1"/>
          </p:cNvSpPr>
          <p:nvPr>
            <p:ph type="body" idx="1"/>
          </p:nvPr>
        </p:nvSpPr>
        <p:spPr>
          <a:xfrm>
            <a:off x="685800" y="4400550"/>
            <a:ext cx="5486399" cy="3600599"/>
          </a:xfrm>
          <a:prstGeom prst="rect">
            <a:avLst/>
          </a:prstGeom>
        </p:spPr>
        <p:txBody>
          <a:bodyPr lIns="91425" tIns="91425" rIns="91425" bIns="91425" anchor="t" anchorCtr="0">
            <a:noAutofit/>
          </a:bodyPr>
          <a:lstStyle/>
          <a:p>
            <a:pPr lvl="0">
              <a:spcBef>
                <a:spcPts val="0"/>
              </a:spcBef>
              <a:buNone/>
            </a:pPr>
            <a:endParaRPr lang="en-GB" dirty="0"/>
          </a:p>
        </p:txBody>
      </p:sp>
      <p:sp>
        <p:nvSpPr>
          <p:cNvPr id="365" name="Shape 365"/>
          <p:cNvSpPr txBox="1">
            <a:spLocks noGrp="1"/>
          </p:cNvSpPr>
          <p:nvPr>
            <p:ph type="sldNum" idx="12"/>
          </p:nvPr>
        </p:nvSpPr>
        <p:spPr>
          <a:xfrm>
            <a:off x="3884612" y="8685213"/>
            <a:ext cx="2971799" cy="458699"/>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80</a:t>
            </a:fld>
            <a:endParaRPr lang="en-GB"/>
          </a:p>
        </p:txBody>
      </p:sp>
    </p:spTree>
    <p:extLst>
      <p:ext uri="{BB962C8B-B14F-4D97-AF65-F5344CB8AC3E}">
        <p14:creationId xmlns:p14="http://schemas.microsoft.com/office/powerpoint/2010/main" val="147143408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Shape 370"/>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71" name="Shape 371"/>
          <p:cNvSpPr txBox="1">
            <a:spLocks noGrp="1"/>
          </p:cNvSpPr>
          <p:nvPr>
            <p:ph type="body" idx="1"/>
          </p:nvPr>
        </p:nvSpPr>
        <p:spPr>
          <a:xfrm>
            <a:off x="685800" y="4400550"/>
            <a:ext cx="5486399" cy="3600599"/>
          </a:xfrm>
          <a:prstGeom prst="rect">
            <a:avLst/>
          </a:prstGeom>
        </p:spPr>
        <p:txBody>
          <a:bodyPr lIns="91425" tIns="91425" rIns="91425" bIns="91425" anchor="t" anchorCtr="0">
            <a:noAutofit/>
          </a:bodyPr>
          <a:lstStyle/>
          <a:p>
            <a:pPr lvl="0" rtl="0">
              <a:spcBef>
                <a:spcPts val="0"/>
              </a:spcBef>
              <a:buNone/>
            </a:pPr>
            <a:endParaRPr lang="en-GB" dirty="0"/>
          </a:p>
        </p:txBody>
      </p:sp>
      <p:sp>
        <p:nvSpPr>
          <p:cNvPr id="372" name="Shape 372"/>
          <p:cNvSpPr txBox="1">
            <a:spLocks noGrp="1"/>
          </p:cNvSpPr>
          <p:nvPr>
            <p:ph type="sldNum" idx="12"/>
          </p:nvPr>
        </p:nvSpPr>
        <p:spPr>
          <a:xfrm>
            <a:off x="3884612" y="8685213"/>
            <a:ext cx="2971799" cy="458699"/>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81</a:t>
            </a:fld>
            <a:endParaRPr lang="en-GB"/>
          </a:p>
        </p:txBody>
      </p:sp>
    </p:spTree>
    <p:extLst>
      <p:ext uri="{BB962C8B-B14F-4D97-AF65-F5344CB8AC3E}">
        <p14:creationId xmlns:p14="http://schemas.microsoft.com/office/powerpoint/2010/main" val="76186790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Shape 378"/>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79" name="Shape 379"/>
          <p:cNvSpPr txBox="1">
            <a:spLocks noGrp="1"/>
          </p:cNvSpPr>
          <p:nvPr>
            <p:ph type="body" idx="1"/>
          </p:nvPr>
        </p:nvSpPr>
        <p:spPr>
          <a:xfrm>
            <a:off x="685800" y="4400550"/>
            <a:ext cx="5486399" cy="3600599"/>
          </a:xfrm>
          <a:prstGeom prst="rect">
            <a:avLst/>
          </a:prstGeom>
        </p:spPr>
        <p:txBody>
          <a:bodyPr lIns="91425" tIns="91425" rIns="91425" bIns="91425" anchor="t" anchorCtr="0">
            <a:noAutofit/>
          </a:bodyPr>
          <a:lstStyle/>
          <a:p>
            <a:pPr lvl="0">
              <a:spcBef>
                <a:spcPts val="0"/>
              </a:spcBef>
              <a:buNone/>
            </a:pPr>
            <a:endParaRPr/>
          </a:p>
        </p:txBody>
      </p:sp>
      <p:sp>
        <p:nvSpPr>
          <p:cNvPr id="380" name="Shape 380"/>
          <p:cNvSpPr txBox="1">
            <a:spLocks noGrp="1"/>
          </p:cNvSpPr>
          <p:nvPr>
            <p:ph type="sldNum" idx="12"/>
          </p:nvPr>
        </p:nvSpPr>
        <p:spPr>
          <a:xfrm>
            <a:off x="3884612" y="8685213"/>
            <a:ext cx="2971799" cy="458699"/>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82</a:t>
            </a:fld>
            <a:endParaRPr lang="en-GB"/>
          </a:p>
        </p:txBody>
      </p:sp>
    </p:spTree>
    <p:extLst>
      <p:ext uri="{BB962C8B-B14F-4D97-AF65-F5344CB8AC3E}">
        <p14:creationId xmlns:p14="http://schemas.microsoft.com/office/powerpoint/2010/main" val="119468456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
        <p:cNvGrpSpPr/>
        <p:nvPr/>
      </p:nvGrpSpPr>
      <p:grpSpPr>
        <a:xfrm>
          <a:off x="0" y="0"/>
          <a:ext cx="0" cy="0"/>
          <a:chOff x="0" y="0"/>
          <a:chExt cx="0" cy="0"/>
        </a:xfrm>
      </p:grpSpPr>
      <p:sp>
        <p:nvSpPr>
          <p:cNvPr id="385" name="Shape 385"/>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86" name="Shape 386"/>
          <p:cNvSpPr txBox="1">
            <a:spLocks noGrp="1"/>
          </p:cNvSpPr>
          <p:nvPr>
            <p:ph type="body" idx="1"/>
          </p:nvPr>
        </p:nvSpPr>
        <p:spPr>
          <a:xfrm>
            <a:off x="685800" y="4400550"/>
            <a:ext cx="5486399" cy="3600599"/>
          </a:xfrm>
          <a:prstGeom prst="rect">
            <a:avLst/>
          </a:prstGeom>
        </p:spPr>
        <p:txBody>
          <a:bodyPr lIns="91425" tIns="91425" rIns="91425" bIns="91425" anchor="t" anchorCtr="0">
            <a:noAutofit/>
          </a:bodyPr>
          <a:lstStyle/>
          <a:p>
            <a:pPr lvl="0">
              <a:spcBef>
                <a:spcPts val="0"/>
              </a:spcBef>
              <a:buNone/>
            </a:pPr>
            <a:endParaRPr/>
          </a:p>
        </p:txBody>
      </p:sp>
      <p:sp>
        <p:nvSpPr>
          <p:cNvPr id="387" name="Shape 387"/>
          <p:cNvSpPr txBox="1">
            <a:spLocks noGrp="1"/>
          </p:cNvSpPr>
          <p:nvPr>
            <p:ph type="sldNum" idx="12"/>
          </p:nvPr>
        </p:nvSpPr>
        <p:spPr>
          <a:xfrm>
            <a:off x="3884612" y="8685213"/>
            <a:ext cx="2971799" cy="458699"/>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83</a:t>
            </a:fld>
            <a:endParaRPr lang="en-GB"/>
          </a:p>
        </p:txBody>
      </p:sp>
    </p:spTree>
    <p:extLst>
      <p:ext uri="{BB962C8B-B14F-4D97-AF65-F5344CB8AC3E}">
        <p14:creationId xmlns:p14="http://schemas.microsoft.com/office/powerpoint/2010/main" val="414118693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Shape 392"/>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93" name="Shape 393"/>
          <p:cNvSpPr txBox="1">
            <a:spLocks noGrp="1"/>
          </p:cNvSpPr>
          <p:nvPr>
            <p:ph type="body" idx="1"/>
          </p:nvPr>
        </p:nvSpPr>
        <p:spPr>
          <a:xfrm>
            <a:off x="685800" y="4400550"/>
            <a:ext cx="5486399" cy="3600599"/>
          </a:xfrm>
          <a:prstGeom prst="rect">
            <a:avLst/>
          </a:prstGeom>
        </p:spPr>
        <p:txBody>
          <a:bodyPr lIns="91425" tIns="91425" rIns="91425" bIns="91425" anchor="t" anchorCtr="0">
            <a:noAutofit/>
          </a:bodyPr>
          <a:lstStyle/>
          <a:p>
            <a:pPr lvl="0">
              <a:spcBef>
                <a:spcPts val="0"/>
              </a:spcBef>
              <a:buNone/>
            </a:pPr>
            <a:endParaRPr/>
          </a:p>
        </p:txBody>
      </p:sp>
      <p:sp>
        <p:nvSpPr>
          <p:cNvPr id="394" name="Shape 394"/>
          <p:cNvSpPr txBox="1">
            <a:spLocks noGrp="1"/>
          </p:cNvSpPr>
          <p:nvPr>
            <p:ph type="sldNum" idx="12"/>
          </p:nvPr>
        </p:nvSpPr>
        <p:spPr>
          <a:xfrm>
            <a:off x="3884612" y="8685213"/>
            <a:ext cx="2971799" cy="458699"/>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84</a:t>
            </a:fld>
            <a:endParaRPr lang="en-GB"/>
          </a:p>
        </p:txBody>
      </p:sp>
    </p:spTree>
    <p:extLst>
      <p:ext uri="{BB962C8B-B14F-4D97-AF65-F5344CB8AC3E}">
        <p14:creationId xmlns:p14="http://schemas.microsoft.com/office/powerpoint/2010/main" val="218676292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
        <p:cNvGrpSpPr/>
        <p:nvPr/>
      </p:nvGrpSpPr>
      <p:grpSpPr>
        <a:xfrm>
          <a:off x="0" y="0"/>
          <a:ext cx="0" cy="0"/>
          <a:chOff x="0" y="0"/>
          <a:chExt cx="0" cy="0"/>
        </a:xfrm>
      </p:grpSpPr>
      <p:sp>
        <p:nvSpPr>
          <p:cNvPr id="399" name="Shape 399"/>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00" name="Shape 400"/>
          <p:cNvSpPr txBox="1">
            <a:spLocks noGrp="1"/>
          </p:cNvSpPr>
          <p:nvPr>
            <p:ph type="body" idx="1"/>
          </p:nvPr>
        </p:nvSpPr>
        <p:spPr>
          <a:xfrm>
            <a:off x="685800" y="4400550"/>
            <a:ext cx="5486399" cy="3600599"/>
          </a:xfrm>
          <a:prstGeom prst="rect">
            <a:avLst/>
          </a:prstGeom>
        </p:spPr>
        <p:txBody>
          <a:bodyPr lIns="91425" tIns="91425" rIns="91425" bIns="91425" anchor="t" anchorCtr="0">
            <a:noAutofit/>
          </a:bodyPr>
          <a:lstStyle/>
          <a:p>
            <a:pPr lvl="0">
              <a:spcBef>
                <a:spcPts val="0"/>
              </a:spcBef>
              <a:buNone/>
            </a:pPr>
            <a:endParaRPr/>
          </a:p>
        </p:txBody>
      </p:sp>
      <p:sp>
        <p:nvSpPr>
          <p:cNvPr id="401" name="Shape 401"/>
          <p:cNvSpPr txBox="1">
            <a:spLocks noGrp="1"/>
          </p:cNvSpPr>
          <p:nvPr>
            <p:ph type="sldNum" idx="12"/>
          </p:nvPr>
        </p:nvSpPr>
        <p:spPr>
          <a:xfrm>
            <a:off x="3884612" y="8685213"/>
            <a:ext cx="2971799" cy="458699"/>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85</a:t>
            </a:fld>
            <a:endParaRPr lang="en-GB"/>
          </a:p>
        </p:txBody>
      </p:sp>
    </p:spTree>
    <p:extLst>
      <p:ext uri="{BB962C8B-B14F-4D97-AF65-F5344CB8AC3E}">
        <p14:creationId xmlns:p14="http://schemas.microsoft.com/office/powerpoint/2010/main" val="299397458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5"/>
        <p:cNvGrpSpPr/>
        <p:nvPr/>
      </p:nvGrpSpPr>
      <p:grpSpPr>
        <a:xfrm>
          <a:off x="0" y="0"/>
          <a:ext cx="0" cy="0"/>
          <a:chOff x="0" y="0"/>
          <a:chExt cx="0" cy="0"/>
        </a:xfrm>
      </p:grpSpPr>
      <p:sp>
        <p:nvSpPr>
          <p:cNvPr id="406" name="Shape 406"/>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07" name="Shape 407"/>
          <p:cNvSpPr txBox="1">
            <a:spLocks noGrp="1"/>
          </p:cNvSpPr>
          <p:nvPr>
            <p:ph type="body" idx="1"/>
          </p:nvPr>
        </p:nvSpPr>
        <p:spPr>
          <a:xfrm>
            <a:off x="685800" y="4400550"/>
            <a:ext cx="5486399" cy="3600599"/>
          </a:xfrm>
          <a:prstGeom prst="rect">
            <a:avLst/>
          </a:prstGeom>
        </p:spPr>
        <p:txBody>
          <a:bodyPr lIns="91425" tIns="91425" rIns="91425" bIns="91425" anchor="t" anchorCtr="0">
            <a:noAutofit/>
          </a:bodyPr>
          <a:lstStyle/>
          <a:p>
            <a:pPr lvl="0">
              <a:spcBef>
                <a:spcPts val="0"/>
              </a:spcBef>
              <a:buNone/>
            </a:pPr>
            <a:endParaRPr lang="en-GB" dirty="0"/>
          </a:p>
        </p:txBody>
      </p:sp>
      <p:sp>
        <p:nvSpPr>
          <p:cNvPr id="408" name="Shape 408"/>
          <p:cNvSpPr txBox="1">
            <a:spLocks noGrp="1"/>
          </p:cNvSpPr>
          <p:nvPr>
            <p:ph type="sldNum" idx="12"/>
          </p:nvPr>
        </p:nvSpPr>
        <p:spPr>
          <a:xfrm>
            <a:off x="3884612" y="8685213"/>
            <a:ext cx="2971799" cy="458699"/>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86</a:t>
            </a:fld>
            <a:endParaRPr lang="en-GB"/>
          </a:p>
        </p:txBody>
      </p:sp>
    </p:spTree>
    <p:extLst>
      <p:ext uri="{BB962C8B-B14F-4D97-AF65-F5344CB8AC3E}">
        <p14:creationId xmlns:p14="http://schemas.microsoft.com/office/powerpoint/2010/main" val="219920233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4"/>
        <p:cNvGrpSpPr/>
        <p:nvPr/>
      </p:nvGrpSpPr>
      <p:grpSpPr>
        <a:xfrm>
          <a:off x="0" y="0"/>
          <a:ext cx="0" cy="0"/>
          <a:chOff x="0" y="0"/>
          <a:chExt cx="0" cy="0"/>
        </a:xfrm>
      </p:grpSpPr>
      <p:sp>
        <p:nvSpPr>
          <p:cNvPr id="415" name="Shape 415"/>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16" name="Shape 416"/>
          <p:cNvSpPr txBox="1">
            <a:spLocks noGrp="1"/>
          </p:cNvSpPr>
          <p:nvPr>
            <p:ph type="body" idx="1"/>
          </p:nvPr>
        </p:nvSpPr>
        <p:spPr>
          <a:xfrm>
            <a:off x="685800" y="4400550"/>
            <a:ext cx="5486399" cy="3600599"/>
          </a:xfrm>
          <a:prstGeom prst="rect">
            <a:avLst/>
          </a:prstGeom>
        </p:spPr>
        <p:txBody>
          <a:bodyPr lIns="91425" tIns="91425" rIns="91425" bIns="91425" anchor="t" anchorCtr="0">
            <a:noAutofit/>
          </a:bodyPr>
          <a:lstStyle/>
          <a:p>
            <a:pPr lvl="0">
              <a:spcBef>
                <a:spcPts val="0"/>
              </a:spcBef>
              <a:buNone/>
            </a:pPr>
            <a:endParaRPr/>
          </a:p>
        </p:txBody>
      </p:sp>
      <p:sp>
        <p:nvSpPr>
          <p:cNvPr id="417" name="Shape 417"/>
          <p:cNvSpPr txBox="1">
            <a:spLocks noGrp="1"/>
          </p:cNvSpPr>
          <p:nvPr>
            <p:ph type="sldNum" idx="12"/>
          </p:nvPr>
        </p:nvSpPr>
        <p:spPr>
          <a:xfrm>
            <a:off x="3884612" y="8685213"/>
            <a:ext cx="2971799" cy="458699"/>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87</a:t>
            </a:fld>
            <a:endParaRPr lang="en-GB"/>
          </a:p>
        </p:txBody>
      </p:sp>
    </p:spTree>
    <p:extLst>
      <p:ext uri="{BB962C8B-B14F-4D97-AF65-F5344CB8AC3E}">
        <p14:creationId xmlns:p14="http://schemas.microsoft.com/office/powerpoint/2010/main" val="104220510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8"/>
        <p:cNvGrpSpPr/>
        <p:nvPr/>
      </p:nvGrpSpPr>
      <p:grpSpPr>
        <a:xfrm>
          <a:off x="0" y="0"/>
          <a:ext cx="0" cy="0"/>
          <a:chOff x="0" y="0"/>
          <a:chExt cx="0" cy="0"/>
        </a:xfrm>
      </p:grpSpPr>
      <p:sp>
        <p:nvSpPr>
          <p:cNvPr id="429" name="Shape 429"/>
          <p:cNvSpPr>
            <a:spLocks noGrp="1" noRot="1" noChangeAspect="1"/>
          </p:cNvSpPr>
          <p:nvPr>
            <p:ph type="sldImg" idx="2"/>
          </p:nvPr>
        </p:nvSpPr>
        <p:spPr>
          <a:xfrm>
            <a:off x="1371600" y="1143000"/>
            <a:ext cx="4114800" cy="30861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30" name="Shape 430"/>
          <p:cNvSpPr txBox="1">
            <a:spLocks noGrp="1"/>
          </p:cNvSpPr>
          <p:nvPr>
            <p:ph type="body" idx="1"/>
          </p:nvPr>
        </p:nvSpPr>
        <p:spPr>
          <a:xfrm>
            <a:off x="685800" y="4400550"/>
            <a:ext cx="5486399" cy="3600599"/>
          </a:xfrm>
          <a:prstGeom prst="rect">
            <a:avLst/>
          </a:prstGeom>
        </p:spPr>
        <p:txBody>
          <a:bodyPr lIns="91425" tIns="91425" rIns="91425" bIns="91425" anchor="t" anchorCtr="0">
            <a:noAutofit/>
          </a:bodyPr>
          <a:lstStyle/>
          <a:p>
            <a:pPr lvl="0">
              <a:spcBef>
                <a:spcPts val="0"/>
              </a:spcBef>
              <a:buNone/>
            </a:pPr>
            <a:endParaRPr/>
          </a:p>
        </p:txBody>
      </p:sp>
      <p:sp>
        <p:nvSpPr>
          <p:cNvPr id="431" name="Shape 431"/>
          <p:cNvSpPr txBox="1">
            <a:spLocks noGrp="1"/>
          </p:cNvSpPr>
          <p:nvPr>
            <p:ph type="sldNum" idx="12"/>
          </p:nvPr>
        </p:nvSpPr>
        <p:spPr>
          <a:xfrm>
            <a:off x="3884612" y="8685213"/>
            <a:ext cx="2971799" cy="458699"/>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93</a:t>
            </a:fld>
            <a:endParaRPr lang="en-GB"/>
          </a:p>
        </p:txBody>
      </p:sp>
    </p:spTree>
    <p:extLst>
      <p:ext uri="{BB962C8B-B14F-4D97-AF65-F5344CB8AC3E}">
        <p14:creationId xmlns:p14="http://schemas.microsoft.com/office/powerpoint/2010/main" val="2183132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82879" y="182879"/>
            <a:ext cx="8778240" cy="6492240"/>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32485" y="882376"/>
            <a:ext cx="7475220" cy="2926080"/>
          </a:xfrm>
        </p:spPr>
        <p:txBody>
          <a:bodyPr anchor="b">
            <a:normAutofit/>
          </a:bodyPr>
          <a:lstStyle>
            <a:lvl1pPr algn="ctr">
              <a:lnSpc>
                <a:spcPct val="85000"/>
              </a:lnSpc>
              <a:defRPr sz="60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282148" y="3869635"/>
            <a:ext cx="6575895" cy="1388165"/>
          </a:xfrm>
        </p:spPr>
        <p:txBody>
          <a:bodyPr>
            <a:normAutofit/>
          </a:bodyPr>
          <a:lstStyle>
            <a:lvl1pPr marL="0" indent="0" algn="ctr">
              <a:spcBef>
                <a:spcPts val="1000"/>
              </a:spcBef>
              <a:buNone/>
              <a:defRPr sz="1800">
                <a:solidFill>
                  <a:srgbClr val="FFFFFF"/>
                </a:solidFill>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84EAB7D7-3608-4730-B2E2-670834DF882C}" type="datetimeFigureOut">
              <a:rPr lang="en-US" smtClean="0"/>
              <a:t>2/20/2018</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71B7BAC7-FE87-40F6-AA24-4F4685D1B022}" type="slidenum">
              <a:rPr lang="en-US" smtClean="0"/>
              <a:t>‹#›</a:t>
            </a:fld>
            <a:endParaRPr lang="en-US"/>
          </a:p>
        </p:txBody>
      </p:sp>
      <p:cxnSp>
        <p:nvCxnSpPr>
          <p:cNvPr id="8" name="Straight Connector 7"/>
          <p:cNvCxnSpPr/>
          <p:nvPr/>
        </p:nvCxnSpPr>
        <p:spPr>
          <a:xfrm>
            <a:off x="1483995" y="3733800"/>
            <a:ext cx="61722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5693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a:spcBef>
                <a:spcPts val="1000"/>
              </a:spcBef>
              <a:defRPr/>
            </a:lvl1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EAB7D7-3608-4730-B2E2-670834DF882C}"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2371974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9818" y="1173575"/>
            <a:ext cx="7475220" cy="2926080"/>
          </a:xfrm>
        </p:spPr>
        <p:txBody>
          <a:bodyPr anchor="b">
            <a:noAutofit/>
          </a:bodyPr>
          <a:lstStyle>
            <a:lvl1pPr algn="ctr">
              <a:lnSpc>
                <a:spcPct val="85000"/>
              </a:lnSpc>
              <a:defRPr sz="60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82446" y="4154520"/>
            <a:ext cx="6576822" cy="1363806"/>
          </a:xfrm>
        </p:spPr>
        <p:txBody>
          <a:bodyPr anchor="t">
            <a:normAutofit/>
          </a:bodyPr>
          <a:lstStyle>
            <a:lvl1pPr marL="0" indent="0" algn="ctr">
              <a:buNone/>
              <a:defRPr sz="1800">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EAB7D7-3608-4730-B2E2-670834DF882C}"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cxnSp>
        <p:nvCxnSpPr>
          <p:cNvPr id="7" name="Straight Connector 6"/>
          <p:cNvCxnSpPr/>
          <p:nvPr/>
        </p:nvCxnSpPr>
        <p:spPr>
          <a:xfrm>
            <a:off x="1485900" y="4020408"/>
            <a:ext cx="61722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4202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7250" y="2057399"/>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709" y="2057400"/>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EAB7D7-3608-4730-B2E2-670834DF882C}" type="datetimeFigureOut">
              <a:rPr lang="en-US" smtClean="0"/>
              <a:t>2/20/2018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1448177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57250" y="2001511"/>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857250" y="2721483"/>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1880" y="1999032"/>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701880" y="2719322"/>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EAB7D7-3608-4730-B2E2-670834DF882C}" type="datetimeFigureOut">
              <a:rPr lang="en-US" smtClean="0"/>
              <a:t>2/20/2018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1912974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EAB7D7-3608-4730-B2E2-670834DF882C}" type="datetimeFigureOut">
              <a:rPr lang="en-US" smtClean="0"/>
              <a:t>2/20/2018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1308746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EAB7D7-3608-4730-B2E2-670834DF882C}" type="datetimeFigureOut">
              <a:rPr lang="en-US" smtClean="0"/>
              <a:t>2/20/2018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406377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Content Placeholder 2"/>
          <p:cNvSpPr>
            <a:spLocks noGrp="1"/>
          </p:cNvSpPr>
          <p:nvPr>
            <p:ph idx="1"/>
          </p:nvPr>
        </p:nvSpPr>
        <p:spPr>
          <a:xfrm>
            <a:off x="4129314" y="1097280"/>
            <a:ext cx="4149638" cy="466344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7250" y="2834640"/>
            <a:ext cx="2834640" cy="292608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fld id="{84EAB7D7-3608-4730-B2E2-670834DF882C}" type="datetimeFigureOut">
              <a:rPr lang="en-US" smtClean="0"/>
              <a:t>2/20/2018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2435113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019107" y="1069847"/>
            <a:ext cx="4257703" cy="4645153"/>
          </a:xfrm>
        </p:spPr>
        <p:txBody>
          <a:bodyPr lIns="274320" tIns="182880" anchor="t">
            <a:normAutofit/>
          </a:bodyPr>
          <a:lstStyle>
            <a:lvl1pPr marL="0" indent="0">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857250" y="2834640"/>
            <a:ext cx="2834640" cy="288036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fld id="{84EAB7D7-3608-4730-B2E2-670834DF882C}" type="datetimeFigureOut">
              <a:rPr lang="en-US" smtClean="0"/>
              <a:t>2/20/2018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2185456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EAB7D7-3608-4730-B2E2-670834DF882C}"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1433530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762000"/>
            <a:ext cx="1743075"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7250" y="762000"/>
            <a:ext cx="5572125"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EAB7D7-3608-4730-B2E2-670834DF882C}"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588985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2/20/2018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Picture Placeholder 2"/>
          <p:cNvSpPr>
            <a:spLocks noGrp="1"/>
          </p:cNvSpPr>
          <p:nvPr>
            <p:ph type="pic" idx="1"/>
          </p:nvPr>
        </p:nvSpPr>
        <p:spPr>
          <a:xfrm>
            <a:off x="4259178" y="987426"/>
            <a:ext cx="4258818"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a:p>
        </p:txBody>
      </p:sp>
      <p:sp>
        <p:nvSpPr>
          <p:cNvPr id="8" name="Text Placeholder 3"/>
          <p:cNvSpPr>
            <a:spLocks noGrp="1"/>
          </p:cNvSpPr>
          <p:nvPr>
            <p:ph type="body" sz="half" idx="2"/>
          </p:nvPr>
        </p:nvSpPr>
        <p:spPr>
          <a:xfrm>
            <a:off x="1171575" y="2101850"/>
            <a:ext cx="2949178" cy="3759200"/>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9" name="Title 1"/>
          <p:cNvSpPr>
            <a:spLocks noGrp="1"/>
          </p:cNvSpPr>
          <p:nvPr>
            <p:ph type="title"/>
          </p:nvPr>
        </p:nvSpPr>
        <p:spPr>
          <a:xfrm>
            <a:off x="1171575" y="457200"/>
            <a:ext cx="2949178" cy="1600200"/>
          </a:xfrm>
        </p:spPr>
        <p:txBody>
          <a:bodyPr anchor="b"/>
          <a:lstStyle>
            <a:lvl1pPr>
              <a:defRPr sz="2400"/>
            </a:lvl1pPr>
          </a:lstStyle>
          <a:p>
            <a:r>
              <a:rPr lang="en-US" smtClean="0"/>
              <a:t>Click to edit Master title style</a:t>
            </a:r>
            <a:endParaRPr lang="en-US"/>
          </a:p>
        </p:txBody>
      </p:sp>
    </p:spTree>
    <p:extLst>
      <p:ext uri="{BB962C8B-B14F-4D97-AF65-F5344CB8AC3E}">
        <p14:creationId xmlns:p14="http://schemas.microsoft.com/office/powerpoint/2010/main" val="3413888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182880" y="182880"/>
            <a:ext cx="8778240" cy="6492240"/>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57250" y="609600"/>
            <a:ext cx="740664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57251" y="2057400"/>
            <a:ext cx="7404653" cy="40386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7247" y="6223829"/>
            <a:ext cx="1746806" cy="365125"/>
          </a:xfrm>
          <a:prstGeom prst="rect">
            <a:avLst/>
          </a:prstGeom>
        </p:spPr>
        <p:txBody>
          <a:bodyPr vert="horz" lIns="91440" tIns="45720" rIns="91440" bIns="45720" rtlCol="0" anchor="ctr"/>
          <a:lstStyle>
            <a:lvl1pPr algn="l">
              <a:defRPr sz="1000">
                <a:solidFill>
                  <a:schemeClr val="accent1"/>
                </a:solidFill>
              </a:defRPr>
            </a:lvl1pPr>
          </a:lstStyle>
          <a:p>
            <a:fld id="{84EAB7D7-3608-4730-B2E2-670834DF882C}" type="datetimeFigureOut">
              <a:rPr lang="en-US" smtClean="0"/>
              <a:pPr/>
              <a:t>2/20/2018</a:t>
            </a:fld>
            <a:endParaRPr lang="en-US"/>
          </a:p>
        </p:txBody>
      </p:sp>
      <p:sp>
        <p:nvSpPr>
          <p:cNvPr id="5" name="Footer Placeholder 4"/>
          <p:cNvSpPr>
            <a:spLocks noGrp="1"/>
          </p:cNvSpPr>
          <p:nvPr>
            <p:ph type="ftr" sz="quarter" idx="3"/>
          </p:nvPr>
        </p:nvSpPr>
        <p:spPr>
          <a:xfrm>
            <a:off x="2961861" y="6223829"/>
            <a:ext cx="3538331" cy="365125"/>
          </a:xfrm>
          <a:prstGeom prst="rect">
            <a:avLst/>
          </a:prstGeom>
        </p:spPr>
        <p:txBody>
          <a:bodyPr vert="horz" lIns="91440" tIns="45720" rIns="91440" bIns="45720" rtlCol="0" anchor="ctr"/>
          <a:lstStyle>
            <a:lvl1pPr algn="ctr">
              <a:defRPr sz="1000">
                <a:solidFill>
                  <a:schemeClr val="accent1"/>
                </a:solidFill>
              </a:defRPr>
            </a:lvl1pPr>
          </a:lstStyle>
          <a:p>
            <a:endParaRPr lang="en-US"/>
          </a:p>
        </p:txBody>
      </p:sp>
      <p:sp>
        <p:nvSpPr>
          <p:cNvPr id="6" name="Slide Number Placeholder 5"/>
          <p:cNvSpPr>
            <a:spLocks noGrp="1"/>
          </p:cNvSpPr>
          <p:nvPr>
            <p:ph type="sldNum" sz="quarter" idx="4"/>
          </p:nvPr>
        </p:nvSpPr>
        <p:spPr>
          <a:xfrm>
            <a:off x="6997148" y="6223829"/>
            <a:ext cx="1279663" cy="365125"/>
          </a:xfrm>
          <a:prstGeom prst="rect">
            <a:avLst/>
          </a:prstGeom>
        </p:spPr>
        <p:txBody>
          <a:bodyPr vert="horz" lIns="91440" tIns="45720" rIns="91440" bIns="45720" rtlCol="0" anchor="ctr"/>
          <a:lstStyle>
            <a:lvl1pPr algn="r">
              <a:defRPr sz="1000">
                <a:solidFill>
                  <a:schemeClr val="accent1"/>
                </a:solidFill>
              </a:defRPr>
            </a:lvl1pPr>
          </a:lstStyle>
          <a:p>
            <a:fld id="{71B7BAC7-FE87-40F6-AA24-4F4685D1B022}" type="slidenum">
              <a:rPr lang="en-US" smtClean="0"/>
              <a:t>‹#›</a:t>
            </a:fld>
            <a:endParaRPr lang="en-US"/>
          </a:p>
        </p:txBody>
      </p:sp>
    </p:spTree>
    <p:extLst>
      <p:ext uri="{BB962C8B-B14F-4D97-AF65-F5344CB8AC3E}">
        <p14:creationId xmlns:p14="http://schemas.microsoft.com/office/powerpoint/2010/main" val="8050198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68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6858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171450" indent="-137160" algn="l" defTabSz="685800" rtl="0" eaLnBrk="1" latinLnBrk="0" hangingPunct="1">
        <a:lnSpc>
          <a:spcPct val="90000"/>
        </a:lnSpc>
        <a:spcBef>
          <a:spcPts val="1000"/>
        </a:spcBef>
        <a:buClr>
          <a:schemeClr val="accent1"/>
        </a:buClr>
        <a:buSzPct val="80000"/>
        <a:buFont typeface="Corbel" pitchFamily="34" charset="0"/>
        <a:buChar char="•"/>
        <a:defRPr sz="2000" kern="1200">
          <a:solidFill>
            <a:schemeClr val="accent1"/>
          </a:solidFill>
          <a:latin typeface="+mn-lt"/>
          <a:ea typeface="+mn-ea"/>
          <a:cs typeface="+mn-cs"/>
        </a:defRPr>
      </a:lvl1pPr>
      <a:lvl2pPr marL="34290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800" kern="1200">
          <a:solidFill>
            <a:schemeClr val="accent1"/>
          </a:solidFill>
          <a:latin typeface="+mn-lt"/>
          <a:ea typeface="+mn-ea"/>
          <a:cs typeface="+mn-cs"/>
        </a:defRPr>
      </a:lvl2pPr>
      <a:lvl3pPr marL="54864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600" kern="1200">
          <a:solidFill>
            <a:schemeClr val="accent1"/>
          </a:solidFill>
          <a:latin typeface="+mn-lt"/>
          <a:ea typeface="+mn-ea"/>
          <a:cs typeface="+mn-cs"/>
        </a:defRPr>
      </a:lvl3pPr>
      <a:lvl4pPr marL="75438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4pPr>
      <a:lvl5pPr marL="92012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5pPr>
      <a:lvl6pPr marL="11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6pPr>
      <a:lvl7pPr marL="13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7pPr>
      <a:lvl8pPr marL="15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8pPr>
      <a:lvl9pPr marL="17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guide id="3" pos="1098" userDrawn="1">
          <p15:clr>
            <a:srgbClr val="F26B43"/>
          </p15:clr>
        </p15:guide>
        <p15:guide id="4" pos="5364" userDrawn="1">
          <p15:clr>
            <a:srgbClr val="F26B43"/>
          </p15:clr>
        </p15:guide>
        <p15:guide id="5" pos="738" userDrawn="1">
          <p15:clr>
            <a:srgbClr val="F26B43"/>
          </p15:clr>
        </p15:guide>
        <p15:guide id="6"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3.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96781" y="1261368"/>
            <a:ext cx="6858000" cy="966216"/>
          </a:xfrm>
        </p:spPr>
        <p:txBody>
          <a:bodyPr>
            <a:normAutofit fontScale="90000"/>
          </a:bodyPr>
          <a:lstStyle/>
          <a:p>
            <a:r>
              <a:rPr lang="en-US" b="1" dirty="0" smtClean="0">
                <a:solidFill>
                  <a:schemeClr val="accent1">
                    <a:lumMod val="20000"/>
                    <a:lumOff val="80000"/>
                  </a:schemeClr>
                </a:solidFill>
              </a:rPr>
              <a:t>Applied Psychology</a:t>
            </a:r>
            <a:endParaRPr lang="en-US" b="1" dirty="0">
              <a:solidFill>
                <a:schemeClr val="accent1">
                  <a:lumMod val="20000"/>
                  <a:lumOff val="80000"/>
                </a:schemeClr>
              </a:solidFill>
            </a:endParaRPr>
          </a:p>
        </p:txBody>
      </p:sp>
      <p:sp>
        <p:nvSpPr>
          <p:cNvPr id="3" name="Subtitle 2"/>
          <p:cNvSpPr>
            <a:spLocks noGrp="1"/>
          </p:cNvSpPr>
          <p:nvPr>
            <p:ph type="subTitle" idx="1"/>
          </p:nvPr>
        </p:nvSpPr>
        <p:spPr>
          <a:xfrm>
            <a:off x="1165151" y="2498785"/>
            <a:ext cx="6858000" cy="1176067"/>
          </a:xfrm>
        </p:spPr>
        <p:txBody>
          <a:bodyPr>
            <a:normAutofit/>
          </a:bodyPr>
          <a:lstStyle/>
          <a:p>
            <a:r>
              <a:rPr lang="en-US" sz="3200" b="1" dirty="0" smtClean="0">
                <a:solidFill>
                  <a:schemeClr val="accent3">
                    <a:lumMod val="20000"/>
                    <a:lumOff val="80000"/>
                  </a:schemeClr>
                </a:solidFill>
              </a:rPr>
              <a:t>Lecture 5</a:t>
            </a:r>
          </a:p>
          <a:p>
            <a:r>
              <a:rPr lang="en-US" sz="3200" b="1" dirty="0" smtClean="0">
                <a:solidFill>
                  <a:schemeClr val="accent3">
                    <a:lumMod val="20000"/>
                    <a:lumOff val="80000"/>
                  </a:schemeClr>
                </a:solidFill>
              </a:rPr>
              <a:t>Stress at Work</a:t>
            </a:r>
            <a:endParaRPr lang="en-US" sz="3200" b="1" dirty="0">
              <a:solidFill>
                <a:schemeClr val="accent3">
                  <a:lumMod val="20000"/>
                  <a:lumOff val="80000"/>
                </a:schemeClr>
              </a:solidFill>
            </a:endParaRPr>
          </a:p>
        </p:txBody>
      </p:sp>
      <p:pic>
        <p:nvPicPr>
          <p:cNvPr id="4" name="Picture 3"/>
          <p:cNvPicPr>
            <a:picLocks noChangeAspect="1"/>
          </p:cNvPicPr>
          <p:nvPr/>
        </p:nvPicPr>
        <p:blipFill>
          <a:blip r:embed="rId4"/>
          <a:stretch>
            <a:fillRect/>
          </a:stretch>
        </p:blipFill>
        <p:spPr>
          <a:xfrm>
            <a:off x="3299336" y="3911226"/>
            <a:ext cx="2652890" cy="2652890"/>
          </a:xfrm>
          <a:prstGeom prst="rect">
            <a:avLst/>
          </a:prstGeom>
        </p:spPr>
      </p:pic>
    </p:spTree>
    <p:custDataLst>
      <p:tags r:id="rId1"/>
    </p:custDataLst>
    <p:extLst>
      <p:ext uri="{BB962C8B-B14F-4D97-AF65-F5344CB8AC3E}">
        <p14:creationId xmlns:p14="http://schemas.microsoft.com/office/powerpoint/2010/main" val="92307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What is STRESS?</a:t>
            </a:r>
            <a:endParaRPr lang="en-GB" dirty="0"/>
          </a:p>
        </p:txBody>
      </p:sp>
      <p:sp>
        <p:nvSpPr>
          <p:cNvPr id="4" name="AutoShape 2" descr="Image result for ques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3"/>
          <a:stretch>
            <a:fillRect/>
          </a:stretch>
        </p:blipFill>
        <p:spPr>
          <a:xfrm>
            <a:off x="2912944" y="2194481"/>
            <a:ext cx="3295252" cy="3068969"/>
          </a:xfrm>
          <a:prstGeom prst="rect">
            <a:avLst/>
          </a:prstGeom>
        </p:spPr>
      </p:pic>
    </p:spTree>
    <p:extLst>
      <p:ext uri="{BB962C8B-B14F-4D97-AF65-F5344CB8AC3E}">
        <p14:creationId xmlns:p14="http://schemas.microsoft.com/office/powerpoint/2010/main" val="4091521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3174022" y="256007"/>
            <a:ext cx="2672862" cy="1037492"/>
          </a:xfrm>
          <a:prstGeom prst="roundRect">
            <a:avLst/>
          </a:prstGeom>
          <a:solidFill>
            <a:schemeClr val="accent1">
              <a:lumMod val="40000"/>
              <a:lumOff val="6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4000" b="1" dirty="0" smtClean="0">
                <a:solidFill>
                  <a:schemeClr val="accent2">
                    <a:lumMod val="50000"/>
                  </a:schemeClr>
                </a:solidFill>
                <a:latin typeface="Gill Sans MT" panose="020B0502020104020203" pitchFamily="34" charset="0"/>
              </a:rPr>
              <a:t>Stress</a:t>
            </a:r>
            <a:endParaRPr lang="en-GB" sz="4000" b="1" dirty="0">
              <a:solidFill>
                <a:schemeClr val="accent2">
                  <a:lumMod val="50000"/>
                </a:schemeClr>
              </a:solidFill>
              <a:latin typeface="Gill Sans MT" panose="020B0502020104020203" pitchFamily="34" charset="0"/>
            </a:endParaRPr>
          </a:p>
        </p:txBody>
      </p:sp>
      <p:sp>
        <p:nvSpPr>
          <p:cNvPr id="6" name="Rounded Rectangle 5"/>
          <p:cNvSpPr/>
          <p:nvPr/>
        </p:nvSpPr>
        <p:spPr>
          <a:xfrm>
            <a:off x="518745" y="1321806"/>
            <a:ext cx="2655277" cy="1500554"/>
          </a:xfrm>
          <a:prstGeom prst="roundRect">
            <a:avLst/>
          </a:prstGeom>
          <a:solidFill>
            <a:schemeClr val="accent1">
              <a:lumMod val="40000"/>
              <a:lumOff val="6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200" dirty="0" smtClean="0">
                <a:latin typeface="Gill Sans MT" panose="020B0502020104020203" pitchFamily="34" charset="0"/>
              </a:rPr>
              <a:t>A natural reaction to excessive pressure</a:t>
            </a:r>
            <a:endParaRPr lang="en-GB" sz="2200" dirty="0">
              <a:latin typeface="Gill Sans MT" panose="020B0502020104020203" pitchFamily="34" charset="0"/>
            </a:endParaRPr>
          </a:p>
        </p:txBody>
      </p:sp>
      <p:sp>
        <p:nvSpPr>
          <p:cNvPr id="7" name="Rounded Rectangle 6"/>
          <p:cNvSpPr/>
          <p:nvPr/>
        </p:nvSpPr>
        <p:spPr>
          <a:xfrm>
            <a:off x="4967653" y="1468318"/>
            <a:ext cx="3675185" cy="1500554"/>
          </a:xfrm>
          <a:prstGeom prst="roundRect">
            <a:avLst/>
          </a:prstGeom>
          <a:solidFill>
            <a:schemeClr val="accent1">
              <a:lumMod val="40000"/>
              <a:lumOff val="6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200" dirty="0" smtClean="0">
                <a:latin typeface="Gill Sans MT" panose="020B0502020104020203" pitchFamily="34" charset="0"/>
              </a:rPr>
              <a:t>No such thing as positive stress – only positive pressure. Stress is </a:t>
            </a:r>
            <a:r>
              <a:rPr lang="en-GB" sz="2200" b="1" dirty="0" smtClean="0">
                <a:latin typeface="Gill Sans MT" panose="020B0502020104020203" pitchFamily="34" charset="0"/>
              </a:rPr>
              <a:t>always</a:t>
            </a:r>
            <a:r>
              <a:rPr lang="en-GB" sz="2200" dirty="0" smtClean="0">
                <a:latin typeface="Gill Sans MT" panose="020B0502020104020203" pitchFamily="34" charset="0"/>
              </a:rPr>
              <a:t> negative</a:t>
            </a:r>
            <a:endParaRPr lang="en-GB" sz="2200" dirty="0">
              <a:latin typeface="Gill Sans MT" panose="020B0502020104020203" pitchFamily="34" charset="0"/>
            </a:endParaRPr>
          </a:p>
        </p:txBody>
      </p:sp>
      <p:sp>
        <p:nvSpPr>
          <p:cNvPr id="8" name="Rounded Rectangle 7"/>
          <p:cNvSpPr/>
          <p:nvPr/>
        </p:nvSpPr>
        <p:spPr>
          <a:xfrm>
            <a:off x="439615" y="3342548"/>
            <a:ext cx="3739662" cy="1359877"/>
          </a:xfrm>
          <a:prstGeom prst="roundRect">
            <a:avLst/>
          </a:prstGeom>
          <a:solidFill>
            <a:schemeClr val="accent1">
              <a:lumMod val="40000"/>
              <a:lumOff val="6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200" dirty="0" smtClean="0">
                <a:latin typeface="Gill Sans MT" panose="020B0502020104020203" pitchFamily="34" charset="0"/>
              </a:rPr>
              <a:t>Not a disease, but excessive/prolonged stress can lead to mental and physical ill health</a:t>
            </a:r>
            <a:endParaRPr lang="en-GB" sz="2200" dirty="0">
              <a:latin typeface="Gill Sans MT" panose="020B0502020104020203" pitchFamily="34" charset="0"/>
            </a:endParaRPr>
          </a:p>
        </p:txBody>
      </p:sp>
      <p:sp>
        <p:nvSpPr>
          <p:cNvPr id="9" name="Rounded Rectangle 8"/>
          <p:cNvSpPr/>
          <p:nvPr/>
        </p:nvSpPr>
        <p:spPr>
          <a:xfrm>
            <a:off x="4932484" y="3250217"/>
            <a:ext cx="3710354" cy="1125416"/>
          </a:xfrm>
          <a:prstGeom prst="roundRect">
            <a:avLst/>
          </a:prstGeom>
          <a:solidFill>
            <a:schemeClr val="accent1">
              <a:lumMod val="40000"/>
              <a:lumOff val="6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200" dirty="0" smtClean="0"/>
              <a:t>When </a:t>
            </a:r>
            <a:r>
              <a:rPr lang="en-GB" sz="2200" dirty="0" smtClean="0">
                <a:latin typeface="Gill Sans MT" panose="020B0502020104020203" pitchFamily="34" charset="0"/>
              </a:rPr>
              <a:t>perceived</a:t>
            </a:r>
            <a:r>
              <a:rPr lang="en-GB" sz="2200" dirty="0" smtClean="0"/>
              <a:t> demands exceed the individual’s ability to cope</a:t>
            </a:r>
            <a:endParaRPr lang="en-GB" sz="2200" dirty="0"/>
          </a:p>
        </p:txBody>
      </p:sp>
      <p:sp>
        <p:nvSpPr>
          <p:cNvPr id="10" name="Rounded Rectangle 9"/>
          <p:cNvSpPr/>
          <p:nvPr/>
        </p:nvSpPr>
        <p:spPr>
          <a:xfrm>
            <a:off x="204158" y="5052064"/>
            <a:ext cx="8716107" cy="1512277"/>
          </a:xfrm>
          <a:prstGeom prst="roundRect">
            <a:avLst/>
          </a:prstGeom>
          <a:solidFill>
            <a:schemeClr val="accent3">
              <a:lumMod val="60000"/>
              <a:lumOff val="4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400" b="1" i="1" dirty="0" smtClean="0">
                <a:latin typeface="Gill Sans MT" panose="020B0502020104020203" pitchFamily="34" charset="0"/>
              </a:rPr>
              <a:t>HSE Definition</a:t>
            </a:r>
          </a:p>
          <a:p>
            <a:pPr algn="ctr"/>
            <a:r>
              <a:rPr lang="en-GB" sz="2400" b="1" i="1" dirty="0" smtClean="0">
                <a:latin typeface="Gill Sans MT" panose="020B0502020104020203" pitchFamily="34" charset="0"/>
              </a:rPr>
              <a:t>Work-stress is the process that arises where work demands of various types and combinations exceed the person’s capacity and capability to cope</a:t>
            </a:r>
            <a:endParaRPr lang="en-GB" sz="2400" b="1" i="1" dirty="0">
              <a:latin typeface="Gill Sans MT" panose="020B0502020104020203" pitchFamily="34" charset="0"/>
            </a:endParaRPr>
          </a:p>
        </p:txBody>
      </p:sp>
    </p:spTree>
    <p:extLst>
      <p:ext uri="{BB962C8B-B14F-4D97-AF65-F5344CB8AC3E}">
        <p14:creationId xmlns:p14="http://schemas.microsoft.com/office/powerpoint/2010/main" val="2453837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arn(inVertic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barn(inVertical)">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circle(in)">
                                      <p:cBhvr>
                                        <p:cTn id="2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5276" y="431321"/>
            <a:ext cx="8816196" cy="1356360"/>
          </a:xfrm>
        </p:spPr>
        <p:txBody>
          <a:bodyPr>
            <a:normAutofit/>
          </a:bodyPr>
          <a:lstStyle/>
          <a:p>
            <a:pPr algn="ctr"/>
            <a:r>
              <a:rPr lang="en-GB" sz="3200" b="1" dirty="0" smtClean="0">
                <a:solidFill>
                  <a:schemeClr val="accent4">
                    <a:lumMod val="75000"/>
                  </a:schemeClr>
                </a:solidFill>
              </a:rPr>
              <a:t>What is stress?</a:t>
            </a:r>
            <a:endParaRPr lang="en-GB" sz="3200" b="1" dirty="0">
              <a:solidFill>
                <a:schemeClr val="accent4">
                  <a:lumMod val="75000"/>
                </a:schemeClr>
              </a:solidFill>
            </a:endParaRPr>
          </a:p>
        </p:txBody>
      </p:sp>
      <p:sp>
        <p:nvSpPr>
          <p:cNvPr id="2" name="Content Placeholder 1"/>
          <p:cNvSpPr>
            <a:spLocks noGrp="1"/>
          </p:cNvSpPr>
          <p:nvPr>
            <p:ph idx="1"/>
          </p:nvPr>
        </p:nvSpPr>
        <p:spPr>
          <a:xfrm>
            <a:off x="546699" y="1787681"/>
            <a:ext cx="8197499" cy="4123426"/>
          </a:xfrm>
        </p:spPr>
        <p:txBody>
          <a:bodyPr>
            <a:normAutofit/>
          </a:bodyPr>
          <a:lstStyle/>
          <a:p>
            <a:r>
              <a:rPr lang="en-GB" sz="2400" dirty="0" err="1">
                <a:solidFill>
                  <a:schemeClr val="accent5">
                    <a:lumMod val="50000"/>
                  </a:schemeClr>
                </a:solidFill>
                <a:latin typeface="Gill Sans MT" panose="020B0502020104020203" pitchFamily="34" charset="0"/>
              </a:rPr>
              <a:t>Hinckle</a:t>
            </a:r>
            <a:r>
              <a:rPr lang="en-GB" sz="2400" dirty="0">
                <a:solidFill>
                  <a:schemeClr val="accent5">
                    <a:lumMod val="50000"/>
                  </a:schemeClr>
                </a:solidFill>
                <a:latin typeface="Gill Sans MT" panose="020B0502020104020203" pitchFamily="34" charset="0"/>
              </a:rPr>
              <a:t> (1973) - External forces exerting pressure upon an individual, producing strain</a:t>
            </a:r>
          </a:p>
          <a:p>
            <a:endParaRPr lang="en-GB" sz="2400" dirty="0">
              <a:latin typeface="Gill Sans MT" panose="020B0502020104020203" pitchFamily="34" charset="0"/>
            </a:endParaRPr>
          </a:p>
          <a:p>
            <a:r>
              <a:rPr lang="en-GB" sz="2400" dirty="0">
                <a:solidFill>
                  <a:schemeClr val="accent5">
                    <a:lumMod val="50000"/>
                  </a:schemeClr>
                </a:solidFill>
                <a:latin typeface="Gill Sans MT" panose="020B0502020104020203" pitchFamily="34" charset="0"/>
              </a:rPr>
              <a:t>Cannon (1929) – defined stress in terms of the internal physiological state of people expose to threatening or exciting situations</a:t>
            </a:r>
          </a:p>
          <a:p>
            <a:pPr lvl="1"/>
            <a:r>
              <a:rPr lang="en-GB" sz="2000" dirty="0">
                <a:latin typeface="Gill Sans MT" panose="020B0502020104020203" pitchFamily="34" charset="0"/>
              </a:rPr>
              <a:t>‘Fight’ or ‘Flight’ occurs in stressful situations</a:t>
            </a:r>
          </a:p>
          <a:p>
            <a:pPr marL="243000" lvl="1" indent="0">
              <a:buNone/>
            </a:pPr>
            <a:endParaRPr lang="en-GB" sz="2000" dirty="0">
              <a:latin typeface="Gill Sans MT" panose="020B0502020104020203" pitchFamily="34" charset="0"/>
            </a:endParaRPr>
          </a:p>
          <a:p>
            <a:r>
              <a:rPr lang="en-GB" sz="2400" dirty="0" err="1">
                <a:solidFill>
                  <a:schemeClr val="accent5">
                    <a:lumMod val="50000"/>
                  </a:schemeClr>
                </a:solidFill>
                <a:latin typeface="Gill Sans MT" panose="020B0502020104020203" pitchFamily="34" charset="0"/>
              </a:rPr>
              <a:t>Selye</a:t>
            </a:r>
            <a:r>
              <a:rPr lang="en-GB" sz="2400" dirty="0">
                <a:solidFill>
                  <a:schemeClr val="accent5">
                    <a:lumMod val="50000"/>
                  </a:schemeClr>
                </a:solidFill>
                <a:latin typeface="Gill Sans MT" panose="020B0502020104020203" pitchFamily="34" charset="0"/>
              </a:rPr>
              <a:t> (1946) provided a more elaborate model of the human response to stressors.</a:t>
            </a:r>
          </a:p>
          <a:p>
            <a:pPr lvl="1"/>
            <a:r>
              <a:rPr lang="en-GB" sz="2000" dirty="0">
                <a:latin typeface="Gill Sans MT" panose="020B0502020104020203" pitchFamily="34" charset="0"/>
              </a:rPr>
              <a:t>The General Adaptation Syndrome</a:t>
            </a:r>
          </a:p>
          <a:p>
            <a:endParaRPr lang="en-GB" sz="2400" dirty="0"/>
          </a:p>
        </p:txBody>
      </p:sp>
    </p:spTree>
    <p:extLst>
      <p:ext uri="{BB962C8B-B14F-4D97-AF65-F5344CB8AC3E}">
        <p14:creationId xmlns:p14="http://schemas.microsoft.com/office/powerpoint/2010/main" val="892983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6055" y="265487"/>
            <a:ext cx="8832670" cy="1356360"/>
          </a:xfrm>
        </p:spPr>
        <p:txBody>
          <a:bodyPr>
            <a:normAutofit/>
          </a:bodyPr>
          <a:lstStyle/>
          <a:p>
            <a:pPr algn="ctr"/>
            <a:r>
              <a:rPr lang="en-GB" sz="3200" b="1" dirty="0" smtClean="0">
                <a:solidFill>
                  <a:schemeClr val="accent4">
                    <a:lumMod val="75000"/>
                  </a:schemeClr>
                </a:solidFill>
              </a:rPr>
              <a:t>What is stress?</a:t>
            </a:r>
            <a:endParaRPr lang="en-GB" sz="3200" b="1" dirty="0">
              <a:solidFill>
                <a:schemeClr val="accent4">
                  <a:lumMod val="75000"/>
                </a:schemeClr>
              </a:solidFill>
            </a:endParaRPr>
          </a:p>
        </p:txBody>
      </p:sp>
      <p:sp>
        <p:nvSpPr>
          <p:cNvPr id="2" name="Content Placeholder 1"/>
          <p:cNvSpPr>
            <a:spLocks noGrp="1"/>
          </p:cNvSpPr>
          <p:nvPr>
            <p:ph idx="1"/>
          </p:nvPr>
        </p:nvSpPr>
        <p:spPr>
          <a:xfrm>
            <a:off x="612791" y="2363638"/>
            <a:ext cx="8102875" cy="3519578"/>
          </a:xfrm>
        </p:spPr>
        <p:txBody>
          <a:bodyPr>
            <a:noAutofit/>
          </a:bodyPr>
          <a:lstStyle/>
          <a:p>
            <a:pPr marL="342900" indent="-342900">
              <a:buAutoNum type="arabicParenR"/>
            </a:pPr>
            <a:endParaRPr lang="en-GB" sz="2400" dirty="0">
              <a:latin typeface="Gill Sans MT" panose="020B0502020104020203" pitchFamily="34" charset="0"/>
            </a:endParaRPr>
          </a:p>
          <a:p>
            <a:r>
              <a:rPr lang="en-GB" sz="2400" dirty="0">
                <a:solidFill>
                  <a:schemeClr val="accent5">
                    <a:lumMod val="50000"/>
                  </a:schemeClr>
                </a:solidFill>
                <a:latin typeface="Gill Sans MT" panose="020B0502020104020203" pitchFamily="34" charset="0"/>
              </a:rPr>
              <a:t>Engineering model (physics</a:t>
            </a:r>
            <a:r>
              <a:rPr lang="en-GB" sz="2400" dirty="0" smtClean="0">
                <a:solidFill>
                  <a:schemeClr val="accent5">
                    <a:lumMod val="50000"/>
                  </a:schemeClr>
                </a:solidFill>
                <a:latin typeface="Gill Sans MT" panose="020B0502020104020203" pitchFamily="34" charset="0"/>
              </a:rPr>
              <a:t>)</a:t>
            </a:r>
          </a:p>
          <a:p>
            <a:endParaRPr lang="en-GB" sz="2400" dirty="0">
              <a:solidFill>
                <a:schemeClr val="accent5">
                  <a:lumMod val="50000"/>
                </a:schemeClr>
              </a:solidFill>
              <a:latin typeface="Gill Sans MT" panose="020B0502020104020203" pitchFamily="34" charset="0"/>
            </a:endParaRPr>
          </a:p>
          <a:p>
            <a:r>
              <a:rPr lang="en-GB" sz="2400" dirty="0">
                <a:solidFill>
                  <a:schemeClr val="accent5">
                    <a:lumMod val="50000"/>
                  </a:schemeClr>
                </a:solidFill>
                <a:latin typeface="Gill Sans MT" panose="020B0502020104020203" pitchFamily="34" charset="0"/>
              </a:rPr>
              <a:t>External forces exert pressure and produce strain</a:t>
            </a:r>
          </a:p>
          <a:p>
            <a:pPr lvl="1"/>
            <a:r>
              <a:rPr lang="en-GB" sz="2400" dirty="0">
                <a:latin typeface="Gill Sans MT" panose="020B0502020104020203" pitchFamily="34" charset="0"/>
              </a:rPr>
              <a:t>E.g., focus on daily hassle/stressful life </a:t>
            </a:r>
            <a:r>
              <a:rPr lang="en-GB" sz="2400" dirty="0" smtClean="0">
                <a:latin typeface="Gill Sans MT" panose="020B0502020104020203" pitchFamily="34" charset="0"/>
              </a:rPr>
              <a:t>events</a:t>
            </a:r>
          </a:p>
          <a:p>
            <a:pPr lvl="1"/>
            <a:endParaRPr lang="en-GB" sz="2400" dirty="0">
              <a:latin typeface="Gill Sans MT" panose="020B0502020104020203" pitchFamily="34" charset="0"/>
            </a:endParaRPr>
          </a:p>
          <a:p>
            <a:pPr lvl="1"/>
            <a:r>
              <a:rPr lang="en-GB" sz="2400" dirty="0">
                <a:latin typeface="Gill Sans MT" panose="020B0502020104020203" pitchFamily="34" charset="0"/>
              </a:rPr>
              <a:t>We can easily measure the stress a person is subjected to (</a:t>
            </a:r>
            <a:r>
              <a:rPr lang="en-GB" sz="2400" dirty="0" err="1">
                <a:latin typeface="Gill Sans MT" panose="020B0502020104020203" pitchFamily="34" charset="0"/>
              </a:rPr>
              <a:t>Hinckle</a:t>
            </a:r>
            <a:r>
              <a:rPr lang="en-GB" sz="2400" dirty="0">
                <a:latin typeface="Gill Sans MT" panose="020B0502020104020203" pitchFamily="34" charset="0"/>
              </a:rPr>
              <a:t>, 1973</a:t>
            </a:r>
            <a:r>
              <a:rPr lang="en-GB" sz="2400" dirty="0" smtClean="0">
                <a:latin typeface="Gill Sans MT" panose="020B0502020104020203" pitchFamily="34" charset="0"/>
              </a:rPr>
              <a:t>)</a:t>
            </a:r>
          </a:p>
          <a:p>
            <a:pPr lvl="1"/>
            <a:endParaRPr lang="en-GB" sz="2400" dirty="0">
              <a:latin typeface="Gill Sans MT" panose="020B0502020104020203" pitchFamily="34" charset="0"/>
            </a:endParaRPr>
          </a:p>
          <a:p>
            <a:pPr lvl="1"/>
            <a:r>
              <a:rPr lang="en-GB" sz="2400" dirty="0">
                <a:latin typeface="Gill Sans MT" panose="020B0502020104020203" pitchFamily="34" charset="0"/>
              </a:rPr>
              <a:t>Does not take account for individual differences</a:t>
            </a:r>
            <a:r>
              <a:rPr lang="en-GB" sz="2400" dirty="0"/>
              <a:t>!</a:t>
            </a:r>
          </a:p>
        </p:txBody>
      </p:sp>
      <p:sp>
        <p:nvSpPr>
          <p:cNvPr id="4" name="TextBox 3"/>
          <p:cNvSpPr txBox="1"/>
          <p:nvPr/>
        </p:nvSpPr>
        <p:spPr>
          <a:xfrm>
            <a:off x="1131177" y="1621847"/>
            <a:ext cx="7066102" cy="523220"/>
          </a:xfrm>
          <a:prstGeom prst="rect">
            <a:avLst/>
          </a:prstGeom>
          <a:noFill/>
          <a:ln>
            <a:solidFill>
              <a:schemeClr val="accent2">
                <a:lumMod val="75000"/>
              </a:schemeClr>
            </a:solidFill>
          </a:ln>
        </p:spPr>
        <p:txBody>
          <a:bodyPr wrap="none" rtlCol="0">
            <a:spAutoFit/>
          </a:bodyPr>
          <a:lstStyle/>
          <a:p>
            <a:r>
              <a:rPr lang="en-GB" sz="2800" b="1" dirty="0" smtClean="0">
                <a:solidFill>
                  <a:schemeClr val="accent2">
                    <a:lumMod val="75000"/>
                  </a:schemeClr>
                </a:solidFill>
                <a:latin typeface="Gill Sans MT" panose="020B0502020104020203" pitchFamily="34" charset="0"/>
              </a:rPr>
              <a:t>1. Pressure </a:t>
            </a:r>
            <a:r>
              <a:rPr lang="en-GB" sz="2800" b="1" dirty="0">
                <a:solidFill>
                  <a:schemeClr val="accent2">
                    <a:lumMod val="75000"/>
                  </a:schemeClr>
                </a:solidFill>
                <a:latin typeface="Gill Sans MT" panose="020B0502020104020203" pitchFamily="34" charset="0"/>
              </a:rPr>
              <a:t>caused by an outside </a:t>
            </a:r>
            <a:r>
              <a:rPr lang="en-GB" sz="2800" b="1" dirty="0" smtClean="0">
                <a:solidFill>
                  <a:schemeClr val="accent2">
                    <a:lumMod val="75000"/>
                  </a:schemeClr>
                </a:solidFill>
                <a:latin typeface="Gill Sans MT" panose="020B0502020104020203" pitchFamily="34" charset="0"/>
              </a:rPr>
              <a:t>stimulus</a:t>
            </a:r>
            <a:endParaRPr lang="en-GB" sz="2800" b="1" dirty="0">
              <a:solidFill>
                <a:schemeClr val="accent2">
                  <a:lumMod val="75000"/>
                </a:schemeClr>
              </a:solidFill>
              <a:latin typeface="Gill Sans MT" panose="020B0502020104020203" pitchFamily="34" charset="0"/>
            </a:endParaRPr>
          </a:p>
        </p:txBody>
      </p:sp>
    </p:spTree>
    <p:extLst>
      <p:ext uri="{BB962C8B-B14F-4D97-AF65-F5344CB8AC3E}">
        <p14:creationId xmlns:p14="http://schemas.microsoft.com/office/powerpoint/2010/main" val="1768185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4288" y="370471"/>
            <a:ext cx="8695426" cy="1356360"/>
          </a:xfrm>
        </p:spPr>
        <p:txBody>
          <a:bodyPr>
            <a:normAutofit/>
          </a:bodyPr>
          <a:lstStyle/>
          <a:p>
            <a:pPr algn="ctr"/>
            <a:r>
              <a:rPr lang="en-GB" sz="3200" b="1" dirty="0" smtClean="0">
                <a:solidFill>
                  <a:schemeClr val="accent4">
                    <a:lumMod val="75000"/>
                  </a:schemeClr>
                </a:solidFill>
              </a:rPr>
              <a:t>What is stress?</a:t>
            </a:r>
            <a:endParaRPr lang="en-GB" sz="3200" b="1" dirty="0">
              <a:solidFill>
                <a:schemeClr val="accent4">
                  <a:lumMod val="75000"/>
                </a:schemeClr>
              </a:solidFill>
            </a:endParaRPr>
          </a:p>
        </p:txBody>
      </p:sp>
      <p:sp>
        <p:nvSpPr>
          <p:cNvPr id="2" name="Content Placeholder 1"/>
          <p:cNvSpPr>
            <a:spLocks noGrp="1"/>
          </p:cNvSpPr>
          <p:nvPr>
            <p:ph idx="1"/>
          </p:nvPr>
        </p:nvSpPr>
        <p:spPr>
          <a:xfrm>
            <a:off x="914401" y="2943620"/>
            <a:ext cx="7349490" cy="3398808"/>
          </a:xfrm>
        </p:spPr>
        <p:txBody>
          <a:bodyPr>
            <a:normAutofit/>
          </a:bodyPr>
          <a:lstStyle/>
          <a:p>
            <a:endParaRPr lang="en-GB" sz="2000" dirty="0">
              <a:solidFill>
                <a:schemeClr val="accent2">
                  <a:lumMod val="75000"/>
                </a:schemeClr>
              </a:solidFill>
              <a:latin typeface="Gill Sans MT" panose="020B0502020104020203" pitchFamily="34" charset="0"/>
            </a:endParaRPr>
          </a:p>
          <a:p>
            <a:r>
              <a:rPr lang="en-GB" sz="2400" dirty="0">
                <a:solidFill>
                  <a:schemeClr val="accent2">
                    <a:lumMod val="75000"/>
                  </a:schemeClr>
                </a:solidFill>
                <a:latin typeface="Gill Sans MT" panose="020B0502020104020203" pitchFamily="34" charset="0"/>
              </a:rPr>
              <a:t>Defines stress in terms of the internal physiological state of people expose to threatening or exciting situations</a:t>
            </a:r>
          </a:p>
          <a:p>
            <a:endParaRPr lang="en-GB" sz="2000" dirty="0">
              <a:solidFill>
                <a:schemeClr val="accent2">
                  <a:lumMod val="75000"/>
                </a:schemeClr>
              </a:solidFill>
              <a:latin typeface="Gill Sans MT" panose="020B0502020104020203" pitchFamily="34" charset="0"/>
            </a:endParaRPr>
          </a:p>
          <a:p>
            <a:r>
              <a:rPr lang="en-GB" sz="2400" dirty="0" err="1">
                <a:solidFill>
                  <a:schemeClr val="accent2">
                    <a:lumMod val="75000"/>
                  </a:schemeClr>
                </a:solidFill>
                <a:latin typeface="Gill Sans MT" panose="020B0502020104020203" pitchFamily="34" charset="0"/>
              </a:rPr>
              <a:t>Selye</a:t>
            </a:r>
            <a:r>
              <a:rPr lang="en-GB" sz="2400" dirty="0">
                <a:solidFill>
                  <a:schemeClr val="accent2">
                    <a:lumMod val="75000"/>
                  </a:schemeClr>
                </a:solidFill>
                <a:latin typeface="Gill Sans MT" panose="020B0502020104020203" pitchFamily="34" charset="0"/>
              </a:rPr>
              <a:t> (1946) provided a more elaborate model of the human response to stressors.</a:t>
            </a:r>
          </a:p>
          <a:p>
            <a:pPr lvl="1"/>
            <a:r>
              <a:rPr lang="en-GB" sz="2400" dirty="0">
                <a:solidFill>
                  <a:schemeClr val="accent2">
                    <a:lumMod val="75000"/>
                  </a:schemeClr>
                </a:solidFill>
                <a:latin typeface="Gill Sans MT" panose="020B0502020104020203" pitchFamily="34" charset="0"/>
              </a:rPr>
              <a:t>The General Adaptation Syndrome</a:t>
            </a:r>
          </a:p>
          <a:p>
            <a:endParaRPr lang="en-GB" dirty="0">
              <a:solidFill>
                <a:schemeClr val="accent2">
                  <a:lumMod val="75000"/>
                </a:schemeClr>
              </a:solidFill>
              <a:latin typeface="Gill Sans MT" panose="020B0502020104020203" pitchFamily="34" charset="0"/>
            </a:endParaRPr>
          </a:p>
        </p:txBody>
      </p:sp>
      <p:sp>
        <p:nvSpPr>
          <p:cNvPr id="4" name="TextBox 3"/>
          <p:cNvSpPr txBox="1"/>
          <p:nvPr/>
        </p:nvSpPr>
        <p:spPr>
          <a:xfrm>
            <a:off x="690113" y="1676620"/>
            <a:ext cx="7746522" cy="954107"/>
          </a:xfrm>
          <a:prstGeom prst="rect">
            <a:avLst/>
          </a:prstGeom>
          <a:noFill/>
          <a:ln>
            <a:solidFill>
              <a:schemeClr val="accent2">
                <a:lumMod val="75000"/>
              </a:schemeClr>
            </a:solidFill>
          </a:ln>
        </p:spPr>
        <p:txBody>
          <a:bodyPr wrap="square" rtlCol="0">
            <a:spAutoFit/>
          </a:bodyPr>
          <a:lstStyle/>
          <a:p>
            <a:r>
              <a:rPr lang="en-GB" sz="2800" b="1" dirty="0" smtClean="0">
                <a:solidFill>
                  <a:schemeClr val="accent2">
                    <a:lumMod val="75000"/>
                  </a:schemeClr>
                </a:solidFill>
                <a:latin typeface="Gill Sans MT" panose="020B0502020104020203" pitchFamily="34" charset="0"/>
              </a:rPr>
              <a:t>2. </a:t>
            </a:r>
            <a:r>
              <a:rPr lang="en-GB" sz="2800" b="1" dirty="0">
                <a:solidFill>
                  <a:schemeClr val="accent2">
                    <a:lumMod val="75000"/>
                  </a:schemeClr>
                </a:solidFill>
                <a:latin typeface="Gill Sans MT" panose="020B0502020104020203" pitchFamily="34" charset="0"/>
              </a:rPr>
              <a:t>Cannon (1929) – ‘Fight’ or ‘Flight’ occurs under stressful </a:t>
            </a:r>
            <a:r>
              <a:rPr lang="en-GB" sz="2800" b="1" dirty="0" smtClean="0">
                <a:solidFill>
                  <a:schemeClr val="accent2">
                    <a:lumMod val="75000"/>
                  </a:schemeClr>
                </a:solidFill>
                <a:latin typeface="Gill Sans MT" panose="020B0502020104020203" pitchFamily="34" charset="0"/>
              </a:rPr>
              <a:t>situations</a:t>
            </a:r>
            <a:endParaRPr lang="en-GB" sz="2800" b="1" dirty="0">
              <a:solidFill>
                <a:schemeClr val="accent2">
                  <a:lumMod val="75000"/>
                </a:schemeClr>
              </a:solidFill>
              <a:latin typeface="Gill Sans MT" panose="020B0502020104020203" pitchFamily="34" charset="0"/>
            </a:endParaRPr>
          </a:p>
        </p:txBody>
      </p:sp>
    </p:spTree>
    <p:extLst>
      <p:ext uri="{BB962C8B-B14F-4D97-AF65-F5344CB8AC3E}">
        <p14:creationId xmlns:p14="http://schemas.microsoft.com/office/powerpoint/2010/main" val="2719262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5788025" y="311150"/>
            <a:ext cx="3111500" cy="1136650"/>
          </a:xfrm>
          <a:ln w="28575">
            <a:solidFill>
              <a:schemeClr val="accent2">
                <a:lumMod val="75000"/>
              </a:schemeClr>
            </a:solidFill>
            <a:prstDash val="sysDash"/>
          </a:ln>
        </p:spPr>
        <p:txBody>
          <a:bodyPr>
            <a:normAutofit/>
          </a:bodyPr>
          <a:lstStyle/>
          <a:p>
            <a:r>
              <a:rPr lang="en-GB" sz="2400" dirty="0" err="1" smtClean="0">
                <a:solidFill>
                  <a:schemeClr val="accent2">
                    <a:lumMod val="75000"/>
                  </a:schemeClr>
                </a:solidFill>
              </a:rPr>
              <a:t>Selye’s</a:t>
            </a:r>
            <a:r>
              <a:rPr lang="en-GB" sz="2400" dirty="0" smtClean="0">
                <a:solidFill>
                  <a:schemeClr val="accent2">
                    <a:lumMod val="75000"/>
                  </a:schemeClr>
                </a:solidFill>
              </a:rPr>
              <a:t> 1946 General Adaptation Syndrome</a:t>
            </a:r>
            <a:endParaRPr lang="en-GB" sz="2400" dirty="0">
              <a:solidFill>
                <a:schemeClr val="accent2">
                  <a:lumMod val="75000"/>
                </a:schemeClr>
              </a:solidFill>
            </a:endParaRPr>
          </a:p>
        </p:txBody>
      </p:sp>
      <p:sp>
        <p:nvSpPr>
          <p:cNvPr id="2" name="Content Placeholder 1"/>
          <p:cNvSpPr>
            <a:spLocks noGrp="1"/>
          </p:cNvSpPr>
          <p:nvPr>
            <p:ph idx="4294967295"/>
          </p:nvPr>
        </p:nvSpPr>
        <p:spPr>
          <a:xfrm>
            <a:off x="448574" y="621701"/>
            <a:ext cx="7343775" cy="4351338"/>
          </a:xfrm>
        </p:spPr>
        <p:txBody>
          <a:bodyPr>
            <a:normAutofit/>
          </a:bodyPr>
          <a:lstStyle/>
          <a:p>
            <a:r>
              <a:rPr lang="en-GB" sz="2800" dirty="0" smtClean="0">
                <a:solidFill>
                  <a:schemeClr val="accent2">
                    <a:lumMod val="75000"/>
                  </a:schemeClr>
                </a:solidFill>
              </a:rPr>
              <a:t>Stress response involves </a:t>
            </a:r>
            <a:r>
              <a:rPr lang="en-GB" sz="2800" dirty="0" smtClean="0">
                <a:solidFill>
                  <a:schemeClr val="accent2">
                    <a:lumMod val="75000"/>
                  </a:schemeClr>
                </a:solidFill>
              </a:rPr>
              <a:t/>
            </a:r>
            <a:br>
              <a:rPr lang="en-GB" sz="2800" dirty="0" smtClean="0">
                <a:solidFill>
                  <a:schemeClr val="accent2">
                    <a:lumMod val="75000"/>
                  </a:schemeClr>
                </a:solidFill>
              </a:rPr>
            </a:br>
            <a:r>
              <a:rPr lang="en-GB" sz="2800" dirty="0" smtClean="0">
                <a:solidFill>
                  <a:schemeClr val="accent2">
                    <a:lumMod val="75000"/>
                  </a:schemeClr>
                </a:solidFill>
              </a:rPr>
              <a:t>three </a:t>
            </a:r>
            <a:r>
              <a:rPr lang="en-GB" sz="2800" dirty="0" smtClean="0">
                <a:solidFill>
                  <a:schemeClr val="accent2">
                    <a:lumMod val="75000"/>
                  </a:schemeClr>
                </a:solidFill>
              </a:rPr>
              <a:t>stages:</a:t>
            </a:r>
            <a:endParaRPr lang="en-GB" sz="2800" dirty="0">
              <a:solidFill>
                <a:schemeClr val="accent2">
                  <a:lumMod val="75000"/>
                </a:schemeClr>
              </a:solidFill>
            </a:endParaRPr>
          </a:p>
        </p:txBody>
      </p:sp>
      <p:graphicFrame>
        <p:nvGraphicFramePr>
          <p:cNvPr id="5" name="Diagram 4"/>
          <p:cNvGraphicFramePr/>
          <p:nvPr>
            <p:extLst>
              <p:ext uri="{D42A27DB-BD31-4B8C-83A1-F6EECF244321}">
                <p14:modId xmlns:p14="http://schemas.microsoft.com/office/powerpoint/2010/main" val="1338837698"/>
              </p:ext>
            </p:extLst>
          </p:nvPr>
        </p:nvGraphicFramePr>
        <p:xfrm>
          <a:off x="1339322" y="1447800"/>
          <a:ext cx="6644640" cy="5002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9373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sz="3200" b="1" dirty="0" smtClean="0">
                <a:solidFill>
                  <a:schemeClr val="accent4">
                    <a:lumMod val="75000"/>
                  </a:schemeClr>
                </a:solidFill>
              </a:rPr>
              <a:t>Work-related</a:t>
            </a:r>
            <a:r>
              <a:rPr lang="en-GB" b="1" dirty="0" smtClean="0">
                <a:solidFill>
                  <a:schemeClr val="accent4">
                    <a:lumMod val="75000"/>
                  </a:schemeClr>
                </a:solidFill>
              </a:rPr>
              <a:t> stress</a:t>
            </a:r>
            <a:endParaRPr lang="en-GB" b="1" dirty="0">
              <a:solidFill>
                <a:schemeClr val="accent4">
                  <a:lumMod val="75000"/>
                </a:schemeClr>
              </a:solidFill>
            </a:endParaRPr>
          </a:p>
        </p:txBody>
      </p:sp>
      <p:sp>
        <p:nvSpPr>
          <p:cNvPr id="2" name="Content Placeholder 1"/>
          <p:cNvSpPr>
            <a:spLocks noGrp="1"/>
          </p:cNvSpPr>
          <p:nvPr>
            <p:ph idx="1"/>
          </p:nvPr>
        </p:nvSpPr>
        <p:spPr>
          <a:xfrm>
            <a:off x="500332" y="1965959"/>
            <a:ext cx="7901796" cy="4512947"/>
          </a:xfrm>
        </p:spPr>
        <p:txBody>
          <a:bodyPr>
            <a:noAutofit/>
          </a:bodyPr>
          <a:lstStyle/>
          <a:p>
            <a:r>
              <a:rPr lang="en-GB" sz="2800" dirty="0" smtClean="0">
                <a:solidFill>
                  <a:schemeClr val="accent2">
                    <a:lumMod val="75000"/>
                  </a:schemeClr>
                </a:solidFill>
              </a:rPr>
              <a:t>Is </a:t>
            </a:r>
            <a:r>
              <a:rPr lang="en-GB" sz="2800" b="1" dirty="0" smtClean="0">
                <a:solidFill>
                  <a:schemeClr val="accent2">
                    <a:lumMod val="75000"/>
                  </a:schemeClr>
                </a:solidFill>
              </a:rPr>
              <a:t>not:</a:t>
            </a:r>
            <a:endParaRPr lang="en-GB" sz="2800" dirty="0" smtClean="0">
              <a:solidFill>
                <a:schemeClr val="accent2">
                  <a:lumMod val="75000"/>
                </a:schemeClr>
              </a:solidFill>
            </a:endParaRPr>
          </a:p>
          <a:p>
            <a:pPr lvl="1"/>
            <a:r>
              <a:rPr lang="en-GB" sz="2400" dirty="0" smtClean="0">
                <a:solidFill>
                  <a:schemeClr val="accent2">
                    <a:lumMod val="75000"/>
                  </a:schemeClr>
                </a:solidFill>
              </a:rPr>
              <a:t>High work load</a:t>
            </a:r>
          </a:p>
          <a:p>
            <a:pPr lvl="1"/>
            <a:r>
              <a:rPr lang="en-GB" sz="2400" dirty="0" smtClean="0">
                <a:solidFill>
                  <a:schemeClr val="accent2">
                    <a:lumMod val="75000"/>
                  </a:schemeClr>
                </a:solidFill>
              </a:rPr>
              <a:t>Work related absence</a:t>
            </a:r>
          </a:p>
          <a:p>
            <a:pPr lvl="1"/>
            <a:endParaRPr lang="en-GB" sz="2400" dirty="0" smtClean="0">
              <a:solidFill>
                <a:schemeClr val="accent2">
                  <a:lumMod val="75000"/>
                </a:schemeClr>
              </a:solidFill>
            </a:endParaRPr>
          </a:p>
          <a:p>
            <a:r>
              <a:rPr lang="en-GB" sz="2800" dirty="0" smtClean="0">
                <a:solidFill>
                  <a:schemeClr val="accent2">
                    <a:lumMod val="75000"/>
                  </a:schemeClr>
                </a:solidFill>
              </a:rPr>
              <a:t>IS:</a:t>
            </a:r>
          </a:p>
          <a:p>
            <a:pPr lvl="1"/>
            <a:r>
              <a:rPr lang="en-GB" sz="2400" dirty="0" smtClean="0">
                <a:solidFill>
                  <a:schemeClr val="accent2">
                    <a:lumMod val="75000"/>
                  </a:schemeClr>
                </a:solidFill>
              </a:rPr>
              <a:t>The negative emotional state that arises from pressures at work</a:t>
            </a:r>
          </a:p>
          <a:p>
            <a:pPr lvl="2"/>
            <a:r>
              <a:rPr lang="en-GB" sz="1800" dirty="0" smtClean="0">
                <a:solidFill>
                  <a:schemeClr val="accent2">
                    <a:lumMod val="75000"/>
                  </a:schemeClr>
                </a:solidFill>
              </a:rPr>
              <a:t>E.g., high workload is a potential </a:t>
            </a:r>
            <a:r>
              <a:rPr lang="en-GB" sz="1800" b="1" dirty="0" smtClean="0">
                <a:solidFill>
                  <a:schemeClr val="accent2">
                    <a:lumMod val="75000"/>
                  </a:schemeClr>
                </a:solidFill>
              </a:rPr>
              <a:t>cause</a:t>
            </a:r>
            <a:r>
              <a:rPr lang="en-GB" sz="1800" dirty="0" smtClean="0">
                <a:solidFill>
                  <a:schemeClr val="accent2">
                    <a:lumMod val="75000"/>
                  </a:schemeClr>
                </a:solidFill>
              </a:rPr>
              <a:t> of stress</a:t>
            </a:r>
          </a:p>
          <a:p>
            <a:pPr lvl="1"/>
            <a:r>
              <a:rPr lang="en-GB" sz="2400" dirty="0" smtClean="0">
                <a:solidFill>
                  <a:schemeClr val="accent2">
                    <a:lumMod val="75000"/>
                  </a:schemeClr>
                </a:solidFill>
              </a:rPr>
              <a:t>Something that is </a:t>
            </a:r>
            <a:r>
              <a:rPr lang="en-GB" sz="2400" b="1" i="1" dirty="0" smtClean="0">
                <a:solidFill>
                  <a:schemeClr val="accent2">
                    <a:lumMod val="75000"/>
                  </a:schemeClr>
                </a:solidFill>
              </a:rPr>
              <a:t>caused or made worse </a:t>
            </a:r>
            <a:r>
              <a:rPr lang="en-GB" sz="2400" dirty="0" smtClean="0">
                <a:solidFill>
                  <a:schemeClr val="accent2">
                    <a:lumMod val="75000"/>
                  </a:schemeClr>
                </a:solidFill>
              </a:rPr>
              <a:t>by work</a:t>
            </a:r>
            <a:endParaRPr lang="en-GB" sz="2400" dirty="0">
              <a:solidFill>
                <a:schemeClr val="accent2">
                  <a:lumMod val="75000"/>
                </a:schemeClr>
              </a:solidFill>
            </a:endParaRPr>
          </a:p>
        </p:txBody>
      </p:sp>
    </p:spTree>
    <p:extLst>
      <p:ext uri="{BB962C8B-B14F-4D97-AF65-F5344CB8AC3E}">
        <p14:creationId xmlns:p14="http://schemas.microsoft.com/office/powerpoint/2010/main" val="3388144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dirty="0" smtClean="0"/>
              <a:t>Models of work-related stress</a:t>
            </a:r>
            <a:endParaRPr lang="en-GB" dirty="0"/>
          </a:p>
        </p:txBody>
      </p:sp>
      <p:sp>
        <p:nvSpPr>
          <p:cNvPr id="2" name="Subtitle 1"/>
          <p:cNvSpPr>
            <a:spLocks noGrp="1"/>
          </p:cNvSpPr>
          <p:nvPr>
            <p:ph type="subTitle" idx="1"/>
          </p:nvPr>
        </p:nvSpPr>
        <p:spPr/>
        <p:txBody>
          <a:bodyPr>
            <a:normAutofit fontScale="92500" lnSpcReduction="10000"/>
          </a:bodyPr>
          <a:lstStyle/>
          <a:p>
            <a:r>
              <a:rPr lang="en-GB" sz="2800" dirty="0" smtClean="0"/>
              <a:t>Structural</a:t>
            </a:r>
          </a:p>
          <a:p>
            <a:endParaRPr lang="en-GB" sz="2800" dirty="0"/>
          </a:p>
          <a:p>
            <a:r>
              <a:rPr lang="en-GB" sz="2800" dirty="0" smtClean="0"/>
              <a:t>Transactional</a:t>
            </a:r>
          </a:p>
          <a:p>
            <a:endParaRPr lang="en-GB" dirty="0"/>
          </a:p>
        </p:txBody>
      </p:sp>
    </p:spTree>
    <p:extLst>
      <p:ext uri="{BB962C8B-B14F-4D97-AF65-F5344CB8AC3E}">
        <p14:creationId xmlns:p14="http://schemas.microsoft.com/office/powerpoint/2010/main" val="354136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609600"/>
            <a:ext cx="8936966" cy="1356360"/>
          </a:xfrm>
        </p:spPr>
        <p:txBody>
          <a:bodyPr>
            <a:normAutofit/>
          </a:bodyPr>
          <a:lstStyle/>
          <a:p>
            <a:pPr algn="ctr"/>
            <a:r>
              <a:rPr lang="en-GB" sz="3200" b="1" dirty="0" smtClean="0">
                <a:solidFill>
                  <a:schemeClr val="accent4">
                    <a:lumMod val="75000"/>
                  </a:schemeClr>
                </a:solidFill>
              </a:rPr>
              <a:t>Structural approaches to work-related stress</a:t>
            </a:r>
            <a:endParaRPr lang="en-GB" sz="3200" b="1" dirty="0">
              <a:solidFill>
                <a:schemeClr val="accent4">
                  <a:lumMod val="75000"/>
                </a:schemeClr>
              </a:solidFill>
            </a:endParaRPr>
          </a:p>
        </p:txBody>
      </p:sp>
      <p:sp>
        <p:nvSpPr>
          <p:cNvPr id="2" name="Content Placeholder 1"/>
          <p:cNvSpPr>
            <a:spLocks noGrp="1"/>
          </p:cNvSpPr>
          <p:nvPr>
            <p:ph idx="1"/>
          </p:nvPr>
        </p:nvSpPr>
        <p:spPr/>
        <p:txBody>
          <a:bodyPr>
            <a:normAutofit/>
          </a:bodyPr>
          <a:lstStyle/>
          <a:p>
            <a:r>
              <a:rPr lang="en-GB" sz="2400" dirty="0" smtClean="0">
                <a:solidFill>
                  <a:schemeClr val="accent2">
                    <a:lumMod val="75000"/>
                  </a:schemeClr>
                </a:solidFill>
              </a:rPr>
              <a:t>Focus on describing the aspects of work (and the interactions between them) that are thought to lead to the negative emotional state of stress and, in turn, poor employee well-being</a:t>
            </a:r>
          </a:p>
          <a:p>
            <a:endParaRPr lang="en-GB" dirty="0">
              <a:solidFill>
                <a:schemeClr val="accent2">
                  <a:lumMod val="75000"/>
                </a:schemeClr>
              </a:solidFill>
            </a:endParaRPr>
          </a:p>
          <a:p>
            <a:r>
              <a:rPr lang="en-GB" sz="2800" b="1" dirty="0" smtClean="0">
                <a:solidFill>
                  <a:schemeClr val="accent2">
                    <a:lumMod val="75000"/>
                  </a:schemeClr>
                </a:solidFill>
              </a:rPr>
              <a:t>The Demand-Control model (</a:t>
            </a:r>
            <a:r>
              <a:rPr lang="en-GB" sz="2800" b="1" dirty="0" err="1" smtClean="0">
                <a:solidFill>
                  <a:schemeClr val="accent2">
                    <a:lumMod val="75000"/>
                  </a:schemeClr>
                </a:solidFill>
              </a:rPr>
              <a:t>Karasek</a:t>
            </a:r>
            <a:r>
              <a:rPr lang="en-GB" sz="2800" b="1" dirty="0" smtClean="0">
                <a:solidFill>
                  <a:schemeClr val="accent2">
                    <a:lumMod val="75000"/>
                  </a:schemeClr>
                </a:solidFill>
              </a:rPr>
              <a:t>, 1979)</a:t>
            </a:r>
          </a:p>
          <a:p>
            <a:pPr lvl="1"/>
            <a:r>
              <a:rPr lang="en-GB" sz="2400" dirty="0" smtClean="0">
                <a:solidFill>
                  <a:schemeClr val="accent2">
                    <a:lumMod val="75000"/>
                  </a:schemeClr>
                </a:solidFill>
              </a:rPr>
              <a:t>Demands of the work</a:t>
            </a:r>
          </a:p>
          <a:p>
            <a:pPr lvl="1"/>
            <a:r>
              <a:rPr lang="en-GB" sz="2400" dirty="0" smtClean="0">
                <a:solidFill>
                  <a:schemeClr val="accent2">
                    <a:lumMod val="75000"/>
                  </a:schemeClr>
                </a:solidFill>
              </a:rPr>
              <a:t>Control of the individual</a:t>
            </a:r>
          </a:p>
          <a:p>
            <a:pPr lvl="2"/>
            <a:r>
              <a:rPr lang="en-GB" sz="1800" dirty="0" smtClean="0">
                <a:solidFill>
                  <a:schemeClr val="accent2">
                    <a:lumMod val="75000"/>
                  </a:schemeClr>
                </a:solidFill>
              </a:rPr>
              <a:t>Skill discretion</a:t>
            </a:r>
          </a:p>
          <a:p>
            <a:pPr lvl="2"/>
            <a:r>
              <a:rPr lang="en-GB" sz="1800" dirty="0" smtClean="0">
                <a:solidFill>
                  <a:schemeClr val="accent2">
                    <a:lumMod val="75000"/>
                  </a:schemeClr>
                </a:solidFill>
              </a:rPr>
              <a:t>Decision latitude</a:t>
            </a:r>
            <a:endParaRPr lang="en-GB" sz="1800" dirty="0">
              <a:solidFill>
                <a:schemeClr val="accent2">
                  <a:lumMod val="75000"/>
                </a:schemeClr>
              </a:solidFill>
            </a:endParaRPr>
          </a:p>
        </p:txBody>
      </p:sp>
    </p:spTree>
    <p:extLst>
      <p:ext uri="{BB962C8B-B14F-4D97-AF65-F5344CB8AC3E}">
        <p14:creationId xmlns:p14="http://schemas.microsoft.com/office/powerpoint/2010/main" val="3912043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38023" y="609600"/>
            <a:ext cx="8833449" cy="1356360"/>
          </a:xfrm>
        </p:spPr>
        <p:txBody>
          <a:bodyPr>
            <a:normAutofit/>
          </a:bodyPr>
          <a:lstStyle/>
          <a:p>
            <a:pPr algn="ctr"/>
            <a:r>
              <a:rPr lang="en-GB" sz="3200" b="1" dirty="0" smtClean="0">
                <a:solidFill>
                  <a:schemeClr val="accent4">
                    <a:lumMod val="75000"/>
                  </a:schemeClr>
                </a:solidFill>
              </a:rPr>
              <a:t>Structural models of work-related stress</a:t>
            </a:r>
            <a:endParaRPr lang="en-GB" sz="3200" b="1" dirty="0">
              <a:solidFill>
                <a:schemeClr val="accent4">
                  <a:lumMod val="75000"/>
                </a:schemeClr>
              </a:solidFill>
            </a:endParaRPr>
          </a:p>
        </p:txBody>
      </p:sp>
      <p:sp>
        <p:nvSpPr>
          <p:cNvPr id="2" name="Content Placeholder 1"/>
          <p:cNvSpPr>
            <a:spLocks noGrp="1"/>
          </p:cNvSpPr>
          <p:nvPr>
            <p:ph idx="1"/>
          </p:nvPr>
        </p:nvSpPr>
        <p:spPr/>
        <p:txBody>
          <a:bodyPr>
            <a:noAutofit/>
          </a:bodyPr>
          <a:lstStyle/>
          <a:p>
            <a:r>
              <a:rPr lang="en-GB" sz="2400" dirty="0" err="1">
                <a:solidFill>
                  <a:schemeClr val="accent1">
                    <a:lumMod val="75000"/>
                  </a:schemeClr>
                </a:solidFill>
                <a:latin typeface="Gill Sans MT" panose="020B0502020104020203" pitchFamily="34" charset="0"/>
              </a:rPr>
              <a:t>Karasek</a:t>
            </a:r>
            <a:r>
              <a:rPr lang="en-GB" sz="2400" dirty="0">
                <a:solidFill>
                  <a:schemeClr val="accent1">
                    <a:lumMod val="75000"/>
                  </a:schemeClr>
                </a:solidFill>
                <a:latin typeface="Gill Sans MT" panose="020B0502020104020203" pitchFamily="34" charset="0"/>
              </a:rPr>
              <a:t> (1979) devised the Demand-Control Model around two particularly important features of the work environment</a:t>
            </a:r>
          </a:p>
          <a:p>
            <a:endParaRPr lang="en-GB" sz="2400" dirty="0">
              <a:solidFill>
                <a:schemeClr val="accent4">
                  <a:lumMod val="75000"/>
                </a:schemeClr>
              </a:solidFill>
              <a:latin typeface="Gill Sans MT" panose="020B0502020104020203" pitchFamily="34" charset="0"/>
            </a:endParaRPr>
          </a:p>
          <a:p>
            <a:pPr marL="243000" lvl="1" indent="0">
              <a:buNone/>
            </a:pPr>
            <a:r>
              <a:rPr lang="en-GB" sz="2400" b="1" dirty="0">
                <a:solidFill>
                  <a:schemeClr val="accent4">
                    <a:lumMod val="75000"/>
                  </a:schemeClr>
                </a:solidFill>
                <a:latin typeface="Gill Sans MT" panose="020B0502020104020203" pitchFamily="34" charset="0"/>
              </a:rPr>
              <a:t>1) DEMANDS</a:t>
            </a:r>
          </a:p>
          <a:p>
            <a:pPr lvl="2"/>
            <a:r>
              <a:rPr lang="en-GB" sz="2000" dirty="0">
                <a:solidFill>
                  <a:schemeClr val="accent1">
                    <a:lumMod val="75000"/>
                  </a:schemeClr>
                </a:solidFill>
                <a:latin typeface="Gill Sans MT" panose="020B0502020104020203" pitchFamily="34" charset="0"/>
              </a:rPr>
              <a:t>Related to the amount of work a person does, but also factors such as time pressures and amount of mental/physical effort involved</a:t>
            </a:r>
          </a:p>
          <a:p>
            <a:pPr marL="243000" lvl="1" indent="0">
              <a:buNone/>
            </a:pPr>
            <a:r>
              <a:rPr lang="en-GB" sz="2400" b="1" dirty="0">
                <a:solidFill>
                  <a:schemeClr val="accent4">
                    <a:lumMod val="75000"/>
                  </a:schemeClr>
                </a:solidFill>
                <a:latin typeface="Gill Sans MT" panose="020B0502020104020203" pitchFamily="34" charset="0"/>
              </a:rPr>
              <a:t>2) CONTROL</a:t>
            </a:r>
          </a:p>
          <a:p>
            <a:pPr lvl="2"/>
            <a:r>
              <a:rPr lang="en-GB" sz="2000" dirty="0">
                <a:solidFill>
                  <a:schemeClr val="accent1">
                    <a:lumMod val="75000"/>
                  </a:schemeClr>
                </a:solidFill>
                <a:latin typeface="Gill Sans MT" panose="020B0502020104020203" pitchFamily="34" charset="0"/>
              </a:rPr>
              <a:t>Extent to which the job allows employee to use their skills/capabilities (skill discretion)</a:t>
            </a:r>
          </a:p>
          <a:p>
            <a:pPr lvl="2"/>
            <a:r>
              <a:rPr lang="en-GB" sz="2000" dirty="0">
                <a:solidFill>
                  <a:schemeClr val="accent1">
                    <a:lumMod val="75000"/>
                  </a:schemeClr>
                </a:solidFill>
                <a:latin typeface="Gill Sans MT" panose="020B0502020104020203" pitchFamily="34" charset="0"/>
              </a:rPr>
              <a:t>Amount of control employee has over their work situation (decision latitude</a:t>
            </a:r>
            <a:r>
              <a:rPr lang="en-GB" sz="1800" dirty="0">
                <a:solidFill>
                  <a:schemeClr val="accent1">
                    <a:lumMod val="75000"/>
                  </a:schemeClr>
                </a:solidFill>
                <a:latin typeface="Gill Sans MT" panose="020B0502020104020203" pitchFamily="34" charset="0"/>
              </a:rPr>
              <a:t>)</a:t>
            </a:r>
          </a:p>
          <a:p>
            <a:endParaRPr lang="en-GB" sz="2400" dirty="0">
              <a:latin typeface="Gill Sans MT" panose="020B0502020104020203" pitchFamily="34" charset="0"/>
            </a:endParaRPr>
          </a:p>
        </p:txBody>
      </p:sp>
    </p:spTree>
    <p:extLst>
      <p:ext uri="{BB962C8B-B14F-4D97-AF65-F5344CB8AC3E}">
        <p14:creationId xmlns:p14="http://schemas.microsoft.com/office/powerpoint/2010/main" val="1890535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8680" y="444737"/>
            <a:ext cx="7406640" cy="1356360"/>
          </a:xfrm>
        </p:spPr>
        <p:txBody>
          <a:bodyPr>
            <a:normAutofit/>
          </a:bodyPr>
          <a:lstStyle/>
          <a:p>
            <a:pPr algn="ctr"/>
            <a:r>
              <a:rPr lang="en-GB" sz="3200" b="1" dirty="0" smtClean="0">
                <a:solidFill>
                  <a:schemeClr val="accent4">
                    <a:lumMod val="75000"/>
                  </a:schemeClr>
                </a:solidFill>
              </a:rPr>
              <a:t>The Job Demand-control model (</a:t>
            </a:r>
            <a:r>
              <a:rPr lang="en-GB" sz="3200" b="1" dirty="0" err="1" smtClean="0">
                <a:solidFill>
                  <a:schemeClr val="accent4">
                    <a:lumMod val="75000"/>
                  </a:schemeClr>
                </a:solidFill>
              </a:rPr>
              <a:t>Karasek</a:t>
            </a:r>
            <a:r>
              <a:rPr lang="en-GB" sz="3200" b="1" dirty="0" smtClean="0">
                <a:solidFill>
                  <a:schemeClr val="accent4">
                    <a:lumMod val="75000"/>
                  </a:schemeClr>
                </a:solidFill>
              </a:rPr>
              <a:t>, 1979)</a:t>
            </a:r>
            <a:endParaRPr lang="en-GB" sz="3200" b="1" dirty="0">
              <a:solidFill>
                <a:schemeClr val="accent4">
                  <a:lumMod val="75000"/>
                </a:schemeClr>
              </a:solidFill>
            </a:endParaRPr>
          </a:p>
        </p:txBody>
      </p:sp>
      <p:sp>
        <p:nvSpPr>
          <p:cNvPr id="3" name="Content Placeholder 2"/>
          <p:cNvSpPr>
            <a:spLocks noGrp="1"/>
          </p:cNvSpPr>
          <p:nvPr>
            <p:ph idx="1"/>
          </p:nvPr>
        </p:nvSpPr>
        <p:spPr>
          <a:xfrm>
            <a:off x="435895" y="1975104"/>
            <a:ext cx="8272211" cy="4425695"/>
          </a:xfrm>
        </p:spPr>
        <p:txBody>
          <a:bodyPr>
            <a:normAutofit/>
          </a:bodyPr>
          <a:lstStyle/>
          <a:p>
            <a:r>
              <a:rPr lang="en-GB" sz="1800" dirty="0" smtClean="0">
                <a:latin typeface="Gill Sans MT" panose="020B0502020104020203" pitchFamily="34" charset="0"/>
              </a:rPr>
              <a:t>Four categories of job were described through combining levels of </a:t>
            </a:r>
            <a:r>
              <a:rPr lang="en-GB" sz="1800" b="1" dirty="0" smtClean="0">
                <a:latin typeface="Gill Sans MT" panose="020B0502020104020203" pitchFamily="34" charset="0"/>
              </a:rPr>
              <a:t>demand</a:t>
            </a:r>
            <a:r>
              <a:rPr lang="en-GB" sz="1800" dirty="0" smtClean="0">
                <a:latin typeface="Gill Sans MT" panose="020B0502020104020203" pitchFamily="34" charset="0"/>
              </a:rPr>
              <a:t> and </a:t>
            </a:r>
            <a:r>
              <a:rPr lang="en-GB" sz="1800" b="1" dirty="0" smtClean="0">
                <a:latin typeface="Gill Sans MT" panose="020B0502020104020203" pitchFamily="34" charset="0"/>
              </a:rPr>
              <a:t>control</a:t>
            </a:r>
            <a:r>
              <a:rPr lang="en-GB" sz="1800" dirty="0" smtClean="0">
                <a:latin typeface="Gill Sans MT" panose="020B0502020104020203" pitchFamily="34" charset="0"/>
              </a:rPr>
              <a:t>:</a:t>
            </a:r>
          </a:p>
          <a:p>
            <a:endParaRPr lang="en-GB" sz="1800" dirty="0">
              <a:latin typeface="Gill Sans MT" panose="020B0502020104020203" pitchFamily="34" charset="0"/>
            </a:endParaRPr>
          </a:p>
          <a:p>
            <a:pPr marL="0" indent="0">
              <a:buNone/>
            </a:pPr>
            <a:r>
              <a:rPr lang="en-GB" sz="1800" dirty="0" smtClean="0">
                <a:latin typeface="Gill Sans MT" panose="020B0502020104020203" pitchFamily="34" charset="0"/>
              </a:rPr>
              <a:t>		</a:t>
            </a:r>
            <a:r>
              <a:rPr lang="en-GB" sz="1800" b="1" dirty="0" smtClean="0">
                <a:latin typeface="Gill Sans MT" panose="020B0502020104020203" pitchFamily="34" charset="0"/>
              </a:rPr>
              <a:t>DEMAND,                CONTROL</a:t>
            </a:r>
            <a:br>
              <a:rPr lang="en-GB" sz="1800" b="1" dirty="0" smtClean="0">
                <a:latin typeface="Gill Sans MT" panose="020B0502020104020203" pitchFamily="34" charset="0"/>
              </a:rPr>
            </a:br>
            <a:endParaRPr lang="en-GB" sz="1800" b="1" dirty="0" smtClean="0">
              <a:latin typeface="Gill Sans MT" panose="020B0502020104020203" pitchFamily="34" charset="0"/>
            </a:endParaRPr>
          </a:p>
          <a:p>
            <a:pPr marL="0" indent="0">
              <a:buNone/>
            </a:pPr>
            <a:endParaRPr lang="en-GB" sz="1800" b="1" dirty="0" smtClean="0">
              <a:latin typeface="Gill Sans MT" panose="020B0502020104020203" pitchFamily="34" charset="0"/>
            </a:endParaRPr>
          </a:p>
          <a:p>
            <a:pPr marL="0" indent="0">
              <a:buNone/>
            </a:pPr>
            <a:r>
              <a:rPr lang="en-GB" sz="1800" b="1" dirty="0">
                <a:latin typeface="Gill Sans MT" panose="020B0502020104020203" pitchFamily="34" charset="0"/>
              </a:rPr>
              <a:t>		DEMAND,                </a:t>
            </a:r>
            <a:r>
              <a:rPr lang="en-GB" sz="1800" b="1" dirty="0" smtClean="0">
                <a:latin typeface="Gill Sans MT" panose="020B0502020104020203" pitchFamily="34" charset="0"/>
              </a:rPr>
              <a:t>CONTROL</a:t>
            </a:r>
            <a:br>
              <a:rPr lang="en-GB" sz="1800" b="1" dirty="0" smtClean="0">
                <a:latin typeface="Gill Sans MT" panose="020B0502020104020203" pitchFamily="34" charset="0"/>
              </a:rPr>
            </a:br>
            <a:endParaRPr lang="en-GB" sz="1800" b="1" dirty="0">
              <a:latin typeface="Gill Sans MT" panose="020B0502020104020203" pitchFamily="34" charset="0"/>
            </a:endParaRPr>
          </a:p>
          <a:p>
            <a:pPr marL="0" indent="0">
              <a:buNone/>
            </a:pPr>
            <a:endParaRPr lang="en-GB" sz="1800" b="1" dirty="0" smtClean="0">
              <a:latin typeface="Gill Sans MT" panose="020B0502020104020203" pitchFamily="34" charset="0"/>
            </a:endParaRPr>
          </a:p>
          <a:p>
            <a:pPr marL="0" indent="0">
              <a:buNone/>
            </a:pPr>
            <a:r>
              <a:rPr lang="en-GB" sz="1800" b="1" dirty="0">
                <a:latin typeface="Gill Sans MT" panose="020B0502020104020203" pitchFamily="34" charset="0"/>
              </a:rPr>
              <a:t>		DEMAND,                </a:t>
            </a:r>
            <a:r>
              <a:rPr lang="en-GB" sz="1800" b="1" dirty="0" smtClean="0">
                <a:latin typeface="Gill Sans MT" panose="020B0502020104020203" pitchFamily="34" charset="0"/>
              </a:rPr>
              <a:t>CONTROL</a:t>
            </a:r>
            <a:br>
              <a:rPr lang="en-GB" sz="1800" b="1" dirty="0" smtClean="0">
                <a:latin typeface="Gill Sans MT" panose="020B0502020104020203" pitchFamily="34" charset="0"/>
              </a:rPr>
            </a:br>
            <a:endParaRPr lang="en-GB" sz="1800" b="1" dirty="0">
              <a:latin typeface="Gill Sans MT" panose="020B0502020104020203" pitchFamily="34" charset="0"/>
            </a:endParaRPr>
          </a:p>
          <a:p>
            <a:pPr marL="0" indent="0">
              <a:buNone/>
            </a:pPr>
            <a:endParaRPr lang="en-GB" sz="1800" b="1" dirty="0" smtClean="0">
              <a:latin typeface="Gill Sans MT" panose="020B0502020104020203" pitchFamily="34" charset="0"/>
            </a:endParaRPr>
          </a:p>
          <a:p>
            <a:pPr marL="0" indent="0">
              <a:buNone/>
            </a:pPr>
            <a:r>
              <a:rPr lang="en-GB" sz="1800" b="1" dirty="0">
                <a:latin typeface="Gill Sans MT" panose="020B0502020104020203" pitchFamily="34" charset="0"/>
              </a:rPr>
              <a:t>		DEMAND,                CONTROL</a:t>
            </a:r>
          </a:p>
          <a:p>
            <a:pPr marL="0" indent="0">
              <a:buNone/>
            </a:pPr>
            <a:endParaRPr lang="en-GB" dirty="0">
              <a:latin typeface="Gill Sans MT" panose="020B0502020104020203" pitchFamily="34" charset="0"/>
            </a:endParaRPr>
          </a:p>
        </p:txBody>
      </p:sp>
      <p:sp>
        <p:nvSpPr>
          <p:cNvPr id="4" name="Down Arrow 3"/>
          <p:cNvSpPr/>
          <p:nvPr/>
        </p:nvSpPr>
        <p:spPr>
          <a:xfrm>
            <a:off x="1359240" y="2953940"/>
            <a:ext cx="304800" cy="292608"/>
          </a:xfrm>
          <a:prstGeom prst="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3462589" y="2952560"/>
            <a:ext cx="304800" cy="292608"/>
          </a:xfrm>
          <a:prstGeom prst="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3462589" y="3947364"/>
            <a:ext cx="304800" cy="292608"/>
          </a:xfrm>
          <a:prstGeom prst="downArrow">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1359240" y="4940788"/>
            <a:ext cx="304800" cy="292608"/>
          </a:xfrm>
          <a:prstGeom prst="downArrow">
            <a:avLst/>
          </a:prstGeom>
          <a:solidFill>
            <a:srgbClr val="FF00FF"/>
          </a:solidFill>
          <a:ln>
            <a:solidFill>
              <a:srgbClr val="FF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Up Arrow 8"/>
          <p:cNvSpPr/>
          <p:nvPr/>
        </p:nvSpPr>
        <p:spPr>
          <a:xfrm>
            <a:off x="3415837" y="5972240"/>
            <a:ext cx="377952" cy="292608"/>
          </a:xfrm>
          <a:prstGeom prst="up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Up Arrow 9"/>
          <p:cNvSpPr/>
          <p:nvPr/>
        </p:nvSpPr>
        <p:spPr>
          <a:xfrm>
            <a:off x="1359240" y="5934212"/>
            <a:ext cx="377952" cy="292608"/>
          </a:xfrm>
          <a:prstGeom prst="up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Up Arrow 10"/>
          <p:cNvSpPr/>
          <p:nvPr/>
        </p:nvSpPr>
        <p:spPr>
          <a:xfrm>
            <a:off x="3389437" y="4940463"/>
            <a:ext cx="377952" cy="292608"/>
          </a:xfrm>
          <a:prstGeom prst="upArrow">
            <a:avLst/>
          </a:prstGeom>
          <a:solidFill>
            <a:srgbClr val="FF00FF"/>
          </a:solidFill>
          <a:ln>
            <a:solidFill>
              <a:srgbClr val="FF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1"/>
          <p:cNvSpPr/>
          <p:nvPr/>
        </p:nvSpPr>
        <p:spPr>
          <a:xfrm>
            <a:off x="1312171" y="3947364"/>
            <a:ext cx="377952" cy="292608"/>
          </a:xfrm>
          <a:prstGeom prst="upArrow">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Arrow Connector 14"/>
          <p:cNvCxnSpPr/>
          <p:nvPr/>
        </p:nvCxnSpPr>
        <p:spPr>
          <a:xfrm>
            <a:off x="5378458" y="5071979"/>
            <a:ext cx="10075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Rounded Rectangle 17"/>
          <p:cNvSpPr/>
          <p:nvPr/>
        </p:nvSpPr>
        <p:spPr>
          <a:xfrm>
            <a:off x="6656832" y="2879408"/>
            <a:ext cx="1926336" cy="438912"/>
          </a:xfrm>
          <a:prstGeom prst="roundRect">
            <a:avLst/>
          </a:prstGeom>
          <a:no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2">
                    <a:lumMod val="75000"/>
                  </a:schemeClr>
                </a:solidFill>
              </a:rPr>
              <a:t>PASSIVE</a:t>
            </a:r>
            <a:endParaRPr lang="en-GB" b="1" dirty="0">
              <a:solidFill>
                <a:schemeClr val="accent2">
                  <a:lumMod val="75000"/>
                </a:schemeClr>
              </a:solidFill>
            </a:endParaRPr>
          </a:p>
        </p:txBody>
      </p:sp>
      <p:sp>
        <p:nvSpPr>
          <p:cNvPr id="19" name="Rounded Rectangle 18"/>
          <p:cNvSpPr/>
          <p:nvPr/>
        </p:nvSpPr>
        <p:spPr>
          <a:xfrm>
            <a:off x="6687282" y="3831426"/>
            <a:ext cx="1926336" cy="438912"/>
          </a:xfrm>
          <a:prstGeom prst="roundRect">
            <a:avLst/>
          </a:prstGeom>
          <a:noFill/>
          <a:ln w="3810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5">
                    <a:lumMod val="75000"/>
                  </a:schemeClr>
                </a:solidFill>
              </a:rPr>
              <a:t>HIGH-STRAIN</a:t>
            </a:r>
            <a:endParaRPr lang="en-GB" b="1" dirty="0">
              <a:solidFill>
                <a:schemeClr val="accent5">
                  <a:lumMod val="75000"/>
                </a:schemeClr>
              </a:solidFill>
            </a:endParaRPr>
          </a:p>
        </p:txBody>
      </p:sp>
      <p:sp>
        <p:nvSpPr>
          <p:cNvPr id="20" name="Rounded Rectangle 19"/>
          <p:cNvSpPr/>
          <p:nvPr/>
        </p:nvSpPr>
        <p:spPr>
          <a:xfrm>
            <a:off x="6698628" y="5814207"/>
            <a:ext cx="1926336" cy="438912"/>
          </a:xfrm>
          <a:prstGeom prst="round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rgbClr val="00B050"/>
                </a:solidFill>
              </a:rPr>
              <a:t>ACTIVE</a:t>
            </a:r>
            <a:endParaRPr lang="en-GB" b="1" dirty="0">
              <a:solidFill>
                <a:srgbClr val="00B050"/>
              </a:solidFill>
            </a:endParaRPr>
          </a:p>
        </p:txBody>
      </p:sp>
      <p:sp>
        <p:nvSpPr>
          <p:cNvPr id="21" name="Rounded Rectangle 20"/>
          <p:cNvSpPr/>
          <p:nvPr/>
        </p:nvSpPr>
        <p:spPr>
          <a:xfrm>
            <a:off x="6687282" y="4840131"/>
            <a:ext cx="1926336" cy="438912"/>
          </a:xfrm>
          <a:prstGeom prst="roundRect">
            <a:avLst/>
          </a:prstGeom>
          <a:noFill/>
          <a:ln w="38100">
            <a:solidFill>
              <a:srgbClr val="FF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rgbClr val="FF00FF"/>
                </a:solidFill>
              </a:rPr>
              <a:t>LOW-STRAIN</a:t>
            </a:r>
            <a:endParaRPr lang="en-GB" b="1" dirty="0">
              <a:solidFill>
                <a:srgbClr val="FF00FF"/>
              </a:solidFill>
            </a:endParaRPr>
          </a:p>
        </p:txBody>
      </p:sp>
      <p:cxnSp>
        <p:nvCxnSpPr>
          <p:cNvPr id="27" name="Straight Arrow Connector 26"/>
          <p:cNvCxnSpPr/>
          <p:nvPr/>
        </p:nvCxnSpPr>
        <p:spPr>
          <a:xfrm>
            <a:off x="5390256" y="4085388"/>
            <a:ext cx="10075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5398532" y="6087489"/>
            <a:ext cx="10075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5398532" y="3098864"/>
            <a:ext cx="10075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1750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3" name="Straight Arrow Connector 22"/>
          <p:cNvCxnSpPr/>
          <p:nvPr/>
        </p:nvCxnSpPr>
        <p:spPr>
          <a:xfrm>
            <a:off x="1428573" y="2212145"/>
            <a:ext cx="4569891" cy="4299633"/>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1428573" y="1889760"/>
            <a:ext cx="4435779" cy="4199441"/>
          </a:xfrm>
          <a:prstGeom prst="straightConnector1">
            <a:avLst/>
          </a:prstGeom>
          <a:ln w="50800">
            <a:solidFill>
              <a:srgbClr val="00B050"/>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05491" y="533400"/>
            <a:ext cx="7406640" cy="1356360"/>
          </a:xfrm>
        </p:spPr>
        <p:txBody>
          <a:bodyPr>
            <a:normAutofit/>
          </a:bodyPr>
          <a:lstStyle/>
          <a:p>
            <a:pPr algn="ctr"/>
            <a:r>
              <a:rPr lang="en-GB" sz="3200" b="1" dirty="0">
                <a:solidFill>
                  <a:schemeClr val="accent4">
                    <a:lumMod val="75000"/>
                  </a:schemeClr>
                </a:solidFill>
              </a:rPr>
              <a:t>The Job Demand-control model (</a:t>
            </a:r>
            <a:r>
              <a:rPr lang="en-GB" sz="3200" b="1" dirty="0" err="1">
                <a:solidFill>
                  <a:schemeClr val="accent4">
                    <a:lumMod val="75000"/>
                  </a:schemeClr>
                </a:solidFill>
              </a:rPr>
              <a:t>Karasek</a:t>
            </a:r>
            <a:r>
              <a:rPr lang="en-GB" sz="3200" b="1" dirty="0">
                <a:solidFill>
                  <a:schemeClr val="accent4">
                    <a:lumMod val="75000"/>
                  </a:schemeClr>
                </a:solidFill>
              </a:rPr>
              <a:t>, 1979)</a:t>
            </a:r>
          </a:p>
        </p:txBody>
      </p:sp>
      <p:sp>
        <p:nvSpPr>
          <p:cNvPr id="7" name="Rectangle 6"/>
          <p:cNvSpPr/>
          <p:nvPr/>
        </p:nvSpPr>
        <p:spPr>
          <a:xfrm>
            <a:off x="1428573" y="2212145"/>
            <a:ext cx="4096512" cy="3877056"/>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Connector 8"/>
          <p:cNvCxnSpPr>
            <a:stCxn id="7" idx="0"/>
            <a:endCxn id="7" idx="2"/>
          </p:cNvCxnSpPr>
          <p:nvPr/>
        </p:nvCxnSpPr>
        <p:spPr>
          <a:xfrm>
            <a:off x="3476829" y="2212145"/>
            <a:ext cx="0" cy="3877056"/>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a:stCxn id="7" idx="1"/>
            <a:endCxn id="7" idx="3"/>
          </p:cNvCxnSpPr>
          <p:nvPr/>
        </p:nvCxnSpPr>
        <p:spPr>
          <a:xfrm>
            <a:off x="1428573" y="4150673"/>
            <a:ext cx="4096512" cy="0"/>
          </a:xfrm>
          <a:prstGeom prst="line">
            <a:avLst/>
          </a:prstGeom>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1428573" y="2990625"/>
            <a:ext cx="2048256" cy="461665"/>
          </a:xfrm>
          <a:prstGeom prst="rect">
            <a:avLst/>
          </a:prstGeom>
          <a:noFill/>
        </p:spPr>
        <p:txBody>
          <a:bodyPr wrap="square" rtlCol="0">
            <a:spAutoFit/>
          </a:bodyPr>
          <a:lstStyle/>
          <a:p>
            <a:pPr algn="ctr"/>
            <a:r>
              <a:rPr lang="en-GB" sz="2400" i="1" dirty="0" smtClean="0"/>
              <a:t>Low strain</a:t>
            </a:r>
            <a:endParaRPr lang="en-GB" sz="2400" i="1" dirty="0"/>
          </a:p>
        </p:txBody>
      </p:sp>
      <p:sp>
        <p:nvSpPr>
          <p:cNvPr id="13" name="TextBox 12"/>
          <p:cNvSpPr txBox="1"/>
          <p:nvPr/>
        </p:nvSpPr>
        <p:spPr>
          <a:xfrm>
            <a:off x="3476830" y="4935381"/>
            <a:ext cx="2048256" cy="461665"/>
          </a:xfrm>
          <a:prstGeom prst="rect">
            <a:avLst/>
          </a:prstGeom>
          <a:noFill/>
        </p:spPr>
        <p:txBody>
          <a:bodyPr wrap="square" rtlCol="0">
            <a:spAutoFit/>
          </a:bodyPr>
          <a:lstStyle/>
          <a:p>
            <a:pPr algn="ctr"/>
            <a:r>
              <a:rPr lang="en-GB" sz="2400" i="1" dirty="0" smtClean="0"/>
              <a:t>High strain</a:t>
            </a:r>
            <a:endParaRPr lang="en-GB" sz="2400" i="1" dirty="0"/>
          </a:p>
        </p:txBody>
      </p:sp>
      <p:sp>
        <p:nvSpPr>
          <p:cNvPr id="14" name="TextBox 13"/>
          <p:cNvSpPr txBox="1"/>
          <p:nvPr/>
        </p:nvSpPr>
        <p:spPr>
          <a:xfrm>
            <a:off x="1428573" y="4935381"/>
            <a:ext cx="2048256" cy="461665"/>
          </a:xfrm>
          <a:prstGeom prst="rect">
            <a:avLst/>
          </a:prstGeom>
          <a:noFill/>
        </p:spPr>
        <p:txBody>
          <a:bodyPr wrap="square" rtlCol="0">
            <a:spAutoFit/>
          </a:bodyPr>
          <a:lstStyle/>
          <a:p>
            <a:pPr algn="ctr"/>
            <a:r>
              <a:rPr lang="en-GB" sz="2400" i="1" dirty="0" smtClean="0"/>
              <a:t>Passive </a:t>
            </a:r>
            <a:endParaRPr lang="en-GB" sz="2400" i="1" dirty="0"/>
          </a:p>
        </p:txBody>
      </p:sp>
      <p:sp>
        <p:nvSpPr>
          <p:cNvPr id="15" name="TextBox 14"/>
          <p:cNvSpPr txBox="1"/>
          <p:nvPr/>
        </p:nvSpPr>
        <p:spPr>
          <a:xfrm>
            <a:off x="3547872" y="2990625"/>
            <a:ext cx="2048256" cy="461665"/>
          </a:xfrm>
          <a:prstGeom prst="rect">
            <a:avLst/>
          </a:prstGeom>
          <a:noFill/>
        </p:spPr>
        <p:txBody>
          <a:bodyPr wrap="square" rtlCol="0">
            <a:spAutoFit/>
          </a:bodyPr>
          <a:lstStyle/>
          <a:p>
            <a:pPr algn="ctr"/>
            <a:r>
              <a:rPr lang="en-GB" sz="2400" i="1" dirty="0" smtClean="0"/>
              <a:t>Active </a:t>
            </a:r>
            <a:endParaRPr lang="en-GB" sz="2400" i="1" dirty="0"/>
          </a:p>
        </p:txBody>
      </p:sp>
      <p:sp>
        <p:nvSpPr>
          <p:cNvPr id="16" name="Rectangle 9"/>
          <p:cNvSpPr>
            <a:spLocks noChangeArrowheads="1"/>
          </p:cNvSpPr>
          <p:nvPr/>
        </p:nvSpPr>
        <p:spPr bwMode="auto">
          <a:xfrm rot="16200000">
            <a:off x="-1046739" y="3594898"/>
            <a:ext cx="3806825" cy="1015663"/>
          </a:xfrm>
          <a:prstGeom prst="rect">
            <a:avLst/>
          </a:prstGeom>
          <a:noFill/>
          <a:ln w="9525">
            <a:noFill/>
            <a:miter lim="800000"/>
            <a:headEnd/>
            <a:tailEnd/>
          </a:ln>
          <a:effectLst/>
        </p:spPr>
        <p:txBody>
          <a:bodyPr>
            <a:spAutoFit/>
          </a:bodyPr>
          <a:lstStyle/>
          <a:p>
            <a:pPr algn="ctr" eaLnBrk="1" hangingPunct="1">
              <a:defRPr/>
            </a:pPr>
            <a:r>
              <a:rPr lang="en-GB" sz="2000" b="1" dirty="0"/>
              <a:t>job control (decision latitude)</a:t>
            </a:r>
          </a:p>
          <a:p>
            <a:pPr algn="r" eaLnBrk="1" hangingPunct="1">
              <a:defRPr/>
            </a:pPr>
            <a:endParaRPr lang="en-GB" sz="2000" b="1" dirty="0"/>
          </a:p>
          <a:p>
            <a:pPr eaLnBrk="1" hangingPunct="1">
              <a:defRPr/>
            </a:pPr>
            <a:r>
              <a:rPr lang="en-GB" sz="2000" b="1" dirty="0"/>
              <a:t>low		   	</a:t>
            </a:r>
            <a:r>
              <a:rPr lang="en-GB" sz="2000" b="1" dirty="0" smtClean="0"/>
              <a:t>  </a:t>
            </a:r>
            <a:r>
              <a:rPr lang="en-GB" sz="2000" b="1" dirty="0"/>
              <a:t>high</a:t>
            </a:r>
          </a:p>
        </p:txBody>
      </p:sp>
      <p:sp>
        <p:nvSpPr>
          <p:cNvPr id="19" name="Rectangle 8"/>
          <p:cNvSpPr>
            <a:spLocks noChangeArrowheads="1"/>
          </p:cNvSpPr>
          <p:nvPr/>
        </p:nvSpPr>
        <p:spPr bwMode="auto">
          <a:xfrm>
            <a:off x="1428573" y="6157835"/>
            <a:ext cx="4096512" cy="707886"/>
          </a:xfrm>
          <a:prstGeom prst="rect">
            <a:avLst/>
          </a:prstGeom>
          <a:noFill/>
          <a:ln w="9525">
            <a:noFill/>
            <a:miter lim="800000"/>
            <a:headEnd/>
            <a:tailEnd/>
          </a:ln>
          <a:effectLst/>
        </p:spPr>
        <p:txBody>
          <a:bodyPr wrap="square">
            <a:spAutoFit/>
          </a:bodyPr>
          <a:lstStyle/>
          <a:p>
            <a:pPr eaLnBrk="1" hangingPunct="1">
              <a:defRPr/>
            </a:pPr>
            <a:r>
              <a:rPr lang="en-GB" sz="2000" b="1" dirty="0"/>
              <a:t>low			   </a:t>
            </a:r>
            <a:r>
              <a:rPr lang="en-GB" sz="2000" b="1" dirty="0" smtClean="0"/>
              <a:t>   high</a:t>
            </a:r>
            <a:endParaRPr lang="en-GB" sz="2000" b="1" dirty="0"/>
          </a:p>
          <a:p>
            <a:pPr algn="ctr" eaLnBrk="1" hangingPunct="1">
              <a:defRPr/>
            </a:pPr>
            <a:r>
              <a:rPr lang="en-GB" sz="2000" b="1" dirty="0"/>
              <a:t>job demands</a:t>
            </a:r>
          </a:p>
        </p:txBody>
      </p:sp>
      <p:sp>
        <p:nvSpPr>
          <p:cNvPr id="26" name="Oval 25"/>
          <p:cNvSpPr/>
          <p:nvPr/>
        </p:nvSpPr>
        <p:spPr>
          <a:xfrm>
            <a:off x="6126600" y="5106134"/>
            <a:ext cx="2743200" cy="1582615"/>
          </a:xfrm>
          <a:prstGeom prst="ellips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rgbClr val="0070C0"/>
                </a:solidFill>
              </a:rPr>
              <a:t>Risk of psychological strain and increased illness</a:t>
            </a:r>
            <a:endParaRPr lang="en-GB" b="1" dirty="0">
              <a:solidFill>
                <a:srgbClr val="0070C0"/>
              </a:solidFill>
            </a:endParaRPr>
          </a:p>
        </p:txBody>
      </p:sp>
      <p:sp>
        <p:nvSpPr>
          <p:cNvPr id="27" name="Oval 26"/>
          <p:cNvSpPr/>
          <p:nvPr/>
        </p:nvSpPr>
        <p:spPr>
          <a:xfrm>
            <a:off x="6069506" y="1408010"/>
            <a:ext cx="2743200" cy="1582615"/>
          </a:xfrm>
          <a:prstGeom prst="ellips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rgbClr val="0070C0"/>
                </a:solidFill>
              </a:rPr>
              <a:t>Productive and motivated</a:t>
            </a:r>
            <a:endParaRPr lang="en-GB" b="1" dirty="0">
              <a:solidFill>
                <a:srgbClr val="0070C0"/>
              </a:solidFill>
            </a:endParaRPr>
          </a:p>
        </p:txBody>
      </p:sp>
    </p:spTree>
    <p:extLst>
      <p:ext uri="{BB962C8B-B14F-4D97-AF65-F5344CB8AC3E}">
        <p14:creationId xmlns:p14="http://schemas.microsoft.com/office/powerpoint/2010/main" val="958424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6"/>
                                        </p:tgtEl>
                                        <p:attrNameLst>
                                          <p:attrName>style.visibility</p:attrName>
                                        </p:attrNameLst>
                                      </p:cBhvr>
                                      <p:to>
                                        <p:strVal val="visible"/>
                                      </p:to>
                                    </p:set>
                                    <p:anim calcmode="lin" valueType="num">
                                      <p:cBhvr additive="base">
                                        <p:cTn id="13" dur="500" fill="hold"/>
                                        <p:tgtEl>
                                          <p:spTgt spid="26"/>
                                        </p:tgtEl>
                                        <p:attrNameLst>
                                          <p:attrName>ppt_x</p:attrName>
                                        </p:attrNameLst>
                                      </p:cBhvr>
                                      <p:tavLst>
                                        <p:tav tm="0">
                                          <p:val>
                                            <p:strVal val="#ppt_x"/>
                                          </p:val>
                                        </p:tav>
                                        <p:tav tm="100000">
                                          <p:val>
                                            <p:strVal val="#ppt_x"/>
                                          </p:val>
                                        </p:tav>
                                      </p:tavLst>
                                    </p:anim>
                                    <p:anim calcmode="lin" valueType="num">
                                      <p:cBhvr additive="base">
                                        <p:cTn id="1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accent4">
                    <a:lumMod val="75000"/>
                  </a:schemeClr>
                </a:solidFill>
              </a:rPr>
              <a:t>What would these jobs be classified as?</a:t>
            </a:r>
          </a:p>
        </p:txBody>
      </p:sp>
      <p:sp>
        <p:nvSpPr>
          <p:cNvPr id="3" name="Content Placeholder 2"/>
          <p:cNvSpPr>
            <a:spLocks noGrp="1"/>
          </p:cNvSpPr>
          <p:nvPr>
            <p:ph sz="half" idx="1"/>
          </p:nvPr>
        </p:nvSpPr>
        <p:spPr>
          <a:xfrm>
            <a:off x="857250" y="2252556"/>
            <a:ext cx="4066793" cy="3633047"/>
          </a:xfrm>
        </p:spPr>
        <p:txBody>
          <a:bodyPr>
            <a:noAutofit/>
          </a:bodyPr>
          <a:lstStyle/>
          <a:p>
            <a:r>
              <a:rPr lang="en-GB" sz="2400" dirty="0">
                <a:solidFill>
                  <a:schemeClr val="accent4">
                    <a:lumMod val="75000"/>
                  </a:schemeClr>
                </a:solidFill>
              </a:rPr>
              <a:t>Call centre phone call handler</a:t>
            </a:r>
          </a:p>
          <a:p>
            <a:endParaRPr lang="en-GB" sz="2400" dirty="0"/>
          </a:p>
          <a:p>
            <a:r>
              <a:rPr lang="en-GB" sz="2400" dirty="0"/>
              <a:t>Elite team-sports athlete</a:t>
            </a:r>
          </a:p>
          <a:p>
            <a:endParaRPr lang="en-GB" sz="2400" dirty="0"/>
          </a:p>
          <a:p>
            <a:r>
              <a:rPr lang="en-GB" sz="2400" dirty="0">
                <a:solidFill>
                  <a:schemeClr val="accent4">
                    <a:lumMod val="75000"/>
                  </a:schemeClr>
                </a:solidFill>
              </a:rPr>
              <a:t>Qualified medical doctor</a:t>
            </a:r>
          </a:p>
          <a:p>
            <a:endParaRPr lang="en-GB" sz="2400" dirty="0"/>
          </a:p>
          <a:p>
            <a:r>
              <a:rPr lang="en-GB" sz="2400" dirty="0"/>
              <a:t>Shopping centre security guard</a:t>
            </a:r>
          </a:p>
          <a:p>
            <a:endParaRPr lang="en-GB" sz="2400" dirty="0"/>
          </a:p>
        </p:txBody>
      </p:sp>
      <p:sp>
        <p:nvSpPr>
          <p:cNvPr id="4" name="Content Placeholder 3"/>
          <p:cNvSpPr>
            <a:spLocks noGrp="1"/>
          </p:cNvSpPr>
          <p:nvPr>
            <p:ph sz="half" idx="2"/>
          </p:nvPr>
        </p:nvSpPr>
        <p:spPr>
          <a:xfrm>
            <a:off x="4924043" y="2252556"/>
            <a:ext cx="3566160" cy="4023360"/>
          </a:xfrm>
        </p:spPr>
        <p:txBody>
          <a:bodyPr>
            <a:normAutofit/>
          </a:bodyPr>
          <a:lstStyle/>
          <a:p>
            <a:r>
              <a:rPr lang="en-GB" sz="2400" dirty="0">
                <a:solidFill>
                  <a:schemeClr val="accent4">
                    <a:lumMod val="75000"/>
                  </a:schemeClr>
                </a:solidFill>
              </a:rPr>
              <a:t>Lifeguard </a:t>
            </a:r>
            <a:r>
              <a:rPr lang="en-GB" sz="2400" dirty="0" smtClean="0">
                <a:solidFill>
                  <a:schemeClr val="accent4">
                    <a:lumMod val="75000"/>
                  </a:schemeClr>
                </a:solidFill>
              </a:rPr>
              <a:t>at </a:t>
            </a:r>
            <a:r>
              <a:rPr lang="en-GB" sz="2400" dirty="0">
                <a:solidFill>
                  <a:schemeClr val="accent4">
                    <a:lumMod val="75000"/>
                  </a:schemeClr>
                </a:solidFill>
              </a:rPr>
              <a:t>a swimming pool</a:t>
            </a:r>
          </a:p>
          <a:p>
            <a:endParaRPr lang="en-GB" sz="2400" dirty="0"/>
          </a:p>
          <a:p>
            <a:r>
              <a:rPr lang="en-GB" sz="2400" dirty="0"/>
              <a:t>Car salesman</a:t>
            </a:r>
          </a:p>
          <a:p>
            <a:endParaRPr lang="en-GB" sz="2400" dirty="0"/>
          </a:p>
          <a:p>
            <a:r>
              <a:rPr lang="en-GB" sz="2400" dirty="0">
                <a:solidFill>
                  <a:schemeClr val="accent4">
                    <a:lumMod val="75000"/>
                  </a:schemeClr>
                </a:solidFill>
              </a:rPr>
              <a:t>Supermarket checkout operator</a:t>
            </a:r>
          </a:p>
          <a:p>
            <a:endParaRPr lang="en-GB" sz="2000" dirty="0"/>
          </a:p>
        </p:txBody>
      </p:sp>
    </p:spTree>
    <p:extLst>
      <p:ext uri="{BB962C8B-B14F-4D97-AF65-F5344CB8AC3E}">
        <p14:creationId xmlns:p14="http://schemas.microsoft.com/office/powerpoint/2010/main" val="3938767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5886" y="469265"/>
            <a:ext cx="7406640" cy="1356360"/>
          </a:xfrm>
        </p:spPr>
        <p:txBody>
          <a:bodyPr>
            <a:normAutofit/>
          </a:bodyPr>
          <a:lstStyle/>
          <a:p>
            <a:pPr algn="ctr"/>
            <a:r>
              <a:rPr lang="en-GB" sz="3200" b="1" dirty="0" smtClean="0">
                <a:solidFill>
                  <a:schemeClr val="accent4">
                    <a:lumMod val="75000"/>
                  </a:schemeClr>
                </a:solidFill>
              </a:rPr>
              <a:t>Support at work</a:t>
            </a:r>
            <a:endParaRPr lang="en-GB" sz="3200" b="1" dirty="0">
              <a:solidFill>
                <a:schemeClr val="accent4">
                  <a:lumMod val="75000"/>
                </a:schemeClr>
              </a:solidFill>
            </a:endParaRPr>
          </a:p>
        </p:txBody>
      </p:sp>
      <p:sp>
        <p:nvSpPr>
          <p:cNvPr id="3" name="Content Placeholder 2"/>
          <p:cNvSpPr>
            <a:spLocks noGrp="1"/>
          </p:cNvSpPr>
          <p:nvPr>
            <p:ph idx="1"/>
          </p:nvPr>
        </p:nvSpPr>
        <p:spPr>
          <a:xfrm>
            <a:off x="770021" y="1825625"/>
            <a:ext cx="7718371" cy="4351338"/>
          </a:xfrm>
        </p:spPr>
        <p:txBody>
          <a:bodyPr>
            <a:normAutofit/>
          </a:bodyPr>
          <a:lstStyle/>
          <a:p>
            <a:pPr marL="0" indent="0" algn="ctr">
              <a:buNone/>
            </a:pPr>
            <a:r>
              <a:rPr lang="en-GB" sz="2800" b="1" dirty="0" smtClean="0">
                <a:solidFill>
                  <a:schemeClr val="accent4">
                    <a:lumMod val="75000"/>
                  </a:schemeClr>
                </a:solidFill>
                <a:latin typeface="Gill Sans MT" panose="020B0502020104020203" pitchFamily="34" charset="0"/>
              </a:rPr>
              <a:t>Johnson and Hall (1988) – </a:t>
            </a:r>
            <a:br>
              <a:rPr lang="en-GB" sz="2800" b="1" dirty="0" smtClean="0">
                <a:solidFill>
                  <a:schemeClr val="accent4">
                    <a:lumMod val="75000"/>
                  </a:schemeClr>
                </a:solidFill>
                <a:latin typeface="Gill Sans MT" panose="020B0502020104020203" pitchFamily="34" charset="0"/>
              </a:rPr>
            </a:br>
            <a:r>
              <a:rPr lang="en-GB" sz="2800" b="1" dirty="0" smtClean="0">
                <a:solidFill>
                  <a:schemeClr val="accent4">
                    <a:lumMod val="75000"/>
                  </a:schemeClr>
                </a:solidFill>
                <a:latin typeface="Gill Sans MT" panose="020B0502020104020203" pitchFamily="34" charset="0"/>
              </a:rPr>
              <a:t>The Demand-Control-Support Model</a:t>
            </a:r>
          </a:p>
          <a:p>
            <a:endParaRPr lang="en-GB" sz="3600" dirty="0" smtClean="0">
              <a:solidFill>
                <a:schemeClr val="accent4">
                  <a:lumMod val="75000"/>
                </a:schemeClr>
              </a:solidFill>
              <a:latin typeface="Gill Sans MT" panose="020B0502020104020203" pitchFamily="34" charset="0"/>
            </a:endParaRPr>
          </a:p>
          <a:p>
            <a:pPr lvl="1"/>
            <a:r>
              <a:rPr lang="en-GB" sz="2400" dirty="0" smtClean="0">
                <a:solidFill>
                  <a:schemeClr val="accent2">
                    <a:lumMod val="75000"/>
                  </a:schemeClr>
                </a:solidFill>
                <a:latin typeface="Gill Sans MT" panose="020B0502020104020203" pitchFamily="34" charset="0"/>
              </a:rPr>
              <a:t>In this model, high levels of support are thought to act as a buffer against negative effects of work </a:t>
            </a:r>
            <a:r>
              <a:rPr lang="en-GB" sz="2400" dirty="0" smtClean="0">
                <a:solidFill>
                  <a:schemeClr val="accent2">
                    <a:lumMod val="75000"/>
                  </a:schemeClr>
                </a:solidFill>
                <a:latin typeface="Gill Sans MT" panose="020B0502020104020203" pitchFamily="34" charset="0"/>
              </a:rPr>
              <a:t>demands</a:t>
            </a:r>
          </a:p>
          <a:p>
            <a:pPr lvl="1"/>
            <a:endParaRPr lang="en-GB" sz="2400" dirty="0" smtClean="0">
              <a:solidFill>
                <a:schemeClr val="accent2">
                  <a:lumMod val="75000"/>
                </a:schemeClr>
              </a:solidFill>
              <a:latin typeface="Gill Sans MT" panose="020B0502020104020203" pitchFamily="34" charset="0"/>
            </a:endParaRPr>
          </a:p>
          <a:p>
            <a:pPr lvl="1"/>
            <a:r>
              <a:rPr lang="en-GB" sz="2400" dirty="0" smtClean="0">
                <a:solidFill>
                  <a:schemeClr val="accent2">
                    <a:lumMod val="75000"/>
                  </a:schemeClr>
                </a:solidFill>
                <a:latin typeface="Gill Sans MT" panose="020B0502020104020203" pitchFamily="34" charset="0"/>
              </a:rPr>
              <a:t>Jobs with higher levels of support, but equal levels of demands, tend to be healthier</a:t>
            </a:r>
            <a:endParaRPr lang="en-GB" sz="2400" dirty="0">
              <a:solidFill>
                <a:schemeClr val="accent2">
                  <a:lumMod val="75000"/>
                </a:schemeClr>
              </a:solidFill>
              <a:latin typeface="Gill Sans MT" panose="020B0502020104020203" pitchFamily="34" charset="0"/>
            </a:endParaRPr>
          </a:p>
        </p:txBody>
      </p:sp>
    </p:spTree>
    <p:extLst>
      <p:ext uri="{BB962C8B-B14F-4D97-AF65-F5344CB8AC3E}">
        <p14:creationId xmlns:p14="http://schemas.microsoft.com/office/powerpoint/2010/main" val="2215039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sz="3200" b="1" dirty="0" smtClean="0">
                <a:solidFill>
                  <a:schemeClr val="accent4">
                    <a:lumMod val="75000"/>
                  </a:schemeClr>
                </a:solidFill>
              </a:rPr>
              <a:t>Support at work</a:t>
            </a:r>
            <a:endParaRPr lang="en-GB" sz="3200" b="1" dirty="0">
              <a:solidFill>
                <a:schemeClr val="accent4">
                  <a:lumMod val="75000"/>
                </a:schemeClr>
              </a:solidFill>
            </a:endParaRPr>
          </a:p>
        </p:txBody>
      </p:sp>
      <p:sp>
        <p:nvSpPr>
          <p:cNvPr id="2" name="Content Placeholder 1"/>
          <p:cNvSpPr>
            <a:spLocks noGrp="1"/>
          </p:cNvSpPr>
          <p:nvPr>
            <p:ph idx="1"/>
          </p:nvPr>
        </p:nvSpPr>
        <p:spPr>
          <a:xfrm>
            <a:off x="770021" y="1825625"/>
            <a:ext cx="8181474" cy="4351338"/>
          </a:xfrm>
        </p:spPr>
        <p:txBody>
          <a:bodyPr>
            <a:noAutofit/>
          </a:bodyPr>
          <a:lstStyle/>
          <a:p>
            <a:r>
              <a:rPr lang="en-GB" sz="2800" dirty="0" smtClean="0">
                <a:latin typeface="Gill Sans MT" panose="020B0502020104020203" pitchFamily="34" charset="0"/>
              </a:rPr>
              <a:t>Two hypotheses:</a:t>
            </a:r>
          </a:p>
          <a:p>
            <a:endParaRPr lang="en-GB" sz="2800" dirty="0" smtClean="0">
              <a:latin typeface="Gill Sans MT" panose="020B0502020104020203" pitchFamily="34" charset="0"/>
            </a:endParaRPr>
          </a:p>
          <a:p>
            <a:pPr marL="0" indent="0">
              <a:buNone/>
            </a:pPr>
            <a:r>
              <a:rPr lang="en-GB" sz="2800" b="1" dirty="0" smtClean="0">
                <a:solidFill>
                  <a:schemeClr val="accent5">
                    <a:lumMod val="75000"/>
                  </a:schemeClr>
                </a:solidFill>
                <a:latin typeface="Gill Sans MT" panose="020B0502020104020203" pitchFamily="34" charset="0"/>
              </a:rPr>
              <a:t>1) The Strain Hypothesis:</a:t>
            </a:r>
          </a:p>
          <a:p>
            <a:pPr lvl="1"/>
            <a:r>
              <a:rPr lang="en-GB" sz="2400" dirty="0">
                <a:latin typeface="Gill Sans MT" panose="020B0502020104020203" pitchFamily="34" charset="0"/>
              </a:rPr>
              <a:t>Employees working in a high strain job (high D, low C) experience the lowest well-being / highest stress</a:t>
            </a:r>
          </a:p>
          <a:p>
            <a:pPr lvl="1"/>
            <a:r>
              <a:rPr lang="en-GB" sz="2400" dirty="0">
                <a:latin typeface="Gill Sans MT" panose="020B0502020104020203" pitchFamily="34" charset="0"/>
              </a:rPr>
              <a:t>The strain hypothesis – emotional/practical support can help reduce the impact of high work demands (Daniels et al., 2009</a:t>
            </a:r>
            <a:r>
              <a:rPr lang="en-GB" sz="2400" dirty="0" smtClean="0">
                <a:latin typeface="Gill Sans MT" panose="020B0502020104020203" pitchFamily="34" charset="0"/>
              </a:rPr>
              <a:t>)</a:t>
            </a:r>
          </a:p>
          <a:p>
            <a:pPr marL="0" indent="0">
              <a:buNone/>
            </a:pPr>
            <a:r>
              <a:rPr lang="en-GB" sz="2800" b="1" dirty="0" smtClean="0">
                <a:solidFill>
                  <a:schemeClr val="accent5">
                    <a:lumMod val="75000"/>
                  </a:schemeClr>
                </a:solidFill>
                <a:latin typeface="Gill Sans MT" panose="020B0502020104020203" pitchFamily="34" charset="0"/>
              </a:rPr>
              <a:t>2) The Learning Hypothesis:</a:t>
            </a:r>
          </a:p>
          <a:p>
            <a:pPr lvl="1"/>
            <a:r>
              <a:rPr lang="en-GB" sz="2400" dirty="0" smtClean="0">
                <a:latin typeface="Gill Sans MT" panose="020B0502020104020203" pitchFamily="34" charset="0"/>
              </a:rPr>
              <a:t>High C, high D plus support can lead to improved motivation and satisfaction at work (De Witte et al., 2007).</a:t>
            </a:r>
            <a:endParaRPr lang="en-GB" sz="2400" dirty="0">
              <a:latin typeface="Gill Sans MT" panose="020B0502020104020203" pitchFamily="34" charset="0"/>
            </a:endParaRPr>
          </a:p>
        </p:txBody>
      </p:sp>
    </p:spTree>
    <p:extLst>
      <p:ext uri="{BB962C8B-B14F-4D97-AF65-F5344CB8AC3E}">
        <p14:creationId xmlns:p14="http://schemas.microsoft.com/office/powerpoint/2010/main" val="168655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Evaluation?</a:t>
            </a:r>
            <a:endParaRPr lang="en-GB" sz="3200" b="1" dirty="0">
              <a:solidFill>
                <a:schemeClr val="accent4">
                  <a:lumMod val="75000"/>
                </a:schemeClr>
              </a:solidFill>
            </a:endParaRPr>
          </a:p>
        </p:txBody>
      </p:sp>
      <p:sp>
        <p:nvSpPr>
          <p:cNvPr id="3" name="Content Placeholder 2"/>
          <p:cNvSpPr>
            <a:spLocks noGrp="1"/>
          </p:cNvSpPr>
          <p:nvPr>
            <p:ph idx="1"/>
          </p:nvPr>
        </p:nvSpPr>
        <p:spPr/>
        <p:txBody>
          <a:bodyPr>
            <a:noAutofit/>
          </a:bodyPr>
          <a:lstStyle/>
          <a:p>
            <a:r>
              <a:rPr lang="en-GB" sz="2400" dirty="0" smtClean="0">
                <a:solidFill>
                  <a:schemeClr val="accent2">
                    <a:lumMod val="75000"/>
                  </a:schemeClr>
                </a:solidFill>
                <a:latin typeface="Gill Sans MT" panose="020B0502020104020203" pitchFamily="34" charset="0"/>
              </a:rPr>
              <a:t>Lots of support for the strain hypothesis</a:t>
            </a:r>
          </a:p>
          <a:p>
            <a:pPr lvl="1"/>
            <a:r>
              <a:rPr lang="en-GB" sz="2000" dirty="0" smtClean="0">
                <a:solidFill>
                  <a:schemeClr val="accent2">
                    <a:lumMod val="75000"/>
                  </a:schemeClr>
                </a:solidFill>
                <a:latin typeface="Gill Sans MT" panose="020B0502020104020203" pitchFamily="34" charset="0"/>
              </a:rPr>
              <a:t>Low control and high demands interaction</a:t>
            </a:r>
          </a:p>
          <a:p>
            <a:pPr lvl="1"/>
            <a:endParaRPr lang="en-GB" sz="2400" dirty="0">
              <a:solidFill>
                <a:schemeClr val="accent2">
                  <a:lumMod val="75000"/>
                </a:schemeClr>
              </a:solidFill>
              <a:latin typeface="Gill Sans MT" panose="020B0502020104020203" pitchFamily="34" charset="0"/>
            </a:endParaRPr>
          </a:p>
          <a:p>
            <a:r>
              <a:rPr lang="en-GB" sz="2400" dirty="0" smtClean="0">
                <a:solidFill>
                  <a:schemeClr val="accent2">
                    <a:lumMod val="75000"/>
                  </a:schemeClr>
                </a:solidFill>
                <a:latin typeface="Gill Sans MT" panose="020B0502020104020203" pitchFamily="34" charset="0"/>
              </a:rPr>
              <a:t>Moderating influence of social support is less consistent</a:t>
            </a:r>
          </a:p>
          <a:p>
            <a:endParaRPr lang="en-GB" sz="2400" dirty="0">
              <a:solidFill>
                <a:schemeClr val="accent2">
                  <a:lumMod val="75000"/>
                </a:schemeClr>
              </a:solidFill>
              <a:latin typeface="Gill Sans MT" panose="020B0502020104020203" pitchFamily="34" charset="0"/>
            </a:endParaRPr>
          </a:p>
          <a:p>
            <a:r>
              <a:rPr lang="en-GB" sz="2400" dirty="0" smtClean="0">
                <a:solidFill>
                  <a:schemeClr val="accent2">
                    <a:lumMod val="75000"/>
                  </a:schemeClr>
                </a:solidFill>
                <a:latin typeface="Gill Sans MT" panose="020B0502020104020203" pitchFamily="34" charset="0"/>
              </a:rPr>
              <a:t>Measures are broad (responsibility pressure, quality concern, role conflict, work overload and job </a:t>
            </a:r>
            <a:r>
              <a:rPr lang="en-GB" sz="2400" dirty="0" smtClean="0">
                <a:solidFill>
                  <a:schemeClr val="accent2">
                    <a:lumMod val="75000"/>
                  </a:schemeClr>
                </a:solidFill>
                <a:latin typeface="Gill Sans MT" panose="020B0502020104020203" pitchFamily="34" charset="0"/>
              </a:rPr>
              <a:t>control)</a:t>
            </a:r>
            <a:endParaRPr lang="en-GB" sz="2400" dirty="0" smtClean="0">
              <a:solidFill>
                <a:schemeClr val="accent2">
                  <a:lumMod val="75000"/>
                </a:schemeClr>
              </a:solidFill>
              <a:latin typeface="Gill Sans MT" panose="020B0502020104020203" pitchFamily="34" charset="0"/>
            </a:endParaRPr>
          </a:p>
          <a:p>
            <a:endParaRPr lang="en-GB" sz="2400" dirty="0">
              <a:solidFill>
                <a:schemeClr val="accent2">
                  <a:lumMod val="75000"/>
                </a:schemeClr>
              </a:solidFill>
              <a:latin typeface="Gill Sans MT" panose="020B0502020104020203" pitchFamily="34" charset="0"/>
            </a:endParaRPr>
          </a:p>
          <a:p>
            <a:r>
              <a:rPr lang="en-GB" sz="2400" dirty="0" smtClean="0">
                <a:solidFill>
                  <a:schemeClr val="accent2">
                    <a:lumMod val="75000"/>
                  </a:schemeClr>
                </a:solidFill>
                <a:latin typeface="Gill Sans MT" panose="020B0502020104020203" pitchFamily="34" charset="0"/>
              </a:rPr>
              <a:t>Certain people are more vulnerable to strain and others benefit more from control</a:t>
            </a:r>
            <a:endParaRPr lang="en-GB" sz="2400" dirty="0">
              <a:solidFill>
                <a:schemeClr val="accent2">
                  <a:lumMod val="75000"/>
                </a:schemeClr>
              </a:solidFill>
              <a:latin typeface="Gill Sans MT" panose="020B0502020104020203" pitchFamily="34" charset="0"/>
            </a:endParaRPr>
          </a:p>
        </p:txBody>
      </p:sp>
    </p:spTree>
    <p:extLst>
      <p:ext uri="{BB962C8B-B14F-4D97-AF65-F5344CB8AC3E}">
        <p14:creationId xmlns:p14="http://schemas.microsoft.com/office/powerpoint/2010/main" val="584972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dirty="0" smtClean="0"/>
              <a:t>Transactional approaches</a:t>
            </a:r>
            <a:endParaRPr lang="en-GB" dirty="0"/>
          </a:p>
        </p:txBody>
      </p:sp>
      <p:sp>
        <p:nvSpPr>
          <p:cNvPr id="2" name="Subtitle 1"/>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76667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sz="3200" b="1" dirty="0" smtClean="0">
                <a:solidFill>
                  <a:schemeClr val="accent4">
                    <a:lumMod val="75000"/>
                  </a:schemeClr>
                </a:solidFill>
              </a:rPr>
              <a:t>Transactional approaches to work-related stress</a:t>
            </a:r>
            <a:endParaRPr lang="en-GB" sz="3200" b="1" dirty="0">
              <a:solidFill>
                <a:schemeClr val="accent4">
                  <a:lumMod val="75000"/>
                </a:schemeClr>
              </a:solidFill>
            </a:endParaRPr>
          </a:p>
        </p:txBody>
      </p:sp>
      <p:sp>
        <p:nvSpPr>
          <p:cNvPr id="2" name="Content Placeholder 1"/>
          <p:cNvSpPr>
            <a:spLocks noGrp="1"/>
          </p:cNvSpPr>
          <p:nvPr>
            <p:ph idx="1"/>
          </p:nvPr>
        </p:nvSpPr>
        <p:spPr/>
        <p:txBody>
          <a:bodyPr>
            <a:normAutofit/>
          </a:bodyPr>
          <a:lstStyle/>
          <a:p>
            <a:r>
              <a:rPr lang="en-GB" sz="2400" dirty="0">
                <a:solidFill>
                  <a:schemeClr val="accent2">
                    <a:lumMod val="75000"/>
                  </a:schemeClr>
                </a:solidFill>
                <a:latin typeface="Gill Sans MT" panose="020B0502020104020203" pitchFamily="34" charset="0"/>
              </a:rPr>
              <a:t>Psychological emphasis – Stress exists when the person FEELS they cannot cope with the demands of the environment</a:t>
            </a:r>
          </a:p>
          <a:p>
            <a:endParaRPr lang="en-GB" sz="2400" dirty="0">
              <a:solidFill>
                <a:schemeClr val="accent2">
                  <a:lumMod val="75000"/>
                </a:schemeClr>
              </a:solidFill>
              <a:latin typeface="Gill Sans MT" panose="020B0502020104020203" pitchFamily="34" charset="0"/>
            </a:endParaRPr>
          </a:p>
          <a:p>
            <a:r>
              <a:rPr lang="en-GB" sz="2400" dirty="0">
                <a:solidFill>
                  <a:schemeClr val="accent2">
                    <a:lumMod val="75000"/>
                  </a:schemeClr>
                </a:solidFill>
                <a:latin typeface="Gill Sans MT" panose="020B0502020104020203" pitchFamily="34" charset="0"/>
              </a:rPr>
              <a:t>Interaction of person and environment</a:t>
            </a:r>
          </a:p>
          <a:p>
            <a:endParaRPr lang="en-GB" sz="2400" dirty="0">
              <a:solidFill>
                <a:schemeClr val="accent2">
                  <a:lumMod val="75000"/>
                </a:schemeClr>
              </a:solidFill>
              <a:latin typeface="Gill Sans MT" panose="020B0502020104020203" pitchFamily="34" charset="0"/>
            </a:endParaRPr>
          </a:p>
          <a:p>
            <a:r>
              <a:rPr lang="en-GB" sz="2400" dirty="0">
                <a:solidFill>
                  <a:schemeClr val="accent2">
                    <a:lumMod val="75000"/>
                  </a:schemeClr>
                </a:solidFill>
                <a:latin typeface="Gill Sans MT" panose="020B0502020104020203" pitchFamily="34" charset="0"/>
              </a:rPr>
              <a:t>Transactional model of stress and coping (Lazarus &amp; Folkman, 1984).</a:t>
            </a:r>
          </a:p>
          <a:p>
            <a:pPr lvl="1"/>
            <a:r>
              <a:rPr lang="en-GB" sz="2000" dirty="0">
                <a:solidFill>
                  <a:schemeClr val="accent4">
                    <a:lumMod val="75000"/>
                  </a:schemeClr>
                </a:solidFill>
                <a:latin typeface="Gill Sans MT" panose="020B0502020104020203" pitchFamily="34" charset="0"/>
              </a:rPr>
              <a:t>Importance of </a:t>
            </a:r>
            <a:r>
              <a:rPr lang="en-GB" sz="2000" b="1" i="1" dirty="0">
                <a:solidFill>
                  <a:schemeClr val="accent4">
                    <a:lumMod val="75000"/>
                  </a:schemeClr>
                </a:solidFill>
                <a:latin typeface="Gill Sans MT" panose="020B0502020104020203" pitchFamily="34" charset="0"/>
              </a:rPr>
              <a:t>cognitive appraisals</a:t>
            </a:r>
            <a:endParaRPr lang="en-GB" sz="2000" dirty="0">
              <a:solidFill>
                <a:schemeClr val="accent4">
                  <a:lumMod val="75000"/>
                </a:schemeClr>
              </a:solidFill>
              <a:latin typeface="Gill Sans MT" panose="020B0502020104020203" pitchFamily="34" charset="0"/>
            </a:endParaRPr>
          </a:p>
          <a:p>
            <a:endParaRPr lang="en-GB" dirty="0">
              <a:solidFill>
                <a:schemeClr val="accent5">
                  <a:lumMod val="75000"/>
                </a:schemeClr>
              </a:solidFill>
              <a:latin typeface="Gill Sans MT" panose="020B0502020104020203" pitchFamily="34" charset="0"/>
            </a:endParaRPr>
          </a:p>
        </p:txBody>
      </p:sp>
    </p:spTree>
    <p:extLst>
      <p:ext uri="{BB962C8B-B14F-4D97-AF65-F5344CB8AC3E}">
        <p14:creationId xmlns:p14="http://schemas.microsoft.com/office/powerpoint/2010/main" val="587543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421"/>
        <p:cNvGrpSpPr/>
        <p:nvPr/>
      </p:nvGrpSpPr>
      <p:grpSpPr>
        <a:xfrm>
          <a:off x="0" y="0"/>
          <a:ext cx="0" cy="0"/>
          <a:chOff x="0" y="0"/>
          <a:chExt cx="0" cy="0"/>
        </a:xfrm>
      </p:grpSpPr>
      <p:sp>
        <p:nvSpPr>
          <p:cNvPr id="422" name="Shape 422"/>
          <p:cNvSpPr txBox="1">
            <a:spLocks noGrp="1"/>
          </p:cNvSpPr>
          <p:nvPr>
            <p:ph type="title"/>
          </p:nvPr>
        </p:nvSpPr>
        <p:spPr>
          <a:xfrm>
            <a:off x="457200" y="689165"/>
            <a:ext cx="8119872" cy="1143000"/>
          </a:xfrm>
          <a:prstGeom prst="rect">
            <a:avLst/>
          </a:prstGeom>
        </p:spPr>
        <p:txBody>
          <a:bodyPr lIns="91425" tIns="91425" rIns="91425" bIns="91425" anchor="ctr" anchorCtr="0">
            <a:noAutofit/>
          </a:bodyPr>
          <a:lstStyle/>
          <a:p>
            <a:pPr algn="ctr" rtl="0">
              <a:spcBef>
                <a:spcPts val="0"/>
              </a:spcBef>
              <a:buNone/>
            </a:pPr>
            <a:r>
              <a:rPr lang="en-GB" sz="3200" b="1" dirty="0">
                <a:solidFill>
                  <a:schemeClr val="accent4">
                    <a:lumMod val="75000"/>
                  </a:schemeClr>
                </a:solidFill>
              </a:rPr>
              <a:t>The transactional model of stress and coping</a:t>
            </a:r>
          </a:p>
          <a:p>
            <a:pPr algn="ctr">
              <a:spcBef>
                <a:spcPts val="0"/>
              </a:spcBef>
              <a:buNone/>
            </a:pPr>
            <a:r>
              <a:rPr lang="en-GB" sz="3200" b="1" dirty="0">
                <a:solidFill>
                  <a:schemeClr val="accent4">
                    <a:lumMod val="75000"/>
                  </a:schemeClr>
                </a:solidFill>
              </a:rPr>
              <a:t>(Lazarus &amp; </a:t>
            </a:r>
            <a:r>
              <a:rPr lang="en-GB" sz="3200" b="1" dirty="0" err="1">
                <a:solidFill>
                  <a:schemeClr val="accent4">
                    <a:lumMod val="75000"/>
                  </a:schemeClr>
                </a:solidFill>
              </a:rPr>
              <a:t>Folkman</a:t>
            </a:r>
            <a:r>
              <a:rPr lang="en-GB" sz="3200" b="1" dirty="0">
                <a:solidFill>
                  <a:schemeClr val="accent4">
                    <a:lumMod val="75000"/>
                  </a:schemeClr>
                </a:solidFill>
              </a:rPr>
              <a:t>, 1984)</a:t>
            </a:r>
          </a:p>
        </p:txBody>
      </p:sp>
      <p:sp>
        <p:nvSpPr>
          <p:cNvPr id="423" name="Shape 423"/>
          <p:cNvSpPr txBox="1">
            <a:spLocks noGrp="1"/>
          </p:cNvSpPr>
          <p:nvPr>
            <p:ph idx="1"/>
          </p:nvPr>
        </p:nvSpPr>
        <p:spPr>
          <a:xfrm>
            <a:off x="457200" y="2218944"/>
            <a:ext cx="8229600" cy="3907356"/>
          </a:xfrm>
          <a:prstGeom prst="rect">
            <a:avLst/>
          </a:prstGeom>
        </p:spPr>
        <p:txBody>
          <a:bodyPr lIns="91425" tIns="91425" rIns="91425" bIns="91425" anchor="t" anchorCtr="0">
            <a:noAutofit/>
          </a:bodyPr>
          <a:lstStyle/>
          <a:p>
            <a:pPr marL="457200" lvl="0" indent="-368300" rtl="0">
              <a:spcBef>
                <a:spcPts val="0"/>
              </a:spcBef>
              <a:buClr>
                <a:schemeClr val="dk1"/>
              </a:buClr>
              <a:buSzPct val="100000"/>
              <a:buFont typeface="Arial"/>
              <a:buChar char="-"/>
            </a:pPr>
            <a:r>
              <a:rPr lang="en-GB" sz="2400" dirty="0">
                <a:solidFill>
                  <a:schemeClr val="accent1">
                    <a:lumMod val="75000"/>
                  </a:schemeClr>
                </a:solidFill>
                <a:latin typeface="Gill Sans MT" panose="020B0502020104020203" pitchFamily="34" charset="0"/>
              </a:rPr>
              <a:t>According to the transactional model, the stress and coping process involves two main elements:</a:t>
            </a:r>
          </a:p>
          <a:p>
            <a:pPr marL="0" indent="0" rtl="0">
              <a:spcBef>
                <a:spcPts val="0"/>
              </a:spcBef>
              <a:buNone/>
            </a:pPr>
            <a:endParaRPr lang="en-GB" sz="1800" dirty="0" smtClean="0">
              <a:solidFill>
                <a:schemeClr val="accent5">
                  <a:lumMod val="75000"/>
                </a:schemeClr>
              </a:solidFill>
              <a:latin typeface="Gill Sans MT" panose="020B0502020104020203" pitchFamily="34" charset="0"/>
            </a:endParaRPr>
          </a:p>
          <a:p>
            <a:pPr marL="0" indent="0" rtl="0">
              <a:spcBef>
                <a:spcPts val="0"/>
              </a:spcBef>
              <a:buNone/>
            </a:pPr>
            <a:endParaRPr lang="en-GB" sz="1800" dirty="0">
              <a:solidFill>
                <a:schemeClr val="accent5">
                  <a:lumMod val="75000"/>
                </a:schemeClr>
              </a:solidFill>
              <a:latin typeface="Gill Sans MT" panose="020B0502020104020203" pitchFamily="34" charset="0"/>
            </a:endParaRPr>
          </a:p>
          <a:p>
            <a:pPr marL="0" indent="0" rtl="0">
              <a:spcBef>
                <a:spcPts val="0"/>
              </a:spcBef>
              <a:buNone/>
            </a:pPr>
            <a:endParaRPr sz="1800" dirty="0">
              <a:solidFill>
                <a:schemeClr val="accent5">
                  <a:lumMod val="75000"/>
                </a:schemeClr>
              </a:solidFill>
              <a:latin typeface="Gill Sans MT" panose="020B0502020104020203" pitchFamily="34" charset="0"/>
            </a:endParaRPr>
          </a:p>
          <a:p>
            <a:pPr marL="0" indent="0" rtl="0">
              <a:spcBef>
                <a:spcPts val="0"/>
              </a:spcBef>
              <a:buNone/>
            </a:pPr>
            <a:endParaRPr lang="en-GB" sz="1800" dirty="0" smtClean="0">
              <a:solidFill>
                <a:schemeClr val="accent5">
                  <a:lumMod val="75000"/>
                </a:schemeClr>
              </a:solidFill>
              <a:latin typeface="Gill Sans MT" panose="020B0502020104020203" pitchFamily="34" charset="0"/>
            </a:endParaRPr>
          </a:p>
          <a:p>
            <a:pPr marL="0" indent="0" rtl="0">
              <a:spcBef>
                <a:spcPts val="0"/>
              </a:spcBef>
              <a:buNone/>
            </a:pPr>
            <a:endParaRPr sz="1800" dirty="0">
              <a:solidFill>
                <a:schemeClr val="accent5">
                  <a:lumMod val="75000"/>
                </a:schemeClr>
              </a:solidFill>
              <a:latin typeface="Gill Sans MT" panose="020B0502020104020203" pitchFamily="34" charset="0"/>
            </a:endParaRPr>
          </a:p>
          <a:p>
            <a:pPr marL="0" indent="0" rtl="0">
              <a:spcBef>
                <a:spcPts val="0"/>
              </a:spcBef>
              <a:buNone/>
            </a:pPr>
            <a:endParaRPr sz="1800" dirty="0">
              <a:solidFill>
                <a:schemeClr val="accent5">
                  <a:lumMod val="75000"/>
                </a:schemeClr>
              </a:solidFill>
              <a:latin typeface="Gill Sans MT" panose="020B0502020104020203" pitchFamily="34" charset="0"/>
            </a:endParaRPr>
          </a:p>
          <a:p>
            <a:pPr marL="0" indent="0" rtl="0">
              <a:spcBef>
                <a:spcPts val="0"/>
              </a:spcBef>
              <a:buNone/>
            </a:pPr>
            <a:endParaRPr sz="1800" dirty="0">
              <a:solidFill>
                <a:schemeClr val="accent5">
                  <a:lumMod val="75000"/>
                </a:schemeClr>
              </a:solidFill>
              <a:latin typeface="Gill Sans MT" panose="020B0502020104020203" pitchFamily="34" charset="0"/>
            </a:endParaRPr>
          </a:p>
          <a:p>
            <a:pPr marL="0" indent="0" rtl="0">
              <a:spcBef>
                <a:spcPts val="0"/>
              </a:spcBef>
              <a:buNone/>
            </a:pPr>
            <a:r>
              <a:rPr lang="en-GB" sz="2400" dirty="0">
                <a:solidFill>
                  <a:schemeClr val="accent1">
                    <a:lumMod val="75000"/>
                  </a:schemeClr>
                </a:solidFill>
                <a:latin typeface="Gill Sans MT" panose="020B0502020104020203" pitchFamily="34" charset="0"/>
              </a:rPr>
              <a:t>This process of evaluation is known as </a:t>
            </a:r>
            <a:r>
              <a:rPr lang="en-GB" sz="2400" b="1" u="sng" dirty="0">
                <a:solidFill>
                  <a:schemeClr val="accent4">
                    <a:lumMod val="75000"/>
                  </a:schemeClr>
                </a:solidFill>
                <a:latin typeface="Gill Sans MT" panose="020B0502020104020203" pitchFamily="34" charset="0"/>
              </a:rPr>
              <a:t>Cognitive Appraisal</a:t>
            </a:r>
          </a:p>
          <a:p>
            <a:pPr marL="0" indent="0" rtl="0">
              <a:spcBef>
                <a:spcPts val="0"/>
              </a:spcBef>
              <a:buNone/>
            </a:pPr>
            <a:endParaRPr sz="2000" b="1" dirty="0">
              <a:solidFill>
                <a:schemeClr val="accent1">
                  <a:lumMod val="75000"/>
                </a:schemeClr>
              </a:solidFill>
              <a:latin typeface="Gill Sans MT" panose="020B0502020104020203" pitchFamily="34" charset="0"/>
            </a:endParaRPr>
          </a:p>
          <a:p>
            <a:pPr marL="914400" lvl="0" indent="-342900">
              <a:spcBef>
                <a:spcPts val="0"/>
              </a:spcBef>
              <a:buClr>
                <a:schemeClr val="dk1"/>
              </a:buClr>
              <a:buSzPct val="100000"/>
              <a:buFont typeface="Arial"/>
              <a:buChar char="-"/>
            </a:pPr>
            <a:r>
              <a:rPr lang="en-GB" sz="2000" dirty="0">
                <a:solidFill>
                  <a:schemeClr val="accent1">
                    <a:lumMod val="75000"/>
                  </a:schemeClr>
                </a:solidFill>
                <a:latin typeface="Gill Sans MT" panose="020B0502020104020203" pitchFamily="34" charset="0"/>
              </a:rPr>
              <a:t>an individual's evaluation of the meaning of a particular encounter for well-being</a:t>
            </a:r>
          </a:p>
        </p:txBody>
      </p:sp>
      <p:sp>
        <p:nvSpPr>
          <p:cNvPr id="424" name="Shape 424"/>
          <p:cNvSpPr/>
          <p:nvPr/>
        </p:nvSpPr>
        <p:spPr>
          <a:xfrm>
            <a:off x="1001449" y="3312424"/>
            <a:ext cx="3079199" cy="820664"/>
          </a:xfrm>
          <a:prstGeom prst="roundRect">
            <a:avLst>
              <a:gd name="adj" fmla="val 16667"/>
            </a:avLst>
          </a:prstGeom>
          <a:solidFill>
            <a:schemeClr val="accent4">
              <a:lumMod val="20000"/>
              <a:lumOff val="80000"/>
            </a:schemeClr>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algn="ctr">
              <a:spcBef>
                <a:spcPts val="0"/>
              </a:spcBef>
              <a:buNone/>
            </a:pPr>
            <a:r>
              <a:rPr lang="en-GB" dirty="0">
                <a:solidFill>
                  <a:schemeClr val="accent5">
                    <a:lumMod val="75000"/>
                  </a:schemeClr>
                </a:solidFill>
              </a:rPr>
              <a:t>an </a:t>
            </a:r>
            <a:r>
              <a:rPr lang="en-GB" b="1" dirty="0">
                <a:solidFill>
                  <a:schemeClr val="accent5">
                    <a:lumMod val="75000"/>
                  </a:schemeClr>
                </a:solidFill>
              </a:rPr>
              <a:t>evaluation</a:t>
            </a:r>
            <a:r>
              <a:rPr lang="en-GB" dirty="0">
                <a:solidFill>
                  <a:schemeClr val="accent5">
                    <a:lumMod val="75000"/>
                  </a:schemeClr>
                </a:solidFill>
              </a:rPr>
              <a:t> of a situation that produces negative emotions</a:t>
            </a:r>
          </a:p>
        </p:txBody>
      </p:sp>
      <p:sp>
        <p:nvSpPr>
          <p:cNvPr id="425" name="Shape 425"/>
          <p:cNvSpPr/>
          <p:nvPr/>
        </p:nvSpPr>
        <p:spPr>
          <a:xfrm>
            <a:off x="5106924" y="3312424"/>
            <a:ext cx="2950800" cy="820664"/>
          </a:xfrm>
          <a:prstGeom prst="roundRect">
            <a:avLst>
              <a:gd name="adj" fmla="val 16667"/>
            </a:avLst>
          </a:prstGeom>
          <a:solidFill>
            <a:schemeClr val="accent4">
              <a:lumMod val="20000"/>
              <a:lumOff val="80000"/>
            </a:schemeClr>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lvl="0" algn="ctr" rtl="0">
              <a:spcBef>
                <a:spcPts val="0"/>
              </a:spcBef>
              <a:buNone/>
            </a:pPr>
            <a:r>
              <a:rPr lang="en-GB" dirty="0">
                <a:solidFill>
                  <a:schemeClr val="accent5">
                    <a:lumMod val="75000"/>
                  </a:schemeClr>
                </a:solidFill>
              </a:rPr>
              <a:t>coping efforts which attempt to reduce these negative emotions</a:t>
            </a:r>
          </a:p>
        </p:txBody>
      </p:sp>
    </p:spTree>
    <p:extLst>
      <p:ext uri="{BB962C8B-B14F-4D97-AF65-F5344CB8AC3E}">
        <p14:creationId xmlns:p14="http://schemas.microsoft.com/office/powerpoint/2010/main" val="4265394534"/>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4"/>
                                        </p:tgtEl>
                                        <p:attrNameLst>
                                          <p:attrName>style.visibility</p:attrName>
                                        </p:attrNameLst>
                                      </p:cBhvr>
                                      <p:to>
                                        <p:strVal val="visible"/>
                                      </p:to>
                                    </p:set>
                                    <p:animEffect transition="in" filter="fade">
                                      <p:cBhvr>
                                        <p:cTn id="7" dur="1000"/>
                                        <p:tgtEl>
                                          <p:spTgt spid="4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5"/>
                                        </p:tgtEl>
                                        <p:attrNameLst>
                                          <p:attrName>style.visibility</p:attrName>
                                        </p:attrNameLst>
                                      </p:cBhvr>
                                      <p:to>
                                        <p:strVal val="visible"/>
                                      </p:to>
                                    </p:set>
                                    <p:animEffect transition="in" filter="fade">
                                      <p:cBhvr>
                                        <p:cTn id="12" dur="1000"/>
                                        <p:tgtEl>
                                          <p:spTgt spid="4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035" y="609600"/>
            <a:ext cx="8802854" cy="1356360"/>
          </a:xfrm>
        </p:spPr>
        <p:txBody>
          <a:bodyPr>
            <a:noAutofit/>
          </a:bodyPr>
          <a:lstStyle/>
          <a:p>
            <a:pPr algn="ctr"/>
            <a:r>
              <a:rPr lang="en-GB" sz="3200" b="1" dirty="0" smtClean="0">
                <a:solidFill>
                  <a:schemeClr val="accent4">
                    <a:lumMod val="75000"/>
                  </a:schemeClr>
                </a:solidFill>
              </a:rPr>
              <a:t>The Transactional model of stress and coping</a:t>
            </a:r>
            <a:br>
              <a:rPr lang="en-GB" sz="3200" b="1" dirty="0" smtClean="0">
                <a:solidFill>
                  <a:schemeClr val="accent4">
                    <a:lumMod val="75000"/>
                  </a:schemeClr>
                </a:solidFill>
              </a:rPr>
            </a:br>
            <a:r>
              <a:rPr lang="en-GB" sz="3200" b="1" dirty="0" smtClean="0">
                <a:solidFill>
                  <a:schemeClr val="accent4">
                    <a:lumMod val="75000"/>
                  </a:schemeClr>
                </a:solidFill>
              </a:rPr>
              <a:t>(Lazarus &amp; </a:t>
            </a:r>
            <a:r>
              <a:rPr lang="en-GB" sz="3200" b="1" dirty="0" err="1" smtClean="0">
                <a:solidFill>
                  <a:schemeClr val="accent4">
                    <a:lumMod val="75000"/>
                  </a:schemeClr>
                </a:solidFill>
              </a:rPr>
              <a:t>Folkman</a:t>
            </a:r>
            <a:r>
              <a:rPr lang="en-GB" sz="3200" b="1" dirty="0" smtClean="0">
                <a:solidFill>
                  <a:schemeClr val="accent4">
                    <a:lumMod val="75000"/>
                  </a:schemeClr>
                </a:solidFill>
              </a:rPr>
              <a:t>, 1984)</a:t>
            </a:r>
            <a:endParaRPr lang="en-GB" sz="3200" b="1" dirty="0">
              <a:solidFill>
                <a:schemeClr val="accent4">
                  <a:lumMod val="75000"/>
                </a:schemeClr>
              </a:solidFill>
            </a:endParaRPr>
          </a:p>
        </p:txBody>
      </p:sp>
      <p:sp>
        <p:nvSpPr>
          <p:cNvPr id="3" name="Content Placeholder 2"/>
          <p:cNvSpPr>
            <a:spLocks noGrp="1"/>
          </p:cNvSpPr>
          <p:nvPr>
            <p:ph idx="1"/>
          </p:nvPr>
        </p:nvSpPr>
        <p:spPr>
          <a:xfrm>
            <a:off x="414529" y="2208361"/>
            <a:ext cx="8595360" cy="3968601"/>
          </a:xfrm>
        </p:spPr>
        <p:txBody>
          <a:bodyPr>
            <a:normAutofit/>
          </a:bodyPr>
          <a:lstStyle/>
          <a:p>
            <a:pPr marL="419100" indent="-342900">
              <a:spcBef>
                <a:spcPts val="0"/>
              </a:spcBef>
              <a:buClr>
                <a:schemeClr val="dk1"/>
              </a:buClr>
              <a:buSzPct val="100000"/>
            </a:pPr>
            <a:endParaRPr lang="en-GB" sz="2200" dirty="0" smtClean="0">
              <a:solidFill>
                <a:schemeClr val="accent5">
                  <a:lumMod val="75000"/>
                </a:schemeClr>
              </a:solidFill>
              <a:latin typeface="Gill Sans MT" panose="020B0502020104020203" pitchFamily="34" charset="0"/>
            </a:endParaRPr>
          </a:p>
          <a:p>
            <a:pPr marL="419100" indent="-342900">
              <a:spcBef>
                <a:spcPts val="0"/>
              </a:spcBef>
              <a:buClr>
                <a:schemeClr val="dk1"/>
              </a:buClr>
              <a:buSzPct val="100000"/>
            </a:pPr>
            <a:r>
              <a:rPr lang="en-GB" sz="2200" dirty="0" smtClean="0">
                <a:solidFill>
                  <a:schemeClr val="accent1">
                    <a:lumMod val="75000"/>
                  </a:schemeClr>
                </a:solidFill>
                <a:latin typeface="Gill Sans MT" panose="020B0502020104020203" pitchFamily="34" charset="0"/>
              </a:rPr>
              <a:t>Stress </a:t>
            </a:r>
            <a:r>
              <a:rPr lang="en-GB" sz="2200" dirty="0">
                <a:solidFill>
                  <a:schemeClr val="accent1">
                    <a:lumMod val="75000"/>
                  </a:schemeClr>
                </a:solidFill>
                <a:latin typeface="Gill Sans MT" panose="020B0502020104020203" pitchFamily="34" charset="0"/>
              </a:rPr>
              <a:t>is a result of an interaction between an individual’s characteristics and appraisals, the external or internal event (stressor) environment, and the internal or external resources a person has available to them.</a:t>
            </a:r>
          </a:p>
          <a:p>
            <a:pPr marL="0" indent="0">
              <a:spcBef>
                <a:spcPts val="0"/>
              </a:spcBef>
              <a:buNone/>
            </a:pPr>
            <a:endParaRPr lang="en-GB" sz="2200" dirty="0">
              <a:solidFill>
                <a:schemeClr val="accent1">
                  <a:lumMod val="75000"/>
                </a:schemeClr>
              </a:solidFill>
              <a:latin typeface="Gill Sans MT" panose="020B0502020104020203" pitchFamily="34" charset="0"/>
            </a:endParaRPr>
          </a:p>
          <a:p>
            <a:pPr marL="0" lvl="0" indent="0" algn="ctr">
              <a:spcBef>
                <a:spcPts val="0"/>
              </a:spcBef>
              <a:buNone/>
            </a:pPr>
            <a:endParaRPr lang="en-GB" sz="2200" dirty="0">
              <a:solidFill>
                <a:schemeClr val="accent1">
                  <a:lumMod val="75000"/>
                </a:schemeClr>
              </a:solidFill>
              <a:latin typeface="Gill Sans MT" panose="020B0502020104020203" pitchFamily="34" charset="0"/>
            </a:endParaRPr>
          </a:p>
          <a:p>
            <a:pPr marL="0" lvl="0" indent="0" algn="ctr">
              <a:spcBef>
                <a:spcPts val="0"/>
              </a:spcBef>
              <a:buNone/>
            </a:pPr>
            <a:endParaRPr lang="en-GB" sz="2200" dirty="0" smtClean="0">
              <a:solidFill>
                <a:schemeClr val="accent1">
                  <a:lumMod val="75000"/>
                </a:schemeClr>
              </a:solidFill>
              <a:latin typeface="Gill Sans MT" panose="020B0502020104020203" pitchFamily="34" charset="0"/>
            </a:endParaRPr>
          </a:p>
          <a:p>
            <a:pPr marL="0" lvl="0" indent="0" algn="ctr">
              <a:spcBef>
                <a:spcPts val="0"/>
              </a:spcBef>
              <a:buNone/>
            </a:pPr>
            <a:r>
              <a:rPr lang="en-GB" sz="2200" dirty="0" smtClean="0">
                <a:solidFill>
                  <a:schemeClr val="accent1">
                    <a:lumMod val="75000"/>
                  </a:schemeClr>
                </a:solidFill>
                <a:latin typeface="Gill Sans MT" panose="020B0502020104020203" pitchFamily="34" charset="0"/>
              </a:rPr>
              <a:t>Lazarus’s </a:t>
            </a:r>
            <a:r>
              <a:rPr lang="en-GB" sz="2200" dirty="0">
                <a:solidFill>
                  <a:schemeClr val="accent1">
                    <a:lumMod val="75000"/>
                  </a:schemeClr>
                </a:solidFill>
                <a:latin typeface="Gill Sans MT" panose="020B0502020104020203" pitchFamily="34" charset="0"/>
              </a:rPr>
              <a:t>initial model maintained that when individuals confront a new or changing environment they engage in a process of </a:t>
            </a:r>
            <a:r>
              <a:rPr lang="en-GB" sz="2200" b="1" dirty="0">
                <a:solidFill>
                  <a:schemeClr val="accent1">
                    <a:lumMod val="75000"/>
                  </a:schemeClr>
                </a:solidFill>
                <a:latin typeface="Gill Sans MT" panose="020B0502020104020203" pitchFamily="34" charset="0"/>
              </a:rPr>
              <a:t>appraisal</a:t>
            </a:r>
            <a:r>
              <a:rPr lang="en-GB" sz="2200" dirty="0">
                <a:solidFill>
                  <a:schemeClr val="accent1">
                    <a:lumMod val="75000"/>
                  </a:schemeClr>
                </a:solidFill>
                <a:latin typeface="Gill Sans MT" panose="020B0502020104020203" pitchFamily="34" charset="0"/>
              </a:rPr>
              <a:t>, which is of two types: Primary and Secondary</a:t>
            </a:r>
          </a:p>
          <a:p>
            <a:endParaRPr lang="en-GB" sz="2200" dirty="0">
              <a:solidFill>
                <a:schemeClr val="accent5">
                  <a:lumMod val="75000"/>
                </a:schemeClr>
              </a:solidFill>
              <a:latin typeface="Gill Sans MT" panose="020B0502020104020203" pitchFamily="34" charset="0"/>
            </a:endParaRPr>
          </a:p>
        </p:txBody>
      </p:sp>
    </p:spTree>
    <p:extLst>
      <p:ext uri="{BB962C8B-B14F-4D97-AF65-F5344CB8AC3E}">
        <p14:creationId xmlns:p14="http://schemas.microsoft.com/office/powerpoint/2010/main" val="4111935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437"/>
        <p:cNvGrpSpPr/>
        <p:nvPr/>
      </p:nvGrpSpPr>
      <p:grpSpPr>
        <a:xfrm>
          <a:off x="0" y="0"/>
          <a:ext cx="0" cy="0"/>
          <a:chOff x="0" y="0"/>
          <a:chExt cx="0" cy="0"/>
        </a:xfrm>
      </p:grpSpPr>
      <p:sp>
        <p:nvSpPr>
          <p:cNvPr id="438" name="Shape 438"/>
          <p:cNvSpPr txBox="1">
            <a:spLocks noGrp="1"/>
          </p:cNvSpPr>
          <p:nvPr>
            <p:ph type="title"/>
          </p:nvPr>
        </p:nvSpPr>
        <p:spPr>
          <a:xfrm>
            <a:off x="457200" y="701357"/>
            <a:ext cx="8229600" cy="1143000"/>
          </a:xfrm>
          <a:prstGeom prst="rect">
            <a:avLst/>
          </a:prstGeom>
        </p:spPr>
        <p:txBody>
          <a:bodyPr lIns="91425" tIns="91425" rIns="91425" bIns="91425" anchor="ctr" anchorCtr="0">
            <a:noAutofit/>
          </a:bodyPr>
          <a:lstStyle/>
          <a:p>
            <a:pPr lvl="0" algn="ctr" rtl="0">
              <a:spcBef>
                <a:spcPts val="0"/>
              </a:spcBef>
              <a:buClr>
                <a:schemeClr val="dk1"/>
              </a:buClr>
              <a:buSzPct val="36666"/>
              <a:buFont typeface="Arial"/>
              <a:buNone/>
            </a:pPr>
            <a:r>
              <a:rPr lang="en-GB" sz="3200" b="1" dirty="0">
                <a:solidFill>
                  <a:schemeClr val="accent4">
                    <a:lumMod val="75000"/>
                  </a:schemeClr>
                </a:solidFill>
              </a:rPr>
              <a:t>The transactional model of stress and coping</a:t>
            </a:r>
          </a:p>
          <a:p>
            <a:pPr lvl="0" algn="ctr">
              <a:spcBef>
                <a:spcPts val="0"/>
              </a:spcBef>
              <a:buClr>
                <a:schemeClr val="dk1"/>
              </a:buClr>
              <a:buSzPct val="36666"/>
              <a:buFont typeface="Arial"/>
              <a:buNone/>
            </a:pPr>
            <a:r>
              <a:rPr lang="en-GB" sz="3200" b="1" dirty="0">
                <a:solidFill>
                  <a:schemeClr val="accent4">
                    <a:lumMod val="75000"/>
                  </a:schemeClr>
                </a:solidFill>
              </a:rPr>
              <a:t>(Lazarus &amp; </a:t>
            </a:r>
            <a:r>
              <a:rPr lang="en-GB" sz="3200" b="1" dirty="0" err="1">
                <a:solidFill>
                  <a:schemeClr val="accent4">
                    <a:lumMod val="75000"/>
                  </a:schemeClr>
                </a:solidFill>
              </a:rPr>
              <a:t>Folkman</a:t>
            </a:r>
            <a:r>
              <a:rPr lang="en-GB" sz="3200" b="1" dirty="0">
                <a:solidFill>
                  <a:schemeClr val="accent4">
                    <a:lumMod val="75000"/>
                  </a:schemeClr>
                </a:solidFill>
              </a:rPr>
              <a:t>, 1984)</a:t>
            </a:r>
          </a:p>
        </p:txBody>
      </p:sp>
      <p:sp>
        <p:nvSpPr>
          <p:cNvPr id="439" name="Shape 439"/>
          <p:cNvSpPr txBox="1">
            <a:spLocks noGrp="1"/>
          </p:cNvSpPr>
          <p:nvPr>
            <p:ph idx="1"/>
          </p:nvPr>
        </p:nvSpPr>
        <p:spPr>
          <a:xfrm>
            <a:off x="457200" y="2133600"/>
            <a:ext cx="8229600" cy="4352544"/>
          </a:xfrm>
          <a:prstGeom prst="rect">
            <a:avLst/>
          </a:prstGeom>
        </p:spPr>
        <p:txBody>
          <a:bodyPr lIns="91425" tIns="91425" rIns="91425" bIns="91425" anchor="t" anchorCtr="0">
            <a:noAutofit/>
          </a:bodyPr>
          <a:lstStyle/>
          <a:p>
            <a:pPr marL="88900" lvl="0" indent="0" rtl="0">
              <a:spcBef>
                <a:spcPts val="0"/>
              </a:spcBef>
              <a:buClr>
                <a:schemeClr val="dk1"/>
              </a:buClr>
              <a:buSzPct val="100000"/>
              <a:buNone/>
            </a:pPr>
            <a:r>
              <a:rPr lang="en-GB" sz="2200" b="1" dirty="0" smtClean="0">
                <a:solidFill>
                  <a:schemeClr val="accent5">
                    <a:lumMod val="75000"/>
                  </a:schemeClr>
                </a:solidFill>
                <a:latin typeface="Gill Sans MT" panose="020B0502020104020203" pitchFamily="34" charset="0"/>
              </a:rPr>
              <a:t>1) Primary Appraisal</a:t>
            </a:r>
            <a:br>
              <a:rPr lang="en-GB" sz="2200" b="1" dirty="0" smtClean="0">
                <a:solidFill>
                  <a:schemeClr val="accent5">
                    <a:lumMod val="75000"/>
                  </a:schemeClr>
                </a:solidFill>
                <a:latin typeface="Gill Sans MT" panose="020B0502020104020203" pitchFamily="34" charset="0"/>
              </a:rPr>
            </a:br>
            <a:endParaRPr lang="en-GB" sz="2200" b="1" dirty="0">
              <a:solidFill>
                <a:schemeClr val="accent5">
                  <a:lumMod val="75000"/>
                </a:schemeClr>
              </a:solidFill>
              <a:latin typeface="Gill Sans MT" panose="020B0502020104020203" pitchFamily="34" charset="0"/>
            </a:endParaRPr>
          </a:p>
          <a:p>
            <a:pPr marL="914400" lvl="1" indent="-368300" rtl="0">
              <a:spcBef>
                <a:spcPts val="0"/>
              </a:spcBef>
              <a:buClr>
                <a:schemeClr val="dk1"/>
              </a:buClr>
              <a:buSzPct val="100000"/>
              <a:buFont typeface="Arial"/>
              <a:buAutoNum type="alphaLcParenR"/>
            </a:pPr>
            <a:r>
              <a:rPr lang="en-GB" sz="2200" i="1" dirty="0">
                <a:solidFill>
                  <a:schemeClr val="accent1">
                    <a:lumMod val="75000"/>
                  </a:schemeClr>
                </a:solidFill>
                <a:latin typeface="Gill Sans MT" panose="020B0502020104020203" pitchFamily="34" charset="0"/>
              </a:rPr>
              <a:t>What is at stake in this encounter?</a:t>
            </a:r>
          </a:p>
          <a:p>
            <a:pPr marL="914400" lvl="1" indent="-368300" rtl="0">
              <a:spcBef>
                <a:spcPts val="0"/>
              </a:spcBef>
              <a:buClr>
                <a:schemeClr val="dk1"/>
              </a:buClr>
              <a:buSzPct val="100000"/>
              <a:buFont typeface="Arial"/>
              <a:buAutoNum type="alphaLcParenR"/>
            </a:pPr>
            <a:r>
              <a:rPr lang="en-GB" sz="2200" dirty="0">
                <a:solidFill>
                  <a:schemeClr val="accent1">
                    <a:lumMod val="75000"/>
                  </a:schemeClr>
                </a:solidFill>
                <a:latin typeface="Gill Sans MT" panose="020B0502020104020203" pitchFamily="34" charset="0"/>
              </a:rPr>
              <a:t>Motivational relevance</a:t>
            </a:r>
          </a:p>
          <a:p>
            <a:pPr marL="914400" lvl="1" indent="-368300" rtl="0">
              <a:spcBef>
                <a:spcPts val="0"/>
              </a:spcBef>
              <a:buClr>
                <a:schemeClr val="dk1"/>
              </a:buClr>
              <a:buSzPct val="100000"/>
              <a:buFont typeface="Arial"/>
              <a:buAutoNum type="alphaLcParenR"/>
            </a:pPr>
            <a:r>
              <a:rPr lang="en-GB" sz="2200" dirty="0">
                <a:solidFill>
                  <a:schemeClr val="accent1">
                    <a:lumMod val="75000"/>
                  </a:schemeClr>
                </a:solidFill>
                <a:latin typeface="Gill Sans MT" panose="020B0502020104020203" pitchFamily="34" charset="0"/>
              </a:rPr>
              <a:t>Motivational congruence</a:t>
            </a:r>
          </a:p>
          <a:p>
            <a:pPr marL="0" indent="0" rtl="0">
              <a:spcBef>
                <a:spcPts val="0"/>
              </a:spcBef>
              <a:buNone/>
            </a:pPr>
            <a:endParaRPr sz="2200" dirty="0">
              <a:latin typeface="Gill Sans MT" panose="020B0502020104020203" pitchFamily="34" charset="0"/>
            </a:endParaRPr>
          </a:p>
          <a:p>
            <a:pPr marL="0" lvl="0" indent="0" rtl="0">
              <a:spcBef>
                <a:spcPts val="0"/>
              </a:spcBef>
              <a:buNone/>
            </a:pPr>
            <a:endParaRPr sz="2200" dirty="0">
              <a:latin typeface="Gill Sans MT" panose="020B0502020104020203" pitchFamily="34" charset="0"/>
            </a:endParaRPr>
          </a:p>
          <a:p>
            <a:pPr marL="88900" lvl="0" indent="0" rtl="0">
              <a:spcBef>
                <a:spcPts val="0"/>
              </a:spcBef>
              <a:buClr>
                <a:schemeClr val="dk1"/>
              </a:buClr>
              <a:buSzPct val="100000"/>
              <a:buNone/>
            </a:pPr>
            <a:r>
              <a:rPr lang="en-GB" sz="2200" b="1" dirty="0" smtClean="0">
                <a:solidFill>
                  <a:schemeClr val="accent5">
                    <a:lumMod val="75000"/>
                  </a:schemeClr>
                </a:solidFill>
                <a:latin typeface="Gill Sans MT" panose="020B0502020104020203" pitchFamily="34" charset="0"/>
              </a:rPr>
              <a:t>2) Secondary Appraisal</a:t>
            </a:r>
            <a:br>
              <a:rPr lang="en-GB" sz="2200" b="1" dirty="0" smtClean="0">
                <a:solidFill>
                  <a:schemeClr val="accent5">
                    <a:lumMod val="75000"/>
                  </a:schemeClr>
                </a:solidFill>
                <a:latin typeface="Gill Sans MT" panose="020B0502020104020203" pitchFamily="34" charset="0"/>
              </a:rPr>
            </a:br>
            <a:endParaRPr lang="en-GB" sz="2200" b="1" dirty="0">
              <a:solidFill>
                <a:schemeClr val="accent5">
                  <a:lumMod val="75000"/>
                </a:schemeClr>
              </a:solidFill>
              <a:latin typeface="Gill Sans MT" panose="020B0502020104020203" pitchFamily="34" charset="0"/>
            </a:endParaRPr>
          </a:p>
          <a:p>
            <a:pPr marL="914400" lvl="1" indent="-368300" rtl="0">
              <a:spcBef>
                <a:spcPts val="0"/>
              </a:spcBef>
              <a:buClr>
                <a:schemeClr val="dk1"/>
              </a:buClr>
              <a:buSzPct val="100000"/>
              <a:buFont typeface="Arial"/>
              <a:buAutoNum type="alphaLcParenR"/>
            </a:pPr>
            <a:r>
              <a:rPr lang="en-GB" sz="2200" i="1" dirty="0">
                <a:solidFill>
                  <a:schemeClr val="accent1">
                    <a:lumMod val="75000"/>
                  </a:schemeClr>
                </a:solidFill>
                <a:latin typeface="Gill Sans MT" panose="020B0502020104020203" pitchFamily="34" charset="0"/>
              </a:rPr>
              <a:t>What can I do to cope and how effective will this be?</a:t>
            </a:r>
          </a:p>
          <a:p>
            <a:pPr marL="914400" lvl="1" indent="-368300" rtl="0">
              <a:spcBef>
                <a:spcPts val="0"/>
              </a:spcBef>
              <a:buClr>
                <a:schemeClr val="dk1"/>
              </a:buClr>
              <a:buSzPct val="100000"/>
              <a:buFont typeface="Arial"/>
              <a:buAutoNum type="alphaLcParenR"/>
            </a:pPr>
            <a:r>
              <a:rPr lang="en-GB" sz="2200" dirty="0">
                <a:solidFill>
                  <a:schemeClr val="accent1">
                    <a:lumMod val="75000"/>
                  </a:schemeClr>
                </a:solidFill>
                <a:latin typeface="Gill Sans MT" panose="020B0502020104020203" pitchFamily="34" charset="0"/>
              </a:rPr>
              <a:t>Emotion-focused coping potential</a:t>
            </a:r>
          </a:p>
          <a:p>
            <a:pPr marL="914400" lvl="1" indent="-368300">
              <a:spcBef>
                <a:spcPts val="0"/>
              </a:spcBef>
              <a:buClr>
                <a:schemeClr val="dk1"/>
              </a:buClr>
              <a:buSzPct val="100000"/>
              <a:buFont typeface="Arial"/>
              <a:buAutoNum type="alphaLcParenR"/>
            </a:pPr>
            <a:r>
              <a:rPr lang="en-GB" sz="2200" dirty="0">
                <a:solidFill>
                  <a:schemeClr val="accent1">
                    <a:lumMod val="75000"/>
                  </a:schemeClr>
                </a:solidFill>
                <a:latin typeface="Gill Sans MT" panose="020B0502020104020203" pitchFamily="34" charset="0"/>
              </a:rPr>
              <a:t>Problem-focused coping potential</a:t>
            </a:r>
          </a:p>
        </p:txBody>
      </p:sp>
      <p:sp>
        <p:nvSpPr>
          <p:cNvPr id="2" name="Rounded Rectangle 1"/>
          <p:cNvSpPr/>
          <p:nvPr/>
        </p:nvSpPr>
        <p:spPr>
          <a:xfrm>
            <a:off x="6053328" y="2133600"/>
            <a:ext cx="2633472" cy="1719072"/>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5">
                    <a:lumMod val="75000"/>
                  </a:schemeClr>
                </a:solidFill>
              </a:rPr>
              <a:t>Three kinds of stressor:</a:t>
            </a:r>
          </a:p>
          <a:p>
            <a:pPr marL="342900" indent="-342900" algn="ctr">
              <a:buAutoNum type="arabicParenR"/>
            </a:pPr>
            <a:r>
              <a:rPr lang="en-GB" dirty="0" smtClean="0">
                <a:solidFill>
                  <a:schemeClr val="accent5">
                    <a:lumMod val="75000"/>
                  </a:schemeClr>
                </a:solidFill>
              </a:rPr>
              <a:t>Pose harm</a:t>
            </a:r>
          </a:p>
          <a:p>
            <a:pPr marL="342900" indent="-342900" algn="ctr">
              <a:buAutoNum type="arabicParenR"/>
            </a:pPr>
            <a:r>
              <a:rPr lang="en-GB" dirty="0" smtClean="0">
                <a:solidFill>
                  <a:schemeClr val="accent5">
                    <a:lumMod val="75000"/>
                  </a:schemeClr>
                </a:solidFill>
              </a:rPr>
              <a:t>Threaten</a:t>
            </a:r>
          </a:p>
          <a:p>
            <a:pPr marL="342900" indent="-342900" algn="ctr">
              <a:buAutoNum type="arabicParenR"/>
            </a:pPr>
            <a:r>
              <a:rPr lang="en-GB" dirty="0" smtClean="0">
                <a:solidFill>
                  <a:schemeClr val="accent5">
                    <a:lumMod val="75000"/>
                  </a:schemeClr>
                </a:solidFill>
              </a:rPr>
              <a:t>Challenge</a:t>
            </a:r>
          </a:p>
        </p:txBody>
      </p:sp>
      <p:cxnSp>
        <p:nvCxnSpPr>
          <p:cNvPr id="4" name="Straight Arrow Connector 3"/>
          <p:cNvCxnSpPr/>
          <p:nvPr/>
        </p:nvCxnSpPr>
        <p:spPr>
          <a:xfrm>
            <a:off x="3560064" y="2401824"/>
            <a:ext cx="23286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8491265"/>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287" y="609600"/>
            <a:ext cx="8712679" cy="1356360"/>
          </a:xfrm>
        </p:spPr>
        <p:txBody>
          <a:bodyPr>
            <a:noAutofit/>
          </a:bodyPr>
          <a:lstStyle/>
          <a:p>
            <a:pPr lvl="0" algn="ctr">
              <a:spcBef>
                <a:spcPts val="0"/>
              </a:spcBef>
            </a:pPr>
            <a:r>
              <a:rPr lang="en-GB" sz="3200" b="1" dirty="0">
                <a:solidFill>
                  <a:schemeClr val="accent4">
                    <a:lumMod val="75000"/>
                  </a:schemeClr>
                </a:solidFill>
              </a:rPr>
              <a:t>The transactional model of stress and coping</a:t>
            </a:r>
            <a:br>
              <a:rPr lang="en-GB" sz="3200" b="1" dirty="0">
                <a:solidFill>
                  <a:schemeClr val="accent4">
                    <a:lumMod val="75000"/>
                  </a:schemeClr>
                </a:solidFill>
              </a:rPr>
            </a:br>
            <a:r>
              <a:rPr lang="en-GB" sz="3200" b="1" dirty="0">
                <a:solidFill>
                  <a:schemeClr val="accent4">
                    <a:lumMod val="75000"/>
                  </a:schemeClr>
                </a:solidFill>
              </a:rPr>
              <a:t>(Lazarus &amp; </a:t>
            </a:r>
            <a:r>
              <a:rPr lang="en-GB" sz="3200" b="1" dirty="0" err="1">
                <a:solidFill>
                  <a:schemeClr val="accent4">
                    <a:lumMod val="75000"/>
                  </a:schemeClr>
                </a:solidFill>
              </a:rPr>
              <a:t>Folkman</a:t>
            </a:r>
            <a:r>
              <a:rPr lang="en-GB" sz="3200" b="1" dirty="0">
                <a:solidFill>
                  <a:schemeClr val="accent4">
                    <a:lumMod val="75000"/>
                  </a:schemeClr>
                </a:solidFill>
              </a:rPr>
              <a:t>, 1984)</a:t>
            </a:r>
          </a:p>
        </p:txBody>
      </p:sp>
      <p:sp>
        <p:nvSpPr>
          <p:cNvPr id="3" name="Content Placeholder 2"/>
          <p:cNvSpPr>
            <a:spLocks noGrp="1"/>
          </p:cNvSpPr>
          <p:nvPr>
            <p:ph idx="1"/>
          </p:nvPr>
        </p:nvSpPr>
        <p:spPr>
          <a:xfrm>
            <a:off x="1171575" y="2182367"/>
            <a:ext cx="7343775" cy="3994595"/>
          </a:xfrm>
        </p:spPr>
        <p:txBody>
          <a:bodyPr>
            <a:normAutofit/>
          </a:bodyPr>
          <a:lstStyle/>
          <a:p>
            <a:r>
              <a:rPr lang="en-GB" sz="2200" dirty="0" smtClean="0">
                <a:solidFill>
                  <a:schemeClr val="accent1">
                    <a:lumMod val="75000"/>
                  </a:schemeClr>
                </a:solidFill>
                <a:latin typeface="Gill Sans MT" panose="020B0502020104020203" pitchFamily="34" charset="0"/>
              </a:rPr>
              <a:t>Stress experienced when harm or threat is </a:t>
            </a:r>
            <a:r>
              <a:rPr lang="en-GB" sz="2200" b="1" dirty="0" smtClean="0">
                <a:solidFill>
                  <a:schemeClr val="accent1">
                    <a:lumMod val="75000"/>
                  </a:schemeClr>
                </a:solidFill>
                <a:latin typeface="Gill Sans MT" panose="020B0502020104020203" pitchFamily="34" charset="0"/>
              </a:rPr>
              <a:t>HIGH</a:t>
            </a:r>
            <a:r>
              <a:rPr lang="en-GB" sz="2200" dirty="0" smtClean="0">
                <a:solidFill>
                  <a:schemeClr val="accent1">
                    <a:lumMod val="75000"/>
                  </a:schemeClr>
                </a:solidFill>
                <a:latin typeface="Gill Sans MT" panose="020B0502020104020203" pitchFamily="34" charset="0"/>
              </a:rPr>
              <a:t> and perceived coping ability is </a:t>
            </a:r>
            <a:r>
              <a:rPr lang="en-GB" sz="2200" b="1" dirty="0" smtClean="0">
                <a:solidFill>
                  <a:schemeClr val="accent1">
                    <a:lumMod val="75000"/>
                  </a:schemeClr>
                </a:solidFill>
                <a:latin typeface="Gill Sans MT" panose="020B0502020104020203" pitchFamily="34" charset="0"/>
              </a:rPr>
              <a:t>LOW</a:t>
            </a:r>
          </a:p>
          <a:p>
            <a:endParaRPr lang="en-GB" sz="2200" dirty="0">
              <a:solidFill>
                <a:schemeClr val="accent5">
                  <a:lumMod val="75000"/>
                </a:schemeClr>
              </a:solidFill>
              <a:latin typeface="Gill Sans MT" panose="020B0502020104020203" pitchFamily="34" charset="0"/>
            </a:endParaRPr>
          </a:p>
          <a:p>
            <a:r>
              <a:rPr lang="en-GB" sz="2200" dirty="0" smtClean="0">
                <a:solidFill>
                  <a:schemeClr val="accent1">
                    <a:lumMod val="75000"/>
                  </a:schemeClr>
                </a:solidFill>
                <a:latin typeface="Gill Sans MT" panose="020B0502020104020203" pitchFamily="34" charset="0"/>
              </a:rPr>
              <a:t>If perceived coping ability appraised to be </a:t>
            </a:r>
            <a:r>
              <a:rPr lang="en-GB" sz="2200" u="sng" dirty="0" smtClean="0">
                <a:solidFill>
                  <a:schemeClr val="accent1">
                    <a:lumMod val="75000"/>
                  </a:schemeClr>
                </a:solidFill>
                <a:latin typeface="Gill Sans MT" panose="020B0502020104020203" pitchFamily="34" charset="0"/>
              </a:rPr>
              <a:t>HIGH</a:t>
            </a:r>
            <a:r>
              <a:rPr lang="en-GB" sz="2200" dirty="0" smtClean="0">
                <a:solidFill>
                  <a:schemeClr val="accent1">
                    <a:lumMod val="75000"/>
                  </a:schemeClr>
                </a:solidFill>
                <a:latin typeface="Gill Sans MT" panose="020B0502020104020203" pitchFamily="34" charset="0"/>
              </a:rPr>
              <a:t>, stress is likely to be minimal</a:t>
            </a:r>
          </a:p>
          <a:p>
            <a:pPr algn="ctr"/>
            <a:endParaRPr lang="en-GB" sz="2000" dirty="0" smtClean="0">
              <a:solidFill>
                <a:schemeClr val="accent1">
                  <a:lumMod val="75000"/>
                </a:schemeClr>
              </a:solidFill>
              <a:latin typeface="Gill Sans MT" panose="020B0502020104020203" pitchFamily="34" charset="0"/>
            </a:endParaRPr>
          </a:p>
          <a:p>
            <a:pPr algn="ctr"/>
            <a:endParaRPr lang="en-GB" sz="2000" dirty="0">
              <a:solidFill>
                <a:schemeClr val="accent1">
                  <a:lumMod val="75000"/>
                </a:schemeClr>
              </a:solidFill>
              <a:latin typeface="Gill Sans MT" panose="020B0502020104020203" pitchFamily="34" charset="0"/>
            </a:endParaRPr>
          </a:p>
          <a:p>
            <a:pPr marL="0" indent="0" algn="ctr">
              <a:buNone/>
            </a:pPr>
            <a:r>
              <a:rPr lang="en-GB" sz="2200" dirty="0" smtClean="0">
                <a:solidFill>
                  <a:schemeClr val="accent1">
                    <a:lumMod val="75000"/>
                  </a:schemeClr>
                </a:solidFill>
                <a:latin typeface="Gill Sans MT" panose="020B0502020104020203" pitchFamily="34" charset="0"/>
              </a:rPr>
              <a:t>STRESS ARISES FROM A MISMATCH BETWEEN PERCEIVED DEMANDS AND RESOURCES</a:t>
            </a:r>
          </a:p>
          <a:p>
            <a:pPr marL="243000" lvl="1" indent="0" algn="ctr">
              <a:buNone/>
            </a:pPr>
            <a:r>
              <a:rPr lang="en-GB" sz="2000" i="1" dirty="0" smtClean="0">
                <a:solidFill>
                  <a:schemeClr val="accent1">
                    <a:lumMod val="75000"/>
                  </a:schemeClr>
                </a:solidFill>
                <a:latin typeface="Gill Sans MT" panose="020B0502020104020203" pitchFamily="34" charset="0"/>
              </a:rPr>
              <a:t>(Both of which can change over time)</a:t>
            </a:r>
          </a:p>
        </p:txBody>
      </p:sp>
    </p:spTree>
    <p:extLst>
      <p:ext uri="{BB962C8B-B14F-4D97-AF65-F5344CB8AC3E}">
        <p14:creationId xmlns:p14="http://schemas.microsoft.com/office/powerpoint/2010/main" val="1158119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barn(inVertical)">
                                      <p:cBhvr>
                                        <p:cTn id="7" dur="500"/>
                                        <p:tgtEl>
                                          <p:spTgt spid="3">
                                            <p:txEl>
                                              <p:pRg st="5" end="5"/>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barn(inVertical)">
                                      <p:cBhvr>
                                        <p:cTn id="1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What is coping?</a:t>
            </a:r>
            <a:endParaRPr lang="en-GB" sz="3200" b="1" dirty="0">
              <a:solidFill>
                <a:schemeClr val="accent4">
                  <a:lumMod val="75000"/>
                </a:schemeClr>
              </a:solidFill>
            </a:endParaRPr>
          </a:p>
        </p:txBody>
      </p:sp>
      <p:sp>
        <p:nvSpPr>
          <p:cNvPr id="3" name="Content Placeholder 2"/>
          <p:cNvSpPr>
            <a:spLocks noGrp="1"/>
          </p:cNvSpPr>
          <p:nvPr>
            <p:ph idx="1"/>
          </p:nvPr>
        </p:nvSpPr>
        <p:spPr>
          <a:xfrm>
            <a:off x="435895" y="1926337"/>
            <a:ext cx="8272211" cy="4645152"/>
          </a:xfrm>
        </p:spPr>
        <p:txBody>
          <a:bodyPr>
            <a:normAutofit/>
          </a:bodyPr>
          <a:lstStyle/>
          <a:p>
            <a:pPr marL="457200" lvl="0" indent="-368300">
              <a:spcBef>
                <a:spcPts val="0"/>
              </a:spcBef>
              <a:buClr>
                <a:schemeClr val="dk1"/>
              </a:buClr>
              <a:buSzPct val="100000"/>
              <a:buFont typeface="Arial"/>
              <a:buChar char="●"/>
            </a:pPr>
            <a:r>
              <a:rPr lang="en-GB" sz="2400" dirty="0">
                <a:solidFill>
                  <a:schemeClr val="accent1">
                    <a:lumMod val="75000"/>
                  </a:schemeClr>
                </a:solidFill>
                <a:latin typeface="Gill Sans MT" panose="020B0502020104020203" pitchFamily="34" charset="0"/>
              </a:rPr>
              <a:t>A response to negative </a:t>
            </a:r>
            <a:r>
              <a:rPr lang="en-GB" sz="2400" u="sng" dirty="0">
                <a:solidFill>
                  <a:schemeClr val="accent1">
                    <a:lumMod val="75000"/>
                  </a:schemeClr>
                </a:solidFill>
                <a:latin typeface="Gill Sans MT" panose="020B0502020104020203" pitchFamily="34" charset="0"/>
              </a:rPr>
              <a:t>events </a:t>
            </a:r>
            <a:r>
              <a:rPr lang="en-GB" sz="2400" dirty="0">
                <a:solidFill>
                  <a:schemeClr val="accent1">
                    <a:lumMod val="75000"/>
                  </a:schemeClr>
                </a:solidFill>
                <a:latin typeface="Gill Sans MT" panose="020B0502020104020203" pitchFamily="34" charset="0"/>
              </a:rPr>
              <a:t>or </a:t>
            </a:r>
            <a:r>
              <a:rPr lang="en-GB" sz="2400" u="sng" dirty="0">
                <a:solidFill>
                  <a:schemeClr val="accent1">
                    <a:lumMod val="75000"/>
                  </a:schemeClr>
                </a:solidFill>
                <a:latin typeface="Gill Sans MT" panose="020B0502020104020203" pitchFamily="34" charset="0"/>
              </a:rPr>
              <a:t>emotions</a:t>
            </a:r>
            <a:r>
              <a:rPr lang="en-GB" sz="2400" dirty="0">
                <a:solidFill>
                  <a:schemeClr val="accent1">
                    <a:lumMod val="75000"/>
                  </a:schemeClr>
                </a:solidFill>
                <a:latin typeface="Gill Sans MT" panose="020B0502020104020203" pitchFamily="34" charset="0"/>
              </a:rPr>
              <a:t>, and involves cognitive and/or behavioural efforts to manage to adapt to the stressful situation</a:t>
            </a:r>
          </a:p>
          <a:p>
            <a:pPr marL="0" lvl="0" indent="0">
              <a:spcBef>
                <a:spcPts val="0"/>
              </a:spcBef>
              <a:buNone/>
            </a:pPr>
            <a:endParaRPr lang="en-GB" sz="2400" dirty="0">
              <a:solidFill>
                <a:schemeClr val="accent1">
                  <a:lumMod val="75000"/>
                </a:schemeClr>
              </a:solidFill>
              <a:latin typeface="Gill Sans MT" panose="020B0502020104020203" pitchFamily="34" charset="0"/>
            </a:endParaRPr>
          </a:p>
          <a:p>
            <a:pPr marL="457200" lvl="0" indent="-368300">
              <a:spcBef>
                <a:spcPts val="0"/>
              </a:spcBef>
              <a:buClr>
                <a:schemeClr val="dk1"/>
              </a:buClr>
              <a:buSzPct val="100000"/>
              <a:buFont typeface="Arial"/>
              <a:buChar char="●"/>
            </a:pPr>
            <a:r>
              <a:rPr lang="en-GB" sz="2400" dirty="0">
                <a:solidFill>
                  <a:schemeClr val="accent1">
                    <a:lumMod val="75000"/>
                  </a:schemeClr>
                </a:solidFill>
                <a:latin typeface="Gill Sans MT" panose="020B0502020104020203" pitchFamily="34" charset="0"/>
              </a:rPr>
              <a:t>Psychological theories of coping attempt to identify the mechanisms through which individuals cope with events that are </a:t>
            </a:r>
            <a:r>
              <a:rPr lang="en-GB" sz="2400" b="1" dirty="0">
                <a:solidFill>
                  <a:schemeClr val="accent1">
                    <a:lumMod val="75000"/>
                  </a:schemeClr>
                </a:solidFill>
                <a:latin typeface="Gill Sans MT" panose="020B0502020104020203" pitchFamily="34" charset="0"/>
              </a:rPr>
              <a:t>perceived</a:t>
            </a:r>
            <a:r>
              <a:rPr lang="en-GB" sz="2400" dirty="0">
                <a:solidFill>
                  <a:schemeClr val="accent1">
                    <a:lumMod val="75000"/>
                  </a:schemeClr>
                </a:solidFill>
                <a:latin typeface="Gill Sans MT" panose="020B0502020104020203" pitchFamily="34" charset="0"/>
              </a:rPr>
              <a:t> to be stressful or threatening</a:t>
            </a:r>
          </a:p>
          <a:p>
            <a:pPr marL="0" lvl="0" indent="0">
              <a:spcBef>
                <a:spcPts val="0"/>
              </a:spcBef>
              <a:buNone/>
            </a:pPr>
            <a:endParaRPr lang="en-GB" sz="2400" dirty="0">
              <a:solidFill>
                <a:schemeClr val="accent1">
                  <a:lumMod val="75000"/>
                </a:schemeClr>
              </a:solidFill>
              <a:latin typeface="Gill Sans MT" panose="020B0502020104020203" pitchFamily="34" charset="0"/>
            </a:endParaRPr>
          </a:p>
          <a:p>
            <a:pPr marL="457200" lvl="0" indent="-368300">
              <a:spcBef>
                <a:spcPts val="0"/>
              </a:spcBef>
              <a:buClr>
                <a:schemeClr val="dk1"/>
              </a:buClr>
              <a:buSzPct val="100000"/>
              <a:buFont typeface="Arial"/>
              <a:buChar char="●"/>
            </a:pPr>
            <a:r>
              <a:rPr lang="en-GB" sz="2400" dirty="0">
                <a:solidFill>
                  <a:schemeClr val="accent1">
                    <a:lumMod val="75000"/>
                  </a:schemeClr>
                </a:solidFill>
                <a:latin typeface="Gill Sans MT" panose="020B0502020104020203" pitchFamily="34" charset="0"/>
              </a:rPr>
              <a:t>Emotions and coping are often considered to be part of the same </a:t>
            </a:r>
            <a:r>
              <a:rPr lang="en-GB" sz="2400" dirty="0" err="1">
                <a:solidFill>
                  <a:schemeClr val="accent1">
                    <a:lumMod val="75000"/>
                  </a:schemeClr>
                </a:solidFill>
                <a:latin typeface="Gill Sans MT" panose="020B0502020104020203" pitchFamily="34" charset="0"/>
              </a:rPr>
              <a:t>adaptational</a:t>
            </a:r>
            <a:r>
              <a:rPr lang="en-GB" sz="2400" dirty="0">
                <a:solidFill>
                  <a:schemeClr val="accent1">
                    <a:lumMod val="75000"/>
                  </a:schemeClr>
                </a:solidFill>
                <a:latin typeface="Gill Sans MT" panose="020B0502020104020203" pitchFamily="34" charset="0"/>
              </a:rPr>
              <a:t> system</a:t>
            </a:r>
          </a:p>
          <a:p>
            <a:pPr marL="0" lvl="0" indent="0">
              <a:spcBef>
                <a:spcPts val="0"/>
              </a:spcBef>
              <a:buNone/>
            </a:pPr>
            <a:endParaRPr lang="en-GB" sz="2400" dirty="0">
              <a:solidFill>
                <a:schemeClr val="accent2">
                  <a:lumMod val="75000"/>
                </a:schemeClr>
              </a:solidFill>
              <a:latin typeface="Gill Sans MT" panose="020B0502020104020203" pitchFamily="34" charset="0"/>
            </a:endParaRPr>
          </a:p>
          <a:p>
            <a:pPr marL="914400" lvl="1" indent="-381000">
              <a:spcBef>
                <a:spcPts val="0"/>
              </a:spcBef>
              <a:buClr>
                <a:schemeClr val="dk1"/>
              </a:buClr>
              <a:buSzPct val="80000"/>
              <a:buFont typeface="Arial"/>
              <a:buChar char="○"/>
            </a:pPr>
            <a:r>
              <a:rPr lang="en-GB" i="1" dirty="0">
                <a:solidFill>
                  <a:schemeClr val="accent4">
                    <a:lumMod val="75000"/>
                  </a:schemeClr>
                </a:solidFill>
                <a:latin typeface="Gill Sans MT" panose="020B0502020104020203" pitchFamily="34" charset="0"/>
              </a:rPr>
              <a:t>E.g., Lazarus and </a:t>
            </a:r>
            <a:r>
              <a:rPr lang="en-GB" i="1" dirty="0" err="1">
                <a:solidFill>
                  <a:schemeClr val="accent4">
                    <a:lumMod val="75000"/>
                  </a:schemeClr>
                </a:solidFill>
                <a:latin typeface="Gill Sans MT" panose="020B0502020104020203" pitchFamily="34" charset="0"/>
              </a:rPr>
              <a:t>Folkman</a:t>
            </a:r>
            <a:r>
              <a:rPr lang="en-GB" i="1" dirty="0">
                <a:solidFill>
                  <a:schemeClr val="accent4">
                    <a:lumMod val="75000"/>
                  </a:schemeClr>
                </a:solidFill>
                <a:latin typeface="Gill Sans MT" panose="020B0502020104020203" pitchFamily="34" charset="0"/>
              </a:rPr>
              <a:t> (1984); </a:t>
            </a:r>
            <a:r>
              <a:rPr lang="en-GB" i="1" dirty="0" err="1">
                <a:solidFill>
                  <a:schemeClr val="accent4">
                    <a:lumMod val="75000"/>
                  </a:schemeClr>
                </a:solidFill>
                <a:latin typeface="Gill Sans MT" panose="020B0502020104020203" pitchFamily="34" charset="0"/>
              </a:rPr>
              <a:t>Folkman</a:t>
            </a:r>
            <a:r>
              <a:rPr lang="en-GB" i="1" dirty="0">
                <a:solidFill>
                  <a:schemeClr val="accent4">
                    <a:lumMod val="75000"/>
                  </a:schemeClr>
                </a:solidFill>
                <a:latin typeface="Gill Sans MT" panose="020B0502020104020203" pitchFamily="34" charset="0"/>
              </a:rPr>
              <a:t> and Lazarus (1988)</a:t>
            </a:r>
          </a:p>
          <a:p>
            <a:endParaRPr lang="en-GB" sz="2400" dirty="0">
              <a:solidFill>
                <a:schemeClr val="accent2">
                  <a:lumMod val="75000"/>
                </a:schemeClr>
              </a:solidFill>
              <a:latin typeface="Gill Sans MT" panose="020B0502020104020203" pitchFamily="34" charset="0"/>
            </a:endParaRPr>
          </a:p>
        </p:txBody>
      </p:sp>
    </p:spTree>
    <p:extLst>
      <p:ext uri="{BB962C8B-B14F-4D97-AF65-F5344CB8AC3E}">
        <p14:creationId xmlns:p14="http://schemas.microsoft.com/office/powerpoint/2010/main" val="3719961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Dimensions of coping</a:t>
            </a:r>
            <a:endParaRPr lang="en-GB" sz="3200" b="1" dirty="0">
              <a:solidFill>
                <a:schemeClr val="accent4">
                  <a:lumMod val="75000"/>
                </a:schemeClr>
              </a:solidFill>
            </a:endParaRPr>
          </a:p>
        </p:txBody>
      </p:sp>
      <p:sp>
        <p:nvSpPr>
          <p:cNvPr id="3" name="Content Placeholder 2"/>
          <p:cNvSpPr>
            <a:spLocks noGrp="1"/>
          </p:cNvSpPr>
          <p:nvPr>
            <p:ph idx="1"/>
          </p:nvPr>
        </p:nvSpPr>
        <p:spPr>
          <a:xfrm>
            <a:off x="435895" y="2294626"/>
            <a:ext cx="8272211" cy="4264669"/>
          </a:xfrm>
        </p:spPr>
        <p:txBody>
          <a:bodyPr>
            <a:normAutofit/>
          </a:bodyPr>
          <a:lstStyle/>
          <a:p>
            <a:pPr marL="342900" indent="-342900">
              <a:buFont typeface="+mj-lt"/>
              <a:buAutoNum type="arabicParenR"/>
            </a:pPr>
            <a:r>
              <a:rPr lang="en-GB" sz="2400" b="1" i="1" dirty="0" smtClean="0">
                <a:solidFill>
                  <a:schemeClr val="accent4">
                    <a:lumMod val="75000"/>
                  </a:schemeClr>
                </a:solidFill>
                <a:latin typeface="Gill Sans MT" panose="020B0502020104020203" pitchFamily="34" charset="0"/>
              </a:rPr>
              <a:t>Problem focused coping</a:t>
            </a:r>
          </a:p>
          <a:p>
            <a:pPr marL="0" indent="0">
              <a:buNone/>
            </a:pPr>
            <a:endParaRPr lang="en-GB" sz="2400" b="1" i="1" dirty="0" smtClean="0">
              <a:solidFill>
                <a:schemeClr val="accent5">
                  <a:lumMod val="75000"/>
                </a:schemeClr>
              </a:solidFill>
              <a:latin typeface="Gill Sans MT" panose="020B0502020104020203" pitchFamily="34" charset="0"/>
            </a:endParaRPr>
          </a:p>
          <a:p>
            <a:pPr marL="914400" lvl="1" indent="-368300">
              <a:spcBef>
                <a:spcPts val="0"/>
              </a:spcBef>
              <a:buClr>
                <a:schemeClr val="dk1"/>
              </a:buClr>
              <a:buSzPct val="100000"/>
              <a:buFont typeface="Arial"/>
              <a:buAutoNum type="alphaLcParenR"/>
            </a:pPr>
            <a:r>
              <a:rPr lang="en-GB" sz="2400" dirty="0">
                <a:solidFill>
                  <a:schemeClr val="accent1">
                    <a:lumMod val="75000"/>
                  </a:schemeClr>
                </a:solidFill>
                <a:latin typeface="Gill Sans MT" panose="020B0502020104020203" pitchFamily="34" charset="0"/>
              </a:rPr>
              <a:t>targets the causes of stress in practical ways which tackles the problem or stressful situation that is causing stress, consequently directly reducing the </a:t>
            </a:r>
            <a:r>
              <a:rPr lang="en-GB" sz="2400" dirty="0" smtClean="0">
                <a:solidFill>
                  <a:schemeClr val="accent1">
                    <a:lumMod val="75000"/>
                  </a:schemeClr>
                </a:solidFill>
                <a:latin typeface="Gill Sans MT" panose="020B0502020104020203" pitchFamily="34" charset="0"/>
              </a:rPr>
              <a:t>stress</a:t>
            </a:r>
          </a:p>
          <a:p>
            <a:pPr marL="914400" lvl="1" indent="-368300">
              <a:spcBef>
                <a:spcPts val="0"/>
              </a:spcBef>
              <a:buClr>
                <a:schemeClr val="dk1"/>
              </a:buClr>
              <a:buSzPct val="100000"/>
              <a:buFont typeface="Arial"/>
              <a:buAutoNum type="alphaLcParenR"/>
            </a:pPr>
            <a:endParaRPr lang="en-GB" sz="2400" dirty="0">
              <a:solidFill>
                <a:schemeClr val="accent1">
                  <a:lumMod val="75000"/>
                </a:schemeClr>
              </a:solidFill>
              <a:latin typeface="Gill Sans MT" panose="020B0502020104020203" pitchFamily="34" charset="0"/>
            </a:endParaRPr>
          </a:p>
          <a:p>
            <a:pPr marL="914400" lvl="1" indent="-368300">
              <a:spcBef>
                <a:spcPts val="0"/>
              </a:spcBef>
              <a:buClr>
                <a:schemeClr val="dk1"/>
              </a:buClr>
              <a:buSzPct val="100000"/>
              <a:buFont typeface="Arial"/>
              <a:buAutoNum type="alphaLcParenR"/>
            </a:pPr>
            <a:r>
              <a:rPr lang="en-GB" sz="2400" dirty="0">
                <a:solidFill>
                  <a:schemeClr val="accent1">
                    <a:lumMod val="75000"/>
                  </a:schemeClr>
                </a:solidFill>
                <a:latin typeface="Gill Sans MT" panose="020B0502020104020203" pitchFamily="34" charset="0"/>
              </a:rPr>
              <a:t>aim to remove or reduce the cause of the stressor</a:t>
            </a:r>
          </a:p>
          <a:p>
            <a:pPr marL="0" indent="0">
              <a:spcBef>
                <a:spcPts val="0"/>
              </a:spcBef>
              <a:buNone/>
            </a:pPr>
            <a:endParaRPr lang="en-GB" dirty="0">
              <a:latin typeface="Gill Sans MT" panose="020B0502020104020203" pitchFamily="34" charset="0"/>
            </a:endParaRPr>
          </a:p>
          <a:p>
            <a:pPr marL="0" indent="0">
              <a:spcBef>
                <a:spcPts val="0"/>
              </a:spcBef>
              <a:buNone/>
            </a:pPr>
            <a:endParaRPr lang="en-GB" sz="1600" dirty="0">
              <a:latin typeface="Gill Sans MT" panose="020B0502020104020203" pitchFamily="34" charset="0"/>
            </a:endParaRPr>
          </a:p>
          <a:p>
            <a:pPr marL="342900" indent="-342900">
              <a:buFont typeface="+mj-lt"/>
              <a:buAutoNum type="arabicParenR"/>
            </a:pPr>
            <a:endParaRPr lang="en-GB" dirty="0">
              <a:latin typeface="Gill Sans MT" panose="020B0502020104020203" pitchFamily="34" charset="0"/>
            </a:endParaRPr>
          </a:p>
        </p:txBody>
      </p:sp>
    </p:spTree>
    <p:extLst>
      <p:ext uri="{BB962C8B-B14F-4D97-AF65-F5344CB8AC3E}">
        <p14:creationId xmlns:p14="http://schemas.microsoft.com/office/powerpoint/2010/main" val="1812805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71575" y="1267968"/>
            <a:ext cx="7343775" cy="4908995"/>
          </a:xfrm>
        </p:spPr>
        <p:txBody>
          <a:bodyPr>
            <a:normAutofit/>
          </a:bodyPr>
          <a:lstStyle/>
          <a:p>
            <a:pPr marL="0" indent="0">
              <a:spcBef>
                <a:spcPts val="0"/>
              </a:spcBef>
              <a:buNone/>
            </a:pPr>
            <a:r>
              <a:rPr lang="en-GB" sz="2400" b="1" dirty="0" smtClean="0">
                <a:solidFill>
                  <a:schemeClr val="accent5">
                    <a:lumMod val="75000"/>
                  </a:schemeClr>
                </a:solidFill>
                <a:latin typeface="Gill Sans MT" panose="020B0502020104020203" pitchFamily="34" charset="0"/>
              </a:rPr>
              <a:t>Examples of problem-focused coping:</a:t>
            </a:r>
          </a:p>
          <a:p>
            <a:pPr marL="0" indent="0">
              <a:spcBef>
                <a:spcPts val="0"/>
              </a:spcBef>
              <a:buNone/>
            </a:pPr>
            <a:endParaRPr lang="en-GB" sz="2400" b="1" dirty="0">
              <a:solidFill>
                <a:schemeClr val="accent5">
                  <a:lumMod val="75000"/>
                </a:schemeClr>
              </a:solidFill>
              <a:latin typeface="Gill Sans MT" panose="020B0502020104020203" pitchFamily="34" charset="0"/>
            </a:endParaRPr>
          </a:p>
          <a:p>
            <a:pPr>
              <a:spcBef>
                <a:spcPts val="0"/>
              </a:spcBef>
            </a:pPr>
            <a:r>
              <a:rPr lang="en-GB" sz="2400" b="1" dirty="0" smtClean="0">
                <a:solidFill>
                  <a:schemeClr val="accent5">
                    <a:lumMod val="75000"/>
                  </a:schemeClr>
                </a:solidFill>
                <a:latin typeface="Gill Sans MT" panose="020B0502020104020203" pitchFamily="34" charset="0"/>
              </a:rPr>
              <a:t>Taking </a:t>
            </a:r>
            <a:r>
              <a:rPr lang="en-GB" sz="2400" b="1" dirty="0">
                <a:solidFill>
                  <a:schemeClr val="accent5">
                    <a:lumMod val="75000"/>
                  </a:schemeClr>
                </a:solidFill>
                <a:latin typeface="Gill Sans MT" panose="020B0502020104020203" pitchFamily="34" charset="0"/>
              </a:rPr>
              <a:t>control: </a:t>
            </a:r>
            <a:r>
              <a:rPr lang="en-GB" sz="2400" dirty="0">
                <a:solidFill>
                  <a:srgbClr val="0070C0"/>
                </a:solidFill>
                <a:latin typeface="Gill Sans MT" panose="020B0502020104020203" pitchFamily="34" charset="0"/>
              </a:rPr>
              <a:t>Changing or escaping from the stress/removing the stress</a:t>
            </a:r>
          </a:p>
          <a:p>
            <a:pPr marL="0" indent="0">
              <a:spcBef>
                <a:spcPts val="0"/>
              </a:spcBef>
              <a:buNone/>
            </a:pPr>
            <a:endParaRPr lang="en-GB" sz="2400" dirty="0">
              <a:solidFill>
                <a:schemeClr val="accent5">
                  <a:lumMod val="75000"/>
                </a:schemeClr>
              </a:solidFill>
              <a:latin typeface="Gill Sans MT" panose="020B0502020104020203" pitchFamily="34" charset="0"/>
            </a:endParaRPr>
          </a:p>
          <a:p>
            <a:pPr>
              <a:spcBef>
                <a:spcPts val="0"/>
              </a:spcBef>
            </a:pPr>
            <a:r>
              <a:rPr lang="en-GB" sz="2400" b="1" dirty="0">
                <a:solidFill>
                  <a:schemeClr val="accent5">
                    <a:lumMod val="75000"/>
                  </a:schemeClr>
                </a:solidFill>
                <a:latin typeface="Gill Sans MT" panose="020B0502020104020203" pitchFamily="34" charset="0"/>
              </a:rPr>
              <a:t>Information seeking:</a:t>
            </a:r>
            <a:r>
              <a:rPr lang="en-GB" sz="2400" dirty="0">
                <a:solidFill>
                  <a:schemeClr val="accent5">
                    <a:lumMod val="75000"/>
                  </a:schemeClr>
                </a:solidFill>
                <a:latin typeface="Gill Sans MT" panose="020B0502020104020203" pitchFamily="34" charset="0"/>
              </a:rPr>
              <a:t> </a:t>
            </a:r>
            <a:r>
              <a:rPr lang="en-GB" sz="2400" dirty="0">
                <a:solidFill>
                  <a:srgbClr val="0070C0"/>
                </a:solidFill>
                <a:latin typeface="Gill Sans MT" panose="020B0502020104020203" pitchFamily="34" charset="0"/>
              </a:rPr>
              <a:t>Rational action. Trying to understand the situation and putting cognitive strategies into place to avoid it in the future.</a:t>
            </a:r>
          </a:p>
          <a:p>
            <a:pPr marL="0" indent="0">
              <a:spcBef>
                <a:spcPts val="0"/>
              </a:spcBef>
              <a:buNone/>
            </a:pPr>
            <a:endParaRPr lang="en-GB" sz="2400" dirty="0">
              <a:solidFill>
                <a:schemeClr val="accent5">
                  <a:lumMod val="75000"/>
                </a:schemeClr>
              </a:solidFill>
              <a:latin typeface="Gill Sans MT" panose="020B0502020104020203" pitchFamily="34" charset="0"/>
            </a:endParaRPr>
          </a:p>
          <a:p>
            <a:pPr>
              <a:spcBef>
                <a:spcPts val="0"/>
              </a:spcBef>
            </a:pPr>
            <a:r>
              <a:rPr lang="en-GB" sz="2400" b="1" dirty="0">
                <a:solidFill>
                  <a:schemeClr val="accent5">
                    <a:lumMod val="75000"/>
                  </a:schemeClr>
                </a:solidFill>
                <a:latin typeface="Gill Sans MT" panose="020B0502020104020203" pitchFamily="34" charset="0"/>
              </a:rPr>
              <a:t>Evaluating pros and cons</a:t>
            </a:r>
            <a:r>
              <a:rPr lang="en-GB" sz="2400" dirty="0">
                <a:solidFill>
                  <a:schemeClr val="accent5">
                    <a:lumMod val="75000"/>
                  </a:schemeClr>
                </a:solidFill>
                <a:latin typeface="Gill Sans MT" panose="020B0502020104020203" pitchFamily="34" charset="0"/>
              </a:rPr>
              <a:t> </a:t>
            </a:r>
            <a:r>
              <a:rPr lang="en-GB" sz="2400" dirty="0">
                <a:solidFill>
                  <a:srgbClr val="0070C0"/>
                </a:solidFill>
                <a:latin typeface="Gill Sans MT" panose="020B0502020104020203" pitchFamily="34" charset="0"/>
              </a:rPr>
              <a:t>of different options for dealing with the stressor.</a:t>
            </a:r>
          </a:p>
          <a:p>
            <a:endParaRPr lang="en-GB" dirty="0">
              <a:latin typeface="Gill Sans MT" panose="020B0502020104020203" pitchFamily="34" charset="0"/>
            </a:endParaRPr>
          </a:p>
        </p:txBody>
      </p:sp>
    </p:spTree>
    <p:extLst>
      <p:ext uri="{BB962C8B-B14F-4D97-AF65-F5344CB8AC3E}">
        <p14:creationId xmlns:p14="http://schemas.microsoft.com/office/powerpoint/2010/main" val="2834642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Dimensions of coping</a:t>
            </a:r>
            <a:endParaRPr lang="en-GB" sz="3200" b="1" dirty="0">
              <a:solidFill>
                <a:schemeClr val="accent4">
                  <a:lumMod val="75000"/>
                </a:schemeClr>
              </a:solidFill>
            </a:endParaRPr>
          </a:p>
        </p:txBody>
      </p:sp>
      <p:sp>
        <p:nvSpPr>
          <p:cNvPr id="3" name="Content Placeholder 2"/>
          <p:cNvSpPr>
            <a:spLocks noGrp="1"/>
          </p:cNvSpPr>
          <p:nvPr>
            <p:ph idx="1"/>
          </p:nvPr>
        </p:nvSpPr>
        <p:spPr>
          <a:xfrm>
            <a:off x="435895" y="2242867"/>
            <a:ext cx="8272211" cy="4206701"/>
          </a:xfrm>
        </p:spPr>
        <p:txBody>
          <a:bodyPr>
            <a:normAutofit/>
          </a:bodyPr>
          <a:lstStyle/>
          <a:p>
            <a:pPr marL="546100" lvl="0" indent="-457200">
              <a:spcBef>
                <a:spcPts val="0"/>
              </a:spcBef>
              <a:buClr>
                <a:schemeClr val="dk1"/>
              </a:buClr>
              <a:buSzPct val="100000"/>
              <a:buAutoNum type="arabicParenR" startAt="2"/>
            </a:pPr>
            <a:r>
              <a:rPr lang="en-GB" sz="2400" b="1" i="1" dirty="0" smtClean="0">
                <a:solidFill>
                  <a:schemeClr val="accent4">
                    <a:lumMod val="75000"/>
                  </a:schemeClr>
                </a:solidFill>
                <a:latin typeface="Gill Sans MT" panose="020B0502020104020203" pitchFamily="34" charset="0"/>
              </a:rPr>
              <a:t>Emotion </a:t>
            </a:r>
            <a:r>
              <a:rPr lang="en-GB" sz="2400" b="1" i="1" dirty="0">
                <a:solidFill>
                  <a:schemeClr val="accent4">
                    <a:lumMod val="75000"/>
                  </a:schemeClr>
                </a:solidFill>
                <a:latin typeface="Gill Sans MT" panose="020B0502020104020203" pitchFamily="34" charset="0"/>
              </a:rPr>
              <a:t>focused </a:t>
            </a:r>
            <a:r>
              <a:rPr lang="en-GB" sz="2400" b="1" i="1" dirty="0" smtClean="0">
                <a:solidFill>
                  <a:schemeClr val="accent4">
                    <a:lumMod val="75000"/>
                  </a:schemeClr>
                </a:solidFill>
                <a:latin typeface="Gill Sans MT" panose="020B0502020104020203" pitchFamily="34" charset="0"/>
              </a:rPr>
              <a:t>coping</a:t>
            </a:r>
          </a:p>
          <a:p>
            <a:pPr marL="88900" lvl="0" indent="0">
              <a:spcBef>
                <a:spcPts val="0"/>
              </a:spcBef>
              <a:buClr>
                <a:schemeClr val="dk1"/>
              </a:buClr>
              <a:buSzPct val="100000"/>
              <a:buNone/>
            </a:pPr>
            <a:endParaRPr lang="en-GB" sz="2400" b="1" i="1" dirty="0">
              <a:solidFill>
                <a:schemeClr val="accent5">
                  <a:lumMod val="75000"/>
                </a:schemeClr>
              </a:solidFill>
              <a:latin typeface="Gill Sans MT" panose="020B0502020104020203" pitchFamily="34" charset="0"/>
            </a:endParaRPr>
          </a:p>
          <a:p>
            <a:pPr marL="914400" lvl="1" indent="-368300">
              <a:spcBef>
                <a:spcPts val="0"/>
              </a:spcBef>
              <a:buClr>
                <a:schemeClr val="dk1"/>
              </a:buClr>
              <a:buSzPct val="100000"/>
              <a:buFont typeface="Arial"/>
              <a:buAutoNum type="alphaLcParenR"/>
            </a:pPr>
            <a:r>
              <a:rPr lang="en-GB" sz="2400" dirty="0">
                <a:solidFill>
                  <a:schemeClr val="accent1">
                    <a:lumMod val="75000"/>
                  </a:schemeClr>
                </a:solidFill>
                <a:latin typeface="Gill Sans MT" panose="020B0502020104020203" pitchFamily="34" charset="0"/>
              </a:rPr>
              <a:t>involves trying to reduce the negative emotional responses associated with stress</a:t>
            </a:r>
            <a:r>
              <a:rPr lang="en-GB" sz="2400" dirty="0" smtClean="0">
                <a:solidFill>
                  <a:schemeClr val="accent1">
                    <a:lumMod val="75000"/>
                  </a:schemeClr>
                </a:solidFill>
                <a:latin typeface="Gill Sans MT" panose="020B0502020104020203" pitchFamily="34" charset="0"/>
              </a:rPr>
              <a:t>.</a:t>
            </a:r>
          </a:p>
          <a:p>
            <a:pPr marL="914400" lvl="1" indent="-368300">
              <a:spcBef>
                <a:spcPts val="0"/>
              </a:spcBef>
              <a:buClr>
                <a:schemeClr val="dk1"/>
              </a:buClr>
              <a:buSzPct val="100000"/>
              <a:buFont typeface="Arial"/>
              <a:buAutoNum type="alphaLcParenR"/>
            </a:pPr>
            <a:endParaRPr lang="en-GB" sz="2400" dirty="0">
              <a:solidFill>
                <a:schemeClr val="accent1">
                  <a:lumMod val="75000"/>
                </a:schemeClr>
              </a:solidFill>
              <a:latin typeface="Gill Sans MT" panose="020B0502020104020203" pitchFamily="34" charset="0"/>
            </a:endParaRPr>
          </a:p>
          <a:p>
            <a:pPr marL="914400" lvl="1" indent="-368300">
              <a:spcBef>
                <a:spcPts val="0"/>
              </a:spcBef>
              <a:buClr>
                <a:schemeClr val="dk1"/>
              </a:buClr>
              <a:buSzPct val="100000"/>
              <a:buFont typeface="Arial"/>
              <a:buAutoNum type="alphaLcParenR"/>
            </a:pPr>
            <a:r>
              <a:rPr lang="en-GB" sz="2400" dirty="0">
                <a:solidFill>
                  <a:schemeClr val="accent1">
                    <a:lumMod val="75000"/>
                  </a:schemeClr>
                </a:solidFill>
                <a:latin typeface="Gill Sans MT" panose="020B0502020104020203" pitchFamily="34" charset="0"/>
              </a:rPr>
              <a:t>sometimes the only realistic option when the source of stress is outside the person’s </a:t>
            </a:r>
            <a:r>
              <a:rPr lang="en-GB" sz="2400" dirty="0" smtClean="0">
                <a:solidFill>
                  <a:schemeClr val="accent1">
                    <a:lumMod val="75000"/>
                  </a:schemeClr>
                </a:solidFill>
                <a:latin typeface="Gill Sans MT" panose="020B0502020104020203" pitchFamily="34" charset="0"/>
              </a:rPr>
              <a:t>control</a:t>
            </a:r>
          </a:p>
          <a:p>
            <a:pPr marL="914400" lvl="1" indent="-368300">
              <a:spcBef>
                <a:spcPts val="0"/>
              </a:spcBef>
              <a:buClr>
                <a:schemeClr val="dk1"/>
              </a:buClr>
              <a:buSzPct val="100000"/>
              <a:buFont typeface="Arial"/>
              <a:buAutoNum type="alphaLcParenR"/>
            </a:pPr>
            <a:endParaRPr lang="en-GB" sz="2400" dirty="0">
              <a:solidFill>
                <a:schemeClr val="accent1">
                  <a:lumMod val="75000"/>
                </a:schemeClr>
              </a:solidFill>
              <a:latin typeface="Gill Sans MT" panose="020B0502020104020203" pitchFamily="34" charset="0"/>
            </a:endParaRPr>
          </a:p>
          <a:p>
            <a:pPr marL="914400" lvl="1" indent="-368300">
              <a:spcBef>
                <a:spcPts val="0"/>
              </a:spcBef>
              <a:buClr>
                <a:schemeClr val="dk1"/>
              </a:buClr>
              <a:buSzPct val="100000"/>
              <a:buFont typeface="Arial"/>
              <a:buAutoNum type="alphaLcParenR"/>
            </a:pPr>
            <a:r>
              <a:rPr lang="en-GB" sz="2400" dirty="0">
                <a:solidFill>
                  <a:schemeClr val="accent1">
                    <a:lumMod val="75000"/>
                  </a:schemeClr>
                </a:solidFill>
                <a:latin typeface="Gill Sans MT" panose="020B0502020104020203" pitchFamily="34" charset="0"/>
              </a:rPr>
              <a:t>drug therapy can be seen as emotion </a:t>
            </a:r>
            <a:r>
              <a:rPr lang="en-GB" sz="2400" dirty="0" smtClean="0">
                <a:solidFill>
                  <a:schemeClr val="accent1">
                    <a:lumMod val="75000"/>
                  </a:schemeClr>
                </a:solidFill>
                <a:latin typeface="Gill Sans MT" panose="020B0502020104020203" pitchFamily="34" charset="0"/>
              </a:rPr>
              <a:t>focused </a:t>
            </a:r>
            <a:r>
              <a:rPr lang="en-GB" sz="2400" dirty="0">
                <a:solidFill>
                  <a:schemeClr val="accent1">
                    <a:lumMod val="75000"/>
                  </a:schemeClr>
                </a:solidFill>
                <a:latin typeface="Gill Sans MT" panose="020B0502020104020203" pitchFamily="34" charset="0"/>
              </a:rPr>
              <a:t>coping</a:t>
            </a:r>
          </a:p>
          <a:p>
            <a:endParaRPr lang="en-GB" sz="2400" dirty="0">
              <a:latin typeface="Gill Sans MT" panose="020B0502020104020203" pitchFamily="34" charset="0"/>
            </a:endParaRPr>
          </a:p>
        </p:txBody>
      </p:sp>
    </p:spTree>
    <p:extLst>
      <p:ext uri="{BB962C8B-B14F-4D97-AF65-F5344CB8AC3E}">
        <p14:creationId xmlns:p14="http://schemas.microsoft.com/office/powerpoint/2010/main" val="4264700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spcBef>
                <a:spcPts val="0"/>
              </a:spcBef>
              <a:buNone/>
            </a:pPr>
            <a:r>
              <a:rPr lang="en-GB" sz="2400" b="1" dirty="0" smtClean="0">
                <a:solidFill>
                  <a:schemeClr val="accent5">
                    <a:lumMod val="75000"/>
                  </a:schemeClr>
                </a:solidFill>
                <a:latin typeface="Gill Sans MT" panose="020B0502020104020203" pitchFamily="34" charset="0"/>
              </a:rPr>
              <a:t>Examples of emotion-focused coping:</a:t>
            </a:r>
          </a:p>
          <a:p>
            <a:pPr marL="0" indent="0">
              <a:spcBef>
                <a:spcPts val="0"/>
              </a:spcBef>
              <a:buNone/>
            </a:pPr>
            <a:endParaRPr lang="en-GB" sz="2400" b="1" dirty="0">
              <a:solidFill>
                <a:srgbClr val="0070C0"/>
              </a:solidFill>
              <a:latin typeface="Gill Sans MT" panose="020B0502020104020203" pitchFamily="34" charset="0"/>
            </a:endParaRPr>
          </a:p>
          <a:p>
            <a:pPr>
              <a:spcBef>
                <a:spcPts val="0"/>
              </a:spcBef>
            </a:pPr>
            <a:r>
              <a:rPr lang="en-GB" sz="2400" dirty="0">
                <a:solidFill>
                  <a:srgbClr val="0070C0"/>
                </a:solidFill>
                <a:latin typeface="Gill Sans MT" panose="020B0502020104020203" pitchFamily="34" charset="0"/>
              </a:rPr>
              <a:t>Keeping </a:t>
            </a:r>
            <a:r>
              <a:rPr lang="en-GB" sz="2400" dirty="0" smtClean="0">
                <a:solidFill>
                  <a:srgbClr val="0070C0"/>
                </a:solidFill>
                <a:latin typeface="Gill Sans MT" panose="020B0502020104020203" pitchFamily="34" charset="0"/>
              </a:rPr>
              <a:t>busy</a:t>
            </a:r>
          </a:p>
          <a:p>
            <a:pPr>
              <a:spcBef>
                <a:spcPts val="0"/>
              </a:spcBef>
            </a:pPr>
            <a:endParaRPr lang="en-GB" sz="2400" dirty="0">
              <a:solidFill>
                <a:srgbClr val="0070C0"/>
              </a:solidFill>
              <a:latin typeface="Gill Sans MT" panose="020B0502020104020203" pitchFamily="34" charset="0"/>
            </a:endParaRPr>
          </a:p>
          <a:p>
            <a:pPr>
              <a:spcBef>
                <a:spcPts val="0"/>
              </a:spcBef>
            </a:pPr>
            <a:r>
              <a:rPr lang="en-GB" sz="2400" dirty="0">
                <a:solidFill>
                  <a:srgbClr val="0070C0"/>
                </a:solidFill>
                <a:latin typeface="Gill Sans MT" panose="020B0502020104020203" pitchFamily="34" charset="0"/>
              </a:rPr>
              <a:t>Letting off </a:t>
            </a:r>
            <a:r>
              <a:rPr lang="en-GB" sz="2400" dirty="0" smtClean="0">
                <a:solidFill>
                  <a:srgbClr val="0070C0"/>
                </a:solidFill>
                <a:latin typeface="Gill Sans MT" panose="020B0502020104020203" pitchFamily="34" charset="0"/>
              </a:rPr>
              <a:t>steam</a:t>
            </a:r>
          </a:p>
          <a:p>
            <a:pPr>
              <a:spcBef>
                <a:spcPts val="0"/>
              </a:spcBef>
            </a:pPr>
            <a:endParaRPr lang="en-GB" sz="2400" dirty="0">
              <a:solidFill>
                <a:srgbClr val="0070C0"/>
              </a:solidFill>
              <a:latin typeface="Gill Sans MT" panose="020B0502020104020203" pitchFamily="34" charset="0"/>
            </a:endParaRPr>
          </a:p>
          <a:p>
            <a:pPr>
              <a:spcBef>
                <a:spcPts val="0"/>
              </a:spcBef>
            </a:pPr>
            <a:r>
              <a:rPr lang="en-GB" sz="2400" dirty="0">
                <a:solidFill>
                  <a:srgbClr val="0070C0"/>
                </a:solidFill>
                <a:latin typeface="Gill Sans MT" panose="020B0502020104020203" pitchFamily="34" charset="0"/>
              </a:rPr>
              <a:t>Distraction </a:t>
            </a:r>
            <a:r>
              <a:rPr lang="en-GB" sz="2400" dirty="0" smtClean="0">
                <a:solidFill>
                  <a:srgbClr val="0070C0"/>
                </a:solidFill>
                <a:latin typeface="Gill Sans MT" panose="020B0502020104020203" pitchFamily="34" charset="0"/>
              </a:rPr>
              <a:t>techniques</a:t>
            </a:r>
          </a:p>
          <a:p>
            <a:pPr>
              <a:spcBef>
                <a:spcPts val="0"/>
              </a:spcBef>
            </a:pPr>
            <a:endParaRPr lang="en-GB" sz="2400" dirty="0">
              <a:solidFill>
                <a:srgbClr val="0070C0"/>
              </a:solidFill>
              <a:latin typeface="Gill Sans MT" panose="020B0502020104020203" pitchFamily="34" charset="0"/>
            </a:endParaRPr>
          </a:p>
          <a:p>
            <a:pPr>
              <a:spcBef>
                <a:spcPts val="0"/>
              </a:spcBef>
            </a:pPr>
            <a:r>
              <a:rPr lang="en-GB" sz="2400" dirty="0">
                <a:solidFill>
                  <a:srgbClr val="0070C0"/>
                </a:solidFill>
                <a:latin typeface="Gill Sans MT" panose="020B0502020104020203" pitchFamily="34" charset="0"/>
              </a:rPr>
              <a:t>Building oneself up to expect the worst</a:t>
            </a:r>
          </a:p>
          <a:p>
            <a:endParaRPr lang="en-GB" dirty="0">
              <a:latin typeface="Gill Sans MT" panose="020B0502020104020203" pitchFamily="34" charset="0"/>
            </a:endParaRPr>
          </a:p>
        </p:txBody>
      </p:sp>
    </p:spTree>
    <p:extLst>
      <p:ext uri="{BB962C8B-B14F-4D97-AF65-F5344CB8AC3E}">
        <p14:creationId xmlns:p14="http://schemas.microsoft.com/office/powerpoint/2010/main" val="234413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458"/>
        <p:cNvGrpSpPr/>
        <p:nvPr/>
      </p:nvGrpSpPr>
      <p:grpSpPr>
        <a:xfrm>
          <a:off x="0" y="0"/>
          <a:ext cx="0" cy="0"/>
          <a:chOff x="0" y="0"/>
          <a:chExt cx="0" cy="0"/>
        </a:xfrm>
      </p:grpSpPr>
      <p:sp>
        <p:nvSpPr>
          <p:cNvPr id="459" name="Shape 459"/>
          <p:cNvSpPr txBox="1">
            <a:spLocks noGrp="1"/>
          </p:cNvSpPr>
          <p:nvPr>
            <p:ph type="title"/>
          </p:nvPr>
        </p:nvSpPr>
        <p:spPr>
          <a:xfrm>
            <a:off x="603849" y="709100"/>
            <a:ext cx="7975701" cy="1143000"/>
          </a:xfrm>
          <a:prstGeom prst="rect">
            <a:avLst/>
          </a:prstGeom>
        </p:spPr>
        <p:txBody>
          <a:bodyPr lIns="91425" tIns="91425" rIns="91425" bIns="91425" anchor="ctr" anchorCtr="0">
            <a:noAutofit/>
          </a:bodyPr>
          <a:lstStyle/>
          <a:p>
            <a:pPr algn="ctr">
              <a:spcBef>
                <a:spcPts val="0"/>
              </a:spcBef>
              <a:buNone/>
            </a:pPr>
            <a:r>
              <a:rPr lang="en-GB" b="1" dirty="0">
                <a:solidFill>
                  <a:schemeClr val="accent4">
                    <a:lumMod val="75000"/>
                  </a:schemeClr>
                </a:solidFill>
              </a:rPr>
              <a:t>Dimensions of coping</a:t>
            </a:r>
          </a:p>
        </p:txBody>
      </p:sp>
      <p:sp>
        <p:nvSpPr>
          <p:cNvPr id="460" name="Shape 460"/>
          <p:cNvSpPr txBox="1">
            <a:spLocks noGrp="1"/>
          </p:cNvSpPr>
          <p:nvPr>
            <p:ph idx="1"/>
          </p:nvPr>
        </p:nvSpPr>
        <p:spPr>
          <a:xfrm>
            <a:off x="457200" y="2255520"/>
            <a:ext cx="8229600" cy="3870780"/>
          </a:xfrm>
          <a:prstGeom prst="rect">
            <a:avLst/>
          </a:prstGeom>
        </p:spPr>
        <p:txBody>
          <a:bodyPr lIns="91425" tIns="91425" rIns="91425" bIns="91425" anchor="t" anchorCtr="0">
            <a:noAutofit/>
          </a:bodyPr>
          <a:lstStyle/>
          <a:p>
            <a:pPr algn="ctr">
              <a:spcBef>
                <a:spcPts val="0"/>
              </a:spcBef>
              <a:buNone/>
            </a:pPr>
            <a:r>
              <a:rPr lang="en-GB" sz="2400" b="1" i="1" dirty="0">
                <a:solidFill>
                  <a:schemeClr val="accent5">
                    <a:lumMod val="75000"/>
                  </a:schemeClr>
                </a:solidFill>
              </a:rPr>
              <a:t>Avoidant coping: Can putting your head in the sand ever be a good thing??</a:t>
            </a:r>
          </a:p>
        </p:txBody>
      </p:sp>
      <p:pic>
        <p:nvPicPr>
          <p:cNvPr id="461" name="Shape 461"/>
          <p:cNvPicPr preferRelativeResize="0"/>
          <p:nvPr/>
        </p:nvPicPr>
        <p:blipFill>
          <a:blip r:embed="rId3">
            <a:alphaModFix/>
          </a:blip>
          <a:stretch>
            <a:fillRect/>
          </a:stretch>
        </p:blipFill>
        <p:spPr>
          <a:xfrm>
            <a:off x="2906688" y="3604106"/>
            <a:ext cx="3330624" cy="1818700"/>
          </a:xfrm>
          <a:prstGeom prst="rect">
            <a:avLst/>
          </a:prstGeom>
          <a:noFill/>
          <a:ln>
            <a:noFill/>
          </a:ln>
        </p:spPr>
      </p:pic>
      <p:pic>
        <p:nvPicPr>
          <p:cNvPr id="462" name="Shape 462"/>
          <p:cNvPicPr preferRelativeResize="0"/>
          <p:nvPr/>
        </p:nvPicPr>
        <p:blipFill rotWithShape="1">
          <a:blip r:embed="rId4">
            <a:alphaModFix/>
          </a:blip>
          <a:srcRect/>
          <a:stretch/>
        </p:blipFill>
        <p:spPr>
          <a:xfrm>
            <a:off x="7579350" y="3914356"/>
            <a:ext cx="909899" cy="1198199"/>
          </a:xfrm>
          <a:prstGeom prst="rect">
            <a:avLst/>
          </a:prstGeom>
          <a:noFill/>
          <a:ln>
            <a:noFill/>
          </a:ln>
        </p:spPr>
      </p:pic>
      <p:pic>
        <p:nvPicPr>
          <p:cNvPr id="6" name="Shape 462"/>
          <p:cNvPicPr preferRelativeResize="0"/>
          <p:nvPr/>
        </p:nvPicPr>
        <p:blipFill rotWithShape="1">
          <a:blip r:embed="rId4">
            <a:alphaModFix/>
          </a:blip>
          <a:srcRect/>
          <a:stretch/>
        </p:blipFill>
        <p:spPr>
          <a:xfrm>
            <a:off x="772045" y="3914356"/>
            <a:ext cx="909899" cy="1198199"/>
          </a:xfrm>
          <a:prstGeom prst="rect">
            <a:avLst/>
          </a:prstGeom>
          <a:noFill/>
          <a:ln>
            <a:noFill/>
          </a:ln>
        </p:spPr>
      </p:pic>
    </p:spTree>
    <p:extLst>
      <p:ext uri="{BB962C8B-B14F-4D97-AF65-F5344CB8AC3E}">
        <p14:creationId xmlns:p14="http://schemas.microsoft.com/office/powerpoint/2010/main" val="1478829671"/>
      </p:ext>
    </p:extLst>
  </p:cSld>
  <p:clrMapOvr>
    <a:masterClrMapping/>
  </p:clrMapOvr>
  <p:transition spd="slow">
    <p:cut/>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467"/>
        <p:cNvGrpSpPr/>
        <p:nvPr/>
      </p:nvGrpSpPr>
      <p:grpSpPr>
        <a:xfrm>
          <a:off x="0" y="0"/>
          <a:ext cx="0" cy="0"/>
          <a:chOff x="0" y="0"/>
          <a:chExt cx="0" cy="0"/>
        </a:xfrm>
      </p:grpSpPr>
      <p:sp>
        <p:nvSpPr>
          <p:cNvPr id="468" name="Shape 468"/>
          <p:cNvSpPr txBox="1">
            <a:spLocks noGrp="1"/>
          </p:cNvSpPr>
          <p:nvPr>
            <p:ph type="title"/>
          </p:nvPr>
        </p:nvSpPr>
        <p:spPr>
          <a:xfrm>
            <a:off x="457200" y="640397"/>
            <a:ext cx="8107680" cy="1143000"/>
          </a:xfrm>
          <a:prstGeom prst="rect">
            <a:avLst/>
          </a:prstGeom>
        </p:spPr>
        <p:txBody>
          <a:bodyPr lIns="91425" tIns="91425" rIns="91425" bIns="91425" anchor="ctr" anchorCtr="0">
            <a:noAutofit/>
          </a:bodyPr>
          <a:lstStyle/>
          <a:p>
            <a:pPr algn="ctr">
              <a:spcBef>
                <a:spcPts val="0"/>
              </a:spcBef>
              <a:buNone/>
            </a:pPr>
            <a:r>
              <a:rPr lang="en-GB" b="1" dirty="0">
                <a:solidFill>
                  <a:schemeClr val="accent4">
                    <a:lumMod val="75000"/>
                  </a:schemeClr>
                </a:solidFill>
              </a:rPr>
              <a:t>Dimensions of coping</a:t>
            </a:r>
          </a:p>
        </p:txBody>
      </p:sp>
      <p:sp>
        <p:nvSpPr>
          <p:cNvPr id="469" name="Shape 469"/>
          <p:cNvSpPr txBox="1">
            <a:spLocks noGrp="1"/>
          </p:cNvSpPr>
          <p:nvPr>
            <p:ph idx="1"/>
          </p:nvPr>
        </p:nvSpPr>
        <p:spPr>
          <a:xfrm>
            <a:off x="457200" y="1941893"/>
            <a:ext cx="8229600" cy="4184407"/>
          </a:xfrm>
          <a:prstGeom prst="rect">
            <a:avLst/>
          </a:prstGeom>
        </p:spPr>
        <p:txBody>
          <a:bodyPr lIns="91425" tIns="91425" rIns="91425" bIns="91425" anchor="t" anchorCtr="0">
            <a:noAutofit/>
          </a:bodyPr>
          <a:lstStyle/>
          <a:p>
            <a:pPr rtl="0">
              <a:spcBef>
                <a:spcPts val="0"/>
              </a:spcBef>
              <a:buNone/>
            </a:pPr>
            <a:r>
              <a:rPr lang="en-GB" sz="2400" b="1" dirty="0">
                <a:solidFill>
                  <a:schemeClr val="accent5">
                    <a:lumMod val="75000"/>
                  </a:schemeClr>
                </a:solidFill>
              </a:rPr>
              <a:t>Avoidant coping:</a:t>
            </a:r>
          </a:p>
          <a:p>
            <a:pPr rtl="0">
              <a:spcBef>
                <a:spcPts val="0"/>
              </a:spcBef>
              <a:buNone/>
            </a:pPr>
            <a:endParaRPr sz="2400" dirty="0">
              <a:solidFill>
                <a:schemeClr val="accent1">
                  <a:lumMod val="75000"/>
                </a:schemeClr>
              </a:solidFill>
            </a:endParaRPr>
          </a:p>
          <a:p>
            <a:pPr marL="457200" lvl="0" indent="-355600" rtl="0">
              <a:spcBef>
                <a:spcPts val="0"/>
              </a:spcBef>
              <a:buClr>
                <a:schemeClr val="dk1"/>
              </a:buClr>
              <a:buSzPct val="100000"/>
              <a:buFont typeface="Arial"/>
              <a:buChar char="●"/>
            </a:pPr>
            <a:r>
              <a:rPr lang="en-GB" sz="2400" dirty="0">
                <a:solidFill>
                  <a:schemeClr val="accent1">
                    <a:lumMod val="75000"/>
                  </a:schemeClr>
                </a:solidFill>
              </a:rPr>
              <a:t>May be adaptive at an early stage in a stressful encounter, when we lack the resources to engage in problem-focused coping</a:t>
            </a:r>
          </a:p>
          <a:p>
            <a:pPr marL="457200" lvl="0" indent="-355600" rtl="0">
              <a:spcBef>
                <a:spcPts val="0"/>
              </a:spcBef>
              <a:buClr>
                <a:schemeClr val="dk1"/>
              </a:buClr>
              <a:buSzPct val="100000"/>
              <a:buFont typeface="Arial"/>
              <a:buChar char="●"/>
            </a:pPr>
            <a:r>
              <a:rPr lang="en-GB" sz="2400" dirty="0">
                <a:solidFill>
                  <a:schemeClr val="accent1">
                    <a:lumMod val="75000"/>
                  </a:schemeClr>
                </a:solidFill>
              </a:rPr>
              <a:t>However, in the longer term, and if faced with an ongoing stressor, avoidance will prevent adaptation to and mastery over the situation</a:t>
            </a:r>
          </a:p>
          <a:p>
            <a:pPr marL="457200" lvl="0" indent="-355600">
              <a:spcBef>
                <a:spcPts val="0"/>
              </a:spcBef>
              <a:buClr>
                <a:schemeClr val="dk1"/>
              </a:buClr>
              <a:buSzPct val="100000"/>
              <a:buFont typeface="Arial"/>
              <a:buChar char="●"/>
            </a:pPr>
            <a:r>
              <a:rPr lang="en-GB" sz="2400" dirty="0">
                <a:solidFill>
                  <a:schemeClr val="accent1">
                    <a:lumMod val="75000"/>
                  </a:schemeClr>
                </a:solidFill>
              </a:rPr>
              <a:t>Some types of avoidance (e.g., drug or alcohol misuse) are more dangerous and less adaptive than other types of avoidance (e.g., distraction)</a:t>
            </a:r>
          </a:p>
        </p:txBody>
      </p:sp>
    </p:spTree>
    <p:extLst>
      <p:ext uri="{BB962C8B-B14F-4D97-AF65-F5344CB8AC3E}">
        <p14:creationId xmlns:p14="http://schemas.microsoft.com/office/powerpoint/2010/main" val="2817293908"/>
      </p:ext>
    </p:extLst>
  </p:cSld>
  <p:clrMapOvr>
    <a:masterClrMapping/>
  </p:clrMapOvr>
  <p:transition spd="slow">
    <p:cut/>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Consequences and costs of work stress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6834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537" y="333555"/>
            <a:ext cx="8948928" cy="1356360"/>
          </a:xfrm>
        </p:spPr>
        <p:txBody>
          <a:bodyPr>
            <a:normAutofit/>
          </a:bodyPr>
          <a:lstStyle/>
          <a:p>
            <a:pPr algn="ctr"/>
            <a:r>
              <a:rPr lang="en-GB" sz="3200" b="1" dirty="0" smtClean="0">
                <a:solidFill>
                  <a:schemeClr val="accent4">
                    <a:lumMod val="75000"/>
                  </a:schemeClr>
                </a:solidFill>
              </a:rPr>
              <a:t>What outcomes can be observed due to work related stress??</a:t>
            </a:r>
            <a:endParaRPr lang="en-GB" sz="3200" b="1" dirty="0">
              <a:solidFill>
                <a:schemeClr val="accent4">
                  <a:lumMod val="75000"/>
                </a:schemeClr>
              </a:solidFill>
            </a:endParaRPr>
          </a:p>
        </p:txBody>
      </p:sp>
      <p:sp>
        <p:nvSpPr>
          <p:cNvPr id="4" name="Rectangle 3"/>
          <p:cNvSpPr/>
          <p:nvPr/>
        </p:nvSpPr>
        <p:spPr>
          <a:xfrm>
            <a:off x="97536" y="1877568"/>
            <a:ext cx="2462784" cy="609600"/>
          </a:xfrm>
          <a:prstGeom prst="rect">
            <a:avLst/>
          </a:prstGeom>
          <a:noFill/>
          <a:ln w="38100">
            <a:solidFill>
              <a:schemeClr val="accent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Physical symptoms</a:t>
            </a:r>
            <a:endParaRPr lang="en-GB" dirty="0">
              <a:solidFill>
                <a:schemeClr val="accent2">
                  <a:lumMod val="75000"/>
                </a:schemeClr>
              </a:solidFill>
            </a:endParaRPr>
          </a:p>
        </p:txBody>
      </p:sp>
      <p:sp>
        <p:nvSpPr>
          <p:cNvPr id="5" name="Rectangle 4"/>
          <p:cNvSpPr/>
          <p:nvPr/>
        </p:nvSpPr>
        <p:spPr>
          <a:xfrm>
            <a:off x="3340608" y="1877568"/>
            <a:ext cx="2462784" cy="609600"/>
          </a:xfrm>
          <a:prstGeom prst="rect">
            <a:avLst/>
          </a:prstGeom>
          <a:noFill/>
          <a:ln w="38100">
            <a:solidFill>
              <a:schemeClr val="accent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Behavioural symptoms</a:t>
            </a:r>
            <a:endParaRPr lang="en-GB" dirty="0">
              <a:solidFill>
                <a:schemeClr val="accent2">
                  <a:lumMod val="75000"/>
                </a:schemeClr>
              </a:solidFill>
            </a:endParaRPr>
          </a:p>
        </p:txBody>
      </p:sp>
      <p:sp>
        <p:nvSpPr>
          <p:cNvPr id="6" name="Rectangle 5"/>
          <p:cNvSpPr/>
          <p:nvPr/>
        </p:nvSpPr>
        <p:spPr>
          <a:xfrm>
            <a:off x="6583680" y="1873358"/>
            <a:ext cx="2462784" cy="609600"/>
          </a:xfrm>
          <a:prstGeom prst="rect">
            <a:avLst/>
          </a:prstGeom>
          <a:noFill/>
          <a:ln w="38100">
            <a:solidFill>
              <a:schemeClr val="accent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Ailments </a:t>
            </a:r>
            <a:endParaRPr lang="en-GB" dirty="0">
              <a:solidFill>
                <a:schemeClr val="accent2">
                  <a:lumMod val="75000"/>
                </a:schemeClr>
              </a:solidFill>
            </a:endParaRPr>
          </a:p>
        </p:txBody>
      </p:sp>
      <p:sp>
        <p:nvSpPr>
          <p:cNvPr id="7" name="TextBox 6"/>
          <p:cNvSpPr txBox="1"/>
          <p:nvPr/>
        </p:nvSpPr>
        <p:spPr>
          <a:xfrm>
            <a:off x="97536" y="2580368"/>
            <a:ext cx="2462784" cy="3970318"/>
          </a:xfrm>
          <a:prstGeom prst="rect">
            <a:avLst/>
          </a:prstGeom>
          <a:noFill/>
        </p:spPr>
        <p:txBody>
          <a:bodyPr wrap="square" rtlCol="0">
            <a:spAutoFit/>
          </a:bodyPr>
          <a:lstStyle/>
          <a:p>
            <a:pPr algn="ctr"/>
            <a:r>
              <a:rPr lang="en-GB" dirty="0" smtClean="0"/>
              <a:t>Lack of appetite</a:t>
            </a:r>
          </a:p>
          <a:p>
            <a:pPr algn="ctr"/>
            <a:r>
              <a:rPr lang="en-GB" dirty="0" smtClean="0"/>
              <a:t>Craving food when under pressure</a:t>
            </a:r>
          </a:p>
          <a:p>
            <a:pPr algn="ctr"/>
            <a:r>
              <a:rPr lang="en-GB" dirty="0" smtClean="0"/>
              <a:t>Constant tiredness</a:t>
            </a:r>
          </a:p>
          <a:p>
            <a:pPr algn="ctr"/>
            <a:r>
              <a:rPr lang="en-GB" dirty="0" smtClean="0"/>
              <a:t>Nail-biting</a:t>
            </a:r>
          </a:p>
          <a:p>
            <a:pPr algn="ctr"/>
            <a:r>
              <a:rPr lang="en-GB" dirty="0" smtClean="0"/>
              <a:t>Nervous twitches</a:t>
            </a:r>
          </a:p>
          <a:p>
            <a:pPr algn="ctr"/>
            <a:r>
              <a:rPr lang="en-GB" dirty="0" smtClean="0"/>
              <a:t>Nausea</a:t>
            </a:r>
          </a:p>
          <a:p>
            <a:pPr algn="ctr"/>
            <a:r>
              <a:rPr lang="en-GB" dirty="0" smtClean="0"/>
              <a:t>Frequent crying or desire to cry</a:t>
            </a:r>
          </a:p>
          <a:p>
            <a:pPr algn="ctr"/>
            <a:r>
              <a:rPr lang="en-GB" dirty="0" smtClean="0"/>
              <a:t>Inability to sit still</a:t>
            </a:r>
          </a:p>
          <a:p>
            <a:pPr algn="ctr"/>
            <a:r>
              <a:rPr lang="en-GB" dirty="0" smtClean="0"/>
              <a:t>Sweating</a:t>
            </a:r>
          </a:p>
          <a:p>
            <a:pPr algn="ctr"/>
            <a:r>
              <a:rPr lang="en-GB" dirty="0" smtClean="0"/>
              <a:t>Constipation/diarrhoea</a:t>
            </a:r>
          </a:p>
          <a:p>
            <a:pPr algn="ctr"/>
            <a:r>
              <a:rPr lang="en-GB" dirty="0" smtClean="0"/>
              <a:t>Headaches</a:t>
            </a:r>
          </a:p>
          <a:p>
            <a:pPr algn="ctr"/>
            <a:r>
              <a:rPr lang="en-GB" dirty="0" smtClean="0"/>
              <a:t>Cramps </a:t>
            </a:r>
            <a:endParaRPr lang="en-GB" dirty="0"/>
          </a:p>
        </p:txBody>
      </p:sp>
      <p:sp>
        <p:nvSpPr>
          <p:cNvPr id="8" name="TextBox 7"/>
          <p:cNvSpPr txBox="1"/>
          <p:nvPr/>
        </p:nvSpPr>
        <p:spPr>
          <a:xfrm>
            <a:off x="3340608" y="2482958"/>
            <a:ext cx="2462784" cy="3693319"/>
          </a:xfrm>
          <a:prstGeom prst="rect">
            <a:avLst/>
          </a:prstGeom>
          <a:noFill/>
        </p:spPr>
        <p:txBody>
          <a:bodyPr wrap="square" rtlCol="0">
            <a:spAutoFit/>
          </a:bodyPr>
          <a:lstStyle/>
          <a:p>
            <a:pPr algn="ctr"/>
            <a:r>
              <a:rPr lang="en-GB" dirty="0" smtClean="0"/>
              <a:t>Irritability with people</a:t>
            </a:r>
          </a:p>
          <a:p>
            <a:pPr algn="ctr"/>
            <a:r>
              <a:rPr lang="en-GB" dirty="0" smtClean="0"/>
              <a:t>Unable to cope</a:t>
            </a:r>
          </a:p>
          <a:p>
            <a:pPr algn="ctr"/>
            <a:r>
              <a:rPr lang="en-GB" dirty="0" smtClean="0"/>
              <a:t>Difficulty making decisions</a:t>
            </a:r>
          </a:p>
          <a:p>
            <a:pPr algn="ctr"/>
            <a:r>
              <a:rPr lang="en-GB" dirty="0" smtClean="0"/>
              <a:t>Dread of the future</a:t>
            </a:r>
          </a:p>
          <a:p>
            <a:pPr algn="ctr"/>
            <a:r>
              <a:rPr lang="en-GB" dirty="0" smtClean="0"/>
              <a:t>Difficulty concentrating</a:t>
            </a:r>
          </a:p>
          <a:p>
            <a:pPr algn="ctr"/>
            <a:r>
              <a:rPr lang="en-GB" dirty="0" smtClean="0"/>
              <a:t>Inability to finish any tasks</a:t>
            </a:r>
          </a:p>
          <a:p>
            <a:pPr algn="ctr"/>
            <a:r>
              <a:rPr lang="en-GB" dirty="0" smtClean="0"/>
              <a:t>Feeling of being a failure</a:t>
            </a:r>
          </a:p>
          <a:p>
            <a:pPr algn="ctr"/>
            <a:r>
              <a:rPr lang="en-GB" dirty="0" smtClean="0"/>
              <a:t>Loss of interest in other people</a:t>
            </a:r>
          </a:p>
          <a:p>
            <a:pPr algn="ctr"/>
            <a:r>
              <a:rPr lang="en-GB" dirty="0" smtClean="0"/>
              <a:t>Loss of sense of humour</a:t>
            </a:r>
          </a:p>
          <a:p>
            <a:pPr algn="ctr"/>
            <a:r>
              <a:rPr lang="en-GB" dirty="0" smtClean="0"/>
              <a:t>Self-hatred</a:t>
            </a:r>
            <a:endParaRPr lang="en-GB" dirty="0"/>
          </a:p>
        </p:txBody>
      </p:sp>
      <p:sp>
        <p:nvSpPr>
          <p:cNvPr id="9" name="TextBox 8"/>
          <p:cNvSpPr txBox="1"/>
          <p:nvPr/>
        </p:nvSpPr>
        <p:spPr>
          <a:xfrm>
            <a:off x="6583680" y="2580368"/>
            <a:ext cx="2462784" cy="3416320"/>
          </a:xfrm>
          <a:prstGeom prst="rect">
            <a:avLst/>
          </a:prstGeom>
          <a:noFill/>
        </p:spPr>
        <p:txBody>
          <a:bodyPr wrap="square" rtlCol="0">
            <a:spAutoFit/>
          </a:bodyPr>
          <a:lstStyle/>
          <a:p>
            <a:pPr algn="ctr"/>
            <a:r>
              <a:rPr lang="en-GB" dirty="0" smtClean="0"/>
              <a:t>Hypertension: HBP</a:t>
            </a:r>
          </a:p>
          <a:p>
            <a:pPr algn="ctr"/>
            <a:r>
              <a:rPr lang="en-GB" dirty="0" smtClean="0"/>
              <a:t>Heart attack</a:t>
            </a:r>
          </a:p>
          <a:p>
            <a:pPr algn="ctr"/>
            <a:r>
              <a:rPr lang="en-GB" dirty="0" smtClean="0"/>
              <a:t>Migraine</a:t>
            </a:r>
          </a:p>
          <a:p>
            <a:pPr algn="ctr"/>
            <a:r>
              <a:rPr lang="en-GB" dirty="0" smtClean="0"/>
              <a:t>Intense itching (pruritus)</a:t>
            </a:r>
          </a:p>
          <a:p>
            <a:pPr algn="ctr"/>
            <a:r>
              <a:rPr lang="en-GB" dirty="0" smtClean="0"/>
              <a:t>Constipation</a:t>
            </a:r>
          </a:p>
          <a:p>
            <a:pPr algn="ctr"/>
            <a:r>
              <a:rPr lang="en-GB" dirty="0" smtClean="0"/>
              <a:t>Colitis</a:t>
            </a:r>
          </a:p>
          <a:p>
            <a:pPr algn="ctr"/>
            <a:r>
              <a:rPr lang="en-GB" dirty="0" smtClean="0"/>
              <a:t>Rheumatoid arthritis</a:t>
            </a:r>
          </a:p>
          <a:p>
            <a:pPr algn="ctr"/>
            <a:r>
              <a:rPr lang="en-GB" dirty="0" smtClean="0"/>
              <a:t>Menstrual difficulties</a:t>
            </a:r>
          </a:p>
          <a:p>
            <a:pPr algn="ctr"/>
            <a:r>
              <a:rPr lang="en-GB" dirty="0" smtClean="0"/>
              <a:t>Flatulence &amp; indigestion</a:t>
            </a:r>
          </a:p>
          <a:p>
            <a:pPr algn="ctr"/>
            <a:r>
              <a:rPr lang="en-GB" dirty="0" smtClean="0"/>
              <a:t>Skin disorders</a:t>
            </a:r>
          </a:p>
          <a:p>
            <a:pPr algn="ctr"/>
            <a:r>
              <a:rPr lang="en-GB" dirty="0" smtClean="0"/>
              <a:t>depression</a:t>
            </a:r>
          </a:p>
        </p:txBody>
      </p:sp>
    </p:spTree>
    <p:extLst>
      <p:ext uri="{BB962C8B-B14F-4D97-AF65-F5344CB8AC3E}">
        <p14:creationId xmlns:p14="http://schemas.microsoft.com/office/powerpoint/2010/main" val="511016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anim calcmode="lin" valueType="num">
                                      <p:cBhvr>
                                        <p:cTn id="28" dur="1000" fill="hold"/>
                                        <p:tgtEl>
                                          <p:spTgt spid="8"/>
                                        </p:tgtEl>
                                        <p:attrNameLst>
                                          <p:attrName>ppt_x</p:attrName>
                                        </p:attrNameLst>
                                      </p:cBhvr>
                                      <p:tavLst>
                                        <p:tav tm="0">
                                          <p:val>
                                            <p:strVal val="#ppt_x"/>
                                          </p:val>
                                        </p:tav>
                                        <p:tav tm="100000">
                                          <p:val>
                                            <p:strVal val="#ppt_x"/>
                                          </p:val>
                                        </p:tav>
                                      </p:tavLst>
                                    </p:anim>
                                    <p:anim calcmode="lin" valueType="num">
                                      <p:cBhvr>
                                        <p:cTn id="2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fade">
                                      <p:cBhvr>
                                        <p:cTn id="34" dur="1000"/>
                                        <p:tgtEl>
                                          <p:spTgt spid="9"/>
                                        </p:tgtEl>
                                      </p:cBhvr>
                                    </p:animEffect>
                                    <p:anim calcmode="lin" valueType="num">
                                      <p:cBhvr>
                                        <p:cTn id="35" dur="1000" fill="hold"/>
                                        <p:tgtEl>
                                          <p:spTgt spid="9"/>
                                        </p:tgtEl>
                                        <p:attrNameLst>
                                          <p:attrName>ppt_x</p:attrName>
                                        </p:attrNameLst>
                                      </p:cBhvr>
                                      <p:tavLst>
                                        <p:tav tm="0">
                                          <p:val>
                                            <p:strVal val="#ppt_x"/>
                                          </p:val>
                                        </p:tav>
                                        <p:tav tm="100000">
                                          <p:val>
                                            <p:strVal val="#ppt_x"/>
                                          </p:val>
                                        </p:tav>
                                      </p:tavLst>
                                    </p:anim>
                                    <p:anim calcmode="lin" valueType="num">
                                      <p:cBhvr>
                                        <p:cTn id="3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p:bldP spid="8" grpId="0"/>
      <p:bldP spid="9"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29475" y="1554227"/>
            <a:ext cx="6858000" cy="1568116"/>
          </a:xfrm>
        </p:spPr>
        <p:txBody>
          <a:bodyPr>
            <a:normAutofit fontScale="90000"/>
          </a:bodyPr>
          <a:lstStyle/>
          <a:p>
            <a:r>
              <a:rPr lang="en-GB" dirty="0" smtClean="0"/>
              <a:t>What about individual differences in people?</a:t>
            </a:r>
            <a:endParaRPr lang="en-GB" dirty="0"/>
          </a:p>
        </p:txBody>
      </p:sp>
      <p:sp>
        <p:nvSpPr>
          <p:cNvPr id="4" name="AutoShape 2" descr="Image result for individual differenc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3"/>
          <a:stretch>
            <a:fillRect/>
          </a:stretch>
        </p:blipFill>
        <p:spPr>
          <a:xfrm>
            <a:off x="2917028" y="3846962"/>
            <a:ext cx="3380255" cy="2531928"/>
          </a:xfrm>
          <a:prstGeom prst="rect">
            <a:avLst/>
          </a:prstGeom>
        </p:spPr>
      </p:pic>
    </p:spTree>
    <p:extLst>
      <p:ext uri="{BB962C8B-B14F-4D97-AF65-F5344CB8AC3E}">
        <p14:creationId xmlns:p14="http://schemas.microsoft.com/office/powerpoint/2010/main" val="4048616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Individual differences and occupational stress</a:t>
            </a:r>
            <a:endParaRPr lang="en-GB" sz="3200" b="1" dirty="0">
              <a:solidFill>
                <a:schemeClr val="accent4">
                  <a:lumMod val="75000"/>
                </a:schemeClr>
              </a:solidFill>
            </a:endParaRPr>
          </a:p>
        </p:txBody>
      </p:sp>
      <p:sp>
        <p:nvSpPr>
          <p:cNvPr id="3" name="Content Placeholder 2"/>
          <p:cNvSpPr>
            <a:spLocks noGrp="1"/>
          </p:cNvSpPr>
          <p:nvPr>
            <p:ph idx="1"/>
          </p:nvPr>
        </p:nvSpPr>
        <p:spPr>
          <a:xfrm>
            <a:off x="1171575" y="2486525"/>
            <a:ext cx="7343775" cy="3690437"/>
          </a:xfrm>
        </p:spPr>
        <p:txBody>
          <a:bodyPr>
            <a:normAutofit/>
          </a:bodyPr>
          <a:lstStyle/>
          <a:p>
            <a:r>
              <a:rPr lang="en-GB" sz="2800" dirty="0" smtClean="0">
                <a:solidFill>
                  <a:schemeClr val="accent1">
                    <a:lumMod val="75000"/>
                  </a:schemeClr>
                </a:solidFill>
                <a:latin typeface="Gill Sans MT" panose="020B0502020104020203" pitchFamily="34" charset="0"/>
              </a:rPr>
              <a:t>Why are some people more vulnerable to stress than others??</a:t>
            </a:r>
          </a:p>
          <a:p>
            <a:endParaRPr lang="en-GB" sz="2800" dirty="0">
              <a:solidFill>
                <a:schemeClr val="accent1">
                  <a:lumMod val="75000"/>
                </a:schemeClr>
              </a:solidFill>
              <a:latin typeface="Gill Sans MT" panose="020B0502020104020203" pitchFamily="34" charset="0"/>
            </a:endParaRPr>
          </a:p>
          <a:p>
            <a:r>
              <a:rPr lang="en-GB" sz="2800" dirty="0" smtClean="0">
                <a:solidFill>
                  <a:schemeClr val="accent1">
                    <a:lumMod val="75000"/>
                  </a:schemeClr>
                </a:solidFill>
                <a:latin typeface="Gill Sans MT" panose="020B0502020104020203" pitchFamily="34" charset="0"/>
              </a:rPr>
              <a:t>Individual differences in personality, cognitions and emotions can have </a:t>
            </a:r>
            <a:r>
              <a:rPr lang="en-GB" sz="2800" b="1" dirty="0" smtClean="0">
                <a:solidFill>
                  <a:schemeClr val="accent1">
                    <a:lumMod val="75000"/>
                  </a:schemeClr>
                </a:solidFill>
                <a:latin typeface="Gill Sans MT" panose="020B0502020104020203" pitchFamily="34" charset="0"/>
              </a:rPr>
              <a:t>direct</a:t>
            </a:r>
            <a:r>
              <a:rPr lang="en-GB" sz="2800" dirty="0" smtClean="0">
                <a:solidFill>
                  <a:schemeClr val="accent1">
                    <a:lumMod val="75000"/>
                  </a:schemeClr>
                </a:solidFill>
                <a:latin typeface="Gill Sans MT" panose="020B0502020104020203" pitchFamily="34" charset="0"/>
              </a:rPr>
              <a:t> and </a:t>
            </a:r>
            <a:r>
              <a:rPr lang="en-GB" sz="2800" b="1" dirty="0" smtClean="0">
                <a:solidFill>
                  <a:schemeClr val="accent1">
                    <a:lumMod val="75000"/>
                  </a:schemeClr>
                </a:solidFill>
                <a:latin typeface="Gill Sans MT" panose="020B0502020104020203" pitchFamily="34" charset="0"/>
              </a:rPr>
              <a:t>indirect</a:t>
            </a:r>
            <a:r>
              <a:rPr lang="en-GB" sz="2800" dirty="0" smtClean="0">
                <a:solidFill>
                  <a:schemeClr val="accent1">
                    <a:lumMod val="75000"/>
                  </a:schemeClr>
                </a:solidFill>
                <a:latin typeface="Gill Sans MT" panose="020B0502020104020203" pitchFamily="34" charset="0"/>
              </a:rPr>
              <a:t> effects on stress outcomes</a:t>
            </a:r>
            <a:endParaRPr lang="en-GB" sz="2800" dirty="0">
              <a:solidFill>
                <a:schemeClr val="accent1">
                  <a:lumMod val="75000"/>
                </a:schemeClr>
              </a:solidFill>
              <a:latin typeface="Gill Sans MT" panose="020B0502020104020203" pitchFamily="34" charset="0"/>
            </a:endParaRPr>
          </a:p>
        </p:txBody>
      </p:sp>
    </p:spTree>
    <p:extLst>
      <p:ext uri="{BB962C8B-B14F-4D97-AF65-F5344CB8AC3E}">
        <p14:creationId xmlns:p14="http://schemas.microsoft.com/office/powerpoint/2010/main" val="4070583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solidFill>
                  <a:schemeClr val="accent4">
                    <a:lumMod val="75000"/>
                  </a:schemeClr>
                </a:solidFill>
              </a:rPr>
              <a:t>Individual differences and occupational stress</a:t>
            </a:r>
          </a:p>
        </p:txBody>
      </p:sp>
      <p:sp>
        <p:nvSpPr>
          <p:cNvPr id="3" name="Content Placeholder 2"/>
          <p:cNvSpPr>
            <a:spLocks noGrp="1"/>
          </p:cNvSpPr>
          <p:nvPr>
            <p:ph idx="1"/>
          </p:nvPr>
        </p:nvSpPr>
        <p:spPr/>
        <p:txBody>
          <a:bodyPr>
            <a:normAutofit/>
          </a:bodyPr>
          <a:lstStyle/>
          <a:p>
            <a:r>
              <a:rPr lang="en-GB" sz="2800" dirty="0" smtClean="0">
                <a:solidFill>
                  <a:schemeClr val="accent1">
                    <a:lumMod val="75000"/>
                  </a:schemeClr>
                </a:solidFill>
                <a:latin typeface="Gill Sans MT" panose="020B0502020104020203" pitchFamily="34" charset="0"/>
              </a:rPr>
              <a:t>Individual differences that are often investigated in work-related stress research:</a:t>
            </a:r>
          </a:p>
          <a:p>
            <a:endParaRPr lang="en-GB" sz="2800" dirty="0">
              <a:solidFill>
                <a:schemeClr val="accent5">
                  <a:lumMod val="75000"/>
                </a:schemeClr>
              </a:solidFill>
              <a:latin typeface="Gill Sans MT" panose="020B0502020104020203" pitchFamily="34" charset="0"/>
            </a:endParaRPr>
          </a:p>
          <a:p>
            <a:pPr lvl="1"/>
            <a:r>
              <a:rPr lang="en-GB" sz="2400" dirty="0" smtClean="0">
                <a:solidFill>
                  <a:schemeClr val="accent5">
                    <a:lumMod val="75000"/>
                  </a:schemeClr>
                </a:solidFill>
                <a:latin typeface="Gill Sans MT" panose="020B0502020104020203" pitchFamily="34" charset="0"/>
              </a:rPr>
              <a:t>Neuroticism/emotional instability</a:t>
            </a:r>
          </a:p>
          <a:p>
            <a:pPr lvl="1"/>
            <a:r>
              <a:rPr lang="en-GB" sz="2400" dirty="0" smtClean="0">
                <a:solidFill>
                  <a:schemeClr val="accent5">
                    <a:lumMod val="75000"/>
                  </a:schemeClr>
                </a:solidFill>
                <a:latin typeface="Gill Sans MT" panose="020B0502020104020203" pitchFamily="34" charset="0"/>
              </a:rPr>
              <a:t>Type A personality</a:t>
            </a:r>
          </a:p>
          <a:p>
            <a:pPr lvl="1"/>
            <a:r>
              <a:rPr lang="en-GB" sz="2400" dirty="0" smtClean="0">
                <a:solidFill>
                  <a:schemeClr val="accent5">
                    <a:lumMod val="75000"/>
                  </a:schemeClr>
                </a:solidFill>
                <a:latin typeface="Gill Sans MT" panose="020B0502020104020203" pitchFamily="34" charset="0"/>
              </a:rPr>
              <a:t>Locus of control; self-efficacy and self-esteem</a:t>
            </a:r>
          </a:p>
          <a:p>
            <a:pPr lvl="1"/>
            <a:r>
              <a:rPr lang="en-GB" sz="2400" dirty="0" smtClean="0">
                <a:solidFill>
                  <a:schemeClr val="accent5">
                    <a:lumMod val="75000"/>
                  </a:schemeClr>
                </a:solidFill>
                <a:latin typeface="Gill Sans MT" panose="020B0502020104020203" pitchFamily="34" charset="0"/>
              </a:rPr>
              <a:t>Coping styles</a:t>
            </a:r>
          </a:p>
        </p:txBody>
      </p:sp>
    </p:spTree>
    <p:extLst>
      <p:ext uri="{BB962C8B-B14F-4D97-AF65-F5344CB8AC3E}">
        <p14:creationId xmlns:p14="http://schemas.microsoft.com/office/powerpoint/2010/main" val="3450523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1" y="115051"/>
            <a:ext cx="7905750" cy="1325563"/>
          </a:xfrm>
        </p:spPr>
        <p:txBody>
          <a:bodyPr/>
          <a:lstStyle/>
          <a:p>
            <a:pPr algn="ctr"/>
            <a:r>
              <a:rPr lang="en-GB" b="1" dirty="0" smtClean="0">
                <a:solidFill>
                  <a:schemeClr val="accent4">
                    <a:lumMod val="75000"/>
                  </a:schemeClr>
                </a:solidFill>
              </a:rPr>
              <a:t>Type A behaviour pattern</a:t>
            </a:r>
            <a:endParaRPr lang="en-GB" b="1" dirty="0">
              <a:solidFill>
                <a:schemeClr val="accent4">
                  <a:lumMod val="75000"/>
                </a:schemeClr>
              </a:solidFill>
            </a:endParaRPr>
          </a:p>
        </p:txBody>
      </p:sp>
      <p:sp>
        <p:nvSpPr>
          <p:cNvPr id="3" name="Content Placeholder 2"/>
          <p:cNvSpPr>
            <a:spLocks noGrp="1"/>
          </p:cNvSpPr>
          <p:nvPr>
            <p:ph idx="1"/>
          </p:nvPr>
        </p:nvSpPr>
        <p:spPr>
          <a:xfrm>
            <a:off x="609600" y="1440614"/>
            <a:ext cx="8154838" cy="4351338"/>
          </a:xfrm>
        </p:spPr>
        <p:txBody>
          <a:bodyPr>
            <a:noAutofit/>
          </a:bodyPr>
          <a:lstStyle/>
          <a:p>
            <a:r>
              <a:rPr lang="en-GB" sz="2400" b="1" dirty="0" smtClean="0">
                <a:solidFill>
                  <a:schemeClr val="accent5">
                    <a:lumMod val="75000"/>
                  </a:schemeClr>
                </a:solidFill>
                <a:latin typeface="Gill Sans MT" panose="020B0502020104020203" pitchFamily="34" charset="0"/>
              </a:rPr>
              <a:t>‘Stress-prone behaviour pattern’</a:t>
            </a:r>
          </a:p>
          <a:p>
            <a:endParaRPr lang="en-GB" sz="2400" dirty="0">
              <a:solidFill>
                <a:schemeClr val="accent5">
                  <a:lumMod val="75000"/>
                </a:schemeClr>
              </a:solidFill>
              <a:latin typeface="Gill Sans MT" panose="020B0502020104020203" pitchFamily="34" charset="0"/>
            </a:endParaRPr>
          </a:p>
          <a:p>
            <a:r>
              <a:rPr lang="en-GB" sz="2400" dirty="0" smtClean="0">
                <a:solidFill>
                  <a:schemeClr val="accent1">
                    <a:lumMod val="75000"/>
                  </a:schemeClr>
                </a:solidFill>
                <a:latin typeface="Gill Sans MT" panose="020B0502020104020203" pitchFamily="34" charset="0"/>
              </a:rPr>
              <a:t>Type A Behaviour is a multidimensional concept combining action and emotion and manifests in individuals showing the following:</a:t>
            </a:r>
          </a:p>
          <a:p>
            <a:endParaRPr lang="en-GB" sz="2400" dirty="0">
              <a:solidFill>
                <a:schemeClr val="accent1">
                  <a:lumMod val="75000"/>
                </a:schemeClr>
              </a:solidFill>
              <a:latin typeface="Gill Sans MT" panose="020B0502020104020203" pitchFamily="34" charset="0"/>
            </a:endParaRPr>
          </a:p>
          <a:p>
            <a:pPr lvl="2"/>
            <a:r>
              <a:rPr lang="en-GB" sz="2200" dirty="0" smtClean="0">
                <a:solidFill>
                  <a:schemeClr val="accent1">
                    <a:lumMod val="75000"/>
                  </a:schemeClr>
                </a:solidFill>
                <a:latin typeface="Gill Sans MT" panose="020B0502020104020203" pitchFamily="34" charset="0"/>
              </a:rPr>
              <a:t>Competitiveness</a:t>
            </a:r>
          </a:p>
          <a:p>
            <a:pPr lvl="2"/>
            <a:r>
              <a:rPr lang="en-GB" sz="2200" dirty="0" smtClean="0">
                <a:solidFill>
                  <a:schemeClr val="accent1">
                    <a:lumMod val="75000"/>
                  </a:schemeClr>
                </a:solidFill>
                <a:latin typeface="Gill Sans MT" panose="020B0502020104020203" pitchFamily="34" charset="0"/>
              </a:rPr>
              <a:t>Time-urgent behaviours (trying to do too much in too little time)</a:t>
            </a:r>
          </a:p>
          <a:p>
            <a:pPr lvl="2"/>
            <a:r>
              <a:rPr lang="en-GB" sz="2200" dirty="0" smtClean="0">
                <a:solidFill>
                  <a:schemeClr val="accent1">
                    <a:lumMod val="75000"/>
                  </a:schemeClr>
                </a:solidFill>
                <a:latin typeface="Gill Sans MT" panose="020B0502020104020203" pitchFamily="34" charset="0"/>
              </a:rPr>
              <a:t>Easily annoyed/aroused hostility and anger</a:t>
            </a:r>
          </a:p>
          <a:p>
            <a:pPr lvl="2"/>
            <a:r>
              <a:rPr lang="en-GB" sz="2200" dirty="0" smtClean="0">
                <a:solidFill>
                  <a:schemeClr val="accent1">
                    <a:lumMod val="75000"/>
                  </a:schemeClr>
                </a:solidFill>
                <a:latin typeface="Gill Sans MT" panose="020B0502020104020203" pitchFamily="34" charset="0"/>
              </a:rPr>
              <a:t>Impatience</a:t>
            </a:r>
          </a:p>
          <a:p>
            <a:pPr lvl="2"/>
            <a:r>
              <a:rPr lang="en-GB" sz="2200" dirty="0" smtClean="0">
                <a:solidFill>
                  <a:schemeClr val="accent1">
                    <a:lumMod val="75000"/>
                  </a:schemeClr>
                </a:solidFill>
                <a:latin typeface="Gill Sans MT" panose="020B0502020104020203" pitchFamily="34" charset="0"/>
              </a:rPr>
              <a:t>Achievement-oriented behaviour</a:t>
            </a:r>
          </a:p>
          <a:p>
            <a:pPr lvl="2"/>
            <a:r>
              <a:rPr lang="en-GB" sz="2200" dirty="0" smtClean="0">
                <a:solidFill>
                  <a:schemeClr val="accent1">
                    <a:lumMod val="75000"/>
                  </a:schemeClr>
                </a:solidFill>
                <a:latin typeface="Gill Sans MT" panose="020B0502020104020203" pitchFamily="34" charset="0"/>
              </a:rPr>
              <a:t>Exhibit a vigorous speech pattern</a:t>
            </a:r>
            <a:endParaRPr lang="en-GB" sz="2200" dirty="0">
              <a:solidFill>
                <a:schemeClr val="accent1">
                  <a:lumMod val="75000"/>
                </a:schemeClr>
              </a:solidFill>
              <a:latin typeface="Gill Sans MT" panose="020B0502020104020203" pitchFamily="34" charset="0"/>
            </a:endParaRPr>
          </a:p>
        </p:txBody>
      </p:sp>
    </p:spTree>
    <p:extLst>
      <p:ext uri="{BB962C8B-B14F-4D97-AF65-F5344CB8AC3E}">
        <p14:creationId xmlns:p14="http://schemas.microsoft.com/office/powerpoint/2010/main" val="3433317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accent4">
                    <a:lumMod val="75000"/>
                  </a:schemeClr>
                </a:solidFill>
              </a:rPr>
              <a:t>Type a behaviour pattern</a:t>
            </a:r>
            <a:endParaRPr lang="en-GB" b="1" dirty="0">
              <a:solidFill>
                <a:schemeClr val="accent4">
                  <a:lumMod val="75000"/>
                </a:schemeClr>
              </a:solidFill>
            </a:endParaRPr>
          </a:p>
        </p:txBody>
      </p:sp>
      <p:sp>
        <p:nvSpPr>
          <p:cNvPr id="3" name="Content Placeholder 2"/>
          <p:cNvSpPr>
            <a:spLocks noGrp="1"/>
          </p:cNvSpPr>
          <p:nvPr>
            <p:ph idx="1"/>
          </p:nvPr>
        </p:nvSpPr>
        <p:spPr/>
        <p:txBody>
          <a:bodyPr>
            <a:normAutofit/>
          </a:bodyPr>
          <a:lstStyle/>
          <a:p>
            <a:r>
              <a:rPr lang="en-GB" sz="2400" dirty="0" err="1" smtClean="0">
                <a:solidFill>
                  <a:schemeClr val="accent5">
                    <a:lumMod val="75000"/>
                  </a:schemeClr>
                </a:solidFill>
                <a:latin typeface="Gill Sans MT" panose="020B0502020104020203" pitchFamily="34" charset="0"/>
              </a:rPr>
              <a:t>Furnham</a:t>
            </a:r>
            <a:r>
              <a:rPr lang="en-GB" sz="2400" dirty="0" smtClean="0">
                <a:solidFill>
                  <a:schemeClr val="accent5">
                    <a:lumMod val="75000"/>
                  </a:schemeClr>
                </a:solidFill>
                <a:latin typeface="Gill Sans MT" panose="020B0502020104020203" pitchFamily="34" charset="0"/>
              </a:rPr>
              <a:t> (1990)</a:t>
            </a:r>
          </a:p>
          <a:p>
            <a:endParaRPr lang="en-GB" sz="2400" dirty="0">
              <a:solidFill>
                <a:schemeClr val="accent5">
                  <a:lumMod val="75000"/>
                </a:schemeClr>
              </a:solidFill>
              <a:latin typeface="Gill Sans MT" panose="020B0502020104020203" pitchFamily="34" charset="0"/>
            </a:endParaRPr>
          </a:p>
          <a:p>
            <a:pPr lvl="1"/>
            <a:r>
              <a:rPr lang="en-GB" sz="2400" dirty="0" smtClean="0">
                <a:solidFill>
                  <a:schemeClr val="accent1">
                    <a:lumMod val="75000"/>
                  </a:schemeClr>
                </a:solidFill>
                <a:latin typeface="Gill Sans MT" panose="020B0502020104020203" pitchFamily="34" charset="0"/>
              </a:rPr>
              <a:t>Type A’s respond more quickly to stress and in a more emotional way</a:t>
            </a:r>
          </a:p>
          <a:p>
            <a:pPr lvl="1"/>
            <a:endParaRPr lang="en-GB" sz="2400" dirty="0">
              <a:solidFill>
                <a:schemeClr val="accent1">
                  <a:lumMod val="75000"/>
                </a:schemeClr>
              </a:solidFill>
              <a:latin typeface="Gill Sans MT" panose="020B0502020104020203" pitchFamily="34" charset="0"/>
            </a:endParaRPr>
          </a:p>
          <a:p>
            <a:pPr lvl="1"/>
            <a:r>
              <a:rPr lang="en-GB" sz="2400" dirty="0" smtClean="0">
                <a:solidFill>
                  <a:schemeClr val="accent1">
                    <a:lumMod val="75000"/>
                  </a:schemeClr>
                </a:solidFill>
                <a:latin typeface="Gill Sans MT" panose="020B0502020104020203" pitchFamily="34" charset="0"/>
              </a:rPr>
              <a:t>Exhibit a greater need for control than Type B’s (more relaxed, reflective)</a:t>
            </a:r>
          </a:p>
          <a:p>
            <a:pPr lvl="1"/>
            <a:endParaRPr lang="en-GB" sz="2400" dirty="0">
              <a:solidFill>
                <a:schemeClr val="accent1">
                  <a:lumMod val="75000"/>
                </a:schemeClr>
              </a:solidFill>
              <a:latin typeface="Gill Sans MT" panose="020B0502020104020203" pitchFamily="34" charset="0"/>
            </a:endParaRPr>
          </a:p>
          <a:p>
            <a:pPr lvl="1"/>
            <a:r>
              <a:rPr lang="en-GB" sz="2400" dirty="0" smtClean="0">
                <a:solidFill>
                  <a:schemeClr val="accent1">
                    <a:lumMod val="75000"/>
                  </a:schemeClr>
                </a:solidFill>
                <a:latin typeface="Gill Sans MT" panose="020B0502020104020203" pitchFamily="34" charset="0"/>
              </a:rPr>
              <a:t>Show greater physiological responses to stress</a:t>
            </a:r>
          </a:p>
          <a:p>
            <a:pPr lvl="1"/>
            <a:endParaRPr lang="en-GB" sz="2000" dirty="0">
              <a:solidFill>
                <a:schemeClr val="accent5">
                  <a:lumMod val="75000"/>
                </a:schemeClr>
              </a:solidFill>
              <a:latin typeface="Gill Sans MT" panose="020B0502020104020203" pitchFamily="34" charset="0"/>
            </a:endParaRPr>
          </a:p>
        </p:txBody>
      </p:sp>
    </p:spTree>
    <p:extLst>
      <p:ext uri="{BB962C8B-B14F-4D97-AF65-F5344CB8AC3E}">
        <p14:creationId xmlns:p14="http://schemas.microsoft.com/office/powerpoint/2010/main" val="880084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accent4">
                    <a:lumMod val="75000"/>
                  </a:schemeClr>
                </a:solidFill>
              </a:rPr>
              <a:t>Locus of control</a:t>
            </a:r>
            <a:endParaRPr lang="en-GB" b="1" dirty="0">
              <a:solidFill>
                <a:schemeClr val="accent4">
                  <a:lumMod val="75000"/>
                </a:schemeClr>
              </a:solidFill>
            </a:endParaRPr>
          </a:p>
        </p:txBody>
      </p:sp>
      <p:sp>
        <p:nvSpPr>
          <p:cNvPr id="3" name="Content Placeholder 2"/>
          <p:cNvSpPr>
            <a:spLocks noGrp="1"/>
          </p:cNvSpPr>
          <p:nvPr>
            <p:ph idx="1"/>
          </p:nvPr>
        </p:nvSpPr>
        <p:spPr/>
        <p:txBody>
          <a:bodyPr>
            <a:normAutofit/>
          </a:bodyPr>
          <a:lstStyle/>
          <a:p>
            <a:r>
              <a:rPr lang="en-GB" sz="2800" i="1" u="sng" dirty="0" smtClean="0">
                <a:solidFill>
                  <a:schemeClr val="accent5">
                    <a:lumMod val="75000"/>
                  </a:schemeClr>
                </a:solidFill>
                <a:latin typeface="Gill Sans MT" panose="020B0502020104020203" pitchFamily="34" charset="0"/>
              </a:rPr>
              <a:t>Locus of control: </a:t>
            </a:r>
            <a:r>
              <a:rPr lang="en-GB" sz="2800" dirty="0" smtClean="0">
                <a:solidFill>
                  <a:schemeClr val="accent1">
                    <a:lumMod val="75000"/>
                  </a:schemeClr>
                </a:solidFill>
                <a:latin typeface="Gill Sans MT" panose="020B0502020104020203" pitchFamily="34" charset="0"/>
              </a:rPr>
              <a:t>an expectancy concerning the degree of personal control we have in our lives</a:t>
            </a:r>
          </a:p>
          <a:p>
            <a:endParaRPr lang="en-GB" sz="2800" dirty="0">
              <a:solidFill>
                <a:schemeClr val="accent5">
                  <a:lumMod val="75000"/>
                </a:schemeClr>
              </a:solidFill>
              <a:latin typeface="Gill Sans MT" panose="020B0502020104020203" pitchFamily="34" charset="0"/>
            </a:endParaRPr>
          </a:p>
          <a:p>
            <a:pPr lvl="1"/>
            <a:r>
              <a:rPr lang="en-GB" sz="2800" b="1" dirty="0" smtClean="0">
                <a:solidFill>
                  <a:schemeClr val="accent5">
                    <a:lumMod val="75000"/>
                  </a:schemeClr>
                </a:solidFill>
                <a:latin typeface="Gill Sans MT" panose="020B0502020104020203" pitchFamily="34" charset="0"/>
              </a:rPr>
              <a:t>Internal</a:t>
            </a:r>
          </a:p>
          <a:p>
            <a:pPr lvl="3"/>
            <a:r>
              <a:rPr lang="en-GB" sz="2000" dirty="0" smtClean="0">
                <a:solidFill>
                  <a:schemeClr val="accent1">
                    <a:lumMod val="75000"/>
                  </a:schemeClr>
                </a:solidFill>
                <a:latin typeface="Gill Sans MT" panose="020B0502020104020203" pitchFamily="34" charset="0"/>
              </a:rPr>
              <a:t>Life outcomes are under our personal control</a:t>
            </a:r>
          </a:p>
          <a:p>
            <a:pPr lvl="1"/>
            <a:r>
              <a:rPr lang="en-GB" sz="2800" b="1" dirty="0" smtClean="0">
                <a:solidFill>
                  <a:schemeClr val="accent5">
                    <a:lumMod val="75000"/>
                  </a:schemeClr>
                </a:solidFill>
                <a:latin typeface="Gill Sans MT" panose="020B0502020104020203" pitchFamily="34" charset="0"/>
              </a:rPr>
              <a:t>External</a:t>
            </a:r>
          </a:p>
          <a:p>
            <a:pPr lvl="3"/>
            <a:r>
              <a:rPr lang="en-GB" sz="2000" dirty="0" smtClean="0">
                <a:solidFill>
                  <a:schemeClr val="accent1">
                    <a:lumMod val="75000"/>
                  </a:schemeClr>
                </a:solidFill>
                <a:latin typeface="Gill Sans MT" panose="020B0502020104020203" pitchFamily="34" charset="0"/>
              </a:rPr>
              <a:t>Outcomes have less to do with one’s own efforts than with the influence of external factors</a:t>
            </a:r>
            <a:endParaRPr lang="en-GB" sz="2000" dirty="0">
              <a:solidFill>
                <a:schemeClr val="accent1">
                  <a:lumMod val="75000"/>
                </a:schemeClr>
              </a:solidFill>
              <a:latin typeface="Gill Sans MT" panose="020B0502020104020203" pitchFamily="34" charset="0"/>
            </a:endParaRPr>
          </a:p>
        </p:txBody>
      </p:sp>
    </p:spTree>
    <p:extLst>
      <p:ext uri="{BB962C8B-B14F-4D97-AF65-F5344CB8AC3E}">
        <p14:creationId xmlns:p14="http://schemas.microsoft.com/office/powerpoint/2010/main" val="885368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accent4">
                    <a:lumMod val="75000"/>
                  </a:schemeClr>
                </a:solidFill>
              </a:rPr>
              <a:t>Locus of control</a:t>
            </a:r>
            <a:endParaRPr lang="en-GB" b="1" dirty="0">
              <a:solidFill>
                <a:schemeClr val="accent4">
                  <a:lumMod val="75000"/>
                </a:schemeClr>
              </a:solidFill>
            </a:endParaRPr>
          </a:p>
        </p:txBody>
      </p:sp>
      <p:sp>
        <p:nvSpPr>
          <p:cNvPr id="3" name="Content Placeholder 2"/>
          <p:cNvSpPr>
            <a:spLocks noGrp="1"/>
          </p:cNvSpPr>
          <p:nvPr>
            <p:ph idx="1"/>
          </p:nvPr>
        </p:nvSpPr>
        <p:spPr/>
        <p:txBody>
          <a:bodyPr>
            <a:normAutofit/>
          </a:bodyPr>
          <a:lstStyle/>
          <a:p>
            <a:r>
              <a:rPr lang="en-GB" sz="2800" dirty="0" smtClean="0">
                <a:solidFill>
                  <a:schemeClr val="accent5">
                    <a:lumMod val="75000"/>
                  </a:schemeClr>
                </a:solidFill>
                <a:latin typeface="Gill Sans MT" panose="020B0502020104020203" pitchFamily="34" charset="0"/>
              </a:rPr>
              <a:t>A generalised expectancy (Rotter, 1966)</a:t>
            </a:r>
          </a:p>
          <a:p>
            <a:endParaRPr lang="en-GB" sz="2800" dirty="0">
              <a:solidFill>
                <a:schemeClr val="accent1">
                  <a:lumMod val="75000"/>
                </a:schemeClr>
              </a:solidFill>
              <a:latin typeface="Gill Sans MT" panose="020B0502020104020203" pitchFamily="34" charset="0"/>
            </a:endParaRPr>
          </a:p>
          <a:p>
            <a:r>
              <a:rPr lang="en-GB" sz="2800" dirty="0" smtClean="0">
                <a:solidFill>
                  <a:schemeClr val="accent1">
                    <a:lumMod val="75000"/>
                  </a:schemeClr>
                </a:solidFill>
                <a:latin typeface="Gill Sans MT" panose="020B0502020104020203" pitchFamily="34" charset="0"/>
              </a:rPr>
              <a:t>People with an </a:t>
            </a:r>
            <a:r>
              <a:rPr lang="en-GB" sz="2800" b="1" dirty="0" smtClean="0">
                <a:solidFill>
                  <a:schemeClr val="accent1">
                    <a:lumMod val="75000"/>
                  </a:schemeClr>
                </a:solidFill>
                <a:latin typeface="Gill Sans MT" panose="020B0502020104020203" pitchFamily="34" charset="0"/>
              </a:rPr>
              <a:t>internal</a:t>
            </a:r>
            <a:r>
              <a:rPr lang="en-GB" sz="2800" dirty="0" smtClean="0">
                <a:solidFill>
                  <a:schemeClr val="accent1">
                    <a:lumMod val="75000"/>
                  </a:schemeClr>
                </a:solidFill>
                <a:latin typeface="Gill Sans MT" panose="020B0502020104020203" pitchFamily="34" charset="0"/>
              </a:rPr>
              <a:t> locus of control:</a:t>
            </a:r>
          </a:p>
          <a:p>
            <a:pPr lvl="1"/>
            <a:r>
              <a:rPr lang="en-GB" sz="2400" dirty="0" smtClean="0">
                <a:solidFill>
                  <a:schemeClr val="accent1">
                    <a:lumMod val="75000"/>
                  </a:schemeClr>
                </a:solidFill>
                <a:latin typeface="Gill Sans MT" panose="020B0502020104020203" pitchFamily="34" charset="0"/>
              </a:rPr>
              <a:t>Behave in a more self-determined fashion</a:t>
            </a:r>
          </a:p>
          <a:p>
            <a:pPr lvl="1"/>
            <a:r>
              <a:rPr lang="en-GB" sz="2400" dirty="0" smtClean="0">
                <a:solidFill>
                  <a:schemeClr val="accent1">
                    <a:lumMod val="75000"/>
                  </a:schemeClr>
                </a:solidFill>
                <a:latin typeface="Gill Sans MT" panose="020B0502020104020203" pitchFamily="34" charset="0"/>
              </a:rPr>
              <a:t>Achieve better grades</a:t>
            </a:r>
          </a:p>
          <a:p>
            <a:pPr lvl="1"/>
            <a:r>
              <a:rPr lang="en-GB" sz="2400" dirty="0" smtClean="0">
                <a:solidFill>
                  <a:schemeClr val="accent1">
                    <a:lumMod val="75000"/>
                  </a:schemeClr>
                </a:solidFill>
                <a:latin typeface="Gill Sans MT" panose="020B0502020104020203" pitchFamily="34" charset="0"/>
              </a:rPr>
              <a:t>Are more resistant to social influence</a:t>
            </a:r>
          </a:p>
          <a:p>
            <a:pPr lvl="1"/>
            <a:r>
              <a:rPr lang="en-GB" sz="2400" dirty="0" smtClean="0">
                <a:solidFill>
                  <a:schemeClr val="accent1">
                    <a:lumMod val="75000"/>
                  </a:schemeClr>
                </a:solidFill>
                <a:latin typeface="Gill Sans MT" panose="020B0502020104020203" pitchFamily="34" charset="0"/>
              </a:rPr>
              <a:t>Engage in more health-promoting behaviours; experience less depression and anxiety</a:t>
            </a:r>
            <a:endParaRPr lang="en-GB" sz="2400" dirty="0">
              <a:solidFill>
                <a:schemeClr val="accent1">
                  <a:lumMod val="75000"/>
                </a:schemeClr>
              </a:solidFill>
              <a:latin typeface="Gill Sans MT" panose="020B0502020104020203" pitchFamily="34" charset="0"/>
            </a:endParaRPr>
          </a:p>
        </p:txBody>
      </p:sp>
    </p:spTree>
    <p:extLst>
      <p:ext uri="{BB962C8B-B14F-4D97-AF65-F5344CB8AC3E}">
        <p14:creationId xmlns:p14="http://schemas.microsoft.com/office/powerpoint/2010/main" val="2417446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658844" y="1888644"/>
            <a:ext cx="5768946" cy="3160545"/>
          </a:xfrm>
          <a:prstGeom prst="rect">
            <a:avLst/>
          </a:prstGeom>
        </p:spPr>
      </p:pic>
    </p:spTree>
    <p:extLst>
      <p:ext uri="{BB962C8B-B14F-4D97-AF65-F5344CB8AC3E}">
        <p14:creationId xmlns:p14="http://schemas.microsoft.com/office/powerpoint/2010/main" val="1451758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fontScale="90000"/>
          </a:bodyPr>
          <a:lstStyle/>
          <a:p>
            <a:r>
              <a:rPr lang="en-GB" dirty="0" smtClean="0"/>
              <a:t>At what point does stress become </a:t>
            </a:r>
            <a:r>
              <a:rPr lang="en-GB" i="1" dirty="0" smtClean="0"/>
              <a:t>abnormal?</a:t>
            </a:r>
            <a:endParaRPr lang="en-GB" dirty="0"/>
          </a:p>
        </p:txBody>
      </p:sp>
      <p:sp>
        <p:nvSpPr>
          <p:cNvPr id="2" name="Subtitle 1"/>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42898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sz="3200" b="1" dirty="0" smtClean="0">
                <a:solidFill>
                  <a:schemeClr val="accent4">
                    <a:lumMod val="75000"/>
                  </a:schemeClr>
                </a:solidFill>
              </a:rPr>
              <a:t>Stress to abnormality</a:t>
            </a:r>
            <a:endParaRPr lang="en-GB" sz="3200" b="1" dirty="0">
              <a:solidFill>
                <a:schemeClr val="accent4">
                  <a:lumMod val="75000"/>
                </a:schemeClr>
              </a:solidFill>
            </a:endParaRPr>
          </a:p>
        </p:txBody>
      </p:sp>
      <p:sp>
        <p:nvSpPr>
          <p:cNvPr id="2" name="Content Placeholder 1"/>
          <p:cNvSpPr>
            <a:spLocks noGrp="1"/>
          </p:cNvSpPr>
          <p:nvPr>
            <p:ph idx="1"/>
          </p:nvPr>
        </p:nvSpPr>
        <p:spPr>
          <a:xfrm>
            <a:off x="273241" y="1764102"/>
            <a:ext cx="8574657" cy="3998343"/>
          </a:xfrm>
        </p:spPr>
        <p:txBody>
          <a:bodyPr>
            <a:noAutofit/>
          </a:bodyPr>
          <a:lstStyle/>
          <a:p>
            <a:r>
              <a:rPr lang="en-GB" sz="2400" dirty="0" smtClean="0">
                <a:solidFill>
                  <a:schemeClr val="accent1">
                    <a:lumMod val="75000"/>
                  </a:schemeClr>
                </a:solidFill>
              </a:rPr>
              <a:t>When individuals perceive they do not have the ability to cope with a stressful situation/event, they can experience feelings of stress and distress.</a:t>
            </a:r>
          </a:p>
          <a:p>
            <a:endParaRPr lang="en-GB" sz="2400" dirty="0">
              <a:solidFill>
                <a:schemeClr val="accent1">
                  <a:lumMod val="75000"/>
                </a:schemeClr>
              </a:solidFill>
            </a:endParaRPr>
          </a:p>
          <a:p>
            <a:r>
              <a:rPr lang="en-GB" sz="2400" dirty="0" smtClean="0">
                <a:solidFill>
                  <a:schemeClr val="accent1">
                    <a:lumMod val="75000"/>
                  </a:schemeClr>
                </a:solidFill>
              </a:rPr>
              <a:t>When stress develops into anxiety, this is where organisational interventions are unlikely to be effective</a:t>
            </a:r>
          </a:p>
          <a:p>
            <a:endParaRPr lang="en-GB" sz="2400" dirty="0">
              <a:solidFill>
                <a:schemeClr val="accent1">
                  <a:lumMod val="75000"/>
                </a:schemeClr>
              </a:solidFill>
            </a:endParaRPr>
          </a:p>
          <a:p>
            <a:r>
              <a:rPr lang="en-GB" sz="2400" dirty="0" smtClean="0">
                <a:solidFill>
                  <a:schemeClr val="accent1">
                    <a:lumMod val="75000"/>
                  </a:schemeClr>
                </a:solidFill>
              </a:rPr>
              <a:t>Clinical psychologists work to help alleviate symptoms of stress, distress, or of being overwhelmed in some way</a:t>
            </a:r>
          </a:p>
          <a:p>
            <a:endParaRPr lang="en-GB" sz="2400" dirty="0">
              <a:solidFill>
                <a:schemeClr val="accent1">
                  <a:lumMod val="75000"/>
                </a:schemeClr>
              </a:solidFill>
            </a:endParaRPr>
          </a:p>
          <a:p>
            <a:r>
              <a:rPr lang="en-GB" sz="2400" dirty="0" smtClean="0">
                <a:solidFill>
                  <a:schemeClr val="accent1">
                    <a:lumMod val="75000"/>
                  </a:schemeClr>
                </a:solidFill>
              </a:rPr>
              <a:t>Help people by getting them to understand their thoughts and behaviours</a:t>
            </a:r>
            <a:endParaRPr lang="en-GB" sz="2400" dirty="0">
              <a:solidFill>
                <a:schemeClr val="accent1">
                  <a:lumMod val="75000"/>
                </a:schemeClr>
              </a:solidFill>
            </a:endParaRPr>
          </a:p>
        </p:txBody>
      </p:sp>
    </p:spTree>
    <p:extLst>
      <p:ext uri="{BB962C8B-B14F-4D97-AF65-F5344CB8AC3E}">
        <p14:creationId xmlns:p14="http://schemas.microsoft.com/office/powerpoint/2010/main" val="3318860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sz="3200" b="1" dirty="0" smtClean="0">
                <a:solidFill>
                  <a:schemeClr val="accent4">
                    <a:lumMod val="75000"/>
                  </a:schemeClr>
                </a:solidFill>
              </a:rPr>
              <a:t>The domain of clinical psychology</a:t>
            </a:r>
            <a:endParaRPr lang="en-GB" sz="3200" b="1" dirty="0">
              <a:solidFill>
                <a:schemeClr val="accent4">
                  <a:lumMod val="75000"/>
                </a:schemeClr>
              </a:solidFill>
            </a:endParaRPr>
          </a:p>
        </p:txBody>
      </p:sp>
      <p:sp>
        <p:nvSpPr>
          <p:cNvPr id="2" name="Content Placeholder 1"/>
          <p:cNvSpPr>
            <a:spLocks noGrp="1"/>
          </p:cNvSpPr>
          <p:nvPr>
            <p:ph idx="1"/>
          </p:nvPr>
        </p:nvSpPr>
        <p:spPr/>
        <p:txBody>
          <a:bodyPr>
            <a:normAutofit/>
          </a:bodyPr>
          <a:lstStyle/>
          <a:p>
            <a:r>
              <a:rPr lang="en-GB" sz="2800" dirty="0">
                <a:solidFill>
                  <a:schemeClr val="accent1">
                    <a:lumMod val="75000"/>
                  </a:schemeClr>
                </a:solidFill>
              </a:rPr>
              <a:t>Clinical psychology involves:</a:t>
            </a:r>
          </a:p>
          <a:p>
            <a:endParaRPr lang="en-GB" sz="2400" dirty="0">
              <a:solidFill>
                <a:schemeClr val="accent1">
                  <a:lumMod val="75000"/>
                </a:schemeClr>
              </a:solidFill>
            </a:endParaRPr>
          </a:p>
          <a:p>
            <a:pPr lvl="1"/>
            <a:r>
              <a:rPr lang="en-GB" sz="2400" dirty="0">
                <a:solidFill>
                  <a:schemeClr val="accent1">
                    <a:lumMod val="75000"/>
                  </a:schemeClr>
                </a:solidFill>
              </a:rPr>
              <a:t>Understanding how we identify and define mental </a:t>
            </a:r>
            <a:r>
              <a:rPr lang="en-GB" sz="2400" dirty="0" smtClean="0">
                <a:solidFill>
                  <a:schemeClr val="accent1">
                    <a:lumMod val="75000"/>
                  </a:schemeClr>
                </a:solidFill>
              </a:rPr>
              <a:t>health</a:t>
            </a:r>
          </a:p>
          <a:p>
            <a:pPr lvl="1"/>
            <a:endParaRPr lang="en-GB" sz="2400" dirty="0">
              <a:solidFill>
                <a:schemeClr val="accent1">
                  <a:lumMod val="75000"/>
                </a:schemeClr>
              </a:solidFill>
            </a:endParaRPr>
          </a:p>
          <a:p>
            <a:pPr lvl="1"/>
            <a:r>
              <a:rPr lang="en-GB" sz="2400" dirty="0">
                <a:solidFill>
                  <a:schemeClr val="accent1">
                    <a:lumMod val="75000"/>
                  </a:schemeClr>
                </a:solidFill>
              </a:rPr>
              <a:t>Using theoretical frameworks to understand how mental illness is </a:t>
            </a:r>
            <a:r>
              <a:rPr lang="en-GB" sz="2400" dirty="0" smtClean="0">
                <a:solidFill>
                  <a:schemeClr val="accent1">
                    <a:lumMod val="75000"/>
                  </a:schemeClr>
                </a:solidFill>
              </a:rPr>
              <a:t>caused</a:t>
            </a:r>
          </a:p>
          <a:p>
            <a:pPr lvl="1"/>
            <a:endParaRPr lang="en-GB" sz="2400" dirty="0">
              <a:solidFill>
                <a:schemeClr val="accent1">
                  <a:lumMod val="75000"/>
                </a:schemeClr>
              </a:solidFill>
            </a:endParaRPr>
          </a:p>
          <a:p>
            <a:pPr lvl="1"/>
            <a:r>
              <a:rPr lang="en-GB" sz="2400" dirty="0">
                <a:solidFill>
                  <a:schemeClr val="accent1">
                    <a:lumMod val="75000"/>
                  </a:schemeClr>
                </a:solidFill>
              </a:rPr>
              <a:t>How mental illnesses are classified and diagnosed</a:t>
            </a:r>
          </a:p>
          <a:p>
            <a:endParaRPr lang="en-GB" sz="2400" dirty="0">
              <a:solidFill>
                <a:schemeClr val="accent1">
                  <a:lumMod val="75000"/>
                </a:schemeClr>
              </a:solidFill>
            </a:endParaRPr>
          </a:p>
        </p:txBody>
      </p:sp>
    </p:spTree>
    <p:extLst>
      <p:ext uri="{BB962C8B-B14F-4D97-AF65-F5344CB8AC3E}">
        <p14:creationId xmlns:p14="http://schemas.microsoft.com/office/powerpoint/2010/main" val="136982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Shape 134"/>
          <p:cNvSpPr txBox="1">
            <a:spLocks noGrp="1"/>
          </p:cNvSpPr>
          <p:nvPr>
            <p:ph type="ctrTitle"/>
          </p:nvPr>
        </p:nvSpPr>
        <p:spPr>
          <a:xfrm>
            <a:off x="435893" y="1020430"/>
            <a:ext cx="8245162" cy="1475012"/>
          </a:xfrm>
          <a:prstGeom prst="rect">
            <a:avLst/>
          </a:prstGeom>
          <a:noFill/>
          <a:ln>
            <a:noFill/>
          </a:ln>
        </p:spPr>
        <p:txBody>
          <a:bodyPr lIns="91425" tIns="45700" rIns="91425" bIns="45700" anchor="b" anchorCtr="0">
            <a:noAutofit/>
          </a:bodyPr>
          <a:lstStyle/>
          <a:p>
            <a:pPr marL="0" marR="0" lvl="0" indent="0" rtl="0">
              <a:spcBef>
                <a:spcPts val="0"/>
              </a:spcBef>
              <a:buClr>
                <a:schemeClr val="accent1"/>
              </a:buClr>
              <a:buSzPct val="25000"/>
              <a:buFont typeface="Cabin"/>
              <a:buNone/>
            </a:pPr>
            <a:r>
              <a:rPr lang="en-GB" sz="2800" i="0" u="none" strike="noStrike" cap="none" dirty="0">
                <a:solidFill>
                  <a:schemeClr val="bg1"/>
                </a:solidFill>
                <a:latin typeface="Cabin"/>
                <a:ea typeface="Cabin"/>
                <a:cs typeface="Cabin"/>
                <a:sym typeface="Cabin"/>
              </a:rPr>
              <a:t>CLASSIFYING MENTAL HEALTH PROBLEMS</a:t>
            </a:r>
          </a:p>
        </p:txBody>
      </p:sp>
      <p:pic>
        <p:nvPicPr>
          <p:cNvPr id="136" name="Shape 136"/>
          <p:cNvPicPr preferRelativeResize="0"/>
          <p:nvPr/>
        </p:nvPicPr>
        <p:blipFill rotWithShape="1">
          <a:blip r:embed="rId3">
            <a:alphaModFix/>
          </a:blip>
          <a:srcRect/>
          <a:stretch/>
        </p:blipFill>
        <p:spPr>
          <a:xfrm>
            <a:off x="2823686" y="2803121"/>
            <a:ext cx="3469576" cy="3118227"/>
          </a:xfrm>
          <a:prstGeom prst="rect">
            <a:avLst/>
          </a:prstGeom>
          <a:noFill/>
          <a:ln>
            <a:noFill/>
          </a:ln>
        </p:spPr>
      </p:pic>
    </p:spTree>
    <p:extLst>
      <p:ext uri="{BB962C8B-B14F-4D97-AF65-F5344CB8AC3E}">
        <p14:creationId xmlns:p14="http://schemas.microsoft.com/office/powerpoint/2010/main" val="1238671513"/>
      </p:ext>
    </p:extLst>
  </p:cSld>
  <p:clrMapOvr>
    <a:masterClrMapping/>
  </p:clrMapOvr>
  <p:transition spd="slow">
    <p:cut/>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7251" y="1965960"/>
            <a:ext cx="7404653" cy="4130040"/>
          </a:xfrm>
        </p:spPr>
        <p:txBody>
          <a:bodyPr/>
          <a:lstStyle/>
          <a:p>
            <a:r>
              <a:rPr lang="en-GB" sz="2800" dirty="0">
                <a:solidFill>
                  <a:schemeClr val="accent1">
                    <a:lumMod val="75000"/>
                  </a:schemeClr>
                </a:solidFill>
              </a:rPr>
              <a:t>Two separate methods of classifying mental health problems</a:t>
            </a:r>
          </a:p>
          <a:p>
            <a:endParaRPr lang="en-GB" dirty="0">
              <a:solidFill>
                <a:schemeClr val="accent1">
                  <a:lumMod val="75000"/>
                </a:schemeClr>
              </a:solidFill>
            </a:endParaRPr>
          </a:p>
          <a:p>
            <a:pPr lvl="2"/>
            <a:r>
              <a:rPr lang="en-GB" sz="2400" dirty="0">
                <a:solidFill>
                  <a:schemeClr val="accent1">
                    <a:lumMod val="75000"/>
                  </a:schemeClr>
                </a:solidFill>
              </a:rPr>
              <a:t>The World Health Organisation developed the International Causes of Death (ICD) which is currently in its 10th version (ICD-10)</a:t>
            </a:r>
          </a:p>
          <a:p>
            <a:endParaRPr lang="en-GB" sz="2800" dirty="0">
              <a:solidFill>
                <a:schemeClr val="accent1">
                  <a:lumMod val="75000"/>
                </a:schemeClr>
              </a:solidFill>
            </a:endParaRPr>
          </a:p>
          <a:p>
            <a:pPr lvl="2"/>
            <a:r>
              <a:rPr lang="en-GB" sz="2400" dirty="0">
                <a:solidFill>
                  <a:schemeClr val="accent1">
                    <a:lumMod val="75000"/>
                  </a:schemeClr>
                </a:solidFill>
              </a:rPr>
              <a:t>The American Psychological Association developed the Diagnostic and Statistical Manual (DSM) which is currently in its 5th version (DSM-5)</a:t>
            </a:r>
          </a:p>
        </p:txBody>
      </p:sp>
      <p:sp>
        <p:nvSpPr>
          <p:cNvPr id="4" name="Title 1"/>
          <p:cNvSpPr>
            <a:spLocks noGrp="1"/>
          </p:cNvSpPr>
          <p:nvPr>
            <p:ph type="title"/>
          </p:nvPr>
        </p:nvSpPr>
        <p:spPr>
          <a:xfrm>
            <a:off x="857250" y="609600"/>
            <a:ext cx="7406640" cy="1356360"/>
          </a:xfrm>
        </p:spPr>
        <p:txBody>
          <a:bodyPr>
            <a:normAutofit/>
          </a:bodyPr>
          <a:lstStyle/>
          <a:p>
            <a:pPr algn="ctr"/>
            <a:r>
              <a:rPr lang="en-GB" sz="3200" b="1" dirty="0" smtClean="0">
                <a:solidFill>
                  <a:schemeClr val="accent4">
                    <a:lumMod val="75000"/>
                  </a:schemeClr>
                </a:solidFill>
              </a:rPr>
              <a:t>Classifying mental health problems</a:t>
            </a:r>
            <a:endParaRPr lang="en-GB" sz="3200" b="1" dirty="0">
              <a:solidFill>
                <a:schemeClr val="accent4">
                  <a:lumMod val="75000"/>
                </a:schemeClr>
              </a:solidFill>
            </a:endParaRPr>
          </a:p>
        </p:txBody>
      </p:sp>
    </p:spTree>
    <p:extLst>
      <p:ext uri="{BB962C8B-B14F-4D97-AF65-F5344CB8AC3E}">
        <p14:creationId xmlns:p14="http://schemas.microsoft.com/office/powerpoint/2010/main" val="2606346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7251" y="2133600"/>
            <a:ext cx="7404653" cy="3962400"/>
          </a:xfrm>
        </p:spPr>
        <p:txBody>
          <a:bodyPr/>
          <a:lstStyle/>
          <a:p>
            <a:r>
              <a:rPr lang="en-GB" sz="2800" dirty="0">
                <a:solidFill>
                  <a:schemeClr val="accent1">
                    <a:lumMod val="75000"/>
                  </a:schemeClr>
                </a:solidFill>
              </a:rPr>
              <a:t>Classification systems allow us to separate out different illnesses</a:t>
            </a:r>
          </a:p>
          <a:p>
            <a:endParaRPr lang="en-GB" sz="2800" dirty="0">
              <a:solidFill>
                <a:schemeClr val="accent1">
                  <a:lumMod val="75000"/>
                </a:schemeClr>
              </a:solidFill>
            </a:endParaRPr>
          </a:p>
          <a:p>
            <a:r>
              <a:rPr lang="en-GB" sz="2800" dirty="0">
                <a:solidFill>
                  <a:schemeClr val="accent1">
                    <a:lumMod val="75000"/>
                  </a:schemeClr>
                </a:solidFill>
              </a:rPr>
              <a:t>We can then look at the causes of these mental health problems and provide appropriate treatment</a:t>
            </a:r>
          </a:p>
          <a:p>
            <a:endParaRPr lang="en-GB" sz="2400" dirty="0">
              <a:solidFill>
                <a:schemeClr val="accent1">
                  <a:lumMod val="75000"/>
                </a:schemeClr>
              </a:solidFill>
            </a:endParaRPr>
          </a:p>
        </p:txBody>
      </p:sp>
      <p:sp>
        <p:nvSpPr>
          <p:cNvPr id="4" name="Title 1"/>
          <p:cNvSpPr>
            <a:spLocks noGrp="1"/>
          </p:cNvSpPr>
          <p:nvPr>
            <p:ph type="title"/>
          </p:nvPr>
        </p:nvSpPr>
        <p:spPr>
          <a:xfrm>
            <a:off x="857250" y="609600"/>
            <a:ext cx="7406640" cy="1356360"/>
          </a:xfrm>
        </p:spPr>
        <p:txBody>
          <a:bodyPr>
            <a:normAutofit/>
          </a:bodyPr>
          <a:lstStyle/>
          <a:p>
            <a:pPr algn="ctr"/>
            <a:r>
              <a:rPr lang="en-GB" sz="3200" b="1" dirty="0" smtClean="0">
                <a:solidFill>
                  <a:schemeClr val="accent4">
                    <a:lumMod val="75000"/>
                  </a:schemeClr>
                </a:solidFill>
              </a:rPr>
              <a:t>Why do we need these systems?</a:t>
            </a:r>
            <a:endParaRPr lang="en-GB" sz="3200" b="1" dirty="0">
              <a:solidFill>
                <a:schemeClr val="accent4">
                  <a:lumMod val="75000"/>
                </a:schemeClr>
              </a:solidFill>
            </a:endParaRPr>
          </a:p>
        </p:txBody>
      </p:sp>
    </p:spTree>
    <p:extLst>
      <p:ext uri="{BB962C8B-B14F-4D97-AF65-F5344CB8AC3E}">
        <p14:creationId xmlns:p14="http://schemas.microsoft.com/office/powerpoint/2010/main" val="409321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Characteristics of anxiety based problems</a:t>
            </a:r>
            <a:endParaRPr lang="en-GB" sz="4400" dirty="0"/>
          </a:p>
        </p:txBody>
      </p:sp>
      <p:pic>
        <p:nvPicPr>
          <p:cNvPr id="4" name="Shape 155"/>
          <p:cNvPicPr preferRelativeResize="0"/>
          <p:nvPr/>
        </p:nvPicPr>
        <p:blipFill rotWithShape="1">
          <a:blip r:embed="rId2">
            <a:alphaModFix/>
          </a:blip>
          <a:srcRect/>
          <a:stretch/>
        </p:blipFill>
        <p:spPr>
          <a:xfrm>
            <a:off x="3298122" y="710360"/>
            <a:ext cx="2257289" cy="1926255"/>
          </a:xfrm>
          <a:prstGeom prst="rect">
            <a:avLst/>
          </a:prstGeom>
          <a:noFill/>
          <a:ln>
            <a:noFill/>
          </a:ln>
        </p:spPr>
      </p:pic>
    </p:spTree>
    <p:extLst>
      <p:ext uri="{BB962C8B-B14F-4D97-AF65-F5344CB8AC3E}">
        <p14:creationId xmlns:p14="http://schemas.microsoft.com/office/powerpoint/2010/main" val="1776104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Anxiety based problems</a:t>
            </a:r>
            <a:endParaRPr lang="en-GB" sz="3200" b="1" dirty="0">
              <a:solidFill>
                <a:schemeClr val="accent4">
                  <a:lumMod val="75000"/>
                </a:schemeClr>
              </a:solidFill>
            </a:endParaRPr>
          </a:p>
        </p:txBody>
      </p:sp>
      <p:sp>
        <p:nvSpPr>
          <p:cNvPr id="3" name="Content Placeholder 2"/>
          <p:cNvSpPr>
            <a:spLocks noGrp="1"/>
          </p:cNvSpPr>
          <p:nvPr>
            <p:ph idx="1"/>
          </p:nvPr>
        </p:nvSpPr>
        <p:spPr/>
        <p:txBody>
          <a:bodyPr>
            <a:normAutofit/>
          </a:bodyPr>
          <a:lstStyle/>
          <a:p>
            <a:r>
              <a:rPr lang="en-GB" sz="2400" dirty="0">
                <a:solidFill>
                  <a:schemeClr val="accent1">
                    <a:lumMod val="75000"/>
                  </a:schemeClr>
                </a:solidFill>
              </a:rPr>
              <a:t>Everyone will feel anxious at some point but persistent anxiety can constitute a mental health problem (</a:t>
            </a:r>
            <a:r>
              <a:rPr lang="en-GB" sz="2400" dirty="0" err="1">
                <a:solidFill>
                  <a:schemeClr val="accent1">
                    <a:lumMod val="75000"/>
                  </a:schemeClr>
                </a:solidFill>
              </a:rPr>
              <a:t>Lepine</a:t>
            </a:r>
            <a:r>
              <a:rPr lang="en-GB" sz="2400" dirty="0">
                <a:solidFill>
                  <a:schemeClr val="accent1">
                    <a:lumMod val="75000"/>
                  </a:schemeClr>
                </a:solidFill>
              </a:rPr>
              <a:t>, 2002)</a:t>
            </a:r>
          </a:p>
          <a:p>
            <a:endParaRPr lang="en-GB" sz="2400" dirty="0">
              <a:solidFill>
                <a:schemeClr val="accent1">
                  <a:lumMod val="75000"/>
                </a:schemeClr>
              </a:solidFill>
            </a:endParaRPr>
          </a:p>
          <a:p>
            <a:r>
              <a:rPr lang="en-GB" sz="2400" dirty="0">
                <a:solidFill>
                  <a:schemeClr val="accent1">
                    <a:lumMod val="75000"/>
                  </a:schemeClr>
                </a:solidFill>
              </a:rPr>
              <a:t>An anxiety disorder is an excessive or aroused state characterised by feelings of apprehension, uncertainty and fear</a:t>
            </a:r>
          </a:p>
          <a:p>
            <a:endParaRPr lang="en-GB" sz="2400" dirty="0">
              <a:solidFill>
                <a:schemeClr val="accent1">
                  <a:lumMod val="75000"/>
                </a:schemeClr>
              </a:solidFill>
            </a:endParaRPr>
          </a:p>
        </p:txBody>
      </p:sp>
    </p:spTree>
    <p:extLst>
      <p:ext uri="{BB962C8B-B14F-4D97-AF65-F5344CB8AC3E}">
        <p14:creationId xmlns:p14="http://schemas.microsoft.com/office/powerpoint/2010/main" val="1999096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solidFill>
                  <a:schemeClr val="accent4">
                    <a:lumMod val="75000"/>
                  </a:schemeClr>
                </a:solidFill>
              </a:rPr>
              <a:t>Anxiety based problems</a:t>
            </a:r>
            <a:endParaRPr lang="en-GB" sz="3200" dirty="0"/>
          </a:p>
        </p:txBody>
      </p:sp>
      <p:sp>
        <p:nvSpPr>
          <p:cNvPr id="3" name="Content Placeholder 2"/>
          <p:cNvSpPr>
            <a:spLocks noGrp="1"/>
          </p:cNvSpPr>
          <p:nvPr>
            <p:ph idx="1"/>
          </p:nvPr>
        </p:nvSpPr>
        <p:spPr/>
        <p:txBody>
          <a:bodyPr>
            <a:normAutofit/>
          </a:bodyPr>
          <a:lstStyle/>
          <a:p>
            <a:r>
              <a:rPr lang="en-GB" sz="2400" dirty="0">
                <a:solidFill>
                  <a:schemeClr val="accent1">
                    <a:lumMod val="75000"/>
                  </a:schemeClr>
                </a:solidFill>
              </a:rPr>
              <a:t>Anxiety involves many physical symptoms as well as some significant cognitive characteristics</a:t>
            </a:r>
          </a:p>
          <a:p>
            <a:endParaRPr lang="en-GB" sz="2400" dirty="0">
              <a:solidFill>
                <a:schemeClr val="accent1">
                  <a:lumMod val="75000"/>
                </a:schemeClr>
              </a:solidFill>
            </a:endParaRPr>
          </a:p>
          <a:p>
            <a:r>
              <a:rPr lang="en-GB" sz="2400" dirty="0">
                <a:solidFill>
                  <a:schemeClr val="accent1">
                    <a:lumMod val="75000"/>
                  </a:schemeClr>
                </a:solidFill>
              </a:rPr>
              <a:t>Frightening intrusive thoughts, apprehension and obsession with potential threats</a:t>
            </a:r>
          </a:p>
          <a:p>
            <a:endParaRPr lang="en-GB" sz="2400" dirty="0">
              <a:solidFill>
                <a:schemeClr val="accent1">
                  <a:lumMod val="75000"/>
                </a:schemeClr>
              </a:solidFill>
            </a:endParaRPr>
          </a:p>
          <a:p>
            <a:r>
              <a:rPr lang="en-GB" sz="2400" dirty="0">
                <a:solidFill>
                  <a:schemeClr val="accent1">
                    <a:lumMod val="75000"/>
                  </a:schemeClr>
                </a:solidFill>
              </a:rPr>
              <a:t>When these problems are persistent and disrupt every day life they represent an anxiety disorder</a:t>
            </a:r>
          </a:p>
          <a:p>
            <a:endParaRPr lang="en-GB" sz="2400" dirty="0">
              <a:solidFill>
                <a:schemeClr val="accent1">
                  <a:lumMod val="75000"/>
                </a:schemeClr>
              </a:solidFill>
            </a:endParaRPr>
          </a:p>
        </p:txBody>
      </p:sp>
    </p:spTree>
    <p:extLst>
      <p:ext uri="{BB962C8B-B14F-4D97-AF65-F5344CB8AC3E}">
        <p14:creationId xmlns:p14="http://schemas.microsoft.com/office/powerpoint/2010/main" val="2882790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5" name="Shape 175"/>
          <p:cNvSpPr txBox="1">
            <a:spLocks noGrp="1"/>
          </p:cNvSpPr>
          <p:nvPr>
            <p:ph idx="1"/>
          </p:nvPr>
        </p:nvSpPr>
        <p:spPr>
          <a:xfrm>
            <a:off x="435895" y="2101516"/>
            <a:ext cx="8272210" cy="4445586"/>
          </a:xfrm>
          <a:prstGeom prst="rect">
            <a:avLst/>
          </a:prstGeom>
          <a:noFill/>
          <a:ln>
            <a:noFill/>
          </a:ln>
        </p:spPr>
        <p:txBody>
          <a:bodyPr lIns="91425" tIns="45700" rIns="91425" bIns="45700" anchor="ctr" anchorCtr="0">
            <a:noAutofit/>
          </a:bodyPr>
          <a:lstStyle/>
          <a:p>
            <a:pPr marL="457200" marR="0" lvl="0" indent="-457200" algn="l" rtl="0">
              <a:spcBef>
                <a:spcPts val="0"/>
              </a:spcBef>
              <a:spcAft>
                <a:spcPts val="0"/>
              </a:spcAft>
              <a:buClr>
                <a:schemeClr val="accent2"/>
              </a:buClr>
              <a:buSzPct val="92000"/>
              <a:buFont typeface="Arial" panose="020B0604020202020204" pitchFamily="34" charset="0"/>
              <a:buChar char="•"/>
            </a:pPr>
            <a:r>
              <a:rPr lang="en-GB" sz="2400" b="0" i="0" u="none" strike="noStrike" cap="none" dirty="0">
                <a:solidFill>
                  <a:schemeClr val="dk2"/>
                </a:solidFill>
                <a:latin typeface="Cabin"/>
                <a:ea typeface="Cabin"/>
                <a:cs typeface="Cabin"/>
                <a:sym typeface="Cabin"/>
              </a:rPr>
              <a:t>The five most common anxiety disorders are:</a:t>
            </a:r>
          </a:p>
          <a:p>
            <a:pPr marL="229500" marR="0" lvl="0" indent="-229500" algn="l" rtl="0">
              <a:spcBef>
                <a:spcPts val="850"/>
              </a:spcBef>
              <a:spcAft>
                <a:spcPts val="0"/>
              </a:spcAft>
              <a:buClr>
                <a:schemeClr val="accent2"/>
              </a:buClr>
              <a:buSzPct val="91999"/>
              <a:buFont typeface="Noto Sans Symbols"/>
              <a:buNone/>
            </a:pPr>
            <a:endParaRPr sz="2000" b="0" i="0" u="none" strike="noStrike" cap="none" dirty="0">
              <a:solidFill>
                <a:schemeClr val="dk2"/>
              </a:solidFill>
              <a:latin typeface="Cabin"/>
              <a:ea typeface="Cabin"/>
              <a:cs typeface="Cabin"/>
              <a:sym typeface="Cabin"/>
            </a:endParaRPr>
          </a:p>
          <a:p>
            <a:pPr marL="584201" marR="0" lvl="1" indent="-342900" algn="ctr" rtl="0">
              <a:spcBef>
                <a:spcPts val="850"/>
              </a:spcBef>
              <a:spcAft>
                <a:spcPts val="0"/>
              </a:spcAft>
              <a:buClr>
                <a:schemeClr val="accent2"/>
              </a:buClr>
              <a:buSzPct val="91999"/>
              <a:buFont typeface="Arial" panose="020B0604020202020204" pitchFamily="34" charset="0"/>
              <a:buChar char="•"/>
            </a:pPr>
            <a:r>
              <a:rPr lang="en-GB" sz="2000" b="0" i="0" u="none" strike="noStrike" cap="none" dirty="0">
                <a:solidFill>
                  <a:schemeClr val="dk2"/>
                </a:solidFill>
                <a:latin typeface="Cabin"/>
                <a:ea typeface="Cabin"/>
                <a:cs typeface="Cabin"/>
                <a:sym typeface="Cabin"/>
              </a:rPr>
              <a:t>Specific phobias</a:t>
            </a:r>
          </a:p>
          <a:p>
            <a:pPr marL="584201" marR="0" lvl="1" indent="-342900" algn="ctr" rtl="0">
              <a:spcBef>
                <a:spcPts val="850"/>
              </a:spcBef>
              <a:spcAft>
                <a:spcPts val="0"/>
              </a:spcAft>
              <a:buClr>
                <a:schemeClr val="accent2"/>
              </a:buClr>
              <a:buSzPct val="91999"/>
              <a:buFont typeface="Arial" panose="020B0604020202020204" pitchFamily="34" charset="0"/>
              <a:buChar char="•"/>
            </a:pPr>
            <a:endParaRPr sz="2000" b="0" i="0" u="none" strike="noStrike" cap="none" dirty="0">
              <a:solidFill>
                <a:schemeClr val="dk2"/>
              </a:solidFill>
              <a:latin typeface="Cabin"/>
              <a:ea typeface="Cabin"/>
              <a:cs typeface="Cabin"/>
              <a:sym typeface="Cabin"/>
            </a:endParaRPr>
          </a:p>
          <a:p>
            <a:pPr marL="584201" marR="0" lvl="1" indent="-342900" algn="ctr" rtl="0">
              <a:spcBef>
                <a:spcPts val="850"/>
              </a:spcBef>
              <a:spcAft>
                <a:spcPts val="0"/>
              </a:spcAft>
              <a:buClr>
                <a:schemeClr val="accent2"/>
              </a:buClr>
              <a:buSzPct val="91999"/>
              <a:buFont typeface="Arial" panose="020B0604020202020204" pitchFamily="34" charset="0"/>
              <a:buChar char="•"/>
            </a:pPr>
            <a:r>
              <a:rPr lang="en-GB" sz="2000" b="0" i="0" u="none" strike="noStrike" cap="none" dirty="0">
                <a:solidFill>
                  <a:schemeClr val="dk2"/>
                </a:solidFill>
                <a:latin typeface="Cabin"/>
                <a:ea typeface="Cabin"/>
                <a:cs typeface="Cabin"/>
                <a:sym typeface="Cabin"/>
              </a:rPr>
              <a:t>Panic disorder</a:t>
            </a:r>
          </a:p>
          <a:p>
            <a:pPr marL="584201" marR="0" lvl="1" indent="-342900" algn="ctr" rtl="0">
              <a:spcBef>
                <a:spcPts val="850"/>
              </a:spcBef>
              <a:spcAft>
                <a:spcPts val="0"/>
              </a:spcAft>
              <a:buClr>
                <a:schemeClr val="accent2"/>
              </a:buClr>
              <a:buSzPct val="91999"/>
              <a:buFont typeface="Arial" panose="020B0604020202020204" pitchFamily="34" charset="0"/>
              <a:buChar char="•"/>
            </a:pPr>
            <a:endParaRPr sz="2000" b="0" i="0" u="none" strike="noStrike" cap="none" dirty="0">
              <a:solidFill>
                <a:schemeClr val="dk2"/>
              </a:solidFill>
              <a:latin typeface="Cabin"/>
              <a:ea typeface="Cabin"/>
              <a:cs typeface="Cabin"/>
              <a:sym typeface="Cabin"/>
            </a:endParaRPr>
          </a:p>
          <a:p>
            <a:pPr marL="584201" marR="0" lvl="1" indent="-342900" algn="ctr" rtl="0">
              <a:spcBef>
                <a:spcPts val="850"/>
              </a:spcBef>
              <a:spcAft>
                <a:spcPts val="0"/>
              </a:spcAft>
              <a:buClr>
                <a:schemeClr val="accent2"/>
              </a:buClr>
              <a:buSzPct val="91999"/>
              <a:buFont typeface="Arial" panose="020B0604020202020204" pitchFamily="34" charset="0"/>
              <a:buChar char="•"/>
            </a:pPr>
            <a:r>
              <a:rPr lang="en-GB" sz="2000" b="0" i="0" u="none" strike="noStrike" cap="none" dirty="0">
                <a:solidFill>
                  <a:schemeClr val="dk2"/>
                </a:solidFill>
                <a:latin typeface="Cabin"/>
                <a:ea typeface="Cabin"/>
                <a:cs typeface="Cabin"/>
                <a:sym typeface="Cabin"/>
              </a:rPr>
              <a:t>GAD</a:t>
            </a:r>
          </a:p>
          <a:p>
            <a:pPr marL="584201" marR="0" lvl="1" indent="-342900" algn="ctr" rtl="0">
              <a:spcBef>
                <a:spcPts val="850"/>
              </a:spcBef>
              <a:spcAft>
                <a:spcPts val="0"/>
              </a:spcAft>
              <a:buClr>
                <a:schemeClr val="accent2"/>
              </a:buClr>
              <a:buSzPct val="91999"/>
              <a:buFont typeface="Arial" panose="020B0604020202020204" pitchFamily="34" charset="0"/>
              <a:buChar char="•"/>
            </a:pPr>
            <a:endParaRPr sz="2000" b="0" i="0" u="none" strike="noStrike" cap="none" dirty="0">
              <a:solidFill>
                <a:schemeClr val="dk2"/>
              </a:solidFill>
              <a:latin typeface="Cabin"/>
              <a:ea typeface="Cabin"/>
              <a:cs typeface="Cabin"/>
              <a:sym typeface="Cabin"/>
            </a:endParaRPr>
          </a:p>
          <a:p>
            <a:pPr marL="584201" marR="0" lvl="1" indent="-342900" algn="ctr" rtl="0">
              <a:spcBef>
                <a:spcPts val="850"/>
              </a:spcBef>
              <a:spcAft>
                <a:spcPts val="0"/>
              </a:spcAft>
              <a:buClr>
                <a:schemeClr val="accent2"/>
              </a:buClr>
              <a:buSzPct val="91999"/>
              <a:buFont typeface="Arial" panose="020B0604020202020204" pitchFamily="34" charset="0"/>
              <a:buChar char="•"/>
            </a:pPr>
            <a:r>
              <a:rPr lang="en-GB" sz="2000" b="0" i="0" u="none" strike="noStrike" cap="none" dirty="0">
                <a:solidFill>
                  <a:schemeClr val="dk2"/>
                </a:solidFill>
                <a:latin typeface="Cabin"/>
                <a:ea typeface="Cabin"/>
                <a:cs typeface="Cabin"/>
                <a:sym typeface="Cabin"/>
              </a:rPr>
              <a:t>OCD</a:t>
            </a:r>
          </a:p>
          <a:p>
            <a:pPr marL="584201" marR="0" lvl="1" indent="-342900" algn="ctr" rtl="0">
              <a:spcBef>
                <a:spcPts val="850"/>
              </a:spcBef>
              <a:spcAft>
                <a:spcPts val="0"/>
              </a:spcAft>
              <a:buClr>
                <a:schemeClr val="accent2"/>
              </a:buClr>
              <a:buSzPct val="91999"/>
              <a:buFont typeface="Arial" panose="020B0604020202020204" pitchFamily="34" charset="0"/>
              <a:buChar char="•"/>
            </a:pPr>
            <a:endParaRPr sz="2000" b="0" i="0" u="none" strike="noStrike" cap="none" dirty="0">
              <a:solidFill>
                <a:schemeClr val="dk2"/>
              </a:solidFill>
              <a:latin typeface="Cabin"/>
              <a:ea typeface="Cabin"/>
              <a:cs typeface="Cabin"/>
              <a:sym typeface="Cabin"/>
            </a:endParaRPr>
          </a:p>
          <a:p>
            <a:pPr marL="584201" marR="0" lvl="1" indent="-342900" algn="ctr" rtl="0">
              <a:spcBef>
                <a:spcPts val="850"/>
              </a:spcBef>
              <a:spcAft>
                <a:spcPts val="0"/>
              </a:spcAft>
              <a:buClr>
                <a:schemeClr val="accent2"/>
              </a:buClr>
              <a:buSzPct val="91999"/>
              <a:buFont typeface="Arial" panose="020B0604020202020204" pitchFamily="34" charset="0"/>
              <a:buChar char="•"/>
            </a:pPr>
            <a:r>
              <a:rPr lang="en-GB" sz="2000" b="0" i="0" u="none" strike="noStrike" cap="none" dirty="0">
                <a:solidFill>
                  <a:schemeClr val="dk2"/>
                </a:solidFill>
                <a:latin typeface="Cabin"/>
                <a:ea typeface="Cabin"/>
                <a:cs typeface="Cabin"/>
                <a:sym typeface="Cabin"/>
              </a:rPr>
              <a:t>PTSD</a:t>
            </a:r>
          </a:p>
        </p:txBody>
      </p:sp>
      <p:sp>
        <p:nvSpPr>
          <p:cNvPr id="176" name="Shape 176"/>
          <p:cNvSpPr/>
          <p:nvPr/>
        </p:nvSpPr>
        <p:spPr>
          <a:xfrm>
            <a:off x="3597601" y="3316225"/>
            <a:ext cx="2398295" cy="3541775"/>
          </a:xfrm>
          <a:prstGeom prst="ellipse">
            <a:avLst/>
          </a:prstGeom>
          <a:noFill/>
          <a:ln w="22225" cap="rnd" cmpd="sng">
            <a:solidFill>
              <a:srgbClr val="380E2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a:solidFill>
                <a:schemeClr val="lt1"/>
              </a:solidFill>
              <a:latin typeface="Cabin"/>
              <a:ea typeface="Cabin"/>
              <a:cs typeface="Cabin"/>
              <a:sym typeface="Cabin"/>
            </a:endParaRPr>
          </a:p>
        </p:txBody>
      </p:sp>
      <p:sp>
        <p:nvSpPr>
          <p:cNvPr id="2" name="Title 1"/>
          <p:cNvSpPr>
            <a:spLocks noGrp="1"/>
          </p:cNvSpPr>
          <p:nvPr>
            <p:ph type="title"/>
          </p:nvPr>
        </p:nvSpPr>
        <p:spPr/>
        <p:txBody>
          <a:bodyPr>
            <a:normAutofit/>
          </a:bodyPr>
          <a:lstStyle/>
          <a:p>
            <a:pPr algn="ctr"/>
            <a:r>
              <a:rPr lang="en-GB" sz="3200" b="1" dirty="0">
                <a:solidFill>
                  <a:schemeClr val="accent4">
                    <a:lumMod val="75000"/>
                  </a:schemeClr>
                </a:solidFill>
              </a:rPr>
              <a:t>Anxiety based problems</a:t>
            </a:r>
            <a:endParaRPr lang="en-GB" sz="3200" dirty="0"/>
          </a:p>
        </p:txBody>
      </p:sp>
    </p:spTree>
    <p:extLst>
      <p:ext uri="{BB962C8B-B14F-4D97-AF65-F5344CB8AC3E}">
        <p14:creationId xmlns:p14="http://schemas.microsoft.com/office/powerpoint/2010/main" val="2159443230"/>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6"/>
                                        </p:tgtEl>
                                        <p:attrNameLst>
                                          <p:attrName>style.visibility</p:attrName>
                                        </p:attrNameLst>
                                      </p:cBhvr>
                                      <p:to>
                                        <p:strVal val="visible"/>
                                      </p:to>
                                    </p:set>
                                    <p:anim calcmode="lin" valueType="num">
                                      <p:cBhvr additive="base">
                                        <p:cTn id="7" dur="500"/>
                                        <p:tgtEl>
                                          <p:spTgt spid="17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Anxiety based problems</a:t>
            </a:r>
            <a:endParaRPr lang="en-GB" sz="3200" b="1" dirty="0">
              <a:solidFill>
                <a:schemeClr val="accent4">
                  <a:lumMod val="75000"/>
                </a:schemeClr>
              </a:solidFill>
            </a:endParaRPr>
          </a:p>
        </p:txBody>
      </p:sp>
      <p:sp>
        <p:nvSpPr>
          <p:cNvPr id="3" name="Content Placeholder 2"/>
          <p:cNvSpPr>
            <a:spLocks noGrp="1"/>
          </p:cNvSpPr>
          <p:nvPr>
            <p:ph idx="1"/>
          </p:nvPr>
        </p:nvSpPr>
        <p:spPr/>
        <p:txBody>
          <a:bodyPr>
            <a:normAutofit/>
          </a:bodyPr>
          <a:lstStyle/>
          <a:p>
            <a:r>
              <a:rPr lang="en-GB" sz="2400" dirty="0">
                <a:solidFill>
                  <a:schemeClr val="accent1">
                    <a:lumMod val="75000"/>
                  </a:schemeClr>
                </a:solidFill>
              </a:rPr>
              <a:t>Around 20-40% of individuals in Western societies will develop an anxiety-based problem at some point (Shepherd et al., 1996)</a:t>
            </a:r>
          </a:p>
          <a:p>
            <a:endParaRPr lang="en-GB" sz="2400" dirty="0">
              <a:solidFill>
                <a:schemeClr val="accent1">
                  <a:lumMod val="75000"/>
                </a:schemeClr>
              </a:solidFill>
            </a:endParaRPr>
          </a:p>
          <a:p>
            <a:r>
              <a:rPr lang="en-GB" sz="2400" dirty="0">
                <a:solidFill>
                  <a:schemeClr val="accent1">
                    <a:lumMod val="75000"/>
                  </a:schemeClr>
                </a:solidFill>
              </a:rPr>
              <a:t>The most common disorders are estimated to have the following rates of prevalence:</a:t>
            </a:r>
          </a:p>
          <a:p>
            <a:pPr lvl="1"/>
            <a:r>
              <a:rPr lang="en-GB" sz="2000" dirty="0">
                <a:solidFill>
                  <a:schemeClr val="accent1">
                    <a:lumMod val="75000"/>
                  </a:schemeClr>
                </a:solidFill>
              </a:rPr>
              <a:t>Specific phobias (7.2%-11.3%)</a:t>
            </a:r>
          </a:p>
          <a:p>
            <a:pPr lvl="1"/>
            <a:r>
              <a:rPr lang="en-GB" sz="2000" dirty="0">
                <a:solidFill>
                  <a:schemeClr val="accent1">
                    <a:lumMod val="75000"/>
                  </a:schemeClr>
                </a:solidFill>
              </a:rPr>
              <a:t>Panic Disorder (1.5%-3.5%)</a:t>
            </a:r>
          </a:p>
          <a:p>
            <a:pPr lvl="1"/>
            <a:r>
              <a:rPr lang="en-GB" sz="2000" dirty="0">
                <a:solidFill>
                  <a:schemeClr val="accent1">
                    <a:lumMod val="75000"/>
                  </a:schemeClr>
                </a:solidFill>
              </a:rPr>
              <a:t>GAD (5%)</a:t>
            </a:r>
          </a:p>
          <a:p>
            <a:pPr lvl="1"/>
            <a:r>
              <a:rPr lang="en-GB" sz="2000" dirty="0">
                <a:solidFill>
                  <a:schemeClr val="accent1">
                    <a:lumMod val="75000"/>
                  </a:schemeClr>
                </a:solidFill>
              </a:rPr>
              <a:t>OCD (2.5%)</a:t>
            </a:r>
          </a:p>
          <a:p>
            <a:pPr lvl="1"/>
            <a:r>
              <a:rPr lang="en-GB" sz="2000" dirty="0">
                <a:solidFill>
                  <a:schemeClr val="accent1">
                    <a:lumMod val="75000"/>
                  </a:schemeClr>
                </a:solidFill>
              </a:rPr>
              <a:t>PTSD (3%-8%)</a:t>
            </a:r>
          </a:p>
          <a:p>
            <a:endParaRPr lang="en-GB" dirty="0"/>
          </a:p>
        </p:txBody>
      </p:sp>
    </p:spTree>
    <p:extLst>
      <p:ext uri="{BB962C8B-B14F-4D97-AF65-F5344CB8AC3E}">
        <p14:creationId xmlns:p14="http://schemas.microsoft.com/office/powerpoint/2010/main" val="4291198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Panic disorder</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124551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Panic disorder</a:t>
            </a:r>
            <a:endParaRPr lang="en-GB" sz="3200" b="1" dirty="0">
              <a:solidFill>
                <a:schemeClr val="accent4">
                  <a:lumMod val="75000"/>
                </a:schemeClr>
              </a:solidFill>
            </a:endParaRPr>
          </a:p>
        </p:txBody>
      </p:sp>
      <p:sp>
        <p:nvSpPr>
          <p:cNvPr id="3" name="Content Placeholder 2"/>
          <p:cNvSpPr>
            <a:spLocks noGrp="1"/>
          </p:cNvSpPr>
          <p:nvPr>
            <p:ph idx="1"/>
          </p:nvPr>
        </p:nvSpPr>
        <p:spPr/>
        <p:txBody>
          <a:bodyPr/>
          <a:lstStyle/>
          <a:p>
            <a:r>
              <a:rPr lang="en-GB" sz="2400" dirty="0">
                <a:solidFill>
                  <a:schemeClr val="accent1">
                    <a:lumMod val="75000"/>
                  </a:schemeClr>
                </a:solidFill>
              </a:rPr>
              <a:t>Characterised by repeated panic or anxiety attacks</a:t>
            </a:r>
          </a:p>
          <a:p>
            <a:endParaRPr lang="en-GB" sz="2400" dirty="0">
              <a:solidFill>
                <a:schemeClr val="accent1">
                  <a:lumMod val="75000"/>
                </a:schemeClr>
              </a:solidFill>
            </a:endParaRPr>
          </a:p>
          <a:p>
            <a:r>
              <a:rPr lang="en-GB" sz="2400" dirty="0">
                <a:solidFill>
                  <a:schemeClr val="accent1">
                    <a:lumMod val="75000"/>
                  </a:schemeClr>
                </a:solidFill>
              </a:rPr>
              <a:t>These attacks are associated with a variety of symptoms, including heart palpitations, perspiring, dizziness, hyperventilating, nausea and trembling</a:t>
            </a:r>
          </a:p>
          <a:p>
            <a:endParaRPr lang="en-GB" sz="2400" dirty="0">
              <a:solidFill>
                <a:schemeClr val="accent1">
                  <a:lumMod val="75000"/>
                </a:schemeClr>
              </a:solidFill>
            </a:endParaRPr>
          </a:p>
          <a:p>
            <a:r>
              <a:rPr lang="en-GB" sz="2400" dirty="0">
                <a:solidFill>
                  <a:schemeClr val="accent1">
                    <a:lumMod val="75000"/>
                  </a:schemeClr>
                </a:solidFill>
              </a:rPr>
              <a:t>In addition, the individual may experience real feelings of terror or severe apprehension and depersonalisation </a:t>
            </a:r>
          </a:p>
          <a:p>
            <a:endParaRPr lang="en-GB" dirty="0"/>
          </a:p>
        </p:txBody>
      </p:sp>
    </p:spTree>
    <p:extLst>
      <p:ext uri="{BB962C8B-B14F-4D97-AF65-F5344CB8AC3E}">
        <p14:creationId xmlns:p14="http://schemas.microsoft.com/office/powerpoint/2010/main" val="2450337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Panic disorder</a:t>
            </a:r>
            <a:endParaRPr lang="en-GB" sz="3200" b="1" dirty="0">
              <a:solidFill>
                <a:schemeClr val="accent4">
                  <a:lumMod val="75000"/>
                </a:schemeClr>
              </a:solidFill>
            </a:endParaRPr>
          </a:p>
        </p:txBody>
      </p:sp>
      <p:sp>
        <p:nvSpPr>
          <p:cNvPr id="3" name="Content Placeholder 2"/>
          <p:cNvSpPr>
            <a:spLocks noGrp="1"/>
          </p:cNvSpPr>
          <p:nvPr>
            <p:ph idx="1"/>
          </p:nvPr>
        </p:nvSpPr>
        <p:spPr/>
        <p:txBody>
          <a:bodyPr/>
          <a:lstStyle/>
          <a:p>
            <a:r>
              <a:rPr lang="en-GB" sz="2400" dirty="0">
                <a:solidFill>
                  <a:schemeClr val="accent1">
                    <a:lumMod val="75000"/>
                  </a:schemeClr>
                </a:solidFill>
              </a:rPr>
              <a:t>Panic disorder is diagnosed when recurrent, unexpected panic attacks keep occurring, and are followed by at least one month of persistent concerns about having a further attack</a:t>
            </a:r>
          </a:p>
          <a:p>
            <a:endParaRPr lang="en-GB" sz="2400" dirty="0">
              <a:solidFill>
                <a:schemeClr val="accent1">
                  <a:lumMod val="75000"/>
                </a:schemeClr>
              </a:solidFill>
            </a:endParaRPr>
          </a:p>
          <a:p>
            <a:r>
              <a:rPr lang="en-GB" sz="2400" dirty="0">
                <a:solidFill>
                  <a:schemeClr val="accent1">
                    <a:lumMod val="75000"/>
                  </a:schemeClr>
                </a:solidFill>
              </a:rPr>
              <a:t>Frequency varies considerably from one attack per week to frequent daily attacks</a:t>
            </a:r>
          </a:p>
          <a:p>
            <a:endParaRPr lang="en-GB" dirty="0"/>
          </a:p>
        </p:txBody>
      </p:sp>
    </p:spTree>
    <p:extLst>
      <p:ext uri="{BB962C8B-B14F-4D97-AF65-F5344CB8AC3E}">
        <p14:creationId xmlns:p14="http://schemas.microsoft.com/office/powerpoint/2010/main" val="3248919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Panic disorder</a:t>
            </a:r>
            <a:endParaRPr lang="en-GB" sz="3200" b="1" dirty="0">
              <a:solidFill>
                <a:schemeClr val="accent4">
                  <a:lumMod val="75000"/>
                </a:schemeClr>
              </a:solidFill>
            </a:endParaRPr>
          </a:p>
        </p:txBody>
      </p:sp>
      <p:sp>
        <p:nvSpPr>
          <p:cNvPr id="3" name="Content Placeholder 2"/>
          <p:cNvSpPr>
            <a:spLocks noGrp="1"/>
          </p:cNvSpPr>
          <p:nvPr>
            <p:ph idx="1"/>
          </p:nvPr>
        </p:nvSpPr>
        <p:spPr/>
        <p:txBody>
          <a:bodyPr/>
          <a:lstStyle/>
          <a:p>
            <a:pPr marL="34290" indent="0" algn="ctr">
              <a:buNone/>
            </a:pPr>
            <a:r>
              <a:rPr lang="en-GB" sz="2400" b="1" dirty="0">
                <a:solidFill>
                  <a:schemeClr val="accent1">
                    <a:lumMod val="75000"/>
                  </a:schemeClr>
                </a:solidFill>
              </a:rPr>
              <a:t>Biological Theories</a:t>
            </a:r>
          </a:p>
          <a:p>
            <a:endParaRPr lang="en-GB" sz="2400" dirty="0">
              <a:solidFill>
                <a:schemeClr val="accent1">
                  <a:lumMod val="75000"/>
                </a:schemeClr>
              </a:solidFill>
            </a:endParaRPr>
          </a:p>
          <a:p>
            <a:r>
              <a:rPr lang="en-GB" sz="2400" dirty="0">
                <a:solidFill>
                  <a:schemeClr val="accent1">
                    <a:lumMod val="75000"/>
                  </a:schemeClr>
                </a:solidFill>
              </a:rPr>
              <a:t>The effect of Hyperventilation. Ley (1987) suggests that dysfunctional breathing patterns may trigger a series of autonomic reactions that precipitate a full-blown panic attack</a:t>
            </a:r>
          </a:p>
          <a:p>
            <a:r>
              <a:rPr lang="en-GB" sz="2400" dirty="0">
                <a:solidFill>
                  <a:schemeClr val="accent1">
                    <a:lumMod val="75000"/>
                  </a:schemeClr>
                </a:solidFill>
              </a:rPr>
              <a:t>Hyperventilation = shortage of O2 = symptoms of panic attacks = recognised as anxiety (</a:t>
            </a:r>
            <a:r>
              <a:rPr lang="en-GB" sz="2400" dirty="0" err="1">
                <a:solidFill>
                  <a:schemeClr val="accent1">
                    <a:lumMod val="75000"/>
                  </a:schemeClr>
                </a:solidFill>
              </a:rPr>
              <a:t>Zvolensky</a:t>
            </a:r>
            <a:r>
              <a:rPr lang="en-GB" sz="2400" dirty="0">
                <a:solidFill>
                  <a:schemeClr val="accent1">
                    <a:lumMod val="75000"/>
                  </a:schemeClr>
                </a:solidFill>
              </a:rPr>
              <a:t> &amp; </a:t>
            </a:r>
            <a:r>
              <a:rPr lang="en-GB" sz="2400" dirty="0" err="1">
                <a:solidFill>
                  <a:schemeClr val="accent1">
                    <a:lumMod val="75000"/>
                  </a:schemeClr>
                </a:solidFill>
              </a:rPr>
              <a:t>Eifert</a:t>
            </a:r>
            <a:r>
              <a:rPr lang="en-GB" sz="2400" dirty="0">
                <a:solidFill>
                  <a:schemeClr val="accent1">
                    <a:lumMod val="75000"/>
                  </a:schemeClr>
                </a:solidFill>
              </a:rPr>
              <a:t>, 2001).</a:t>
            </a:r>
          </a:p>
          <a:p>
            <a:endParaRPr lang="en-GB" sz="2400" dirty="0">
              <a:solidFill>
                <a:schemeClr val="accent1">
                  <a:lumMod val="75000"/>
                </a:schemeClr>
              </a:solidFill>
            </a:endParaRPr>
          </a:p>
          <a:p>
            <a:endParaRPr lang="en-GB" dirty="0"/>
          </a:p>
        </p:txBody>
      </p:sp>
    </p:spTree>
    <p:extLst>
      <p:ext uri="{BB962C8B-B14F-4D97-AF65-F5344CB8AC3E}">
        <p14:creationId xmlns:p14="http://schemas.microsoft.com/office/powerpoint/2010/main" val="1157934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410" y="318805"/>
            <a:ext cx="7406640" cy="984738"/>
          </a:xfrm>
        </p:spPr>
        <p:txBody>
          <a:bodyPr>
            <a:normAutofit/>
          </a:bodyPr>
          <a:lstStyle/>
          <a:p>
            <a:pPr algn="ctr"/>
            <a:r>
              <a:rPr lang="en-GB" sz="3200" b="1" dirty="0" smtClean="0">
                <a:solidFill>
                  <a:schemeClr val="accent4">
                    <a:lumMod val="75000"/>
                  </a:schemeClr>
                </a:solidFill>
              </a:rPr>
              <a:t>Panic disorder</a:t>
            </a:r>
            <a:endParaRPr lang="en-GB" sz="3200" b="1" dirty="0">
              <a:solidFill>
                <a:schemeClr val="accent4">
                  <a:lumMod val="75000"/>
                </a:schemeClr>
              </a:solidFill>
            </a:endParaRPr>
          </a:p>
        </p:txBody>
      </p:sp>
      <p:sp>
        <p:nvSpPr>
          <p:cNvPr id="3" name="Text Placeholder 2"/>
          <p:cNvSpPr>
            <a:spLocks noGrp="1"/>
          </p:cNvSpPr>
          <p:nvPr>
            <p:ph type="body" idx="1"/>
          </p:nvPr>
        </p:nvSpPr>
        <p:spPr>
          <a:xfrm>
            <a:off x="857250" y="1623893"/>
            <a:ext cx="3566160" cy="777240"/>
          </a:xfrm>
          <a:ln>
            <a:solidFill>
              <a:schemeClr val="accent2">
                <a:lumMod val="75000"/>
              </a:schemeClr>
            </a:solidFill>
          </a:ln>
        </p:spPr>
        <p:txBody>
          <a:bodyPr>
            <a:normAutofit/>
          </a:bodyPr>
          <a:lstStyle/>
          <a:p>
            <a:pPr algn="ctr"/>
            <a:r>
              <a:rPr lang="en-GB" sz="2400" dirty="0" smtClean="0"/>
              <a:t>Supporting Evidence</a:t>
            </a:r>
            <a:endParaRPr lang="en-GB" sz="2400" dirty="0"/>
          </a:p>
        </p:txBody>
      </p:sp>
      <p:sp>
        <p:nvSpPr>
          <p:cNvPr id="4" name="Content Placeholder 3"/>
          <p:cNvSpPr>
            <a:spLocks noGrp="1"/>
          </p:cNvSpPr>
          <p:nvPr>
            <p:ph sz="half" idx="2"/>
          </p:nvPr>
        </p:nvSpPr>
        <p:spPr/>
        <p:txBody>
          <a:bodyPr/>
          <a:lstStyle/>
          <a:p>
            <a:r>
              <a:rPr lang="en-GB" sz="2000" dirty="0">
                <a:solidFill>
                  <a:schemeClr val="accent1">
                    <a:lumMod val="75000"/>
                  </a:schemeClr>
                </a:solidFill>
              </a:rPr>
              <a:t>Ley and Walker (1973): Panic attacks can be induced by increasing CO2 levels/encouraging hyperventilation</a:t>
            </a:r>
          </a:p>
          <a:p>
            <a:r>
              <a:rPr lang="en-GB" sz="2000" dirty="0">
                <a:solidFill>
                  <a:schemeClr val="accent1">
                    <a:lumMod val="75000"/>
                  </a:schemeClr>
                </a:solidFill>
              </a:rPr>
              <a:t>Papp, Klein and Gorman (1993): Sensitivity to increases in CO2 have been suggested as a risk factor for panic disorder. Suffocation alarm theories</a:t>
            </a:r>
          </a:p>
          <a:p>
            <a:endParaRPr lang="en-GB" dirty="0">
              <a:solidFill>
                <a:schemeClr val="accent1">
                  <a:lumMod val="75000"/>
                </a:schemeClr>
              </a:solidFill>
            </a:endParaRPr>
          </a:p>
        </p:txBody>
      </p:sp>
      <p:sp>
        <p:nvSpPr>
          <p:cNvPr id="5" name="Text Placeholder 4"/>
          <p:cNvSpPr>
            <a:spLocks noGrp="1"/>
          </p:cNvSpPr>
          <p:nvPr>
            <p:ph type="body" sz="quarter" idx="3"/>
          </p:nvPr>
        </p:nvSpPr>
        <p:spPr>
          <a:xfrm>
            <a:off x="4697730" y="1623893"/>
            <a:ext cx="3566160" cy="777240"/>
          </a:xfrm>
          <a:ln>
            <a:solidFill>
              <a:schemeClr val="accent2">
                <a:lumMod val="75000"/>
              </a:schemeClr>
            </a:solidFill>
          </a:ln>
        </p:spPr>
        <p:txBody>
          <a:bodyPr>
            <a:normAutofit/>
          </a:bodyPr>
          <a:lstStyle/>
          <a:p>
            <a:pPr algn="ctr"/>
            <a:r>
              <a:rPr lang="en-GB" sz="2400" dirty="0" smtClean="0"/>
              <a:t>Evidence Against</a:t>
            </a:r>
            <a:endParaRPr lang="en-GB" sz="2400" dirty="0"/>
          </a:p>
        </p:txBody>
      </p:sp>
      <p:sp>
        <p:nvSpPr>
          <p:cNvPr id="6" name="Content Placeholder 5"/>
          <p:cNvSpPr>
            <a:spLocks noGrp="1"/>
          </p:cNvSpPr>
          <p:nvPr>
            <p:ph sz="quarter" idx="4"/>
          </p:nvPr>
        </p:nvSpPr>
        <p:spPr>
          <a:xfrm>
            <a:off x="4697730" y="2580805"/>
            <a:ext cx="3566160" cy="3383280"/>
          </a:xfrm>
        </p:spPr>
        <p:txBody>
          <a:bodyPr>
            <a:normAutofit/>
          </a:bodyPr>
          <a:lstStyle/>
          <a:p>
            <a:r>
              <a:rPr lang="en-GB" sz="2000" dirty="0">
                <a:solidFill>
                  <a:schemeClr val="accent1">
                    <a:lumMod val="75000"/>
                  </a:schemeClr>
                </a:solidFill>
              </a:rPr>
              <a:t>Roth, Wilhelm and </a:t>
            </a:r>
            <a:r>
              <a:rPr lang="en-GB" sz="2000" dirty="0" err="1">
                <a:solidFill>
                  <a:schemeClr val="accent1">
                    <a:lumMod val="75000"/>
                  </a:schemeClr>
                </a:solidFill>
              </a:rPr>
              <a:t>Trabert</a:t>
            </a:r>
            <a:r>
              <a:rPr lang="en-GB" sz="2000" dirty="0">
                <a:solidFill>
                  <a:schemeClr val="accent1">
                    <a:lumMod val="75000"/>
                  </a:schemeClr>
                </a:solidFill>
              </a:rPr>
              <a:t> (1998): Panic disorder patients don’t report higher levels of anxiety after holding breath than non-anxious control</a:t>
            </a:r>
          </a:p>
          <a:p>
            <a:r>
              <a:rPr lang="en-GB" sz="2000" dirty="0" err="1">
                <a:solidFill>
                  <a:schemeClr val="accent1">
                    <a:lumMod val="75000"/>
                  </a:schemeClr>
                </a:solidFill>
              </a:rPr>
              <a:t>Margraf</a:t>
            </a:r>
            <a:r>
              <a:rPr lang="en-GB" sz="2000" dirty="0">
                <a:solidFill>
                  <a:schemeClr val="accent1">
                    <a:lumMod val="75000"/>
                  </a:schemeClr>
                </a:solidFill>
              </a:rPr>
              <a:t>, Ehlers and Roth (1986): Artificially inducing symptoms of hyperventilation only increases symptoms of anxiety in those with a history of panic disorders</a:t>
            </a:r>
          </a:p>
          <a:p>
            <a:endParaRPr lang="en-GB" sz="2000" dirty="0">
              <a:solidFill>
                <a:schemeClr val="accent1">
                  <a:lumMod val="75000"/>
                </a:schemeClr>
              </a:solidFill>
            </a:endParaRPr>
          </a:p>
        </p:txBody>
      </p:sp>
    </p:spTree>
    <p:extLst>
      <p:ext uri="{BB962C8B-B14F-4D97-AF65-F5344CB8AC3E}">
        <p14:creationId xmlns:p14="http://schemas.microsoft.com/office/powerpoint/2010/main" val="2883696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Panic disorder</a:t>
            </a:r>
            <a:endParaRPr lang="en-GB" sz="3200" b="1" dirty="0">
              <a:solidFill>
                <a:schemeClr val="accent4">
                  <a:lumMod val="75000"/>
                </a:schemeClr>
              </a:solidFill>
            </a:endParaRPr>
          </a:p>
        </p:txBody>
      </p:sp>
      <p:pic>
        <p:nvPicPr>
          <p:cNvPr id="4" name="Content Placeholder 3"/>
          <p:cNvPicPr>
            <a:picLocks noGrp="1" noChangeAspect="1"/>
          </p:cNvPicPr>
          <p:nvPr>
            <p:ph idx="1"/>
          </p:nvPr>
        </p:nvPicPr>
        <p:blipFill>
          <a:blip r:embed="rId2"/>
          <a:stretch>
            <a:fillRect/>
          </a:stretch>
        </p:blipFill>
        <p:spPr>
          <a:xfrm>
            <a:off x="857250" y="1965960"/>
            <a:ext cx="7404100" cy="3996903"/>
          </a:xfrm>
          <a:prstGeom prst="rect">
            <a:avLst/>
          </a:prstGeom>
        </p:spPr>
      </p:pic>
      <p:pic>
        <p:nvPicPr>
          <p:cNvPr id="5" name="Shape 219"/>
          <p:cNvPicPr preferRelativeResize="0"/>
          <p:nvPr/>
        </p:nvPicPr>
        <p:blipFill>
          <a:blip r:embed="rId3">
            <a:alphaModFix/>
          </a:blip>
          <a:stretch>
            <a:fillRect/>
          </a:stretch>
        </p:blipFill>
        <p:spPr>
          <a:xfrm>
            <a:off x="1301238" y="3767052"/>
            <a:ext cx="1855375" cy="1569324"/>
          </a:xfrm>
          <a:prstGeom prst="rect">
            <a:avLst/>
          </a:prstGeom>
          <a:noFill/>
          <a:ln>
            <a:noFill/>
          </a:ln>
        </p:spPr>
      </p:pic>
      <p:sp>
        <p:nvSpPr>
          <p:cNvPr id="6" name="Shape 221"/>
          <p:cNvSpPr/>
          <p:nvPr/>
        </p:nvSpPr>
        <p:spPr>
          <a:xfrm>
            <a:off x="3558881" y="4478239"/>
            <a:ext cx="2150100" cy="234000"/>
          </a:xfrm>
          <a:prstGeom prst="rightArrow">
            <a:avLst>
              <a:gd name="adj1" fmla="val 50000"/>
              <a:gd name="adj2" fmla="val 50000"/>
            </a:avLst>
          </a:prstGeom>
          <a:solidFill>
            <a:schemeClr val="lt2"/>
          </a:solidFill>
          <a:ln w="9525" cap="flat" cmpd="sng">
            <a:solidFill>
              <a:schemeClr val="dk2"/>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7" name="Shape 220"/>
          <p:cNvSpPr txBox="1"/>
          <p:nvPr/>
        </p:nvSpPr>
        <p:spPr>
          <a:xfrm>
            <a:off x="5942950" y="4318339"/>
            <a:ext cx="2318400" cy="553799"/>
          </a:xfrm>
          <a:prstGeom prst="rect">
            <a:avLst/>
          </a:prstGeom>
          <a:noFill/>
          <a:ln>
            <a:noFill/>
          </a:ln>
        </p:spPr>
        <p:txBody>
          <a:bodyPr lIns="91425" tIns="91425" rIns="91425" bIns="91425" anchor="t" anchorCtr="0">
            <a:noAutofit/>
          </a:bodyPr>
          <a:lstStyle/>
          <a:p>
            <a:pPr lvl="0">
              <a:spcBef>
                <a:spcPts val="0"/>
              </a:spcBef>
              <a:buNone/>
            </a:pPr>
            <a:r>
              <a:rPr lang="en-GB" sz="2400" dirty="0"/>
              <a:t>Panic Attack</a:t>
            </a:r>
          </a:p>
        </p:txBody>
      </p:sp>
    </p:spTree>
    <p:extLst>
      <p:ext uri="{BB962C8B-B14F-4D97-AF65-F5344CB8AC3E}">
        <p14:creationId xmlns:p14="http://schemas.microsoft.com/office/powerpoint/2010/main" val="4184385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Panic disorder</a:t>
            </a:r>
            <a:endParaRPr lang="en-GB" sz="3200" b="1" dirty="0">
              <a:solidFill>
                <a:schemeClr val="accent4">
                  <a:lumMod val="75000"/>
                </a:schemeClr>
              </a:solidFill>
            </a:endParaRPr>
          </a:p>
        </p:txBody>
      </p:sp>
      <p:sp>
        <p:nvSpPr>
          <p:cNvPr id="3" name="Content Placeholder 2"/>
          <p:cNvSpPr>
            <a:spLocks noGrp="1"/>
          </p:cNvSpPr>
          <p:nvPr>
            <p:ph idx="1"/>
          </p:nvPr>
        </p:nvSpPr>
        <p:spPr/>
        <p:txBody>
          <a:bodyPr/>
          <a:lstStyle/>
          <a:p>
            <a:r>
              <a:rPr lang="en-GB" sz="2400" dirty="0">
                <a:solidFill>
                  <a:schemeClr val="accent1">
                    <a:lumMod val="75000"/>
                  </a:schemeClr>
                </a:solidFill>
              </a:rPr>
              <a:t>But, unclear as to what is the CS and the UCS??</a:t>
            </a:r>
          </a:p>
          <a:p>
            <a:endParaRPr lang="en-GB" sz="2400" dirty="0">
              <a:solidFill>
                <a:schemeClr val="accent1">
                  <a:lumMod val="75000"/>
                </a:schemeClr>
              </a:solidFill>
            </a:endParaRPr>
          </a:p>
          <a:p>
            <a:r>
              <a:rPr lang="en-GB" sz="2400" dirty="0" err="1">
                <a:solidFill>
                  <a:schemeClr val="accent1">
                    <a:lumMod val="75000"/>
                  </a:schemeClr>
                </a:solidFill>
              </a:rPr>
              <a:t>Bouton</a:t>
            </a:r>
            <a:r>
              <a:rPr lang="en-GB" sz="2400" dirty="0">
                <a:solidFill>
                  <a:schemeClr val="accent1">
                    <a:lumMod val="75000"/>
                  </a:schemeClr>
                </a:solidFill>
              </a:rPr>
              <a:t>, Mineka and Barlow (2001): anxiety is the learned reaction called a conditioned response, to the detection of cues of a conditioned stimulus (CS)</a:t>
            </a:r>
          </a:p>
          <a:p>
            <a:endParaRPr lang="en-GB" dirty="0"/>
          </a:p>
        </p:txBody>
      </p:sp>
    </p:spTree>
    <p:extLst>
      <p:ext uri="{BB962C8B-B14F-4D97-AF65-F5344CB8AC3E}">
        <p14:creationId xmlns:p14="http://schemas.microsoft.com/office/powerpoint/2010/main" val="1599439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Panic disorder</a:t>
            </a:r>
            <a:endParaRPr lang="en-GB" sz="3200" b="1" dirty="0">
              <a:solidFill>
                <a:schemeClr val="accent4">
                  <a:lumMod val="75000"/>
                </a:schemeClr>
              </a:solidFill>
            </a:endParaRPr>
          </a:p>
        </p:txBody>
      </p:sp>
      <p:sp>
        <p:nvSpPr>
          <p:cNvPr id="3" name="Content Placeholder 2"/>
          <p:cNvSpPr>
            <a:spLocks noGrp="1"/>
          </p:cNvSpPr>
          <p:nvPr>
            <p:ph idx="1"/>
          </p:nvPr>
        </p:nvSpPr>
        <p:spPr/>
        <p:txBody>
          <a:bodyPr/>
          <a:lstStyle/>
          <a:p>
            <a:pPr marL="34290" indent="0" algn="ctr">
              <a:buNone/>
            </a:pPr>
            <a:r>
              <a:rPr lang="en-GB" sz="2800" b="1" dirty="0">
                <a:solidFill>
                  <a:schemeClr val="accent1">
                    <a:lumMod val="75000"/>
                  </a:schemeClr>
                </a:solidFill>
              </a:rPr>
              <a:t>Psychological Theories: Catastrophic Misinterpretation of Bodily Sensations</a:t>
            </a:r>
          </a:p>
          <a:p>
            <a:endParaRPr lang="en-GB" dirty="0">
              <a:solidFill>
                <a:schemeClr val="accent1">
                  <a:lumMod val="75000"/>
                </a:schemeClr>
              </a:solidFill>
            </a:endParaRPr>
          </a:p>
          <a:p>
            <a:endParaRPr lang="en-GB" sz="2400" dirty="0">
              <a:solidFill>
                <a:schemeClr val="accent1">
                  <a:lumMod val="75000"/>
                </a:schemeClr>
              </a:solidFill>
            </a:endParaRPr>
          </a:p>
          <a:p>
            <a:r>
              <a:rPr lang="en-GB" sz="2400" dirty="0">
                <a:solidFill>
                  <a:schemeClr val="accent1">
                    <a:lumMod val="75000"/>
                  </a:schemeClr>
                </a:solidFill>
              </a:rPr>
              <a:t>Clark (1986; 1988): panic disorder is caused by the misinterpretation of bodily sensations as threatening</a:t>
            </a:r>
          </a:p>
          <a:p>
            <a:endParaRPr lang="en-GB" dirty="0">
              <a:solidFill>
                <a:schemeClr val="accent1">
                  <a:lumMod val="75000"/>
                </a:schemeClr>
              </a:solidFill>
            </a:endParaRPr>
          </a:p>
        </p:txBody>
      </p:sp>
    </p:spTree>
    <p:extLst>
      <p:ext uri="{BB962C8B-B14F-4D97-AF65-F5344CB8AC3E}">
        <p14:creationId xmlns:p14="http://schemas.microsoft.com/office/powerpoint/2010/main" val="636918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Panic disorder</a:t>
            </a:r>
            <a:endParaRPr lang="en-GB" sz="3200" b="1" dirty="0">
              <a:solidFill>
                <a:schemeClr val="accent4">
                  <a:lumMod val="75000"/>
                </a:schemeClr>
              </a:solidFill>
            </a:endParaRPr>
          </a:p>
        </p:txBody>
      </p:sp>
      <p:sp>
        <p:nvSpPr>
          <p:cNvPr id="3" name="Content Placeholder 2"/>
          <p:cNvSpPr>
            <a:spLocks noGrp="1"/>
          </p:cNvSpPr>
          <p:nvPr>
            <p:ph idx="1"/>
          </p:nvPr>
        </p:nvSpPr>
        <p:spPr/>
        <p:txBody>
          <a:bodyPr/>
          <a:lstStyle/>
          <a:p>
            <a:pPr marL="34290" indent="0" algn="ctr">
              <a:buNone/>
            </a:pPr>
            <a:r>
              <a:rPr lang="en-GB" sz="2800" b="1" dirty="0" smtClean="0">
                <a:solidFill>
                  <a:schemeClr val="accent1">
                    <a:lumMod val="75000"/>
                  </a:schemeClr>
                </a:solidFill>
              </a:rPr>
              <a:t>Summary</a:t>
            </a:r>
          </a:p>
          <a:p>
            <a:pPr marL="34290" indent="0" algn="ctr">
              <a:buNone/>
            </a:pPr>
            <a:endParaRPr lang="en-GB" sz="2800" b="1" dirty="0">
              <a:solidFill>
                <a:schemeClr val="accent1">
                  <a:lumMod val="75000"/>
                </a:schemeClr>
              </a:solidFill>
            </a:endParaRPr>
          </a:p>
          <a:p>
            <a:pPr>
              <a:buFont typeface="Arial" panose="020B0604020202020204" pitchFamily="34" charset="0"/>
              <a:buChar char="•"/>
            </a:pPr>
            <a:r>
              <a:rPr lang="en-GB" sz="2400" dirty="0" smtClean="0">
                <a:solidFill>
                  <a:schemeClr val="accent1">
                    <a:lumMod val="75000"/>
                  </a:schemeClr>
                </a:solidFill>
              </a:rPr>
              <a:t>Evidence suggests important psychological component of panic disorder</a:t>
            </a:r>
          </a:p>
          <a:p>
            <a:pPr>
              <a:buFont typeface="Arial" panose="020B0604020202020204" pitchFamily="34" charset="0"/>
              <a:buChar char="•"/>
            </a:pPr>
            <a:r>
              <a:rPr lang="en-GB" sz="2400" dirty="0" smtClean="0">
                <a:solidFill>
                  <a:schemeClr val="accent1">
                    <a:lumMod val="75000"/>
                  </a:schemeClr>
                </a:solidFill>
              </a:rPr>
              <a:t>The negative evaluation of bodily sensations as threatening can induce anxiety</a:t>
            </a:r>
            <a:endParaRPr lang="en-GB" sz="2400" dirty="0">
              <a:solidFill>
                <a:schemeClr val="accent1">
                  <a:lumMod val="75000"/>
                </a:schemeClr>
              </a:solidFill>
            </a:endParaRPr>
          </a:p>
          <a:p>
            <a:endParaRPr lang="en-GB" dirty="0">
              <a:solidFill>
                <a:schemeClr val="accent1">
                  <a:lumMod val="75000"/>
                </a:schemeClr>
              </a:solidFill>
            </a:endParaRPr>
          </a:p>
        </p:txBody>
      </p:sp>
    </p:spTree>
    <p:extLst>
      <p:ext uri="{BB962C8B-B14F-4D97-AF65-F5344CB8AC3E}">
        <p14:creationId xmlns:p14="http://schemas.microsoft.com/office/powerpoint/2010/main" val="1530466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Generalised anxiety disorder (GAD)</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610152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solidFill>
                  <a:schemeClr val="accent4">
                    <a:lumMod val="75000"/>
                  </a:schemeClr>
                </a:solidFill>
              </a:rPr>
              <a:t>Generalised anxiety disorder (GAD)</a:t>
            </a:r>
          </a:p>
        </p:txBody>
      </p:sp>
      <p:sp>
        <p:nvSpPr>
          <p:cNvPr id="3" name="Content Placeholder 2"/>
          <p:cNvSpPr>
            <a:spLocks noGrp="1"/>
          </p:cNvSpPr>
          <p:nvPr>
            <p:ph idx="1"/>
          </p:nvPr>
        </p:nvSpPr>
        <p:spPr/>
        <p:txBody>
          <a:bodyPr>
            <a:normAutofit/>
          </a:bodyPr>
          <a:lstStyle/>
          <a:p>
            <a:r>
              <a:rPr lang="en-GB" sz="2400" dirty="0">
                <a:solidFill>
                  <a:schemeClr val="accent1">
                    <a:lumMod val="75000"/>
                  </a:schemeClr>
                </a:solidFill>
              </a:rPr>
              <a:t>Twice as likely to affect women</a:t>
            </a:r>
          </a:p>
          <a:p>
            <a:endParaRPr lang="en-GB" sz="2400" dirty="0">
              <a:solidFill>
                <a:schemeClr val="accent1">
                  <a:lumMod val="75000"/>
                </a:schemeClr>
              </a:solidFill>
            </a:endParaRPr>
          </a:p>
          <a:p>
            <a:r>
              <a:rPr lang="en-GB" sz="2400" dirty="0">
                <a:solidFill>
                  <a:schemeClr val="accent1">
                    <a:lumMod val="75000"/>
                  </a:schemeClr>
                </a:solidFill>
              </a:rPr>
              <a:t>Characterised by persistent, excessive, and unrealistic worry about everyday things</a:t>
            </a:r>
          </a:p>
          <a:p>
            <a:endParaRPr lang="en-GB" sz="2400" dirty="0">
              <a:solidFill>
                <a:schemeClr val="accent1">
                  <a:lumMod val="75000"/>
                </a:schemeClr>
              </a:solidFill>
            </a:endParaRPr>
          </a:p>
          <a:p>
            <a:r>
              <a:rPr lang="en-GB" sz="2400" dirty="0">
                <a:solidFill>
                  <a:schemeClr val="accent1">
                    <a:lumMod val="75000"/>
                  </a:schemeClr>
                </a:solidFill>
              </a:rPr>
              <a:t>GAD is diagnosed when a person worries excessively about a variety of everyday problems for at least 6 months</a:t>
            </a:r>
          </a:p>
          <a:p>
            <a:endParaRPr lang="en-GB" sz="2400" dirty="0">
              <a:solidFill>
                <a:schemeClr val="accent1">
                  <a:lumMod val="75000"/>
                </a:schemeClr>
              </a:solidFill>
            </a:endParaRPr>
          </a:p>
        </p:txBody>
      </p:sp>
    </p:spTree>
    <p:extLst>
      <p:ext uri="{BB962C8B-B14F-4D97-AF65-F5344CB8AC3E}">
        <p14:creationId xmlns:p14="http://schemas.microsoft.com/office/powerpoint/2010/main" val="1003660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solidFill>
                  <a:schemeClr val="accent4">
                    <a:lumMod val="75000"/>
                  </a:schemeClr>
                </a:solidFill>
              </a:rPr>
              <a:t>Generalised anxiety disorder (GAD)</a:t>
            </a:r>
          </a:p>
        </p:txBody>
      </p:sp>
      <p:sp>
        <p:nvSpPr>
          <p:cNvPr id="3" name="Content Placeholder 2"/>
          <p:cNvSpPr>
            <a:spLocks noGrp="1"/>
          </p:cNvSpPr>
          <p:nvPr>
            <p:ph idx="1"/>
          </p:nvPr>
        </p:nvSpPr>
        <p:spPr/>
        <p:txBody>
          <a:bodyPr>
            <a:normAutofit/>
          </a:bodyPr>
          <a:lstStyle/>
          <a:p>
            <a:r>
              <a:rPr lang="en-GB" sz="2400" dirty="0">
                <a:solidFill>
                  <a:schemeClr val="accent1">
                    <a:lumMod val="75000"/>
                  </a:schemeClr>
                </a:solidFill>
              </a:rPr>
              <a:t>Risk is highest between childhood and middle age</a:t>
            </a:r>
          </a:p>
          <a:p>
            <a:endParaRPr lang="en-GB" sz="2400" dirty="0">
              <a:solidFill>
                <a:schemeClr val="accent1">
                  <a:lumMod val="75000"/>
                </a:schemeClr>
              </a:solidFill>
            </a:endParaRPr>
          </a:p>
          <a:p>
            <a:r>
              <a:rPr lang="en-GB" sz="2400" dirty="0">
                <a:solidFill>
                  <a:schemeClr val="accent1">
                    <a:lumMod val="75000"/>
                  </a:schemeClr>
                </a:solidFill>
              </a:rPr>
              <a:t>Exact cause is unknown – biological factors, family background and life experiences have been implicated</a:t>
            </a:r>
          </a:p>
          <a:p>
            <a:endParaRPr lang="en-GB" sz="2400" dirty="0">
              <a:solidFill>
                <a:schemeClr val="accent1">
                  <a:lumMod val="75000"/>
                </a:schemeClr>
              </a:solidFill>
            </a:endParaRPr>
          </a:p>
          <a:p>
            <a:r>
              <a:rPr lang="en-GB" sz="2400" dirty="0">
                <a:solidFill>
                  <a:schemeClr val="accent1">
                    <a:lumMod val="75000"/>
                  </a:schemeClr>
                </a:solidFill>
              </a:rPr>
              <a:t>People with mild GAD can function socially and be gainfully employed</a:t>
            </a:r>
          </a:p>
        </p:txBody>
      </p:sp>
    </p:spTree>
    <p:extLst>
      <p:ext uri="{BB962C8B-B14F-4D97-AF65-F5344CB8AC3E}">
        <p14:creationId xmlns:p14="http://schemas.microsoft.com/office/powerpoint/2010/main" val="3513585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solidFill>
                  <a:schemeClr val="accent4">
                    <a:lumMod val="75000"/>
                  </a:schemeClr>
                </a:solidFill>
              </a:rPr>
              <a:t>Generalised anxiety disorder (GAD)</a:t>
            </a:r>
          </a:p>
        </p:txBody>
      </p:sp>
      <p:sp>
        <p:nvSpPr>
          <p:cNvPr id="3" name="Content Placeholder 2"/>
          <p:cNvSpPr>
            <a:spLocks noGrp="1"/>
          </p:cNvSpPr>
          <p:nvPr>
            <p:ph idx="1"/>
          </p:nvPr>
        </p:nvSpPr>
        <p:spPr>
          <a:xfrm>
            <a:off x="857251" y="2057400"/>
            <a:ext cx="3691303" cy="4038600"/>
          </a:xfrm>
        </p:spPr>
        <p:txBody>
          <a:bodyPr>
            <a:normAutofit/>
          </a:bodyPr>
          <a:lstStyle/>
          <a:p>
            <a:r>
              <a:rPr lang="en-GB" sz="2400" dirty="0">
                <a:solidFill>
                  <a:schemeClr val="accent1">
                    <a:lumMod val="75000"/>
                  </a:schemeClr>
                </a:solidFill>
              </a:rPr>
              <a:t>GAD is typified by a constant chronic non-specific worry and anxiety</a:t>
            </a:r>
          </a:p>
          <a:p>
            <a:endParaRPr lang="en-GB" sz="2400" dirty="0">
              <a:solidFill>
                <a:schemeClr val="accent1">
                  <a:lumMod val="75000"/>
                </a:schemeClr>
              </a:solidFill>
            </a:endParaRPr>
          </a:p>
          <a:p>
            <a:r>
              <a:rPr lang="en-GB" sz="2400" dirty="0">
                <a:solidFill>
                  <a:schemeClr val="accent1">
                    <a:lumMod val="75000"/>
                  </a:schemeClr>
                </a:solidFill>
              </a:rPr>
              <a:t>Why do those with more stressful lifestyles worry LESS than those with GAD??</a:t>
            </a:r>
          </a:p>
          <a:p>
            <a:endParaRPr lang="en-GB" sz="2400" dirty="0">
              <a:solidFill>
                <a:schemeClr val="accent1">
                  <a:lumMod val="75000"/>
                </a:schemeClr>
              </a:solidFill>
            </a:endParaRPr>
          </a:p>
        </p:txBody>
      </p:sp>
      <p:pic>
        <p:nvPicPr>
          <p:cNvPr id="4" name="Shape 262"/>
          <p:cNvPicPr preferRelativeResize="0"/>
          <p:nvPr/>
        </p:nvPicPr>
        <p:blipFill rotWithShape="1">
          <a:blip r:embed="rId2">
            <a:alphaModFix/>
          </a:blip>
          <a:srcRect/>
          <a:stretch/>
        </p:blipFill>
        <p:spPr>
          <a:xfrm>
            <a:off x="6115853" y="2341783"/>
            <a:ext cx="1771650" cy="2581274"/>
          </a:xfrm>
          <a:prstGeom prst="rect">
            <a:avLst/>
          </a:prstGeom>
          <a:noFill/>
          <a:ln>
            <a:noFill/>
          </a:ln>
        </p:spPr>
      </p:pic>
    </p:spTree>
    <p:extLst>
      <p:ext uri="{BB962C8B-B14F-4D97-AF65-F5344CB8AC3E}">
        <p14:creationId xmlns:p14="http://schemas.microsoft.com/office/powerpoint/2010/main" val="4162032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solidFill>
                  <a:schemeClr val="accent4">
                    <a:lumMod val="75000"/>
                  </a:schemeClr>
                </a:solidFill>
              </a:rPr>
              <a:t>Generalised anxiety disorder (GAD)</a:t>
            </a:r>
          </a:p>
        </p:txBody>
      </p:sp>
      <p:sp>
        <p:nvSpPr>
          <p:cNvPr id="3" name="Content Placeholder 2"/>
          <p:cNvSpPr>
            <a:spLocks noGrp="1"/>
          </p:cNvSpPr>
          <p:nvPr>
            <p:ph idx="1"/>
          </p:nvPr>
        </p:nvSpPr>
        <p:spPr>
          <a:xfrm>
            <a:off x="857251" y="2057400"/>
            <a:ext cx="7406639" cy="4038600"/>
          </a:xfrm>
        </p:spPr>
        <p:txBody>
          <a:bodyPr>
            <a:normAutofit/>
          </a:bodyPr>
          <a:lstStyle/>
          <a:p>
            <a:pPr marL="34290" indent="0" algn="ctr">
              <a:buNone/>
            </a:pPr>
            <a:r>
              <a:rPr lang="en-GB" sz="2800" b="1" dirty="0" smtClean="0">
                <a:solidFill>
                  <a:schemeClr val="accent1">
                    <a:lumMod val="75000"/>
                  </a:schemeClr>
                </a:solidFill>
              </a:rPr>
              <a:t>Biological Theories</a:t>
            </a:r>
          </a:p>
          <a:p>
            <a:pPr marL="34290" indent="0">
              <a:buNone/>
            </a:pPr>
            <a:endParaRPr lang="en-GB" sz="2400" dirty="0">
              <a:solidFill>
                <a:schemeClr val="accent1">
                  <a:lumMod val="75000"/>
                </a:schemeClr>
              </a:solidFill>
            </a:endParaRPr>
          </a:p>
          <a:p>
            <a:pPr>
              <a:buFont typeface="Arial" panose="020B0604020202020204" pitchFamily="34" charset="0"/>
              <a:buChar char="•"/>
            </a:pPr>
            <a:r>
              <a:rPr lang="en-GB" sz="2400" dirty="0">
                <a:solidFill>
                  <a:schemeClr val="accent1">
                    <a:lumMod val="75000"/>
                  </a:schemeClr>
                </a:solidFill>
              </a:rPr>
              <a:t>Noyes et al, (1992): some evidence for a genetic component to the illness which suggests GAD is inherited</a:t>
            </a:r>
          </a:p>
          <a:p>
            <a:pPr>
              <a:buFont typeface="Arial" panose="020B0604020202020204" pitchFamily="34" charset="0"/>
              <a:buChar char="•"/>
            </a:pPr>
            <a:r>
              <a:rPr lang="en-GB" sz="2400" dirty="0">
                <a:solidFill>
                  <a:schemeClr val="accent1">
                    <a:lumMod val="75000"/>
                  </a:schemeClr>
                </a:solidFill>
              </a:rPr>
              <a:t>However, </a:t>
            </a:r>
            <a:r>
              <a:rPr lang="en-GB" sz="2400" dirty="0" err="1">
                <a:solidFill>
                  <a:schemeClr val="accent1">
                    <a:lumMod val="75000"/>
                  </a:schemeClr>
                </a:solidFill>
              </a:rPr>
              <a:t>Hettema</a:t>
            </a:r>
            <a:r>
              <a:rPr lang="en-GB" sz="2400" dirty="0">
                <a:solidFill>
                  <a:schemeClr val="accent1">
                    <a:lumMod val="75000"/>
                  </a:schemeClr>
                </a:solidFill>
              </a:rPr>
              <a:t>, Neale and </a:t>
            </a:r>
            <a:r>
              <a:rPr lang="en-GB" sz="2400" dirty="0" err="1">
                <a:solidFill>
                  <a:schemeClr val="accent1">
                    <a:lumMod val="75000"/>
                  </a:schemeClr>
                </a:solidFill>
              </a:rPr>
              <a:t>Kendler</a:t>
            </a:r>
            <a:r>
              <a:rPr lang="en-GB" sz="2400" dirty="0">
                <a:solidFill>
                  <a:schemeClr val="accent1">
                    <a:lumMod val="75000"/>
                  </a:schemeClr>
                </a:solidFill>
              </a:rPr>
              <a:t> (2001) suggest that while GAD may run in families, the actual evidence for genetic influence is only modest</a:t>
            </a:r>
          </a:p>
          <a:p>
            <a:pPr>
              <a:buFont typeface="Arial" panose="020B0604020202020204" pitchFamily="34" charset="0"/>
              <a:buChar char="•"/>
            </a:pPr>
            <a:r>
              <a:rPr lang="en-GB" sz="2400" dirty="0">
                <a:solidFill>
                  <a:schemeClr val="accent1">
                    <a:lumMod val="75000"/>
                  </a:schemeClr>
                </a:solidFill>
              </a:rPr>
              <a:t>Most likely GAD sufferers are not “born worriers”</a:t>
            </a:r>
          </a:p>
          <a:p>
            <a:pPr marL="34290" indent="0">
              <a:buNone/>
            </a:pPr>
            <a:endParaRPr lang="en-GB" sz="2400" dirty="0">
              <a:solidFill>
                <a:schemeClr val="accent1">
                  <a:lumMod val="75000"/>
                </a:schemeClr>
              </a:solidFill>
            </a:endParaRPr>
          </a:p>
        </p:txBody>
      </p:sp>
    </p:spTree>
    <p:extLst>
      <p:ext uri="{BB962C8B-B14F-4D97-AF65-F5344CB8AC3E}">
        <p14:creationId xmlns:p14="http://schemas.microsoft.com/office/powerpoint/2010/main" val="2993861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solidFill>
                  <a:schemeClr val="accent4">
                    <a:lumMod val="75000"/>
                  </a:schemeClr>
                </a:solidFill>
              </a:rPr>
              <a:t>Generalised anxiety disorder (GAD)</a:t>
            </a:r>
          </a:p>
        </p:txBody>
      </p:sp>
      <p:sp>
        <p:nvSpPr>
          <p:cNvPr id="3" name="Content Placeholder 2"/>
          <p:cNvSpPr>
            <a:spLocks noGrp="1"/>
          </p:cNvSpPr>
          <p:nvPr>
            <p:ph idx="1"/>
          </p:nvPr>
        </p:nvSpPr>
        <p:spPr>
          <a:xfrm>
            <a:off x="857251" y="2057400"/>
            <a:ext cx="7406639" cy="4413738"/>
          </a:xfrm>
        </p:spPr>
        <p:txBody>
          <a:bodyPr>
            <a:normAutofit/>
          </a:bodyPr>
          <a:lstStyle/>
          <a:p>
            <a:pPr marL="34290" indent="0" algn="ctr">
              <a:buNone/>
            </a:pPr>
            <a:r>
              <a:rPr lang="en-GB" sz="2800" b="1" dirty="0">
                <a:solidFill>
                  <a:schemeClr val="accent1">
                    <a:lumMod val="75000"/>
                  </a:schemeClr>
                </a:solidFill>
              </a:rPr>
              <a:t>Psychological Theories: Information Processing Bias</a:t>
            </a:r>
          </a:p>
          <a:p>
            <a:pPr marL="34290" indent="0">
              <a:buNone/>
            </a:pPr>
            <a:endParaRPr lang="en-GB" sz="2400" dirty="0">
              <a:solidFill>
                <a:schemeClr val="accent1">
                  <a:lumMod val="75000"/>
                </a:schemeClr>
              </a:solidFill>
            </a:endParaRPr>
          </a:p>
          <a:p>
            <a:pPr>
              <a:buFont typeface="Arial" panose="020B0604020202020204" pitchFamily="34" charset="0"/>
              <a:buChar char="•"/>
            </a:pPr>
            <a:r>
              <a:rPr lang="en-GB" sz="2400" dirty="0">
                <a:solidFill>
                  <a:schemeClr val="accent1">
                    <a:lumMod val="75000"/>
                  </a:schemeClr>
                </a:solidFill>
              </a:rPr>
              <a:t>Individuals with GAD are in a state of constant hypervigilance.</a:t>
            </a:r>
          </a:p>
          <a:p>
            <a:pPr>
              <a:buFont typeface="Arial" panose="020B0604020202020204" pitchFamily="34" charset="0"/>
              <a:buChar char="•"/>
            </a:pPr>
            <a:r>
              <a:rPr lang="en-GB" sz="2400" dirty="0">
                <a:solidFill>
                  <a:schemeClr val="accent1">
                    <a:lumMod val="75000"/>
                  </a:schemeClr>
                </a:solidFill>
              </a:rPr>
              <a:t>More likely to allocate more attention to threatening stimuli and information (Mathews &amp; MacLeod, 2002; </a:t>
            </a:r>
            <a:r>
              <a:rPr lang="en-GB" sz="2400" dirty="0" err="1">
                <a:solidFill>
                  <a:schemeClr val="accent1">
                    <a:lumMod val="75000"/>
                  </a:schemeClr>
                </a:solidFill>
              </a:rPr>
              <a:t>Mogg</a:t>
            </a:r>
            <a:r>
              <a:rPr lang="en-GB" sz="2400" dirty="0">
                <a:solidFill>
                  <a:schemeClr val="accent1">
                    <a:lumMod val="75000"/>
                  </a:schemeClr>
                </a:solidFill>
              </a:rPr>
              <a:t> &amp; Bradley, 1998)</a:t>
            </a:r>
          </a:p>
          <a:p>
            <a:pPr>
              <a:buFont typeface="Arial" panose="020B0604020202020204" pitchFamily="34" charset="0"/>
              <a:buChar char="•"/>
            </a:pPr>
            <a:r>
              <a:rPr lang="en-GB" sz="2400" dirty="0">
                <a:solidFill>
                  <a:schemeClr val="accent1">
                    <a:lumMod val="75000"/>
                  </a:schemeClr>
                </a:solidFill>
              </a:rPr>
              <a:t>GAD sufferers more likely to focus on anxiety provoking stimuli, to actively search for them and interpret other stimuli and threatening</a:t>
            </a:r>
          </a:p>
          <a:p>
            <a:pPr marL="34290" indent="0">
              <a:buNone/>
            </a:pPr>
            <a:endParaRPr lang="en-GB" sz="2400" dirty="0">
              <a:solidFill>
                <a:schemeClr val="accent1">
                  <a:lumMod val="75000"/>
                </a:schemeClr>
              </a:solidFill>
            </a:endParaRPr>
          </a:p>
        </p:txBody>
      </p:sp>
    </p:spTree>
    <p:extLst>
      <p:ext uri="{BB962C8B-B14F-4D97-AF65-F5344CB8AC3E}">
        <p14:creationId xmlns:p14="http://schemas.microsoft.com/office/powerpoint/2010/main" val="2216442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solidFill>
                  <a:schemeClr val="accent4">
                    <a:lumMod val="75000"/>
                  </a:schemeClr>
                </a:solidFill>
              </a:rPr>
              <a:t>Generalised anxiety disorder (GAD)</a:t>
            </a:r>
          </a:p>
        </p:txBody>
      </p:sp>
      <p:sp>
        <p:nvSpPr>
          <p:cNvPr id="3" name="Content Placeholder 2"/>
          <p:cNvSpPr>
            <a:spLocks noGrp="1"/>
          </p:cNvSpPr>
          <p:nvPr>
            <p:ph idx="1"/>
          </p:nvPr>
        </p:nvSpPr>
        <p:spPr>
          <a:xfrm>
            <a:off x="857251" y="2057400"/>
            <a:ext cx="7406639" cy="4413738"/>
          </a:xfrm>
        </p:spPr>
        <p:txBody>
          <a:bodyPr>
            <a:normAutofit/>
          </a:bodyPr>
          <a:lstStyle/>
          <a:p>
            <a:pPr marL="0" lvl="0" indent="0" algn="ctr">
              <a:spcBef>
                <a:spcPts val="0"/>
              </a:spcBef>
              <a:buNone/>
            </a:pPr>
            <a:r>
              <a:rPr lang="en-GB" sz="2800" b="1" dirty="0">
                <a:solidFill>
                  <a:schemeClr val="accent1">
                    <a:lumMod val="75000"/>
                  </a:schemeClr>
                </a:solidFill>
              </a:rPr>
              <a:t>Cognitions, beliefs and the function of worrying</a:t>
            </a:r>
          </a:p>
          <a:p>
            <a:pPr marL="0" lvl="0" indent="0" algn="ctr">
              <a:spcBef>
                <a:spcPts val="0"/>
              </a:spcBef>
              <a:buNone/>
            </a:pPr>
            <a:endParaRPr lang="en-GB" sz="2800" b="1" dirty="0">
              <a:solidFill>
                <a:schemeClr val="accent1">
                  <a:lumMod val="75000"/>
                </a:schemeClr>
              </a:solidFill>
            </a:endParaRPr>
          </a:p>
          <a:p>
            <a:pPr marL="457200" lvl="0" indent="-381000">
              <a:spcBef>
                <a:spcPts val="0"/>
              </a:spcBef>
              <a:buSzPct val="100000"/>
            </a:pPr>
            <a:r>
              <a:rPr lang="en-GB" sz="2400" dirty="0" smtClean="0">
                <a:solidFill>
                  <a:schemeClr val="accent1">
                    <a:lumMod val="75000"/>
                  </a:schemeClr>
                </a:solidFill>
              </a:rPr>
              <a:t>GAD sufferers continue to worry despite the disruption this worrying causes in day to day life</a:t>
            </a:r>
          </a:p>
          <a:p>
            <a:pPr marL="457200" lvl="0" indent="-381000">
              <a:spcBef>
                <a:spcPts val="0"/>
              </a:spcBef>
              <a:buSzPct val="100000"/>
            </a:pPr>
            <a:r>
              <a:rPr lang="en-GB" sz="2400" dirty="0" smtClean="0">
                <a:solidFill>
                  <a:schemeClr val="accent1">
                    <a:lumMod val="75000"/>
                  </a:schemeClr>
                </a:solidFill>
              </a:rPr>
              <a:t>Does </a:t>
            </a:r>
            <a:r>
              <a:rPr lang="en-GB" sz="2400" dirty="0">
                <a:solidFill>
                  <a:schemeClr val="accent1">
                    <a:lumMod val="75000"/>
                  </a:schemeClr>
                </a:solidFill>
              </a:rPr>
              <a:t>worry also have a particular positive function that may outweigh the negative??</a:t>
            </a:r>
          </a:p>
          <a:p>
            <a:pPr marL="0" lvl="0" indent="0">
              <a:spcBef>
                <a:spcPts val="0"/>
              </a:spcBef>
              <a:buNone/>
            </a:pPr>
            <a:endParaRPr lang="en-GB" sz="2400" dirty="0">
              <a:solidFill>
                <a:schemeClr val="accent1">
                  <a:lumMod val="75000"/>
                </a:schemeClr>
              </a:solidFill>
            </a:endParaRPr>
          </a:p>
          <a:p>
            <a:pPr marL="0" lvl="0" indent="0">
              <a:spcBef>
                <a:spcPts val="0"/>
              </a:spcBef>
              <a:buNone/>
            </a:pPr>
            <a:r>
              <a:rPr lang="en-GB" sz="2400" dirty="0">
                <a:solidFill>
                  <a:schemeClr val="accent1">
                    <a:lumMod val="75000"/>
                  </a:schemeClr>
                </a:solidFill>
              </a:rPr>
              <a:t>Wells (1999) - GAD sufferers strongly believe that worrying protects them from negative outcomes</a:t>
            </a:r>
          </a:p>
          <a:p>
            <a:pPr marL="34290" indent="0">
              <a:buNone/>
            </a:pPr>
            <a:endParaRPr lang="en-GB" sz="2400" dirty="0">
              <a:solidFill>
                <a:schemeClr val="accent1">
                  <a:lumMod val="75000"/>
                </a:schemeClr>
              </a:solidFill>
            </a:endParaRPr>
          </a:p>
        </p:txBody>
      </p:sp>
    </p:spTree>
    <p:extLst>
      <p:ext uri="{BB962C8B-B14F-4D97-AF65-F5344CB8AC3E}">
        <p14:creationId xmlns:p14="http://schemas.microsoft.com/office/powerpoint/2010/main" val="2476008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solidFill>
                  <a:schemeClr val="accent4">
                    <a:lumMod val="75000"/>
                  </a:schemeClr>
                </a:solidFill>
              </a:rPr>
              <a:t>Generalised anxiety disorder (GAD)</a:t>
            </a:r>
          </a:p>
        </p:txBody>
      </p:sp>
      <p:sp>
        <p:nvSpPr>
          <p:cNvPr id="3" name="Content Placeholder 2"/>
          <p:cNvSpPr>
            <a:spLocks noGrp="1"/>
          </p:cNvSpPr>
          <p:nvPr>
            <p:ph idx="1"/>
          </p:nvPr>
        </p:nvSpPr>
        <p:spPr>
          <a:xfrm>
            <a:off x="857251" y="2057400"/>
            <a:ext cx="7406639" cy="4413738"/>
          </a:xfrm>
        </p:spPr>
        <p:txBody>
          <a:bodyPr>
            <a:normAutofit/>
          </a:bodyPr>
          <a:lstStyle/>
          <a:p>
            <a:pPr marL="34290" indent="0">
              <a:buNone/>
            </a:pPr>
            <a:r>
              <a:rPr lang="en-GB" sz="2400" dirty="0" smtClean="0">
                <a:solidFill>
                  <a:schemeClr val="accent1">
                    <a:lumMod val="75000"/>
                  </a:schemeClr>
                </a:solidFill>
              </a:rPr>
              <a:t>GAD sufferers have a lot of established psychological features:</a:t>
            </a:r>
          </a:p>
          <a:p>
            <a:pPr marL="34290" indent="0">
              <a:buNone/>
            </a:pPr>
            <a:endParaRPr lang="en-GB" sz="2400" dirty="0">
              <a:solidFill>
                <a:schemeClr val="accent1">
                  <a:lumMod val="75000"/>
                </a:schemeClr>
              </a:solidFill>
            </a:endParaRPr>
          </a:p>
          <a:p>
            <a:pPr marL="34290" indent="0">
              <a:buNone/>
            </a:pPr>
            <a:endParaRPr lang="en-GB" sz="2400" dirty="0">
              <a:solidFill>
                <a:schemeClr val="accent1">
                  <a:lumMod val="75000"/>
                </a:schemeClr>
              </a:solidFill>
            </a:endParaRPr>
          </a:p>
        </p:txBody>
      </p:sp>
      <p:sp>
        <p:nvSpPr>
          <p:cNvPr id="4" name="Shape 288"/>
          <p:cNvSpPr/>
          <p:nvPr/>
        </p:nvSpPr>
        <p:spPr>
          <a:xfrm>
            <a:off x="246100" y="3151875"/>
            <a:ext cx="1852199" cy="1808700"/>
          </a:xfrm>
          <a:prstGeom prst="snip1Rect">
            <a:avLst>
              <a:gd name="adj" fmla="val 16667"/>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lIns="91425" tIns="91425" rIns="91425" bIns="91425" anchor="ctr" anchorCtr="0">
            <a:noAutofit/>
          </a:bodyPr>
          <a:lstStyle/>
          <a:p>
            <a:pPr lvl="0" algn="ctr">
              <a:spcBef>
                <a:spcPts val="0"/>
              </a:spcBef>
              <a:buNone/>
            </a:pPr>
            <a:r>
              <a:rPr lang="en-GB" sz="1800"/>
              <a:t>Intolerant of uncertainty (Ladoucer, Talbot &amp; Dugas, 1997)</a:t>
            </a:r>
          </a:p>
        </p:txBody>
      </p:sp>
      <p:sp>
        <p:nvSpPr>
          <p:cNvPr id="5" name="Shape 290"/>
          <p:cNvSpPr/>
          <p:nvPr/>
        </p:nvSpPr>
        <p:spPr>
          <a:xfrm>
            <a:off x="2442862" y="3151875"/>
            <a:ext cx="2078100" cy="1808700"/>
          </a:xfrm>
          <a:prstGeom prst="snip1Rect">
            <a:avLst>
              <a:gd name="adj" fmla="val 16667"/>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lIns="91425" tIns="91425" rIns="91425" bIns="91425" anchor="ctr" anchorCtr="0">
            <a:noAutofit/>
          </a:bodyPr>
          <a:lstStyle/>
          <a:p>
            <a:pPr lvl="0" algn="ctr" rtl="0">
              <a:spcBef>
                <a:spcPts val="0"/>
              </a:spcBef>
              <a:buNone/>
            </a:pPr>
            <a:r>
              <a:rPr lang="en-GB" sz="1800"/>
              <a:t>Poor problem-solving confidence (Davey, 1994)</a:t>
            </a:r>
          </a:p>
        </p:txBody>
      </p:sp>
      <p:sp>
        <p:nvSpPr>
          <p:cNvPr id="6" name="Shape 289"/>
          <p:cNvSpPr/>
          <p:nvPr/>
        </p:nvSpPr>
        <p:spPr>
          <a:xfrm>
            <a:off x="4865525" y="3151875"/>
            <a:ext cx="1852199" cy="1808700"/>
          </a:xfrm>
          <a:prstGeom prst="snip1Rect">
            <a:avLst>
              <a:gd name="adj" fmla="val 16667"/>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lIns="91425" tIns="91425" rIns="91425" bIns="91425" anchor="ctr" anchorCtr="0">
            <a:noAutofit/>
          </a:bodyPr>
          <a:lstStyle/>
          <a:p>
            <a:pPr lvl="0" algn="ctr" rtl="0">
              <a:spcBef>
                <a:spcPts val="0"/>
              </a:spcBef>
              <a:buNone/>
            </a:pPr>
            <a:r>
              <a:rPr lang="en-GB" sz="1800" dirty="0"/>
              <a:t>High on perfectionism (Pratt, </a:t>
            </a:r>
            <a:r>
              <a:rPr lang="en-GB" sz="1800" dirty="0" err="1"/>
              <a:t>Tallis</a:t>
            </a:r>
            <a:r>
              <a:rPr lang="en-GB" sz="1800" dirty="0"/>
              <a:t> &amp; Eysenck, 1997)</a:t>
            </a:r>
          </a:p>
        </p:txBody>
      </p:sp>
      <p:sp>
        <p:nvSpPr>
          <p:cNvPr id="7" name="Shape 291"/>
          <p:cNvSpPr/>
          <p:nvPr/>
        </p:nvSpPr>
        <p:spPr>
          <a:xfrm>
            <a:off x="7172400" y="3210600"/>
            <a:ext cx="1852199" cy="1749899"/>
          </a:xfrm>
          <a:prstGeom prst="snip1Rect">
            <a:avLst>
              <a:gd name="adj" fmla="val 16667"/>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lIns="91425" tIns="91425" rIns="91425" bIns="91425" anchor="ctr" anchorCtr="0">
            <a:noAutofit/>
          </a:bodyPr>
          <a:lstStyle/>
          <a:p>
            <a:pPr lvl="0" algn="ctr" rtl="0">
              <a:spcBef>
                <a:spcPts val="0"/>
              </a:spcBef>
              <a:buNone/>
            </a:pPr>
            <a:r>
              <a:rPr lang="en-GB" sz="1800" dirty="0"/>
              <a:t>Feel responsible for negative outcomes (</a:t>
            </a:r>
            <a:r>
              <a:rPr lang="en-GB" sz="1800" dirty="0" err="1"/>
              <a:t>Startup</a:t>
            </a:r>
            <a:r>
              <a:rPr lang="en-GB" sz="1800" dirty="0"/>
              <a:t> &amp; Davey, 2003)</a:t>
            </a:r>
          </a:p>
        </p:txBody>
      </p:sp>
      <p:sp>
        <p:nvSpPr>
          <p:cNvPr id="8" name="Shape 292"/>
          <p:cNvSpPr/>
          <p:nvPr/>
        </p:nvSpPr>
        <p:spPr>
          <a:xfrm>
            <a:off x="2442862" y="5137878"/>
            <a:ext cx="4630200" cy="1424700"/>
          </a:xfrm>
          <a:prstGeom prst="snip1Rect">
            <a:avLst>
              <a:gd name="adj" fmla="val 16667"/>
            </a:avLst>
          </a:prstGeom>
          <a:solidFill>
            <a:schemeClr val="accent3">
              <a:lumMod val="20000"/>
              <a:lumOff val="80000"/>
            </a:schemeClr>
          </a:solidFill>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lIns="91425" tIns="91425" rIns="91425" bIns="91425" anchor="ctr" anchorCtr="0">
            <a:noAutofit/>
          </a:bodyPr>
          <a:lstStyle/>
          <a:p>
            <a:pPr lvl="0" algn="ctr" rtl="0">
              <a:spcBef>
                <a:spcPts val="0"/>
              </a:spcBef>
              <a:buNone/>
            </a:pPr>
            <a:r>
              <a:rPr lang="en-GB" dirty="0"/>
              <a:t>Do these factors make them </a:t>
            </a:r>
            <a:r>
              <a:rPr lang="en-GB" b="1" dirty="0"/>
              <a:t>more inclined to worry?</a:t>
            </a:r>
          </a:p>
        </p:txBody>
      </p:sp>
    </p:spTree>
    <p:extLst>
      <p:ext uri="{BB962C8B-B14F-4D97-AF65-F5344CB8AC3E}">
        <p14:creationId xmlns:p14="http://schemas.microsoft.com/office/powerpoint/2010/main" val="3992437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solidFill>
                  <a:schemeClr val="accent4">
                    <a:lumMod val="75000"/>
                  </a:schemeClr>
                </a:solidFill>
              </a:rPr>
              <a:t>Generalised anxiety disorder (GAD)</a:t>
            </a:r>
          </a:p>
        </p:txBody>
      </p:sp>
      <p:sp>
        <p:nvSpPr>
          <p:cNvPr id="3" name="Content Placeholder 2"/>
          <p:cNvSpPr>
            <a:spLocks noGrp="1"/>
          </p:cNvSpPr>
          <p:nvPr>
            <p:ph idx="1"/>
          </p:nvPr>
        </p:nvSpPr>
        <p:spPr>
          <a:xfrm>
            <a:off x="857251" y="2057400"/>
            <a:ext cx="7406639" cy="4413738"/>
          </a:xfrm>
        </p:spPr>
        <p:txBody>
          <a:bodyPr>
            <a:normAutofit/>
          </a:bodyPr>
          <a:lstStyle/>
          <a:p>
            <a:pPr lvl="0" algn="ctr">
              <a:spcBef>
                <a:spcPts val="0"/>
              </a:spcBef>
              <a:buNone/>
            </a:pPr>
            <a:r>
              <a:rPr lang="en-GB" sz="2800" b="1" dirty="0">
                <a:solidFill>
                  <a:schemeClr val="accent1">
                    <a:lumMod val="75000"/>
                  </a:schemeClr>
                </a:solidFill>
              </a:rPr>
              <a:t>Summary</a:t>
            </a:r>
          </a:p>
          <a:p>
            <a:pPr lvl="0" algn="ctr">
              <a:spcBef>
                <a:spcPts val="0"/>
              </a:spcBef>
              <a:buNone/>
            </a:pPr>
            <a:endParaRPr lang="en-GB" sz="2800" b="1" dirty="0">
              <a:solidFill>
                <a:schemeClr val="accent1">
                  <a:lumMod val="75000"/>
                </a:schemeClr>
              </a:solidFill>
            </a:endParaRPr>
          </a:p>
          <a:p>
            <a:pPr marL="457200" lvl="0" indent="-381000">
              <a:spcBef>
                <a:spcPts val="0"/>
              </a:spcBef>
              <a:buSzPct val="100000"/>
            </a:pPr>
            <a:r>
              <a:rPr lang="en-GB" sz="2400" dirty="0">
                <a:solidFill>
                  <a:schemeClr val="accent1">
                    <a:lumMod val="75000"/>
                  </a:schemeClr>
                </a:solidFill>
              </a:rPr>
              <a:t>Evidence suggests that GAD sufferers may have developed a number of cognitive biases which leave the individual more prone to chronic worrying, including:</a:t>
            </a:r>
          </a:p>
          <a:p>
            <a:pPr marL="914400" lvl="1" indent="-381000">
              <a:spcBef>
                <a:spcPts val="0"/>
              </a:spcBef>
              <a:buSzPct val="100000"/>
            </a:pPr>
            <a:r>
              <a:rPr lang="en-GB" sz="2400" dirty="0">
                <a:solidFill>
                  <a:schemeClr val="accent1">
                    <a:lumMod val="75000"/>
                  </a:schemeClr>
                </a:solidFill>
              </a:rPr>
              <a:t>Information processing biases</a:t>
            </a:r>
          </a:p>
          <a:p>
            <a:pPr marL="914400" lvl="1" indent="-381000">
              <a:spcBef>
                <a:spcPts val="0"/>
              </a:spcBef>
              <a:buSzPct val="100000"/>
            </a:pPr>
            <a:r>
              <a:rPr lang="en-GB" sz="2400" dirty="0">
                <a:solidFill>
                  <a:schemeClr val="accent1">
                    <a:lumMod val="75000"/>
                  </a:schemeClr>
                </a:solidFill>
              </a:rPr>
              <a:t>Dysfunctional beliefs</a:t>
            </a:r>
          </a:p>
          <a:p>
            <a:pPr marL="914400" lvl="1" indent="-381000">
              <a:spcBef>
                <a:spcPts val="0"/>
              </a:spcBef>
              <a:buSzPct val="100000"/>
            </a:pPr>
            <a:r>
              <a:rPr lang="en-GB" sz="2400" dirty="0">
                <a:solidFill>
                  <a:schemeClr val="accent1">
                    <a:lumMod val="75000"/>
                  </a:schemeClr>
                </a:solidFill>
              </a:rPr>
              <a:t>Dispositional characteristics</a:t>
            </a:r>
          </a:p>
          <a:p>
            <a:pPr marL="0" lvl="0" indent="0" algn="ctr">
              <a:spcBef>
                <a:spcPts val="0"/>
              </a:spcBef>
              <a:buNone/>
            </a:pPr>
            <a:endParaRPr lang="en-GB" sz="2400" dirty="0">
              <a:solidFill>
                <a:schemeClr val="accent1">
                  <a:lumMod val="75000"/>
                </a:schemeClr>
              </a:solidFill>
            </a:endParaRPr>
          </a:p>
        </p:txBody>
      </p:sp>
    </p:spTree>
    <p:extLst>
      <p:ext uri="{BB962C8B-B14F-4D97-AF65-F5344CB8AC3E}">
        <p14:creationId xmlns:p14="http://schemas.microsoft.com/office/powerpoint/2010/main" val="136532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Obsessive compulsive disorder (OCD)</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372112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Obsessive Compulsive Disorder (OCD)</a:t>
            </a:r>
            <a:endParaRPr lang="en-GB" sz="3200" b="1" dirty="0">
              <a:solidFill>
                <a:schemeClr val="accent4">
                  <a:lumMod val="75000"/>
                </a:schemeClr>
              </a:solidFill>
            </a:endParaRPr>
          </a:p>
        </p:txBody>
      </p:sp>
      <p:sp>
        <p:nvSpPr>
          <p:cNvPr id="3" name="Text Placeholder 2"/>
          <p:cNvSpPr>
            <a:spLocks noGrp="1"/>
          </p:cNvSpPr>
          <p:nvPr>
            <p:ph type="body" idx="1"/>
          </p:nvPr>
        </p:nvSpPr>
        <p:spPr/>
        <p:txBody>
          <a:bodyPr/>
          <a:lstStyle/>
          <a:p>
            <a:r>
              <a:rPr lang="en-GB" sz="2800" dirty="0" smtClean="0">
                <a:solidFill>
                  <a:schemeClr val="accent3">
                    <a:lumMod val="75000"/>
                  </a:schemeClr>
                </a:solidFill>
              </a:rPr>
              <a:t>Obsessions</a:t>
            </a:r>
            <a:r>
              <a:rPr lang="en-GB" dirty="0" smtClean="0">
                <a:solidFill>
                  <a:schemeClr val="accent3">
                    <a:lumMod val="75000"/>
                  </a:schemeClr>
                </a:solidFill>
              </a:rPr>
              <a:t> </a:t>
            </a:r>
            <a:endParaRPr lang="en-GB" dirty="0">
              <a:solidFill>
                <a:schemeClr val="accent3">
                  <a:lumMod val="75000"/>
                </a:schemeClr>
              </a:solidFill>
            </a:endParaRPr>
          </a:p>
        </p:txBody>
      </p:sp>
      <p:sp>
        <p:nvSpPr>
          <p:cNvPr id="4" name="Content Placeholder 3"/>
          <p:cNvSpPr>
            <a:spLocks noGrp="1"/>
          </p:cNvSpPr>
          <p:nvPr>
            <p:ph sz="half" idx="2"/>
          </p:nvPr>
        </p:nvSpPr>
        <p:spPr/>
        <p:txBody>
          <a:bodyPr>
            <a:normAutofit/>
          </a:bodyPr>
          <a:lstStyle/>
          <a:p>
            <a:r>
              <a:rPr lang="en-GB" sz="2400" dirty="0">
                <a:solidFill>
                  <a:schemeClr val="accent1">
                    <a:lumMod val="75000"/>
                  </a:schemeClr>
                </a:solidFill>
              </a:rPr>
              <a:t>Intrusive and recurring thought that the individual finds disturbing and uncontrollable</a:t>
            </a:r>
          </a:p>
          <a:p>
            <a:endParaRPr lang="en-GB" sz="2400" dirty="0"/>
          </a:p>
        </p:txBody>
      </p:sp>
      <p:sp>
        <p:nvSpPr>
          <p:cNvPr id="5" name="Text Placeholder 4"/>
          <p:cNvSpPr>
            <a:spLocks noGrp="1"/>
          </p:cNvSpPr>
          <p:nvPr>
            <p:ph type="body" sz="quarter" idx="3"/>
          </p:nvPr>
        </p:nvSpPr>
        <p:spPr/>
        <p:txBody>
          <a:bodyPr>
            <a:normAutofit/>
          </a:bodyPr>
          <a:lstStyle/>
          <a:p>
            <a:r>
              <a:rPr lang="en-GB" sz="2800" dirty="0" smtClean="0">
                <a:solidFill>
                  <a:schemeClr val="accent3">
                    <a:lumMod val="75000"/>
                  </a:schemeClr>
                </a:solidFill>
              </a:rPr>
              <a:t>Compulsions </a:t>
            </a:r>
            <a:endParaRPr lang="en-GB" sz="2800" dirty="0">
              <a:solidFill>
                <a:schemeClr val="accent3">
                  <a:lumMod val="75000"/>
                </a:schemeClr>
              </a:solidFill>
            </a:endParaRPr>
          </a:p>
        </p:txBody>
      </p:sp>
      <p:sp>
        <p:nvSpPr>
          <p:cNvPr id="6" name="Content Placeholder 5"/>
          <p:cNvSpPr>
            <a:spLocks noGrp="1"/>
          </p:cNvSpPr>
          <p:nvPr>
            <p:ph sz="quarter" idx="4"/>
          </p:nvPr>
        </p:nvSpPr>
        <p:spPr/>
        <p:txBody>
          <a:bodyPr>
            <a:normAutofit/>
          </a:bodyPr>
          <a:lstStyle/>
          <a:p>
            <a:r>
              <a:rPr lang="en-GB" sz="2400" dirty="0">
                <a:solidFill>
                  <a:schemeClr val="accent1">
                    <a:lumMod val="75000"/>
                  </a:schemeClr>
                </a:solidFill>
              </a:rPr>
              <a:t>Repetitive or ritualised behaviour that the individual feels they must do to prevent something negative occurring</a:t>
            </a:r>
          </a:p>
          <a:p>
            <a:endParaRPr lang="en-GB" sz="2400" dirty="0">
              <a:solidFill>
                <a:schemeClr val="accent1">
                  <a:lumMod val="75000"/>
                </a:schemeClr>
              </a:solidFill>
            </a:endParaRPr>
          </a:p>
        </p:txBody>
      </p:sp>
      <p:sp>
        <p:nvSpPr>
          <p:cNvPr id="7" name="Shape 311"/>
          <p:cNvSpPr/>
          <p:nvPr/>
        </p:nvSpPr>
        <p:spPr>
          <a:xfrm>
            <a:off x="2247545" y="5191342"/>
            <a:ext cx="4630200" cy="1232903"/>
          </a:xfrm>
          <a:prstGeom prst="snip1Rect">
            <a:avLst>
              <a:gd name="adj" fmla="val 16667"/>
            </a:avLst>
          </a:prstGeom>
          <a:solidFill>
            <a:schemeClr val="lt2"/>
          </a:solidFill>
          <a:ln w="9525" cap="flat" cmpd="sng">
            <a:solidFill>
              <a:schemeClr val="dk2"/>
            </a:solidFill>
            <a:prstDash val="solid"/>
            <a:round/>
            <a:headEnd type="none" w="med" len="med"/>
            <a:tailEnd type="none" w="med" len="med"/>
          </a:ln>
        </p:spPr>
        <p:txBody>
          <a:bodyPr lIns="91425" tIns="91425" rIns="91425" bIns="91425" anchor="ctr" anchorCtr="0">
            <a:noAutofit/>
          </a:bodyPr>
          <a:lstStyle/>
          <a:p>
            <a:pPr lvl="0" algn="ctr" rtl="0">
              <a:spcBef>
                <a:spcPts val="0"/>
              </a:spcBef>
              <a:buNone/>
            </a:pPr>
            <a:r>
              <a:rPr lang="en-GB" sz="2000" dirty="0"/>
              <a:t>Contemporary thoughts regarding OCD highlights the involvement of cognitive factors</a:t>
            </a:r>
          </a:p>
        </p:txBody>
      </p:sp>
    </p:spTree>
    <p:extLst>
      <p:ext uri="{BB962C8B-B14F-4D97-AF65-F5344CB8AC3E}">
        <p14:creationId xmlns:p14="http://schemas.microsoft.com/office/powerpoint/2010/main" val="1684775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Obsessive Compulsive Disorder (OCD)</a:t>
            </a:r>
            <a:endParaRPr lang="en-GB" sz="3200" b="1" dirty="0">
              <a:solidFill>
                <a:schemeClr val="accent4">
                  <a:lumMod val="75000"/>
                </a:schemeClr>
              </a:solidFill>
            </a:endParaRPr>
          </a:p>
        </p:txBody>
      </p:sp>
      <p:sp>
        <p:nvSpPr>
          <p:cNvPr id="3" name="Content Placeholder 2"/>
          <p:cNvSpPr>
            <a:spLocks noGrp="1"/>
          </p:cNvSpPr>
          <p:nvPr>
            <p:ph idx="1"/>
          </p:nvPr>
        </p:nvSpPr>
        <p:spPr>
          <a:xfrm>
            <a:off x="857251" y="2057400"/>
            <a:ext cx="7406639" cy="4413738"/>
          </a:xfrm>
        </p:spPr>
        <p:txBody>
          <a:bodyPr>
            <a:normAutofit/>
          </a:bodyPr>
          <a:lstStyle/>
          <a:p>
            <a:pPr marL="0" lvl="0" indent="0" algn="ctr">
              <a:spcBef>
                <a:spcPts val="0"/>
              </a:spcBef>
              <a:buNone/>
            </a:pPr>
            <a:r>
              <a:rPr lang="en-GB" sz="2800" b="1" dirty="0">
                <a:solidFill>
                  <a:schemeClr val="accent1">
                    <a:lumMod val="75000"/>
                  </a:schemeClr>
                </a:solidFill>
              </a:rPr>
              <a:t>Cognitive Factors: Inflated Responsibility</a:t>
            </a:r>
          </a:p>
          <a:p>
            <a:pPr marL="0" lvl="0" indent="0" algn="ctr">
              <a:spcBef>
                <a:spcPts val="0"/>
              </a:spcBef>
              <a:buNone/>
            </a:pPr>
            <a:endParaRPr lang="en-GB" sz="2400" b="1" dirty="0">
              <a:solidFill>
                <a:schemeClr val="accent1">
                  <a:lumMod val="75000"/>
                </a:schemeClr>
              </a:solidFill>
            </a:endParaRPr>
          </a:p>
          <a:p>
            <a:pPr marL="457200" lvl="0" indent="-381000">
              <a:spcBef>
                <a:spcPts val="0"/>
              </a:spcBef>
              <a:buSzPct val="100000"/>
            </a:pPr>
            <a:r>
              <a:rPr lang="en-GB" sz="2400" dirty="0" err="1">
                <a:solidFill>
                  <a:schemeClr val="accent1">
                    <a:lumMod val="75000"/>
                  </a:schemeClr>
                </a:solidFill>
              </a:rPr>
              <a:t>Rachman</a:t>
            </a:r>
            <a:r>
              <a:rPr lang="en-GB" sz="2400" dirty="0">
                <a:solidFill>
                  <a:schemeClr val="accent1">
                    <a:lumMod val="75000"/>
                  </a:schemeClr>
                </a:solidFill>
              </a:rPr>
              <a:t> and </a:t>
            </a:r>
            <a:r>
              <a:rPr lang="en-GB" sz="2400" dirty="0" err="1">
                <a:solidFill>
                  <a:schemeClr val="accent1">
                    <a:lumMod val="75000"/>
                  </a:schemeClr>
                </a:solidFill>
              </a:rPr>
              <a:t>DeSilva</a:t>
            </a:r>
            <a:r>
              <a:rPr lang="en-GB" sz="2400" dirty="0">
                <a:solidFill>
                  <a:schemeClr val="accent1">
                    <a:lumMod val="75000"/>
                  </a:schemeClr>
                </a:solidFill>
              </a:rPr>
              <a:t> (1978) - everyone experiences uncontrollable intrusive thoughts almost daily, but OCD sufferers are more likely to find these thoughts </a:t>
            </a:r>
            <a:r>
              <a:rPr lang="en-GB" sz="2400" dirty="0" smtClean="0">
                <a:solidFill>
                  <a:schemeClr val="accent1">
                    <a:lumMod val="75000"/>
                  </a:schemeClr>
                </a:solidFill>
              </a:rPr>
              <a:t>distressing</a:t>
            </a:r>
          </a:p>
          <a:p>
            <a:pPr marL="457200" lvl="0" indent="-381000">
              <a:spcBef>
                <a:spcPts val="0"/>
              </a:spcBef>
              <a:buSzPct val="100000"/>
            </a:pPr>
            <a:endParaRPr lang="en-GB" sz="2400" dirty="0">
              <a:solidFill>
                <a:schemeClr val="accent1">
                  <a:lumMod val="75000"/>
                </a:schemeClr>
              </a:solidFill>
            </a:endParaRPr>
          </a:p>
          <a:p>
            <a:pPr marL="457200" lvl="0" indent="-381000">
              <a:spcBef>
                <a:spcPts val="0"/>
              </a:spcBef>
              <a:buSzPct val="100000"/>
            </a:pPr>
            <a:r>
              <a:rPr lang="en-GB" sz="2400" dirty="0">
                <a:solidFill>
                  <a:schemeClr val="accent1">
                    <a:lumMod val="75000"/>
                  </a:schemeClr>
                </a:solidFill>
              </a:rPr>
              <a:t>More likely to feel responsible for having “bad thoughts”, fear the consequences of these thoughts and have inflated thoughts about their own role in preventing harm.</a:t>
            </a:r>
          </a:p>
          <a:p>
            <a:pPr marL="34290" indent="0">
              <a:buNone/>
            </a:pPr>
            <a:endParaRPr lang="en-GB" sz="2400" dirty="0">
              <a:solidFill>
                <a:schemeClr val="accent1">
                  <a:lumMod val="75000"/>
                </a:schemeClr>
              </a:solidFill>
            </a:endParaRPr>
          </a:p>
        </p:txBody>
      </p:sp>
    </p:spTree>
    <p:extLst>
      <p:ext uri="{BB962C8B-B14F-4D97-AF65-F5344CB8AC3E}">
        <p14:creationId xmlns:p14="http://schemas.microsoft.com/office/powerpoint/2010/main" val="792399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Obsessive Compulsive Disorder (OCD)</a:t>
            </a:r>
            <a:endParaRPr lang="en-GB" sz="3200" b="1" dirty="0">
              <a:solidFill>
                <a:schemeClr val="accent4">
                  <a:lumMod val="75000"/>
                </a:schemeClr>
              </a:solidFill>
            </a:endParaRPr>
          </a:p>
        </p:txBody>
      </p:sp>
      <p:sp>
        <p:nvSpPr>
          <p:cNvPr id="3" name="Content Placeholder 2"/>
          <p:cNvSpPr>
            <a:spLocks noGrp="1"/>
          </p:cNvSpPr>
          <p:nvPr>
            <p:ph idx="1"/>
          </p:nvPr>
        </p:nvSpPr>
        <p:spPr>
          <a:xfrm>
            <a:off x="857251" y="2057400"/>
            <a:ext cx="7406639" cy="4413738"/>
          </a:xfrm>
        </p:spPr>
        <p:txBody>
          <a:bodyPr>
            <a:normAutofit/>
          </a:bodyPr>
          <a:lstStyle/>
          <a:p>
            <a:pPr marL="0" lvl="0" indent="0" algn="ctr">
              <a:spcBef>
                <a:spcPts val="0"/>
              </a:spcBef>
              <a:buNone/>
            </a:pPr>
            <a:r>
              <a:rPr lang="en-GB" sz="2800" b="1" dirty="0">
                <a:solidFill>
                  <a:schemeClr val="accent1">
                    <a:lumMod val="75000"/>
                  </a:schemeClr>
                </a:solidFill>
              </a:rPr>
              <a:t>Cognitive Factors: Inflated </a:t>
            </a:r>
            <a:r>
              <a:rPr lang="en-GB" sz="2800" b="1" dirty="0" smtClean="0">
                <a:solidFill>
                  <a:schemeClr val="accent1">
                    <a:lumMod val="75000"/>
                  </a:schemeClr>
                </a:solidFill>
              </a:rPr>
              <a:t>Responsibility</a:t>
            </a:r>
          </a:p>
          <a:p>
            <a:pPr marL="0" lvl="0" indent="0" algn="ctr">
              <a:spcBef>
                <a:spcPts val="0"/>
              </a:spcBef>
              <a:buNone/>
            </a:pPr>
            <a:endParaRPr lang="en-GB" sz="2800" b="1" dirty="0">
              <a:solidFill>
                <a:schemeClr val="accent1">
                  <a:lumMod val="75000"/>
                </a:schemeClr>
              </a:solidFill>
            </a:endParaRPr>
          </a:p>
          <a:p>
            <a:pPr marL="457200" lvl="0" indent="-381000">
              <a:spcBef>
                <a:spcPts val="0"/>
              </a:spcBef>
              <a:buSzPct val="100000"/>
            </a:pPr>
            <a:r>
              <a:rPr lang="en-GB" sz="2400" dirty="0">
                <a:solidFill>
                  <a:schemeClr val="accent1">
                    <a:lumMod val="75000"/>
                  </a:schemeClr>
                </a:solidFill>
              </a:rPr>
              <a:t>Develop dysfunctional thoughts about the consequences of their thoughts</a:t>
            </a:r>
          </a:p>
          <a:p>
            <a:pPr marL="457200" lvl="0" indent="-381000">
              <a:spcBef>
                <a:spcPts val="0"/>
              </a:spcBef>
              <a:buSzPct val="100000"/>
            </a:pPr>
            <a:r>
              <a:rPr lang="en-GB" sz="2400" dirty="0" err="1">
                <a:solidFill>
                  <a:schemeClr val="accent1">
                    <a:lumMod val="75000"/>
                  </a:schemeClr>
                </a:solidFill>
              </a:rPr>
              <a:t>Shafran</a:t>
            </a:r>
            <a:r>
              <a:rPr lang="en-GB" sz="2400" dirty="0">
                <a:solidFill>
                  <a:schemeClr val="accent1">
                    <a:lumMod val="75000"/>
                  </a:schemeClr>
                </a:solidFill>
              </a:rPr>
              <a:t> and </a:t>
            </a:r>
            <a:r>
              <a:rPr lang="en-GB" sz="2400" dirty="0" err="1">
                <a:solidFill>
                  <a:schemeClr val="accent1">
                    <a:lumMod val="75000"/>
                  </a:schemeClr>
                </a:solidFill>
              </a:rPr>
              <a:t>Rachman</a:t>
            </a:r>
            <a:r>
              <a:rPr lang="en-GB" sz="2400" dirty="0">
                <a:solidFill>
                  <a:schemeClr val="accent1">
                    <a:lumMod val="75000"/>
                  </a:schemeClr>
                </a:solidFill>
              </a:rPr>
              <a:t> (2004): OCD sufferers may believe that thinking about something is the same as doing it.</a:t>
            </a:r>
          </a:p>
          <a:p>
            <a:pPr marL="457200" lvl="0" indent="-381000">
              <a:spcBef>
                <a:spcPts val="0"/>
              </a:spcBef>
              <a:buSzPct val="100000"/>
            </a:pPr>
            <a:r>
              <a:rPr lang="en-GB" sz="2400" dirty="0" err="1">
                <a:solidFill>
                  <a:schemeClr val="accent1">
                    <a:lumMod val="75000"/>
                  </a:schemeClr>
                </a:solidFill>
              </a:rPr>
              <a:t>Rachman</a:t>
            </a:r>
            <a:r>
              <a:rPr lang="en-GB" sz="2400" dirty="0">
                <a:solidFill>
                  <a:schemeClr val="accent1">
                    <a:lumMod val="75000"/>
                  </a:schemeClr>
                </a:solidFill>
              </a:rPr>
              <a:t> (2002): Their belief that they are strongly responsible for preventing harm may be the cause of such characteristic OCD behaviour as compulsive checking</a:t>
            </a:r>
            <a:endParaRPr lang="en-GB" sz="2400" dirty="0">
              <a:solidFill>
                <a:schemeClr val="accent1">
                  <a:lumMod val="75000"/>
                </a:schemeClr>
              </a:solidFill>
            </a:endParaRPr>
          </a:p>
        </p:txBody>
      </p:sp>
    </p:spTree>
    <p:extLst>
      <p:ext uri="{BB962C8B-B14F-4D97-AF65-F5344CB8AC3E}">
        <p14:creationId xmlns:p14="http://schemas.microsoft.com/office/powerpoint/2010/main" val="2936424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Obsessive Compulsive Disorder (OCD)</a:t>
            </a:r>
            <a:endParaRPr lang="en-GB" sz="3200" b="1" dirty="0">
              <a:solidFill>
                <a:schemeClr val="accent4">
                  <a:lumMod val="75000"/>
                </a:schemeClr>
              </a:solidFill>
            </a:endParaRPr>
          </a:p>
        </p:txBody>
      </p:sp>
      <p:sp>
        <p:nvSpPr>
          <p:cNvPr id="3" name="Content Placeholder 2"/>
          <p:cNvSpPr>
            <a:spLocks noGrp="1"/>
          </p:cNvSpPr>
          <p:nvPr>
            <p:ph idx="1"/>
          </p:nvPr>
        </p:nvSpPr>
        <p:spPr>
          <a:xfrm>
            <a:off x="857251" y="1965960"/>
            <a:ext cx="7406639" cy="4505178"/>
          </a:xfrm>
        </p:spPr>
        <p:txBody>
          <a:bodyPr>
            <a:normAutofit fontScale="92500" lnSpcReduction="10000"/>
          </a:bodyPr>
          <a:lstStyle/>
          <a:p>
            <a:pPr marL="0" lvl="0" indent="0" algn="ctr">
              <a:spcBef>
                <a:spcPts val="0"/>
              </a:spcBef>
              <a:buNone/>
            </a:pPr>
            <a:r>
              <a:rPr lang="en-GB" sz="2800" b="1" dirty="0">
                <a:solidFill>
                  <a:schemeClr val="accent1">
                    <a:lumMod val="75000"/>
                  </a:schemeClr>
                </a:solidFill>
              </a:rPr>
              <a:t>Cognitive Factors: </a:t>
            </a:r>
            <a:r>
              <a:rPr lang="en-GB" sz="2800" b="1" dirty="0" smtClean="0">
                <a:solidFill>
                  <a:schemeClr val="accent1">
                    <a:lumMod val="75000"/>
                  </a:schemeClr>
                </a:solidFill>
              </a:rPr>
              <a:t>Thought Suppression</a:t>
            </a:r>
          </a:p>
          <a:p>
            <a:pPr marL="0" lvl="0" indent="0" algn="ctr">
              <a:spcBef>
                <a:spcPts val="0"/>
              </a:spcBef>
              <a:buNone/>
            </a:pPr>
            <a:endParaRPr lang="en-GB" sz="2800" b="1" dirty="0">
              <a:solidFill>
                <a:schemeClr val="accent1">
                  <a:lumMod val="75000"/>
                </a:schemeClr>
              </a:solidFill>
            </a:endParaRPr>
          </a:p>
          <a:p>
            <a:pPr marL="457200" lvl="0" indent="-381000">
              <a:spcBef>
                <a:spcPts val="0"/>
              </a:spcBef>
              <a:buSzPct val="100000"/>
            </a:pPr>
            <a:r>
              <a:rPr lang="en-GB" sz="2400" dirty="0">
                <a:solidFill>
                  <a:schemeClr val="accent1">
                    <a:lumMod val="75000"/>
                  </a:schemeClr>
                </a:solidFill>
              </a:rPr>
              <a:t>Individuals with OCD may try to suppress thoughts they find distressing</a:t>
            </a:r>
            <a:br>
              <a:rPr lang="en-GB" sz="2400" dirty="0">
                <a:solidFill>
                  <a:schemeClr val="accent1">
                    <a:lumMod val="75000"/>
                  </a:schemeClr>
                </a:solidFill>
              </a:rPr>
            </a:br>
            <a:endParaRPr lang="en-GB" sz="2400" dirty="0">
              <a:solidFill>
                <a:schemeClr val="accent1">
                  <a:lumMod val="75000"/>
                </a:schemeClr>
              </a:solidFill>
            </a:endParaRPr>
          </a:p>
          <a:p>
            <a:pPr marL="457200" lvl="0" indent="-381000">
              <a:spcBef>
                <a:spcPts val="0"/>
              </a:spcBef>
              <a:buSzPct val="100000"/>
            </a:pPr>
            <a:r>
              <a:rPr lang="en-GB" sz="2400" dirty="0">
                <a:solidFill>
                  <a:schemeClr val="accent1">
                    <a:lumMod val="75000"/>
                  </a:schemeClr>
                </a:solidFill>
              </a:rPr>
              <a:t>However trying to suppress a thought will actually cause it to occur more frequently (known as the rebound effect)</a:t>
            </a:r>
            <a:br>
              <a:rPr lang="en-GB" sz="2400" dirty="0">
                <a:solidFill>
                  <a:schemeClr val="accent1">
                    <a:lumMod val="75000"/>
                  </a:schemeClr>
                </a:solidFill>
              </a:rPr>
            </a:br>
            <a:endParaRPr lang="en-GB" sz="2400" dirty="0">
              <a:solidFill>
                <a:schemeClr val="accent1">
                  <a:lumMod val="75000"/>
                </a:schemeClr>
              </a:solidFill>
            </a:endParaRPr>
          </a:p>
          <a:p>
            <a:pPr marL="457200" lvl="0" indent="-381000">
              <a:spcBef>
                <a:spcPts val="0"/>
              </a:spcBef>
              <a:buSzPct val="100000"/>
            </a:pPr>
            <a:r>
              <a:rPr lang="en-GB" sz="2400" dirty="0">
                <a:solidFill>
                  <a:schemeClr val="accent1">
                    <a:lumMod val="75000"/>
                  </a:schemeClr>
                </a:solidFill>
              </a:rPr>
              <a:t>This may explain why OCD sufferers have significantly more intrusions than nonclinical populations (Wenzlaff &amp; Wegner, 2000)</a:t>
            </a:r>
            <a:br>
              <a:rPr lang="en-GB" sz="2400" dirty="0">
                <a:solidFill>
                  <a:schemeClr val="accent1">
                    <a:lumMod val="75000"/>
                  </a:schemeClr>
                </a:solidFill>
              </a:rPr>
            </a:br>
            <a:endParaRPr lang="en-GB" sz="2400" dirty="0">
              <a:solidFill>
                <a:schemeClr val="accent1">
                  <a:lumMod val="75000"/>
                </a:schemeClr>
              </a:solidFill>
            </a:endParaRPr>
          </a:p>
          <a:p>
            <a:pPr marL="457200" lvl="0" indent="-381000">
              <a:spcBef>
                <a:spcPts val="0"/>
              </a:spcBef>
              <a:buSzPct val="100000"/>
            </a:pPr>
            <a:r>
              <a:rPr lang="en-GB" sz="2400" dirty="0">
                <a:solidFill>
                  <a:schemeClr val="accent1">
                    <a:lumMod val="75000"/>
                  </a:schemeClr>
                </a:solidFill>
              </a:rPr>
              <a:t>Wenzlaff, Klein and Wegner (1991) also argued that suppressing thoughts induces a negative emotional state, which is then associated with the thought. When the thought reoccurs it’s seen as even more negative</a:t>
            </a:r>
          </a:p>
        </p:txBody>
      </p:sp>
    </p:spTree>
    <p:extLst>
      <p:ext uri="{BB962C8B-B14F-4D97-AF65-F5344CB8AC3E}">
        <p14:creationId xmlns:p14="http://schemas.microsoft.com/office/powerpoint/2010/main" val="960260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accent4">
                    <a:lumMod val="75000"/>
                  </a:schemeClr>
                </a:solidFill>
              </a:rPr>
              <a:t>Obsessive Compulsive Disorder (OCD)</a:t>
            </a:r>
            <a:endParaRPr lang="en-GB" sz="3200" b="1" dirty="0">
              <a:solidFill>
                <a:schemeClr val="accent4">
                  <a:lumMod val="75000"/>
                </a:schemeClr>
              </a:solidFill>
            </a:endParaRPr>
          </a:p>
        </p:txBody>
      </p:sp>
      <p:sp>
        <p:nvSpPr>
          <p:cNvPr id="3" name="Content Placeholder 2"/>
          <p:cNvSpPr>
            <a:spLocks noGrp="1"/>
          </p:cNvSpPr>
          <p:nvPr>
            <p:ph idx="1"/>
          </p:nvPr>
        </p:nvSpPr>
        <p:spPr>
          <a:xfrm>
            <a:off x="857251" y="1965960"/>
            <a:ext cx="7406639" cy="4505178"/>
          </a:xfrm>
        </p:spPr>
        <p:txBody>
          <a:bodyPr>
            <a:normAutofit/>
          </a:bodyPr>
          <a:lstStyle/>
          <a:p>
            <a:pPr lvl="0" algn="ctr">
              <a:spcBef>
                <a:spcPts val="0"/>
              </a:spcBef>
              <a:buNone/>
            </a:pPr>
            <a:r>
              <a:rPr lang="en-GB" sz="2800" b="1" dirty="0">
                <a:solidFill>
                  <a:schemeClr val="accent1">
                    <a:lumMod val="75000"/>
                  </a:schemeClr>
                </a:solidFill>
              </a:rPr>
              <a:t>Summary</a:t>
            </a:r>
          </a:p>
          <a:p>
            <a:pPr lvl="0">
              <a:spcBef>
                <a:spcPts val="0"/>
              </a:spcBef>
              <a:buNone/>
            </a:pPr>
            <a:endParaRPr lang="en-GB" sz="2400" dirty="0">
              <a:solidFill>
                <a:schemeClr val="accent1">
                  <a:lumMod val="75000"/>
                </a:schemeClr>
              </a:solidFill>
            </a:endParaRPr>
          </a:p>
          <a:p>
            <a:pPr marL="457200" lvl="0" indent="-381000">
              <a:spcBef>
                <a:spcPts val="0"/>
              </a:spcBef>
              <a:buSzPct val="100000"/>
            </a:pPr>
            <a:r>
              <a:rPr lang="en-GB" sz="2400" dirty="0">
                <a:solidFill>
                  <a:schemeClr val="accent1">
                    <a:lumMod val="75000"/>
                  </a:schemeClr>
                </a:solidFill>
              </a:rPr>
              <a:t>Clear that cognitive factors have a role in the development of an anxiety </a:t>
            </a:r>
            <a:r>
              <a:rPr lang="en-GB" sz="2400" dirty="0" smtClean="0">
                <a:solidFill>
                  <a:schemeClr val="accent1">
                    <a:lumMod val="75000"/>
                  </a:schemeClr>
                </a:solidFill>
              </a:rPr>
              <a:t>disorder</a:t>
            </a:r>
          </a:p>
          <a:p>
            <a:pPr marL="457200" lvl="0" indent="-381000">
              <a:spcBef>
                <a:spcPts val="0"/>
              </a:spcBef>
              <a:buSzPct val="100000"/>
            </a:pPr>
            <a:endParaRPr lang="en-GB" sz="2400" dirty="0">
              <a:solidFill>
                <a:schemeClr val="accent1">
                  <a:lumMod val="75000"/>
                </a:schemeClr>
              </a:solidFill>
            </a:endParaRPr>
          </a:p>
          <a:p>
            <a:pPr marL="457200" lvl="0" indent="-381000">
              <a:spcBef>
                <a:spcPts val="0"/>
              </a:spcBef>
              <a:buSzPct val="100000"/>
            </a:pPr>
            <a:r>
              <a:rPr lang="en-GB" sz="2400" dirty="0">
                <a:solidFill>
                  <a:schemeClr val="accent1">
                    <a:lumMod val="75000"/>
                  </a:schemeClr>
                </a:solidFill>
              </a:rPr>
              <a:t>Intrusive thoughts are a natural occurrence for all, but the interpretation of them becomes distorted in OCD </a:t>
            </a:r>
            <a:r>
              <a:rPr lang="en-GB" sz="2400" dirty="0" smtClean="0">
                <a:solidFill>
                  <a:schemeClr val="accent1">
                    <a:lumMod val="75000"/>
                  </a:schemeClr>
                </a:solidFill>
              </a:rPr>
              <a:t>sufferers</a:t>
            </a:r>
          </a:p>
          <a:p>
            <a:pPr marL="457200" lvl="0" indent="-381000">
              <a:spcBef>
                <a:spcPts val="0"/>
              </a:spcBef>
              <a:buSzPct val="100000"/>
            </a:pPr>
            <a:endParaRPr lang="en-GB" sz="2400" dirty="0">
              <a:solidFill>
                <a:schemeClr val="accent1">
                  <a:lumMod val="75000"/>
                </a:schemeClr>
              </a:solidFill>
            </a:endParaRPr>
          </a:p>
          <a:p>
            <a:pPr marL="457200" lvl="0" indent="-381000">
              <a:spcBef>
                <a:spcPts val="0"/>
              </a:spcBef>
              <a:buSzPct val="100000"/>
            </a:pPr>
            <a:r>
              <a:rPr lang="en-GB" sz="2400" dirty="0">
                <a:solidFill>
                  <a:schemeClr val="accent1">
                    <a:lumMod val="75000"/>
                  </a:schemeClr>
                </a:solidFill>
              </a:rPr>
              <a:t>The perception of stimuli is key </a:t>
            </a:r>
            <a:r>
              <a:rPr lang="en-GB" sz="2400" dirty="0" smtClean="0">
                <a:solidFill>
                  <a:schemeClr val="accent1">
                    <a:lumMod val="75000"/>
                  </a:schemeClr>
                </a:solidFill>
              </a:rPr>
              <a:t>the </a:t>
            </a:r>
            <a:r>
              <a:rPr lang="en-GB" sz="2400" dirty="0">
                <a:solidFill>
                  <a:schemeClr val="accent1">
                    <a:lumMod val="75000"/>
                  </a:schemeClr>
                </a:solidFill>
              </a:rPr>
              <a:t>development of a mental health problem</a:t>
            </a:r>
            <a:endParaRPr lang="en-GB" sz="2400" dirty="0">
              <a:solidFill>
                <a:schemeClr val="accent1">
                  <a:lumMod val="75000"/>
                </a:schemeClr>
              </a:solidFill>
            </a:endParaRPr>
          </a:p>
        </p:txBody>
      </p:sp>
    </p:spTree>
    <p:extLst>
      <p:ext uri="{BB962C8B-B14F-4D97-AF65-F5344CB8AC3E}">
        <p14:creationId xmlns:p14="http://schemas.microsoft.com/office/powerpoint/2010/main" val="2535517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Post-traumatic stress disorder (PTSD)</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683635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accent4">
                    <a:lumMod val="75000"/>
                  </a:schemeClr>
                </a:solidFill>
              </a:rPr>
              <a:t>Post-traumatic stress disorder (PTSD)</a:t>
            </a:r>
          </a:p>
        </p:txBody>
      </p:sp>
      <p:sp>
        <p:nvSpPr>
          <p:cNvPr id="3" name="Content Placeholder 2"/>
          <p:cNvSpPr>
            <a:spLocks noGrp="1"/>
          </p:cNvSpPr>
          <p:nvPr>
            <p:ph idx="1"/>
          </p:nvPr>
        </p:nvSpPr>
        <p:spPr/>
        <p:txBody>
          <a:bodyPr>
            <a:noAutofit/>
          </a:bodyPr>
          <a:lstStyle/>
          <a:p>
            <a:r>
              <a:rPr lang="en-GB" sz="2400" dirty="0">
                <a:solidFill>
                  <a:schemeClr val="accent1">
                    <a:lumMod val="75000"/>
                  </a:schemeClr>
                </a:solidFill>
              </a:rPr>
              <a:t>PTSD is a set of persistent symptoms that occur after experiencing or witnessing an extremely traumatic event</a:t>
            </a:r>
          </a:p>
          <a:p>
            <a:r>
              <a:rPr lang="en-GB" sz="2400" dirty="0">
                <a:solidFill>
                  <a:schemeClr val="accent1">
                    <a:lumMod val="75000"/>
                  </a:schemeClr>
                </a:solidFill>
              </a:rPr>
              <a:t>The symptoms of PTSD can be grouped into three main categories:</a:t>
            </a:r>
          </a:p>
          <a:p>
            <a:pPr lvl="2"/>
            <a:r>
              <a:rPr lang="en-GB" sz="2000" dirty="0">
                <a:solidFill>
                  <a:schemeClr val="accent1">
                    <a:lumMod val="75000"/>
                  </a:schemeClr>
                </a:solidFill>
              </a:rPr>
              <a:t>Increased arousal</a:t>
            </a:r>
          </a:p>
          <a:p>
            <a:pPr lvl="3"/>
            <a:r>
              <a:rPr lang="en-GB" sz="1800" dirty="0">
                <a:solidFill>
                  <a:schemeClr val="accent4">
                    <a:lumMod val="75000"/>
                  </a:schemeClr>
                </a:solidFill>
              </a:rPr>
              <a:t>Exaggerated startle response (</a:t>
            </a:r>
            <a:r>
              <a:rPr lang="en-GB" sz="1800" dirty="0" err="1">
                <a:solidFill>
                  <a:schemeClr val="accent4">
                    <a:lumMod val="75000"/>
                  </a:schemeClr>
                </a:solidFill>
              </a:rPr>
              <a:t>Shalev</a:t>
            </a:r>
            <a:r>
              <a:rPr lang="en-GB" sz="1800" dirty="0">
                <a:solidFill>
                  <a:schemeClr val="accent4">
                    <a:lumMod val="75000"/>
                  </a:schemeClr>
                </a:solidFill>
              </a:rPr>
              <a:t> et al., 2000), difficulty sleeping</a:t>
            </a:r>
          </a:p>
          <a:p>
            <a:pPr lvl="2"/>
            <a:r>
              <a:rPr lang="en-GB" sz="2000" dirty="0">
                <a:solidFill>
                  <a:schemeClr val="accent1">
                    <a:lumMod val="75000"/>
                  </a:schemeClr>
                </a:solidFill>
              </a:rPr>
              <a:t>Avoidance and numbing of emotions</a:t>
            </a:r>
          </a:p>
          <a:p>
            <a:pPr lvl="3"/>
            <a:r>
              <a:rPr lang="en-GB" sz="1800" dirty="0">
                <a:solidFill>
                  <a:schemeClr val="accent4">
                    <a:lumMod val="75000"/>
                  </a:schemeClr>
                </a:solidFill>
              </a:rPr>
              <a:t>Avoid all situations that could trigger memories of event</a:t>
            </a:r>
          </a:p>
          <a:p>
            <a:pPr lvl="2"/>
            <a:r>
              <a:rPr lang="en-GB" sz="2000" dirty="0">
                <a:solidFill>
                  <a:schemeClr val="accent1">
                    <a:lumMod val="75000"/>
                  </a:schemeClr>
                </a:solidFill>
              </a:rPr>
              <a:t>Re-experiencing</a:t>
            </a:r>
          </a:p>
          <a:p>
            <a:pPr lvl="3"/>
            <a:r>
              <a:rPr lang="en-GB" sz="1800" dirty="0">
                <a:solidFill>
                  <a:schemeClr val="accent4">
                    <a:lumMod val="75000"/>
                  </a:schemeClr>
                </a:solidFill>
              </a:rPr>
              <a:t>Vivid flashbacks of the traumatic event</a:t>
            </a:r>
          </a:p>
          <a:p>
            <a:endParaRPr lang="en-GB" sz="2800" dirty="0">
              <a:solidFill>
                <a:schemeClr val="accent1">
                  <a:lumMod val="75000"/>
                </a:schemeClr>
              </a:solidFill>
            </a:endParaRPr>
          </a:p>
        </p:txBody>
      </p:sp>
    </p:spTree>
    <p:extLst>
      <p:ext uri="{BB962C8B-B14F-4D97-AF65-F5344CB8AC3E}">
        <p14:creationId xmlns:p14="http://schemas.microsoft.com/office/powerpoint/2010/main" val="4091985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Shape 349"/>
        <p:cNvGrpSpPr/>
        <p:nvPr/>
      </p:nvGrpSpPr>
      <p:grpSpPr>
        <a:xfrm>
          <a:off x="0" y="0"/>
          <a:ext cx="0" cy="0"/>
          <a:chOff x="0" y="0"/>
          <a:chExt cx="0" cy="0"/>
        </a:xfrm>
      </p:grpSpPr>
      <p:sp>
        <p:nvSpPr>
          <p:cNvPr id="350" name="Shape 350"/>
          <p:cNvSpPr txBox="1">
            <a:spLocks noGrp="1"/>
          </p:cNvSpPr>
          <p:nvPr>
            <p:ph type="ctrTitle"/>
          </p:nvPr>
        </p:nvSpPr>
        <p:spPr>
          <a:xfrm>
            <a:off x="470399" y="1762302"/>
            <a:ext cx="8245199" cy="1475099"/>
          </a:xfrm>
          <a:prstGeom prst="rect">
            <a:avLst/>
          </a:prstGeom>
        </p:spPr>
        <p:txBody>
          <a:bodyPr lIns="91425" tIns="91425" rIns="91425" bIns="91425" anchor="b" anchorCtr="0">
            <a:noAutofit/>
          </a:bodyPr>
          <a:lstStyle/>
          <a:p>
            <a:pPr lvl="0">
              <a:spcBef>
                <a:spcPts val="0"/>
              </a:spcBef>
              <a:buNone/>
            </a:pPr>
            <a:r>
              <a:rPr lang="en-GB" b="1" dirty="0"/>
              <a:t>TREATING ANXIETY BASED PROBLEMS</a:t>
            </a:r>
          </a:p>
        </p:txBody>
      </p:sp>
    </p:spTree>
    <p:extLst>
      <p:ext uri="{BB962C8B-B14F-4D97-AF65-F5344CB8AC3E}">
        <p14:creationId xmlns:p14="http://schemas.microsoft.com/office/powerpoint/2010/main" val="1515057633"/>
      </p:ext>
    </p:extLst>
  </p:cSld>
  <p:clrMapOvr>
    <a:masterClrMapping/>
  </p:clrMapOvr>
  <p:transition spd="slow">
    <p:cut/>
  </p:transition>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Shape 357"/>
          <p:cNvSpPr txBox="1">
            <a:spLocks noGrp="1"/>
          </p:cNvSpPr>
          <p:nvPr>
            <p:ph type="title"/>
          </p:nvPr>
        </p:nvSpPr>
        <p:spPr>
          <a:xfrm>
            <a:off x="435893" y="702156"/>
            <a:ext cx="8272200" cy="1013700"/>
          </a:xfrm>
          <a:prstGeom prst="rect">
            <a:avLst/>
          </a:prstGeom>
        </p:spPr>
        <p:txBody>
          <a:bodyPr lIns="91425" tIns="91425" rIns="91425" bIns="91425" anchor="b" anchorCtr="0">
            <a:noAutofit/>
          </a:bodyPr>
          <a:lstStyle/>
          <a:p>
            <a:pPr lvl="0" algn="ctr">
              <a:spcBef>
                <a:spcPts val="0"/>
              </a:spcBef>
              <a:buNone/>
            </a:pPr>
            <a:r>
              <a:rPr lang="en-GB" sz="3200" b="1" dirty="0" smtClean="0">
                <a:solidFill>
                  <a:schemeClr val="accent4">
                    <a:lumMod val="75000"/>
                  </a:schemeClr>
                </a:solidFill>
              </a:rPr>
              <a:t>Treating anxiety based problems</a:t>
            </a:r>
            <a:endParaRPr lang="en-GB" sz="3200" b="1" dirty="0">
              <a:solidFill>
                <a:schemeClr val="accent4">
                  <a:lumMod val="75000"/>
                </a:schemeClr>
              </a:solidFill>
            </a:endParaRPr>
          </a:p>
        </p:txBody>
      </p:sp>
      <p:sp>
        <p:nvSpPr>
          <p:cNvPr id="358" name="Shape 358"/>
          <p:cNvSpPr txBox="1">
            <a:spLocks noGrp="1"/>
          </p:cNvSpPr>
          <p:nvPr>
            <p:ph type="body" idx="1"/>
          </p:nvPr>
        </p:nvSpPr>
        <p:spPr>
          <a:xfrm>
            <a:off x="435893" y="1726996"/>
            <a:ext cx="8272200" cy="3678299"/>
          </a:xfrm>
          <a:prstGeom prst="rect">
            <a:avLst/>
          </a:prstGeom>
        </p:spPr>
        <p:txBody>
          <a:bodyPr lIns="91425" tIns="91425" rIns="91425" bIns="91425" anchor="ctr" anchorCtr="0">
            <a:noAutofit/>
          </a:bodyPr>
          <a:lstStyle/>
          <a:p>
            <a:pPr marL="457200" lvl="0" indent="-381000" rtl="0">
              <a:spcBef>
                <a:spcPts val="0"/>
              </a:spcBef>
              <a:buSzPct val="100000"/>
            </a:pPr>
            <a:r>
              <a:rPr lang="en-GB" sz="2400" dirty="0">
                <a:solidFill>
                  <a:schemeClr val="accent1">
                    <a:lumMod val="75000"/>
                  </a:schemeClr>
                </a:solidFill>
              </a:rPr>
              <a:t>Traditionally, therapies are developed around a relatively small number of important theoretical approaches</a:t>
            </a:r>
          </a:p>
          <a:p>
            <a:pPr marL="0" lvl="0" indent="0" rtl="0">
              <a:spcBef>
                <a:spcPts val="0"/>
              </a:spcBef>
              <a:buNone/>
            </a:pPr>
            <a:endParaRPr dirty="0">
              <a:solidFill>
                <a:schemeClr val="accent1">
                  <a:lumMod val="75000"/>
                </a:schemeClr>
              </a:solidFill>
            </a:endParaRPr>
          </a:p>
          <a:p>
            <a:pPr marL="0" lvl="0" indent="0" rtl="0">
              <a:spcBef>
                <a:spcPts val="0"/>
              </a:spcBef>
              <a:buNone/>
            </a:pPr>
            <a:endParaRPr dirty="0">
              <a:solidFill>
                <a:schemeClr val="accent1">
                  <a:lumMod val="75000"/>
                </a:schemeClr>
              </a:solidFill>
            </a:endParaRPr>
          </a:p>
          <a:p>
            <a:pPr marL="914400" lvl="1" indent="-355600" algn="ctr" rtl="0">
              <a:spcBef>
                <a:spcPts val="0"/>
              </a:spcBef>
              <a:buSzPct val="100000"/>
            </a:pPr>
            <a:r>
              <a:rPr lang="en-GB" sz="2000" dirty="0">
                <a:solidFill>
                  <a:schemeClr val="accent1">
                    <a:lumMod val="75000"/>
                  </a:schemeClr>
                </a:solidFill>
              </a:rPr>
              <a:t>1) Psychodynamic</a:t>
            </a:r>
          </a:p>
          <a:p>
            <a:pPr marL="457200" lvl="0" indent="0" algn="ctr" rtl="0">
              <a:spcBef>
                <a:spcPts val="0"/>
              </a:spcBef>
              <a:buNone/>
            </a:pPr>
            <a:endParaRPr sz="2000" dirty="0">
              <a:solidFill>
                <a:schemeClr val="accent1">
                  <a:lumMod val="75000"/>
                </a:schemeClr>
              </a:solidFill>
            </a:endParaRPr>
          </a:p>
          <a:p>
            <a:pPr marL="914400" lvl="1" indent="-355600" algn="ctr" rtl="0">
              <a:spcBef>
                <a:spcPts val="0"/>
              </a:spcBef>
              <a:buSzPct val="100000"/>
            </a:pPr>
            <a:r>
              <a:rPr lang="en-GB" sz="2000" dirty="0">
                <a:solidFill>
                  <a:schemeClr val="accent1">
                    <a:lumMod val="75000"/>
                  </a:schemeClr>
                </a:solidFill>
              </a:rPr>
              <a:t>2) Behaviour Therapy</a:t>
            </a:r>
          </a:p>
          <a:p>
            <a:pPr marL="457200" lvl="0" indent="0" algn="ctr" rtl="0">
              <a:spcBef>
                <a:spcPts val="0"/>
              </a:spcBef>
              <a:buNone/>
            </a:pPr>
            <a:endParaRPr sz="2000" dirty="0">
              <a:solidFill>
                <a:schemeClr val="accent1">
                  <a:lumMod val="75000"/>
                </a:schemeClr>
              </a:solidFill>
            </a:endParaRPr>
          </a:p>
          <a:p>
            <a:pPr marL="914400" lvl="1" indent="-355600" algn="ctr">
              <a:spcBef>
                <a:spcPts val="0"/>
              </a:spcBef>
              <a:buSzPct val="100000"/>
            </a:pPr>
            <a:r>
              <a:rPr lang="en-GB" sz="2000" dirty="0">
                <a:solidFill>
                  <a:schemeClr val="accent1">
                    <a:lumMod val="75000"/>
                  </a:schemeClr>
                </a:solidFill>
              </a:rPr>
              <a:t>3) Cognitive Therapies</a:t>
            </a:r>
          </a:p>
        </p:txBody>
      </p:sp>
      <p:pic>
        <p:nvPicPr>
          <p:cNvPr id="359" name="Shape 359"/>
          <p:cNvPicPr preferRelativeResize="0"/>
          <p:nvPr/>
        </p:nvPicPr>
        <p:blipFill>
          <a:blip r:embed="rId3">
            <a:alphaModFix/>
          </a:blip>
          <a:stretch>
            <a:fillRect/>
          </a:stretch>
        </p:blipFill>
        <p:spPr>
          <a:xfrm>
            <a:off x="6875700" y="3318300"/>
            <a:ext cx="1708099" cy="1274500"/>
          </a:xfrm>
          <a:prstGeom prst="rect">
            <a:avLst/>
          </a:prstGeom>
          <a:noFill/>
          <a:ln>
            <a:noFill/>
          </a:ln>
        </p:spPr>
      </p:pic>
      <p:pic>
        <p:nvPicPr>
          <p:cNvPr id="360" name="Shape 360"/>
          <p:cNvPicPr preferRelativeResize="0"/>
          <p:nvPr/>
        </p:nvPicPr>
        <p:blipFill>
          <a:blip r:embed="rId4">
            <a:alphaModFix/>
          </a:blip>
          <a:stretch>
            <a:fillRect/>
          </a:stretch>
        </p:blipFill>
        <p:spPr>
          <a:xfrm>
            <a:off x="1039096" y="3860221"/>
            <a:ext cx="1545074" cy="1545074"/>
          </a:xfrm>
          <a:prstGeom prst="rect">
            <a:avLst/>
          </a:prstGeom>
          <a:noFill/>
          <a:ln>
            <a:noFill/>
          </a:ln>
        </p:spPr>
      </p:pic>
      <p:pic>
        <p:nvPicPr>
          <p:cNvPr id="361" name="Shape 361"/>
          <p:cNvPicPr preferRelativeResize="0"/>
          <p:nvPr/>
        </p:nvPicPr>
        <p:blipFill>
          <a:blip r:embed="rId5">
            <a:alphaModFix/>
          </a:blip>
          <a:stretch>
            <a:fillRect/>
          </a:stretch>
        </p:blipFill>
        <p:spPr>
          <a:xfrm>
            <a:off x="7007050" y="4937600"/>
            <a:ext cx="1278599" cy="1582425"/>
          </a:xfrm>
          <a:prstGeom prst="rect">
            <a:avLst/>
          </a:prstGeom>
          <a:noFill/>
          <a:ln>
            <a:noFill/>
          </a:ln>
        </p:spPr>
      </p:pic>
    </p:spTree>
    <p:extLst>
      <p:ext uri="{BB962C8B-B14F-4D97-AF65-F5344CB8AC3E}">
        <p14:creationId xmlns:p14="http://schemas.microsoft.com/office/powerpoint/2010/main" val="4220079523"/>
      </p:ext>
    </p:extLst>
  </p:cSld>
  <p:clrMapOvr>
    <a:masterClrMapping/>
  </p:clrMapOvr>
  <p:transition spd="slow">
    <p:cut/>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Shape 366"/>
        <p:cNvGrpSpPr/>
        <p:nvPr/>
      </p:nvGrpSpPr>
      <p:grpSpPr>
        <a:xfrm>
          <a:off x="0" y="0"/>
          <a:ext cx="0" cy="0"/>
          <a:chOff x="0" y="0"/>
          <a:chExt cx="0" cy="0"/>
        </a:xfrm>
      </p:grpSpPr>
      <p:sp>
        <p:nvSpPr>
          <p:cNvPr id="367" name="Shape 367"/>
          <p:cNvSpPr txBox="1">
            <a:spLocks noGrp="1"/>
          </p:cNvSpPr>
          <p:nvPr>
            <p:ph type="title"/>
          </p:nvPr>
        </p:nvSpPr>
        <p:spPr>
          <a:xfrm>
            <a:off x="435895" y="650397"/>
            <a:ext cx="8272200" cy="1013700"/>
          </a:xfrm>
          <a:prstGeom prst="rect">
            <a:avLst/>
          </a:prstGeom>
        </p:spPr>
        <p:txBody>
          <a:bodyPr lIns="91425" tIns="91425" rIns="91425" bIns="91425" anchor="b" anchorCtr="0">
            <a:noAutofit/>
          </a:bodyPr>
          <a:lstStyle/>
          <a:p>
            <a:pPr marL="457200" lvl="0" indent="-419100">
              <a:spcBef>
                <a:spcPts val="0"/>
              </a:spcBef>
              <a:buSzPct val="100000"/>
              <a:buAutoNum type="arabicParenR"/>
            </a:pPr>
            <a:r>
              <a:rPr lang="en-GB" sz="3000" b="1" dirty="0">
                <a:solidFill>
                  <a:schemeClr val="accent4">
                    <a:lumMod val="75000"/>
                  </a:schemeClr>
                </a:solidFill>
              </a:rPr>
              <a:t>Psychodynamic approaches to treatment</a:t>
            </a:r>
          </a:p>
        </p:txBody>
      </p:sp>
      <p:sp>
        <p:nvSpPr>
          <p:cNvPr id="368" name="Shape 368"/>
          <p:cNvSpPr txBox="1">
            <a:spLocks noGrp="1"/>
          </p:cNvSpPr>
          <p:nvPr>
            <p:ph type="body" idx="1"/>
          </p:nvPr>
        </p:nvSpPr>
        <p:spPr>
          <a:xfrm>
            <a:off x="435895" y="2180497"/>
            <a:ext cx="8272200" cy="3678299"/>
          </a:xfrm>
          <a:prstGeom prst="rect">
            <a:avLst/>
          </a:prstGeom>
        </p:spPr>
        <p:txBody>
          <a:bodyPr lIns="91425" tIns="91425" rIns="91425" bIns="91425" anchor="ctr" anchorCtr="0">
            <a:noAutofit/>
          </a:bodyPr>
          <a:lstStyle/>
          <a:p>
            <a:pPr marL="457200" lvl="0" indent="-381000" rtl="0">
              <a:spcBef>
                <a:spcPts val="0"/>
              </a:spcBef>
              <a:buSzPct val="100000"/>
            </a:pPr>
            <a:r>
              <a:rPr lang="en-GB" sz="2400" b="1" i="1" dirty="0">
                <a:solidFill>
                  <a:schemeClr val="accent1">
                    <a:lumMod val="75000"/>
                  </a:schemeClr>
                </a:solidFill>
              </a:rPr>
              <a:t>Aim: reveal unconscious conflicts that may be causing symptoms</a:t>
            </a:r>
          </a:p>
          <a:p>
            <a:pPr marL="0" lvl="0" indent="0" rtl="0">
              <a:spcBef>
                <a:spcPts val="0"/>
              </a:spcBef>
              <a:buNone/>
            </a:pPr>
            <a:endParaRPr sz="2400" dirty="0">
              <a:solidFill>
                <a:schemeClr val="accent1">
                  <a:lumMod val="75000"/>
                </a:schemeClr>
              </a:solidFill>
            </a:endParaRPr>
          </a:p>
          <a:p>
            <a:pPr marL="628650" lvl="1" indent="-381000">
              <a:spcBef>
                <a:spcPts val="0"/>
              </a:spcBef>
              <a:buSzPct val="100000"/>
            </a:pPr>
            <a:r>
              <a:rPr lang="en-GB" sz="2200" dirty="0">
                <a:solidFill>
                  <a:schemeClr val="accent1">
                    <a:lumMod val="75000"/>
                  </a:schemeClr>
                </a:solidFill>
              </a:rPr>
              <a:t>Assumption that unconscious conflicts develop early in life</a:t>
            </a:r>
          </a:p>
          <a:p>
            <a:pPr marL="0" lvl="0" indent="0" rtl="0">
              <a:spcBef>
                <a:spcPts val="0"/>
              </a:spcBef>
              <a:buNone/>
            </a:pPr>
            <a:endParaRPr sz="2400" dirty="0">
              <a:solidFill>
                <a:schemeClr val="accent1">
                  <a:lumMod val="75000"/>
                </a:schemeClr>
              </a:solidFill>
            </a:endParaRPr>
          </a:p>
          <a:p>
            <a:pPr marL="628650" lvl="1" indent="-381000">
              <a:spcBef>
                <a:spcPts val="0"/>
              </a:spcBef>
              <a:buSzPct val="100000"/>
            </a:pPr>
            <a:r>
              <a:rPr lang="en-GB" sz="2200" dirty="0">
                <a:solidFill>
                  <a:schemeClr val="accent1">
                    <a:lumMod val="75000"/>
                  </a:schemeClr>
                </a:solidFill>
              </a:rPr>
              <a:t>Therapy designed to identify any life events that may have cause these unconscious conflicts and bring them into awareness</a:t>
            </a:r>
          </a:p>
        </p:txBody>
      </p:sp>
    </p:spTree>
    <p:extLst>
      <p:ext uri="{BB962C8B-B14F-4D97-AF65-F5344CB8AC3E}">
        <p14:creationId xmlns:p14="http://schemas.microsoft.com/office/powerpoint/2010/main" val="1815114056"/>
      </p:ext>
    </p:extLst>
  </p:cSld>
  <p:clrMapOvr>
    <a:masterClrMapping/>
  </p:clrMapOvr>
  <p:transition spd="slow">
    <p:cut/>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Shape 373"/>
        <p:cNvGrpSpPr/>
        <p:nvPr/>
      </p:nvGrpSpPr>
      <p:grpSpPr>
        <a:xfrm>
          <a:off x="0" y="0"/>
          <a:ext cx="0" cy="0"/>
          <a:chOff x="0" y="0"/>
          <a:chExt cx="0" cy="0"/>
        </a:xfrm>
      </p:grpSpPr>
      <p:sp>
        <p:nvSpPr>
          <p:cNvPr id="374" name="Shape 374"/>
          <p:cNvSpPr txBox="1">
            <a:spLocks noGrp="1"/>
          </p:cNvSpPr>
          <p:nvPr>
            <p:ph type="title"/>
          </p:nvPr>
        </p:nvSpPr>
        <p:spPr>
          <a:xfrm>
            <a:off x="435893" y="702156"/>
            <a:ext cx="8272200" cy="1013700"/>
          </a:xfrm>
          <a:prstGeom prst="rect">
            <a:avLst/>
          </a:prstGeom>
        </p:spPr>
        <p:txBody>
          <a:bodyPr lIns="91425" tIns="91425" rIns="91425" bIns="91425" anchor="b" anchorCtr="0">
            <a:noAutofit/>
          </a:bodyPr>
          <a:lstStyle/>
          <a:p>
            <a:pPr marL="457200" lvl="0" indent="-419100">
              <a:spcBef>
                <a:spcPts val="0"/>
              </a:spcBef>
              <a:buSzPct val="100000"/>
              <a:buAutoNum type="arabicParenR"/>
            </a:pPr>
            <a:r>
              <a:rPr lang="en-GB" sz="3000" b="1" dirty="0">
                <a:solidFill>
                  <a:schemeClr val="accent4">
                    <a:lumMod val="75000"/>
                  </a:schemeClr>
                </a:solidFill>
              </a:rPr>
              <a:t>Psychodynamic approaches to treatment</a:t>
            </a:r>
          </a:p>
        </p:txBody>
      </p:sp>
      <p:sp>
        <p:nvSpPr>
          <p:cNvPr id="375" name="Shape 375"/>
          <p:cNvSpPr txBox="1">
            <a:spLocks noGrp="1"/>
          </p:cNvSpPr>
          <p:nvPr>
            <p:ph type="body" idx="1"/>
          </p:nvPr>
        </p:nvSpPr>
        <p:spPr>
          <a:xfrm>
            <a:off x="435895" y="2180497"/>
            <a:ext cx="8272200" cy="3678299"/>
          </a:xfrm>
          <a:prstGeom prst="rect">
            <a:avLst/>
          </a:prstGeom>
        </p:spPr>
        <p:txBody>
          <a:bodyPr lIns="91425" tIns="91425" rIns="91425" bIns="91425" anchor="ctr" anchorCtr="0">
            <a:noAutofit/>
          </a:bodyPr>
          <a:lstStyle/>
          <a:p>
            <a:pPr marL="457200" lvl="0" indent="-381000" rtl="0">
              <a:spcBef>
                <a:spcPts val="0"/>
              </a:spcBef>
              <a:buSzPct val="100000"/>
            </a:pPr>
            <a:r>
              <a:rPr lang="en-GB" sz="2800" dirty="0">
                <a:solidFill>
                  <a:schemeClr val="accent1">
                    <a:lumMod val="75000"/>
                  </a:schemeClr>
                </a:solidFill>
              </a:rPr>
              <a:t>Types of treatment:</a:t>
            </a:r>
          </a:p>
          <a:p>
            <a:pPr marL="0" lvl="0" indent="0" rtl="0">
              <a:spcBef>
                <a:spcPts val="0"/>
              </a:spcBef>
              <a:buNone/>
            </a:pPr>
            <a:endParaRPr sz="2800" dirty="0">
              <a:solidFill>
                <a:schemeClr val="accent1">
                  <a:lumMod val="75000"/>
                </a:schemeClr>
              </a:solidFill>
            </a:endParaRPr>
          </a:p>
          <a:p>
            <a:pPr marL="914400" lvl="1" indent="-355600" rtl="0">
              <a:spcBef>
                <a:spcPts val="0"/>
              </a:spcBef>
              <a:buSzPct val="100000"/>
            </a:pPr>
            <a:r>
              <a:rPr lang="en-GB" sz="2400" b="1" i="1" dirty="0">
                <a:solidFill>
                  <a:schemeClr val="accent1">
                    <a:lumMod val="75000"/>
                  </a:schemeClr>
                </a:solidFill>
              </a:rPr>
              <a:t>Psychoanalysis</a:t>
            </a:r>
          </a:p>
          <a:p>
            <a:pPr marL="457200" lvl="0" indent="0" rtl="0">
              <a:spcBef>
                <a:spcPts val="0"/>
              </a:spcBef>
              <a:buNone/>
            </a:pPr>
            <a:endParaRPr sz="2400" dirty="0">
              <a:solidFill>
                <a:schemeClr val="accent1">
                  <a:lumMod val="75000"/>
                </a:schemeClr>
              </a:solidFill>
            </a:endParaRPr>
          </a:p>
          <a:p>
            <a:pPr marL="914400" lvl="1" indent="-355600" rtl="0">
              <a:spcBef>
                <a:spcPts val="0"/>
              </a:spcBef>
              <a:buSzPct val="100000"/>
            </a:pPr>
            <a:r>
              <a:rPr lang="en-GB" sz="2400" dirty="0">
                <a:solidFill>
                  <a:schemeClr val="accent1">
                    <a:lumMod val="75000"/>
                  </a:schemeClr>
                </a:solidFill>
              </a:rPr>
              <a:t>Free association</a:t>
            </a:r>
          </a:p>
          <a:p>
            <a:pPr marL="914400" lvl="1" indent="-355600" rtl="0">
              <a:spcBef>
                <a:spcPts val="0"/>
              </a:spcBef>
              <a:buSzPct val="100000"/>
            </a:pPr>
            <a:r>
              <a:rPr lang="en-GB" sz="2400" dirty="0">
                <a:solidFill>
                  <a:schemeClr val="accent1">
                    <a:lumMod val="75000"/>
                  </a:schemeClr>
                </a:solidFill>
              </a:rPr>
              <a:t>Transference</a:t>
            </a:r>
          </a:p>
          <a:p>
            <a:pPr marL="914400" lvl="1" indent="-355600" rtl="0">
              <a:spcBef>
                <a:spcPts val="0"/>
              </a:spcBef>
              <a:buSzPct val="100000"/>
            </a:pPr>
            <a:r>
              <a:rPr lang="en-GB" sz="2400" dirty="0">
                <a:solidFill>
                  <a:schemeClr val="accent1">
                    <a:lumMod val="75000"/>
                  </a:schemeClr>
                </a:solidFill>
              </a:rPr>
              <a:t>Dream analysis</a:t>
            </a:r>
          </a:p>
          <a:p>
            <a:pPr marL="457200" lvl="0" indent="0" rtl="0">
              <a:spcBef>
                <a:spcPts val="0"/>
              </a:spcBef>
              <a:buNone/>
            </a:pPr>
            <a:endParaRPr sz="2000" dirty="0">
              <a:solidFill>
                <a:schemeClr val="accent1">
                  <a:lumMod val="75000"/>
                </a:schemeClr>
              </a:solidFill>
            </a:endParaRPr>
          </a:p>
          <a:p>
            <a:pPr lvl="0">
              <a:spcBef>
                <a:spcPts val="0"/>
              </a:spcBef>
              <a:buNone/>
            </a:pPr>
            <a:endParaRPr dirty="0">
              <a:solidFill>
                <a:schemeClr val="accent1">
                  <a:lumMod val="75000"/>
                </a:schemeClr>
              </a:solidFill>
            </a:endParaRPr>
          </a:p>
        </p:txBody>
      </p:sp>
      <p:pic>
        <p:nvPicPr>
          <p:cNvPr id="376" name="Shape 376"/>
          <p:cNvPicPr preferRelativeResize="0"/>
          <p:nvPr/>
        </p:nvPicPr>
        <p:blipFill>
          <a:blip r:embed="rId3">
            <a:alphaModFix/>
          </a:blip>
          <a:stretch>
            <a:fillRect/>
          </a:stretch>
        </p:blipFill>
        <p:spPr>
          <a:xfrm>
            <a:off x="5471550" y="3302662"/>
            <a:ext cx="2628900" cy="1743075"/>
          </a:xfrm>
          <a:prstGeom prst="rect">
            <a:avLst/>
          </a:prstGeom>
          <a:noFill/>
          <a:ln>
            <a:noFill/>
          </a:ln>
        </p:spPr>
      </p:pic>
    </p:spTree>
    <p:extLst>
      <p:ext uri="{BB962C8B-B14F-4D97-AF65-F5344CB8AC3E}">
        <p14:creationId xmlns:p14="http://schemas.microsoft.com/office/powerpoint/2010/main" val="3414863140"/>
      </p:ext>
    </p:extLst>
  </p:cSld>
  <p:clrMapOvr>
    <a:masterClrMapping/>
  </p:clrMapOvr>
  <p:transition spd="slow">
    <p:cut/>
  </p:transition>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Shape 381"/>
        <p:cNvGrpSpPr/>
        <p:nvPr/>
      </p:nvGrpSpPr>
      <p:grpSpPr>
        <a:xfrm>
          <a:off x="0" y="0"/>
          <a:ext cx="0" cy="0"/>
          <a:chOff x="0" y="0"/>
          <a:chExt cx="0" cy="0"/>
        </a:xfrm>
      </p:grpSpPr>
      <p:sp>
        <p:nvSpPr>
          <p:cNvPr id="382" name="Shape 382"/>
          <p:cNvSpPr txBox="1">
            <a:spLocks noGrp="1"/>
          </p:cNvSpPr>
          <p:nvPr>
            <p:ph type="title"/>
          </p:nvPr>
        </p:nvSpPr>
        <p:spPr>
          <a:xfrm>
            <a:off x="435893" y="702156"/>
            <a:ext cx="8272200" cy="1013700"/>
          </a:xfrm>
          <a:prstGeom prst="rect">
            <a:avLst/>
          </a:prstGeom>
        </p:spPr>
        <p:txBody>
          <a:bodyPr lIns="91425" tIns="91425" rIns="91425" bIns="91425" anchor="b" anchorCtr="0">
            <a:noAutofit/>
          </a:bodyPr>
          <a:lstStyle/>
          <a:p>
            <a:pPr lvl="0">
              <a:spcBef>
                <a:spcPts val="0"/>
              </a:spcBef>
              <a:buNone/>
            </a:pPr>
            <a:r>
              <a:rPr lang="en-GB" sz="3000" b="1" dirty="0">
                <a:solidFill>
                  <a:schemeClr val="accent4">
                    <a:lumMod val="75000"/>
                  </a:schemeClr>
                </a:solidFill>
              </a:rPr>
              <a:t>2) Behavioural Therapy</a:t>
            </a:r>
          </a:p>
        </p:txBody>
      </p:sp>
      <p:sp>
        <p:nvSpPr>
          <p:cNvPr id="383" name="Shape 383"/>
          <p:cNvSpPr txBox="1">
            <a:spLocks noGrp="1"/>
          </p:cNvSpPr>
          <p:nvPr>
            <p:ph type="body" idx="1"/>
          </p:nvPr>
        </p:nvSpPr>
        <p:spPr>
          <a:xfrm>
            <a:off x="435895" y="2180497"/>
            <a:ext cx="8272200" cy="3678299"/>
          </a:xfrm>
          <a:prstGeom prst="rect">
            <a:avLst/>
          </a:prstGeom>
        </p:spPr>
        <p:txBody>
          <a:bodyPr lIns="91425" tIns="91425" rIns="91425" bIns="91425" anchor="ctr" anchorCtr="0">
            <a:noAutofit/>
          </a:bodyPr>
          <a:lstStyle/>
          <a:p>
            <a:pPr lvl="0" rtl="0">
              <a:spcBef>
                <a:spcPts val="0"/>
              </a:spcBef>
              <a:buNone/>
            </a:pPr>
            <a:r>
              <a:rPr lang="en-GB" sz="2400" dirty="0">
                <a:solidFill>
                  <a:schemeClr val="accent1">
                    <a:lumMod val="75000"/>
                  </a:schemeClr>
                </a:solidFill>
              </a:rPr>
              <a:t>Largely either based upon the principles of classical conditioning or operant conditioning</a:t>
            </a:r>
          </a:p>
          <a:p>
            <a:pPr lvl="0" rtl="0">
              <a:spcBef>
                <a:spcPts val="0"/>
              </a:spcBef>
              <a:buNone/>
            </a:pPr>
            <a:endParaRPr sz="2400" dirty="0">
              <a:solidFill>
                <a:schemeClr val="accent1">
                  <a:lumMod val="75000"/>
                </a:schemeClr>
              </a:solidFill>
            </a:endParaRPr>
          </a:p>
          <a:p>
            <a:pPr lvl="0" rtl="0">
              <a:spcBef>
                <a:spcPts val="0"/>
              </a:spcBef>
              <a:buNone/>
            </a:pPr>
            <a:r>
              <a:rPr lang="en-GB" sz="2400" b="1" dirty="0">
                <a:solidFill>
                  <a:schemeClr val="accent1">
                    <a:lumMod val="75000"/>
                  </a:schemeClr>
                </a:solidFill>
              </a:rPr>
              <a:t>Therapies based on classical conditioning principles</a:t>
            </a:r>
            <a:r>
              <a:rPr lang="en-GB" sz="2400" b="1" dirty="0" smtClean="0">
                <a:solidFill>
                  <a:schemeClr val="accent1">
                    <a:lumMod val="75000"/>
                  </a:schemeClr>
                </a:solidFill>
              </a:rPr>
              <a:t>:</a:t>
            </a:r>
          </a:p>
          <a:p>
            <a:pPr lvl="0" rtl="0">
              <a:spcBef>
                <a:spcPts val="0"/>
              </a:spcBef>
              <a:buNone/>
            </a:pPr>
            <a:endParaRPr lang="en-GB" sz="2400" b="1" dirty="0">
              <a:solidFill>
                <a:schemeClr val="accent1">
                  <a:lumMod val="75000"/>
                </a:schemeClr>
              </a:solidFill>
            </a:endParaRPr>
          </a:p>
          <a:p>
            <a:pPr marL="457200" lvl="0" indent="-381000" rtl="0">
              <a:spcBef>
                <a:spcPts val="0"/>
              </a:spcBef>
              <a:buSzPct val="100000"/>
            </a:pPr>
            <a:r>
              <a:rPr lang="en-GB" sz="2400" b="1" dirty="0">
                <a:solidFill>
                  <a:schemeClr val="accent4">
                    <a:lumMod val="75000"/>
                  </a:schemeClr>
                </a:solidFill>
              </a:rPr>
              <a:t>Flooding</a:t>
            </a:r>
            <a:r>
              <a:rPr lang="en-GB" sz="2400" dirty="0">
                <a:solidFill>
                  <a:schemeClr val="accent1">
                    <a:lumMod val="75000"/>
                  </a:schemeClr>
                </a:solidFill>
              </a:rPr>
              <a:t>: form of desensitisation for the treatment of phobias and related disorders where the patient is repeatedly exposed to highly distressing stimuli</a:t>
            </a:r>
          </a:p>
          <a:p>
            <a:pPr marL="457200" lvl="0" indent="-381000" rtl="0">
              <a:spcBef>
                <a:spcPts val="0"/>
              </a:spcBef>
              <a:buSzPct val="100000"/>
            </a:pPr>
            <a:r>
              <a:rPr lang="en-GB" sz="2400" dirty="0">
                <a:solidFill>
                  <a:schemeClr val="accent1">
                    <a:lumMod val="75000"/>
                  </a:schemeClr>
                </a:solidFill>
              </a:rPr>
              <a:t>Counterconditioning and systematic desensitisation also form part of the same group known as </a:t>
            </a:r>
            <a:r>
              <a:rPr lang="en-GB" sz="2400" b="1" dirty="0">
                <a:solidFill>
                  <a:schemeClr val="accent4">
                    <a:lumMod val="75000"/>
                  </a:schemeClr>
                </a:solidFill>
              </a:rPr>
              <a:t>exposure therapies</a:t>
            </a:r>
          </a:p>
        </p:txBody>
      </p:sp>
    </p:spTree>
    <p:extLst>
      <p:ext uri="{BB962C8B-B14F-4D97-AF65-F5344CB8AC3E}">
        <p14:creationId xmlns:p14="http://schemas.microsoft.com/office/powerpoint/2010/main" val="1825767110"/>
      </p:ext>
    </p:extLst>
  </p:cSld>
  <p:clrMapOvr>
    <a:masterClrMapping/>
  </p:clrMapOvr>
  <p:transition spd="slow">
    <p:cut/>
  </p:transition>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Shape 388"/>
        <p:cNvGrpSpPr/>
        <p:nvPr/>
      </p:nvGrpSpPr>
      <p:grpSpPr>
        <a:xfrm>
          <a:off x="0" y="0"/>
          <a:ext cx="0" cy="0"/>
          <a:chOff x="0" y="0"/>
          <a:chExt cx="0" cy="0"/>
        </a:xfrm>
      </p:grpSpPr>
      <p:sp>
        <p:nvSpPr>
          <p:cNvPr id="389" name="Shape 389"/>
          <p:cNvSpPr txBox="1">
            <a:spLocks noGrp="1"/>
          </p:cNvSpPr>
          <p:nvPr>
            <p:ph type="title"/>
          </p:nvPr>
        </p:nvSpPr>
        <p:spPr>
          <a:xfrm>
            <a:off x="435893" y="702156"/>
            <a:ext cx="8272200" cy="1013700"/>
          </a:xfrm>
          <a:prstGeom prst="rect">
            <a:avLst/>
          </a:prstGeom>
        </p:spPr>
        <p:txBody>
          <a:bodyPr lIns="91425" tIns="91425" rIns="91425" bIns="91425" anchor="b" anchorCtr="0">
            <a:noAutofit/>
          </a:bodyPr>
          <a:lstStyle/>
          <a:p>
            <a:pPr lvl="0">
              <a:spcBef>
                <a:spcPts val="0"/>
              </a:spcBef>
              <a:buClr>
                <a:schemeClr val="dk1"/>
              </a:buClr>
              <a:buSzPct val="36666"/>
              <a:buFont typeface="Arial"/>
              <a:buNone/>
            </a:pPr>
            <a:r>
              <a:rPr lang="en-GB" sz="3000" b="1" dirty="0">
                <a:solidFill>
                  <a:schemeClr val="accent4">
                    <a:lumMod val="75000"/>
                  </a:schemeClr>
                </a:solidFill>
              </a:rPr>
              <a:t>2) Behavioural Therapy</a:t>
            </a:r>
          </a:p>
        </p:txBody>
      </p:sp>
      <p:sp>
        <p:nvSpPr>
          <p:cNvPr id="390" name="Shape 390"/>
          <p:cNvSpPr txBox="1">
            <a:spLocks noGrp="1"/>
          </p:cNvSpPr>
          <p:nvPr>
            <p:ph type="body" idx="1"/>
          </p:nvPr>
        </p:nvSpPr>
        <p:spPr>
          <a:xfrm>
            <a:off x="435895" y="2180497"/>
            <a:ext cx="8272200" cy="3678299"/>
          </a:xfrm>
          <a:prstGeom prst="rect">
            <a:avLst/>
          </a:prstGeom>
        </p:spPr>
        <p:txBody>
          <a:bodyPr lIns="91425" tIns="91425" rIns="91425" bIns="91425" anchor="ctr" anchorCtr="0">
            <a:noAutofit/>
          </a:bodyPr>
          <a:lstStyle/>
          <a:p>
            <a:pPr lvl="0" rtl="0">
              <a:spcBef>
                <a:spcPts val="0"/>
              </a:spcBef>
              <a:buNone/>
            </a:pPr>
            <a:r>
              <a:rPr lang="en-GB" sz="2400" b="1" dirty="0">
                <a:solidFill>
                  <a:schemeClr val="accent1">
                    <a:lumMod val="75000"/>
                  </a:schemeClr>
                </a:solidFill>
              </a:rPr>
              <a:t>Therapies based on operant conditioning principles:</a:t>
            </a:r>
          </a:p>
          <a:p>
            <a:pPr lvl="0" rtl="0">
              <a:spcBef>
                <a:spcPts val="0"/>
              </a:spcBef>
              <a:buNone/>
            </a:pPr>
            <a:endParaRPr sz="2400" dirty="0">
              <a:solidFill>
                <a:schemeClr val="accent1">
                  <a:lumMod val="75000"/>
                </a:schemeClr>
              </a:solidFill>
            </a:endParaRPr>
          </a:p>
          <a:p>
            <a:pPr marL="457200" lvl="0" indent="-381000" rtl="0">
              <a:spcBef>
                <a:spcPts val="0"/>
              </a:spcBef>
              <a:buSzPct val="100000"/>
            </a:pPr>
            <a:r>
              <a:rPr lang="en-GB" sz="2400" dirty="0">
                <a:solidFill>
                  <a:schemeClr val="accent1">
                    <a:lumMod val="75000"/>
                  </a:schemeClr>
                </a:solidFill>
              </a:rPr>
              <a:t>Used in three specific ways:</a:t>
            </a:r>
          </a:p>
          <a:p>
            <a:pPr marL="914400" lvl="1" indent="-381000" rtl="0">
              <a:spcBef>
                <a:spcPts val="0"/>
              </a:spcBef>
              <a:buSzPct val="100000"/>
            </a:pPr>
            <a:r>
              <a:rPr lang="en-GB" sz="2000" dirty="0">
                <a:solidFill>
                  <a:schemeClr val="accent1">
                    <a:lumMod val="75000"/>
                  </a:schemeClr>
                </a:solidFill>
              </a:rPr>
              <a:t>To understand what is reinforcing certain behaviours</a:t>
            </a:r>
          </a:p>
          <a:p>
            <a:pPr marL="914400" lvl="1" indent="-381000" rtl="0">
              <a:spcBef>
                <a:spcPts val="0"/>
              </a:spcBef>
              <a:buSzPct val="100000"/>
            </a:pPr>
            <a:r>
              <a:rPr lang="en-GB" sz="2000" dirty="0">
                <a:solidFill>
                  <a:schemeClr val="accent1">
                    <a:lumMod val="75000"/>
                  </a:schemeClr>
                </a:solidFill>
              </a:rPr>
              <a:t>To use reinforcers and rewards to try and establish more adaptive behaviours</a:t>
            </a:r>
          </a:p>
          <a:p>
            <a:pPr marL="914400" lvl="1" indent="-381000">
              <a:spcBef>
                <a:spcPts val="0"/>
              </a:spcBef>
              <a:buSzPct val="100000"/>
            </a:pPr>
            <a:r>
              <a:rPr lang="en-GB" sz="2000" dirty="0">
                <a:solidFill>
                  <a:schemeClr val="accent1">
                    <a:lumMod val="75000"/>
                  </a:schemeClr>
                </a:solidFill>
              </a:rPr>
              <a:t>To use negative consequences to punish maladaptive behaviours</a:t>
            </a:r>
          </a:p>
        </p:txBody>
      </p:sp>
    </p:spTree>
    <p:extLst>
      <p:ext uri="{BB962C8B-B14F-4D97-AF65-F5344CB8AC3E}">
        <p14:creationId xmlns:p14="http://schemas.microsoft.com/office/powerpoint/2010/main" val="3630251995"/>
      </p:ext>
    </p:extLst>
  </p:cSld>
  <p:clrMapOvr>
    <a:masterClrMapping/>
  </p:clrMapOvr>
  <p:transition spd="slow">
    <p:cut/>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Shape 395"/>
        <p:cNvGrpSpPr/>
        <p:nvPr/>
      </p:nvGrpSpPr>
      <p:grpSpPr>
        <a:xfrm>
          <a:off x="0" y="0"/>
          <a:ext cx="0" cy="0"/>
          <a:chOff x="0" y="0"/>
          <a:chExt cx="0" cy="0"/>
        </a:xfrm>
      </p:grpSpPr>
      <p:sp>
        <p:nvSpPr>
          <p:cNvPr id="396" name="Shape 396"/>
          <p:cNvSpPr txBox="1">
            <a:spLocks noGrp="1"/>
          </p:cNvSpPr>
          <p:nvPr>
            <p:ph type="title"/>
          </p:nvPr>
        </p:nvSpPr>
        <p:spPr>
          <a:xfrm>
            <a:off x="435893" y="702156"/>
            <a:ext cx="8272200" cy="1013700"/>
          </a:xfrm>
          <a:prstGeom prst="rect">
            <a:avLst/>
          </a:prstGeom>
        </p:spPr>
        <p:txBody>
          <a:bodyPr lIns="91425" tIns="91425" rIns="91425" bIns="91425" anchor="b" anchorCtr="0">
            <a:noAutofit/>
          </a:bodyPr>
          <a:lstStyle/>
          <a:p>
            <a:pPr lvl="0">
              <a:spcBef>
                <a:spcPts val="0"/>
              </a:spcBef>
              <a:buNone/>
            </a:pPr>
            <a:r>
              <a:rPr lang="en-GB" sz="3000" b="1" dirty="0">
                <a:solidFill>
                  <a:schemeClr val="accent4">
                    <a:lumMod val="75000"/>
                  </a:schemeClr>
                </a:solidFill>
              </a:rPr>
              <a:t>3) Cognitive Therapies</a:t>
            </a:r>
          </a:p>
        </p:txBody>
      </p:sp>
      <p:sp>
        <p:nvSpPr>
          <p:cNvPr id="397" name="Shape 397"/>
          <p:cNvSpPr txBox="1">
            <a:spLocks noGrp="1"/>
          </p:cNvSpPr>
          <p:nvPr>
            <p:ph type="body" idx="1"/>
          </p:nvPr>
        </p:nvSpPr>
        <p:spPr>
          <a:xfrm>
            <a:off x="435895" y="2180497"/>
            <a:ext cx="8272200" cy="3678299"/>
          </a:xfrm>
          <a:prstGeom prst="rect">
            <a:avLst/>
          </a:prstGeom>
        </p:spPr>
        <p:txBody>
          <a:bodyPr lIns="91425" tIns="91425" rIns="91425" bIns="91425" anchor="ctr" anchorCtr="0">
            <a:noAutofit/>
          </a:bodyPr>
          <a:lstStyle/>
          <a:p>
            <a:pPr marL="457200" lvl="0" indent="-381000" rtl="0">
              <a:spcBef>
                <a:spcPts val="0"/>
              </a:spcBef>
              <a:buSzPct val="100000"/>
            </a:pPr>
            <a:r>
              <a:rPr lang="en-GB" sz="2400" dirty="0">
                <a:solidFill>
                  <a:schemeClr val="accent1">
                    <a:lumMod val="75000"/>
                  </a:schemeClr>
                </a:solidFill>
              </a:rPr>
              <a:t>Cognitive therapies involve tackling dysfunctional ‘ways of thinking’ - either about the self or the </a:t>
            </a:r>
            <a:r>
              <a:rPr lang="en-GB" sz="2400" dirty="0" smtClean="0">
                <a:solidFill>
                  <a:schemeClr val="accent1">
                    <a:lumMod val="75000"/>
                  </a:schemeClr>
                </a:solidFill>
              </a:rPr>
              <a:t>world</a:t>
            </a:r>
          </a:p>
          <a:p>
            <a:pPr marL="457200" lvl="0" indent="-381000" rtl="0">
              <a:spcBef>
                <a:spcPts val="0"/>
              </a:spcBef>
              <a:buSzPct val="100000"/>
            </a:pPr>
            <a:endParaRPr lang="en-GB" sz="2400" dirty="0">
              <a:solidFill>
                <a:schemeClr val="accent1">
                  <a:lumMod val="75000"/>
                </a:schemeClr>
              </a:solidFill>
            </a:endParaRPr>
          </a:p>
          <a:p>
            <a:pPr marL="457200" lvl="0" indent="-381000" rtl="0">
              <a:spcBef>
                <a:spcPts val="0"/>
              </a:spcBef>
              <a:buSzPct val="100000"/>
            </a:pPr>
            <a:r>
              <a:rPr lang="en-GB" sz="2400" dirty="0">
                <a:solidFill>
                  <a:schemeClr val="accent1">
                    <a:lumMod val="75000"/>
                  </a:schemeClr>
                </a:solidFill>
              </a:rPr>
              <a:t>Many anxiety disorders are characterised by a bias towards processing threatening or anxiety-related information (GAD) or interpreting ambiguous information negatively (panic disorder</a:t>
            </a:r>
            <a:r>
              <a:rPr lang="en-GB" sz="2400" dirty="0" smtClean="0">
                <a:solidFill>
                  <a:schemeClr val="accent1">
                    <a:lumMod val="75000"/>
                  </a:schemeClr>
                </a:solidFill>
              </a:rPr>
              <a:t>)</a:t>
            </a:r>
          </a:p>
          <a:p>
            <a:pPr marL="457200" lvl="0" indent="-381000" rtl="0">
              <a:spcBef>
                <a:spcPts val="0"/>
              </a:spcBef>
              <a:buSzPct val="100000"/>
            </a:pPr>
            <a:endParaRPr lang="en-GB" sz="2400" dirty="0">
              <a:solidFill>
                <a:schemeClr val="accent1">
                  <a:lumMod val="75000"/>
                </a:schemeClr>
              </a:solidFill>
            </a:endParaRPr>
          </a:p>
          <a:p>
            <a:pPr marL="457200" lvl="0" indent="-381000" rtl="0">
              <a:spcBef>
                <a:spcPts val="0"/>
              </a:spcBef>
              <a:buSzPct val="100000"/>
            </a:pPr>
            <a:r>
              <a:rPr lang="en-GB" sz="2400" dirty="0">
                <a:solidFill>
                  <a:schemeClr val="accent1">
                    <a:lumMod val="75000"/>
                  </a:schemeClr>
                </a:solidFill>
              </a:rPr>
              <a:t>If cognitive factors are maintaining symptoms, then developing treatments that try and address and change these dysfunctional cognitive features is important</a:t>
            </a:r>
          </a:p>
        </p:txBody>
      </p:sp>
    </p:spTree>
    <p:extLst>
      <p:ext uri="{BB962C8B-B14F-4D97-AF65-F5344CB8AC3E}">
        <p14:creationId xmlns:p14="http://schemas.microsoft.com/office/powerpoint/2010/main" val="1612517619"/>
      </p:ext>
    </p:extLst>
  </p:cSld>
  <p:clrMapOvr>
    <a:masterClrMapping/>
  </p:clrMapOvr>
  <p:transition spd="slow">
    <p:cut/>
  </p:transition>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3" name="Shape 403"/>
          <p:cNvSpPr txBox="1">
            <a:spLocks noGrp="1"/>
          </p:cNvSpPr>
          <p:nvPr>
            <p:ph type="title"/>
          </p:nvPr>
        </p:nvSpPr>
        <p:spPr>
          <a:xfrm>
            <a:off x="435893" y="702156"/>
            <a:ext cx="8272200" cy="1013700"/>
          </a:xfrm>
          <a:prstGeom prst="rect">
            <a:avLst/>
          </a:prstGeom>
        </p:spPr>
        <p:txBody>
          <a:bodyPr lIns="91425" tIns="91425" rIns="91425" bIns="91425" anchor="b" anchorCtr="0">
            <a:noAutofit/>
          </a:bodyPr>
          <a:lstStyle/>
          <a:p>
            <a:pPr lvl="0">
              <a:spcBef>
                <a:spcPts val="0"/>
              </a:spcBef>
              <a:buClr>
                <a:schemeClr val="dk1"/>
              </a:buClr>
              <a:buSzPct val="36666"/>
              <a:buFont typeface="Arial"/>
              <a:buNone/>
            </a:pPr>
            <a:r>
              <a:rPr lang="en-GB" sz="3000" b="1" dirty="0">
                <a:solidFill>
                  <a:schemeClr val="accent4">
                    <a:lumMod val="75000"/>
                  </a:schemeClr>
                </a:solidFill>
              </a:rPr>
              <a:t>3) Cognitive Therapies</a:t>
            </a:r>
          </a:p>
        </p:txBody>
      </p:sp>
      <p:sp>
        <p:nvSpPr>
          <p:cNvPr id="404" name="Shape 404"/>
          <p:cNvSpPr txBox="1">
            <a:spLocks noGrp="1"/>
          </p:cNvSpPr>
          <p:nvPr>
            <p:ph type="body" idx="1"/>
          </p:nvPr>
        </p:nvSpPr>
        <p:spPr>
          <a:xfrm>
            <a:off x="435895" y="2180497"/>
            <a:ext cx="8272200" cy="3678299"/>
          </a:xfrm>
          <a:prstGeom prst="rect">
            <a:avLst/>
          </a:prstGeom>
        </p:spPr>
        <p:txBody>
          <a:bodyPr lIns="91425" tIns="91425" rIns="91425" bIns="91425" anchor="ctr" anchorCtr="0">
            <a:noAutofit/>
          </a:bodyPr>
          <a:lstStyle/>
          <a:p>
            <a:pPr lvl="0" rtl="0">
              <a:spcBef>
                <a:spcPts val="0"/>
              </a:spcBef>
              <a:buNone/>
            </a:pPr>
            <a:r>
              <a:rPr lang="en-GB" sz="2400" b="1" dirty="0">
                <a:solidFill>
                  <a:schemeClr val="accent1">
                    <a:lumMod val="75000"/>
                  </a:schemeClr>
                </a:solidFill>
              </a:rPr>
              <a:t>Beck’s Cognitive </a:t>
            </a:r>
            <a:r>
              <a:rPr lang="en-GB" sz="2400" b="1" dirty="0" smtClean="0">
                <a:solidFill>
                  <a:schemeClr val="accent1">
                    <a:lumMod val="75000"/>
                  </a:schemeClr>
                </a:solidFill>
              </a:rPr>
              <a:t>Therapy</a:t>
            </a:r>
          </a:p>
          <a:p>
            <a:pPr lvl="0" rtl="0">
              <a:spcBef>
                <a:spcPts val="0"/>
              </a:spcBef>
              <a:buNone/>
            </a:pPr>
            <a:endParaRPr lang="en-GB" sz="2400" b="1" dirty="0">
              <a:solidFill>
                <a:schemeClr val="accent1">
                  <a:lumMod val="75000"/>
                </a:schemeClr>
              </a:solidFill>
            </a:endParaRPr>
          </a:p>
          <a:p>
            <a:pPr lvl="0" rtl="0">
              <a:spcBef>
                <a:spcPts val="0"/>
              </a:spcBef>
              <a:buNone/>
            </a:pPr>
            <a:endParaRPr lang="en-GB" sz="2400" b="1" dirty="0">
              <a:solidFill>
                <a:schemeClr val="accent1">
                  <a:lumMod val="75000"/>
                </a:schemeClr>
              </a:solidFill>
            </a:endParaRPr>
          </a:p>
          <a:p>
            <a:pPr marL="457200" lvl="0" indent="-381000" rtl="0">
              <a:spcBef>
                <a:spcPts val="0"/>
              </a:spcBef>
              <a:buSzPct val="100000"/>
            </a:pPr>
            <a:r>
              <a:rPr lang="en-GB" sz="2400" dirty="0">
                <a:solidFill>
                  <a:schemeClr val="accent1">
                    <a:lumMod val="75000"/>
                  </a:schemeClr>
                </a:solidFill>
              </a:rPr>
              <a:t>A form of therapy that considers depression is maintained by ‘negative schema’ leadings depressed individuals to hold negative views about themselves, their future and the world</a:t>
            </a:r>
            <a:r>
              <a:rPr lang="en-GB" sz="2400" dirty="0" smtClean="0">
                <a:solidFill>
                  <a:schemeClr val="accent1">
                    <a:lumMod val="75000"/>
                  </a:schemeClr>
                </a:solidFill>
              </a:rPr>
              <a:t>.</a:t>
            </a:r>
          </a:p>
          <a:p>
            <a:pPr marL="457200" lvl="0" indent="-381000" rtl="0">
              <a:spcBef>
                <a:spcPts val="0"/>
              </a:spcBef>
              <a:buSzPct val="100000"/>
            </a:pPr>
            <a:endParaRPr lang="en-GB" sz="2400" dirty="0">
              <a:solidFill>
                <a:schemeClr val="accent1">
                  <a:lumMod val="75000"/>
                </a:schemeClr>
              </a:solidFill>
            </a:endParaRPr>
          </a:p>
          <a:p>
            <a:pPr marL="457200" lvl="0" indent="-381000">
              <a:spcBef>
                <a:spcPts val="0"/>
              </a:spcBef>
              <a:buSzPct val="100000"/>
            </a:pPr>
            <a:r>
              <a:rPr lang="en-GB" sz="2400" dirty="0">
                <a:solidFill>
                  <a:schemeClr val="accent1">
                    <a:lumMod val="75000"/>
                  </a:schemeClr>
                </a:solidFill>
              </a:rPr>
              <a:t>Beck argues that successful therapy must challenge the biased, irrational and over generalised thoughts.</a:t>
            </a:r>
          </a:p>
        </p:txBody>
      </p:sp>
    </p:spTree>
    <p:extLst>
      <p:ext uri="{BB962C8B-B14F-4D97-AF65-F5344CB8AC3E}">
        <p14:creationId xmlns:p14="http://schemas.microsoft.com/office/powerpoint/2010/main" val="1042352220"/>
      </p:ext>
    </p:extLst>
  </p:cSld>
  <p:clrMapOvr>
    <a:masterClrMapping/>
  </p:clrMapOvr>
  <p:transition spd="slow">
    <p:cut/>
  </p:transition>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Shape 409"/>
        <p:cNvGrpSpPr/>
        <p:nvPr/>
      </p:nvGrpSpPr>
      <p:grpSpPr>
        <a:xfrm>
          <a:off x="0" y="0"/>
          <a:ext cx="0" cy="0"/>
          <a:chOff x="0" y="0"/>
          <a:chExt cx="0" cy="0"/>
        </a:xfrm>
      </p:grpSpPr>
      <p:sp>
        <p:nvSpPr>
          <p:cNvPr id="410" name="Shape 410"/>
          <p:cNvSpPr txBox="1">
            <a:spLocks noGrp="1"/>
          </p:cNvSpPr>
          <p:nvPr>
            <p:ph type="title"/>
          </p:nvPr>
        </p:nvSpPr>
        <p:spPr>
          <a:xfrm>
            <a:off x="435900" y="247350"/>
            <a:ext cx="8272200" cy="1013700"/>
          </a:xfrm>
          <a:prstGeom prst="rect">
            <a:avLst/>
          </a:prstGeom>
        </p:spPr>
        <p:txBody>
          <a:bodyPr lIns="91425" tIns="91425" rIns="91425" bIns="91425" anchor="b" anchorCtr="0">
            <a:noAutofit/>
          </a:bodyPr>
          <a:lstStyle/>
          <a:p>
            <a:pPr lvl="0">
              <a:spcBef>
                <a:spcPts val="0"/>
              </a:spcBef>
              <a:buClr>
                <a:schemeClr val="dk1"/>
              </a:buClr>
              <a:buSzPct val="36666"/>
              <a:buFont typeface="Arial"/>
              <a:buNone/>
            </a:pPr>
            <a:r>
              <a:rPr lang="en-GB" sz="3000" b="1" dirty="0">
                <a:solidFill>
                  <a:schemeClr val="accent4">
                    <a:lumMod val="75000"/>
                  </a:schemeClr>
                </a:solidFill>
              </a:rPr>
              <a:t>3) Cognitive Therapies</a:t>
            </a:r>
          </a:p>
        </p:txBody>
      </p:sp>
      <p:sp>
        <p:nvSpPr>
          <p:cNvPr id="411" name="Shape 411"/>
          <p:cNvSpPr txBox="1">
            <a:spLocks noGrp="1"/>
          </p:cNvSpPr>
          <p:nvPr>
            <p:ph type="body" idx="1"/>
          </p:nvPr>
        </p:nvSpPr>
        <p:spPr>
          <a:xfrm>
            <a:off x="435900" y="1916875"/>
            <a:ext cx="8272200" cy="1437600"/>
          </a:xfrm>
          <a:prstGeom prst="rect">
            <a:avLst/>
          </a:prstGeom>
        </p:spPr>
        <p:txBody>
          <a:bodyPr lIns="91425" tIns="91425" rIns="91425" bIns="91425" anchor="ctr" anchorCtr="0">
            <a:noAutofit/>
          </a:bodyPr>
          <a:lstStyle/>
          <a:p>
            <a:pPr lvl="0" rtl="0">
              <a:spcBef>
                <a:spcPts val="0"/>
              </a:spcBef>
              <a:buNone/>
            </a:pPr>
            <a:r>
              <a:rPr lang="en-GB" sz="2800" b="1" dirty="0">
                <a:solidFill>
                  <a:schemeClr val="accent1">
                    <a:lumMod val="75000"/>
                  </a:schemeClr>
                </a:solidFill>
              </a:rPr>
              <a:t>Cognitive Behaviour </a:t>
            </a:r>
            <a:r>
              <a:rPr lang="en-GB" sz="2800" b="1" dirty="0" smtClean="0">
                <a:solidFill>
                  <a:schemeClr val="accent1">
                    <a:lumMod val="75000"/>
                  </a:schemeClr>
                </a:solidFill>
              </a:rPr>
              <a:t>Therapy</a:t>
            </a:r>
          </a:p>
          <a:p>
            <a:pPr lvl="0" rtl="0">
              <a:spcBef>
                <a:spcPts val="0"/>
              </a:spcBef>
              <a:buNone/>
            </a:pPr>
            <a:endParaRPr lang="en-GB" sz="2800" b="1" dirty="0">
              <a:solidFill>
                <a:schemeClr val="accent1">
                  <a:lumMod val="75000"/>
                </a:schemeClr>
              </a:solidFill>
            </a:endParaRPr>
          </a:p>
          <a:p>
            <a:pPr marL="457200" lvl="0" indent="-381000" rtl="0">
              <a:spcBef>
                <a:spcPts val="0"/>
              </a:spcBef>
              <a:buSzPct val="100000"/>
            </a:pPr>
            <a:r>
              <a:rPr lang="en-GB" sz="2400" dirty="0">
                <a:solidFill>
                  <a:schemeClr val="accent1">
                    <a:lumMod val="75000"/>
                  </a:schemeClr>
                </a:solidFill>
              </a:rPr>
              <a:t>An intervention for changing both thoughts and behaviour</a:t>
            </a:r>
          </a:p>
          <a:p>
            <a:pPr marL="457200" lvl="0" indent="-381000" rtl="0">
              <a:spcBef>
                <a:spcPts val="0"/>
              </a:spcBef>
              <a:buSzPct val="100000"/>
            </a:pPr>
            <a:r>
              <a:rPr lang="en-GB" sz="2400" dirty="0">
                <a:solidFill>
                  <a:schemeClr val="accent1">
                    <a:lumMod val="75000"/>
                  </a:schemeClr>
                </a:solidFill>
              </a:rPr>
              <a:t>Usually possesses most of the following characteristics:</a:t>
            </a:r>
          </a:p>
        </p:txBody>
      </p:sp>
      <p:sp>
        <p:nvSpPr>
          <p:cNvPr id="412" name="Shape 412"/>
          <p:cNvSpPr txBox="1"/>
          <p:nvPr/>
        </p:nvSpPr>
        <p:spPr>
          <a:xfrm>
            <a:off x="561253" y="3595491"/>
            <a:ext cx="3743099" cy="1955699"/>
          </a:xfrm>
          <a:prstGeom prst="rect">
            <a:avLst/>
          </a:prstGeom>
          <a:noFill/>
          <a:ln>
            <a:noFill/>
          </a:ln>
        </p:spPr>
        <p:txBody>
          <a:bodyPr lIns="91425" tIns="91425" rIns="91425" bIns="91425" anchor="t" anchorCtr="0">
            <a:noAutofit/>
          </a:bodyPr>
          <a:lstStyle/>
          <a:p>
            <a:pPr marL="457200" lvl="0" indent="-342900" rtl="0">
              <a:spcBef>
                <a:spcPts val="0"/>
              </a:spcBef>
              <a:buSzPct val="100000"/>
              <a:buChar char="●"/>
            </a:pPr>
            <a:r>
              <a:rPr lang="en-GB" sz="1800" dirty="0">
                <a:solidFill>
                  <a:schemeClr val="accent1">
                    <a:lumMod val="75000"/>
                  </a:schemeClr>
                </a:solidFill>
              </a:rPr>
              <a:t>Keeping a diary of events and associated feelings, moods and thoughts</a:t>
            </a:r>
          </a:p>
          <a:p>
            <a:pPr lvl="0" rtl="0">
              <a:spcBef>
                <a:spcPts val="0"/>
              </a:spcBef>
              <a:buNone/>
            </a:pPr>
            <a:endParaRPr sz="1800" dirty="0">
              <a:solidFill>
                <a:schemeClr val="accent1">
                  <a:lumMod val="75000"/>
                </a:schemeClr>
              </a:solidFill>
            </a:endParaRPr>
          </a:p>
          <a:p>
            <a:pPr marL="457200" lvl="0" indent="-342900" rtl="0">
              <a:spcBef>
                <a:spcPts val="0"/>
              </a:spcBef>
              <a:buSzPct val="100000"/>
              <a:buChar char="●"/>
            </a:pPr>
            <a:r>
              <a:rPr lang="en-GB" sz="1800" dirty="0">
                <a:solidFill>
                  <a:schemeClr val="accent1">
                    <a:lumMod val="75000"/>
                  </a:schemeClr>
                </a:solidFill>
              </a:rPr>
              <a:t>Identify and challenge irrational, dysfunctional or biased thoughts or assumptions</a:t>
            </a:r>
          </a:p>
          <a:p>
            <a:pPr marL="914400" lvl="1" indent="-342900" rtl="0">
              <a:spcBef>
                <a:spcPts val="0"/>
              </a:spcBef>
              <a:buSzPct val="100000"/>
              <a:buChar char="○"/>
            </a:pPr>
            <a:r>
              <a:rPr lang="en-GB" sz="1800" dirty="0">
                <a:solidFill>
                  <a:schemeClr val="accent1">
                    <a:lumMod val="75000"/>
                  </a:schemeClr>
                </a:solidFill>
              </a:rPr>
              <a:t>With the help of the therapist</a:t>
            </a:r>
          </a:p>
        </p:txBody>
      </p:sp>
      <p:sp>
        <p:nvSpPr>
          <p:cNvPr id="413" name="Shape 413"/>
          <p:cNvSpPr txBox="1"/>
          <p:nvPr/>
        </p:nvSpPr>
        <p:spPr>
          <a:xfrm>
            <a:off x="4784913" y="3595492"/>
            <a:ext cx="3743099" cy="1955699"/>
          </a:xfrm>
          <a:prstGeom prst="rect">
            <a:avLst/>
          </a:prstGeom>
          <a:noFill/>
          <a:ln>
            <a:noFill/>
          </a:ln>
        </p:spPr>
        <p:txBody>
          <a:bodyPr lIns="91425" tIns="91425" rIns="91425" bIns="91425" anchor="t" anchorCtr="0">
            <a:noAutofit/>
          </a:bodyPr>
          <a:lstStyle/>
          <a:p>
            <a:pPr marL="457200" lvl="0" indent="-342900" rtl="0">
              <a:spcBef>
                <a:spcPts val="0"/>
              </a:spcBef>
              <a:buSzPct val="100000"/>
              <a:buChar char="●"/>
            </a:pPr>
            <a:r>
              <a:rPr lang="en-GB" sz="1800" dirty="0">
                <a:solidFill>
                  <a:schemeClr val="accent1">
                    <a:lumMod val="75000"/>
                  </a:schemeClr>
                </a:solidFill>
              </a:rPr>
              <a:t>Homework of behavioural experiments</a:t>
            </a:r>
          </a:p>
          <a:p>
            <a:pPr marL="914400" lvl="1" indent="-342900" rtl="0">
              <a:spcBef>
                <a:spcPts val="0"/>
              </a:spcBef>
              <a:buSzPct val="100000"/>
              <a:buChar char="○"/>
            </a:pPr>
            <a:r>
              <a:rPr lang="en-GB" sz="1800" dirty="0">
                <a:solidFill>
                  <a:schemeClr val="accent1">
                    <a:lumMod val="75000"/>
                  </a:schemeClr>
                </a:solidFill>
              </a:rPr>
              <a:t>Test whether thoughts are accurate and rational</a:t>
            </a:r>
          </a:p>
          <a:p>
            <a:pPr marL="457200" lvl="0" indent="0" rtl="0">
              <a:spcBef>
                <a:spcPts val="0"/>
              </a:spcBef>
              <a:buNone/>
            </a:pPr>
            <a:endParaRPr sz="1800" dirty="0">
              <a:solidFill>
                <a:schemeClr val="accent1">
                  <a:lumMod val="75000"/>
                </a:schemeClr>
              </a:solidFill>
            </a:endParaRPr>
          </a:p>
          <a:p>
            <a:pPr marL="457200" lvl="0" indent="-342900" rtl="0">
              <a:spcBef>
                <a:spcPts val="0"/>
              </a:spcBef>
              <a:buSzPct val="100000"/>
              <a:buChar char="●"/>
            </a:pPr>
            <a:r>
              <a:rPr lang="en-GB" sz="1800" dirty="0">
                <a:solidFill>
                  <a:schemeClr val="accent1">
                    <a:lumMod val="75000"/>
                  </a:schemeClr>
                </a:solidFill>
              </a:rPr>
              <a:t>Develop new more adaptive ways of thinking</a:t>
            </a:r>
          </a:p>
          <a:p>
            <a:pPr marL="914400" lvl="1" indent="-342900" rtl="0">
              <a:spcBef>
                <a:spcPts val="0"/>
              </a:spcBef>
              <a:buSzPct val="100000"/>
              <a:buChar char="○"/>
            </a:pPr>
            <a:r>
              <a:rPr lang="en-GB" sz="1800" dirty="0">
                <a:solidFill>
                  <a:schemeClr val="accent1">
                    <a:lumMod val="75000"/>
                  </a:schemeClr>
                </a:solidFill>
              </a:rPr>
              <a:t>Mainly in ways that may evoke their psychopathology</a:t>
            </a:r>
          </a:p>
        </p:txBody>
      </p:sp>
    </p:spTree>
    <p:extLst>
      <p:ext uri="{BB962C8B-B14F-4D97-AF65-F5344CB8AC3E}">
        <p14:creationId xmlns:p14="http://schemas.microsoft.com/office/powerpoint/2010/main" val="456473858"/>
      </p:ext>
    </p:extLst>
  </p:cSld>
  <p:clrMapOvr>
    <a:masterClrMapping/>
  </p:clrMapOvr>
  <p:transition spd="slow">
    <p:cut/>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Shape 418"/>
        <p:cNvGrpSpPr/>
        <p:nvPr/>
      </p:nvGrpSpPr>
      <p:grpSpPr>
        <a:xfrm>
          <a:off x="0" y="0"/>
          <a:ext cx="0" cy="0"/>
          <a:chOff x="0" y="0"/>
          <a:chExt cx="0" cy="0"/>
        </a:xfrm>
      </p:grpSpPr>
      <p:sp>
        <p:nvSpPr>
          <p:cNvPr id="419" name="Shape 419"/>
          <p:cNvSpPr txBox="1">
            <a:spLocks noGrp="1"/>
          </p:cNvSpPr>
          <p:nvPr>
            <p:ph type="title"/>
          </p:nvPr>
        </p:nvSpPr>
        <p:spPr>
          <a:xfrm>
            <a:off x="435893" y="702156"/>
            <a:ext cx="8272200" cy="1013700"/>
          </a:xfrm>
          <a:prstGeom prst="rect">
            <a:avLst/>
          </a:prstGeom>
        </p:spPr>
        <p:txBody>
          <a:bodyPr lIns="91425" tIns="91425" rIns="91425" bIns="91425" anchor="b" anchorCtr="0">
            <a:noAutofit/>
          </a:bodyPr>
          <a:lstStyle/>
          <a:p>
            <a:pPr lvl="0">
              <a:spcBef>
                <a:spcPts val="0"/>
              </a:spcBef>
              <a:buClr>
                <a:schemeClr val="dk1"/>
              </a:buClr>
              <a:buSzPct val="36666"/>
              <a:buFont typeface="Arial"/>
              <a:buNone/>
            </a:pPr>
            <a:r>
              <a:rPr lang="en-GB" sz="3000" b="1" dirty="0">
                <a:solidFill>
                  <a:schemeClr val="accent4">
                    <a:lumMod val="75000"/>
                  </a:schemeClr>
                </a:solidFill>
              </a:rPr>
              <a:t>3) Cognitive Therapies</a:t>
            </a:r>
          </a:p>
        </p:txBody>
      </p:sp>
      <p:sp>
        <p:nvSpPr>
          <p:cNvPr id="420" name="Shape 420"/>
          <p:cNvSpPr txBox="1">
            <a:spLocks noGrp="1"/>
          </p:cNvSpPr>
          <p:nvPr>
            <p:ph type="body" idx="1"/>
          </p:nvPr>
        </p:nvSpPr>
        <p:spPr>
          <a:xfrm>
            <a:off x="435895" y="2180497"/>
            <a:ext cx="8272200" cy="3678299"/>
          </a:xfrm>
          <a:prstGeom prst="rect">
            <a:avLst/>
          </a:prstGeom>
        </p:spPr>
        <p:txBody>
          <a:bodyPr lIns="91425" tIns="91425" rIns="91425" bIns="91425" anchor="ctr" anchorCtr="0">
            <a:noAutofit/>
          </a:bodyPr>
          <a:lstStyle/>
          <a:p>
            <a:pPr lvl="0">
              <a:spcBef>
                <a:spcPts val="0"/>
              </a:spcBef>
              <a:buNone/>
            </a:pPr>
            <a:r>
              <a:rPr lang="en-GB" sz="2400" dirty="0">
                <a:solidFill>
                  <a:schemeClr val="accent1">
                    <a:lumMod val="75000"/>
                  </a:schemeClr>
                </a:solidFill>
              </a:rPr>
              <a:t>CBT is generally perceived as an evidence-based, cost-effective form of treatment that can be successfully applied to a very broad range  of psychopathologies (Butler et al., 2006)</a:t>
            </a:r>
          </a:p>
        </p:txBody>
      </p:sp>
    </p:spTree>
    <p:extLst>
      <p:ext uri="{BB962C8B-B14F-4D97-AF65-F5344CB8AC3E}">
        <p14:creationId xmlns:p14="http://schemas.microsoft.com/office/powerpoint/2010/main" val="840293760"/>
      </p:ext>
    </p:extLst>
  </p:cSld>
  <p:clrMapOvr>
    <a:masterClrMapping/>
  </p:clrMapOvr>
  <p:transition spd="slow">
    <p:cut/>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ADDITIONAL EVIDENCE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8303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800" b="1" dirty="0" smtClean="0">
                <a:solidFill>
                  <a:schemeClr val="accent4">
                    <a:lumMod val="75000"/>
                  </a:schemeClr>
                </a:solidFill>
              </a:rPr>
              <a:t>Evidence for Treatments</a:t>
            </a:r>
            <a:endParaRPr lang="en-GB" sz="2800" b="1" dirty="0">
              <a:solidFill>
                <a:schemeClr val="accent4">
                  <a:lumMod val="75000"/>
                </a:schemeClr>
              </a:solidFill>
            </a:endParaRPr>
          </a:p>
        </p:txBody>
      </p:sp>
      <p:sp>
        <p:nvSpPr>
          <p:cNvPr id="3" name="Text Placeholder 2"/>
          <p:cNvSpPr>
            <a:spLocks noGrp="1"/>
          </p:cNvSpPr>
          <p:nvPr>
            <p:ph type="body" idx="1"/>
          </p:nvPr>
        </p:nvSpPr>
        <p:spPr/>
        <p:txBody>
          <a:bodyPr/>
          <a:lstStyle/>
          <a:p>
            <a:r>
              <a:rPr lang="en-GB" sz="2400" dirty="0" err="1" smtClean="0">
                <a:solidFill>
                  <a:schemeClr val="accent1">
                    <a:lumMod val="75000"/>
                  </a:schemeClr>
                </a:solidFill>
              </a:rPr>
              <a:t>Borkovec</a:t>
            </a:r>
            <a:r>
              <a:rPr lang="en-GB" sz="2400" dirty="0" smtClean="0">
                <a:solidFill>
                  <a:schemeClr val="accent1">
                    <a:lumMod val="75000"/>
                  </a:schemeClr>
                </a:solidFill>
              </a:rPr>
              <a:t>, Hazlett-Stevens and Diaz (1999): Beliefs about worry may play a significant role in the maintenance of GAD; interventions should be designed to modify these beliefs. CBT emerged as the most effective therapy for GAD</a:t>
            </a:r>
          </a:p>
          <a:p>
            <a:endParaRPr lang="en-GB" sz="2400" dirty="0">
              <a:solidFill>
                <a:schemeClr val="accent1">
                  <a:lumMod val="75000"/>
                </a:schemeClr>
              </a:solidFill>
            </a:endParaRPr>
          </a:p>
          <a:p>
            <a:r>
              <a:rPr lang="en-GB" sz="2400" dirty="0" err="1" smtClean="0">
                <a:solidFill>
                  <a:schemeClr val="accent1">
                    <a:lumMod val="75000"/>
                  </a:schemeClr>
                </a:solidFill>
              </a:rPr>
              <a:t>Cujipers</a:t>
            </a:r>
            <a:r>
              <a:rPr lang="en-GB" sz="2400" dirty="0" smtClean="0">
                <a:solidFill>
                  <a:schemeClr val="accent1">
                    <a:lumMod val="75000"/>
                  </a:schemeClr>
                </a:solidFill>
              </a:rPr>
              <a:t> et al. (2014): [meta-analysis] CBT is effective in the treatment of GAD and also has considerable effects on depression in GAD</a:t>
            </a:r>
            <a:endParaRPr lang="en-GB" sz="2400" dirty="0">
              <a:solidFill>
                <a:schemeClr val="accent1">
                  <a:lumMod val="75000"/>
                </a:schemeClr>
              </a:solidFill>
            </a:endParaRPr>
          </a:p>
        </p:txBody>
      </p:sp>
    </p:spTree>
    <p:extLst>
      <p:ext uri="{BB962C8B-B14F-4D97-AF65-F5344CB8AC3E}">
        <p14:creationId xmlns:p14="http://schemas.microsoft.com/office/powerpoint/2010/main" val="2717836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800" b="1" dirty="0" smtClean="0">
                <a:solidFill>
                  <a:schemeClr val="accent4">
                    <a:lumMod val="75000"/>
                  </a:schemeClr>
                </a:solidFill>
              </a:rPr>
              <a:t>Evidence for Treatments</a:t>
            </a:r>
            <a:endParaRPr lang="en-GB" sz="2800" b="1" dirty="0">
              <a:solidFill>
                <a:schemeClr val="accent4">
                  <a:lumMod val="75000"/>
                </a:schemeClr>
              </a:solidFill>
            </a:endParaRPr>
          </a:p>
        </p:txBody>
      </p:sp>
      <p:sp>
        <p:nvSpPr>
          <p:cNvPr id="3" name="Text Placeholder 2"/>
          <p:cNvSpPr>
            <a:spLocks noGrp="1"/>
          </p:cNvSpPr>
          <p:nvPr>
            <p:ph type="body" idx="1"/>
          </p:nvPr>
        </p:nvSpPr>
        <p:spPr>
          <a:xfrm>
            <a:off x="435895" y="2180497"/>
            <a:ext cx="8272210" cy="4013039"/>
          </a:xfrm>
        </p:spPr>
        <p:txBody>
          <a:bodyPr/>
          <a:lstStyle/>
          <a:p>
            <a:r>
              <a:rPr lang="en-GB" sz="2400" dirty="0" smtClean="0">
                <a:solidFill>
                  <a:schemeClr val="accent1">
                    <a:lumMod val="75000"/>
                  </a:schemeClr>
                </a:solidFill>
              </a:rPr>
              <a:t>Cukor et al. (2009): Technological based treatments have the strongest evidence in the effectiveness for treating sufferers of PTSD. Virtual reality enhanced exposure therapy seems a promising intervention, especially for military populations.</a:t>
            </a:r>
          </a:p>
          <a:p>
            <a:endParaRPr lang="en-GB" sz="2400" dirty="0">
              <a:solidFill>
                <a:schemeClr val="accent1">
                  <a:lumMod val="75000"/>
                </a:schemeClr>
              </a:solidFill>
            </a:endParaRPr>
          </a:p>
          <a:p>
            <a:r>
              <a:rPr lang="en-GB" sz="2400" dirty="0" smtClean="0">
                <a:solidFill>
                  <a:schemeClr val="accent1">
                    <a:lumMod val="75000"/>
                  </a:schemeClr>
                </a:solidFill>
              </a:rPr>
              <a:t>Ehlers et al. (2010): Recommend further research into the active mechanisms of therapeutic change. Trauma-focused psychological treatments (CBT, desensitization, </a:t>
            </a:r>
            <a:r>
              <a:rPr lang="en-GB" sz="2400" dirty="0" err="1" smtClean="0">
                <a:solidFill>
                  <a:schemeClr val="accent1">
                    <a:lumMod val="75000"/>
                  </a:schemeClr>
                </a:solidFill>
              </a:rPr>
              <a:t>etc</a:t>
            </a:r>
            <a:r>
              <a:rPr lang="en-GB" sz="2400" dirty="0" smtClean="0">
                <a:solidFill>
                  <a:schemeClr val="accent1">
                    <a:lumMod val="75000"/>
                  </a:schemeClr>
                </a:solidFill>
              </a:rPr>
              <a:t>) are first-line treatments for PTSD.</a:t>
            </a:r>
            <a:endParaRPr lang="en-GB" sz="2400" dirty="0">
              <a:solidFill>
                <a:schemeClr val="accent1">
                  <a:lumMod val="75000"/>
                </a:schemeClr>
              </a:solidFill>
            </a:endParaRPr>
          </a:p>
        </p:txBody>
      </p:sp>
    </p:spTree>
    <p:extLst>
      <p:ext uri="{BB962C8B-B14F-4D97-AF65-F5344CB8AC3E}">
        <p14:creationId xmlns:p14="http://schemas.microsoft.com/office/powerpoint/2010/main" val="3221196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800" b="1" dirty="0" smtClean="0">
                <a:solidFill>
                  <a:schemeClr val="accent4">
                    <a:lumMod val="75000"/>
                  </a:schemeClr>
                </a:solidFill>
              </a:rPr>
              <a:t>Evidence for Treatments</a:t>
            </a:r>
            <a:endParaRPr lang="en-GB" sz="2800" b="1" dirty="0">
              <a:solidFill>
                <a:schemeClr val="accent4">
                  <a:lumMod val="75000"/>
                </a:schemeClr>
              </a:solidFill>
            </a:endParaRPr>
          </a:p>
        </p:txBody>
      </p:sp>
      <p:sp>
        <p:nvSpPr>
          <p:cNvPr id="3" name="Text Placeholder 2"/>
          <p:cNvSpPr>
            <a:spLocks noGrp="1"/>
          </p:cNvSpPr>
          <p:nvPr>
            <p:ph type="body" idx="1"/>
          </p:nvPr>
        </p:nvSpPr>
        <p:spPr>
          <a:xfrm>
            <a:off x="435895" y="2180497"/>
            <a:ext cx="8272210" cy="4122767"/>
          </a:xfrm>
        </p:spPr>
        <p:txBody>
          <a:bodyPr/>
          <a:lstStyle/>
          <a:p>
            <a:r>
              <a:rPr lang="en-GB" sz="2400" dirty="0" smtClean="0">
                <a:solidFill>
                  <a:schemeClr val="accent1">
                    <a:lumMod val="75000"/>
                  </a:schemeClr>
                </a:solidFill>
              </a:rPr>
              <a:t>Fairfax (2008): If applied properly, mindfulness not only complements traditional CBT interventions for OCD, but could also increase their efficacy and perhaps prevent relapse.</a:t>
            </a:r>
          </a:p>
          <a:p>
            <a:endParaRPr lang="en-GB" sz="2400" dirty="0">
              <a:solidFill>
                <a:schemeClr val="accent1">
                  <a:lumMod val="75000"/>
                </a:schemeClr>
              </a:solidFill>
            </a:endParaRPr>
          </a:p>
          <a:p>
            <a:r>
              <a:rPr lang="en-GB" sz="2400" dirty="0" err="1" smtClean="0">
                <a:solidFill>
                  <a:schemeClr val="accent1">
                    <a:lumMod val="75000"/>
                  </a:schemeClr>
                </a:solidFill>
              </a:rPr>
              <a:t>Tarrier</a:t>
            </a:r>
            <a:r>
              <a:rPr lang="en-GB" sz="2400" dirty="0" smtClean="0">
                <a:solidFill>
                  <a:schemeClr val="accent1">
                    <a:lumMod val="75000"/>
                  </a:schemeClr>
                </a:solidFill>
              </a:rPr>
              <a:t>, </a:t>
            </a:r>
            <a:r>
              <a:rPr lang="en-GB" sz="2400" dirty="0" err="1" smtClean="0">
                <a:solidFill>
                  <a:schemeClr val="accent1">
                    <a:lumMod val="75000"/>
                  </a:schemeClr>
                </a:solidFill>
              </a:rPr>
              <a:t>Liversidge</a:t>
            </a:r>
            <a:r>
              <a:rPr lang="en-GB" sz="2400" dirty="0" smtClean="0">
                <a:solidFill>
                  <a:schemeClr val="accent1">
                    <a:lumMod val="75000"/>
                  </a:schemeClr>
                </a:solidFill>
              </a:rPr>
              <a:t> and Gregg (2006): Cognitive therapy and exposure therapies are highly preferred by PTSD sufferers, despite the anticipated discomfort with exposure therapy. Any treatments involving new technologies or psychodynamic psychotherapy were rated the lowest in preference.</a:t>
            </a:r>
            <a:endParaRPr lang="en-GB" sz="2400" dirty="0">
              <a:solidFill>
                <a:schemeClr val="accent1">
                  <a:lumMod val="75000"/>
                </a:schemeClr>
              </a:solidFill>
            </a:endParaRPr>
          </a:p>
        </p:txBody>
      </p:sp>
    </p:spTree>
    <p:extLst>
      <p:ext uri="{BB962C8B-B14F-4D97-AF65-F5344CB8AC3E}">
        <p14:creationId xmlns:p14="http://schemas.microsoft.com/office/powerpoint/2010/main" val="1471582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800" b="1" dirty="0" smtClean="0">
                <a:solidFill>
                  <a:schemeClr val="accent4">
                    <a:lumMod val="75000"/>
                  </a:schemeClr>
                </a:solidFill>
              </a:rPr>
              <a:t>Evidence for Treatments</a:t>
            </a:r>
            <a:endParaRPr lang="en-GB" sz="2800" b="1" dirty="0">
              <a:solidFill>
                <a:schemeClr val="accent4">
                  <a:lumMod val="75000"/>
                </a:schemeClr>
              </a:solidFill>
            </a:endParaRPr>
          </a:p>
        </p:txBody>
      </p:sp>
      <p:sp>
        <p:nvSpPr>
          <p:cNvPr id="3" name="Text Placeholder 2"/>
          <p:cNvSpPr>
            <a:spLocks noGrp="1"/>
          </p:cNvSpPr>
          <p:nvPr>
            <p:ph type="body" idx="1"/>
          </p:nvPr>
        </p:nvSpPr>
        <p:spPr/>
        <p:txBody>
          <a:bodyPr/>
          <a:lstStyle/>
          <a:p>
            <a:r>
              <a:rPr lang="en-GB" sz="2400" dirty="0" err="1" smtClean="0">
                <a:solidFill>
                  <a:schemeClr val="accent1">
                    <a:lumMod val="75000"/>
                  </a:schemeClr>
                </a:solidFill>
              </a:rPr>
              <a:t>Zoellner</a:t>
            </a:r>
            <a:r>
              <a:rPr lang="en-GB" sz="2400" dirty="0" smtClean="0">
                <a:solidFill>
                  <a:schemeClr val="accent1">
                    <a:lumMod val="75000"/>
                  </a:schemeClr>
                </a:solidFill>
              </a:rPr>
              <a:t> et al. (2003): Women suffering with chronic PTSD are more likely to choose CBT or exposure therapies than pharmacological treatments. More willing to directly confront the trauma memory in therapy and talk through the problem than receive medication with potential side effects to ‘hide’ the problem, not solve it.</a:t>
            </a:r>
            <a:endParaRPr lang="en-GB" sz="2400" dirty="0">
              <a:solidFill>
                <a:schemeClr val="accent1">
                  <a:lumMod val="75000"/>
                </a:schemeClr>
              </a:solidFill>
            </a:endParaRPr>
          </a:p>
        </p:txBody>
      </p:sp>
    </p:spTree>
    <p:extLst>
      <p:ext uri="{BB962C8B-B14F-4D97-AF65-F5344CB8AC3E}">
        <p14:creationId xmlns:p14="http://schemas.microsoft.com/office/powerpoint/2010/main" val="1092115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4" name="Shape 434"/>
          <p:cNvSpPr txBox="1">
            <a:spLocks noGrp="1"/>
          </p:cNvSpPr>
          <p:nvPr>
            <p:ph type="body" idx="1"/>
          </p:nvPr>
        </p:nvSpPr>
        <p:spPr>
          <a:xfrm>
            <a:off x="435895" y="2180497"/>
            <a:ext cx="8272200" cy="3678299"/>
          </a:xfrm>
          <a:prstGeom prst="rect">
            <a:avLst/>
          </a:prstGeom>
        </p:spPr>
        <p:txBody>
          <a:bodyPr lIns="91425" tIns="91425" rIns="91425" bIns="91425" anchor="ctr" anchorCtr="0">
            <a:noAutofit/>
          </a:bodyPr>
          <a:lstStyle/>
          <a:p>
            <a:pPr lvl="0" algn="ctr">
              <a:spcBef>
                <a:spcPts val="0"/>
              </a:spcBef>
              <a:buNone/>
            </a:pPr>
            <a:r>
              <a:rPr lang="en-GB" sz="4800" b="1" dirty="0">
                <a:solidFill>
                  <a:schemeClr val="accent1">
                    <a:lumMod val="75000"/>
                  </a:schemeClr>
                </a:solidFill>
              </a:rPr>
              <a:t>Any questions??</a:t>
            </a:r>
          </a:p>
        </p:txBody>
      </p:sp>
      <p:pic>
        <p:nvPicPr>
          <p:cNvPr id="4" name="Shape 262"/>
          <p:cNvPicPr preferRelativeResize="0"/>
          <p:nvPr/>
        </p:nvPicPr>
        <p:blipFill rotWithShape="1">
          <a:blip r:embed="rId3">
            <a:alphaModFix/>
          </a:blip>
          <a:srcRect/>
          <a:stretch/>
        </p:blipFill>
        <p:spPr>
          <a:xfrm>
            <a:off x="3686170" y="889860"/>
            <a:ext cx="1771650" cy="2581274"/>
          </a:xfrm>
          <a:prstGeom prst="rect">
            <a:avLst/>
          </a:prstGeom>
          <a:noFill/>
          <a:ln>
            <a:noFill/>
          </a:ln>
        </p:spPr>
      </p:pic>
    </p:spTree>
    <p:extLst>
      <p:ext uri="{BB962C8B-B14F-4D97-AF65-F5344CB8AC3E}">
        <p14:creationId xmlns:p14="http://schemas.microsoft.com/office/powerpoint/2010/main" val="3450966250"/>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7.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8.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9.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0.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7.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8.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9.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0.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7.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8.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9.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0.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7.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8.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9.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40.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A1AFEDE-5CAF-4D05-AC35-0F55C5366E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TM03457444[[fn=Basis]]</Template>
  <TotalTime>0</TotalTime>
  <Words>4932</Words>
  <Application>Microsoft Office PowerPoint</Application>
  <PresentationFormat>On-screen Show (4:3)</PresentationFormat>
  <Paragraphs>663</Paragraphs>
  <Slides>93</Slides>
  <Notes>52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93</vt:i4>
      </vt:variant>
    </vt:vector>
  </HeadingPairs>
  <TitlesOfParts>
    <vt:vector size="100" baseType="lpstr">
      <vt:lpstr>Arial</vt:lpstr>
      <vt:lpstr>Cabin</vt:lpstr>
      <vt:lpstr>Calibri</vt:lpstr>
      <vt:lpstr>Corbel</vt:lpstr>
      <vt:lpstr>Gill Sans MT</vt:lpstr>
      <vt:lpstr>Noto Sans Symbols</vt:lpstr>
      <vt:lpstr>Basis</vt:lpstr>
      <vt:lpstr>Applied Psychology</vt:lpstr>
      <vt:lpstr>What is STRESS?</vt:lpstr>
      <vt:lpstr>PowerPoint Presentation</vt:lpstr>
      <vt:lpstr>What is stress?</vt:lpstr>
      <vt:lpstr>What is stress?</vt:lpstr>
      <vt:lpstr>What is stress?</vt:lpstr>
      <vt:lpstr>Selye’s 1946 General Adaptation Syndrome</vt:lpstr>
      <vt:lpstr>Work-related stress</vt:lpstr>
      <vt:lpstr>Models of work-related stress</vt:lpstr>
      <vt:lpstr>Structural approaches to work-related stress</vt:lpstr>
      <vt:lpstr>Structural models of work-related stress</vt:lpstr>
      <vt:lpstr>The Job Demand-control model (Karasek, 1979)</vt:lpstr>
      <vt:lpstr>The Job Demand-control model (Karasek, 1979)</vt:lpstr>
      <vt:lpstr>What would these jobs be classified as?</vt:lpstr>
      <vt:lpstr>Support at work</vt:lpstr>
      <vt:lpstr>Support at work</vt:lpstr>
      <vt:lpstr>Evaluation?</vt:lpstr>
      <vt:lpstr>Transactional approaches</vt:lpstr>
      <vt:lpstr>Transactional approaches to work-related stress</vt:lpstr>
      <vt:lpstr>The transactional model of stress and coping (Lazarus &amp; Folkman, 1984)</vt:lpstr>
      <vt:lpstr>The Transactional model of stress and coping (Lazarus &amp; Folkman, 1984)</vt:lpstr>
      <vt:lpstr>The transactional model of stress and coping (Lazarus &amp; Folkman, 1984)</vt:lpstr>
      <vt:lpstr>The transactional model of stress and coping (Lazarus &amp; Folkman, 1984)</vt:lpstr>
      <vt:lpstr>What is coping?</vt:lpstr>
      <vt:lpstr>Dimensions of coping</vt:lpstr>
      <vt:lpstr>PowerPoint Presentation</vt:lpstr>
      <vt:lpstr>Dimensions of coping</vt:lpstr>
      <vt:lpstr>PowerPoint Presentation</vt:lpstr>
      <vt:lpstr>Dimensions of coping</vt:lpstr>
      <vt:lpstr>Dimensions of coping</vt:lpstr>
      <vt:lpstr>Consequences and costs of work stress</vt:lpstr>
      <vt:lpstr>What outcomes can be observed due to work related stress??</vt:lpstr>
      <vt:lpstr>What about individual differences in people?</vt:lpstr>
      <vt:lpstr>Individual differences and occupational stress</vt:lpstr>
      <vt:lpstr>Individual differences and occupational stress</vt:lpstr>
      <vt:lpstr>Type A behaviour pattern</vt:lpstr>
      <vt:lpstr>Type a behaviour pattern</vt:lpstr>
      <vt:lpstr>Locus of control</vt:lpstr>
      <vt:lpstr>Locus of control</vt:lpstr>
      <vt:lpstr>PowerPoint Presentation</vt:lpstr>
      <vt:lpstr>At what point does stress become abnormal?</vt:lpstr>
      <vt:lpstr>Stress to abnormality</vt:lpstr>
      <vt:lpstr>The domain of clinical psychology</vt:lpstr>
      <vt:lpstr>CLASSIFYING MENTAL HEALTH PROBLEMS</vt:lpstr>
      <vt:lpstr>Classifying mental health problems</vt:lpstr>
      <vt:lpstr>Why do we need these systems?</vt:lpstr>
      <vt:lpstr>Characteristics of anxiety based problems</vt:lpstr>
      <vt:lpstr>Anxiety based problems</vt:lpstr>
      <vt:lpstr>Anxiety based problems</vt:lpstr>
      <vt:lpstr>Anxiety based problems</vt:lpstr>
      <vt:lpstr>Anxiety based problems</vt:lpstr>
      <vt:lpstr>Panic disorder</vt:lpstr>
      <vt:lpstr>Panic disorder</vt:lpstr>
      <vt:lpstr>Panic disorder</vt:lpstr>
      <vt:lpstr>Panic disorder</vt:lpstr>
      <vt:lpstr>Panic disorder</vt:lpstr>
      <vt:lpstr>Panic disorder</vt:lpstr>
      <vt:lpstr>Panic disorder</vt:lpstr>
      <vt:lpstr>Panic disorder</vt:lpstr>
      <vt:lpstr>Panic disorder</vt:lpstr>
      <vt:lpstr>Generalised anxiety disorder (GAD)</vt:lpstr>
      <vt:lpstr>Generalised anxiety disorder (GAD)</vt:lpstr>
      <vt:lpstr>Generalised anxiety disorder (GAD)</vt:lpstr>
      <vt:lpstr>Generalised anxiety disorder (GAD)</vt:lpstr>
      <vt:lpstr>Generalised anxiety disorder (GAD)</vt:lpstr>
      <vt:lpstr>Generalised anxiety disorder (GAD)</vt:lpstr>
      <vt:lpstr>Generalised anxiety disorder (GAD)</vt:lpstr>
      <vt:lpstr>Generalised anxiety disorder (GAD)</vt:lpstr>
      <vt:lpstr>Generalised anxiety disorder (GAD)</vt:lpstr>
      <vt:lpstr>Obsessive compulsive disorder (OCD)</vt:lpstr>
      <vt:lpstr>Obsessive Compulsive Disorder (OCD)</vt:lpstr>
      <vt:lpstr>Obsessive Compulsive Disorder (OCD)</vt:lpstr>
      <vt:lpstr>Obsessive Compulsive Disorder (OCD)</vt:lpstr>
      <vt:lpstr>Obsessive Compulsive Disorder (OCD)</vt:lpstr>
      <vt:lpstr>Obsessive Compulsive Disorder (OCD)</vt:lpstr>
      <vt:lpstr>Post-traumatic stress disorder (PTSD)</vt:lpstr>
      <vt:lpstr>Post-traumatic stress disorder (PTSD)</vt:lpstr>
      <vt:lpstr>TREATING ANXIETY BASED PROBLEMS</vt:lpstr>
      <vt:lpstr>Treating anxiety based problems</vt:lpstr>
      <vt:lpstr>Psychodynamic approaches to treatment</vt:lpstr>
      <vt:lpstr>Psychodynamic approaches to treatment</vt:lpstr>
      <vt:lpstr>2) Behavioural Therapy</vt:lpstr>
      <vt:lpstr>2) Behavioural Therapy</vt:lpstr>
      <vt:lpstr>3) Cognitive Therapies</vt:lpstr>
      <vt:lpstr>3) Cognitive Therapies</vt:lpstr>
      <vt:lpstr>3) Cognitive Therapies</vt:lpstr>
      <vt:lpstr>3) Cognitive Therapies</vt:lpstr>
      <vt:lpstr>ADDITIONAL EVIDENCE</vt:lpstr>
      <vt:lpstr>Evidence for Treatments</vt:lpstr>
      <vt:lpstr>Evidence for Treatments</vt:lpstr>
      <vt:lpstr>Evidence for Treatments</vt:lpstr>
      <vt:lpstr>Evidence for Treatments</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2016-02-10T09:45:18Z</dcterms:created>
  <dcterms:modified xsi:type="dcterms:W3CDTF">2018-02-20T16:08:23Z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TC034605089991</vt:lpwstr>
  </property>
</Properties>
</file>