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8"/>
  </p:notesMasterIdLst>
  <p:handoutMasterIdLst>
    <p:handoutMasterId r:id="rId29"/>
  </p:handoutMasterIdLst>
  <p:sldIdLst>
    <p:sldId id="498" r:id="rId2"/>
    <p:sldId id="499" r:id="rId3"/>
    <p:sldId id="256" r:id="rId4"/>
    <p:sldId id="257" r:id="rId5"/>
    <p:sldId id="258" r:id="rId6"/>
    <p:sldId id="259" r:id="rId7"/>
    <p:sldId id="262" r:id="rId8"/>
    <p:sldId id="263" r:id="rId9"/>
    <p:sldId id="264" r:id="rId10"/>
    <p:sldId id="265" r:id="rId11"/>
    <p:sldId id="267" r:id="rId12"/>
    <p:sldId id="492" r:id="rId13"/>
    <p:sldId id="493" r:id="rId14"/>
    <p:sldId id="269" r:id="rId15"/>
    <p:sldId id="261" r:id="rId16"/>
    <p:sldId id="260" r:id="rId17"/>
    <p:sldId id="270" r:id="rId18"/>
    <p:sldId id="482" r:id="rId19"/>
    <p:sldId id="268" r:id="rId20"/>
    <p:sldId id="491" r:id="rId21"/>
    <p:sldId id="496" r:id="rId22"/>
    <p:sldId id="497" r:id="rId23"/>
    <p:sldId id="483" r:id="rId24"/>
    <p:sldId id="266" r:id="rId25"/>
    <p:sldId id="486" r:id="rId26"/>
    <p:sldId id="48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A70532"/>
    <a:srgbClr val="B3033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4C6A81-7F64-4A98-B500-5F83496638C8}" v="3" dt="2022-06-13T15:16:26.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786" autoAdjust="0"/>
    <p:restoredTop sz="71915" autoAdjust="0"/>
  </p:normalViewPr>
  <p:slideViewPr>
    <p:cSldViewPr>
      <p:cViewPr varScale="1">
        <p:scale>
          <a:sx n="67" d="100"/>
          <a:sy n="67" d="100"/>
        </p:scale>
        <p:origin x="1641"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6434" name="Rectangle 2">
            <a:extLst>
              <a:ext uri="{FF2B5EF4-FFF2-40B4-BE49-F238E27FC236}">
                <a16:creationId xmlns:a16="http://schemas.microsoft.com/office/drawing/2014/main" id="{88543CCC-3923-45E8-BA9D-596BA7CF5C96}"/>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GB" altLang="en-US"/>
          </a:p>
        </p:txBody>
      </p:sp>
      <p:sp>
        <p:nvSpPr>
          <p:cNvPr id="146435" name="Rectangle 3">
            <a:extLst>
              <a:ext uri="{FF2B5EF4-FFF2-40B4-BE49-F238E27FC236}">
                <a16:creationId xmlns:a16="http://schemas.microsoft.com/office/drawing/2014/main" id="{C5194F3F-5CE9-4CD7-925B-B822E44557B0}"/>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GB" altLang="en-US"/>
          </a:p>
        </p:txBody>
      </p:sp>
      <p:sp>
        <p:nvSpPr>
          <p:cNvPr id="146436" name="Rectangle 4">
            <a:extLst>
              <a:ext uri="{FF2B5EF4-FFF2-40B4-BE49-F238E27FC236}">
                <a16:creationId xmlns:a16="http://schemas.microsoft.com/office/drawing/2014/main" id="{31839ED4-EC67-4457-AA6A-277DEB1AFB2B}"/>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GB" altLang="en-US"/>
          </a:p>
        </p:txBody>
      </p:sp>
      <p:sp>
        <p:nvSpPr>
          <p:cNvPr id="146437" name="Rectangle 5">
            <a:extLst>
              <a:ext uri="{FF2B5EF4-FFF2-40B4-BE49-F238E27FC236}">
                <a16:creationId xmlns:a16="http://schemas.microsoft.com/office/drawing/2014/main" id="{51F5E9A3-EFF1-48CD-8F06-0A2C8929807B}"/>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5BA4173D-4D62-4B10-9864-040E90D1294B}"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FE9E340-3A0E-4B9E-BD4A-446779E85D61}"/>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GB" altLang="en-US"/>
          </a:p>
        </p:txBody>
      </p:sp>
      <p:sp>
        <p:nvSpPr>
          <p:cNvPr id="22531" name="Rectangle 3">
            <a:extLst>
              <a:ext uri="{FF2B5EF4-FFF2-40B4-BE49-F238E27FC236}">
                <a16:creationId xmlns:a16="http://schemas.microsoft.com/office/drawing/2014/main" id="{B6A4417C-251D-4137-A2B3-BC0FABEB519E}"/>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GB" altLang="en-US"/>
          </a:p>
        </p:txBody>
      </p:sp>
      <p:sp>
        <p:nvSpPr>
          <p:cNvPr id="22532" name="Rectangle 4">
            <a:extLst>
              <a:ext uri="{FF2B5EF4-FFF2-40B4-BE49-F238E27FC236}">
                <a16:creationId xmlns:a16="http://schemas.microsoft.com/office/drawing/2014/main" id="{4C25CA6D-DA02-4925-8ECF-C37A3CCB7D36}"/>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2533" name="Rectangle 5">
            <a:extLst>
              <a:ext uri="{FF2B5EF4-FFF2-40B4-BE49-F238E27FC236}">
                <a16:creationId xmlns:a16="http://schemas.microsoft.com/office/drawing/2014/main" id="{CE43189D-2280-4A50-9B37-E68A2C0B1508}"/>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2534" name="Rectangle 6">
            <a:extLst>
              <a:ext uri="{FF2B5EF4-FFF2-40B4-BE49-F238E27FC236}">
                <a16:creationId xmlns:a16="http://schemas.microsoft.com/office/drawing/2014/main" id="{A71E2621-79DA-4F58-AAC6-F9DE1E8F5722}"/>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GB" altLang="en-US"/>
          </a:p>
        </p:txBody>
      </p:sp>
      <p:sp>
        <p:nvSpPr>
          <p:cNvPr id="22535" name="Rectangle 7">
            <a:extLst>
              <a:ext uri="{FF2B5EF4-FFF2-40B4-BE49-F238E27FC236}">
                <a16:creationId xmlns:a16="http://schemas.microsoft.com/office/drawing/2014/main" id="{9E1F4C2B-8AA8-4297-B73A-9AB44D6D7B04}"/>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3D78E00E-C595-47E0-9C1C-F624B767F588}"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www.hse.gov.uk/stress/standards/change.htm" TargetMode="External"/><Relationship Id="rId3" Type="http://schemas.openxmlformats.org/officeDocument/2006/relationships/hyperlink" Target="https://www.hse.gov.uk/stress/standards/demands.htm" TargetMode="External"/><Relationship Id="rId7" Type="http://schemas.openxmlformats.org/officeDocument/2006/relationships/hyperlink" Target="https://www.hse.gov.uk/stress/standards/role.htm"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www.hse.gov.uk/stress/standards/relationships.htm" TargetMode="External"/><Relationship Id="rId5" Type="http://schemas.openxmlformats.org/officeDocument/2006/relationships/hyperlink" Target="https://www.hse.gov.uk/stress/standards/support.htm" TargetMode="External"/><Relationship Id="rId4" Type="http://schemas.openxmlformats.org/officeDocument/2006/relationships/hyperlink" Target="https://www.hse.gov.uk/stress/standards/control.ht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14118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empathy – businesses should understand their impact on employees and change if their impact adversely affects them.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6576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8772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8782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2732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19</a:t>
            </a:fld>
            <a:endParaRPr lang="en-GB"/>
          </a:p>
        </p:txBody>
      </p:sp>
    </p:spTree>
    <p:extLst>
      <p:ext uri="{BB962C8B-B14F-4D97-AF65-F5344CB8AC3E}">
        <p14:creationId xmlns:p14="http://schemas.microsoft.com/office/powerpoint/2010/main" val="1994287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CIPD’s Factsheet for more ideas regarding wellbeing. </a:t>
            </a:r>
          </a:p>
        </p:txBody>
      </p:sp>
      <p:sp>
        <p:nvSpPr>
          <p:cNvPr id="4" name="Slide Number Placeholder 3"/>
          <p:cNvSpPr>
            <a:spLocks noGrp="1"/>
          </p:cNvSpPr>
          <p:nvPr>
            <p:ph type="sldNum" sz="quarter" idx="5"/>
          </p:nvPr>
        </p:nvSpPr>
        <p:spPr/>
        <p:txBody>
          <a:bodyPr/>
          <a:lstStyle/>
          <a:p>
            <a:fld id="{3D78E00E-C595-47E0-9C1C-F624B767F588}" type="slidenum">
              <a:rPr lang="en-GB" altLang="en-US" smtClean="0"/>
              <a:pPr/>
              <a:t>20</a:t>
            </a:fld>
            <a:endParaRPr lang="en-GB" altLang="en-US"/>
          </a:p>
        </p:txBody>
      </p:sp>
    </p:spTree>
    <p:extLst>
      <p:ext uri="{BB962C8B-B14F-4D97-AF65-F5344CB8AC3E}">
        <p14:creationId xmlns:p14="http://schemas.microsoft.com/office/powerpoint/2010/main" val="24273846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11111"/>
                </a:solidFill>
                <a:effectLst/>
                <a:latin typeface="Arial" panose="020B0604020202020204" pitchFamily="34" charset="0"/>
              </a:rPr>
              <a:t>They cover six key areas of work design that, if not properly managed, are associated with poor health, lower productivity and increased accident and sickness absence rates. The Management Standards are:</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3"/>
              </a:rPr>
              <a:t>Demands</a:t>
            </a:r>
            <a:r>
              <a:rPr lang="en-GB" b="0" i="0" dirty="0">
                <a:solidFill>
                  <a:srgbClr val="111111"/>
                </a:solidFill>
                <a:effectLst/>
                <a:latin typeface="Arial" panose="020B0604020202020204" pitchFamily="34" charset="0"/>
              </a:rPr>
              <a:t> – this includes issues such as workload, work patterns and the work environment</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4"/>
              </a:rPr>
              <a:t>Control</a:t>
            </a:r>
            <a:r>
              <a:rPr lang="en-GB" b="0" i="0" dirty="0">
                <a:solidFill>
                  <a:srgbClr val="111111"/>
                </a:solidFill>
                <a:effectLst/>
                <a:latin typeface="Arial" panose="020B0604020202020204" pitchFamily="34" charset="0"/>
              </a:rPr>
              <a:t> – how much say the person has in the way they do their work</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5"/>
              </a:rPr>
              <a:t>Support</a:t>
            </a:r>
            <a:r>
              <a:rPr lang="en-GB" b="0" i="0" dirty="0">
                <a:solidFill>
                  <a:srgbClr val="111111"/>
                </a:solidFill>
                <a:effectLst/>
                <a:latin typeface="Arial" panose="020B0604020202020204" pitchFamily="34" charset="0"/>
              </a:rPr>
              <a:t> – this includes the encouragement, sponsorship and resources provided by the organisation, line management and colleagues</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6"/>
              </a:rPr>
              <a:t>Relationships</a:t>
            </a:r>
            <a:r>
              <a:rPr lang="en-GB" b="0" i="0" dirty="0">
                <a:solidFill>
                  <a:srgbClr val="111111"/>
                </a:solidFill>
                <a:effectLst/>
                <a:latin typeface="Arial" panose="020B0604020202020204" pitchFamily="34" charset="0"/>
              </a:rPr>
              <a:t> – this includes promoting positive working to avoid conflict and dealing with unacceptable behaviour</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7"/>
              </a:rPr>
              <a:t>Role</a:t>
            </a:r>
            <a:r>
              <a:rPr lang="en-GB" b="0" i="0" dirty="0">
                <a:solidFill>
                  <a:srgbClr val="111111"/>
                </a:solidFill>
                <a:effectLst/>
                <a:latin typeface="Arial" panose="020B0604020202020204" pitchFamily="34" charset="0"/>
              </a:rPr>
              <a:t> – whether people understand their role within the organisation and whether the organisation ensures that they do not have conflicting roles</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8"/>
              </a:rPr>
              <a:t>Change</a:t>
            </a:r>
            <a:r>
              <a:rPr lang="en-GB" b="0" i="0" dirty="0">
                <a:solidFill>
                  <a:srgbClr val="111111"/>
                </a:solidFill>
                <a:effectLst/>
                <a:latin typeface="Arial" panose="020B0604020202020204" pitchFamily="34" charset="0"/>
              </a:rPr>
              <a:t> – how organisational change (large or small) is managed and communicated in the organisation</a:t>
            </a:r>
          </a:p>
          <a:p>
            <a:endParaRPr lang="en-GB" dirty="0"/>
          </a:p>
        </p:txBody>
      </p:sp>
      <p:sp>
        <p:nvSpPr>
          <p:cNvPr id="4" name="Slide Number Placeholder 3"/>
          <p:cNvSpPr>
            <a:spLocks noGrp="1"/>
          </p:cNvSpPr>
          <p:nvPr>
            <p:ph type="sldNum" sz="quarter" idx="5"/>
          </p:nvPr>
        </p:nvSpPr>
        <p:spPr/>
        <p:txBody>
          <a:bodyPr/>
          <a:lstStyle/>
          <a:p>
            <a:fld id="{3D78E00E-C595-47E0-9C1C-F624B767F588}" type="slidenum">
              <a:rPr lang="en-GB" altLang="en-US" smtClean="0"/>
              <a:pPr/>
              <a:t>22</a:t>
            </a:fld>
            <a:endParaRPr lang="en-GB" altLang="en-US"/>
          </a:p>
        </p:txBody>
      </p:sp>
    </p:spTree>
    <p:extLst>
      <p:ext uri="{BB962C8B-B14F-4D97-AF65-F5344CB8AC3E}">
        <p14:creationId xmlns:p14="http://schemas.microsoft.com/office/powerpoint/2010/main" val="39223034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6362E849-225B-4469-B30B-3AE583DB3C24}" type="datetimeFigureOut">
              <a:rPr lang="en-GB" smtClean="0"/>
              <a:t>19/06/2023</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286259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19/06/2023</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321999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2E849-225B-4469-B30B-3AE583DB3C24}" type="datetimeFigureOut">
              <a:rPr lang="en-GB" smtClean="0"/>
              <a:t>19/06/2023</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783646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19/06/2023</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711502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362E849-225B-4469-B30B-3AE583DB3C24}" type="datetimeFigureOut">
              <a:rPr lang="en-GB" smtClean="0"/>
              <a:t>19/06/2023</a:t>
            </a:fld>
            <a:endParaRPr lang="en-GB"/>
          </a:p>
        </p:txBody>
      </p:sp>
      <p:sp>
        <p:nvSpPr>
          <p:cNvPr id="9" name="Slide Number Placeholder 8"/>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574283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362E849-225B-4469-B30B-3AE583DB3C24}" type="datetimeFigureOut">
              <a:rPr lang="en-GB" smtClean="0"/>
              <a:t>19/06/2023</a:t>
            </a:fld>
            <a:endParaRPr lang="en-GB"/>
          </a:p>
        </p:txBody>
      </p:sp>
      <p:sp>
        <p:nvSpPr>
          <p:cNvPr id="5" name="Slide Number Placeholder 4"/>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758175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62E849-225B-4469-B30B-3AE583DB3C24}" type="datetimeFigureOut">
              <a:rPr lang="en-GB" smtClean="0"/>
              <a:t>19/06/2023</a:t>
            </a:fld>
            <a:endParaRPr lang="en-GB"/>
          </a:p>
        </p:txBody>
      </p:sp>
      <p:sp>
        <p:nvSpPr>
          <p:cNvPr id="4" name="Slide Number Placeholder 3"/>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561978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19/06/2023</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502262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19/06/2023</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794664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19/06/2023</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291655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19/06/2023</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246667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6362E849-225B-4469-B30B-3AE583DB3C24}" type="datetimeFigureOut">
              <a:rPr lang="en-GB" smtClean="0"/>
              <a:t>19/06/2023</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070C8BF7-86D3-4E92-B92C-831E4EA6026C}" type="slidenum">
              <a:rPr lang="en-GB" smtClean="0"/>
              <a:t>‹#›</a:t>
            </a:fld>
            <a:endParaRPr lang="en-GB"/>
          </a:p>
        </p:txBody>
      </p:sp>
    </p:spTree>
    <p:extLst>
      <p:ext uri="{BB962C8B-B14F-4D97-AF65-F5344CB8AC3E}">
        <p14:creationId xmlns:p14="http://schemas.microsoft.com/office/powerpoint/2010/main" val="252396266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greatergood.berkeley.edu/quizzes/take_quiz/empathy"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2B7F2-3596-A579-EE1F-35AE8A6D21FE}"/>
              </a:ext>
            </a:extLst>
          </p:cNvPr>
          <p:cNvSpPr>
            <a:spLocks noGrp="1"/>
          </p:cNvSpPr>
          <p:nvPr>
            <p:ph type="ctrTitle"/>
          </p:nvPr>
        </p:nvSpPr>
        <p:spPr/>
        <p:txBody>
          <a:bodyPr>
            <a:normAutofit fontScale="90000"/>
          </a:bodyPr>
          <a:lstStyle/>
          <a:p>
            <a:r>
              <a:rPr lang="en-GB" dirty="0"/>
              <a:t>Developing Emotional Intelligence Skills in the Workplace</a:t>
            </a:r>
            <a:br>
              <a:rPr lang="en-GB" dirty="0"/>
            </a:br>
            <a:r>
              <a:rPr lang="en-GB" dirty="0"/>
              <a:t>BMSW6106</a:t>
            </a:r>
          </a:p>
        </p:txBody>
      </p:sp>
      <p:sp>
        <p:nvSpPr>
          <p:cNvPr id="3" name="Subtitle 2">
            <a:extLst>
              <a:ext uri="{FF2B5EF4-FFF2-40B4-BE49-F238E27FC236}">
                <a16:creationId xmlns:a16="http://schemas.microsoft.com/office/drawing/2014/main" id="{057761BB-B864-7FC8-7087-4B1F5F4B0EFE}"/>
              </a:ext>
            </a:extLst>
          </p:cNvPr>
          <p:cNvSpPr>
            <a:spLocks noGrp="1"/>
          </p:cNvSpPr>
          <p:nvPr>
            <p:ph type="subTitle" idx="1"/>
          </p:nvPr>
        </p:nvSpPr>
        <p:spPr/>
        <p:txBody>
          <a:bodyPr/>
          <a:lstStyle/>
          <a:p>
            <a:r>
              <a:rPr lang="en-GB" dirty="0"/>
              <a:t>Mel Squire</a:t>
            </a:r>
          </a:p>
        </p:txBody>
      </p:sp>
    </p:spTree>
    <p:extLst>
      <p:ext uri="{BB962C8B-B14F-4D97-AF65-F5344CB8AC3E}">
        <p14:creationId xmlns:p14="http://schemas.microsoft.com/office/powerpoint/2010/main" val="1048677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24030-1904-A40B-278A-473EB16207BD}"/>
              </a:ext>
            </a:extLst>
          </p:cNvPr>
          <p:cNvSpPr>
            <a:spLocks noGrp="1"/>
          </p:cNvSpPr>
          <p:nvPr>
            <p:ph type="title"/>
          </p:nvPr>
        </p:nvSpPr>
        <p:spPr/>
        <p:txBody>
          <a:bodyPr/>
          <a:lstStyle/>
          <a:p>
            <a:r>
              <a:rPr lang="en-GB" dirty="0"/>
              <a:t>Lecture Overview – Week 9</a:t>
            </a:r>
          </a:p>
        </p:txBody>
      </p:sp>
      <p:sp>
        <p:nvSpPr>
          <p:cNvPr id="3" name="Content Placeholder 2">
            <a:extLst>
              <a:ext uri="{FF2B5EF4-FFF2-40B4-BE49-F238E27FC236}">
                <a16:creationId xmlns:a16="http://schemas.microsoft.com/office/drawing/2014/main" id="{1780B771-21EC-4ECA-5861-A0870DAAB48F}"/>
              </a:ext>
            </a:extLst>
          </p:cNvPr>
          <p:cNvSpPr>
            <a:spLocks noGrp="1"/>
          </p:cNvSpPr>
          <p:nvPr>
            <p:ph idx="1"/>
          </p:nvPr>
        </p:nvSpPr>
        <p:spPr/>
        <p:txBody>
          <a:bodyPr>
            <a:normAutofit fontScale="85000" lnSpcReduction="10000"/>
          </a:bodyPr>
          <a:lstStyle/>
          <a:p>
            <a:pPr marL="0" indent="0">
              <a:buNone/>
            </a:pPr>
            <a:r>
              <a:rPr lang="en-GB" b="1" dirty="0"/>
              <a:t>Welcome and Introductions</a:t>
            </a:r>
          </a:p>
          <a:p>
            <a:pPr marL="0" indent="0">
              <a:buNone/>
            </a:pPr>
            <a:r>
              <a:rPr lang="en-GB" b="1"/>
              <a:t>Re-cap Week 8 </a:t>
            </a:r>
            <a:endParaRPr lang="en-GB" b="1" dirty="0"/>
          </a:p>
          <a:p>
            <a:pPr marL="0" indent="0">
              <a:buNone/>
            </a:pPr>
            <a:r>
              <a:rPr lang="en-GB" b="1" dirty="0"/>
              <a:t>Module Learning Outcomes</a:t>
            </a:r>
          </a:p>
          <a:p>
            <a:pPr lvl="1"/>
            <a:r>
              <a:rPr lang="en-GB" dirty="0"/>
              <a:t>Explore concepts of EI and its relevance to the workplace.</a:t>
            </a:r>
          </a:p>
          <a:p>
            <a:pPr lvl="1"/>
            <a:r>
              <a:rPr lang="en-GB" dirty="0"/>
              <a:t>Understand and apply models of EI and evaluate theorists.</a:t>
            </a:r>
          </a:p>
          <a:p>
            <a:pPr lvl="1"/>
            <a:r>
              <a:rPr lang="en-GB" dirty="0"/>
              <a:t>Critically appraise the importance of EI and mindfulness in the workplace.</a:t>
            </a:r>
          </a:p>
          <a:p>
            <a:pPr marL="342900" lvl="1" indent="0">
              <a:buNone/>
            </a:pPr>
            <a:r>
              <a:rPr lang="en-GB" sz="2400" b="1" dirty="0"/>
              <a:t>Week 9 Learning Objectives</a:t>
            </a:r>
          </a:p>
          <a:p>
            <a:pPr marL="800100" lvl="1" indent="-457200">
              <a:buAutoNum type="arabicPeriod"/>
            </a:pPr>
            <a:r>
              <a:rPr lang="en-GB" dirty="0"/>
              <a:t>To explore empathy and stress management; examining their relevance in the workplace.</a:t>
            </a:r>
          </a:p>
          <a:p>
            <a:pPr marL="800100" lvl="1" indent="-457200">
              <a:buAutoNum type="arabicPeriod"/>
            </a:pPr>
            <a:r>
              <a:rPr lang="en-GB" dirty="0"/>
              <a:t>Identifying Organisational EI strategies.</a:t>
            </a:r>
          </a:p>
          <a:p>
            <a:pPr marL="800100" lvl="1" indent="-457200">
              <a:buAutoNum type="arabicPeriod"/>
            </a:pPr>
            <a:r>
              <a:rPr lang="en-GB" dirty="0"/>
              <a:t>Creating YOUR future EI development plan. </a:t>
            </a:r>
          </a:p>
          <a:p>
            <a:pPr marL="342900" lvl="1" indent="0">
              <a:buNone/>
            </a:pPr>
            <a:r>
              <a:rPr lang="en-GB" sz="2600" b="1" dirty="0"/>
              <a:t>Scheme of Work</a:t>
            </a:r>
          </a:p>
          <a:p>
            <a:pPr marL="800100" lvl="1" indent="-457200">
              <a:buAutoNum type="arabicPeriod"/>
            </a:pPr>
            <a:endParaRPr lang="en-GB" dirty="0"/>
          </a:p>
        </p:txBody>
      </p:sp>
    </p:spTree>
    <p:extLst>
      <p:ext uri="{BB962C8B-B14F-4D97-AF65-F5344CB8AC3E}">
        <p14:creationId xmlns:p14="http://schemas.microsoft.com/office/powerpoint/2010/main" val="618481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A086F-58A2-4F1F-B8C1-E2E2A71FF749}"/>
              </a:ext>
            </a:extLst>
          </p:cNvPr>
          <p:cNvSpPr>
            <a:spLocks noGrp="1"/>
          </p:cNvSpPr>
          <p:nvPr>
            <p:ph type="ctrTitle"/>
          </p:nvPr>
        </p:nvSpPr>
        <p:spPr/>
        <p:txBody>
          <a:bodyPr/>
          <a:lstStyle/>
          <a:p>
            <a:r>
              <a:rPr lang="en-GB" dirty="0"/>
              <a:t>Empathy</a:t>
            </a:r>
          </a:p>
        </p:txBody>
      </p:sp>
      <p:sp>
        <p:nvSpPr>
          <p:cNvPr id="3" name="Subtitle 2">
            <a:extLst>
              <a:ext uri="{FF2B5EF4-FFF2-40B4-BE49-F238E27FC236}">
                <a16:creationId xmlns:a16="http://schemas.microsoft.com/office/drawing/2014/main" id="{3890C77B-C074-41F4-847D-DB790FF9A7B8}"/>
              </a:ext>
            </a:extLst>
          </p:cNvPr>
          <p:cNvSpPr>
            <a:spLocks noGrp="1"/>
          </p:cNvSpPr>
          <p:nvPr>
            <p:ph type="subTitle" idx="1"/>
          </p:nvPr>
        </p:nvSpPr>
        <p:spPr>
          <a:xfrm>
            <a:off x="1369368" y="3429000"/>
            <a:ext cx="6400800" cy="1752600"/>
          </a:xfrm>
        </p:spPr>
        <p:txBody>
          <a:bodyPr/>
          <a:lstStyle/>
          <a:p>
            <a:r>
              <a:rPr lang="en-GB" dirty="0"/>
              <a:t>Mel Squire</a:t>
            </a:r>
          </a:p>
        </p:txBody>
      </p:sp>
    </p:spTree>
    <p:extLst>
      <p:ext uri="{BB962C8B-B14F-4D97-AF65-F5344CB8AC3E}">
        <p14:creationId xmlns:p14="http://schemas.microsoft.com/office/powerpoint/2010/main" val="2137895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9C4B-5AD5-43C5-8178-A8A8C7EDF5B2}"/>
              </a:ext>
            </a:extLst>
          </p:cNvPr>
          <p:cNvSpPr>
            <a:spLocks noGrp="1"/>
          </p:cNvSpPr>
          <p:nvPr>
            <p:ph type="title"/>
          </p:nvPr>
        </p:nvSpPr>
        <p:spPr/>
        <p:txBody>
          <a:bodyPr/>
          <a:lstStyle/>
          <a:p>
            <a:r>
              <a:rPr lang="en-GB" dirty="0"/>
              <a:t>Reminder – What is Empathy?</a:t>
            </a:r>
          </a:p>
        </p:txBody>
      </p:sp>
      <p:sp>
        <p:nvSpPr>
          <p:cNvPr id="3" name="Content Placeholder 2">
            <a:extLst>
              <a:ext uri="{FF2B5EF4-FFF2-40B4-BE49-F238E27FC236}">
                <a16:creationId xmlns:a16="http://schemas.microsoft.com/office/drawing/2014/main" id="{B66DDC18-0ED3-4D9A-9C27-BFAEBD506C70}"/>
              </a:ext>
            </a:extLst>
          </p:cNvPr>
          <p:cNvSpPr>
            <a:spLocks noGrp="1"/>
          </p:cNvSpPr>
          <p:nvPr>
            <p:ph idx="1"/>
          </p:nvPr>
        </p:nvSpPr>
        <p:spPr/>
        <p:txBody>
          <a:bodyPr>
            <a:normAutofit fontScale="85000" lnSpcReduction="10000"/>
          </a:bodyPr>
          <a:lstStyle/>
          <a:p>
            <a:pPr marL="0" indent="0">
              <a:buNone/>
            </a:pPr>
            <a:r>
              <a:rPr lang="en-GB" dirty="0"/>
              <a:t>‘The capacity for one person (a perceiver) to share and understand internal states of someone else (a target)’. It is ‘a social bridge that allows us to connect with one another’ (Weisz and </a:t>
            </a:r>
            <a:r>
              <a:rPr lang="en-GB" dirty="0" err="1"/>
              <a:t>Zaki</a:t>
            </a:r>
            <a:r>
              <a:rPr lang="en-GB" dirty="0"/>
              <a:t>, 2017). </a:t>
            </a:r>
          </a:p>
          <a:p>
            <a:pPr marL="0" indent="0">
              <a:buNone/>
            </a:pPr>
            <a:endParaRPr lang="en-GB" dirty="0"/>
          </a:p>
          <a:p>
            <a:pPr marL="0" indent="0">
              <a:buNone/>
            </a:pPr>
            <a:r>
              <a:rPr lang="en-GB" dirty="0"/>
              <a:t>Corporate empathy is about understanding our emotional impact on others and making change as a result (Parmar, 2016). </a:t>
            </a:r>
          </a:p>
          <a:p>
            <a:pPr marL="0" indent="0">
              <a:buNone/>
            </a:pPr>
            <a:endParaRPr lang="en-GB" dirty="0"/>
          </a:p>
          <a:p>
            <a:pPr marL="0" indent="0">
              <a:buNone/>
            </a:pPr>
            <a:r>
              <a:rPr lang="en-GB" dirty="0"/>
              <a:t>‘Empathy is about earnest listening, relating to one another, and putting yourself in someone else’s shoes’ (Ackerman, 2020).</a:t>
            </a:r>
          </a:p>
          <a:p>
            <a:pPr marL="0" indent="0">
              <a:buNone/>
            </a:pPr>
            <a:endParaRPr lang="en-GB" dirty="0"/>
          </a:p>
          <a:p>
            <a:pPr marL="0" indent="0">
              <a:buNone/>
            </a:pPr>
            <a:r>
              <a:rPr lang="en-GB" dirty="0"/>
              <a:t>Empathy is the ‘social awareness’ element of Emotional Intelligence</a:t>
            </a:r>
          </a:p>
        </p:txBody>
      </p:sp>
    </p:spTree>
    <p:extLst>
      <p:ext uri="{BB962C8B-B14F-4D97-AF65-F5344CB8AC3E}">
        <p14:creationId xmlns:p14="http://schemas.microsoft.com/office/powerpoint/2010/main" val="1600140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D5D9-FFF7-4AFD-A983-CD911CBF0B72}"/>
              </a:ext>
            </a:extLst>
          </p:cNvPr>
          <p:cNvSpPr>
            <a:spLocks noGrp="1"/>
          </p:cNvSpPr>
          <p:nvPr>
            <p:ph type="title"/>
          </p:nvPr>
        </p:nvSpPr>
        <p:spPr/>
        <p:txBody>
          <a:bodyPr/>
          <a:lstStyle/>
          <a:p>
            <a:r>
              <a:rPr lang="en-GB" dirty="0"/>
              <a:t>Difference between Empathy and Sympathy</a:t>
            </a:r>
          </a:p>
        </p:txBody>
      </p:sp>
      <p:pic>
        <p:nvPicPr>
          <p:cNvPr id="5" name="Content Placeholder 4" descr="A close up of a logo&#10;&#10;Description automatically generated">
            <a:extLst>
              <a:ext uri="{FF2B5EF4-FFF2-40B4-BE49-F238E27FC236}">
                <a16:creationId xmlns:a16="http://schemas.microsoft.com/office/drawing/2014/main" id="{5FC177CD-E2D7-4D71-A875-56D5341E394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4256" y="1850961"/>
            <a:ext cx="4058817" cy="3298319"/>
          </a:xfrm>
        </p:spPr>
      </p:pic>
    </p:spTree>
    <p:extLst>
      <p:ext uri="{BB962C8B-B14F-4D97-AF65-F5344CB8AC3E}">
        <p14:creationId xmlns:p14="http://schemas.microsoft.com/office/powerpoint/2010/main" val="3372131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E910D-5D47-4115-96B9-7716C6EDC72F}"/>
              </a:ext>
            </a:extLst>
          </p:cNvPr>
          <p:cNvSpPr>
            <a:spLocks noGrp="1"/>
          </p:cNvSpPr>
          <p:nvPr>
            <p:ph type="title"/>
          </p:nvPr>
        </p:nvSpPr>
        <p:spPr/>
        <p:txBody>
          <a:bodyPr/>
          <a:lstStyle/>
          <a:p>
            <a:r>
              <a:rPr lang="en-GB" dirty="0"/>
              <a:t>Why is Empathy important?</a:t>
            </a:r>
          </a:p>
        </p:txBody>
      </p:sp>
      <p:sp>
        <p:nvSpPr>
          <p:cNvPr id="3" name="Content Placeholder 2">
            <a:extLst>
              <a:ext uri="{FF2B5EF4-FFF2-40B4-BE49-F238E27FC236}">
                <a16:creationId xmlns:a16="http://schemas.microsoft.com/office/drawing/2014/main" id="{4C17078D-5FBC-4F5E-94BE-B0FE5D750E2B}"/>
              </a:ext>
            </a:extLst>
          </p:cNvPr>
          <p:cNvSpPr>
            <a:spLocks noGrp="1"/>
          </p:cNvSpPr>
          <p:nvPr>
            <p:ph idx="1"/>
          </p:nvPr>
        </p:nvSpPr>
        <p:spPr/>
        <p:txBody>
          <a:bodyPr/>
          <a:lstStyle/>
          <a:p>
            <a:r>
              <a:rPr lang="en-GB" dirty="0"/>
              <a:t>To fully support employees to perform at their best, we need to understand the challenges employees have, as well as their feelings and emotional state</a:t>
            </a:r>
          </a:p>
          <a:p>
            <a:r>
              <a:rPr lang="en-GB" dirty="0"/>
              <a:t>We need to confirm our thoughts about their perspective</a:t>
            </a:r>
          </a:p>
          <a:p>
            <a:r>
              <a:rPr lang="en-GB" dirty="0"/>
              <a:t>Showing you care matters – people need to feel valued and appreciated. This aids motivation, loyalty and retention. </a:t>
            </a:r>
          </a:p>
        </p:txBody>
      </p:sp>
    </p:spTree>
    <p:extLst>
      <p:ext uri="{BB962C8B-B14F-4D97-AF65-F5344CB8AC3E}">
        <p14:creationId xmlns:p14="http://schemas.microsoft.com/office/powerpoint/2010/main" val="482053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D4172-70E1-4926-8590-08ED8C532798}"/>
              </a:ext>
            </a:extLst>
          </p:cNvPr>
          <p:cNvSpPr>
            <a:spLocks noGrp="1"/>
          </p:cNvSpPr>
          <p:nvPr>
            <p:ph type="title"/>
          </p:nvPr>
        </p:nvSpPr>
        <p:spPr>
          <a:xfrm>
            <a:off x="457200" y="949718"/>
            <a:ext cx="8229600" cy="454631"/>
          </a:xfrm>
        </p:spPr>
        <p:txBody>
          <a:bodyPr>
            <a:normAutofit fontScale="90000"/>
          </a:bodyPr>
          <a:lstStyle/>
          <a:p>
            <a:r>
              <a:rPr lang="en-GB" dirty="0"/>
              <a:t>Activity (10 minutes)</a:t>
            </a:r>
          </a:p>
        </p:txBody>
      </p:sp>
      <p:sp>
        <p:nvSpPr>
          <p:cNvPr id="3" name="Content Placeholder 2">
            <a:extLst>
              <a:ext uri="{FF2B5EF4-FFF2-40B4-BE49-F238E27FC236}">
                <a16:creationId xmlns:a16="http://schemas.microsoft.com/office/drawing/2014/main" id="{5DCC430F-F33B-4FF3-ADD8-B6C12FBE332F}"/>
              </a:ext>
            </a:extLst>
          </p:cNvPr>
          <p:cNvSpPr>
            <a:spLocks noGrp="1"/>
          </p:cNvSpPr>
          <p:nvPr>
            <p:ph idx="1"/>
          </p:nvPr>
        </p:nvSpPr>
        <p:spPr>
          <a:xfrm>
            <a:off x="457200" y="1558462"/>
            <a:ext cx="8229600" cy="3559995"/>
          </a:xfrm>
        </p:spPr>
        <p:txBody>
          <a:bodyPr>
            <a:normAutofit fontScale="62500" lnSpcReduction="20000"/>
          </a:bodyPr>
          <a:lstStyle/>
          <a:p>
            <a:pPr marL="0" indent="0">
              <a:buNone/>
            </a:pPr>
            <a:r>
              <a:rPr lang="en-GB" dirty="0"/>
              <a:t>I’m going to read out a statement. Listen to the response and give it one of the following labels. The aim of the exercise is to spot the empathic (and therefore ideal) response! </a:t>
            </a:r>
          </a:p>
          <a:p>
            <a:pPr marL="0" indent="0">
              <a:buNone/>
            </a:pPr>
            <a:endParaRPr lang="en-GB" dirty="0"/>
          </a:p>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57795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9E5A2-51D1-49BD-B656-52205FEEC81E}"/>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CA54E440-F5E2-4A41-A21F-33A7067723A6}"/>
              </a:ext>
            </a:extLst>
          </p:cNvPr>
          <p:cNvSpPr>
            <a:spLocks noGrp="1"/>
          </p:cNvSpPr>
          <p:nvPr>
            <p:ph sz="half" idx="1"/>
          </p:nvPr>
        </p:nvSpPr>
        <p:spPr/>
        <p:txBody>
          <a:bodyPr>
            <a:normAutofit fontScale="92500" lnSpcReduction="10000"/>
          </a:bodyPr>
          <a:lstStyle/>
          <a:p>
            <a:pPr marL="0" indent="0">
              <a:buNone/>
            </a:pPr>
            <a:r>
              <a:rPr lang="en-GB" dirty="0"/>
              <a:t>A I’m worried about having enough money to pay my bills this month. </a:t>
            </a:r>
          </a:p>
          <a:p>
            <a:pPr marL="0" indent="0">
              <a:buNone/>
            </a:pPr>
            <a:r>
              <a:rPr lang="en-GB" dirty="0"/>
              <a:t>B I’ll loan you the money.</a:t>
            </a:r>
          </a:p>
        </p:txBody>
      </p:sp>
      <p:sp>
        <p:nvSpPr>
          <p:cNvPr id="4" name="Content Placeholder 3">
            <a:extLst>
              <a:ext uri="{FF2B5EF4-FFF2-40B4-BE49-F238E27FC236}">
                <a16:creationId xmlns:a16="http://schemas.microsoft.com/office/drawing/2014/main" id="{574B8342-49DD-4FAA-8980-FDAA144CD68B}"/>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2585466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29369-0B37-4504-9C87-22193654C31E}"/>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383DC1FA-42BC-4370-A69B-25CEE226CCC5}"/>
              </a:ext>
            </a:extLst>
          </p:cNvPr>
          <p:cNvSpPr>
            <a:spLocks noGrp="1"/>
          </p:cNvSpPr>
          <p:nvPr>
            <p:ph sz="half" idx="1"/>
          </p:nvPr>
        </p:nvSpPr>
        <p:spPr/>
        <p:txBody>
          <a:bodyPr>
            <a:normAutofit fontScale="92500" lnSpcReduction="10000"/>
          </a:bodyPr>
          <a:lstStyle/>
          <a:p>
            <a:pPr marL="0" indent="0">
              <a:buNone/>
            </a:pPr>
            <a:r>
              <a:rPr lang="en-GB" dirty="0"/>
              <a:t>A Look at my scar from the cycling accident. </a:t>
            </a:r>
          </a:p>
          <a:p>
            <a:pPr marL="0" indent="0">
              <a:buNone/>
            </a:pPr>
            <a:r>
              <a:rPr lang="en-GB" dirty="0"/>
              <a:t>B That’s nothing, you should see the one I have on my knee</a:t>
            </a:r>
          </a:p>
        </p:txBody>
      </p:sp>
      <p:sp>
        <p:nvSpPr>
          <p:cNvPr id="4" name="Content Placeholder 3">
            <a:extLst>
              <a:ext uri="{FF2B5EF4-FFF2-40B4-BE49-F238E27FC236}">
                <a16:creationId xmlns:a16="http://schemas.microsoft.com/office/drawing/2014/main" id="{22BD4C2D-16D8-4478-80F0-57AD9ED19200}"/>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1839114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5BD97-0A8A-410A-AA60-ED9099793829}"/>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CCA5671E-AE9F-4B7F-BBEA-00CD6DEB02D2}"/>
              </a:ext>
            </a:extLst>
          </p:cNvPr>
          <p:cNvSpPr>
            <a:spLocks noGrp="1"/>
          </p:cNvSpPr>
          <p:nvPr>
            <p:ph sz="half" idx="1"/>
          </p:nvPr>
        </p:nvSpPr>
        <p:spPr/>
        <p:txBody>
          <a:bodyPr>
            <a:normAutofit fontScale="92500" lnSpcReduction="10000"/>
          </a:bodyPr>
          <a:lstStyle/>
          <a:p>
            <a:pPr marL="0" indent="0">
              <a:buNone/>
            </a:pPr>
            <a:r>
              <a:rPr lang="en-GB" dirty="0"/>
              <a:t>A I got caught in traffic for 2 hours in 100 degree </a:t>
            </a:r>
            <a:r>
              <a:rPr lang="en-GB" dirty="0" err="1"/>
              <a:t>fahrenheit</a:t>
            </a:r>
            <a:r>
              <a:rPr lang="en-GB" dirty="0"/>
              <a:t> weather and no air conditioning. </a:t>
            </a:r>
          </a:p>
          <a:p>
            <a:pPr marL="0" indent="0">
              <a:buNone/>
            </a:pPr>
            <a:r>
              <a:rPr lang="en-GB" dirty="0"/>
              <a:t>B That reminds me of the time....</a:t>
            </a:r>
          </a:p>
        </p:txBody>
      </p:sp>
      <p:sp>
        <p:nvSpPr>
          <p:cNvPr id="4" name="Content Placeholder 3">
            <a:extLst>
              <a:ext uri="{FF2B5EF4-FFF2-40B4-BE49-F238E27FC236}">
                <a16:creationId xmlns:a16="http://schemas.microsoft.com/office/drawing/2014/main" id="{60B8BCC6-7205-46F6-BC66-2F52D302C16B}"/>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055260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94EF-F6CB-435B-B277-87C3C7703742}"/>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CA69AC6E-6DCC-4E5C-9B06-2BB914EA18BD}"/>
              </a:ext>
            </a:extLst>
          </p:cNvPr>
          <p:cNvSpPr>
            <a:spLocks noGrp="1"/>
          </p:cNvSpPr>
          <p:nvPr>
            <p:ph sz="half" idx="1"/>
          </p:nvPr>
        </p:nvSpPr>
        <p:spPr/>
        <p:txBody>
          <a:bodyPr>
            <a:normAutofit fontScale="92500" lnSpcReduction="10000"/>
          </a:bodyPr>
          <a:lstStyle/>
          <a:p>
            <a:pPr marL="0" indent="0">
              <a:buNone/>
            </a:pPr>
            <a:r>
              <a:rPr lang="en-GB" dirty="0"/>
              <a:t>A I feel so sad that my son was court ordered to a rehab centre. </a:t>
            </a:r>
          </a:p>
          <a:p>
            <a:pPr marL="0" indent="0">
              <a:buNone/>
            </a:pPr>
            <a:r>
              <a:rPr lang="en-GB" dirty="0"/>
              <a:t>B It’s not your fault, you are a good parent. You did the best you could.</a:t>
            </a:r>
          </a:p>
        </p:txBody>
      </p:sp>
      <p:sp>
        <p:nvSpPr>
          <p:cNvPr id="4" name="Content Placeholder 3">
            <a:extLst>
              <a:ext uri="{FF2B5EF4-FFF2-40B4-BE49-F238E27FC236}">
                <a16:creationId xmlns:a16="http://schemas.microsoft.com/office/drawing/2014/main" id="{F3145AC5-156F-46B8-B248-F10657C9BF80}"/>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139136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A1D0F-2A69-4BB5-A876-A9E98D1642F7}"/>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8C8671C9-B3E3-4DC9-890D-2F3F9B9FAB60}"/>
              </a:ext>
            </a:extLst>
          </p:cNvPr>
          <p:cNvSpPr>
            <a:spLocks noGrp="1"/>
          </p:cNvSpPr>
          <p:nvPr>
            <p:ph sz="half" idx="1"/>
          </p:nvPr>
        </p:nvSpPr>
        <p:spPr/>
        <p:txBody>
          <a:bodyPr>
            <a:normAutofit fontScale="92500" lnSpcReduction="10000"/>
          </a:bodyPr>
          <a:lstStyle/>
          <a:p>
            <a:pPr marL="0" indent="0">
              <a:buNone/>
            </a:pPr>
            <a:r>
              <a:rPr lang="en-GB" dirty="0"/>
              <a:t>A I just got the lab report back and it was what I most feared. </a:t>
            </a:r>
          </a:p>
          <a:p>
            <a:pPr marL="0" indent="0">
              <a:buNone/>
            </a:pPr>
            <a:r>
              <a:rPr lang="en-GB" dirty="0"/>
              <a:t>B Oh you poor thing.</a:t>
            </a:r>
          </a:p>
        </p:txBody>
      </p:sp>
      <p:sp>
        <p:nvSpPr>
          <p:cNvPr id="4" name="Content Placeholder 3">
            <a:extLst>
              <a:ext uri="{FF2B5EF4-FFF2-40B4-BE49-F238E27FC236}">
                <a16:creationId xmlns:a16="http://schemas.microsoft.com/office/drawing/2014/main" id="{24BADF9D-B2BA-4B45-81A4-8AD6F8CD3682}"/>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1646312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A63F-E02E-4FFF-81D8-1D1664D4D0FF}"/>
              </a:ext>
            </a:extLst>
          </p:cNvPr>
          <p:cNvSpPr>
            <a:spLocks noGrp="1"/>
          </p:cNvSpPr>
          <p:nvPr>
            <p:ph type="title"/>
          </p:nvPr>
        </p:nvSpPr>
        <p:spPr/>
        <p:txBody>
          <a:bodyPr/>
          <a:lstStyle/>
          <a:p>
            <a:r>
              <a:rPr lang="en-GB" dirty="0"/>
              <a:t>What type of response is it?</a:t>
            </a:r>
          </a:p>
        </p:txBody>
      </p:sp>
      <p:sp>
        <p:nvSpPr>
          <p:cNvPr id="4" name="Content Placeholder 3">
            <a:extLst>
              <a:ext uri="{FF2B5EF4-FFF2-40B4-BE49-F238E27FC236}">
                <a16:creationId xmlns:a16="http://schemas.microsoft.com/office/drawing/2014/main" id="{7763879F-4311-4E07-9154-60742D400544}"/>
              </a:ext>
            </a:extLst>
          </p:cNvPr>
          <p:cNvSpPr>
            <a:spLocks noGrp="1"/>
          </p:cNvSpPr>
          <p:nvPr>
            <p:ph sz="half" idx="1"/>
          </p:nvPr>
        </p:nvSpPr>
        <p:spPr/>
        <p:txBody>
          <a:bodyPr>
            <a:normAutofit fontScale="92500" lnSpcReduction="10000"/>
          </a:bodyPr>
          <a:lstStyle/>
          <a:p>
            <a:pPr marL="0" indent="0">
              <a:buNone/>
            </a:pPr>
            <a:r>
              <a:rPr lang="en-GB" dirty="0"/>
              <a:t>A I have so much to do today. </a:t>
            </a:r>
          </a:p>
          <a:p>
            <a:pPr marL="0" indent="0">
              <a:buNone/>
            </a:pPr>
            <a:r>
              <a:rPr lang="en-GB" dirty="0"/>
              <a:t>B Are you feeling overwhelmed and wanting support?</a:t>
            </a:r>
          </a:p>
        </p:txBody>
      </p:sp>
      <p:sp>
        <p:nvSpPr>
          <p:cNvPr id="5" name="Content Placeholder 4">
            <a:extLst>
              <a:ext uri="{FF2B5EF4-FFF2-40B4-BE49-F238E27FC236}">
                <a16:creationId xmlns:a16="http://schemas.microsoft.com/office/drawing/2014/main" id="{D4A737F8-ED21-4389-BE25-601A8BDA6042}"/>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550549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00651-E245-4539-98F4-ABFFB9F5E606}"/>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E54A2CB4-E21C-4C1A-BB38-42B6AA6AD88F}"/>
              </a:ext>
            </a:extLst>
          </p:cNvPr>
          <p:cNvSpPr>
            <a:spLocks noGrp="1"/>
          </p:cNvSpPr>
          <p:nvPr>
            <p:ph sz="half" idx="1"/>
          </p:nvPr>
        </p:nvSpPr>
        <p:spPr/>
        <p:txBody>
          <a:bodyPr>
            <a:normAutofit fontScale="92500" lnSpcReduction="10000"/>
          </a:bodyPr>
          <a:lstStyle/>
          <a:p>
            <a:pPr marL="0" indent="0">
              <a:buNone/>
            </a:pPr>
            <a:r>
              <a:rPr lang="en-GB" dirty="0"/>
              <a:t>A I lost my job.</a:t>
            </a:r>
          </a:p>
          <a:p>
            <a:pPr marL="0" indent="0">
              <a:buNone/>
            </a:pPr>
            <a:r>
              <a:rPr lang="en-GB" dirty="0"/>
              <a:t>B Cheer up, let’s go eat</a:t>
            </a:r>
          </a:p>
        </p:txBody>
      </p:sp>
      <p:sp>
        <p:nvSpPr>
          <p:cNvPr id="4" name="Content Placeholder 3">
            <a:extLst>
              <a:ext uri="{FF2B5EF4-FFF2-40B4-BE49-F238E27FC236}">
                <a16:creationId xmlns:a16="http://schemas.microsoft.com/office/drawing/2014/main" id="{B643DA00-8C39-451B-AEE0-3235ABE227FC}"/>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pPr marL="0" indent="0">
              <a:buNone/>
            </a:pPr>
            <a:endParaRPr lang="en-GB" dirty="0"/>
          </a:p>
        </p:txBody>
      </p:sp>
    </p:spTree>
    <p:extLst>
      <p:ext uri="{BB962C8B-B14F-4D97-AF65-F5344CB8AC3E}">
        <p14:creationId xmlns:p14="http://schemas.microsoft.com/office/powerpoint/2010/main" val="3134570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7C5F-732B-41FD-A27C-75377C917C43}"/>
              </a:ext>
            </a:extLst>
          </p:cNvPr>
          <p:cNvSpPr>
            <a:spLocks noGrp="1"/>
          </p:cNvSpPr>
          <p:nvPr>
            <p:ph type="title"/>
          </p:nvPr>
        </p:nvSpPr>
        <p:spPr/>
        <p:txBody>
          <a:bodyPr/>
          <a:lstStyle/>
          <a:p>
            <a:r>
              <a:rPr lang="en-GB" dirty="0"/>
              <a:t>Activity (10 minutes)</a:t>
            </a:r>
          </a:p>
        </p:txBody>
      </p:sp>
      <p:sp>
        <p:nvSpPr>
          <p:cNvPr id="3" name="Content Placeholder 2">
            <a:extLst>
              <a:ext uri="{FF2B5EF4-FFF2-40B4-BE49-F238E27FC236}">
                <a16:creationId xmlns:a16="http://schemas.microsoft.com/office/drawing/2014/main" id="{E22A65D5-B777-4081-8C64-14123FA41CC7}"/>
              </a:ext>
            </a:extLst>
          </p:cNvPr>
          <p:cNvSpPr>
            <a:spLocks noGrp="1"/>
          </p:cNvSpPr>
          <p:nvPr>
            <p:ph idx="1"/>
          </p:nvPr>
        </p:nvSpPr>
        <p:spPr/>
        <p:txBody>
          <a:bodyPr>
            <a:normAutofit/>
          </a:bodyPr>
          <a:lstStyle/>
          <a:p>
            <a:r>
              <a:rPr lang="en-GB" dirty="0"/>
              <a:t>Describe a time when you’ve felt empathy towards someone else, meaning that you felt sad or happy because you could sense what they were feeling.</a:t>
            </a:r>
          </a:p>
          <a:p>
            <a:r>
              <a:rPr lang="en-GB" dirty="0"/>
              <a:t>How did you respond? Could your response have been better?</a:t>
            </a:r>
          </a:p>
          <a:p>
            <a:r>
              <a:rPr lang="en-GB" dirty="0"/>
              <a:t>Empathy is just like any other skill: the more we practise it, the stronger it gets. How might you increase your empathy by showing care and concern for others?</a:t>
            </a:r>
          </a:p>
          <a:p>
            <a:endParaRPr lang="en-GB" dirty="0"/>
          </a:p>
        </p:txBody>
      </p:sp>
    </p:spTree>
    <p:extLst>
      <p:ext uri="{BB962C8B-B14F-4D97-AF65-F5344CB8AC3E}">
        <p14:creationId xmlns:p14="http://schemas.microsoft.com/office/powerpoint/2010/main" val="2148913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1A61-BA8F-4AC8-96BF-46EC0B6058EE}"/>
              </a:ext>
            </a:extLst>
          </p:cNvPr>
          <p:cNvSpPr>
            <a:spLocks noGrp="1"/>
          </p:cNvSpPr>
          <p:nvPr>
            <p:ph type="title"/>
          </p:nvPr>
        </p:nvSpPr>
        <p:spPr/>
        <p:txBody>
          <a:bodyPr/>
          <a:lstStyle/>
          <a:p>
            <a:r>
              <a:rPr lang="en-GB" dirty="0"/>
              <a:t>Tips to increase your ability to empathise</a:t>
            </a:r>
          </a:p>
        </p:txBody>
      </p:sp>
      <p:sp>
        <p:nvSpPr>
          <p:cNvPr id="3" name="Content Placeholder 2">
            <a:extLst>
              <a:ext uri="{FF2B5EF4-FFF2-40B4-BE49-F238E27FC236}">
                <a16:creationId xmlns:a16="http://schemas.microsoft.com/office/drawing/2014/main" id="{01440497-4B38-4E87-92F0-D42AEB3BDC16}"/>
              </a:ext>
            </a:extLst>
          </p:cNvPr>
          <p:cNvSpPr>
            <a:spLocks noGrp="1"/>
          </p:cNvSpPr>
          <p:nvPr>
            <p:ph idx="1"/>
          </p:nvPr>
        </p:nvSpPr>
        <p:spPr/>
        <p:txBody>
          <a:bodyPr>
            <a:normAutofit fontScale="92500"/>
          </a:bodyPr>
          <a:lstStyle/>
          <a:p>
            <a:r>
              <a:rPr lang="en-GB" dirty="0"/>
              <a:t>Have one conversation a day in which your sole purpose is to understand the other person, not to solve problems or give advice</a:t>
            </a:r>
          </a:p>
          <a:p>
            <a:r>
              <a:rPr lang="en-GB" dirty="0"/>
              <a:t>When listening, stop what you are doing and give that person your full attention. Notice their body language, tone of voice, emotional cues – what are they really saying?</a:t>
            </a:r>
          </a:p>
          <a:p>
            <a:r>
              <a:rPr lang="en-GB" dirty="0"/>
              <a:t>When making a decision that impacts others, think about the personal implications of the decision. Address these issues. </a:t>
            </a:r>
          </a:p>
          <a:p>
            <a:pPr marL="0" indent="0">
              <a:buNone/>
            </a:pPr>
            <a:endParaRPr lang="en-GB" dirty="0"/>
          </a:p>
          <a:p>
            <a:pPr marL="0" indent="0">
              <a:buNone/>
            </a:pPr>
            <a:r>
              <a:rPr lang="en-GB" dirty="0"/>
              <a:t>(Smith, </a:t>
            </a:r>
            <a:r>
              <a:rPr lang="en-GB" dirty="0" err="1"/>
              <a:t>Oosten</a:t>
            </a:r>
            <a:r>
              <a:rPr lang="en-GB" dirty="0"/>
              <a:t> and Boyatzis, 2020)</a:t>
            </a:r>
          </a:p>
          <a:p>
            <a:endParaRPr lang="en-GB" dirty="0"/>
          </a:p>
        </p:txBody>
      </p:sp>
    </p:spTree>
    <p:extLst>
      <p:ext uri="{BB962C8B-B14F-4D97-AF65-F5344CB8AC3E}">
        <p14:creationId xmlns:p14="http://schemas.microsoft.com/office/powerpoint/2010/main" val="2619371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9598F-2E71-448B-A6A6-1D36B1E2E502}"/>
              </a:ext>
            </a:extLst>
          </p:cNvPr>
          <p:cNvSpPr>
            <a:spLocks noGrp="1"/>
          </p:cNvSpPr>
          <p:nvPr>
            <p:ph type="title"/>
          </p:nvPr>
        </p:nvSpPr>
        <p:spPr/>
        <p:txBody>
          <a:bodyPr/>
          <a:lstStyle/>
          <a:p>
            <a:r>
              <a:rPr lang="en-GB" dirty="0"/>
              <a:t>Quiz in own time</a:t>
            </a:r>
          </a:p>
        </p:txBody>
      </p:sp>
      <p:sp>
        <p:nvSpPr>
          <p:cNvPr id="3" name="Content Placeholder 2">
            <a:extLst>
              <a:ext uri="{FF2B5EF4-FFF2-40B4-BE49-F238E27FC236}">
                <a16:creationId xmlns:a16="http://schemas.microsoft.com/office/drawing/2014/main" id="{3D353565-2A39-4586-9CE1-F34B37D2AD7C}"/>
              </a:ext>
            </a:extLst>
          </p:cNvPr>
          <p:cNvSpPr>
            <a:spLocks noGrp="1"/>
          </p:cNvSpPr>
          <p:nvPr>
            <p:ph idx="1"/>
          </p:nvPr>
        </p:nvSpPr>
        <p:spPr/>
        <p:txBody>
          <a:bodyPr/>
          <a:lstStyle/>
          <a:p>
            <a:r>
              <a:rPr lang="en-GB" dirty="0">
                <a:hlinkClick r:id="rId2"/>
              </a:rPr>
              <a:t>Empathy Quiz | Greater Good (berkeley.edu)</a:t>
            </a:r>
            <a:endParaRPr lang="en-GB" dirty="0"/>
          </a:p>
        </p:txBody>
      </p:sp>
    </p:spTree>
    <p:extLst>
      <p:ext uri="{BB962C8B-B14F-4D97-AF65-F5344CB8AC3E}">
        <p14:creationId xmlns:p14="http://schemas.microsoft.com/office/powerpoint/2010/main" val="2326202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411420-8284-4669-A46C-A45D4DBB1DD7}"/>
              </a:ext>
            </a:extLst>
          </p:cNvPr>
          <p:cNvSpPr>
            <a:spLocks noGrp="1"/>
          </p:cNvSpPr>
          <p:nvPr>
            <p:ph type="ctrTitle"/>
          </p:nvPr>
        </p:nvSpPr>
        <p:spPr>
          <a:xfrm>
            <a:off x="755576" y="1484784"/>
            <a:ext cx="7772400" cy="1470025"/>
          </a:xfrm>
        </p:spPr>
        <p:txBody>
          <a:bodyPr>
            <a:normAutofit/>
          </a:bodyPr>
          <a:lstStyle/>
          <a:p>
            <a:r>
              <a:rPr lang="en-GB" dirty="0"/>
              <a:t>Organisational Strategies/Managing Stress/Empathy</a:t>
            </a:r>
          </a:p>
        </p:txBody>
      </p:sp>
      <p:sp>
        <p:nvSpPr>
          <p:cNvPr id="5" name="Subtitle 4">
            <a:extLst>
              <a:ext uri="{FF2B5EF4-FFF2-40B4-BE49-F238E27FC236}">
                <a16:creationId xmlns:a16="http://schemas.microsoft.com/office/drawing/2014/main" id="{D19024FF-810E-4807-A5CB-FAEEE27FA5D8}"/>
              </a:ext>
            </a:extLst>
          </p:cNvPr>
          <p:cNvSpPr>
            <a:spLocks noGrp="1"/>
          </p:cNvSpPr>
          <p:nvPr>
            <p:ph type="subTitle" idx="1"/>
          </p:nvPr>
        </p:nvSpPr>
        <p:spPr>
          <a:xfrm>
            <a:off x="1441376" y="3026892"/>
            <a:ext cx="6400800" cy="1752600"/>
          </a:xfrm>
        </p:spPr>
        <p:txBody>
          <a:bodyPr/>
          <a:lstStyle/>
          <a:p>
            <a:r>
              <a:rPr lang="en-GB" dirty="0"/>
              <a:t>Mel Squire</a:t>
            </a:r>
          </a:p>
        </p:txBody>
      </p:sp>
    </p:spTree>
    <p:extLst>
      <p:ext uri="{BB962C8B-B14F-4D97-AF65-F5344CB8AC3E}">
        <p14:creationId xmlns:p14="http://schemas.microsoft.com/office/powerpoint/2010/main" val="2746290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5CC0-1113-49EC-8224-0A53FD83C2F0}"/>
              </a:ext>
            </a:extLst>
          </p:cNvPr>
          <p:cNvSpPr>
            <a:spLocks noGrp="1"/>
          </p:cNvSpPr>
          <p:nvPr>
            <p:ph type="title"/>
          </p:nvPr>
        </p:nvSpPr>
        <p:spPr/>
        <p:txBody>
          <a:bodyPr>
            <a:normAutofit/>
          </a:bodyPr>
          <a:lstStyle/>
          <a:p>
            <a:r>
              <a:rPr lang="en-GB" b="1" dirty="0"/>
              <a:t>Strategies/Techniques to Improve EI and linked concepts</a:t>
            </a:r>
          </a:p>
        </p:txBody>
      </p:sp>
      <p:sp>
        <p:nvSpPr>
          <p:cNvPr id="3" name="Content Placeholder 2">
            <a:extLst>
              <a:ext uri="{FF2B5EF4-FFF2-40B4-BE49-F238E27FC236}">
                <a16:creationId xmlns:a16="http://schemas.microsoft.com/office/drawing/2014/main" id="{D8ECBF20-6173-43F8-AE75-C07AA123B5C3}"/>
              </a:ext>
            </a:extLst>
          </p:cNvPr>
          <p:cNvSpPr>
            <a:spLocks noGrp="1"/>
          </p:cNvSpPr>
          <p:nvPr>
            <p:ph idx="1"/>
          </p:nvPr>
        </p:nvSpPr>
        <p:spPr/>
        <p:txBody>
          <a:bodyPr>
            <a:normAutofit lnSpcReduction="10000"/>
          </a:bodyPr>
          <a:lstStyle/>
          <a:p>
            <a:pPr marL="0" indent="0">
              <a:buNone/>
            </a:pPr>
            <a:r>
              <a:rPr lang="en-GB" dirty="0"/>
              <a:t>An overall strategy should seek to shape the culture of the organisation so that it is supportive of emotional intelligence concepts such as empathy. It should be an integrated approach and reflected in the organisation’s mission and/or values. </a:t>
            </a:r>
          </a:p>
          <a:p>
            <a:pPr marL="0" indent="0">
              <a:buNone/>
            </a:pPr>
            <a:endParaRPr lang="en-GB" dirty="0"/>
          </a:p>
          <a:p>
            <a:pPr marL="0" indent="0">
              <a:buNone/>
            </a:pPr>
            <a:r>
              <a:rPr lang="en-GB" dirty="0"/>
              <a:t>Management and employee training can be part of this strategy. Introducing mechanisms for supportive conversations (like the WAP) is another one. What other strategies could organisations deploy to improve levels of EI/resilience/wellbeing?</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804155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4327E-D0E8-4F27-B955-0093412079FF}"/>
              </a:ext>
            </a:extLst>
          </p:cNvPr>
          <p:cNvSpPr>
            <a:spLocks noGrp="1"/>
          </p:cNvSpPr>
          <p:nvPr>
            <p:ph type="title"/>
          </p:nvPr>
        </p:nvSpPr>
        <p:spPr>
          <a:xfrm>
            <a:off x="457200" y="116632"/>
            <a:ext cx="8229600" cy="504056"/>
          </a:xfrm>
        </p:spPr>
        <p:txBody>
          <a:bodyPr>
            <a:noAutofit/>
          </a:bodyPr>
          <a:lstStyle/>
          <a:p>
            <a:r>
              <a:rPr lang="en-GB" sz="3600" b="1" dirty="0"/>
              <a:t>Examples of Strategies</a:t>
            </a:r>
          </a:p>
        </p:txBody>
      </p:sp>
      <p:sp>
        <p:nvSpPr>
          <p:cNvPr id="3" name="Content Placeholder 2">
            <a:extLst>
              <a:ext uri="{FF2B5EF4-FFF2-40B4-BE49-F238E27FC236}">
                <a16:creationId xmlns:a16="http://schemas.microsoft.com/office/drawing/2014/main" id="{21264F23-F67E-4D67-98B2-71F2DDCDE2DA}"/>
              </a:ext>
            </a:extLst>
          </p:cNvPr>
          <p:cNvSpPr>
            <a:spLocks noGrp="1"/>
          </p:cNvSpPr>
          <p:nvPr>
            <p:ph idx="1"/>
          </p:nvPr>
        </p:nvSpPr>
        <p:spPr>
          <a:xfrm>
            <a:off x="457200" y="836712"/>
            <a:ext cx="8229600" cy="5040560"/>
          </a:xfrm>
        </p:spPr>
        <p:txBody>
          <a:bodyPr>
            <a:normAutofit lnSpcReduction="10000"/>
          </a:bodyPr>
          <a:lstStyle/>
          <a:p>
            <a:r>
              <a:rPr lang="en-GB" dirty="0"/>
              <a:t>Change the culture to be supportive of EI- words like compassion, empathy, kindness as organisational values</a:t>
            </a:r>
          </a:p>
          <a:p>
            <a:r>
              <a:rPr lang="en-GB" dirty="0"/>
              <a:t>Policies and processes to support culture – reward desired behaviour (e.g. promote compassionate managers), peer recognition for acts of kindness, Wellness Action Plans, ‘nudges’ like walking meeting plans, give managers time for people management activities</a:t>
            </a:r>
          </a:p>
          <a:p>
            <a:r>
              <a:rPr lang="en-GB" dirty="0"/>
              <a:t>Wellbeing strategy – specific initiatives to improve all aspects. Social events like online comedy nights, employee assistance lines. </a:t>
            </a:r>
          </a:p>
          <a:p>
            <a:r>
              <a:rPr lang="en-GB" dirty="0"/>
              <a:t>Compassionate and authentic leadership, role-modelling of behaviour, giving people support to get their jobs done</a:t>
            </a:r>
          </a:p>
          <a:p>
            <a:pPr marL="0" indent="0">
              <a:buNone/>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2096146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C6599-5AB9-F2FA-1286-1ADE07306F1C}"/>
              </a:ext>
            </a:extLst>
          </p:cNvPr>
          <p:cNvSpPr>
            <a:spLocks noGrp="1"/>
          </p:cNvSpPr>
          <p:nvPr>
            <p:ph type="title"/>
          </p:nvPr>
        </p:nvSpPr>
        <p:spPr/>
        <p:txBody>
          <a:bodyPr/>
          <a:lstStyle/>
          <a:p>
            <a:r>
              <a:rPr lang="en-GB" b="1" dirty="0"/>
              <a:t>Strategies Continued</a:t>
            </a:r>
          </a:p>
        </p:txBody>
      </p:sp>
      <p:sp>
        <p:nvSpPr>
          <p:cNvPr id="3" name="Content Placeholder 2">
            <a:extLst>
              <a:ext uri="{FF2B5EF4-FFF2-40B4-BE49-F238E27FC236}">
                <a16:creationId xmlns:a16="http://schemas.microsoft.com/office/drawing/2014/main" id="{B5660171-B618-FB01-3AB5-3D37B6FB7052}"/>
              </a:ext>
            </a:extLst>
          </p:cNvPr>
          <p:cNvSpPr>
            <a:spLocks noGrp="1"/>
          </p:cNvSpPr>
          <p:nvPr>
            <p:ph idx="1"/>
          </p:nvPr>
        </p:nvSpPr>
        <p:spPr>
          <a:xfrm>
            <a:off x="479296" y="1417638"/>
            <a:ext cx="8229600" cy="3917032"/>
          </a:xfrm>
        </p:spPr>
        <p:txBody>
          <a:bodyPr>
            <a:normAutofit fontScale="92500"/>
          </a:bodyPr>
          <a:lstStyle/>
          <a:p>
            <a:r>
              <a:rPr lang="en-GB" dirty="0"/>
              <a:t>Training for managers and employees – EI, mindfulness, resilience, stress management</a:t>
            </a:r>
          </a:p>
          <a:p>
            <a:r>
              <a:rPr lang="en-GB" dirty="0"/>
              <a:t>Psychological safety – build trust so people can speak up, learning culture rather than harsh blame culture</a:t>
            </a:r>
          </a:p>
          <a:p>
            <a:r>
              <a:rPr lang="en-GB" dirty="0"/>
              <a:t>Employee voice mechanisms, good communication</a:t>
            </a:r>
          </a:p>
          <a:p>
            <a:r>
              <a:rPr lang="en-GB" dirty="0"/>
              <a:t>Resources – books, online materials, e-learning.</a:t>
            </a:r>
          </a:p>
          <a:p>
            <a:r>
              <a:rPr lang="en-GB" dirty="0"/>
              <a:t>Diversity and inclusion strategy – everyone feels they belong</a:t>
            </a:r>
          </a:p>
          <a:p>
            <a:r>
              <a:rPr lang="en-GB" dirty="0"/>
              <a:t>Swift and positive conflict resolution – mutual trust and respect</a:t>
            </a:r>
          </a:p>
          <a:p>
            <a:r>
              <a:rPr lang="en-GB" dirty="0"/>
              <a:t>Tailored individual support – such as referring individuals to a wellbeing centre</a:t>
            </a:r>
          </a:p>
          <a:p>
            <a:endParaRPr lang="en-GB" dirty="0"/>
          </a:p>
        </p:txBody>
      </p:sp>
    </p:spTree>
    <p:extLst>
      <p:ext uri="{BB962C8B-B14F-4D97-AF65-F5344CB8AC3E}">
        <p14:creationId xmlns:p14="http://schemas.microsoft.com/office/powerpoint/2010/main" val="19324875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A0D96-CC10-C560-5321-F946DB05CC79}"/>
              </a:ext>
            </a:extLst>
          </p:cNvPr>
          <p:cNvSpPr>
            <a:spLocks noGrp="1"/>
          </p:cNvSpPr>
          <p:nvPr>
            <p:ph type="title"/>
          </p:nvPr>
        </p:nvSpPr>
        <p:spPr>
          <a:xfrm>
            <a:off x="457200" y="260648"/>
            <a:ext cx="8229600" cy="1008112"/>
          </a:xfrm>
        </p:spPr>
        <p:txBody>
          <a:bodyPr/>
          <a:lstStyle/>
          <a:p>
            <a:r>
              <a:rPr lang="en-GB" b="1" dirty="0"/>
              <a:t>HSE Management Standards</a:t>
            </a:r>
          </a:p>
        </p:txBody>
      </p:sp>
      <p:sp>
        <p:nvSpPr>
          <p:cNvPr id="3" name="Content Placeholder 2">
            <a:extLst>
              <a:ext uri="{FF2B5EF4-FFF2-40B4-BE49-F238E27FC236}">
                <a16:creationId xmlns:a16="http://schemas.microsoft.com/office/drawing/2014/main" id="{1E313921-1343-0421-CE31-625132EDB3CD}"/>
              </a:ext>
            </a:extLst>
          </p:cNvPr>
          <p:cNvSpPr>
            <a:spLocks noGrp="1"/>
          </p:cNvSpPr>
          <p:nvPr>
            <p:ph idx="1"/>
          </p:nvPr>
        </p:nvSpPr>
        <p:spPr>
          <a:xfrm>
            <a:off x="457200" y="1417638"/>
            <a:ext cx="8229600" cy="4099595"/>
          </a:xfrm>
        </p:spPr>
        <p:txBody>
          <a:bodyPr>
            <a:normAutofit fontScale="92500" lnSpcReduction="10000"/>
          </a:bodyPr>
          <a:lstStyle/>
          <a:p>
            <a:pPr marL="0" indent="0">
              <a:buNone/>
            </a:pPr>
            <a:r>
              <a:rPr lang="en-GB" dirty="0"/>
              <a:t>To help with Stress Management.</a:t>
            </a:r>
          </a:p>
          <a:p>
            <a:pPr marL="0" indent="0">
              <a:buNone/>
            </a:pPr>
            <a:r>
              <a:rPr lang="en-GB" dirty="0"/>
              <a:t>Cover 6 key areas of work design that if not properly managed are associated with poor health</a:t>
            </a:r>
            <a:r>
              <a:rPr lang="en-GB"/>
              <a:t>, lower productivity </a:t>
            </a:r>
            <a:r>
              <a:rPr lang="en-GB" dirty="0"/>
              <a:t>and increased accident and sickness rates.</a:t>
            </a:r>
          </a:p>
          <a:p>
            <a:pPr marL="0" indent="0">
              <a:buNone/>
            </a:pPr>
            <a:endParaRPr lang="en-GB" dirty="0"/>
          </a:p>
          <a:p>
            <a:r>
              <a:rPr lang="en-GB" dirty="0"/>
              <a:t>Demands</a:t>
            </a:r>
          </a:p>
          <a:p>
            <a:r>
              <a:rPr lang="en-GB" dirty="0"/>
              <a:t>Control</a:t>
            </a:r>
          </a:p>
          <a:p>
            <a:r>
              <a:rPr lang="en-GB" dirty="0"/>
              <a:t>Support</a:t>
            </a:r>
          </a:p>
          <a:p>
            <a:r>
              <a:rPr lang="en-GB" dirty="0"/>
              <a:t>Relationships</a:t>
            </a:r>
          </a:p>
          <a:p>
            <a:r>
              <a:rPr lang="en-GB" dirty="0"/>
              <a:t>Role</a:t>
            </a:r>
          </a:p>
          <a:p>
            <a:r>
              <a:rPr lang="en-GB" dirty="0"/>
              <a:t>Change</a:t>
            </a:r>
          </a:p>
        </p:txBody>
      </p:sp>
    </p:spTree>
    <p:extLst>
      <p:ext uri="{BB962C8B-B14F-4D97-AF65-F5344CB8AC3E}">
        <p14:creationId xmlns:p14="http://schemas.microsoft.com/office/powerpoint/2010/main" val="7992369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E6846-E921-416D-8490-9388E90E84BD}"/>
              </a:ext>
            </a:extLst>
          </p:cNvPr>
          <p:cNvSpPr>
            <a:spLocks noGrp="1"/>
          </p:cNvSpPr>
          <p:nvPr>
            <p:ph type="title"/>
          </p:nvPr>
        </p:nvSpPr>
        <p:spPr/>
        <p:txBody>
          <a:bodyPr/>
          <a:lstStyle/>
          <a:p>
            <a:r>
              <a:rPr lang="en-GB" b="1" dirty="0"/>
              <a:t>Development Plan</a:t>
            </a:r>
          </a:p>
        </p:txBody>
      </p:sp>
      <p:sp>
        <p:nvSpPr>
          <p:cNvPr id="3" name="Content Placeholder 2">
            <a:extLst>
              <a:ext uri="{FF2B5EF4-FFF2-40B4-BE49-F238E27FC236}">
                <a16:creationId xmlns:a16="http://schemas.microsoft.com/office/drawing/2014/main" id="{105FD3E9-204A-45ED-AFC8-8B36CA9739DA}"/>
              </a:ext>
            </a:extLst>
          </p:cNvPr>
          <p:cNvSpPr>
            <a:spLocks noGrp="1"/>
          </p:cNvSpPr>
          <p:nvPr>
            <p:ph idx="1"/>
          </p:nvPr>
        </p:nvSpPr>
        <p:spPr/>
        <p:txBody>
          <a:bodyPr/>
          <a:lstStyle/>
          <a:p>
            <a:r>
              <a:rPr lang="en-GB" dirty="0"/>
              <a:t>Use the template on Moodle</a:t>
            </a:r>
          </a:p>
          <a:p>
            <a:r>
              <a:rPr lang="en-GB" dirty="0"/>
              <a:t>Be specific – give detail about which book you will read, what website you will consult, when etc.</a:t>
            </a:r>
          </a:p>
          <a:p>
            <a:r>
              <a:rPr lang="en-GB" dirty="0"/>
              <a:t>List at least 2 detailed entries. </a:t>
            </a:r>
          </a:p>
        </p:txBody>
      </p:sp>
    </p:spTree>
    <p:extLst>
      <p:ext uri="{BB962C8B-B14F-4D97-AF65-F5344CB8AC3E}">
        <p14:creationId xmlns:p14="http://schemas.microsoft.com/office/powerpoint/2010/main" val="31684398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A0B9ACD-219D-47F5-B43A-AD77D2A7BE60}"/>
              </a:ext>
            </a:extLst>
          </p:cNvPr>
          <p:cNvPicPr>
            <a:picLocks noGrp="1" noChangeAspect="1"/>
          </p:cNvPicPr>
          <p:nvPr>
            <p:ph idx="1"/>
          </p:nvPr>
        </p:nvPicPr>
        <p:blipFill>
          <a:blip r:embed="rId2"/>
          <a:stretch>
            <a:fillRect/>
          </a:stretch>
        </p:blipFill>
        <p:spPr>
          <a:xfrm>
            <a:off x="1620982" y="1241714"/>
            <a:ext cx="5891645" cy="3752959"/>
          </a:xfrm>
          <a:prstGeom prst="rect">
            <a:avLst/>
          </a:prstGeom>
        </p:spPr>
      </p:pic>
      <p:sp>
        <p:nvSpPr>
          <p:cNvPr id="5" name="TextBox 4">
            <a:extLst>
              <a:ext uri="{FF2B5EF4-FFF2-40B4-BE49-F238E27FC236}">
                <a16:creationId xmlns:a16="http://schemas.microsoft.com/office/drawing/2014/main" id="{8CFFCF74-2725-44D2-9323-C5103260AEA2}"/>
              </a:ext>
            </a:extLst>
          </p:cNvPr>
          <p:cNvSpPr txBox="1"/>
          <p:nvPr/>
        </p:nvSpPr>
        <p:spPr>
          <a:xfrm>
            <a:off x="7263246" y="4380688"/>
            <a:ext cx="1381991" cy="507831"/>
          </a:xfrm>
          <a:prstGeom prst="rect">
            <a:avLst/>
          </a:prstGeom>
          <a:noFill/>
        </p:spPr>
        <p:txBody>
          <a:bodyPr wrap="square" rtlCol="0">
            <a:spAutoFit/>
          </a:bodyPr>
          <a:lstStyle/>
          <a:p>
            <a:r>
              <a:rPr lang="en-GB" sz="1350" dirty="0"/>
              <a:t>Image: </a:t>
            </a:r>
            <a:r>
              <a:rPr lang="en-GB" sz="1350" dirty="0" err="1"/>
              <a:t>Riopel</a:t>
            </a:r>
            <a:r>
              <a:rPr lang="en-GB" sz="1350" dirty="0"/>
              <a:t>, (2019)</a:t>
            </a:r>
          </a:p>
        </p:txBody>
      </p:sp>
    </p:spTree>
    <p:extLst>
      <p:ext uri="{BB962C8B-B14F-4D97-AF65-F5344CB8AC3E}">
        <p14:creationId xmlns:p14="http://schemas.microsoft.com/office/powerpoint/2010/main" val="24165564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CFD1C-4B0D-4299-8246-ED0094FD1EFD}"/>
              </a:ext>
            </a:extLst>
          </p:cNvPr>
          <p:cNvSpPr>
            <a:spLocks noGrp="1"/>
          </p:cNvSpPr>
          <p:nvPr>
            <p:ph type="title"/>
          </p:nvPr>
        </p:nvSpPr>
        <p:spPr/>
        <p:txBody>
          <a:bodyPr/>
          <a:lstStyle/>
          <a:p>
            <a:r>
              <a:rPr lang="en-GB" dirty="0"/>
              <a:t>12 Competencies</a:t>
            </a:r>
          </a:p>
        </p:txBody>
      </p:sp>
      <p:pic>
        <p:nvPicPr>
          <p:cNvPr id="4" name="Content Placeholder 3">
            <a:extLst>
              <a:ext uri="{FF2B5EF4-FFF2-40B4-BE49-F238E27FC236}">
                <a16:creationId xmlns:a16="http://schemas.microsoft.com/office/drawing/2014/main" id="{AE373EF8-99C6-4B3D-B241-F101EE8BF468}"/>
              </a:ext>
            </a:extLst>
          </p:cNvPr>
          <p:cNvPicPr>
            <a:picLocks noGrp="1" noChangeAspect="1"/>
          </p:cNvPicPr>
          <p:nvPr>
            <p:ph idx="1"/>
          </p:nvPr>
        </p:nvPicPr>
        <p:blipFill>
          <a:blip r:embed="rId2"/>
          <a:stretch>
            <a:fillRect/>
          </a:stretch>
        </p:blipFill>
        <p:spPr>
          <a:xfrm>
            <a:off x="2243137" y="2301081"/>
            <a:ext cx="4657725" cy="2514600"/>
          </a:xfrm>
          <a:prstGeom prst="rect">
            <a:avLst/>
          </a:prstGeom>
        </p:spPr>
      </p:pic>
    </p:spTree>
    <p:extLst>
      <p:ext uri="{BB962C8B-B14F-4D97-AF65-F5344CB8AC3E}">
        <p14:creationId xmlns:p14="http://schemas.microsoft.com/office/powerpoint/2010/main" val="11424518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E2F9-748C-4DB8-B8E7-43D63F579625}"/>
              </a:ext>
            </a:extLst>
          </p:cNvPr>
          <p:cNvSpPr>
            <a:spLocks noGrp="1"/>
          </p:cNvSpPr>
          <p:nvPr>
            <p:ph type="title"/>
          </p:nvPr>
        </p:nvSpPr>
        <p:spPr>
          <a:xfrm>
            <a:off x="457200" y="260648"/>
            <a:ext cx="8229600" cy="432048"/>
          </a:xfrm>
        </p:spPr>
        <p:txBody>
          <a:bodyPr>
            <a:normAutofit fontScale="90000"/>
          </a:bodyPr>
          <a:lstStyle/>
          <a:p>
            <a:r>
              <a:rPr lang="en-GB" dirty="0"/>
              <a:t>Ways to Develop EI</a:t>
            </a:r>
          </a:p>
        </p:txBody>
      </p:sp>
      <p:sp>
        <p:nvSpPr>
          <p:cNvPr id="3" name="Content Placeholder 2">
            <a:extLst>
              <a:ext uri="{FF2B5EF4-FFF2-40B4-BE49-F238E27FC236}">
                <a16:creationId xmlns:a16="http://schemas.microsoft.com/office/drawing/2014/main" id="{BAD9A54C-F7A2-4C38-8C74-4E6530A297EE}"/>
              </a:ext>
            </a:extLst>
          </p:cNvPr>
          <p:cNvSpPr>
            <a:spLocks noGrp="1"/>
          </p:cNvSpPr>
          <p:nvPr>
            <p:ph idx="1"/>
          </p:nvPr>
        </p:nvSpPr>
        <p:spPr>
          <a:xfrm>
            <a:off x="251520" y="1052736"/>
            <a:ext cx="8640960" cy="4464497"/>
          </a:xfrm>
        </p:spPr>
        <p:txBody>
          <a:bodyPr>
            <a:normAutofit fontScale="85000" lnSpcReduction="20000"/>
          </a:bodyPr>
          <a:lstStyle/>
          <a:p>
            <a:r>
              <a:rPr lang="en-GB" dirty="0"/>
              <a:t>Develop self-awareness – quizzes, ask others for feedback, assess your self against the 12 competencies. </a:t>
            </a:r>
          </a:p>
          <a:p>
            <a:r>
              <a:rPr lang="en-GB" dirty="0"/>
              <a:t>Develop self-regulation - become aware of your emotional triggers. Reframing – make a conscious effort not to take offence. ‘I will use what she said to improve’. </a:t>
            </a:r>
          </a:p>
          <a:p>
            <a:r>
              <a:rPr lang="en-GB" dirty="0"/>
              <a:t>Glass half-full perspective. Get into the habit of seeing the bright side. </a:t>
            </a:r>
          </a:p>
          <a:p>
            <a:r>
              <a:rPr lang="en-GB" dirty="0"/>
              <a:t>Do activities that encourage positive emotions – be kind, be grateful (fill up your reserve so that you are more resilient when negative events occur). Kindness breeds kindness so this will have an effect on others’ behaviour.</a:t>
            </a:r>
          </a:p>
          <a:p>
            <a:r>
              <a:rPr lang="en-GB" dirty="0"/>
              <a:t>Develop empathy for others – show that you care about how they are, their well-being. </a:t>
            </a:r>
          </a:p>
          <a:p>
            <a:r>
              <a:rPr lang="en-GB" dirty="0"/>
              <a:t>Practise your listening and communication skills. </a:t>
            </a:r>
          </a:p>
          <a:p>
            <a:r>
              <a:rPr lang="en-GB" dirty="0"/>
              <a:t>Read a book (e.g. Daniel Goleman), read articles on the Positive Psychology website, complete a free course (‘MOOC’). </a:t>
            </a:r>
          </a:p>
          <a:p>
            <a:endParaRPr lang="en-GB" dirty="0"/>
          </a:p>
        </p:txBody>
      </p:sp>
    </p:spTree>
    <p:extLst>
      <p:ext uri="{BB962C8B-B14F-4D97-AF65-F5344CB8AC3E}">
        <p14:creationId xmlns:p14="http://schemas.microsoft.com/office/powerpoint/2010/main" val="804701453"/>
      </p:ext>
    </p:extLst>
  </p:cSld>
  <p:clrMapOvr>
    <a:masterClrMapping/>
  </p:clrMapOvr>
</p:sld>
</file>

<file path=ppt/theme/theme1.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3840</TotalTime>
  <Words>1533</Words>
  <Application>Microsoft Office PowerPoint</Application>
  <PresentationFormat>On-screen Show (4:3)</PresentationFormat>
  <Paragraphs>222</Paragraphs>
  <Slides>26</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Myriad Pro</vt:lpstr>
      <vt:lpstr>Arial</vt:lpstr>
      <vt:lpstr>Calibri</vt:lpstr>
      <vt:lpstr>Times New Roman</vt:lpstr>
      <vt:lpstr>1_ThemeUWTSD</vt:lpstr>
      <vt:lpstr>Developing Emotional Intelligence Skills in the Workplace BMSW6106</vt:lpstr>
      <vt:lpstr>Lecture Overview – Week 9</vt:lpstr>
      <vt:lpstr>Empathy</vt:lpstr>
      <vt:lpstr>Reminder – What is Empathy?</vt:lpstr>
      <vt:lpstr>Difference between Empathy and Sympathy</vt:lpstr>
      <vt:lpstr>Why is Empathy important?</vt:lpstr>
      <vt:lpstr>Activity (10 minutes)</vt:lpstr>
      <vt:lpstr>What type of response is it?</vt:lpstr>
      <vt:lpstr>What type of response is it?</vt:lpstr>
      <vt:lpstr>What type of response is it?</vt:lpstr>
      <vt:lpstr>What type of response is it?</vt:lpstr>
      <vt:lpstr>What type of response is it?</vt:lpstr>
      <vt:lpstr>What type of response is it?</vt:lpstr>
      <vt:lpstr>What type of response is it?</vt:lpstr>
      <vt:lpstr>Activity (10 minutes)</vt:lpstr>
      <vt:lpstr>Tips to increase your ability to empathise</vt:lpstr>
      <vt:lpstr>Quiz in own time</vt:lpstr>
      <vt:lpstr>Organisational Strategies/Managing Stress/Empathy</vt:lpstr>
      <vt:lpstr>Strategies/Techniques to Improve EI and linked concepts</vt:lpstr>
      <vt:lpstr>Examples of Strategies</vt:lpstr>
      <vt:lpstr>Strategies Continued</vt:lpstr>
      <vt:lpstr>HSE Management Standards</vt:lpstr>
      <vt:lpstr>Development Plan</vt:lpstr>
      <vt:lpstr>PowerPoint Presentation</vt:lpstr>
      <vt:lpstr>12 Competencies</vt:lpstr>
      <vt:lpstr>Ways to Develop EI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HSE Management Standards Approach</dc:title>
  <dc:creator>HSE</dc:creator>
  <cp:keywords>management, standards, tool, presentation</cp:keywords>
  <cp:lastModifiedBy>Melanie Squire</cp:lastModifiedBy>
  <cp:revision>227</cp:revision>
  <dcterms:created xsi:type="dcterms:W3CDTF">2005-01-26T16:59:27Z</dcterms:created>
  <dcterms:modified xsi:type="dcterms:W3CDTF">2023-06-19T14:59:47Z</dcterms:modified>
</cp:coreProperties>
</file>