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media/image24.jpg" ContentType="image/png"/>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 id="2147483684" r:id="rId6"/>
    <p:sldMasterId id="2147483700" r:id="rId7"/>
    <p:sldMasterId id="2147483852" r:id="rId8"/>
  </p:sldMasterIdLst>
  <p:notesMasterIdLst>
    <p:notesMasterId r:id="rId75"/>
  </p:notesMasterIdLst>
  <p:sldIdLst>
    <p:sldId id="282" r:id="rId9"/>
    <p:sldId id="338" r:id="rId10"/>
    <p:sldId id="450" r:id="rId11"/>
    <p:sldId id="339" r:id="rId12"/>
    <p:sldId id="351" r:id="rId13"/>
    <p:sldId id="426" r:id="rId14"/>
    <p:sldId id="422" r:id="rId15"/>
    <p:sldId id="355" r:id="rId16"/>
    <p:sldId id="356" r:id="rId17"/>
    <p:sldId id="260" r:id="rId18"/>
    <p:sldId id="261" r:id="rId19"/>
    <p:sldId id="288" r:id="rId20"/>
    <p:sldId id="298" r:id="rId21"/>
    <p:sldId id="296" r:id="rId22"/>
    <p:sldId id="297" r:id="rId23"/>
    <p:sldId id="353" r:id="rId24"/>
    <p:sldId id="354" r:id="rId25"/>
    <p:sldId id="352" r:id="rId26"/>
    <p:sldId id="435" r:id="rId27"/>
    <p:sldId id="451" r:id="rId28"/>
    <p:sldId id="452" r:id="rId29"/>
    <p:sldId id="437" r:id="rId30"/>
    <p:sldId id="337" r:id="rId31"/>
    <p:sldId id="334" r:id="rId32"/>
    <p:sldId id="335" r:id="rId33"/>
    <p:sldId id="336" r:id="rId34"/>
    <p:sldId id="341" r:id="rId35"/>
    <p:sldId id="357" r:id="rId36"/>
    <p:sldId id="445" r:id="rId37"/>
    <p:sldId id="453" r:id="rId38"/>
    <p:sldId id="456" r:id="rId39"/>
    <p:sldId id="346" r:id="rId40"/>
    <p:sldId id="425" r:id="rId41"/>
    <p:sldId id="446" r:id="rId42"/>
    <p:sldId id="412" r:id="rId43"/>
    <p:sldId id="413" r:id="rId44"/>
    <p:sldId id="417" r:id="rId45"/>
    <p:sldId id="467" r:id="rId46"/>
    <p:sldId id="465" r:id="rId47"/>
    <p:sldId id="348" r:id="rId48"/>
    <p:sldId id="460" r:id="rId49"/>
    <p:sldId id="447" r:id="rId50"/>
    <p:sldId id="459" r:id="rId51"/>
    <p:sldId id="299" r:id="rId52"/>
    <p:sldId id="468" r:id="rId53"/>
    <p:sldId id="470" r:id="rId54"/>
    <p:sldId id="461" r:id="rId55"/>
    <p:sldId id="448" r:id="rId56"/>
    <p:sldId id="464" r:id="rId57"/>
    <p:sldId id="462" r:id="rId58"/>
    <p:sldId id="431" r:id="rId59"/>
    <p:sldId id="340" r:id="rId60"/>
    <p:sldId id="342" r:id="rId61"/>
    <p:sldId id="345" r:id="rId62"/>
    <p:sldId id="458" r:id="rId63"/>
    <p:sldId id="343" r:id="rId64"/>
    <p:sldId id="344" r:id="rId65"/>
    <p:sldId id="349" r:id="rId66"/>
    <p:sldId id="347" r:id="rId67"/>
    <p:sldId id="439" r:id="rId68"/>
    <p:sldId id="285" r:id="rId69"/>
    <p:sldId id="350" r:id="rId70"/>
    <p:sldId id="295" r:id="rId71"/>
    <p:sldId id="423" r:id="rId72"/>
    <p:sldId id="469" r:id="rId73"/>
    <p:sldId id="434" r:id="rId7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349C80-3A23-4331-98DC-1B5591732C83}" v="67" dt="2022-09-30T16:15:12.604"/>
    <p1510:client id="{F6DB7DED-BBD4-538F-13EF-A4185C8A3F54}" v="628" dt="2022-10-04T06:35:23.1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425" autoAdjust="0"/>
    <p:restoredTop sz="94660"/>
  </p:normalViewPr>
  <p:slideViewPr>
    <p:cSldViewPr snapToGrid="0">
      <p:cViewPr varScale="1">
        <p:scale>
          <a:sx n="66" d="100"/>
          <a:sy n="66" d="100"/>
        </p:scale>
        <p:origin x="72" y="8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8.xml"/><Relationship Id="rId21" Type="http://schemas.openxmlformats.org/officeDocument/2006/relationships/slide" Target="slides/slide13.xml"/><Relationship Id="rId42" Type="http://schemas.openxmlformats.org/officeDocument/2006/relationships/slide" Target="slides/slide34.xml"/><Relationship Id="rId47" Type="http://schemas.openxmlformats.org/officeDocument/2006/relationships/slide" Target="slides/slide39.xml"/><Relationship Id="rId63" Type="http://schemas.openxmlformats.org/officeDocument/2006/relationships/slide" Target="slides/slide55.xml"/><Relationship Id="rId68" Type="http://schemas.openxmlformats.org/officeDocument/2006/relationships/slide" Target="slides/slide60.xml"/><Relationship Id="rId16" Type="http://schemas.openxmlformats.org/officeDocument/2006/relationships/slide" Target="slides/slide8.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slide" Target="slides/slide50.xml"/><Relationship Id="rId66" Type="http://schemas.openxmlformats.org/officeDocument/2006/relationships/slide" Target="slides/slide58.xml"/><Relationship Id="rId74" Type="http://schemas.openxmlformats.org/officeDocument/2006/relationships/slide" Target="slides/slide66.xml"/><Relationship Id="rId79"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53.xml"/><Relationship Id="rId19" Type="http://schemas.openxmlformats.org/officeDocument/2006/relationships/slide" Target="slides/slide1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slide" Target="slides/slide48.xml"/><Relationship Id="rId64" Type="http://schemas.openxmlformats.org/officeDocument/2006/relationships/slide" Target="slides/slide56.xml"/><Relationship Id="rId69" Type="http://schemas.openxmlformats.org/officeDocument/2006/relationships/slide" Target="slides/slide61.xml"/><Relationship Id="rId77"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43.xml"/><Relationship Id="rId72" Type="http://schemas.openxmlformats.org/officeDocument/2006/relationships/slide" Target="slides/slide64.xml"/><Relationship Id="rId80"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slide" Target="slides/slide51.xml"/><Relationship Id="rId67" Type="http://schemas.openxmlformats.org/officeDocument/2006/relationships/slide" Target="slides/slide59.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62" Type="http://schemas.openxmlformats.org/officeDocument/2006/relationships/slide" Target="slides/slide54.xml"/><Relationship Id="rId70" Type="http://schemas.openxmlformats.org/officeDocument/2006/relationships/slide" Target="slides/slide62.xml"/><Relationship Id="rId75"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slide" Target="slides/slide49.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slide" Target="slides/slide52.xml"/><Relationship Id="rId65" Type="http://schemas.openxmlformats.org/officeDocument/2006/relationships/slide" Target="slides/slide57.xml"/><Relationship Id="rId73" Type="http://schemas.openxmlformats.org/officeDocument/2006/relationships/slide" Target="slides/slide65.xml"/><Relationship Id="rId78"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1.xml"/><Relationship Id="rId13" Type="http://schemas.openxmlformats.org/officeDocument/2006/relationships/slide" Target="slides/slide5.xml"/><Relationship Id="rId18" Type="http://schemas.openxmlformats.org/officeDocument/2006/relationships/slide" Target="slides/slide10.xml"/><Relationship Id="rId39" Type="http://schemas.openxmlformats.org/officeDocument/2006/relationships/slide" Target="slides/slide31.xml"/><Relationship Id="rId34" Type="http://schemas.openxmlformats.org/officeDocument/2006/relationships/slide" Target="slides/slide26.xml"/><Relationship Id="rId50" Type="http://schemas.openxmlformats.org/officeDocument/2006/relationships/slide" Target="slides/slide42.xml"/><Relationship Id="rId55" Type="http://schemas.openxmlformats.org/officeDocument/2006/relationships/slide" Target="slides/slide47.xml"/><Relationship Id="rId76" Type="http://schemas.openxmlformats.org/officeDocument/2006/relationships/presProps" Target="presProps.xml"/><Relationship Id="rId7" Type="http://schemas.openxmlformats.org/officeDocument/2006/relationships/slideMaster" Target="slideMasters/slideMaster4.xml"/><Relationship Id="rId71" Type="http://schemas.openxmlformats.org/officeDocument/2006/relationships/slide" Target="slides/slide63.xml"/><Relationship Id="rId2" Type="http://schemas.openxmlformats.org/officeDocument/2006/relationships/customXml" Target="../customXml/item2.xml"/><Relationship Id="rId29" Type="http://schemas.openxmlformats.org/officeDocument/2006/relationships/slide" Target="slides/slide2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B8E932-D027-4A1B-A3C6-7CF91EDD533D}" type="doc">
      <dgm:prSet loTypeId="urn:microsoft.com/office/officeart/2016/7/layout/BasicLinearProcessNumbered" loCatId="process" qsTypeId="urn:microsoft.com/office/officeart/2005/8/quickstyle/simple1" qsCatId="simple" csTypeId="urn:microsoft.com/office/officeart/2005/8/colors/colorful1" csCatId="colorful" phldr="1"/>
      <dgm:spPr/>
      <dgm:t>
        <a:bodyPr/>
        <a:lstStyle/>
        <a:p>
          <a:endParaRPr lang="en-US"/>
        </a:p>
      </dgm:t>
    </dgm:pt>
    <dgm:pt modelId="{3E5FAD74-4F84-484C-B64A-35F6266BE42D}">
      <dgm:prSet/>
      <dgm:spPr/>
      <dgm:t>
        <a:bodyPr/>
        <a:lstStyle/>
        <a:p>
          <a:r>
            <a:rPr lang="en-GB"/>
            <a:t>Have a clear end point in mind.</a:t>
          </a:r>
          <a:endParaRPr lang="en-US"/>
        </a:p>
      </dgm:t>
    </dgm:pt>
    <dgm:pt modelId="{5E1A7056-C2CD-4041-81CF-4850C5CDF8FC}" type="parTrans" cxnId="{5BF75825-75FF-49DC-8108-E47AAED2E2F9}">
      <dgm:prSet/>
      <dgm:spPr/>
      <dgm:t>
        <a:bodyPr/>
        <a:lstStyle/>
        <a:p>
          <a:endParaRPr lang="en-US"/>
        </a:p>
      </dgm:t>
    </dgm:pt>
    <dgm:pt modelId="{1DCD3E97-0A2E-406E-A185-5C94125FCB39}" type="sibTrans" cxnId="{5BF75825-75FF-49DC-8108-E47AAED2E2F9}">
      <dgm:prSet phldrT="1" phldr="0"/>
      <dgm:spPr/>
      <dgm:t>
        <a:bodyPr/>
        <a:lstStyle/>
        <a:p>
          <a:r>
            <a:rPr lang="en-US"/>
            <a:t>1</a:t>
          </a:r>
        </a:p>
      </dgm:t>
    </dgm:pt>
    <dgm:pt modelId="{D7CD99FA-468A-4F7D-A05E-89A81BD245C3}">
      <dgm:prSet/>
      <dgm:spPr/>
      <dgm:t>
        <a:bodyPr/>
        <a:lstStyle/>
        <a:p>
          <a:r>
            <a:rPr lang="en-GB"/>
            <a:t>Always plan a sequence of lessons – this will cut down on your stress in the long run.</a:t>
          </a:r>
          <a:endParaRPr lang="en-US"/>
        </a:p>
      </dgm:t>
    </dgm:pt>
    <dgm:pt modelId="{D65A3F5D-DDD8-4B38-98B7-50B7CEF15778}" type="parTrans" cxnId="{BB5F1408-6DBA-4176-BDA6-B8FE3118F5A7}">
      <dgm:prSet/>
      <dgm:spPr/>
      <dgm:t>
        <a:bodyPr/>
        <a:lstStyle/>
        <a:p>
          <a:endParaRPr lang="en-US"/>
        </a:p>
      </dgm:t>
    </dgm:pt>
    <dgm:pt modelId="{8600187E-012A-4337-A797-6C8554334BF4}" type="sibTrans" cxnId="{BB5F1408-6DBA-4176-BDA6-B8FE3118F5A7}">
      <dgm:prSet phldrT="2" phldr="0"/>
      <dgm:spPr/>
      <dgm:t>
        <a:bodyPr/>
        <a:lstStyle/>
        <a:p>
          <a:r>
            <a:rPr lang="en-US"/>
            <a:t>2</a:t>
          </a:r>
        </a:p>
      </dgm:t>
    </dgm:pt>
    <dgm:pt modelId="{1F44EA75-85A1-47E9-8069-808928A163B3}">
      <dgm:prSet/>
      <dgm:spPr/>
      <dgm:t>
        <a:bodyPr/>
        <a:lstStyle/>
        <a:p>
          <a:r>
            <a:rPr lang="en-GB" dirty="0"/>
            <a:t>Be clear about your objectives (as opposed to the activities you will do).</a:t>
          </a:r>
          <a:endParaRPr lang="en-US" dirty="0"/>
        </a:p>
      </dgm:t>
    </dgm:pt>
    <dgm:pt modelId="{FC4F4C77-7915-421A-990D-5803432E6717}" type="parTrans" cxnId="{F343FC95-6340-4CAF-AB9C-14023A2EDA36}">
      <dgm:prSet/>
      <dgm:spPr/>
      <dgm:t>
        <a:bodyPr/>
        <a:lstStyle/>
        <a:p>
          <a:endParaRPr lang="en-US"/>
        </a:p>
      </dgm:t>
    </dgm:pt>
    <dgm:pt modelId="{ECC2CD21-7D0B-4DF0-8290-7D8E3EC38376}" type="sibTrans" cxnId="{F343FC95-6340-4CAF-AB9C-14023A2EDA36}">
      <dgm:prSet phldrT="3" phldr="0"/>
      <dgm:spPr/>
      <dgm:t>
        <a:bodyPr/>
        <a:lstStyle/>
        <a:p>
          <a:r>
            <a:rPr lang="en-US"/>
            <a:t>3</a:t>
          </a:r>
        </a:p>
      </dgm:t>
    </dgm:pt>
    <dgm:pt modelId="{608A23BC-E1C6-44FB-B84F-CE1E64BD8C6A}">
      <dgm:prSet/>
      <dgm:spPr/>
      <dgm:t>
        <a:bodyPr/>
        <a:lstStyle/>
        <a:p>
          <a:r>
            <a:rPr lang="en-GB"/>
            <a:t>Consider assessment at the start of the process, then think about activities.</a:t>
          </a:r>
          <a:endParaRPr lang="en-US"/>
        </a:p>
      </dgm:t>
    </dgm:pt>
    <dgm:pt modelId="{88C75E1D-2123-44BE-A254-2A2B31F308CE}" type="parTrans" cxnId="{DDBEE927-2736-4935-876B-3146AEC6FD0C}">
      <dgm:prSet/>
      <dgm:spPr/>
      <dgm:t>
        <a:bodyPr/>
        <a:lstStyle/>
        <a:p>
          <a:endParaRPr lang="en-US"/>
        </a:p>
      </dgm:t>
    </dgm:pt>
    <dgm:pt modelId="{4134D681-26FF-4665-B32D-6E53846E8881}" type="sibTrans" cxnId="{DDBEE927-2736-4935-876B-3146AEC6FD0C}">
      <dgm:prSet phldrT="4" phldr="0"/>
      <dgm:spPr/>
      <dgm:t>
        <a:bodyPr/>
        <a:lstStyle/>
        <a:p>
          <a:r>
            <a:rPr lang="en-US"/>
            <a:t>4</a:t>
          </a:r>
        </a:p>
      </dgm:t>
    </dgm:pt>
    <dgm:pt modelId="{4E624EA7-309A-44B6-89AB-5441A92F8174}" type="pres">
      <dgm:prSet presAssocID="{CDB8E932-D027-4A1B-A3C6-7CF91EDD533D}" presName="Name0" presStyleCnt="0">
        <dgm:presLayoutVars>
          <dgm:animLvl val="lvl"/>
          <dgm:resizeHandles val="exact"/>
        </dgm:presLayoutVars>
      </dgm:prSet>
      <dgm:spPr/>
    </dgm:pt>
    <dgm:pt modelId="{13A8CAAD-BFA8-460D-8771-B491D089DAFD}" type="pres">
      <dgm:prSet presAssocID="{3E5FAD74-4F84-484C-B64A-35F6266BE42D}" presName="compositeNode" presStyleCnt="0">
        <dgm:presLayoutVars>
          <dgm:bulletEnabled val="1"/>
        </dgm:presLayoutVars>
      </dgm:prSet>
      <dgm:spPr/>
    </dgm:pt>
    <dgm:pt modelId="{7C7A3EBD-30C5-4FF9-85CE-59EEF9DC08E5}" type="pres">
      <dgm:prSet presAssocID="{3E5FAD74-4F84-484C-B64A-35F6266BE42D}" presName="bgRect" presStyleLbl="bgAccFollowNode1" presStyleIdx="0" presStyleCnt="4"/>
      <dgm:spPr/>
    </dgm:pt>
    <dgm:pt modelId="{3FC586BE-870E-4D6A-978D-3C9457AF2A22}" type="pres">
      <dgm:prSet presAssocID="{1DCD3E97-0A2E-406E-A185-5C94125FCB39}" presName="sibTransNodeCircle" presStyleLbl="alignNode1" presStyleIdx="0" presStyleCnt="8">
        <dgm:presLayoutVars>
          <dgm:chMax val="0"/>
          <dgm:bulletEnabled/>
        </dgm:presLayoutVars>
      </dgm:prSet>
      <dgm:spPr/>
    </dgm:pt>
    <dgm:pt modelId="{EC385978-A932-4CBE-AAA7-70E2651E8B64}" type="pres">
      <dgm:prSet presAssocID="{3E5FAD74-4F84-484C-B64A-35F6266BE42D}" presName="bottomLine" presStyleLbl="alignNode1" presStyleIdx="1" presStyleCnt="8">
        <dgm:presLayoutVars/>
      </dgm:prSet>
      <dgm:spPr/>
    </dgm:pt>
    <dgm:pt modelId="{01CFA67E-53ED-46A5-9F1F-145724E24708}" type="pres">
      <dgm:prSet presAssocID="{3E5FAD74-4F84-484C-B64A-35F6266BE42D}" presName="nodeText" presStyleLbl="bgAccFollowNode1" presStyleIdx="0" presStyleCnt="4">
        <dgm:presLayoutVars>
          <dgm:bulletEnabled val="1"/>
        </dgm:presLayoutVars>
      </dgm:prSet>
      <dgm:spPr/>
    </dgm:pt>
    <dgm:pt modelId="{26DFCD09-1296-4955-BB29-76B3095853B2}" type="pres">
      <dgm:prSet presAssocID="{1DCD3E97-0A2E-406E-A185-5C94125FCB39}" presName="sibTrans" presStyleCnt="0"/>
      <dgm:spPr/>
    </dgm:pt>
    <dgm:pt modelId="{0CFCD03D-A196-473B-9077-317424A499C2}" type="pres">
      <dgm:prSet presAssocID="{D7CD99FA-468A-4F7D-A05E-89A81BD245C3}" presName="compositeNode" presStyleCnt="0">
        <dgm:presLayoutVars>
          <dgm:bulletEnabled val="1"/>
        </dgm:presLayoutVars>
      </dgm:prSet>
      <dgm:spPr/>
    </dgm:pt>
    <dgm:pt modelId="{7263A5B0-1B92-4FB1-AF0E-D28B422C2AD2}" type="pres">
      <dgm:prSet presAssocID="{D7CD99FA-468A-4F7D-A05E-89A81BD245C3}" presName="bgRect" presStyleLbl="bgAccFollowNode1" presStyleIdx="1" presStyleCnt="4"/>
      <dgm:spPr/>
    </dgm:pt>
    <dgm:pt modelId="{C3640475-8FCD-4B0E-AC08-72F5CBC7CA97}" type="pres">
      <dgm:prSet presAssocID="{8600187E-012A-4337-A797-6C8554334BF4}" presName="sibTransNodeCircle" presStyleLbl="alignNode1" presStyleIdx="2" presStyleCnt="8">
        <dgm:presLayoutVars>
          <dgm:chMax val="0"/>
          <dgm:bulletEnabled/>
        </dgm:presLayoutVars>
      </dgm:prSet>
      <dgm:spPr/>
    </dgm:pt>
    <dgm:pt modelId="{77012F85-2538-4C8A-B870-B17727F91CF9}" type="pres">
      <dgm:prSet presAssocID="{D7CD99FA-468A-4F7D-A05E-89A81BD245C3}" presName="bottomLine" presStyleLbl="alignNode1" presStyleIdx="3" presStyleCnt="8">
        <dgm:presLayoutVars/>
      </dgm:prSet>
      <dgm:spPr/>
    </dgm:pt>
    <dgm:pt modelId="{C67DB6F2-5356-45A6-BC55-8E173D8D01C2}" type="pres">
      <dgm:prSet presAssocID="{D7CD99FA-468A-4F7D-A05E-89A81BD245C3}" presName="nodeText" presStyleLbl="bgAccFollowNode1" presStyleIdx="1" presStyleCnt="4">
        <dgm:presLayoutVars>
          <dgm:bulletEnabled val="1"/>
        </dgm:presLayoutVars>
      </dgm:prSet>
      <dgm:spPr/>
    </dgm:pt>
    <dgm:pt modelId="{954E1F62-58D0-4804-AB4B-459CBD55F9E7}" type="pres">
      <dgm:prSet presAssocID="{8600187E-012A-4337-A797-6C8554334BF4}" presName="sibTrans" presStyleCnt="0"/>
      <dgm:spPr/>
    </dgm:pt>
    <dgm:pt modelId="{B80C93F8-BB8D-492A-9B07-8BF075CD31D8}" type="pres">
      <dgm:prSet presAssocID="{1F44EA75-85A1-47E9-8069-808928A163B3}" presName="compositeNode" presStyleCnt="0">
        <dgm:presLayoutVars>
          <dgm:bulletEnabled val="1"/>
        </dgm:presLayoutVars>
      </dgm:prSet>
      <dgm:spPr/>
    </dgm:pt>
    <dgm:pt modelId="{51782780-D44F-4A6D-B634-3FC7092F6FF5}" type="pres">
      <dgm:prSet presAssocID="{1F44EA75-85A1-47E9-8069-808928A163B3}" presName="bgRect" presStyleLbl="bgAccFollowNode1" presStyleIdx="2" presStyleCnt="4"/>
      <dgm:spPr/>
    </dgm:pt>
    <dgm:pt modelId="{A81D6EF1-00DA-4EB1-A7C8-5CABFA18FD9C}" type="pres">
      <dgm:prSet presAssocID="{ECC2CD21-7D0B-4DF0-8290-7D8E3EC38376}" presName="sibTransNodeCircle" presStyleLbl="alignNode1" presStyleIdx="4" presStyleCnt="8">
        <dgm:presLayoutVars>
          <dgm:chMax val="0"/>
          <dgm:bulletEnabled/>
        </dgm:presLayoutVars>
      </dgm:prSet>
      <dgm:spPr/>
    </dgm:pt>
    <dgm:pt modelId="{2A9D9626-0E1E-410E-9EAE-EC98185D0CDA}" type="pres">
      <dgm:prSet presAssocID="{1F44EA75-85A1-47E9-8069-808928A163B3}" presName="bottomLine" presStyleLbl="alignNode1" presStyleIdx="5" presStyleCnt="8">
        <dgm:presLayoutVars/>
      </dgm:prSet>
      <dgm:spPr/>
    </dgm:pt>
    <dgm:pt modelId="{9C6A6404-430D-4405-8D80-385859348F75}" type="pres">
      <dgm:prSet presAssocID="{1F44EA75-85A1-47E9-8069-808928A163B3}" presName="nodeText" presStyleLbl="bgAccFollowNode1" presStyleIdx="2" presStyleCnt="4">
        <dgm:presLayoutVars>
          <dgm:bulletEnabled val="1"/>
        </dgm:presLayoutVars>
      </dgm:prSet>
      <dgm:spPr/>
    </dgm:pt>
    <dgm:pt modelId="{FA1235BA-159A-4788-8156-7C55D6E07432}" type="pres">
      <dgm:prSet presAssocID="{ECC2CD21-7D0B-4DF0-8290-7D8E3EC38376}" presName="sibTrans" presStyleCnt="0"/>
      <dgm:spPr/>
    </dgm:pt>
    <dgm:pt modelId="{56D7EEE3-7555-4D98-955F-215CAD060056}" type="pres">
      <dgm:prSet presAssocID="{608A23BC-E1C6-44FB-B84F-CE1E64BD8C6A}" presName="compositeNode" presStyleCnt="0">
        <dgm:presLayoutVars>
          <dgm:bulletEnabled val="1"/>
        </dgm:presLayoutVars>
      </dgm:prSet>
      <dgm:spPr/>
    </dgm:pt>
    <dgm:pt modelId="{80F9196F-77A7-4C05-BD2C-5BAC12F81199}" type="pres">
      <dgm:prSet presAssocID="{608A23BC-E1C6-44FB-B84F-CE1E64BD8C6A}" presName="bgRect" presStyleLbl="bgAccFollowNode1" presStyleIdx="3" presStyleCnt="4"/>
      <dgm:spPr/>
    </dgm:pt>
    <dgm:pt modelId="{E2B68B5F-63B5-4A84-A1A1-78240B8A7918}" type="pres">
      <dgm:prSet presAssocID="{4134D681-26FF-4665-B32D-6E53846E8881}" presName="sibTransNodeCircle" presStyleLbl="alignNode1" presStyleIdx="6" presStyleCnt="8">
        <dgm:presLayoutVars>
          <dgm:chMax val="0"/>
          <dgm:bulletEnabled/>
        </dgm:presLayoutVars>
      </dgm:prSet>
      <dgm:spPr/>
    </dgm:pt>
    <dgm:pt modelId="{83655DEC-F171-48E8-BC9E-E905E81295B5}" type="pres">
      <dgm:prSet presAssocID="{608A23BC-E1C6-44FB-B84F-CE1E64BD8C6A}" presName="bottomLine" presStyleLbl="alignNode1" presStyleIdx="7" presStyleCnt="8">
        <dgm:presLayoutVars/>
      </dgm:prSet>
      <dgm:spPr/>
    </dgm:pt>
    <dgm:pt modelId="{26E0D657-0D37-478B-98FE-0826674451CD}" type="pres">
      <dgm:prSet presAssocID="{608A23BC-E1C6-44FB-B84F-CE1E64BD8C6A}" presName="nodeText" presStyleLbl="bgAccFollowNode1" presStyleIdx="3" presStyleCnt="4">
        <dgm:presLayoutVars>
          <dgm:bulletEnabled val="1"/>
        </dgm:presLayoutVars>
      </dgm:prSet>
      <dgm:spPr/>
    </dgm:pt>
  </dgm:ptLst>
  <dgm:cxnLst>
    <dgm:cxn modelId="{BB5F1408-6DBA-4176-BDA6-B8FE3118F5A7}" srcId="{CDB8E932-D027-4A1B-A3C6-7CF91EDD533D}" destId="{D7CD99FA-468A-4F7D-A05E-89A81BD245C3}" srcOrd="1" destOrd="0" parTransId="{D65A3F5D-DDD8-4B38-98B7-50B7CEF15778}" sibTransId="{8600187E-012A-4337-A797-6C8554334BF4}"/>
    <dgm:cxn modelId="{FFA2480D-E048-4A12-B8ED-65D0F1440FD9}" type="presOf" srcId="{D7CD99FA-468A-4F7D-A05E-89A81BD245C3}" destId="{7263A5B0-1B92-4FB1-AF0E-D28B422C2AD2}" srcOrd="0" destOrd="0" presId="urn:microsoft.com/office/officeart/2016/7/layout/BasicLinearProcessNumbered"/>
    <dgm:cxn modelId="{5BF75825-75FF-49DC-8108-E47AAED2E2F9}" srcId="{CDB8E932-D027-4A1B-A3C6-7CF91EDD533D}" destId="{3E5FAD74-4F84-484C-B64A-35F6266BE42D}" srcOrd="0" destOrd="0" parTransId="{5E1A7056-C2CD-4041-81CF-4850C5CDF8FC}" sibTransId="{1DCD3E97-0A2E-406E-A185-5C94125FCB39}"/>
    <dgm:cxn modelId="{DFF0B127-D71C-46E8-9120-19D28817F9BB}" type="presOf" srcId="{608A23BC-E1C6-44FB-B84F-CE1E64BD8C6A}" destId="{26E0D657-0D37-478B-98FE-0826674451CD}" srcOrd="1" destOrd="0" presId="urn:microsoft.com/office/officeart/2016/7/layout/BasicLinearProcessNumbered"/>
    <dgm:cxn modelId="{DDBEE927-2736-4935-876B-3146AEC6FD0C}" srcId="{CDB8E932-D027-4A1B-A3C6-7CF91EDD533D}" destId="{608A23BC-E1C6-44FB-B84F-CE1E64BD8C6A}" srcOrd="3" destOrd="0" parTransId="{88C75E1D-2123-44BE-A254-2A2B31F308CE}" sibTransId="{4134D681-26FF-4665-B32D-6E53846E8881}"/>
    <dgm:cxn modelId="{6595D636-4A86-4890-B2FC-876CB283A9B9}" type="presOf" srcId="{ECC2CD21-7D0B-4DF0-8290-7D8E3EC38376}" destId="{A81D6EF1-00DA-4EB1-A7C8-5CABFA18FD9C}" srcOrd="0" destOrd="0" presId="urn:microsoft.com/office/officeart/2016/7/layout/BasicLinearProcessNumbered"/>
    <dgm:cxn modelId="{94A4CF5F-44A2-416A-8DEB-84D27B04923F}" type="presOf" srcId="{CDB8E932-D027-4A1B-A3C6-7CF91EDD533D}" destId="{4E624EA7-309A-44B6-89AB-5441A92F8174}" srcOrd="0" destOrd="0" presId="urn:microsoft.com/office/officeart/2016/7/layout/BasicLinearProcessNumbered"/>
    <dgm:cxn modelId="{639B9565-5AF8-4026-9EAB-953089619A31}" type="presOf" srcId="{608A23BC-E1C6-44FB-B84F-CE1E64BD8C6A}" destId="{80F9196F-77A7-4C05-BD2C-5BAC12F81199}" srcOrd="0" destOrd="0" presId="urn:microsoft.com/office/officeart/2016/7/layout/BasicLinearProcessNumbered"/>
    <dgm:cxn modelId="{4BF74F6C-262A-44D5-AEF7-0214A74A3ACB}" type="presOf" srcId="{8600187E-012A-4337-A797-6C8554334BF4}" destId="{C3640475-8FCD-4B0E-AC08-72F5CBC7CA97}" srcOrd="0" destOrd="0" presId="urn:microsoft.com/office/officeart/2016/7/layout/BasicLinearProcessNumbered"/>
    <dgm:cxn modelId="{8CFC2A7C-2C3D-448E-BC12-FF9F92A1316F}" type="presOf" srcId="{1F44EA75-85A1-47E9-8069-808928A163B3}" destId="{51782780-D44F-4A6D-B634-3FC7092F6FF5}" srcOrd="0" destOrd="0" presId="urn:microsoft.com/office/officeart/2016/7/layout/BasicLinearProcessNumbered"/>
    <dgm:cxn modelId="{22536C82-4CE8-4311-A18B-6A675D23EC01}" type="presOf" srcId="{1F44EA75-85A1-47E9-8069-808928A163B3}" destId="{9C6A6404-430D-4405-8D80-385859348F75}" srcOrd="1" destOrd="0" presId="urn:microsoft.com/office/officeart/2016/7/layout/BasicLinearProcessNumbered"/>
    <dgm:cxn modelId="{77DDB893-25C3-4FA9-A0EF-8187FD6D91C5}" type="presOf" srcId="{1DCD3E97-0A2E-406E-A185-5C94125FCB39}" destId="{3FC586BE-870E-4D6A-978D-3C9457AF2A22}" srcOrd="0" destOrd="0" presId="urn:microsoft.com/office/officeart/2016/7/layout/BasicLinearProcessNumbered"/>
    <dgm:cxn modelId="{F343FC95-6340-4CAF-AB9C-14023A2EDA36}" srcId="{CDB8E932-D027-4A1B-A3C6-7CF91EDD533D}" destId="{1F44EA75-85A1-47E9-8069-808928A163B3}" srcOrd="2" destOrd="0" parTransId="{FC4F4C77-7915-421A-990D-5803432E6717}" sibTransId="{ECC2CD21-7D0B-4DF0-8290-7D8E3EC38376}"/>
    <dgm:cxn modelId="{F019DAA4-87A3-4FEB-9E4E-4983326A7EB8}" type="presOf" srcId="{3E5FAD74-4F84-484C-B64A-35F6266BE42D}" destId="{7C7A3EBD-30C5-4FF9-85CE-59EEF9DC08E5}" srcOrd="0" destOrd="0" presId="urn:microsoft.com/office/officeart/2016/7/layout/BasicLinearProcessNumbered"/>
    <dgm:cxn modelId="{9E738FAB-BD6C-45DA-A817-C7E470FB0366}" type="presOf" srcId="{D7CD99FA-468A-4F7D-A05E-89A81BD245C3}" destId="{C67DB6F2-5356-45A6-BC55-8E173D8D01C2}" srcOrd="1" destOrd="0" presId="urn:microsoft.com/office/officeart/2016/7/layout/BasicLinearProcessNumbered"/>
    <dgm:cxn modelId="{3850E1D8-5E43-46D5-91C1-F090955EF887}" type="presOf" srcId="{4134D681-26FF-4665-B32D-6E53846E8881}" destId="{E2B68B5F-63B5-4A84-A1A1-78240B8A7918}" srcOrd="0" destOrd="0" presId="urn:microsoft.com/office/officeart/2016/7/layout/BasicLinearProcessNumbered"/>
    <dgm:cxn modelId="{0410DAFE-9663-4B79-8217-10772BF920D6}" type="presOf" srcId="{3E5FAD74-4F84-484C-B64A-35F6266BE42D}" destId="{01CFA67E-53ED-46A5-9F1F-145724E24708}" srcOrd="1" destOrd="0" presId="urn:microsoft.com/office/officeart/2016/7/layout/BasicLinearProcessNumbered"/>
    <dgm:cxn modelId="{A3809F31-D712-4188-9BB1-FB772A0628ED}" type="presParOf" srcId="{4E624EA7-309A-44B6-89AB-5441A92F8174}" destId="{13A8CAAD-BFA8-460D-8771-B491D089DAFD}" srcOrd="0" destOrd="0" presId="urn:microsoft.com/office/officeart/2016/7/layout/BasicLinearProcessNumbered"/>
    <dgm:cxn modelId="{60ECFADC-A2BE-4289-9EFA-61A6F6A8CDDC}" type="presParOf" srcId="{13A8CAAD-BFA8-460D-8771-B491D089DAFD}" destId="{7C7A3EBD-30C5-4FF9-85CE-59EEF9DC08E5}" srcOrd="0" destOrd="0" presId="urn:microsoft.com/office/officeart/2016/7/layout/BasicLinearProcessNumbered"/>
    <dgm:cxn modelId="{BDFC09F1-A4F4-4CA4-A30F-B15AED82EE09}" type="presParOf" srcId="{13A8CAAD-BFA8-460D-8771-B491D089DAFD}" destId="{3FC586BE-870E-4D6A-978D-3C9457AF2A22}" srcOrd="1" destOrd="0" presId="urn:microsoft.com/office/officeart/2016/7/layout/BasicLinearProcessNumbered"/>
    <dgm:cxn modelId="{AC620800-6974-4304-8C08-39FBF123A7A6}" type="presParOf" srcId="{13A8CAAD-BFA8-460D-8771-B491D089DAFD}" destId="{EC385978-A932-4CBE-AAA7-70E2651E8B64}" srcOrd="2" destOrd="0" presId="urn:microsoft.com/office/officeart/2016/7/layout/BasicLinearProcessNumbered"/>
    <dgm:cxn modelId="{39D8CA19-2FD6-40AC-B9DF-911A46FD7538}" type="presParOf" srcId="{13A8CAAD-BFA8-460D-8771-B491D089DAFD}" destId="{01CFA67E-53ED-46A5-9F1F-145724E24708}" srcOrd="3" destOrd="0" presId="urn:microsoft.com/office/officeart/2016/7/layout/BasicLinearProcessNumbered"/>
    <dgm:cxn modelId="{52F7160C-8F96-4D65-A041-76273C9BCC30}" type="presParOf" srcId="{4E624EA7-309A-44B6-89AB-5441A92F8174}" destId="{26DFCD09-1296-4955-BB29-76B3095853B2}" srcOrd="1" destOrd="0" presId="urn:microsoft.com/office/officeart/2016/7/layout/BasicLinearProcessNumbered"/>
    <dgm:cxn modelId="{4F5AF005-EEEB-4922-A3C7-227CCBDBB56C}" type="presParOf" srcId="{4E624EA7-309A-44B6-89AB-5441A92F8174}" destId="{0CFCD03D-A196-473B-9077-317424A499C2}" srcOrd="2" destOrd="0" presId="urn:microsoft.com/office/officeart/2016/7/layout/BasicLinearProcessNumbered"/>
    <dgm:cxn modelId="{C282FA4F-EB0F-4886-849E-A8789C5CC5DF}" type="presParOf" srcId="{0CFCD03D-A196-473B-9077-317424A499C2}" destId="{7263A5B0-1B92-4FB1-AF0E-D28B422C2AD2}" srcOrd="0" destOrd="0" presId="urn:microsoft.com/office/officeart/2016/7/layout/BasicLinearProcessNumbered"/>
    <dgm:cxn modelId="{F88BB5BC-EEA2-4EF1-B551-437F6F2D8553}" type="presParOf" srcId="{0CFCD03D-A196-473B-9077-317424A499C2}" destId="{C3640475-8FCD-4B0E-AC08-72F5CBC7CA97}" srcOrd="1" destOrd="0" presId="urn:microsoft.com/office/officeart/2016/7/layout/BasicLinearProcessNumbered"/>
    <dgm:cxn modelId="{98BC5F9D-28B1-4D7C-A127-FD58F07D275D}" type="presParOf" srcId="{0CFCD03D-A196-473B-9077-317424A499C2}" destId="{77012F85-2538-4C8A-B870-B17727F91CF9}" srcOrd="2" destOrd="0" presId="urn:microsoft.com/office/officeart/2016/7/layout/BasicLinearProcessNumbered"/>
    <dgm:cxn modelId="{2E2A5DFF-0AC6-4DA6-8A5A-92F38F020734}" type="presParOf" srcId="{0CFCD03D-A196-473B-9077-317424A499C2}" destId="{C67DB6F2-5356-45A6-BC55-8E173D8D01C2}" srcOrd="3" destOrd="0" presId="urn:microsoft.com/office/officeart/2016/7/layout/BasicLinearProcessNumbered"/>
    <dgm:cxn modelId="{0C2228DD-E25F-47A1-AF31-2BA37CC74B47}" type="presParOf" srcId="{4E624EA7-309A-44B6-89AB-5441A92F8174}" destId="{954E1F62-58D0-4804-AB4B-459CBD55F9E7}" srcOrd="3" destOrd="0" presId="urn:microsoft.com/office/officeart/2016/7/layout/BasicLinearProcessNumbered"/>
    <dgm:cxn modelId="{A792D815-9073-4305-BD2F-D6221BE1BAA5}" type="presParOf" srcId="{4E624EA7-309A-44B6-89AB-5441A92F8174}" destId="{B80C93F8-BB8D-492A-9B07-8BF075CD31D8}" srcOrd="4" destOrd="0" presId="urn:microsoft.com/office/officeart/2016/7/layout/BasicLinearProcessNumbered"/>
    <dgm:cxn modelId="{188A347E-5DC4-4954-A6DD-C24876924A87}" type="presParOf" srcId="{B80C93F8-BB8D-492A-9B07-8BF075CD31D8}" destId="{51782780-D44F-4A6D-B634-3FC7092F6FF5}" srcOrd="0" destOrd="0" presId="urn:microsoft.com/office/officeart/2016/7/layout/BasicLinearProcessNumbered"/>
    <dgm:cxn modelId="{1B192F30-B9CC-47AD-B9ED-BC5EC274B8EC}" type="presParOf" srcId="{B80C93F8-BB8D-492A-9B07-8BF075CD31D8}" destId="{A81D6EF1-00DA-4EB1-A7C8-5CABFA18FD9C}" srcOrd="1" destOrd="0" presId="urn:microsoft.com/office/officeart/2016/7/layout/BasicLinearProcessNumbered"/>
    <dgm:cxn modelId="{BEAB74B7-05FA-4E1D-B43F-784797B508A7}" type="presParOf" srcId="{B80C93F8-BB8D-492A-9B07-8BF075CD31D8}" destId="{2A9D9626-0E1E-410E-9EAE-EC98185D0CDA}" srcOrd="2" destOrd="0" presId="urn:microsoft.com/office/officeart/2016/7/layout/BasicLinearProcessNumbered"/>
    <dgm:cxn modelId="{AC76B6EB-CD9B-43BE-B6C2-BFFB7708FD3B}" type="presParOf" srcId="{B80C93F8-BB8D-492A-9B07-8BF075CD31D8}" destId="{9C6A6404-430D-4405-8D80-385859348F75}" srcOrd="3" destOrd="0" presId="urn:microsoft.com/office/officeart/2016/7/layout/BasicLinearProcessNumbered"/>
    <dgm:cxn modelId="{BC915B87-5CE1-4EA6-BCBC-63F6DEA22989}" type="presParOf" srcId="{4E624EA7-309A-44B6-89AB-5441A92F8174}" destId="{FA1235BA-159A-4788-8156-7C55D6E07432}" srcOrd="5" destOrd="0" presId="urn:microsoft.com/office/officeart/2016/7/layout/BasicLinearProcessNumbered"/>
    <dgm:cxn modelId="{5F609470-D5E0-45E1-8410-AC607D4DF87C}" type="presParOf" srcId="{4E624EA7-309A-44B6-89AB-5441A92F8174}" destId="{56D7EEE3-7555-4D98-955F-215CAD060056}" srcOrd="6" destOrd="0" presId="urn:microsoft.com/office/officeart/2016/7/layout/BasicLinearProcessNumbered"/>
    <dgm:cxn modelId="{F494D4F1-331E-489D-8ED9-7128C26F44AC}" type="presParOf" srcId="{56D7EEE3-7555-4D98-955F-215CAD060056}" destId="{80F9196F-77A7-4C05-BD2C-5BAC12F81199}" srcOrd="0" destOrd="0" presId="urn:microsoft.com/office/officeart/2016/7/layout/BasicLinearProcessNumbered"/>
    <dgm:cxn modelId="{D225FB8B-572A-46E0-BA19-CB28D6AACB03}" type="presParOf" srcId="{56D7EEE3-7555-4D98-955F-215CAD060056}" destId="{E2B68B5F-63B5-4A84-A1A1-78240B8A7918}" srcOrd="1" destOrd="0" presId="urn:microsoft.com/office/officeart/2016/7/layout/BasicLinearProcessNumbered"/>
    <dgm:cxn modelId="{741056AF-4F1D-4063-8727-5150948C34EA}" type="presParOf" srcId="{56D7EEE3-7555-4D98-955F-215CAD060056}" destId="{83655DEC-F171-48E8-BC9E-E905E81295B5}" srcOrd="2" destOrd="0" presId="urn:microsoft.com/office/officeart/2016/7/layout/BasicLinearProcessNumbered"/>
    <dgm:cxn modelId="{CC9FADF0-F4F0-4A9F-A6BB-CA35F5FBB26C}" type="presParOf" srcId="{56D7EEE3-7555-4D98-955F-215CAD060056}" destId="{26E0D657-0D37-478B-98FE-0826674451CD}"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7A3EBD-30C5-4FF9-85CE-59EEF9DC08E5}">
      <dsp:nvSpPr>
        <dsp:cNvPr id="0" name=""/>
        <dsp:cNvSpPr/>
      </dsp:nvSpPr>
      <dsp:spPr>
        <a:xfrm>
          <a:off x="2310" y="893142"/>
          <a:ext cx="1833041" cy="256625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911" tIns="330200" rIns="142911" bIns="330200" numCol="1" spcCol="1270" anchor="t" anchorCtr="0">
          <a:noAutofit/>
        </a:bodyPr>
        <a:lstStyle/>
        <a:p>
          <a:pPr marL="0" lvl="0" indent="0" algn="l" defTabSz="533400">
            <a:lnSpc>
              <a:spcPct val="90000"/>
            </a:lnSpc>
            <a:spcBef>
              <a:spcPct val="0"/>
            </a:spcBef>
            <a:spcAft>
              <a:spcPct val="35000"/>
            </a:spcAft>
            <a:buNone/>
          </a:pPr>
          <a:r>
            <a:rPr lang="en-GB" sz="1200" kern="1200"/>
            <a:t>Have a clear end point in mind.</a:t>
          </a:r>
          <a:endParaRPr lang="en-US" sz="1200" kern="1200"/>
        </a:p>
      </dsp:txBody>
      <dsp:txXfrm>
        <a:off x="2310" y="1868321"/>
        <a:ext cx="1833041" cy="1539754"/>
      </dsp:txXfrm>
    </dsp:sp>
    <dsp:sp modelId="{3FC586BE-870E-4D6A-978D-3C9457AF2A22}">
      <dsp:nvSpPr>
        <dsp:cNvPr id="0" name=""/>
        <dsp:cNvSpPr/>
      </dsp:nvSpPr>
      <dsp:spPr>
        <a:xfrm>
          <a:off x="533892" y="1149768"/>
          <a:ext cx="769877" cy="769877"/>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023" tIns="12700" rIns="60023" bIns="12700" numCol="1" spcCol="1270" anchor="ctr" anchorCtr="0">
          <a:noAutofit/>
        </a:bodyPr>
        <a:lstStyle/>
        <a:p>
          <a:pPr marL="0" lvl="0" indent="0" algn="ctr" defTabSz="1644650">
            <a:lnSpc>
              <a:spcPct val="90000"/>
            </a:lnSpc>
            <a:spcBef>
              <a:spcPct val="0"/>
            </a:spcBef>
            <a:spcAft>
              <a:spcPct val="35000"/>
            </a:spcAft>
            <a:buNone/>
          </a:pPr>
          <a:r>
            <a:rPr lang="en-US" sz="3700" kern="1200"/>
            <a:t>1</a:t>
          </a:r>
        </a:p>
      </dsp:txBody>
      <dsp:txXfrm>
        <a:off x="646638" y="1262514"/>
        <a:ext cx="544385" cy="544385"/>
      </dsp:txXfrm>
    </dsp:sp>
    <dsp:sp modelId="{EC385978-A932-4CBE-AAA7-70E2651E8B64}">
      <dsp:nvSpPr>
        <dsp:cNvPr id="0" name=""/>
        <dsp:cNvSpPr/>
      </dsp:nvSpPr>
      <dsp:spPr>
        <a:xfrm>
          <a:off x="2310" y="3459329"/>
          <a:ext cx="1833041"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63A5B0-1B92-4FB1-AF0E-D28B422C2AD2}">
      <dsp:nvSpPr>
        <dsp:cNvPr id="0" name=""/>
        <dsp:cNvSpPr/>
      </dsp:nvSpPr>
      <dsp:spPr>
        <a:xfrm>
          <a:off x="2018656" y="893142"/>
          <a:ext cx="1833041" cy="2566258"/>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911" tIns="330200" rIns="142911" bIns="330200" numCol="1" spcCol="1270" anchor="t" anchorCtr="0">
          <a:noAutofit/>
        </a:bodyPr>
        <a:lstStyle/>
        <a:p>
          <a:pPr marL="0" lvl="0" indent="0" algn="l" defTabSz="533400">
            <a:lnSpc>
              <a:spcPct val="90000"/>
            </a:lnSpc>
            <a:spcBef>
              <a:spcPct val="0"/>
            </a:spcBef>
            <a:spcAft>
              <a:spcPct val="35000"/>
            </a:spcAft>
            <a:buNone/>
          </a:pPr>
          <a:r>
            <a:rPr lang="en-GB" sz="1200" kern="1200"/>
            <a:t>Always plan a sequence of lessons – this will cut down on your stress in the long run.</a:t>
          </a:r>
          <a:endParaRPr lang="en-US" sz="1200" kern="1200"/>
        </a:p>
      </dsp:txBody>
      <dsp:txXfrm>
        <a:off x="2018656" y="1868321"/>
        <a:ext cx="1833041" cy="1539754"/>
      </dsp:txXfrm>
    </dsp:sp>
    <dsp:sp modelId="{C3640475-8FCD-4B0E-AC08-72F5CBC7CA97}">
      <dsp:nvSpPr>
        <dsp:cNvPr id="0" name=""/>
        <dsp:cNvSpPr/>
      </dsp:nvSpPr>
      <dsp:spPr>
        <a:xfrm>
          <a:off x="2550238" y="1149768"/>
          <a:ext cx="769877" cy="769877"/>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023" tIns="12700" rIns="60023" bIns="12700" numCol="1" spcCol="1270" anchor="ctr" anchorCtr="0">
          <a:noAutofit/>
        </a:bodyPr>
        <a:lstStyle/>
        <a:p>
          <a:pPr marL="0" lvl="0" indent="0" algn="ctr" defTabSz="1644650">
            <a:lnSpc>
              <a:spcPct val="90000"/>
            </a:lnSpc>
            <a:spcBef>
              <a:spcPct val="0"/>
            </a:spcBef>
            <a:spcAft>
              <a:spcPct val="35000"/>
            </a:spcAft>
            <a:buNone/>
          </a:pPr>
          <a:r>
            <a:rPr lang="en-US" sz="3700" kern="1200"/>
            <a:t>2</a:t>
          </a:r>
        </a:p>
      </dsp:txBody>
      <dsp:txXfrm>
        <a:off x="2662984" y="1262514"/>
        <a:ext cx="544385" cy="544385"/>
      </dsp:txXfrm>
    </dsp:sp>
    <dsp:sp modelId="{77012F85-2538-4C8A-B870-B17727F91CF9}">
      <dsp:nvSpPr>
        <dsp:cNvPr id="0" name=""/>
        <dsp:cNvSpPr/>
      </dsp:nvSpPr>
      <dsp:spPr>
        <a:xfrm>
          <a:off x="2018656" y="3459329"/>
          <a:ext cx="1833041"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782780-D44F-4A6D-B634-3FC7092F6FF5}">
      <dsp:nvSpPr>
        <dsp:cNvPr id="0" name=""/>
        <dsp:cNvSpPr/>
      </dsp:nvSpPr>
      <dsp:spPr>
        <a:xfrm>
          <a:off x="4035002" y="893142"/>
          <a:ext cx="1833041" cy="2566258"/>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911" tIns="330200" rIns="142911" bIns="330200" numCol="1" spcCol="1270" anchor="t" anchorCtr="0">
          <a:noAutofit/>
        </a:bodyPr>
        <a:lstStyle/>
        <a:p>
          <a:pPr marL="0" lvl="0" indent="0" algn="l" defTabSz="533400">
            <a:lnSpc>
              <a:spcPct val="90000"/>
            </a:lnSpc>
            <a:spcBef>
              <a:spcPct val="0"/>
            </a:spcBef>
            <a:spcAft>
              <a:spcPct val="35000"/>
            </a:spcAft>
            <a:buNone/>
          </a:pPr>
          <a:r>
            <a:rPr lang="en-GB" sz="1200" kern="1200" dirty="0"/>
            <a:t>Be clear about your objectives (as opposed to the activities you will do).</a:t>
          </a:r>
          <a:endParaRPr lang="en-US" sz="1200" kern="1200" dirty="0"/>
        </a:p>
      </dsp:txBody>
      <dsp:txXfrm>
        <a:off x="4035002" y="1868321"/>
        <a:ext cx="1833041" cy="1539754"/>
      </dsp:txXfrm>
    </dsp:sp>
    <dsp:sp modelId="{A81D6EF1-00DA-4EB1-A7C8-5CABFA18FD9C}">
      <dsp:nvSpPr>
        <dsp:cNvPr id="0" name=""/>
        <dsp:cNvSpPr/>
      </dsp:nvSpPr>
      <dsp:spPr>
        <a:xfrm>
          <a:off x="4566584" y="1149768"/>
          <a:ext cx="769877" cy="769877"/>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023" tIns="12700" rIns="60023" bIns="12700" numCol="1" spcCol="1270" anchor="ctr" anchorCtr="0">
          <a:noAutofit/>
        </a:bodyPr>
        <a:lstStyle/>
        <a:p>
          <a:pPr marL="0" lvl="0" indent="0" algn="ctr" defTabSz="1644650">
            <a:lnSpc>
              <a:spcPct val="90000"/>
            </a:lnSpc>
            <a:spcBef>
              <a:spcPct val="0"/>
            </a:spcBef>
            <a:spcAft>
              <a:spcPct val="35000"/>
            </a:spcAft>
            <a:buNone/>
          </a:pPr>
          <a:r>
            <a:rPr lang="en-US" sz="3700" kern="1200"/>
            <a:t>3</a:t>
          </a:r>
        </a:p>
      </dsp:txBody>
      <dsp:txXfrm>
        <a:off x="4679330" y="1262514"/>
        <a:ext cx="544385" cy="544385"/>
      </dsp:txXfrm>
    </dsp:sp>
    <dsp:sp modelId="{2A9D9626-0E1E-410E-9EAE-EC98185D0CDA}">
      <dsp:nvSpPr>
        <dsp:cNvPr id="0" name=""/>
        <dsp:cNvSpPr/>
      </dsp:nvSpPr>
      <dsp:spPr>
        <a:xfrm>
          <a:off x="4035002" y="3459329"/>
          <a:ext cx="1833041"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F9196F-77A7-4C05-BD2C-5BAC12F81199}">
      <dsp:nvSpPr>
        <dsp:cNvPr id="0" name=""/>
        <dsp:cNvSpPr/>
      </dsp:nvSpPr>
      <dsp:spPr>
        <a:xfrm>
          <a:off x="6051347" y="893142"/>
          <a:ext cx="1833041" cy="2566258"/>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911" tIns="330200" rIns="142911" bIns="330200" numCol="1" spcCol="1270" anchor="t" anchorCtr="0">
          <a:noAutofit/>
        </a:bodyPr>
        <a:lstStyle/>
        <a:p>
          <a:pPr marL="0" lvl="0" indent="0" algn="l" defTabSz="533400">
            <a:lnSpc>
              <a:spcPct val="90000"/>
            </a:lnSpc>
            <a:spcBef>
              <a:spcPct val="0"/>
            </a:spcBef>
            <a:spcAft>
              <a:spcPct val="35000"/>
            </a:spcAft>
            <a:buNone/>
          </a:pPr>
          <a:r>
            <a:rPr lang="en-GB" sz="1200" kern="1200"/>
            <a:t>Consider assessment at the start of the process, then think about activities.</a:t>
          </a:r>
          <a:endParaRPr lang="en-US" sz="1200" kern="1200"/>
        </a:p>
      </dsp:txBody>
      <dsp:txXfrm>
        <a:off x="6051347" y="1868321"/>
        <a:ext cx="1833041" cy="1539754"/>
      </dsp:txXfrm>
    </dsp:sp>
    <dsp:sp modelId="{E2B68B5F-63B5-4A84-A1A1-78240B8A7918}">
      <dsp:nvSpPr>
        <dsp:cNvPr id="0" name=""/>
        <dsp:cNvSpPr/>
      </dsp:nvSpPr>
      <dsp:spPr>
        <a:xfrm>
          <a:off x="6582929" y="1149768"/>
          <a:ext cx="769877" cy="769877"/>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023" tIns="12700" rIns="60023" bIns="12700" numCol="1" spcCol="1270" anchor="ctr" anchorCtr="0">
          <a:noAutofit/>
        </a:bodyPr>
        <a:lstStyle/>
        <a:p>
          <a:pPr marL="0" lvl="0" indent="0" algn="ctr" defTabSz="1644650">
            <a:lnSpc>
              <a:spcPct val="90000"/>
            </a:lnSpc>
            <a:spcBef>
              <a:spcPct val="0"/>
            </a:spcBef>
            <a:spcAft>
              <a:spcPct val="35000"/>
            </a:spcAft>
            <a:buNone/>
          </a:pPr>
          <a:r>
            <a:rPr lang="en-US" sz="3700" kern="1200"/>
            <a:t>4</a:t>
          </a:r>
        </a:p>
      </dsp:txBody>
      <dsp:txXfrm>
        <a:off x="6695675" y="1262514"/>
        <a:ext cx="544385" cy="544385"/>
      </dsp:txXfrm>
    </dsp:sp>
    <dsp:sp modelId="{83655DEC-F171-48E8-BC9E-E905E81295B5}">
      <dsp:nvSpPr>
        <dsp:cNvPr id="0" name=""/>
        <dsp:cNvSpPr/>
      </dsp:nvSpPr>
      <dsp:spPr>
        <a:xfrm>
          <a:off x="6051347" y="3459329"/>
          <a:ext cx="1833041" cy="72"/>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9-13T13:58:48.095"/>
    </inkml:context>
    <inkml:brush xml:id="br0">
      <inkml:brushProperty name="width" value="0.05" units="cm"/>
      <inkml:brushProperty name="height" value="0.05" units="cm"/>
      <inkml:brushProperty name="color" value="#E71224"/>
      <inkml:brushProperty name="ignorePressure" value="1"/>
    </inkml:brush>
  </inkml:definitions>
  <inkml:trace contextRef="#ctx0" brushRef="#br0">1 1,'12'1,"0"1,-1 0,1 1,-1 1,1 0,-1 0,3 3,4 1,-1 1,0 2,15 11,-11-7,20 10,101 44,23 2,26 12,-182-79,0 1,0 1,-1-1,1 1,-2 1,1 0,0 0,4 7,2-1,0-1,1 0,0-1,12 6,-9-6,-1 1,0 1,13 12,70 78,77 74,-113-124,12 5,-23-23,2-1,28 11,-70-39,23 14,-17-8,2-2,-1 0,1-1,18 4,113 22,25-3,-155-28,-11-1,0 0,0 1,0 0,-1 1,1 0,-1 0,0 1,-1 1,8 5,27 18,-39-27,-1-1,0 1,0 1,0-1,0 1,4 5</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9-13T13:58:51.170"/>
    </inkml:context>
    <inkml:brush xml:id="br0">
      <inkml:brushProperty name="width" value="0.05" units="cm"/>
      <inkml:brushProperty name="height" value="0.05" units="cm"/>
      <inkml:brushProperty name="color" value="#E71224"/>
      <inkml:brushProperty name="ignorePressure" value="1"/>
    </inkml:brush>
  </inkml:definitions>
  <inkml:trace contextRef="#ctx0" brushRef="#br0">508 1,'0'15,"0"0,1 0,0 0,2-1,-1 1,2 0,0 0,12 30,-1-5,-3 2,7 33,-5-20,-9-34,0 1,0 2,-3-14,0-1,1 0,0 0,1-1,0 1,1 1,-1-3,-1 0,0 0,0 0,0 1,-1-1,0 1,-1-1,1 1,-1 5,-1-11,0 1,-1-1,1 0,0 0,-1 0,0 0,1 1,-1-1,0 0,0 0,0-1,0 1,0 0,-1 0,1 0,0-1,-1 1,0 0,-2 1,1-1,-1 1,0-1,0 0,0 0,0 0,0 0,0-1,-1 1,-10 1,0 0,0-1,0 0,-16-1,-9-1,0 3,-6 2,0 2,6 0,-12-1,33-3,0 0,1 1,-1 1,-12 5,7-2,-1-1,-2 0,-21 2,29-5</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9-13T13:58:55.481"/>
    </inkml:context>
    <inkml:brush xml:id="br0">
      <inkml:brushProperty name="width" value="0.05" units="cm"/>
      <inkml:brushProperty name="height" value="0.05" units="cm"/>
      <inkml:brushProperty name="color" value="#E71224"/>
      <inkml:brushProperty name="ignorePressure" value="1"/>
    </inkml:brush>
  </inkml:definitions>
  <inkml:trace contextRef="#ctx0" brushRef="#br0">2828 0,'-11'0,"1"1,0 0,-1 1,1-1,0 2,0 0,0 0,-6 4,1 0,1 1,0 0,0 1,1 1,-2 2,2-2,0-1,-1-1,0 0,0-1,0 0,-11 2,-24 7,-21 3,7-3,11-1,-57 16,-39 3,134-31,0 0,1 1,-1 1,1 0,-7 4,6-3,-1-1,0 0,0-1,-4 0,-39 11,-24 14,0 3,3 4,-28 20,18-10,-2-3,-1-5,-23 4,90-32,-1 2,-13 9,-22 11,9-9,-99 43,120-55,0-2,-7 0,9-3,1 2,-27 11,-19 9,-9 4,56-21,-4 3,-28 16,34-17,0-1,0-1,-1-2,0-1,-1 0,-9 0,30-7,0 0,0 1,0 0,1 0,-1 0,-1 2,-7 5</inkml:trace>
  <inkml:trace contextRef="#ctx0" brushRef="#br0" timeOffset="2536.81">209 359,'0'23,"-2"0,0 0,-2 0,0 0,-2-1,0 0,-1 0,-2 0,-6 11,8-18,1 0,0 0,1 1,1 0,0-1,1 2,1-1,0 5,-1 21,-2 0,-3-1,-3 10,-7 20,2-10,6-27,9-32,1 0,-1 1,1-1,0 0,0 0,0 1,0-1,0 0,1 1,-1-1,1 0,-1 0,1 0,0 1,0-1,1 1,0 1,0 0,1-1,0 0,0 1,0-1,0 0,0 0,4 2,4 2,1 0,0-1,0 0,1 0,4 0,113 44,-112-42,0 2,1 1,27 13,-17-12,0-2,1-1,0-1,3-1,-1-1,-2 2,1 1,25 11,24 15,-58-27</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9-13T13:59:23.294"/>
    </inkml:context>
    <inkml:brush xml:id="br0">
      <inkml:brushProperty name="width" value="0.3" units="cm"/>
      <inkml:brushProperty name="height" value="0.6" units="cm"/>
      <inkml:brushProperty name="color" value="#FF2500"/>
      <inkml:brushProperty name="tip" value="rectangle"/>
      <inkml:brushProperty name="rasterOp" value="maskPen"/>
      <inkml:brushProperty name="ignorePressure" value="1"/>
    </inkml:brush>
  </inkml:definitions>
  <inkml:trace contextRef="#ctx0" brushRef="#br0">2933 0,'-2'1,"0"0,0 0,-1 0,1 0,0 0,0 0,0 1,0-1,0 1,1-1,-1 1,-1 1,-7 5,-50 28,18-13,-12 6,39-22,0 0,1 1,1 1,-1 0,1 1,-11 11,3-2,0 0,-14 8,11-10,1 1,-10 13,12-7,15-17,1-1,-1 1,0-1,-1 0,0-1,0 1,0-1,-4 1,-25 10,0-2,-4 0,2-2,1 2,-9 7,15-8,0-2,-1-1,0-1,-27 4,-7 2,22-6,22-4,-1 0,1 2,0 0,-4 4,-22 11,-3 1,-39 25,57-28,-27 22,12-5,-33 19,58-42,-1-1,0-1,-1-1,-21 6,-56 19,41-14,-3-1,53-18,1 2,0-1,1 1,-8 5,-27 12,10-8,-2-2,1-1,-23 3,16-4,2 1,-25 11,13-3,-9-1,-160 43,219-60,0-1,0 1,-1 0,1-1,0 0,0 1,0-1,-1 0,1 0,0 0,0-1,-1 1,1 0,0-1,0 0,0 1,0-1,0 0,0 0,0 0,0 0,0-1,0 1,0 0,1-1,-1 1,1-1,-1 0,1 1,-1-1,1 0,0 0,0 0,-1-2,-6-11,1 0,1 0,0-1,1 0,1 0,0-1,-5-31,0-22,6 28,2 1,2-2,0-7,1 19,2 1,0 0,2 0,2 1,1-2,3-15,-6 29,0 1,0 0,7-11,0-1,15-21,-22 39,0 0,0 0,-1 0,-1-1,1 0,-2 0,1-1,27-165,-29 164,28-135,-31 174,1 24,0-4,-1-4,-2 1,-2-1,-2 0,-2 0,-1-1,-2 0,-15 32,3-13,4 2,2 0,-7 52,-2 15,-20 46,40-152,-1-1,-2 0,0-1,-12 20,18-33,0 1,1 0,0 0,0 1,1-1,1 1,-1-1,2 1,-1 8,1-17,0 0,0 0,1 0,-1 0,0 0,0 0,1 0,-1 0,1 0,-1 0,1 0,-1 0,1 0,0-1,-1 1,1 0,0 0,-1-1,1 1,0 0,0-1,0 1,0-1,0 1,0-1,-1 0,1 1,0-1,0 0,0 1,0-1,0 0,1 0,-1 0,0 0,7 1,0-1,1 0,-1 0,2-1,0 1,-1-1,0 1,0 0,0 0,0 1,-1 0,1 0,0 1,0 0,-1 1,8 3,8 5,1 0,1-2,-1-1,1-1,1-2,-1 0,1-2,20 1,-30-3,1 2,-1 0,1 1,-1 1,0 0,12 6,18 12,28 17,-42-22,0 0,2-2,0-2,1 0,-21-10,14 4,0 1,-1 2,-1 1,9 5,72 37,-61-32,44 19,-48-22,-16-8,-2 1,1 1,-2 1,8 7,-21-13,0-1,0-1,0 0,1 0,0-1,12 3,-2-1,0-2,0-1,12 0,-15-2</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9-13T13:59:27.390"/>
    </inkml:context>
    <inkml:brush xml:id="br0">
      <inkml:brushProperty name="width" value="0.3" units="cm"/>
      <inkml:brushProperty name="height" value="0.6" units="cm"/>
      <inkml:brushProperty name="color" value="#FF2500"/>
      <inkml:brushProperty name="tip" value="rectangle"/>
      <inkml:brushProperty name="rasterOp" value="maskPen"/>
      <inkml:brushProperty name="ignorePressure" value="1"/>
    </inkml:brush>
  </inkml:definitions>
  <inkml:trace contextRef="#ctx0" brushRef="#br0">0 0,'10'6,"0"0,1 0,-1-1,1 0,0-1,8 2,8 3,226 76,-17-6,-213-70,0 1,-1 2,0 0,-1 1,16 14,-28-20,0 1,-1 0,0 1,-1 0,1 1,1 1,-1-1,1 0,10 8,31 25,-22-18,28 19,-38-30,-1 0,0 2,2 3,0 0,22 16,3 0,-13-10,1-1,33 17,49 24,129 69,-184-107,0-2,2-3,13 0,-4 0,88 24,-73-22,-73-20,1 1,-1 1,9 5,-9-5,-1 0,1-1,0 0,4 0,81 25,25 14,-86-31,58 20,-32-12,0 3,1 3,-7-3,-45-18</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9-13T13:59:31.557"/>
    </inkml:context>
    <inkml:brush xml:id="br0">
      <inkml:brushProperty name="width" value="0.3" units="cm"/>
      <inkml:brushProperty name="height" value="0.6" units="cm"/>
      <inkml:brushProperty name="color" value="#FF2500"/>
      <inkml:brushProperty name="tip" value="rectangle"/>
      <inkml:brushProperty name="rasterOp" value="maskPen"/>
      <inkml:brushProperty name="ignorePressure" value="1"/>
    </inkml:brush>
  </inkml:definitions>
  <inkml:trace contextRef="#ctx0" brushRef="#br0">1979 1240,'0'-26,"1"8,-1 1,-1 0,0 0,-2 0,0 0,-2-7,-16-56,11 37,-5-7,1 17,10 24,0-1,1 1,0 0,0-1,1 0,-25-197,10 62,9 98,-1 0,-3 1,-8-18,12 32,0 0,0-17,3 18,-10-83,12 105,2 16,6 31,2-1,2 6,2 5,26 106,-13-60,-3 13,-15-58,2 16,10 37,-6 1,-3 13,-6-53,-1-8,5 16,-5-57,0-2,-1 1,0 0,0 2,-1-12,-1 0,1 1,0-1,-1 0,0 0,0 1,0-1,0 0,0 0,0 0,-1 0,0 0,1-1,-2 2,-5 5,-1 0,0-1,0 0,-1-1,-9 6,-56 29,70-39,-283 131,265-126,0-1,0-1,-1-2,0 0,1-1,-21-1,-40 5,-5 5,0-3,0-5,0-4,-6-4,-24-4,-16 5,120 5,0 0,0 1,0 0,0 2,1-1,-13 7,-4 0,12-4,1 1,-1 1,2 1,-1 0,-3 4,-21 17,-10 12,12-9,-49 39,60-51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353F75-5790-4084-B476-2F2E80996D94}" type="datetimeFigureOut">
              <a:rPr lang="en-GB" smtClean="0"/>
              <a:t>04/10/2022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A3F0E9-AB64-4053-8CE1-C87DD250BB4D}" type="slidenum">
              <a:rPr lang="en-GB" smtClean="0"/>
              <a:t>‹#›</a:t>
            </a:fld>
            <a:endParaRPr lang="en-GB"/>
          </a:p>
        </p:txBody>
      </p:sp>
    </p:spTree>
    <p:extLst>
      <p:ext uri="{BB962C8B-B14F-4D97-AF65-F5344CB8AC3E}">
        <p14:creationId xmlns:p14="http://schemas.microsoft.com/office/powerpoint/2010/main" val="3533518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youtube.com/watch?v=c45MypjQxoo"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www.youtube.com/watch?v=dvzeou_u2hM"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r>
              <a:rPr lang="en-GB" dirty="0">
                <a:cs typeface="Calibri" panose="020F0502020204030204"/>
              </a:rPr>
              <a:t>We will be looking at different aspects of planning.</a:t>
            </a:r>
          </a:p>
          <a:p>
            <a:r>
              <a:rPr lang="en-GB" dirty="0">
                <a:cs typeface="Calibri" panose="020F0502020204030204"/>
              </a:rPr>
              <a:t>Mindful of workload.</a:t>
            </a:r>
          </a:p>
          <a:p>
            <a:r>
              <a:rPr lang="en-GB" dirty="0">
                <a:cs typeface="Calibri" panose="020F0502020204030204"/>
              </a:rPr>
              <a:t>Long term/short term</a:t>
            </a:r>
          </a:p>
          <a:p>
            <a:r>
              <a:rPr lang="en-GB" dirty="0">
                <a:cs typeface="Calibri" panose="020F0502020204030204"/>
              </a:rPr>
              <a:t>? Mention The Arrival here.</a:t>
            </a:r>
          </a:p>
        </p:txBody>
      </p:sp>
      <p:sp>
        <p:nvSpPr>
          <p:cNvPr id="4" name="Slide Number Placeholder 3"/>
          <p:cNvSpPr>
            <a:spLocks noGrp="1"/>
          </p:cNvSpPr>
          <p:nvPr>
            <p:ph type="sldNum" sz="quarter" idx="10"/>
          </p:nvPr>
        </p:nvSpPr>
        <p:spPr/>
        <p:txBody>
          <a:bodyPr rtlCol="0"/>
          <a:lstStyle/>
          <a:p>
            <a:pPr rtl="0"/>
            <a:fld id="{52F7FBCA-4BE8-4FB5-91BD-69C6AC6BDB5D}" type="slidenum">
              <a:rPr lang="en-GB" smtClean="0"/>
              <a:t>1</a:t>
            </a:fld>
            <a:endParaRPr lang="en-GB" dirty="0"/>
          </a:p>
        </p:txBody>
      </p:sp>
    </p:spTree>
    <p:extLst>
      <p:ext uri="{BB962C8B-B14F-4D97-AF65-F5344CB8AC3E}">
        <p14:creationId xmlns:p14="http://schemas.microsoft.com/office/powerpoint/2010/main" val="2756599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Key questions: why does it take so long? How do </a:t>
            </a:r>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90439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mins and feedback</a:t>
            </a:r>
          </a:p>
        </p:txBody>
      </p:sp>
      <p:sp>
        <p:nvSpPr>
          <p:cNvPr id="4" name="Slide Number Placeholder 3"/>
          <p:cNvSpPr>
            <a:spLocks noGrp="1"/>
          </p:cNvSpPr>
          <p:nvPr>
            <p:ph type="sldNum" sz="quarter" idx="5"/>
          </p:nvPr>
        </p:nvSpPr>
        <p:spPr/>
        <p:txBody>
          <a:bodyPr/>
          <a:lstStyle/>
          <a:p>
            <a:fld id="{ADA3F0E9-AB64-4053-8CE1-C87DD250BB4D}" type="slidenum">
              <a:rPr lang="en-GB" smtClean="0"/>
              <a:t>3</a:t>
            </a:fld>
            <a:endParaRPr lang="en-GB"/>
          </a:p>
        </p:txBody>
      </p:sp>
    </p:spTree>
    <p:extLst>
      <p:ext uri="{BB962C8B-B14F-4D97-AF65-F5344CB8AC3E}">
        <p14:creationId xmlns:p14="http://schemas.microsoft.com/office/powerpoint/2010/main" val="9348880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Use </a:t>
            </a:r>
            <a:r>
              <a:rPr lang="en-GB" dirty="0" err="1"/>
              <a:t>mentimeter</a:t>
            </a:r>
            <a:r>
              <a:rPr lang="en-GB" dirty="0"/>
              <a:t> word cloud</a:t>
            </a:r>
          </a:p>
          <a:p>
            <a:pPr rtl="0"/>
            <a:r>
              <a:rPr lang="en-GB" dirty="0"/>
              <a:t>Get students to identify a scheme/ topic they will be teaching e.g. OMAM – we will be working on that throughout the session</a:t>
            </a:r>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716716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Reminder of the pedagogical principles discussed last week.</a:t>
            </a:r>
          </a:p>
          <a:p>
            <a:pPr rtl="0"/>
            <a:r>
              <a:rPr lang="en-GB" dirty="0"/>
              <a:t>How can these support us in our planning?</a:t>
            </a:r>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12649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027736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666666"/>
                </a:solidFill>
                <a:effectLst/>
                <a:latin typeface="Roboto"/>
              </a:rPr>
              <a:t>teachers </a:t>
            </a:r>
            <a:r>
              <a:rPr lang="en-US" b="1" i="0" dirty="0">
                <a:solidFill>
                  <a:srgbClr val="767676"/>
                </a:solidFill>
                <a:effectLst/>
                <a:latin typeface="Roboto"/>
              </a:rPr>
              <a:t>plan</a:t>
            </a:r>
            <a:r>
              <a:rPr lang="en-US" b="0" i="0" dirty="0">
                <a:solidFill>
                  <a:srgbClr val="666666"/>
                </a:solidFill>
                <a:effectLst/>
                <a:latin typeface="Roboto"/>
              </a:rPr>
              <a:t> effectively, using clear objectives that children understand’.</a:t>
            </a:r>
            <a:endParaRPr lang="en-GB" dirty="0"/>
          </a:p>
          <a:p>
            <a:endParaRPr lang="en-GB" dirty="0"/>
          </a:p>
          <a:p>
            <a:r>
              <a:rPr lang="en-US" b="0" i="0" dirty="0">
                <a:effectLst/>
                <a:latin typeface="Lato"/>
              </a:rPr>
              <a:t>Lesson planning is a significant element of teaching-learning system. A lesson plan is a step-by-step guide that provides a structure for an essential learning. Before planning a lesson, it is essential to classify the learning outcomes for the class. It is important because it helps the teacher in maintaining a standard teaching pattern and does not let the class deviate from the topic. Pre-planning helps the teacher to be better equipped in answering questions asked by the students during the lecture. An effective lesson plan has three basic components; aims and objectives of the course, teaching and learning activities and, assessments to check student understanding of the topic.</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9E4493-9293-4EE9-A79B-B58989BDEA1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807649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Recap prof tutor session – short/medium/long term planning.</a:t>
            </a:r>
          </a:p>
          <a:p>
            <a:pPr rtl="0"/>
            <a:r>
              <a:rPr lang="en-GB" dirty="0"/>
              <a:t>We will start with medium term planning and move on to single lesson</a:t>
            </a:r>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421265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Talk through the plan. Quick checklist of things to consider in planning column. Students complete task and feedback.</a:t>
            </a:r>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01663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https://www.youtube.com/watch?v=c45MypjQxoo</a:t>
            </a:r>
            <a:r>
              <a:rPr lang="en-GB" dirty="0"/>
              <a:t> - Teach like a champion. - 5 mins</a:t>
            </a:r>
            <a:endParaRPr lang="en-US" dirty="0">
              <a:cs typeface="Calibri" panose="020F0502020204030204"/>
            </a:endParaRPr>
          </a:p>
          <a:p>
            <a:r>
              <a:rPr lang="en-GB" dirty="0">
                <a:cs typeface="Calibri"/>
              </a:rPr>
              <a:t>Watch video and take notes. Feedback</a:t>
            </a:r>
          </a:p>
        </p:txBody>
      </p:sp>
      <p:sp>
        <p:nvSpPr>
          <p:cNvPr id="4" name="Slide Number Placeholder 3"/>
          <p:cNvSpPr>
            <a:spLocks noGrp="1"/>
          </p:cNvSpPr>
          <p:nvPr>
            <p:ph type="sldNum" sz="quarter" idx="5"/>
          </p:nvPr>
        </p:nvSpPr>
        <p:spPr/>
        <p:txBody>
          <a:bodyPr/>
          <a:lstStyle/>
          <a:p>
            <a:fld id="{ADA3F0E9-AB64-4053-8CE1-C87DD250BB4D}" type="slidenum">
              <a:rPr lang="en-GB" smtClean="0"/>
              <a:t>10</a:t>
            </a:fld>
            <a:endParaRPr lang="en-GB"/>
          </a:p>
        </p:txBody>
      </p:sp>
    </p:spTree>
    <p:extLst>
      <p:ext uri="{BB962C8B-B14F-4D97-AF65-F5344CB8AC3E}">
        <p14:creationId xmlns:p14="http://schemas.microsoft.com/office/powerpoint/2010/main" val="1645721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Students work in groups of ¾. Collaborative medium term planning</a:t>
            </a:r>
          </a:p>
          <a:p>
            <a:pPr rtl="0"/>
            <a:endParaRPr lang="en-GB" dirty="0"/>
          </a:p>
        </p:txBody>
      </p:sp>
      <p:sp>
        <p:nvSpPr>
          <p:cNvPr id="4" name="Slide Number Placeholder 3"/>
          <p:cNvSpPr>
            <a:spLocks noGrp="1"/>
          </p:cNvSpPr>
          <p:nvPr>
            <p:ph type="sldNum" sz="quarter" idx="10"/>
          </p:nvPr>
        </p:nvSpPr>
        <p:spPr/>
        <p:txBody>
          <a:bodyPr rtlCol="0"/>
          <a:lstStyle/>
          <a:p>
            <a:pPr rtl="0"/>
            <a:fld id="{52F7FBCA-4BE8-4FB5-91BD-69C6AC6BDB5D}" type="slidenum">
              <a:rPr lang="en-GB" smtClean="0"/>
              <a:t>12</a:t>
            </a:fld>
            <a:endParaRPr lang="en-GB" dirty="0"/>
          </a:p>
        </p:txBody>
      </p:sp>
    </p:spTree>
    <p:extLst>
      <p:ext uri="{BB962C8B-B14F-4D97-AF65-F5344CB8AC3E}">
        <p14:creationId xmlns:p14="http://schemas.microsoft.com/office/powerpoint/2010/main" val="31392416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10 mins on task – 22 lessons – work backwards – consider stickability moments.</a:t>
            </a:r>
          </a:p>
        </p:txBody>
      </p:sp>
      <p:sp>
        <p:nvSpPr>
          <p:cNvPr id="4" name="Slide Number Placeholder 3"/>
          <p:cNvSpPr>
            <a:spLocks noGrp="1"/>
          </p:cNvSpPr>
          <p:nvPr>
            <p:ph type="sldNum" sz="quarter" idx="10"/>
          </p:nvPr>
        </p:nvSpPr>
        <p:spPr/>
        <p:txBody>
          <a:bodyPr rtlCol="0"/>
          <a:lstStyle/>
          <a:p>
            <a:pPr rtl="0"/>
            <a:fld id="{52F7FBCA-4BE8-4FB5-91BD-69C6AC6BDB5D}" type="slidenum">
              <a:rPr lang="en-GB" smtClean="0"/>
              <a:t>13</a:t>
            </a:fld>
            <a:endParaRPr lang="en-GB" dirty="0"/>
          </a:p>
        </p:txBody>
      </p:sp>
    </p:spTree>
    <p:extLst>
      <p:ext uri="{BB962C8B-B14F-4D97-AF65-F5344CB8AC3E}">
        <p14:creationId xmlns:p14="http://schemas.microsoft.com/office/powerpoint/2010/main" val="15109300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Use exemplar class.</a:t>
            </a:r>
          </a:p>
          <a:p>
            <a:pPr rtl="0"/>
            <a:r>
              <a:rPr lang="en-GB" dirty="0"/>
              <a:t>Decide an end point – what needs to happen in between and in what order? Why?</a:t>
            </a:r>
          </a:p>
        </p:txBody>
      </p:sp>
      <p:sp>
        <p:nvSpPr>
          <p:cNvPr id="4" name="Slide Number Placeholder 3"/>
          <p:cNvSpPr>
            <a:spLocks noGrp="1"/>
          </p:cNvSpPr>
          <p:nvPr>
            <p:ph type="sldNum" sz="quarter" idx="10"/>
          </p:nvPr>
        </p:nvSpPr>
        <p:spPr/>
        <p:txBody>
          <a:bodyPr rtlCol="0"/>
          <a:lstStyle/>
          <a:p>
            <a:pPr rtl="0"/>
            <a:fld id="{52F7FBCA-4BE8-4FB5-91BD-69C6AC6BDB5D}" type="slidenum">
              <a:rPr lang="en-GB" smtClean="0"/>
              <a:t>14</a:t>
            </a:fld>
            <a:endParaRPr lang="en-GB" dirty="0"/>
          </a:p>
        </p:txBody>
      </p:sp>
    </p:spTree>
    <p:extLst>
      <p:ext uri="{BB962C8B-B14F-4D97-AF65-F5344CB8AC3E}">
        <p14:creationId xmlns:p14="http://schemas.microsoft.com/office/powerpoint/2010/main" val="10317865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52F7FBCA-4BE8-4FB5-91BD-69C6AC6BDB5D}" type="slidenum">
              <a:rPr lang="en-GB" smtClean="0"/>
              <a:t>15</a:t>
            </a:fld>
            <a:endParaRPr lang="en-GB" dirty="0"/>
          </a:p>
        </p:txBody>
      </p:sp>
    </p:spTree>
    <p:extLst>
      <p:ext uri="{BB962C8B-B14F-4D97-AF65-F5344CB8AC3E}">
        <p14:creationId xmlns:p14="http://schemas.microsoft.com/office/powerpoint/2010/main" val="5289293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35980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Allow students 20 minutes to outline a mid term plan - ? OMAM or own text.</a:t>
            </a:r>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65447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Allow time for students to complete medium term plan. Feedback ideas.</a:t>
            </a:r>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061848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Mutton et al. Discuss in small groups and feed back 3 key points</a:t>
            </a:r>
          </a:p>
          <a:p>
            <a:r>
              <a:rPr lang="en-GB" dirty="0">
                <a:cs typeface="Calibri"/>
              </a:rPr>
              <a:t>Allow 30 to 40 minutes</a:t>
            </a:r>
          </a:p>
        </p:txBody>
      </p:sp>
      <p:sp>
        <p:nvSpPr>
          <p:cNvPr id="4" name="Slide Number Placeholder 3"/>
          <p:cNvSpPr>
            <a:spLocks noGrp="1"/>
          </p:cNvSpPr>
          <p:nvPr>
            <p:ph type="sldNum" sz="quarter" idx="5"/>
          </p:nvPr>
        </p:nvSpPr>
        <p:spPr/>
        <p:txBody>
          <a:bodyPr/>
          <a:lstStyle/>
          <a:p>
            <a:fld id="{ADA3F0E9-AB64-4053-8CE1-C87DD250BB4D}" type="slidenum">
              <a:rPr lang="en-GB" smtClean="0"/>
              <a:t>19</a:t>
            </a:fld>
            <a:endParaRPr lang="en-GB"/>
          </a:p>
        </p:txBody>
      </p:sp>
    </p:spTree>
    <p:extLst>
      <p:ext uri="{BB962C8B-B14F-4D97-AF65-F5344CB8AC3E}">
        <p14:creationId xmlns:p14="http://schemas.microsoft.com/office/powerpoint/2010/main" val="714311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15 mins</a:t>
            </a:r>
          </a:p>
        </p:txBody>
      </p:sp>
      <p:sp>
        <p:nvSpPr>
          <p:cNvPr id="4" name="Slide Number Placeholder 3"/>
          <p:cNvSpPr>
            <a:spLocks noGrp="1"/>
          </p:cNvSpPr>
          <p:nvPr>
            <p:ph type="sldNum" sz="quarter" idx="5"/>
          </p:nvPr>
        </p:nvSpPr>
        <p:spPr/>
        <p:txBody>
          <a:bodyPr/>
          <a:lstStyle/>
          <a:p>
            <a:fld id="{ADA3F0E9-AB64-4053-8CE1-C87DD250BB4D}" type="slidenum">
              <a:rPr lang="en-GB" smtClean="0"/>
              <a:t>20</a:t>
            </a:fld>
            <a:endParaRPr lang="en-GB"/>
          </a:p>
        </p:txBody>
      </p:sp>
    </p:spTree>
    <p:extLst>
      <p:ext uri="{BB962C8B-B14F-4D97-AF65-F5344CB8AC3E}">
        <p14:creationId xmlns:p14="http://schemas.microsoft.com/office/powerpoint/2010/main" val="17735097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Put in groups to share ideas – 10 mins and 5 mins feedback</a:t>
            </a:r>
          </a:p>
        </p:txBody>
      </p:sp>
      <p:sp>
        <p:nvSpPr>
          <p:cNvPr id="4" name="Slide Number Placeholder 3"/>
          <p:cNvSpPr>
            <a:spLocks noGrp="1"/>
          </p:cNvSpPr>
          <p:nvPr>
            <p:ph type="sldNum" sz="quarter" idx="5"/>
          </p:nvPr>
        </p:nvSpPr>
        <p:spPr/>
        <p:txBody>
          <a:bodyPr/>
          <a:lstStyle/>
          <a:p>
            <a:fld id="{ADA3F0E9-AB64-4053-8CE1-C87DD250BB4D}" type="slidenum">
              <a:rPr lang="en-GB" smtClean="0"/>
              <a:t>22</a:t>
            </a:fld>
            <a:endParaRPr lang="en-GB"/>
          </a:p>
        </p:txBody>
      </p:sp>
    </p:spTree>
    <p:extLst>
      <p:ext uri="{BB962C8B-B14F-4D97-AF65-F5344CB8AC3E}">
        <p14:creationId xmlns:p14="http://schemas.microsoft.com/office/powerpoint/2010/main" val="33730120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We are going to choose a single lesson to plan from the medium planning task earlier.</a:t>
            </a:r>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152076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We’re looking at medium and long term planning here. Will move on to individual lesson planning</a:t>
            </a:r>
          </a:p>
          <a:p>
            <a:pPr rtl="0"/>
            <a:r>
              <a:rPr lang="en-GB" dirty="0"/>
              <a:t>The sources for many of the slides/activities originate in TT – highlight this as a resource for students.</a:t>
            </a:r>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442301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…if teaching is not really focused on learning, and the reason that it is possible is that [schools] readily accepts poor proxies for learning</a:t>
            </a:r>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759897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144467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Allow time to discuss the merits and downsides of the extremes</a:t>
            </a:r>
          </a:p>
          <a:p>
            <a:pPr rtl="0"/>
            <a:r>
              <a:rPr lang="en-GB" dirty="0"/>
              <a:t>WE are not advocating using the 5 minute lesson plan as a template – we are advocating using it as a thinking process. Students will have to complete </a:t>
            </a:r>
            <a:r>
              <a:rPr lang="en-GB" dirty="0" err="1"/>
              <a:t>Athrofa</a:t>
            </a:r>
            <a:r>
              <a:rPr lang="en-GB" dirty="0"/>
              <a:t> template as will be covered with Prof Tutor session in October.</a:t>
            </a:r>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860283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r>
              <a:rPr lang="en-GB" dirty="0">
                <a:cs typeface="Calibri"/>
              </a:rPr>
              <a:t>Remind of pedagogical principles</a:t>
            </a:r>
            <a:endParaRPr lang="en-GB" dirty="0"/>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513207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https://hwb.gov.wales/curriculum-for-wales/languages-literacy-and-communication/statements-of-what-matters</a:t>
            </a:r>
          </a:p>
        </p:txBody>
      </p:sp>
      <p:sp>
        <p:nvSpPr>
          <p:cNvPr id="4" name="Slide Number Placeholder 3"/>
          <p:cNvSpPr>
            <a:spLocks noGrp="1"/>
          </p:cNvSpPr>
          <p:nvPr>
            <p:ph type="sldNum" sz="quarter" idx="5"/>
          </p:nvPr>
        </p:nvSpPr>
        <p:spPr/>
        <p:txBody>
          <a:bodyPr/>
          <a:lstStyle/>
          <a:p>
            <a:fld id="{ADA3F0E9-AB64-4053-8CE1-C87DD250BB4D}" type="slidenum">
              <a:rPr lang="en-GB" smtClean="0"/>
              <a:t>29</a:t>
            </a:fld>
            <a:endParaRPr lang="en-GB"/>
          </a:p>
        </p:txBody>
      </p:sp>
    </p:spTree>
    <p:extLst>
      <p:ext uri="{BB962C8B-B14F-4D97-AF65-F5344CB8AC3E}">
        <p14:creationId xmlns:p14="http://schemas.microsoft.com/office/powerpoint/2010/main" val="116236516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Students pick a lesson and write a learning objective/s</a:t>
            </a:r>
          </a:p>
        </p:txBody>
      </p:sp>
      <p:sp>
        <p:nvSpPr>
          <p:cNvPr id="4" name="Slide Number Placeholder 3"/>
          <p:cNvSpPr>
            <a:spLocks noGrp="1"/>
          </p:cNvSpPr>
          <p:nvPr>
            <p:ph type="sldNum" sz="quarter" idx="5"/>
          </p:nvPr>
        </p:nvSpPr>
        <p:spPr/>
        <p:txBody>
          <a:bodyPr/>
          <a:lstStyle/>
          <a:p>
            <a:fld id="{ADA3F0E9-AB64-4053-8CE1-C87DD250BB4D}" type="slidenum">
              <a:rPr lang="en-GB" smtClean="0"/>
              <a:t>31</a:t>
            </a:fld>
            <a:endParaRPr lang="en-GB"/>
          </a:p>
        </p:txBody>
      </p:sp>
    </p:spTree>
    <p:extLst>
      <p:ext uri="{BB962C8B-B14F-4D97-AF65-F5344CB8AC3E}">
        <p14:creationId xmlns:p14="http://schemas.microsoft.com/office/powerpoint/2010/main" val="5659049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Ask students to go back and circle the command words - refine their lesson objective using the command words.</a:t>
            </a:r>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664917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r>
              <a:rPr lang="en-GB" dirty="0">
                <a:cs typeface="Calibri"/>
              </a:rPr>
              <a:t>Referred to as learning intentions in </a:t>
            </a:r>
            <a:r>
              <a:rPr lang="en-GB" dirty="0" err="1">
                <a:cs typeface="Calibri"/>
              </a:rPr>
              <a:t>AfL</a:t>
            </a:r>
            <a:r>
              <a:rPr lang="en-GB" dirty="0">
                <a:cs typeface="Calibri"/>
              </a:rPr>
              <a:t> literature</a:t>
            </a:r>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4298563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‘Learning objective’ has also been referred to as ‘Learning intention’ in </a:t>
            </a:r>
            <a:r>
              <a:rPr lang="en-GB" dirty="0" err="1"/>
              <a:t>AfL</a:t>
            </a:r>
            <a:r>
              <a:rPr lang="en-GB" dirty="0"/>
              <a:t> literature.</a:t>
            </a:r>
          </a:p>
          <a:p>
            <a:r>
              <a:rPr lang="en-GB" dirty="0"/>
              <a:t>A learning Intention is simply a description of what you want your pupils to know, understand or be able to do by the end of a lesson. It tells pupils what the focus for learning is going to be. (</a:t>
            </a:r>
            <a:r>
              <a:rPr lang="en-GB" dirty="0" err="1"/>
              <a:t>AfL</a:t>
            </a:r>
            <a:r>
              <a:rPr lang="en-GB" dirty="0"/>
              <a:t> Guidance (2007) KS 1-2, Pg 8)</a:t>
            </a:r>
          </a:p>
          <a:p>
            <a:r>
              <a:rPr lang="en-GB" dirty="0"/>
              <a:t>Success criteria are the statements that help pupils recognise if they have been successful in their learning. They summarise the main teaching points (key ingredients) or processes (key steps), and they always link directly to the learning intention. They essentially spell out the steps required to achieve the learning intention, offering explicit guidance on how to be successful. By referring to the success criteria, pupils know if they have achieved the learning intention. (</a:t>
            </a:r>
            <a:r>
              <a:rPr lang="en-GB" dirty="0" err="1"/>
              <a:t>AfL</a:t>
            </a:r>
            <a:r>
              <a:rPr lang="en-GB" dirty="0"/>
              <a:t> Guidance (2007) KS 1-2, Pg 12)</a:t>
            </a:r>
          </a:p>
          <a:p>
            <a:r>
              <a:rPr lang="en-GB" dirty="0"/>
              <a:t>Consider watching this short video if you are unsure of the differences between learning objectives and success criteria. The teacher in the video uses two acronyms for these:</a:t>
            </a:r>
          </a:p>
          <a:p>
            <a:r>
              <a:rPr lang="en-GB" dirty="0"/>
              <a:t>W A L T = We Are Learning To... (learning objectives)</a:t>
            </a:r>
          </a:p>
          <a:p>
            <a:r>
              <a:rPr lang="en-GB" dirty="0"/>
              <a:t>W I L F = What I 'm Looking For... (success criteria)</a:t>
            </a:r>
          </a:p>
          <a:p>
            <a:endParaRPr lang="en-GB" dirty="0"/>
          </a:p>
          <a:p>
            <a:endParaRPr lang="en-GB"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9A00750-AF78-446B-895A-0EE81B4FDE1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264301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9A00750-AF78-446B-895A-0EE81B4FDE1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988115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https://www.youtube.com/watch?v=dvzeou_u2hM</a:t>
            </a:r>
            <a:r>
              <a:rPr lang="en-GB" dirty="0"/>
              <a:t> - clip is 5 mins long</a:t>
            </a:r>
          </a:p>
          <a:p>
            <a:r>
              <a:rPr lang="en-GB" dirty="0">
                <a:cs typeface="Calibri"/>
              </a:rPr>
              <a:t>Take notes and feedback</a:t>
            </a:r>
          </a:p>
        </p:txBody>
      </p:sp>
      <p:sp>
        <p:nvSpPr>
          <p:cNvPr id="4" name="Slide Number Placeholder 3"/>
          <p:cNvSpPr>
            <a:spLocks noGrp="1"/>
          </p:cNvSpPr>
          <p:nvPr>
            <p:ph type="sldNum" sz="quarter" idx="5"/>
          </p:nvPr>
        </p:nvSpPr>
        <p:spPr/>
        <p:txBody>
          <a:bodyPr/>
          <a:lstStyle/>
          <a:p>
            <a:fld id="{79A00750-AF78-446B-895A-0EE81B4FDE16}" type="slidenum">
              <a:rPr lang="en-GB" smtClean="0"/>
              <a:t>37</a:t>
            </a:fld>
            <a:endParaRPr lang="en-GB"/>
          </a:p>
        </p:txBody>
      </p:sp>
    </p:spTree>
    <p:extLst>
      <p:ext uri="{BB962C8B-B14F-4D97-AF65-F5344CB8AC3E}">
        <p14:creationId xmlns:p14="http://schemas.microsoft.com/office/powerpoint/2010/main" val="412712964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46275" y="514350"/>
            <a:ext cx="5283200" cy="2973388"/>
          </a:xfrm>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853B523-08EE-724B-9F77-B8B28604AED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466802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Small group discussion.</a:t>
            </a:r>
          </a:p>
          <a:p>
            <a:r>
              <a:rPr lang="en-US" dirty="0">
                <a:cs typeface="Calibri"/>
              </a:rPr>
              <a:t>Generate ideas for what role each could play in this: teacher/peer/student</a:t>
            </a:r>
          </a:p>
          <a:p>
            <a:r>
              <a:rPr lang="en-US" dirty="0">
                <a:cs typeface="Calibri"/>
              </a:rPr>
              <a:t>Recap success criteria from Monday</a:t>
            </a:r>
          </a:p>
        </p:txBody>
      </p:sp>
      <p:sp>
        <p:nvSpPr>
          <p:cNvPr id="4" name="Slide Number Placeholder 3"/>
          <p:cNvSpPr>
            <a:spLocks noGrp="1"/>
          </p:cNvSpPr>
          <p:nvPr>
            <p:ph type="sldNum" sz="quarter" idx="5"/>
          </p:nvPr>
        </p:nvSpPr>
        <p:spPr/>
        <p:txBody>
          <a:bodyPr/>
          <a:lstStyle/>
          <a:p>
            <a:fld id="{ADA3F0E9-AB64-4053-8CE1-C87DD250BB4D}" type="slidenum">
              <a:rPr lang="en-GB" smtClean="0"/>
              <a:t>39</a:t>
            </a:fld>
            <a:endParaRPr lang="en-GB"/>
          </a:p>
        </p:txBody>
      </p:sp>
    </p:spTree>
    <p:extLst>
      <p:ext uri="{BB962C8B-B14F-4D97-AF65-F5344CB8AC3E}">
        <p14:creationId xmlns:p14="http://schemas.microsoft.com/office/powerpoint/2010/main" val="201167940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What we are learning to do/ what I am looking for etc.</a:t>
            </a:r>
          </a:p>
          <a:p>
            <a:pPr rtl="0"/>
            <a:r>
              <a:rPr lang="en-GB" dirty="0"/>
              <a:t>The 5</a:t>
            </a:r>
            <a:r>
              <a:rPr lang="en-GB" baseline="30000" dirty="0"/>
              <a:t>th</a:t>
            </a:r>
            <a:r>
              <a:rPr lang="en-GB" dirty="0"/>
              <a:t> one is better because pupils have to provide a reason for why they are doing it</a:t>
            </a:r>
          </a:p>
          <a:p>
            <a:pPr rtl="0"/>
            <a:r>
              <a:rPr lang="en-GB" dirty="0"/>
              <a:t>Does it need to be written </a:t>
            </a:r>
            <a:r>
              <a:rPr lang="en-GB" dirty="0" err="1"/>
              <a:t>dow</a:t>
            </a:r>
            <a:r>
              <a:rPr lang="en-GB" dirty="0"/>
              <a:t>? Verbally?</a:t>
            </a:r>
          </a:p>
          <a:p>
            <a:pPr rtl="0"/>
            <a:endParaRPr lang="en-GB" dirty="0"/>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741304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52F7FBCA-4BE8-4FB5-91BD-69C6AC6BDB5D}" type="slidenum">
              <a:rPr lang="en-GB" smtClean="0"/>
              <a:t>44</a:t>
            </a:fld>
            <a:endParaRPr lang="en-GB" dirty="0"/>
          </a:p>
        </p:txBody>
      </p:sp>
    </p:spTree>
    <p:extLst>
      <p:ext uri="{BB962C8B-B14F-4D97-AF65-F5344CB8AC3E}">
        <p14:creationId xmlns:p14="http://schemas.microsoft.com/office/powerpoint/2010/main" val="399883399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Will be doing DARPL session 1- 2.</a:t>
            </a:r>
          </a:p>
          <a:p>
            <a:r>
              <a:rPr lang="en-US" dirty="0">
                <a:cs typeface="Calibri"/>
              </a:rPr>
              <a:t>Differentiation on Friday.</a:t>
            </a:r>
          </a:p>
        </p:txBody>
      </p:sp>
      <p:sp>
        <p:nvSpPr>
          <p:cNvPr id="4" name="Slide Number Placeholder 3"/>
          <p:cNvSpPr>
            <a:spLocks noGrp="1"/>
          </p:cNvSpPr>
          <p:nvPr>
            <p:ph type="sldNum" sz="quarter" idx="5"/>
          </p:nvPr>
        </p:nvSpPr>
        <p:spPr/>
        <p:txBody>
          <a:bodyPr/>
          <a:lstStyle/>
          <a:p>
            <a:fld id="{ADA3F0E9-AB64-4053-8CE1-C87DD250BB4D}" type="slidenum">
              <a:rPr lang="en-GB" smtClean="0"/>
              <a:t>45</a:t>
            </a:fld>
            <a:endParaRPr lang="en-GB"/>
          </a:p>
        </p:txBody>
      </p:sp>
    </p:spTree>
    <p:extLst>
      <p:ext uri="{BB962C8B-B14F-4D97-AF65-F5344CB8AC3E}">
        <p14:creationId xmlns:p14="http://schemas.microsoft.com/office/powerpoint/2010/main" val="285911795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After DARPL session allow students time to write a response and hand in.</a:t>
            </a:r>
          </a:p>
        </p:txBody>
      </p:sp>
      <p:sp>
        <p:nvSpPr>
          <p:cNvPr id="4" name="Slide Number Placeholder 3"/>
          <p:cNvSpPr>
            <a:spLocks noGrp="1"/>
          </p:cNvSpPr>
          <p:nvPr>
            <p:ph type="sldNum" sz="quarter" idx="5"/>
          </p:nvPr>
        </p:nvSpPr>
        <p:spPr/>
        <p:txBody>
          <a:bodyPr/>
          <a:lstStyle/>
          <a:p>
            <a:fld id="{ADA3F0E9-AB64-4053-8CE1-C87DD250BB4D}" type="slidenum">
              <a:rPr lang="en-GB" smtClean="0"/>
              <a:t>46</a:t>
            </a:fld>
            <a:endParaRPr lang="en-GB"/>
          </a:p>
        </p:txBody>
      </p:sp>
    </p:spTree>
    <p:extLst>
      <p:ext uri="{BB962C8B-B14F-4D97-AF65-F5344CB8AC3E}">
        <p14:creationId xmlns:p14="http://schemas.microsoft.com/office/powerpoint/2010/main" val="62933576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0927790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Reflection in action – thousands of decisions every second. – risk of cog overload  - difficult for planning</a:t>
            </a:r>
          </a:p>
          <a:p>
            <a:pPr rtl="0"/>
            <a:r>
              <a:rPr lang="en-GB" dirty="0"/>
              <a:t>Reflection in situ – more rare to have opportunity for this. We will come back to this later.</a:t>
            </a:r>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52979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r>
              <a:rPr lang="en-GB" dirty="0">
                <a:cs typeface="Calibri"/>
              </a:rPr>
              <a:t>Talk through 5 minute lesson plan</a:t>
            </a:r>
            <a:endParaRPr lang="en-GB" dirty="0"/>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6571589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The what is the big picture – not shared with pupils – it’s the teacher plans including time/absences/where the lesson fits in with the overall scheme/ where the students are at etc. The stickability is the ‘why’? – what do you want the pupil to leave the lesson remembering.</a:t>
            </a:r>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4620721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Classic trap 1:</a:t>
            </a:r>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56</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128769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Classic trap 2</a:t>
            </a:r>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57</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8345051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Classic trap 3 - This tends to lead to </a:t>
            </a:r>
            <a:r>
              <a:rPr lang="en-GB" dirty="0" err="1"/>
              <a:t>underlearning</a:t>
            </a:r>
            <a:endParaRPr lang="en-GB" dirty="0"/>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58</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342509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Get students to identify one lesson within the scheme/topic identified earlier. When students have done this, get them to circle the command word of the objective.</a:t>
            </a:r>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59</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377012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52F7FBCA-4BE8-4FB5-91BD-69C6AC6BDB5D}" type="slidenum">
              <a:rPr lang="en-GB" smtClean="0"/>
              <a:t>61</a:t>
            </a:fld>
            <a:endParaRPr lang="en-GB" dirty="0"/>
          </a:p>
        </p:txBody>
      </p:sp>
    </p:spTree>
    <p:extLst>
      <p:ext uri="{BB962C8B-B14F-4D97-AF65-F5344CB8AC3E}">
        <p14:creationId xmlns:p14="http://schemas.microsoft.com/office/powerpoint/2010/main" val="82809699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62</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585796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The Question Matrix is also another useful way of generating questions</a:t>
            </a:r>
          </a:p>
        </p:txBody>
      </p:sp>
      <p:sp>
        <p:nvSpPr>
          <p:cNvPr id="4" name="Slide Number Placeholder 3"/>
          <p:cNvSpPr>
            <a:spLocks noGrp="1"/>
          </p:cNvSpPr>
          <p:nvPr>
            <p:ph type="sldNum" sz="quarter" idx="10"/>
          </p:nvPr>
        </p:nvSpPr>
        <p:spPr/>
        <p:txBody>
          <a:bodyPr rtlCol="0"/>
          <a:lstStyle/>
          <a:p>
            <a:pPr rtl="0"/>
            <a:fld id="{52F7FBCA-4BE8-4FB5-91BD-69C6AC6BDB5D}" type="slidenum">
              <a:rPr lang="en-GB" smtClean="0"/>
              <a:t>63</a:t>
            </a:fld>
            <a:endParaRPr lang="en-GB" dirty="0"/>
          </a:p>
        </p:txBody>
      </p:sp>
    </p:spTree>
    <p:extLst>
      <p:ext uri="{BB962C8B-B14F-4D97-AF65-F5344CB8AC3E}">
        <p14:creationId xmlns:p14="http://schemas.microsoft.com/office/powerpoint/2010/main" val="47775044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Can be done as an individual or group task – NEED TO SUPPLY EXEMPLARS </a:t>
            </a:r>
          </a:p>
          <a:p>
            <a:pPr rtl="0"/>
            <a:endParaRPr lang="en-GB" dirty="0"/>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64</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708491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Post completed lesson plans on Teams</a:t>
            </a:r>
          </a:p>
        </p:txBody>
      </p:sp>
      <p:sp>
        <p:nvSpPr>
          <p:cNvPr id="4" name="Slide Number Placeholder 3"/>
          <p:cNvSpPr>
            <a:spLocks noGrp="1"/>
          </p:cNvSpPr>
          <p:nvPr>
            <p:ph type="sldNum" sz="quarter" idx="5"/>
          </p:nvPr>
        </p:nvSpPr>
        <p:spPr/>
        <p:txBody>
          <a:bodyPr/>
          <a:lstStyle/>
          <a:p>
            <a:fld id="{ADA3F0E9-AB64-4053-8CE1-C87DD250BB4D}" type="slidenum">
              <a:rPr lang="en-GB" smtClean="0"/>
              <a:t>65</a:t>
            </a:fld>
            <a:endParaRPr lang="en-GB"/>
          </a:p>
        </p:txBody>
      </p:sp>
    </p:spTree>
    <p:extLst>
      <p:ext uri="{BB962C8B-B14F-4D97-AF65-F5344CB8AC3E}">
        <p14:creationId xmlns:p14="http://schemas.microsoft.com/office/powerpoint/2010/main" val="344376308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marL="0" marR="0" lvl="0" indent="0" algn="r" defTabSz="457200" rtl="0" eaLnBrk="1" fontAlgn="auto" latinLnBrk="0" hangingPunct="1">
              <a:lnSpc>
                <a:spcPct val="100000"/>
              </a:lnSpc>
              <a:spcBef>
                <a:spcPts val="0"/>
              </a:spcBef>
              <a:spcAft>
                <a:spcPts val="0"/>
              </a:spcAft>
              <a:buClrTx/>
              <a:buSzTx/>
              <a:buFontTx/>
              <a:buNone/>
              <a:tabLst/>
              <a:defRPr/>
            </a:pPr>
            <a:fld id="{52F7FBCA-4BE8-4FB5-91BD-69C6AC6BDB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66</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819306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rtlCol="0" anchor="b">
            <a:normAutofit/>
          </a:bodyPr>
          <a:lstStyle>
            <a:lvl1pPr algn="l">
              <a:lnSpc>
                <a:spcPct val="85000"/>
              </a:lnSpc>
              <a:defRPr sz="7200" baseline="0">
                <a:solidFill>
                  <a:schemeClr val="tx1"/>
                </a:solidFill>
              </a:defRPr>
            </a:lvl1pPr>
          </a:lstStyle>
          <a:p>
            <a:pPr rtl="0"/>
            <a:r>
              <a:rPr lang="en-US" noProof="0"/>
              <a:t>Click to edit Master title style</a:t>
            </a:r>
            <a:endParaRPr lang="en-GB" noProof="0" dirty="0"/>
          </a:p>
        </p:txBody>
      </p:sp>
      <p:sp>
        <p:nvSpPr>
          <p:cNvPr id="3" name="Subtitle 2"/>
          <p:cNvSpPr>
            <a:spLocks noGrp="1"/>
          </p:cNvSpPr>
          <p:nvPr>
            <p:ph type="subTitle" idx="1"/>
          </p:nvPr>
        </p:nvSpPr>
        <p:spPr>
          <a:xfrm>
            <a:off x="1261872" y="4800600"/>
            <a:ext cx="9418320" cy="1691640"/>
          </a:xfrm>
        </p:spPr>
        <p:txBody>
          <a:bodyPr rtlCol="0">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US" noProof="0"/>
              <a:t>Click to edit Master subtitle style</a:t>
            </a:r>
            <a:endParaRPr lang="en-GB" noProof="0" dirty="0"/>
          </a:p>
        </p:txBody>
      </p:sp>
      <p:sp>
        <p:nvSpPr>
          <p:cNvPr id="4" name="Date Placeholder 3"/>
          <p:cNvSpPr>
            <a:spLocks noGrp="1"/>
          </p:cNvSpPr>
          <p:nvPr>
            <p:ph type="dt" sz="half" idx="10"/>
          </p:nvPr>
        </p:nvSpPr>
        <p:spPr/>
        <p:txBody>
          <a:bodyPr rtlCol="0"/>
          <a:lstStyle>
            <a:lvl1pPr>
              <a:defRPr>
                <a:solidFill>
                  <a:schemeClr val="tx1">
                    <a:lumMod val="50000"/>
                  </a:schemeClr>
                </a:solidFill>
              </a:defRPr>
            </a:lvl1pPr>
          </a:lstStyle>
          <a:p>
            <a:pPr rtl="0"/>
            <a:fld id="{5BD8C97F-E21D-4A2A-B50E-4B7BD093DFEA}" type="datetime1">
              <a:rPr lang="en-GB" noProof="0" smtClean="0"/>
              <a:t>04/10/2022</a:t>
            </a:fld>
            <a:endParaRPr lang="en-GB" noProof="0" dirty="0"/>
          </a:p>
        </p:txBody>
      </p:sp>
      <p:sp>
        <p:nvSpPr>
          <p:cNvPr id="5" name="Footer Placeholder 4"/>
          <p:cNvSpPr>
            <a:spLocks noGrp="1"/>
          </p:cNvSpPr>
          <p:nvPr>
            <p:ph type="ftr" sz="quarter" idx="11"/>
          </p:nvPr>
        </p:nvSpPr>
        <p:spPr/>
        <p:txBody>
          <a:bodyPr rtlCol="0"/>
          <a:lstStyle>
            <a:lvl1pPr>
              <a:defRPr>
                <a:solidFill>
                  <a:schemeClr val="tx1">
                    <a:lumMod val="65000"/>
                  </a:schemeClr>
                </a:solidFill>
              </a:defRPr>
            </a:lvl1pPr>
          </a:lstStyle>
          <a:p>
            <a:pPr rtl="0"/>
            <a:endParaRPr lang="en-GB" noProof="0" dirty="0"/>
          </a:p>
        </p:txBody>
      </p:sp>
      <p:sp>
        <p:nvSpPr>
          <p:cNvPr id="6" name="Slide Number Placeholder 5"/>
          <p:cNvSpPr>
            <a:spLocks noGrp="1"/>
          </p:cNvSpPr>
          <p:nvPr>
            <p:ph type="sldNum" sz="quarter" idx="12"/>
          </p:nvPr>
        </p:nvSpPr>
        <p:spPr/>
        <p:txBody>
          <a:bodyPr rtlCol="0"/>
          <a:lstStyle>
            <a:lvl1pPr>
              <a:defRPr>
                <a:solidFill>
                  <a:schemeClr val="tx1">
                    <a:lumMod val="65000"/>
                  </a:schemeClr>
                </a:solidFill>
              </a:defRPr>
            </a:lvl1pPr>
          </a:lstStyle>
          <a:p>
            <a:pPr rtl="0"/>
            <a:fld id="{4FAB73BC-B049-4115-A692-8D63A059BFB8}" type="slidenum">
              <a:rPr lang="en-GB" noProof="0" smtClean="0"/>
              <a:pPr/>
              <a:t>‹#›</a:t>
            </a:fld>
            <a:endParaRPr lang="en-GB" noProof="0"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4795570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10"/>
          </p:nvPr>
        </p:nvSpPr>
        <p:spPr/>
        <p:txBody>
          <a:bodyPr rtlCol="0"/>
          <a:lstStyle/>
          <a:p>
            <a:pPr rtl="0"/>
            <a:fld id="{5FA20B37-314E-425A-B38A-19BA42C40A80}" type="datetime1">
              <a:rPr lang="en-GB" noProof="0" smtClean="0"/>
              <a:t>04/10/2022</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2824888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rtlCol="0" anchor="b">
            <a:normAutofit/>
          </a:bodyPr>
          <a:lstStyle>
            <a:lvl1pPr>
              <a:lnSpc>
                <a:spcPct val="85000"/>
              </a:lnSpc>
              <a:defRPr sz="7200" b="0"/>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261872" y="4800600"/>
            <a:ext cx="9418320" cy="1691640"/>
          </a:xfrm>
        </p:spPr>
        <p:txBody>
          <a:bodyPr rtlCol="0"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04F70861-393D-481E-B8BD-7571494059DA}" type="datetime1">
              <a:rPr lang="en-GB" noProof="0" smtClean="0"/>
              <a:t>04/10/2022</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96085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sz="half" idx="1"/>
          </p:nvPr>
        </p:nvSpPr>
        <p:spPr>
          <a:xfrm>
            <a:off x="1261872" y="1828800"/>
            <a:ext cx="4480560" cy="4351337"/>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Content Placeholder 3"/>
          <p:cNvSpPr>
            <a:spLocks noGrp="1"/>
          </p:cNvSpPr>
          <p:nvPr>
            <p:ph sz="half" idx="2"/>
          </p:nvPr>
        </p:nvSpPr>
        <p:spPr>
          <a:xfrm>
            <a:off x="6126480" y="1828800"/>
            <a:ext cx="4480560" cy="4351337"/>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Date Placeholder 4"/>
          <p:cNvSpPr>
            <a:spLocks noGrp="1"/>
          </p:cNvSpPr>
          <p:nvPr>
            <p:ph type="dt" sz="half" idx="10"/>
          </p:nvPr>
        </p:nvSpPr>
        <p:spPr/>
        <p:txBody>
          <a:bodyPr rtlCol="0"/>
          <a:lstStyle/>
          <a:p>
            <a:pPr rtl="0"/>
            <a:fld id="{9331E087-86EC-4E74-91E9-A5F67F0180FA}" type="datetime1">
              <a:rPr lang="en-GB" noProof="0" smtClean="0"/>
              <a:t>04/10/2022</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371332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rtlCol="0"/>
          <a:lstStyle/>
          <a:p>
            <a:pPr rtl="0"/>
            <a:r>
              <a:rPr lang="en-US" noProof="0"/>
              <a:t>Click to edit Master title style</a:t>
            </a:r>
            <a:endParaRPr lang="en-GB" noProof="0" dirty="0"/>
          </a:p>
        </p:txBody>
      </p:sp>
      <p:sp>
        <p:nvSpPr>
          <p:cNvPr id="3" name="Text Placeholder 2"/>
          <p:cNvSpPr>
            <a:spLocks noGrp="1"/>
          </p:cNvSpPr>
          <p:nvPr>
            <p:ph type="body" idx="1"/>
          </p:nvPr>
        </p:nvSpPr>
        <p:spPr>
          <a:xfrm>
            <a:off x="1261872" y="1713655"/>
            <a:ext cx="4480560" cy="731520"/>
          </a:xfrm>
        </p:spPr>
        <p:txBody>
          <a:bodyPr rtlCol="0"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261872" y="2507550"/>
            <a:ext cx="4480560" cy="366465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Text Placeholder 4"/>
          <p:cNvSpPr>
            <a:spLocks noGrp="1"/>
          </p:cNvSpPr>
          <p:nvPr>
            <p:ph type="body" sz="quarter" idx="3"/>
          </p:nvPr>
        </p:nvSpPr>
        <p:spPr>
          <a:xfrm>
            <a:off x="6126480" y="1713655"/>
            <a:ext cx="4480560" cy="731520"/>
          </a:xfrm>
        </p:spPr>
        <p:txBody>
          <a:bodyPr rtlCol="0"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noProof="0"/>
              <a:t>Click to edit Master text styles</a:t>
            </a:r>
          </a:p>
        </p:txBody>
      </p:sp>
      <p:sp>
        <p:nvSpPr>
          <p:cNvPr id="6" name="Content Placeholder 5"/>
          <p:cNvSpPr>
            <a:spLocks noGrp="1"/>
          </p:cNvSpPr>
          <p:nvPr>
            <p:ph sz="quarter" idx="4"/>
          </p:nvPr>
        </p:nvSpPr>
        <p:spPr>
          <a:xfrm>
            <a:off x="6126480" y="2507550"/>
            <a:ext cx="4480560" cy="366465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p:cNvSpPr>
            <a:spLocks noGrp="1"/>
          </p:cNvSpPr>
          <p:nvPr>
            <p:ph type="dt" sz="half" idx="10"/>
          </p:nvPr>
        </p:nvSpPr>
        <p:spPr/>
        <p:txBody>
          <a:bodyPr rtlCol="0"/>
          <a:lstStyle/>
          <a:p>
            <a:pPr rtl="0"/>
            <a:fld id="{1C27AC85-2739-43CE-A522-E36E555D332A}" type="datetime1">
              <a:rPr lang="en-GB" noProof="0" smtClean="0"/>
              <a:t>04/10/2022</a:t>
            </a:fld>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3400255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pPr rtl="0"/>
            <a:r>
              <a:rPr lang="en-US" noProof="0"/>
              <a:t>Click to edit Master title style</a:t>
            </a:r>
            <a:endParaRPr lang="en-GB" noProof="0" dirty="0"/>
          </a:p>
        </p:txBody>
      </p:sp>
      <p:sp>
        <p:nvSpPr>
          <p:cNvPr id="3" name="Date Placeholder 2"/>
          <p:cNvSpPr>
            <a:spLocks noGrp="1"/>
          </p:cNvSpPr>
          <p:nvPr>
            <p:ph type="dt" sz="half" idx="10"/>
          </p:nvPr>
        </p:nvSpPr>
        <p:spPr/>
        <p:txBody>
          <a:bodyPr rtlCol="0"/>
          <a:lstStyle/>
          <a:p>
            <a:pPr rtl="0"/>
            <a:fld id="{52C03370-CEEF-425B-B3BF-60A49F0E40D1}" type="datetime1">
              <a:rPr lang="en-GB" noProof="0" smtClean="0"/>
              <a:t>04/10/2022</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30269768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B457AFB3-43FA-4464-B11B-9E38ECCBCE3E}" type="datetime1">
              <a:rPr lang="en-GB" noProof="0" smtClean="0"/>
              <a:t>04/10/2022</a:t>
            </a:fld>
            <a:endParaRPr lang="en-GB" noProof="0" dirty="0"/>
          </a:p>
        </p:txBody>
      </p:sp>
      <p:sp>
        <p:nvSpPr>
          <p:cNvPr id="3" name="Footer Placeholder 2"/>
          <p:cNvSpPr>
            <a:spLocks noGrp="1"/>
          </p:cNvSpPr>
          <p:nvPr>
            <p:ph type="ftr" sz="quarter" idx="11"/>
          </p:nvPr>
        </p:nvSpPr>
        <p:spPr/>
        <p:txBody>
          <a:bodyPr rtlCol="0"/>
          <a:lstStyle/>
          <a:p>
            <a:pPr rtl="0"/>
            <a:endParaRPr lang="en-GB" noProof="0" dirty="0"/>
          </a:p>
        </p:txBody>
      </p:sp>
      <p:sp>
        <p:nvSpPr>
          <p:cNvPr id="4" name="Slide Number Placeholder 3"/>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1909406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rtlCol="0" anchor="b">
            <a:normAutofit/>
          </a:bodyPr>
          <a:lstStyle>
            <a:lvl1pPr>
              <a:defRPr sz="3200" b="0" baseline="0"/>
            </a:lvl1pPr>
          </a:lstStyle>
          <a:p>
            <a:pPr rtl="0"/>
            <a:r>
              <a:rPr lang="en-US" noProof="0"/>
              <a:t>Click to edit Master title style</a:t>
            </a:r>
            <a:endParaRPr lang="en-GB" noProof="0" dirty="0"/>
          </a:p>
        </p:txBody>
      </p:sp>
      <p:sp>
        <p:nvSpPr>
          <p:cNvPr id="3" name="Content Placeholder 2"/>
          <p:cNvSpPr>
            <a:spLocks noGrp="1"/>
          </p:cNvSpPr>
          <p:nvPr>
            <p:ph idx="1"/>
          </p:nvPr>
        </p:nvSpPr>
        <p:spPr>
          <a:xfrm>
            <a:off x="4504267" y="685800"/>
            <a:ext cx="6079066" cy="548640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Text Placeholder 3"/>
          <p:cNvSpPr>
            <a:spLocks noGrp="1"/>
          </p:cNvSpPr>
          <p:nvPr>
            <p:ph type="body" sz="half" idx="2"/>
          </p:nvPr>
        </p:nvSpPr>
        <p:spPr>
          <a:xfrm>
            <a:off x="841248" y="2099734"/>
            <a:ext cx="3200400" cy="3810001"/>
          </a:xfrm>
        </p:spPr>
        <p:txBody>
          <a:bodyPr rtlCol="0">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1F66BB99-2663-430C-84C4-89422A7CFA22}" type="datetime1">
              <a:rPr lang="en-GB" noProof="0" smtClean="0"/>
              <a:t>04/10/2022</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35407149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rtlCol="0" anchor="b">
            <a:normAutofit/>
          </a:bodyPr>
          <a:lstStyle>
            <a:lvl1pPr>
              <a:defRPr sz="2800" b="0">
                <a:solidFill>
                  <a:schemeClr val="bg1"/>
                </a:solidFill>
              </a:defRPr>
            </a:lvl1pPr>
          </a:lstStyle>
          <a:p>
            <a:pPr rtl="0"/>
            <a:r>
              <a:rPr lang="en-US" noProof="0"/>
              <a:t>Click to edit Master title style</a:t>
            </a:r>
            <a:endParaRPr lang="en-GB" noProof="0"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rtlCol="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
        <p:nvSpPr>
          <p:cNvPr id="4" name="Text Placeholder 3"/>
          <p:cNvSpPr>
            <a:spLocks noGrp="1"/>
          </p:cNvSpPr>
          <p:nvPr>
            <p:ph type="body" sz="half" idx="2"/>
          </p:nvPr>
        </p:nvSpPr>
        <p:spPr>
          <a:xfrm>
            <a:off x="914400" y="6108589"/>
            <a:ext cx="9982200" cy="597011"/>
          </a:xfrm>
        </p:spPr>
        <p:txBody>
          <a:bodyPr rtlCol="0">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8FB56308-5DB2-4686-97A7-4CB6EB24D1A1}" type="datetime1">
              <a:rPr lang="en-GB" noProof="0" smtClean="0"/>
              <a:t>04/10/2022</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12210998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10"/>
          </p:nvPr>
        </p:nvSpPr>
        <p:spPr/>
        <p:txBody>
          <a:bodyPr rtlCol="0"/>
          <a:lstStyle/>
          <a:p>
            <a:pPr rtl="0"/>
            <a:fld id="{F51523E5-C04F-413E-ABC2-287657286513}" type="datetime1">
              <a:rPr lang="en-GB" noProof="0" smtClean="0"/>
              <a:t>04/10/2022</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32427743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a:xfrm>
            <a:off x="762000" y="381000"/>
            <a:ext cx="7734300" cy="5897562"/>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10"/>
          </p:nvPr>
        </p:nvSpPr>
        <p:spPr/>
        <p:txBody>
          <a:bodyPr rtlCol="0"/>
          <a:lstStyle/>
          <a:p>
            <a:pPr rtl="0"/>
            <a:fld id="{9238EBCF-3BA5-4B80-A535-F2BC8808F703}" type="datetime1">
              <a:rPr lang="en-GB" noProof="0" smtClean="0"/>
              <a:t>04/10/2022</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1053620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19BE6-F740-43F1-AA47-EF4B86E8F75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1A2C6EC-F696-48A5-AC35-C89A2A713F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07CB92C-A721-4E11-9DDE-BE7C5DD41924}"/>
              </a:ext>
            </a:extLst>
          </p:cNvPr>
          <p:cNvSpPr>
            <a:spLocks noGrp="1"/>
          </p:cNvSpPr>
          <p:nvPr>
            <p:ph type="dt" sz="half" idx="10"/>
          </p:nvPr>
        </p:nvSpPr>
        <p:spPr/>
        <p:txBody>
          <a:bodyPr/>
          <a:lstStyle/>
          <a:p>
            <a:fld id="{7A9FE4F3-A0D7-4DCD-9A80-E02B7A0DE671}" type="datetimeFigureOut">
              <a:rPr lang="en-GB" smtClean="0"/>
              <a:t>04/10/2022</a:t>
            </a:fld>
            <a:endParaRPr lang="en-GB"/>
          </a:p>
        </p:txBody>
      </p:sp>
      <p:sp>
        <p:nvSpPr>
          <p:cNvPr id="5" name="Footer Placeholder 4">
            <a:extLst>
              <a:ext uri="{FF2B5EF4-FFF2-40B4-BE49-F238E27FC236}">
                <a16:creationId xmlns:a16="http://schemas.microsoft.com/office/drawing/2014/main" id="{58622B8A-EC5C-4E2F-8732-77B26A2122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AEBAEF-83DB-4228-8049-C0C4CC123290}"/>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753873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10128-E023-470F-907A-663DDB5E26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0813AB-7CA0-4EDB-84F8-D6FED01B69A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3E6D54-7FA9-4B42-95B3-C46AAC7403CE}"/>
              </a:ext>
            </a:extLst>
          </p:cNvPr>
          <p:cNvSpPr>
            <a:spLocks noGrp="1"/>
          </p:cNvSpPr>
          <p:nvPr>
            <p:ph type="dt" sz="half" idx="10"/>
          </p:nvPr>
        </p:nvSpPr>
        <p:spPr/>
        <p:txBody>
          <a:bodyPr/>
          <a:lstStyle/>
          <a:p>
            <a:fld id="{7A9FE4F3-A0D7-4DCD-9A80-E02B7A0DE671}" type="datetimeFigureOut">
              <a:rPr lang="en-GB" smtClean="0"/>
              <a:t>04/10/2022</a:t>
            </a:fld>
            <a:endParaRPr lang="en-GB"/>
          </a:p>
        </p:txBody>
      </p:sp>
      <p:sp>
        <p:nvSpPr>
          <p:cNvPr id="5" name="Footer Placeholder 4">
            <a:extLst>
              <a:ext uri="{FF2B5EF4-FFF2-40B4-BE49-F238E27FC236}">
                <a16:creationId xmlns:a16="http://schemas.microsoft.com/office/drawing/2014/main" id="{C8DA6106-50A8-4748-8038-3C98D5746A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8B888D-0C8C-43C9-8AEB-8DBFA1D102BF}"/>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374562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CB7D6-C3AF-4E57-B1DE-15E3B35B791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1D9E1AE-18FC-4D8C-B23D-8838E8B12C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23743A-4711-45D3-8271-8B5A1A1C4E67}"/>
              </a:ext>
            </a:extLst>
          </p:cNvPr>
          <p:cNvSpPr>
            <a:spLocks noGrp="1"/>
          </p:cNvSpPr>
          <p:nvPr>
            <p:ph type="dt" sz="half" idx="10"/>
          </p:nvPr>
        </p:nvSpPr>
        <p:spPr/>
        <p:txBody>
          <a:bodyPr/>
          <a:lstStyle/>
          <a:p>
            <a:fld id="{7A9FE4F3-A0D7-4DCD-9A80-E02B7A0DE671}" type="datetimeFigureOut">
              <a:rPr lang="en-GB" smtClean="0"/>
              <a:t>04/10/2022</a:t>
            </a:fld>
            <a:endParaRPr lang="en-GB"/>
          </a:p>
        </p:txBody>
      </p:sp>
      <p:sp>
        <p:nvSpPr>
          <p:cNvPr id="5" name="Footer Placeholder 4">
            <a:extLst>
              <a:ext uri="{FF2B5EF4-FFF2-40B4-BE49-F238E27FC236}">
                <a16:creationId xmlns:a16="http://schemas.microsoft.com/office/drawing/2014/main" id="{C9E3AC68-7E2D-4B72-B92A-E81149BF71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B1C544-A420-4C4E-B020-FDBC3ABC237C}"/>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1597839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30DA1-F555-4007-B687-CCBD38A313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1986C2-8F1D-4CEA-AFC9-93C0455080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4B45FFD-649E-451C-BFB0-E2FF31B6A4E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D69B73-BE6D-48EF-A61A-59292570BBD5}"/>
              </a:ext>
            </a:extLst>
          </p:cNvPr>
          <p:cNvSpPr>
            <a:spLocks noGrp="1"/>
          </p:cNvSpPr>
          <p:nvPr>
            <p:ph type="dt" sz="half" idx="10"/>
          </p:nvPr>
        </p:nvSpPr>
        <p:spPr/>
        <p:txBody>
          <a:bodyPr/>
          <a:lstStyle/>
          <a:p>
            <a:fld id="{7A9FE4F3-A0D7-4DCD-9A80-E02B7A0DE671}" type="datetimeFigureOut">
              <a:rPr lang="en-GB" smtClean="0"/>
              <a:t>04/10/2022</a:t>
            </a:fld>
            <a:endParaRPr lang="en-GB"/>
          </a:p>
        </p:txBody>
      </p:sp>
      <p:sp>
        <p:nvSpPr>
          <p:cNvPr id="6" name="Footer Placeholder 5">
            <a:extLst>
              <a:ext uri="{FF2B5EF4-FFF2-40B4-BE49-F238E27FC236}">
                <a16:creationId xmlns:a16="http://schemas.microsoft.com/office/drawing/2014/main" id="{C63C945A-85F3-4DFA-BD28-E2D1D16480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CD252F-7ACA-41AF-A7FB-F3F0E767A1B7}"/>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7949251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04CB1-B842-4091-BD1B-BE9DF1046F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3E17C6-8F4E-4F9D-9A05-9691495CB48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B8D2B9-B1C9-4ED8-AC2F-7A117D8FDAD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E90AFEF-3750-445F-9B50-C94EA18F14E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0AE88B-27F7-4DE6-A5DC-F84BB372517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786E12-F283-4766-9DFA-2DE18153FF48}"/>
              </a:ext>
            </a:extLst>
          </p:cNvPr>
          <p:cNvSpPr>
            <a:spLocks noGrp="1"/>
          </p:cNvSpPr>
          <p:nvPr>
            <p:ph type="dt" sz="half" idx="10"/>
          </p:nvPr>
        </p:nvSpPr>
        <p:spPr/>
        <p:txBody>
          <a:bodyPr/>
          <a:lstStyle/>
          <a:p>
            <a:fld id="{7A9FE4F3-A0D7-4DCD-9A80-E02B7A0DE671}" type="datetimeFigureOut">
              <a:rPr lang="en-GB" smtClean="0"/>
              <a:t>04/10/2022</a:t>
            </a:fld>
            <a:endParaRPr lang="en-GB"/>
          </a:p>
        </p:txBody>
      </p:sp>
      <p:sp>
        <p:nvSpPr>
          <p:cNvPr id="8" name="Footer Placeholder 7">
            <a:extLst>
              <a:ext uri="{FF2B5EF4-FFF2-40B4-BE49-F238E27FC236}">
                <a16:creationId xmlns:a16="http://schemas.microsoft.com/office/drawing/2014/main" id="{8666CADC-4867-4DBF-BD94-E4CCD59B60B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6C280E6-857B-469A-AD6E-E7ABE292957B}"/>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21699528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86CD4-035C-4C17-A297-A662A559035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A2238D-4979-4331-AA62-BBC452B29132}"/>
              </a:ext>
            </a:extLst>
          </p:cNvPr>
          <p:cNvSpPr>
            <a:spLocks noGrp="1"/>
          </p:cNvSpPr>
          <p:nvPr>
            <p:ph type="dt" sz="half" idx="10"/>
          </p:nvPr>
        </p:nvSpPr>
        <p:spPr/>
        <p:txBody>
          <a:bodyPr/>
          <a:lstStyle/>
          <a:p>
            <a:fld id="{7A9FE4F3-A0D7-4DCD-9A80-E02B7A0DE671}" type="datetimeFigureOut">
              <a:rPr lang="en-GB" smtClean="0"/>
              <a:t>04/10/2022</a:t>
            </a:fld>
            <a:endParaRPr lang="en-GB"/>
          </a:p>
        </p:txBody>
      </p:sp>
      <p:sp>
        <p:nvSpPr>
          <p:cNvPr id="4" name="Footer Placeholder 3">
            <a:extLst>
              <a:ext uri="{FF2B5EF4-FFF2-40B4-BE49-F238E27FC236}">
                <a16:creationId xmlns:a16="http://schemas.microsoft.com/office/drawing/2014/main" id="{425C2E94-286A-4B0A-80E0-DDBA9DA6528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A661191-2F68-4C00-9682-628C56C8FA0E}"/>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6556153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CB5635-E785-4821-B9F5-3AC842EA7CAC}"/>
              </a:ext>
            </a:extLst>
          </p:cNvPr>
          <p:cNvSpPr>
            <a:spLocks noGrp="1"/>
          </p:cNvSpPr>
          <p:nvPr>
            <p:ph type="dt" sz="half" idx="10"/>
          </p:nvPr>
        </p:nvSpPr>
        <p:spPr/>
        <p:txBody>
          <a:bodyPr/>
          <a:lstStyle/>
          <a:p>
            <a:fld id="{7A9FE4F3-A0D7-4DCD-9A80-E02B7A0DE671}" type="datetimeFigureOut">
              <a:rPr lang="en-GB" smtClean="0"/>
              <a:t>04/10/2022</a:t>
            </a:fld>
            <a:endParaRPr lang="en-GB"/>
          </a:p>
        </p:txBody>
      </p:sp>
      <p:sp>
        <p:nvSpPr>
          <p:cNvPr id="3" name="Footer Placeholder 2">
            <a:extLst>
              <a:ext uri="{FF2B5EF4-FFF2-40B4-BE49-F238E27FC236}">
                <a16:creationId xmlns:a16="http://schemas.microsoft.com/office/drawing/2014/main" id="{CCAF41F0-4160-4285-9E73-72F0EF9BCC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CA8C453-CC8D-4AC4-AAA1-64AD2455DBEC}"/>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8150873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F6C7A-51DE-40E2-B201-AADB21CD1D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F22BC36-2984-4073-85C9-F3607D08B2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99EB49-6877-4514-9273-95D6FC047C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27F0E7-B243-4178-93E1-FA61ABC5C159}"/>
              </a:ext>
            </a:extLst>
          </p:cNvPr>
          <p:cNvSpPr>
            <a:spLocks noGrp="1"/>
          </p:cNvSpPr>
          <p:nvPr>
            <p:ph type="dt" sz="half" idx="10"/>
          </p:nvPr>
        </p:nvSpPr>
        <p:spPr/>
        <p:txBody>
          <a:bodyPr/>
          <a:lstStyle/>
          <a:p>
            <a:fld id="{7A9FE4F3-A0D7-4DCD-9A80-E02B7A0DE671}" type="datetimeFigureOut">
              <a:rPr lang="en-GB" smtClean="0"/>
              <a:t>04/10/2022</a:t>
            </a:fld>
            <a:endParaRPr lang="en-GB"/>
          </a:p>
        </p:txBody>
      </p:sp>
      <p:sp>
        <p:nvSpPr>
          <p:cNvPr id="6" name="Footer Placeholder 5">
            <a:extLst>
              <a:ext uri="{FF2B5EF4-FFF2-40B4-BE49-F238E27FC236}">
                <a16:creationId xmlns:a16="http://schemas.microsoft.com/office/drawing/2014/main" id="{DFFB0359-E781-435A-8B11-03BABF618E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AAFBDB-0EBD-444D-A823-093BFDE69825}"/>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7742086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AD60A-248D-4A2E-850D-A81C7412BB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214E1B1-1A19-406F-8B8D-BBC31662CCA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97F80CC-BCF2-45B1-9474-AE044A742F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BC36F9-EA41-4F68-A1F6-F9FAF66DC204}"/>
              </a:ext>
            </a:extLst>
          </p:cNvPr>
          <p:cNvSpPr>
            <a:spLocks noGrp="1"/>
          </p:cNvSpPr>
          <p:nvPr>
            <p:ph type="dt" sz="half" idx="10"/>
          </p:nvPr>
        </p:nvSpPr>
        <p:spPr/>
        <p:txBody>
          <a:bodyPr/>
          <a:lstStyle/>
          <a:p>
            <a:fld id="{7A9FE4F3-A0D7-4DCD-9A80-E02B7A0DE671}" type="datetimeFigureOut">
              <a:rPr lang="en-GB" smtClean="0"/>
              <a:t>04/10/2022</a:t>
            </a:fld>
            <a:endParaRPr lang="en-GB"/>
          </a:p>
        </p:txBody>
      </p:sp>
      <p:sp>
        <p:nvSpPr>
          <p:cNvPr id="6" name="Footer Placeholder 5">
            <a:extLst>
              <a:ext uri="{FF2B5EF4-FFF2-40B4-BE49-F238E27FC236}">
                <a16:creationId xmlns:a16="http://schemas.microsoft.com/office/drawing/2014/main" id="{478A4F44-63F9-48E3-8D51-3A17FF8CA5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55140F-F039-4CBE-A85F-4F5BC0BD7F41}"/>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919902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B81C9-EC9C-4F01-8FE4-A0F80F6037D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42F560-B131-4662-84A1-214FC760D39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78BC88-869B-4AFB-BDCD-F44E786E09B7}"/>
              </a:ext>
            </a:extLst>
          </p:cNvPr>
          <p:cNvSpPr>
            <a:spLocks noGrp="1"/>
          </p:cNvSpPr>
          <p:nvPr>
            <p:ph type="dt" sz="half" idx="10"/>
          </p:nvPr>
        </p:nvSpPr>
        <p:spPr/>
        <p:txBody>
          <a:bodyPr/>
          <a:lstStyle/>
          <a:p>
            <a:fld id="{7A9FE4F3-A0D7-4DCD-9A80-E02B7A0DE671}" type="datetimeFigureOut">
              <a:rPr lang="en-GB" smtClean="0"/>
              <a:t>04/10/2022</a:t>
            </a:fld>
            <a:endParaRPr lang="en-GB"/>
          </a:p>
        </p:txBody>
      </p:sp>
      <p:sp>
        <p:nvSpPr>
          <p:cNvPr id="5" name="Footer Placeholder 4">
            <a:extLst>
              <a:ext uri="{FF2B5EF4-FFF2-40B4-BE49-F238E27FC236}">
                <a16:creationId xmlns:a16="http://schemas.microsoft.com/office/drawing/2014/main" id="{14805803-B631-4986-9762-12A39C99A5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C16C9E-9B87-49A6-A941-5E055D21D61E}"/>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41545645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27309C-9F2B-4530-9F43-A9AE9A14022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73D5B2-4735-4FCD-8501-45BFB6788E1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1E5898-9F6B-4575-829C-E52E0841B133}"/>
              </a:ext>
            </a:extLst>
          </p:cNvPr>
          <p:cNvSpPr>
            <a:spLocks noGrp="1"/>
          </p:cNvSpPr>
          <p:nvPr>
            <p:ph type="dt" sz="half" idx="10"/>
          </p:nvPr>
        </p:nvSpPr>
        <p:spPr/>
        <p:txBody>
          <a:bodyPr/>
          <a:lstStyle/>
          <a:p>
            <a:fld id="{7A9FE4F3-A0D7-4DCD-9A80-E02B7A0DE671}" type="datetimeFigureOut">
              <a:rPr lang="en-GB" smtClean="0"/>
              <a:t>04/10/2022</a:t>
            </a:fld>
            <a:endParaRPr lang="en-GB"/>
          </a:p>
        </p:txBody>
      </p:sp>
      <p:sp>
        <p:nvSpPr>
          <p:cNvPr id="5" name="Footer Placeholder 4">
            <a:extLst>
              <a:ext uri="{FF2B5EF4-FFF2-40B4-BE49-F238E27FC236}">
                <a16:creationId xmlns:a16="http://schemas.microsoft.com/office/drawing/2014/main" id="{6B017619-8C65-45F9-861E-F6D57C5357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56CEA3-4B78-46AB-9ED0-7AED1705237F}"/>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01768183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4112962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10/4/2022</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22379849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288622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96113772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9580694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83072262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8092775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78341513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72967359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1458128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04668821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obj">
  <p:cSld name="1_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1" y="447188"/>
            <a:ext cx="10571999"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3" y="2222287"/>
            <a:ext cx="10554575"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solidFill>
                  <a:prstClr val="white"/>
                </a:solidFill>
              </a:rPr>
              <a:pPr/>
              <a:t>10/4/2022</a:t>
            </a:fld>
            <a:endParaRPr lang="en-US" dirty="0">
              <a:solidFill>
                <a:prstClr val="white"/>
              </a:solidFill>
            </a:endParaRPr>
          </a:p>
        </p:txBody>
      </p:sp>
      <p:sp>
        <p:nvSpPr>
          <p:cNvPr id="5" name="Footer Placeholder 4"/>
          <p:cNvSpPr>
            <a:spLocks noGrp="1"/>
          </p:cNvSpPr>
          <p:nvPr>
            <p:ph type="ftr" sz="quarter" idx="11"/>
          </p:nvPr>
        </p:nvSpPr>
        <p:spPr/>
        <p:txBody>
          <a:bodyPr/>
          <a:lstStyle/>
          <a:p>
            <a:endParaRPr lang="en-US" dirty="0">
              <a:solidFill>
                <a:prstClr val="white"/>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8664B0"/>
                </a:solidFill>
              </a:rPr>
              <a:pPr/>
              <a:t>‹#›</a:t>
            </a:fld>
            <a:endParaRPr lang="en-US" dirty="0">
              <a:solidFill>
                <a:srgbClr val="8664B0"/>
              </a:solidFill>
            </a:endParaRPr>
          </a:p>
        </p:txBody>
      </p:sp>
    </p:spTree>
    <p:extLst>
      <p:ext uri="{BB962C8B-B14F-4D97-AF65-F5344CB8AC3E}">
        <p14:creationId xmlns:p14="http://schemas.microsoft.com/office/powerpoint/2010/main" val="163110949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D38E3-B35F-4F21-B32C-C51C8F8AED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951936F-7853-4DA4-82E2-69F511F57E3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E726CCB-693C-473F-BFD3-1DEE84E6EF5A}"/>
              </a:ext>
            </a:extLst>
          </p:cNvPr>
          <p:cNvSpPr>
            <a:spLocks noGrp="1"/>
          </p:cNvSpPr>
          <p:nvPr>
            <p:ph type="dt" sz="half" idx="10"/>
          </p:nvPr>
        </p:nvSpPr>
        <p:spPr/>
        <p:txBody>
          <a:bodyPr/>
          <a:lstStyle/>
          <a:p>
            <a:fld id="{B95CD1DD-42E7-43D8-9AC4-88366F6E3B83}" type="datetimeFigureOut">
              <a:rPr lang="en-GB" smtClean="0"/>
              <a:t>04/10/2022</a:t>
            </a:fld>
            <a:endParaRPr lang="en-GB"/>
          </a:p>
        </p:txBody>
      </p:sp>
      <p:sp>
        <p:nvSpPr>
          <p:cNvPr id="5" name="Footer Placeholder 4">
            <a:extLst>
              <a:ext uri="{FF2B5EF4-FFF2-40B4-BE49-F238E27FC236}">
                <a16:creationId xmlns:a16="http://schemas.microsoft.com/office/drawing/2014/main" id="{A5EAD00E-4343-419C-8A30-A75EB5513F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860A6A-F096-45EA-93BE-9659A776B812}"/>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08721940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55C90-0513-420B-B6DF-7FB16553F9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69AD42-BDD9-4FFE-AD6E-0B4373B743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FA578B-3AE4-4843-AD9B-3F46725B8C0A}"/>
              </a:ext>
            </a:extLst>
          </p:cNvPr>
          <p:cNvSpPr>
            <a:spLocks noGrp="1"/>
          </p:cNvSpPr>
          <p:nvPr>
            <p:ph type="dt" sz="half" idx="10"/>
          </p:nvPr>
        </p:nvSpPr>
        <p:spPr/>
        <p:txBody>
          <a:bodyPr/>
          <a:lstStyle/>
          <a:p>
            <a:fld id="{B95CD1DD-42E7-43D8-9AC4-88366F6E3B83}" type="datetimeFigureOut">
              <a:rPr lang="en-GB" smtClean="0"/>
              <a:t>04/10/2022</a:t>
            </a:fld>
            <a:endParaRPr lang="en-GB"/>
          </a:p>
        </p:txBody>
      </p:sp>
      <p:sp>
        <p:nvSpPr>
          <p:cNvPr id="5" name="Footer Placeholder 4">
            <a:extLst>
              <a:ext uri="{FF2B5EF4-FFF2-40B4-BE49-F238E27FC236}">
                <a16:creationId xmlns:a16="http://schemas.microsoft.com/office/drawing/2014/main" id="{AA883183-4C70-4A1A-866B-D69FC5DEF1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EA2B76-C146-4DBF-806C-1E5C4E9169E5}"/>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92536107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96D96-0B0F-49A2-B59C-3970C222FA2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40FD58-7267-4B4B-86B3-35210390E8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00E4BDF-F908-4DB5-A9CE-2F13FA280AC1}"/>
              </a:ext>
            </a:extLst>
          </p:cNvPr>
          <p:cNvSpPr>
            <a:spLocks noGrp="1"/>
          </p:cNvSpPr>
          <p:nvPr>
            <p:ph type="dt" sz="half" idx="10"/>
          </p:nvPr>
        </p:nvSpPr>
        <p:spPr/>
        <p:txBody>
          <a:bodyPr/>
          <a:lstStyle/>
          <a:p>
            <a:fld id="{B95CD1DD-42E7-43D8-9AC4-88366F6E3B83}" type="datetimeFigureOut">
              <a:rPr lang="en-GB" smtClean="0"/>
              <a:t>04/10/2022</a:t>
            </a:fld>
            <a:endParaRPr lang="en-GB"/>
          </a:p>
        </p:txBody>
      </p:sp>
      <p:sp>
        <p:nvSpPr>
          <p:cNvPr id="5" name="Footer Placeholder 4">
            <a:extLst>
              <a:ext uri="{FF2B5EF4-FFF2-40B4-BE49-F238E27FC236}">
                <a16:creationId xmlns:a16="http://schemas.microsoft.com/office/drawing/2014/main" id="{75FEC993-222A-4994-84DD-510537CE0F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6BBCB0-7898-432E-80B0-2493A527C56F}"/>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255291404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B66AF-8539-4BF7-B747-74A5D685C8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DEF163-5B0F-42CF-8811-16FF31E532F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481C9D1-BC3F-4DDC-8F10-707BE4F88E7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505E32-4673-4B06-BE76-EFEFD9875A5E}"/>
              </a:ext>
            </a:extLst>
          </p:cNvPr>
          <p:cNvSpPr>
            <a:spLocks noGrp="1"/>
          </p:cNvSpPr>
          <p:nvPr>
            <p:ph type="dt" sz="half" idx="10"/>
          </p:nvPr>
        </p:nvSpPr>
        <p:spPr/>
        <p:txBody>
          <a:bodyPr/>
          <a:lstStyle/>
          <a:p>
            <a:fld id="{B95CD1DD-42E7-43D8-9AC4-88366F6E3B83}" type="datetimeFigureOut">
              <a:rPr lang="en-GB" smtClean="0"/>
              <a:t>04/10/2022</a:t>
            </a:fld>
            <a:endParaRPr lang="en-GB"/>
          </a:p>
        </p:txBody>
      </p:sp>
      <p:sp>
        <p:nvSpPr>
          <p:cNvPr id="6" name="Footer Placeholder 5">
            <a:extLst>
              <a:ext uri="{FF2B5EF4-FFF2-40B4-BE49-F238E27FC236}">
                <a16:creationId xmlns:a16="http://schemas.microsoft.com/office/drawing/2014/main" id="{EECAEE3C-75F9-4BDA-A6C4-9AA2EC0AF3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2C29F1-3B38-4DE1-BE83-3548B3A5D2DF}"/>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20847533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8CC44-FF18-40F3-A4D2-40572883FC6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DB9C57-CBD0-470A-9A30-85496B5734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039927-93B2-427D-8502-E2952D29DBF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0993751-52E8-40AD-857A-F2570256C5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05BF2F7-C9ED-4875-B66A-42CC2E7367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DF807FD-D9A4-4DAC-B8B1-352F37C7BD0F}"/>
              </a:ext>
            </a:extLst>
          </p:cNvPr>
          <p:cNvSpPr>
            <a:spLocks noGrp="1"/>
          </p:cNvSpPr>
          <p:nvPr>
            <p:ph type="dt" sz="half" idx="10"/>
          </p:nvPr>
        </p:nvSpPr>
        <p:spPr/>
        <p:txBody>
          <a:bodyPr/>
          <a:lstStyle/>
          <a:p>
            <a:fld id="{B95CD1DD-42E7-43D8-9AC4-88366F6E3B83}" type="datetimeFigureOut">
              <a:rPr lang="en-GB" smtClean="0"/>
              <a:t>04/10/2022</a:t>
            </a:fld>
            <a:endParaRPr lang="en-GB"/>
          </a:p>
        </p:txBody>
      </p:sp>
      <p:sp>
        <p:nvSpPr>
          <p:cNvPr id="8" name="Footer Placeholder 7">
            <a:extLst>
              <a:ext uri="{FF2B5EF4-FFF2-40B4-BE49-F238E27FC236}">
                <a16:creationId xmlns:a16="http://schemas.microsoft.com/office/drawing/2014/main" id="{01FFAEFA-4249-46C8-B206-06107F59D9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A39ADCF-90FE-4EA4-8E5C-56413D65E7D4}"/>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07605833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5F53D-49A6-4187-A292-10181CE556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CDF11BF-4A18-44AA-BB24-904375FD8080}"/>
              </a:ext>
            </a:extLst>
          </p:cNvPr>
          <p:cNvSpPr>
            <a:spLocks noGrp="1"/>
          </p:cNvSpPr>
          <p:nvPr>
            <p:ph type="dt" sz="half" idx="10"/>
          </p:nvPr>
        </p:nvSpPr>
        <p:spPr/>
        <p:txBody>
          <a:bodyPr/>
          <a:lstStyle/>
          <a:p>
            <a:fld id="{B95CD1DD-42E7-43D8-9AC4-88366F6E3B83}" type="datetimeFigureOut">
              <a:rPr lang="en-GB" smtClean="0"/>
              <a:t>04/10/2022</a:t>
            </a:fld>
            <a:endParaRPr lang="en-GB"/>
          </a:p>
        </p:txBody>
      </p:sp>
      <p:sp>
        <p:nvSpPr>
          <p:cNvPr id="4" name="Footer Placeholder 3">
            <a:extLst>
              <a:ext uri="{FF2B5EF4-FFF2-40B4-BE49-F238E27FC236}">
                <a16:creationId xmlns:a16="http://schemas.microsoft.com/office/drawing/2014/main" id="{B9643E94-EFD1-468A-8635-E2526051973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766746-9A88-4B43-98AA-E0E37F342E76}"/>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276384378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7DCA39-8D41-42F6-9742-89367B5C5F85}"/>
              </a:ext>
            </a:extLst>
          </p:cNvPr>
          <p:cNvSpPr>
            <a:spLocks noGrp="1"/>
          </p:cNvSpPr>
          <p:nvPr>
            <p:ph type="dt" sz="half" idx="10"/>
          </p:nvPr>
        </p:nvSpPr>
        <p:spPr/>
        <p:txBody>
          <a:bodyPr/>
          <a:lstStyle/>
          <a:p>
            <a:fld id="{B95CD1DD-42E7-43D8-9AC4-88366F6E3B83}" type="datetimeFigureOut">
              <a:rPr lang="en-GB" smtClean="0"/>
              <a:t>04/10/2022</a:t>
            </a:fld>
            <a:endParaRPr lang="en-GB"/>
          </a:p>
        </p:txBody>
      </p:sp>
      <p:sp>
        <p:nvSpPr>
          <p:cNvPr id="3" name="Footer Placeholder 2">
            <a:extLst>
              <a:ext uri="{FF2B5EF4-FFF2-40B4-BE49-F238E27FC236}">
                <a16:creationId xmlns:a16="http://schemas.microsoft.com/office/drawing/2014/main" id="{73171E3D-42F8-43D0-8167-D5141628EF3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D23D38B-3959-4A07-8524-A36D7AD899C3}"/>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55783776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D4F57-B8E1-454B-A1A9-2E48D09C67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C35599B-6DC9-43EB-9D6E-1128CC2455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2659E98-9BF0-41C5-9568-6DC987096C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BB6EFF-F2CA-48C2-BECC-D1C225F7E612}"/>
              </a:ext>
            </a:extLst>
          </p:cNvPr>
          <p:cNvSpPr>
            <a:spLocks noGrp="1"/>
          </p:cNvSpPr>
          <p:nvPr>
            <p:ph type="dt" sz="half" idx="10"/>
          </p:nvPr>
        </p:nvSpPr>
        <p:spPr/>
        <p:txBody>
          <a:bodyPr/>
          <a:lstStyle/>
          <a:p>
            <a:fld id="{B95CD1DD-42E7-43D8-9AC4-88366F6E3B83}" type="datetimeFigureOut">
              <a:rPr lang="en-GB" smtClean="0"/>
              <a:t>04/10/2022</a:t>
            </a:fld>
            <a:endParaRPr lang="en-GB"/>
          </a:p>
        </p:txBody>
      </p:sp>
      <p:sp>
        <p:nvSpPr>
          <p:cNvPr id="6" name="Footer Placeholder 5">
            <a:extLst>
              <a:ext uri="{FF2B5EF4-FFF2-40B4-BE49-F238E27FC236}">
                <a16:creationId xmlns:a16="http://schemas.microsoft.com/office/drawing/2014/main" id="{D2A72134-8002-4761-BC55-4CB3FAC85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827F97-E237-4C96-8E67-309687B0860B}"/>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31998493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67E06-FF1F-4261-B665-1BA3FD79E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9AEBE9-899A-4A32-9C23-AC76E96F7D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B3936F2-267B-433B-AD45-844F5D26AB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C70372-F2DF-4729-BDA2-740A94EF0430}"/>
              </a:ext>
            </a:extLst>
          </p:cNvPr>
          <p:cNvSpPr>
            <a:spLocks noGrp="1"/>
          </p:cNvSpPr>
          <p:nvPr>
            <p:ph type="dt" sz="half" idx="10"/>
          </p:nvPr>
        </p:nvSpPr>
        <p:spPr/>
        <p:txBody>
          <a:bodyPr/>
          <a:lstStyle/>
          <a:p>
            <a:fld id="{B95CD1DD-42E7-43D8-9AC4-88366F6E3B83}" type="datetimeFigureOut">
              <a:rPr lang="en-GB" smtClean="0"/>
              <a:t>04/10/2022</a:t>
            </a:fld>
            <a:endParaRPr lang="en-GB"/>
          </a:p>
        </p:txBody>
      </p:sp>
      <p:sp>
        <p:nvSpPr>
          <p:cNvPr id="6" name="Footer Placeholder 5">
            <a:extLst>
              <a:ext uri="{FF2B5EF4-FFF2-40B4-BE49-F238E27FC236}">
                <a16:creationId xmlns:a16="http://schemas.microsoft.com/office/drawing/2014/main" id="{83B5B476-A6DA-4724-B761-A8B754DA5F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6FFFED-A0F0-4A9B-A4D4-2079F0F274BE}"/>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7612382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7A06B-1ADA-4198-BB3F-DE93D886B8C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293AE5-58E9-4FEC-9E20-E2E86DE61D2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2A05C2-C546-4A6F-BE0D-4D6DC433B348}"/>
              </a:ext>
            </a:extLst>
          </p:cNvPr>
          <p:cNvSpPr>
            <a:spLocks noGrp="1"/>
          </p:cNvSpPr>
          <p:nvPr>
            <p:ph type="dt" sz="half" idx="10"/>
          </p:nvPr>
        </p:nvSpPr>
        <p:spPr/>
        <p:txBody>
          <a:bodyPr/>
          <a:lstStyle/>
          <a:p>
            <a:fld id="{B95CD1DD-42E7-43D8-9AC4-88366F6E3B83}" type="datetimeFigureOut">
              <a:rPr lang="en-GB" smtClean="0"/>
              <a:t>04/10/2022</a:t>
            </a:fld>
            <a:endParaRPr lang="en-GB"/>
          </a:p>
        </p:txBody>
      </p:sp>
      <p:sp>
        <p:nvSpPr>
          <p:cNvPr id="5" name="Footer Placeholder 4">
            <a:extLst>
              <a:ext uri="{FF2B5EF4-FFF2-40B4-BE49-F238E27FC236}">
                <a16:creationId xmlns:a16="http://schemas.microsoft.com/office/drawing/2014/main" id="{A247FF7D-E8E7-4A5D-83EE-77A7FBC00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A3417-AD80-476C-91D0-D64533254B97}"/>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09584823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D6052FD-7162-401C-8AA4-8999E17EC33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82E554-EF65-43CC-9419-1ED175C2DF8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14AFBB-11DC-46DD-B332-8A559EAEF438}"/>
              </a:ext>
            </a:extLst>
          </p:cNvPr>
          <p:cNvSpPr>
            <a:spLocks noGrp="1"/>
          </p:cNvSpPr>
          <p:nvPr>
            <p:ph type="dt" sz="half" idx="10"/>
          </p:nvPr>
        </p:nvSpPr>
        <p:spPr/>
        <p:txBody>
          <a:bodyPr/>
          <a:lstStyle/>
          <a:p>
            <a:fld id="{B95CD1DD-42E7-43D8-9AC4-88366F6E3B83}" type="datetimeFigureOut">
              <a:rPr lang="en-GB" smtClean="0"/>
              <a:t>04/10/2022</a:t>
            </a:fld>
            <a:endParaRPr lang="en-GB"/>
          </a:p>
        </p:txBody>
      </p:sp>
      <p:sp>
        <p:nvSpPr>
          <p:cNvPr id="5" name="Footer Placeholder 4">
            <a:extLst>
              <a:ext uri="{FF2B5EF4-FFF2-40B4-BE49-F238E27FC236}">
                <a16:creationId xmlns:a16="http://schemas.microsoft.com/office/drawing/2014/main" id="{4D33EF28-B9E8-442A-AC31-E73C473542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892A1C-393A-48FD-9570-C72CE71E2875}"/>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74708307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3261911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6062E-1EA4-9843-B872-42D83C648E0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50B84AC-5D98-3645-97E5-2A141A1693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3B9EB41-A0FB-1B48-8117-419667AD5A83}"/>
              </a:ext>
            </a:extLst>
          </p:cNvPr>
          <p:cNvSpPr>
            <a:spLocks noGrp="1"/>
          </p:cNvSpPr>
          <p:nvPr>
            <p:ph type="dt" sz="half" idx="10"/>
          </p:nvPr>
        </p:nvSpPr>
        <p:spPr/>
        <p:txBody>
          <a:bodyPr/>
          <a:lstStyle/>
          <a:p>
            <a:fld id="{DBF65571-56F4-014E-9699-B9DBE8ED463F}" type="datetimeFigureOut">
              <a:rPr lang="en-US" smtClean="0"/>
              <a:t>10/4/2022</a:t>
            </a:fld>
            <a:endParaRPr lang="en-US"/>
          </a:p>
        </p:txBody>
      </p:sp>
      <p:sp>
        <p:nvSpPr>
          <p:cNvPr id="5" name="Footer Placeholder 4">
            <a:extLst>
              <a:ext uri="{FF2B5EF4-FFF2-40B4-BE49-F238E27FC236}">
                <a16:creationId xmlns:a16="http://schemas.microsoft.com/office/drawing/2014/main" id="{8C54FB7A-C62E-DE41-970E-E2C85CC3AD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F7F3DB-40DD-6548-B477-8B9DE2ADF825}"/>
              </a:ext>
            </a:extLst>
          </p:cNvPr>
          <p:cNvSpPr>
            <a:spLocks noGrp="1"/>
          </p:cNvSpPr>
          <p:nvPr>
            <p:ph type="sldNum" sz="quarter" idx="12"/>
          </p:nvPr>
        </p:nvSpPr>
        <p:spPr/>
        <p:txBody>
          <a:bodyPr/>
          <a:lstStyle/>
          <a:p>
            <a:fld id="{2CB19143-B8A8-F44E-9111-021FFE5A659A}" type="slidenum">
              <a:rPr lang="en-US" smtClean="0"/>
              <a:t>‹#›</a:t>
            </a:fld>
            <a:endParaRPr lang="en-US"/>
          </a:p>
        </p:txBody>
      </p:sp>
    </p:spTree>
    <p:extLst>
      <p:ext uri="{BB962C8B-B14F-4D97-AF65-F5344CB8AC3E}">
        <p14:creationId xmlns:p14="http://schemas.microsoft.com/office/powerpoint/2010/main" val="86965817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81538-12C6-3F48-970A-9CF93CE1A3F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5D78989-CE82-B34C-BB70-D64107725AE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C6D7B74-185E-D84E-8485-8F88FB421039}"/>
              </a:ext>
            </a:extLst>
          </p:cNvPr>
          <p:cNvSpPr>
            <a:spLocks noGrp="1"/>
          </p:cNvSpPr>
          <p:nvPr>
            <p:ph type="dt" sz="half" idx="10"/>
          </p:nvPr>
        </p:nvSpPr>
        <p:spPr/>
        <p:txBody>
          <a:bodyPr/>
          <a:lstStyle/>
          <a:p>
            <a:fld id="{DBF65571-56F4-014E-9699-B9DBE8ED463F}" type="datetimeFigureOut">
              <a:rPr lang="en-US" smtClean="0"/>
              <a:t>10/4/2022</a:t>
            </a:fld>
            <a:endParaRPr lang="en-US"/>
          </a:p>
        </p:txBody>
      </p:sp>
      <p:sp>
        <p:nvSpPr>
          <p:cNvPr id="5" name="Footer Placeholder 4">
            <a:extLst>
              <a:ext uri="{FF2B5EF4-FFF2-40B4-BE49-F238E27FC236}">
                <a16:creationId xmlns:a16="http://schemas.microsoft.com/office/drawing/2014/main" id="{A8ECF334-BF70-714E-85FD-E70B649A8D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1430D9-AEEA-A744-95C9-61EF0B6F5DA7}"/>
              </a:ext>
            </a:extLst>
          </p:cNvPr>
          <p:cNvSpPr>
            <a:spLocks noGrp="1"/>
          </p:cNvSpPr>
          <p:nvPr>
            <p:ph type="sldNum" sz="quarter" idx="12"/>
          </p:nvPr>
        </p:nvSpPr>
        <p:spPr/>
        <p:txBody>
          <a:bodyPr/>
          <a:lstStyle/>
          <a:p>
            <a:fld id="{2CB19143-B8A8-F44E-9111-021FFE5A659A}" type="slidenum">
              <a:rPr lang="en-US" smtClean="0"/>
              <a:t>‹#›</a:t>
            </a:fld>
            <a:endParaRPr lang="en-US"/>
          </a:p>
        </p:txBody>
      </p:sp>
    </p:spTree>
    <p:extLst>
      <p:ext uri="{BB962C8B-B14F-4D97-AF65-F5344CB8AC3E}">
        <p14:creationId xmlns:p14="http://schemas.microsoft.com/office/powerpoint/2010/main" val="274245648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94C72-3262-7C47-B98C-BC7A3520838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C137121-8588-5A42-BB1B-A6FF65F0C4A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8F1C4AD-5241-B44E-915A-AA3D1A87EE29}"/>
              </a:ext>
            </a:extLst>
          </p:cNvPr>
          <p:cNvSpPr>
            <a:spLocks noGrp="1"/>
          </p:cNvSpPr>
          <p:nvPr>
            <p:ph type="dt" sz="half" idx="10"/>
          </p:nvPr>
        </p:nvSpPr>
        <p:spPr/>
        <p:txBody>
          <a:bodyPr/>
          <a:lstStyle/>
          <a:p>
            <a:fld id="{DBF65571-56F4-014E-9699-B9DBE8ED463F}" type="datetimeFigureOut">
              <a:rPr lang="en-US" smtClean="0"/>
              <a:t>10/4/2022</a:t>
            </a:fld>
            <a:endParaRPr lang="en-US"/>
          </a:p>
        </p:txBody>
      </p:sp>
      <p:sp>
        <p:nvSpPr>
          <p:cNvPr id="5" name="Footer Placeholder 4">
            <a:extLst>
              <a:ext uri="{FF2B5EF4-FFF2-40B4-BE49-F238E27FC236}">
                <a16:creationId xmlns:a16="http://schemas.microsoft.com/office/drawing/2014/main" id="{2CC2557F-435B-8844-95E8-D2DA445AF7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DA4A10A-F6E6-804C-BECE-B5F6112434BE}"/>
              </a:ext>
            </a:extLst>
          </p:cNvPr>
          <p:cNvSpPr>
            <a:spLocks noGrp="1"/>
          </p:cNvSpPr>
          <p:nvPr>
            <p:ph type="sldNum" sz="quarter" idx="12"/>
          </p:nvPr>
        </p:nvSpPr>
        <p:spPr/>
        <p:txBody>
          <a:bodyPr/>
          <a:lstStyle/>
          <a:p>
            <a:fld id="{2CB19143-B8A8-F44E-9111-021FFE5A659A}" type="slidenum">
              <a:rPr lang="en-US" smtClean="0"/>
              <a:t>‹#›</a:t>
            </a:fld>
            <a:endParaRPr lang="en-US"/>
          </a:p>
        </p:txBody>
      </p:sp>
    </p:spTree>
    <p:extLst>
      <p:ext uri="{BB962C8B-B14F-4D97-AF65-F5344CB8AC3E}">
        <p14:creationId xmlns:p14="http://schemas.microsoft.com/office/powerpoint/2010/main" val="61052025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F0093-10F1-6347-AA96-091E33FF236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C4C9C18-060E-844D-B973-ADD4A5C62AA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FFA7B30-986D-6648-A785-868480045A3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57F0555-D4E4-EC49-A402-EF6744C98990}"/>
              </a:ext>
            </a:extLst>
          </p:cNvPr>
          <p:cNvSpPr>
            <a:spLocks noGrp="1"/>
          </p:cNvSpPr>
          <p:nvPr>
            <p:ph type="dt" sz="half" idx="10"/>
          </p:nvPr>
        </p:nvSpPr>
        <p:spPr/>
        <p:txBody>
          <a:bodyPr/>
          <a:lstStyle/>
          <a:p>
            <a:fld id="{DBF65571-56F4-014E-9699-B9DBE8ED463F}" type="datetimeFigureOut">
              <a:rPr lang="en-US" smtClean="0"/>
              <a:t>10/4/2022</a:t>
            </a:fld>
            <a:endParaRPr lang="en-US"/>
          </a:p>
        </p:txBody>
      </p:sp>
      <p:sp>
        <p:nvSpPr>
          <p:cNvPr id="6" name="Footer Placeholder 5">
            <a:extLst>
              <a:ext uri="{FF2B5EF4-FFF2-40B4-BE49-F238E27FC236}">
                <a16:creationId xmlns:a16="http://schemas.microsoft.com/office/drawing/2014/main" id="{281C8E63-5C4B-6B4F-BD92-D8FFA09B9C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3A8DDDD-3CB7-B84F-8106-CBACAAE77797}"/>
              </a:ext>
            </a:extLst>
          </p:cNvPr>
          <p:cNvSpPr>
            <a:spLocks noGrp="1"/>
          </p:cNvSpPr>
          <p:nvPr>
            <p:ph type="sldNum" sz="quarter" idx="12"/>
          </p:nvPr>
        </p:nvSpPr>
        <p:spPr/>
        <p:txBody>
          <a:bodyPr/>
          <a:lstStyle/>
          <a:p>
            <a:fld id="{2CB19143-B8A8-F44E-9111-021FFE5A659A}" type="slidenum">
              <a:rPr lang="en-US" smtClean="0"/>
              <a:t>‹#›</a:t>
            </a:fld>
            <a:endParaRPr lang="en-US"/>
          </a:p>
        </p:txBody>
      </p:sp>
    </p:spTree>
    <p:extLst>
      <p:ext uri="{BB962C8B-B14F-4D97-AF65-F5344CB8AC3E}">
        <p14:creationId xmlns:p14="http://schemas.microsoft.com/office/powerpoint/2010/main" val="2797080347"/>
      </p:ext>
    </p:extLst>
  </p:cSld>
  <p:clrMapOvr>
    <a:masterClrMapping/>
  </p:clrMapOvr>
  <p:extLst>
    <p:ext uri="{DCECCB84-F9BA-43D5-87BE-67443E8EF086}">
      <p15:sldGuideLst xmlns:p15="http://schemas.microsoft.com/office/powerpoint/2012/main"/>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B4B65-25A7-8A46-9C68-A9C4153C477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BE58689-F228-AF46-812F-27A9113D084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74F24F2-F419-3249-910C-83989DF2B33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587148F-8630-DE4F-83F1-9AD10C3824D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D540C2F-6220-8846-8882-52BD3B6D226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8E32CA7-4C6A-B34F-A641-8AE35EEA9948}"/>
              </a:ext>
            </a:extLst>
          </p:cNvPr>
          <p:cNvSpPr>
            <a:spLocks noGrp="1"/>
          </p:cNvSpPr>
          <p:nvPr>
            <p:ph type="dt" sz="half" idx="10"/>
          </p:nvPr>
        </p:nvSpPr>
        <p:spPr/>
        <p:txBody>
          <a:bodyPr/>
          <a:lstStyle/>
          <a:p>
            <a:fld id="{DBF65571-56F4-014E-9699-B9DBE8ED463F}" type="datetimeFigureOut">
              <a:rPr lang="en-US" smtClean="0"/>
              <a:t>10/4/2022</a:t>
            </a:fld>
            <a:endParaRPr lang="en-US"/>
          </a:p>
        </p:txBody>
      </p:sp>
      <p:sp>
        <p:nvSpPr>
          <p:cNvPr id="8" name="Footer Placeholder 7">
            <a:extLst>
              <a:ext uri="{FF2B5EF4-FFF2-40B4-BE49-F238E27FC236}">
                <a16:creationId xmlns:a16="http://schemas.microsoft.com/office/drawing/2014/main" id="{47F91159-298F-EB41-B65B-365ABC57D51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46D2E76-0C49-E747-BCF5-7FD4D31280A2}"/>
              </a:ext>
            </a:extLst>
          </p:cNvPr>
          <p:cNvSpPr>
            <a:spLocks noGrp="1"/>
          </p:cNvSpPr>
          <p:nvPr>
            <p:ph type="sldNum" sz="quarter" idx="12"/>
          </p:nvPr>
        </p:nvSpPr>
        <p:spPr/>
        <p:txBody>
          <a:bodyPr/>
          <a:lstStyle/>
          <a:p>
            <a:fld id="{2CB19143-B8A8-F44E-9111-021FFE5A659A}" type="slidenum">
              <a:rPr lang="en-US" smtClean="0"/>
              <a:t>‹#›</a:t>
            </a:fld>
            <a:endParaRPr lang="en-US"/>
          </a:p>
        </p:txBody>
      </p:sp>
    </p:spTree>
    <p:extLst>
      <p:ext uri="{BB962C8B-B14F-4D97-AF65-F5344CB8AC3E}">
        <p14:creationId xmlns:p14="http://schemas.microsoft.com/office/powerpoint/2010/main" val="1215926440"/>
      </p:ext>
    </p:extLst>
  </p:cSld>
  <p:clrMapOvr>
    <a:masterClrMapping/>
  </p:clrMapOvr>
  <p:extLst>
    <p:ext uri="{DCECCB84-F9BA-43D5-87BE-67443E8EF086}">
      <p15:sldGuideLst xmlns:p15="http://schemas.microsoft.com/office/powerpoint/2012/main"/>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CDDFB-AFF0-1744-A470-7DA88BAEF24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7C130C7-34CA-A049-A0CD-E0CC543DDA6F}"/>
              </a:ext>
            </a:extLst>
          </p:cNvPr>
          <p:cNvSpPr>
            <a:spLocks noGrp="1"/>
          </p:cNvSpPr>
          <p:nvPr>
            <p:ph type="dt" sz="half" idx="10"/>
          </p:nvPr>
        </p:nvSpPr>
        <p:spPr/>
        <p:txBody>
          <a:bodyPr/>
          <a:lstStyle/>
          <a:p>
            <a:fld id="{DBF65571-56F4-014E-9699-B9DBE8ED463F}" type="datetimeFigureOut">
              <a:rPr lang="en-US" smtClean="0"/>
              <a:t>10/4/2022</a:t>
            </a:fld>
            <a:endParaRPr lang="en-US"/>
          </a:p>
        </p:txBody>
      </p:sp>
      <p:sp>
        <p:nvSpPr>
          <p:cNvPr id="4" name="Footer Placeholder 3">
            <a:extLst>
              <a:ext uri="{FF2B5EF4-FFF2-40B4-BE49-F238E27FC236}">
                <a16:creationId xmlns:a16="http://schemas.microsoft.com/office/drawing/2014/main" id="{57ED36FE-5BC6-B342-A89D-C0F36F6ECEC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501819E-B645-894F-A946-C69493D25FE4}"/>
              </a:ext>
            </a:extLst>
          </p:cNvPr>
          <p:cNvSpPr>
            <a:spLocks noGrp="1"/>
          </p:cNvSpPr>
          <p:nvPr>
            <p:ph type="sldNum" sz="quarter" idx="12"/>
          </p:nvPr>
        </p:nvSpPr>
        <p:spPr/>
        <p:txBody>
          <a:bodyPr/>
          <a:lstStyle/>
          <a:p>
            <a:fld id="{2CB19143-B8A8-F44E-9111-021FFE5A659A}" type="slidenum">
              <a:rPr lang="en-US" smtClean="0"/>
              <a:t>‹#›</a:t>
            </a:fld>
            <a:endParaRPr lang="en-US"/>
          </a:p>
        </p:txBody>
      </p:sp>
    </p:spTree>
    <p:extLst>
      <p:ext uri="{BB962C8B-B14F-4D97-AF65-F5344CB8AC3E}">
        <p14:creationId xmlns:p14="http://schemas.microsoft.com/office/powerpoint/2010/main" val="315452151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33F911-0A8D-C34E-B790-F6953D552821}"/>
              </a:ext>
            </a:extLst>
          </p:cNvPr>
          <p:cNvSpPr>
            <a:spLocks noGrp="1"/>
          </p:cNvSpPr>
          <p:nvPr>
            <p:ph type="dt" sz="half" idx="10"/>
          </p:nvPr>
        </p:nvSpPr>
        <p:spPr/>
        <p:txBody>
          <a:bodyPr/>
          <a:lstStyle/>
          <a:p>
            <a:fld id="{DBF65571-56F4-014E-9699-B9DBE8ED463F}" type="datetimeFigureOut">
              <a:rPr lang="en-US" smtClean="0"/>
              <a:t>10/4/2022</a:t>
            </a:fld>
            <a:endParaRPr lang="en-US"/>
          </a:p>
        </p:txBody>
      </p:sp>
      <p:sp>
        <p:nvSpPr>
          <p:cNvPr id="3" name="Footer Placeholder 2">
            <a:extLst>
              <a:ext uri="{FF2B5EF4-FFF2-40B4-BE49-F238E27FC236}">
                <a16:creationId xmlns:a16="http://schemas.microsoft.com/office/drawing/2014/main" id="{E713FC5D-3238-644C-ACB2-27132687679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B7EC470-8EF0-2A41-9FA5-239E3450AA5D}"/>
              </a:ext>
            </a:extLst>
          </p:cNvPr>
          <p:cNvSpPr>
            <a:spLocks noGrp="1"/>
          </p:cNvSpPr>
          <p:nvPr>
            <p:ph type="sldNum" sz="quarter" idx="12"/>
          </p:nvPr>
        </p:nvSpPr>
        <p:spPr/>
        <p:txBody>
          <a:bodyPr/>
          <a:lstStyle/>
          <a:p>
            <a:fld id="{2CB19143-B8A8-F44E-9111-021FFE5A659A}" type="slidenum">
              <a:rPr lang="en-US" smtClean="0"/>
              <a:t>‹#›</a:t>
            </a:fld>
            <a:endParaRPr lang="en-US"/>
          </a:p>
        </p:txBody>
      </p:sp>
    </p:spTree>
    <p:extLst>
      <p:ext uri="{BB962C8B-B14F-4D97-AF65-F5344CB8AC3E}">
        <p14:creationId xmlns:p14="http://schemas.microsoft.com/office/powerpoint/2010/main" val="8637276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0DB1F-25C5-DA46-A553-36B61A0525D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863401E-1DBF-2643-BD25-0B817D0C72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25FFB41-7598-E94C-82C3-FE837D7757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A311968-B9FF-4244-9680-9195236D97FE}"/>
              </a:ext>
            </a:extLst>
          </p:cNvPr>
          <p:cNvSpPr>
            <a:spLocks noGrp="1"/>
          </p:cNvSpPr>
          <p:nvPr>
            <p:ph type="dt" sz="half" idx="10"/>
          </p:nvPr>
        </p:nvSpPr>
        <p:spPr/>
        <p:txBody>
          <a:bodyPr/>
          <a:lstStyle/>
          <a:p>
            <a:fld id="{DBF65571-56F4-014E-9699-B9DBE8ED463F}" type="datetimeFigureOut">
              <a:rPr lang="en-US" smtClean="0"/>
              <a:t>10/4/2022</a:t>
            </a:fld>
            <a:endParaRPr lang="en-US"/>
          </a:p>
        </p:txBody>
      </p:sp>
      <p:sp>
        <p:nvSpPr>
          <p:cNvPr id="6" name="Footer Placeholder 5">
            <a:extLst>
              <a:ext uri="{FF2B5EF4-FFF2-40B4-BE49-F238E27FC236}">
                <a16:creationId xmlns:a16="http://schemas.microsoft.com/office/drawing/2014/main" id="{41C93DF8-83C1-F54E-8BF3-795AA86756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A5F135E-AF2F-BD48-A0DF-106C39334C16}"/>
              </a:ext>
            </a:extLst>
          </p:cNvPr>
          <p:cNvSpPr>
            <a:spLocks noGrp="1"/>
          </p:cNvSpPr>
          <p:nvPr>
            <p:ph type="sldNum" sz="quarter" idx="12"/>
          </p:nvPr>
        </p:nvSpPr>
        <p:spPr/>
        <p:txBody>
          <a:bodyPr/>
          <a:lstStyle/>
          <a:p>
            <a:fld id="{2CB19143-B8A8-F44E-9111-021FFE5A659A}" type="slidenum">
              <a:rPr lang="en-US" smtClean="0"/>
              <a:t>‹#›</a:t>
            </a:fld>
            <a:endParaRPr lang="en-US"/>
          </a:p>
        </p:txBody>
      </p:sp>
    </p:spTree>
    <p:extLst>
      <p:ext uri="{BB962C8B-B14F-4D97-AF65-F5344CB8AC3E}">
        <p14:creationId xmlns:p14="http://schemas.microsoft.com/office/powerpoint/2010/main" val="684974258"/>
      </p:ext>
    </p:extLst>
  </p:cSld>
  <p:clrMapOvr>
    <a:masterClrMapping/>
  </p:clrMapOvr>
  <p:extLst>
    <p:ext uri="{DCECCB84-F9BA-43D5-87BE-67443E8EF086}">
      <p15:sldGuideLst xmlns:p15="http://schemas.microsoft.com/office/powerpoint/2012/main"/>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BCBDC-B4EE-434C-8B36-BDB32F04FEE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ED59190-8B9F-8649-93A1-239DF844FB7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3BCE161-1DAA-514D-98A9-A5F93C6355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8AF15B6-CDC6-3341-B59D-313C20E15498}"/>
              </a:ext>
            </a:extLst>
          </p:cNvPr>
          <p:cNvSpPr>
            <a:spLocks noGrp="1"/>
          </p:cNvSpPr>
          <p:nvPr>
            <p:ph type="dt" sz="half" idx="10"/>
          </p:nvPr>
        </p:nvSpPr>
        <p:spPr/>
        <p:txBody>
          <a:bodyPr/>
          <a:lstStyle/>
          <a:p>
            <a:fld id="{DBF65571-56F4-014E-9699-B9DBE8ED463F}" type="datetimeFigureOut">
              <a:rPr lang="en-US" smtClean="0"/>
              <a:t>10/4/2022</a:t>
            </a:fld>
            <a:endParaRPr lang="en-US"/>
          </a:p>
        </p:txBody>
      </p:sp>
      <p:sp>
        <p:nvSpPr>
          <p:cNvPr id="6" name="Footer Placeholder 5">
            <a:extLst>
              <a:ext uri="{FF2B5EF4-FFF2-40B4-BE49-F238E27FC236}">
                <a16:creationId xmlns:a16="http://schemas.microsoft.com/office/drawing/2014/main" id="{A818B6A5-7567-CE48-907D-087CBBECCCF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C34FAB3-AFF3-5C43-A1B6-DF55C10B8FDC}"/>
              </a:ext>
            </a:extLst>
          </p:cNvPr>
          <p:cNvSpPr>
            <a:spLocks noGrp="1"/>
          </p:cNvSpPr>
          <p:nvPr>
            <p:ph type="sldNum" sz="quarter" idx="12"/>
          </p:nvPr>
        </p:nvSpPr>
        <p:spPr/>
        <p:txBody>
          <a:bodyPr/>
          <a:lstStyle/>
          <a:p>
            <a:fld id="{2CB19143-B8A8-F44E-9111-021FFE5A659A}" type="slidenum">
              <a:rPr lang="en-US" smtClean="0"/>
              <a:t>‹#›</a:t>
            </a:fld>
            <a:endParaRPr lang="en-US"/>
          </a:p>
        </p:txBody>
      </p:sp>
    </p:spTree>
    <p:extLst>
      <p:ext uri="{BB962C8B-B14F-4D97-AF65-F5344CB8AC3E}">
        <p14:creationId xmlns:p14="http://schemas.microsoft.com/office/powerpoint/2010/main" val="32089350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024F8-CFE3-F944-B790-35644326CA6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9A2CDFF-DA56-FC4D-8500-FC4A8C29520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73C4796-2DF8-654D-AD18-2642829369D9}"/>
              </a:ext>
            </a:extLst>
          </p:cNvPr>
          <p:cNvSpPr>
            <a:spLocks noGrp="1"/>
          </p:cNvSpPr>
          <p:nvPr>
            <p:ph type="dt" sz="half" idx="10"/>
          </p:nvPr>
        </p:nvSpPr>
        <p:spPr/>
        <p:txBody>
          <a:bodyPr/>
          <a:lstStyle/>
          <a:p>
            <a:fld id="{DBF65571-56F4-014E-9699-B9DBE8ED463F}" type="datetimeFigureOut">
              <a:rPr lang="en-US" smtClean="0"/>
              <a:t>10/4/2022</a:t>
            </a:fld>
            <a:endParaRPr lang="en-US"/>
          </a:p>
        </p:txBody>
      </p:sp>
      <p:sp>
        <p:nvSpPr>
          <p:cNvPr id="5" name="Footer Placeholder 4">
            <a:extLst>
              <a:ext uri="{FF2B5EF4-FFF2-40B4-BE49-F238E27FC236}">
                <a16:creationId xmlns:a16="http://schemas.microsoft.com/office/drawing/2014/main" id="{F7FAD0B1-F3A0-7449-B230-131E3D6407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6F0046-886C-A74B-9808-37C4918D2FBB}"/>
              </a:ext>
            </a:extLst>
          </p:cNvPr>
          <p:cNvSpPr>
            <a:spLocks noGrp="1"/>
          </p:cNvSpPr>
          <p:nvPr>
            <p:ph type="sldNum" sz="quarter" idx="12"/>
          </p:nvPr>
        </p:nvSpPr>
        <p:spPr/>
        <p:txBody>
          <a:bodyPr/>
          <a:lstStyle/>
          <a:p>
            <a:fld id="{2CB19143-B8A8-F44E-9111-021FFE5A659A}" type="slidenum">
              <a:rPr lang="en-US" smtClean="0"/>
              <a:t>‹#›</a:t>
            </a:fld>
            <a:endParaRPr lang="en-US"/>
          </a:p>
        </p:txBody>
      </p:sp>
    </p:spTree>
    <p:extLst>
      <p:ext uri="{BB962C8B-B14F-4D97-AF65-F5344CB8AC3E}">
        <p14:creationId xmlns:p14="http://schemas.microsoft.com/office/powerpoint/2010/main" val="360653204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98253B-32E0-CC40-B633-B2860DC2D91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1BD2DB5-9F7D-734C-B60D-4B706E5470E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E7669F-465B-A64E-893B-B15E9FB0E4DE}"/>
              </a:ext>
            </a:extLst>
          </p:cNvPr>
          <p:cNvSpPr>
            <a:spLocks noGrp="1"/>
          </p:cNvSpPr>
          <p:nvPr>
            <p:ph type="dt" sz="half" idx="10"/>
          </p:nvPr>
        </p:nvSpPr>
        <p:spPr/>
        <p:txBody>
          <a:bodyPr/>
          <a:lstStyle/>
          <a:p>
            <a:fld id="{DBF65571-56F4-014E-9699-B9DBE8ED463F}" type="datetimeFigureOut">
              <a:rPr lang="en-US" smtClean="0"/>
              <a:t>10/4/2022</a:t>
            </a:fld>
            <a:endParaRPr lang="en-US"/>
          </a:p>
        </p:txBody>
      </p:sp>
      <p:sp>
        <p:nvSpPr>
          <p:cNvPr id="5" name="Footer Placeholder 4">
            <a:extLst>
              <a:ext uri="{FF2B5EF4-FFF2-40B4-BE49-F238E27FC236}">
                <a16:creationId xmlns:a16="http://schemas.microsoft.com/office/drawing/2014/main" id="{64C9741A-0044-F143-A79C-15320B8AE3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5E9A7-06BD-474F-9A98-CEA237D6E74C}"/>
              </a:ext>
            </a:extLst>
          </p:cNvPr>
          <p:cNvSpPr>
            <a:spLocks noGrp="1"/>
          </p:cNvSpPr>
          <p:nvPr>
            <p:ph type="sldNum" sz="quarter" idx="12"/>
          </p:nvPr>
        </p:nvSpPr>
        <p:spPr/>
        <p:txBody>
          <a:bodyPr/>
          <a:lstStyle/>
          <a:p>
            <a:fld id="{2CB19143-B8A8-F44E-9111-021FFE5A659A}" type="slidenum">
              <a:rPr lang="en-US" smtClean="0"/>
              <a:t>‹#›</a:t>
            </a:fld>
            <a:endParaRPr lang="en-US"/>
          </a:p>
        </p:txBody>
      </p:sp>
    </p:spTree>
    <p:extLst>
      <p:ext uri="{BB962C8B-B14F-4D97-AF65-F5344CB8AC3E}">
        <p14:creationId xmlns:p14="http://schemas.microsoft.com/office/powerpoint/2010/main" val="35335090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Footer Placeholder 2"/>
          <p:cNvSpPr>
            <a:spLocks noGrp="1"/>
          </p:cNvSpPr>
          <p:nvPr>
            <p:ph type="ftr" sz="quarter" idx="10"/>
          </p:nvPr>
        </p:nvSpPr>
        <p:spPr>
          <a:xfrm>
            <a:off x="609600" y="6356351"/>
            <a:ext cx="7416800" cy="365125"/>
          </a:xfrm>
          <a:prstGeom prst="rect">
            <a:avLst/>
          </a:prstGeom>
        </p:spPr>
        <p:txBody>
          <a:bodyPr/>
          <a:lstStyle/>
          <a:p>
            <a:endParaRPr lang="en-US" dirty="0"/>
          </a:p>
        </p:txBody>
      </p:sp>
      <p:sp>
        <p:nvSpPr>
          <p:cNvPr id="4" name="Slide Number Placeholder 3"/>
          <p:cNvSpPr>
            <a:spLocks noGrp="1"/>
          </p:cNvSpPr>
          <p:nvPr>
            <p:ph type="sldNum" sz="quarter" idx="11"/>
          </p:nvPr>
        </p:nvSpPr>
        <p:spPr/>
        <p:txBody>
          <a:bodyPr/>
          <a:lstStyle/>
          <a:p>
            <a:fld id="{9C0F6FC3-3F0F-484D-B7AD-35414CAF3DD6}" type="slidenum">
              <a:rPr lang="en-US" smtClean="0"/>
              <a:pPr/>
              <a:t>‹#›</a:t>
            </a:fld>
            <a:endParaRPr lang="en-US" dirty="0"/>
          </a:p>
        </p:txBody>
      </p:sp>
      <p:pic>
        <p:nvPicPr>
          <p:cNvPr id="5" name="Picture 4" descr="Dylan Wiliam Logo.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308811" y="6225190"/>
            <a:ext cx="2883189" cy="632810"/>
          </a:xfrm>
          <a:prstGeom prst="rect">
            <a:avLst/>
          </a:prstGeom>
        </p:spPr>
      </p:pic>
    </p:spTree>
    <p:extLst>
      <p:ext uri="{BB962C8B-B14F-4D97-AF65-F5344CB8AC3E}">
        <p14:creationId xmlns:p14="http://schemas.microsoft.com/office/powerpoint/2010/main" val="40037688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1.jp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theme" Target="../theme/theme4.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slideLayout" Target="../slideLayouts/slideLayout46.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4.xml"/><Relationship Id="rId13" Type="http://schemas.openxmlformats.org/officeDocument/2006/relationships/theme" Target="../theme/theme5.xml"/><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slideLayout" Target="../slideLayouts/slideLayout58.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pPr rtl="0"/>
            <a:fld id="{8BF361F9-78BE-463C-A810-00DC3E82C673}" type="datetime1">
              <a:rPr lang="en-GB" noProof="0" smtClean="0"/>
              <a:t>04/10/2022</a:t>
            </a:fld>
            <a:endParaRPr lang="en-GB" noProof="0" dirty="0"/>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pPr rtl="0"/>
            <a:endParaRPr lang="en-GB" noProof="0" dirty="0"/>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pPr rtl="0"/>
            <a:fld id="{4FAB73BC-B049-4115-A692-8D63A059BFB8}" type="slidenum">
              <a:rPr lang="en-GB" noProof="0" smtClean="0"/>
              <a:pPr/>
              <a:t>‹#›</a:t>
            </a:fld>
            <a:endParaRPr lang="en-GB" noProof="0" dirty="0"/>
          </a:p>
        </p:txBody>
      </p:sp>
    </p:spTree>
    <p:extLst>
      <p:ext uri="{BB962C8B-B14F-4D97-AF65-F5344CB8AC3E}">
        <p14:creationId xmlns:p14="http://schemas.microsoft.com/office/powerpoint/2010/main" val="22920772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A2BE41-081B-494B-AD2F-A7CCC42947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4E88F-68FD-4BE3-A939-5985907453E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5868EA-42A1-45F1-9F0A-7048F9F1E1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9FE4F3-A0D7-4DCD-9A80-E02B7A0DE671}" type="datetimeFigureOut">
              <a:rPr lang="en-GB" smtClean="0"/>
              <a:t>04/10/2022</a:t>
            </a:fld>
            <a:endParaRPr lang="en-GB"/>
          </a:p>
        </p:txBody>
      </p:sp>
      <p:sp>
        <p:nvSpPr>
          <p:cNvPr id="5" name="Footer Placeholder 4">
            <a:extLst>
              <a:ext uri="{FF2B5EF4-FFF2-40B4-BE49-F238E27FC236}">
                <a16:creationId xmlns:a16="http://schemas.microsoft.com/office/drawing/2014/main" id="{52451CD6-CE69-4AE8-A20E-81632C327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5CEBF9F-44A0-41D7-829C-1FD10C40DA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C5829F-1813-40F9-AD49-1A7F9CC46E94}" type="slidenum">
              <a:rPr lang="en-GB" smtClean="0"/>
              <a:t>‹#›</a:t>
            </a:fld>
            <a:endParaRPr lang="en-GB"/>
          </a:p>
        </p:txBody>
      </p:sp>
    </p:spTree>
    <p:extLst>
      <p:ext uri="{BB962C8B-B14F-4D97-AF65-F5344CB8AC3E}">
        <p14:creationId xmlns:p14="http://schemas.microsoft.com/office/powerpoint/2010/main" val="365816085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47851"/>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10/4/2022</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170835373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1A673D-4968-4746-B07C-597998054A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E626FD-DB77-460E-B315-3A57CAD394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07EB3D-AB42-4094-B3D4-79FD56B648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5CD1DD-42E7-43D8-9AC4-88366F6E3B83}" type="datetimeFigureOut">
              <a:rPr lang="en-GB" smtClean="0"/>
              <a:t>04/10/2022</a:t>
            </a:fld>
            <a:endParaRPr lang="en-GB"/>
          </a:p>
        </p:txBody>
      </p:sp>
      <p:sp>
        <p:nvSpPr>
          <p:cNvPr id="5" name="Footer Placeholder 4">
            <a:extLst>
              <a:ext uri="{FF2B5EF4-FFF2-40B4-BE49-F238E27FC236}">
                <a16:creationId xmlns:a16="http://schemas.microsoft.com/office/drawing/2014/main" id="{A55AABAE-6960-485A-8216-169CD66F59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3327E6F-5A95-4784-AA1D-165982F715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056F99-80F2-4145-848C-05D4FF4554BD}" type="slidenum">
              <a:rPr lang="en-GB" smtClean="0"/>
              <a:t>‹#›</a:t>
            </a:fld>
            <a:endParaRPr lang="en-GB"/>
          </a:p>
        </p:txBody>
      </p:sp>
    </p:spTree>
    <p:extLst>
      <p:ext uri="{BB962C8B-B14F-4D97-AF65-F5344CB8AC3E}">
        <p14:creationId xmlns:p14="http://schemas.microsoft.com/office/powerpoint/2010/main" val="813818192"/>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B16AA8-FC78-AC4B-AC92-FAE2AFBAB3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8B12E8B-24B1-AC42-9FBE-CC3AB5D4FF3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309A375-9C37-7447-8BD6-151D898BF32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F65571-56F4-014E-9699-B9DBE8ED463F}" type="datetimeFigureOut">
              <a:rPr lang="en-US" smtClean="0"/>
              <a:t>10/4/2022</a:t>
            </a:fld>
            <a:endParaRPr lang="en-US"/>
          </a:p>
        </p:txBody>
      </p:sp>
      <p:sp>
        <p:nvSpPr>
          <p:cNvPr id="5" name="Footer Placeholder 4">
            <a:extLst>
              <a:ext uri="{FF2B5EF4-FFF2-40B4-BE49-F238E27FC236}">
                <a16:creationId xmlns:a16="http://schemas.microsoft.com/office/drawing/2014/main" id="{891AE38C-2E47-DB46-8583-66125B2B7FC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4B0C4FB-9CBD-BE49-A5C4-0BE04952B16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B19143-B8A8-F44E-9111-021FFE5A659A}" type="slidenum">
              <a:rPr lang="en-US" smtClean="0"/>
              <a:t>‹#›</a:t>
            </a:fld>
            <a:endParaRPr lang="en-US"/>
          </a:p>
        </p:txBody>
      </p:sp>
    </p:spTree>
    <p:extLst>
      <p:ext uri="{BB962C8B-B14F-4D97-AF65-F5344CB8AC3E}">
        <p14:creationId xmlns:p14="http://schemas.microsoft.com/office/powerpoint/2010/main" val="32940438"/>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 id="214748386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hyperlink" Target="https://www.youtube.com/watch?v=OEoL55VDb7E&amp;feature=youtu.be"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hyperlink" Target="https://creativecommons.org/licenses/by-sa/3.0/" TargetMode="External"/><Relationship Id="rId4" Type="http://schemas.openxmlformats.org/officeDocument/2006/relationships/hyperlink" Target="https://jeramiah.net/2012/12/corporate-communities-large-and-smal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8.jpeg"/><Relationship Id="rId4" Type="http://schemas.openxmlformats.org/officeDocument/2006/relationships/hyperlink" Target="https://www.menti.com/aluph72grb8v"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7"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14.pn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15.pn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16.png"/><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18.png"/><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19.png"/><Relationship Id="rId4" Type="http://schemas.openxmlformats.org/officeDocument/2006/relationships/image" Target="../media/image8.jpeg"/></Relationships>
</file>

<file path=ppt/slides/_rels/slide1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image" Target="../media/image21.png"/><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1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1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6.xml"/><Relationship Id="rId1" Type="http://schemas.openxmlformats.org/officeDocument/2006/relationships/slideLayout" Target="../slideLayouts/slideLayout1.xml"/><Relationship Id="rId5" Type="http://schemas.openxmlformats.org/officeDocument/2006/relationships/image" Target="../media/image22.png"/><Relationship Id="rId4" Type="http://schemas.openxmlformats.org/officeDocument/2006/relationships/image" Target="../media/image8.jpeg"/></Relationships>
</file>

<file path=ppt/slides/_rels/slide1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9.xml"/><Relationship Id="rId1" Type="http://schemas.openxmlformats.org/officeDocument/2006/relationships/slideLayout" Target="../slideLayouts/slideLayout9.xml"/><Relationship Id="rId5" Type="http://schemas.openxmlformats.org/officeDocument/2006/relationships/hyperlink" Target="https://creativecommons.org/licenses/by-nc-sa/3.0/" TargetMode="External"/><Relationship Id="rId4" Type="http://schemas.openxmlformats.org/officeDocument/2006/relationships/hyperlink" Target="https://www.peoplematters.in/article/strategic-hr/what-would-you-look-for-in-a-potential-hire-15946"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pixabay.com/illustrations/coffee-cup-coffee-break-vacations-393836/" TargetMode="External"/><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20.xml"/><Relationship Id="rId1" Type="http://schemas.openxmlformats.org/officeDocument/2006/relationships/slideLayout" Target="../slideLayouts/slideLayout4.xml"/><Relationship Id="rId5" Type="http://schemas.openxmlformats.org/officeDocument/2006/relationships/hyperlink" Target="https://creativecommons.org/licenses/by-nc-nd/3.0/" TargetMode="External"/><Relationship Id="rId4" Type="http://schemas.openxmlformats.org/officeDocument/2006/relationships/hyperlink" Target="https://www.aliem.com/article-review-use-of-effective/"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1.xml"/><Relationship Id="rId1" Type="http://schemas.openxmlformats.org/officeDocument/2006/relationships/slideLayout" Target="../slideLayouts/slideLayout1.xml"/><Relationship Id="rId5" Type="http://schemas.openxmlformats.org/officeDocument/2006/relationships/image" Target="../media/image27.png"/><Relationship Id="rId4" Type="http://schemas.openxmlformats.org/officeDocument/2006/relationships/image" Target="../media/image8.jpeg"/></Relationships>
</file>

<file path=ppt/slides/_rels/slide2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2.xml"/><Relationship Id="rId1" Type="http://schemas.openxmlformats.org/officeDocument/2006/relationships/slideLayout" Target="../slideLayouts/slideLayout1.xml"/><Relationship Id="rId5" Type="http://schemas.openxmlformats.org/officeDocument/2006/relationships/image" Target="../media/image28.png"/><Relationship Id="rId4" Type="http://schemas.openxmlformats.org/officeDocument/2006/relationships/image" Target="../media/image8.jpeg"/></Relationships>
</file>

<file path=ppt/slides/_rels/slide2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3.xml"/><Relationship Id="rId1" Type="http://schemas.openxmlformats.org/officeDocument/2006/relationships/slideLayout" Target="../slideLayouts/slideLayout1.xml"/><Relationship Id="rId5" Type="http://schemas.openxmlformats.org/officeDocument/2006/relationships/image" Target="../media/image29.png"/><Relationship Id="rId4" Type="http://schemas.openxmlformats.org/officeDocument/2006/relationships/image" Target="../media/image8.jpeg"/></Relationships>
</file>

<file path=ppt/slides/_rels/slide2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4.xml"/><Relationship Id="rId1" Type="http://schemas.openxmlformats.org/officeDocument/2006/relationships/slideLayout" Target="../slideLayouts/slideLayout1.xml"/><Relationship Id="rId5" Type="http://schemas.openxmlformats.org/officeDocument/2006/relationships/image" Target="../media/image30.png"/><Relationship Id="rId4" Type="http://schemas.openxmlformats.org/officeDocument/2006/relationships/image" Target="../media/image8.jpeg"/></Relationships>
</file>

<file path=ppt/slides/_rels/slide27.xml.rels><?xml version="1.0" encoding="UTF-8" standalone="yes"?>
<Relationships xmlns="http://schemas.openxmlformats.org/package/2006/relationships"><Relationship Id="rId3" Type="http://schemas.openxmlformats.org/officeDocument/2006/relationships/image" Target="../media/image5.jpg"/><Relationship Id="rId7" Type="http://schemas.openxmlformats.org/officeDocument/2006/relationships/image" Target="../media/image33.png"/><Relationship Id="rId2" Type="http://schemas.openxmlformats.org/officeDocument/2006/relationships/notesSlide" Target="../notesSlides/notesSlide25.xml"/><Relationship Id="rId1" Type="http://schemas.openxmlformats.org/officeDocument/2006/relationships/slideLayout" Target="../slideLayouts/slideLayout1.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8.jpeg"/></Relationships>
</file>

<file path=ppt/slides/_rels/slide2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6.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28.xml"/><Relationship Id="rId1" Type="http://schemas.openxmlformats.org/officeDocument/2006/relationships/slideLayout" Target="../slideLayouts/slideLayout4.xml"/><Relationship Id="rId5" Type="http://schemas.openxmlformats.org/officeDocument/2006/relationships/hyperlink" Target="https://creativecommons.org/licenses/by-sa/3.0/" TargetMode="External"/><Relationship Id="rId4" Type="http://schemas.openxmlformats.org/officeDocument/2006/relationships/hyperlink" Target="https://www.picpedia.org/highway-signs/l/learning.html"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9.xml"/><Relationship Id="rId1" Type="http://schemas.openxmlformats.org/officeDocument/2006/relationships/slideLayout" Target="../slideLayouts/slideLayout1.xml"/><Relationship Id="rId5" Type="http://schemas.openxmlformats.org/officeDocument/2006/relationships/image" Target="../media/image37.png"/><Relationship Id="rId4" Type="http://schemas.openxmlformats.org/officeDocument/2006/relationships/image" Target="../media/image8.jpeg"/></Relationships>
</file>

<file path=ppt/slides/_rels/slide3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0.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3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2.xml"/><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3.xml"/><Relationship Id="rId1" Type="http://schemas.openxmlformats.org/officeDocument/2006/relationships/slideLayout" Target="../slideLayouts/slideLayout18.xml"/><Relationship Id="rId5" Type="http://schemas.openxmlformats.org/officeDocument/2006/relationships/image" Target="../media/image42.png"/><Relationship Id="rId4" Type="http://schemas.openxmlformats.org/officeDocument/2006/relationships/hyperlink" Target="https://www.youtube.com/watch?v=dvzeou_u2hM" TargetMode="Externa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2.xml"/></Relationships>
</file>

<file path=ppt/slides/_rels/slide3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6.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4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7.xml"/><Relationship Id="rId1" Type="http://schemas.openxmlformats.org/officeDocument/2006/relationships/slideLayout" Target="../slideLayouts/slideLayout1.xml"/><Relationship Id="rId5" Type="http://schemas.openxmlformats.org/officeDocument/2006/relationships/image" Target="../media/image45.png"/><Relationship Id="rId4" Type="http://schemas.openxmlformats.org/officeDocument/2006/relationships/image" Target="../media/image8.jpeg"/></Relationships>
</file>

<file path=ppt/slides/_rels/slide4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www.aspectofthehare.net/tag/meta-wow/page/2" TargetMode="External"/><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0.xml"/><Relationship Id="rId1" Type="http://schemas.openxmlformats.org/officeDocument/2006/relationships/slideLayout" Target="../slideLayouts/slideLayout1.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8.jpeg"/></Relationships>
</file>

<file path=ppt/slides/_rels/slide5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1.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5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2.xml"/><Relationship Id="rId1" Type="http://schemas.openxmlformats.org/officeDocument/2006/relationships/slideLayout" Target="../slideLayouts/slideLayout1.xml"/><Relationship Id="rId5" Type="http://schemas.openxmlformats.org/officeDocument/2006/relationships/image" Target="../media/image51.png"/><Relationship Id="rId4" Type="http://schemas.openxmlformats.org/officeDocument/2006/relationships/image" Target="../media/image8.jpeg"/></Relationships>
</file>

<file path=ppt/slides/_rels/slide54.xml.rels><?xml version="1.0" encoding="UTF-8" standalone="yes"?>
<Relationships xmlns="http://schemas.openxmlformats.org/package/2006/relationships"><Relationship Id="rId8" Type="http://schemas.openxmlformats.org/officeDocument/2006/relationships/customXml" Target="../ink/ink2.xml"/><Relationship Id="rId13" Type="http://schemas.openxmlformats.org/officeDocument/2006/relationships/image" Target="../media/image230.png"/><Relationship Id="rId3" Type="http://schemas.openxmlformats.org/officeDocument/2006/relationships/image" Target="../media/image5.jpg"/><Relationship Id="rId7" Type="http://schemas.openxmlformats.org/officeDocument/2006/relationships/image" Target="../media/image200.png"/><Relationship Id="rId12" Type="http://schemas.openxmlformats.org/officeDocument/2006/relationships/customXml" Target="../ink/ink4.xml"/><Relationship Id="rId17" Type="http://schemas.openxmlformats.org/officeDocument/2006/relationships/image" Target="../media/image250.png"/><Relationship Id="rId2" Type="http://schemas.openxmlformats.org/officeDocument/2006/relationships/notesSlide" Target="../notesSlides/notesSlide43.xml"/><Relationship Id="rId16" Type="http://schemas.openxmlformats.org/officeDocument/2006/relationships/customXml" Target="../ink/ink6.xml"/><Relationship Id="rId1" Type="http://schemas.openxmlformats.org/officeDocument/2006/relationships/slideLayout" Target="../slideLayouts/slideLayout1.xml"/><Relationship Id="rId6" Type="http://schemas.openxmlformats.org/officeDocument/2006/relationships/customXml" Target="../ink/ink1.xml"/><Relationship Id="rId11" Type="http://schemas.openxmlformats.org/officeDocument/2006/relationships/image" Target="../media/image220.png"/><Relationship Id="rId5" Type="http://schemas.openxmlformats.org/officeDocument/2006/relationships/image" Target="../media/image52.png"/><Relationship Id="rId15" Type="http://schemas.openxmlformats.org/officeDocument/2006/relationships/image" Target="../media/image240.png"/><Relationship Id="rId10" Type="http://schemas.openxmlformats.org/officeDocument/2006/relationships/customXml" Target="../ink/ink3.xml"/><Relationship Id="rId4" Type="http://schemas.openxmlformats.org/officeDocument/2006/relationships/image" Target="../media/image8.jpeg"/><Relationship Id="rId9" Type="http://schemas.openxmlformats.org/officeDocument/2006/relationships/image" Target="../media/image210.png"/><Relationship Id="rId14" Type="http://schemas.openxmlformats.org/officeDocument/2006/relationships/customXml" Target="../ink/ink5.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4.xml"/><Relationship Id="rId1" Type="http://schemas.openxmlformats.org/officeDocument/2006/relationships/slideLayout" Target="../slideLayouts/slideLayout1.xml"/><Relationship Id="rId5" Type="http://schemas.openxmlformats.org/officeDocument/2006/relationships/image" Target="../media/image53.png"/><Relationship Id="rId4" Type="http://schemas.openxmlformats.org/officeDocument/2006/relationships/image" Target="../media/image8.jpeg"/></Relationships>
</file>

<file path=ppt/slides/_rels/slide5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5.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5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6.xml"/><Relationship Id="rId1" Type="http://schemas.openxmlformats.org/officeDocument/2006/relationships/slideLayout" Target="../slideLayouts/slideLayout1.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8.jpeg"/></Relationships>
</file>

<file path=ppt/slides/_rels/slide5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7.xml"/><Relationship Id="rId1" Type="http://schemas.openxmlformats.org/officeDocument/2006/relationships/slideLayout" Target="../slideLayouts/slideLayout1.xml"/><Relationship Id="rId5" Type="http://schemas.openxmlformats.org/officeDocument/2006/relationships/image" Target="../media/image56.png"/><Relationship Id="rId4" Type="http://schemas.openxmlformats.org/officeDocument/2006/relationships/image" Target="../media/image8.jpeg"/></Relationships>
</file>

<file path=ppt/slides/_rels/slide60.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8.xml"/><Relationship Id="rId1" Type="http://schemas.openxmlformats.org/officeDocument/2006/relationships/slideLayout" Target="../slideLayouts/slideLayout1.xml"/><Relationship Id="rId5" Type="http://schemas.openxmlformats.org/officeDocument/2006/relationships/image" Target="../media/image58.png"/><Relationship Id="rId4" Type="http://schemas.openxmlformats.org/officeDocument/2006/relationships/image" Target="../media/image8.jpeg"/></Relationships>
</file>

<file path=ppt/slides/_rels/slide6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9.xml"/><Relationship Id="rId1" Type="http://schemas.openxmlformats.org/officeDocument/2006/relationships/slideLayout" Target="../slideLayouts/slideLayout1.xml"/><Relationship Id="rId5" Type="http://schemas.openxmlformats.org/officeDocument/2006/relationships/image" Target="../media/image59.png"/><Relationship Id="rId4" Type="http://schemas.openxmlformats.org/officeDocument/2006/relationships/image" Target="../media/image8.jpeg"/></Relationships>
</file>

<file path=ppt/slides/_rels/slide6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0.xml"/><Relationship Id="rId1" Type="http://schemas.openxmlformats.org/officeDocument/2006/relationships/slideLayout" Target="../slideLayouts/slideLayout1.xml"/><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image" Target="../media/image8.jpeg"/></Relationships>
</file>

<file path=ppt/slides/_rels/slide6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1.xml"/><Relationship Id="rId1" Type="http://schemas.openxmlformats.org/officeDocument/2006/relationships/slideLayout" Target="../slideLayouts/slideLayout1.xml"/><Relationship Id="rId5" Type="http://schemas.openxmlformats.org/officeDocument/2006/relationships/image" Target="../media/image62.png"/><Relationship Id="rId4" Type="http://schemas.openxmlformats.org/officeDocument/2006/relationships/image" Target="../media/image8.jpeg"/></Relationships>
</file>

<file path=ppt/slides/_rels/slide65.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52.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www.thebluediamondgallery.com/handwriting/p/plan.html" TargetMode="External"/></Relationships>
</file>

<file path=ppt/slides/_rels/slide6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3.xml"/><Relationship Id="rId1" Type="http://schemas.openxmlformats.org/officeDocument/2006/relationships/slideLayout" Target="../slideLayouts/slideLayout1.xml"/><Relationship Id="rId5" Type="http://schemas.openxmlformats.org/officeDocument/2006/relationships/image" Target="../media/image64.png"/><Relationship Id="rId4"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2" name="Title 1">
            <a:extLst>
              <a:ext uri="{FF2B5EF4-FFF2-40B4-BE49-F238E27FC236}">
                <a16:creationId xmlns:a16="http://schemas.microsoft.com/office/drawing/2014/main" id="{DAE48B8D-7A59-42A4-A61B-B66E6063DD0D}"/>
              </a:ext>
            </a:extLst>
          </p:cNvPr>
          <p:cNvSpPr>
            <a:spLocks noGrp="1"/>
          </p:cNvSpPr>
          <p:nvPr>
            <p:ph type="ctrTitle"/>
          </p:nvPr>
        </p:nvSpPr>
        <p:spPr>
          <a:xfrm>
            <a:off x="6744928" y="758952"/>
            <a:ext cx="4802793" cy="4041648"/>
          </a:xfrm>
        </p:spPr>
        <p:txBody>
          <a:bodyPr rtlCol="0">
            <a:normAutofit/>
          </a:bodyPr>
          <a:lstStyle/>
          <a:p>
            <a:pPr rtl="0"/>
            <a:r>
              <a:rPr lang="en-GB" dirty="0"/>
              <a:t>Deepening Practice</a:t>
            </a:r>
          </a:p>
        </p:txBody>
      </p:sp>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4" name="Picture 3">
            <a:hlinkClick r:id="rId4"/>
            <a:extLst>
              <a:ext uri="{FF2B5EF4-FFF2-40B4-BE49-F238E27FC236}">
                <a16:creationId xmlns:a16="http://schemas.microsoft.com/office/drawing/2014/main" id="{21005F1B-6617-448E-AC8B-48ABB250FCC2}"/>
              </a:ext>
            </a:extLst>
          </p:cNvPr>
          <p:cNvPicPr>
            <a:picLocks noChangeAspect="1"/>
          </p:cNvPicPr>
          <p:nvPr/>
        </p:nvPicPr>
        <p:blipFill>
          <a:blip r:embed="rId5"/>
          <a:stretch>
            <a:fillRect/>
          </a:stretch>
        </p:blipFill>
        <p:spPr>
          <a:xfrm>
            <a:off x="0" y="-10"/>
            <a:ext cx="12192000" cy="6858000"/>
          </a:xfrm>
          <a:prstGeom prst="rect">
            <a:avLst/>
          </a:prstGeom>
        </p:spPr>
      </p:pic>
      <p:pic>
        <p:nvPicPr>
          <p:cNvPr id="7" name="Picture 6">
            <a:extLst>
              <a:ext uri="{FF2B5EF4-FFF2-40B4-BE49-F238E27FC236}">
                <a16:creationId xmlns:a16="http://schemas.microsoft.com/office/drawing/2014/main" id="{5835FE06-CE27-46E8-82D5-F6F15639C266}"/>
              </a:ext>
            </a:extLst>
          </p:cNvPr>
          <p:cNvPicPr>
            <a:picLocks noChangeAspect="1"/>
          </p:cNvPicPr>
          <p:nvPr/>
        </p:nvPicPr>
        <p:blipFill>
          <a:blip r:embed="rId6"/>
          <a:stretch>
            <a:fillRect/>
          </a:stretch>
        </p:blipFill>
        <p:spPr>
          <a:xfrm>
            <a:off x="7286483" y="64860"/>
            <a:ext cx="4791871" cy="957155"/>
          </a:xfrm>
          <a:prstGeom prst="rect">
            <a:avLst/>
          </a:prstGeom>
        </p:spPr>
      </p:pic>
    </p:spTree>
    <p:extLst>
      <p:ext uri="{BB962C8B-B14F-4D97-AF65-F5344CB8AC3E}">
        <p14:creationId xmlns:p14="http://schemas.microsoft.com/office/powerpoint/2010/main" val="3600701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a:solidFill>
            <a:schemeClr val="tx1"/>
          </a:solidFill>
          <a:ln w="38100">
            <a:solidFill>
              <a:srgbClr val="0070C0"/>
            </a:solidFill>
          </a:ln>
        </p:spPr>
        <p:txBody>
          <a:bodyPr/>
          <a:lstStyle/>
          <a:p>
            <a:pPr algn="ctr"/>
            <a:r>
              <a:rPr lang="en-GB" dirty="0">
                <a:solidFill>
                  <a:srgbClr val="FF0000"/>
                </a:solidFill>
              </a:rPr>
              <a:t>Why do we need to plan?</a:t>
            </a:r>
            <a:br>
              <a:rPr lang="en-GB" dirty="0">
                <a:solidFill>
                  <a:srgbClr val="FF0000"/>
                </a:solidFill>
              </a:rPr>
            </a:br>
            <a:r>
              <a:rPr lang="en-GB" dirty="0">
                <a:solidFill>
                  <a:srgbClr val="FF0000"/>
                </a:solidFill>
              </a:rPr>
              <a:t>What is the purpose of planning?</a:t>
            </a:r>
          </a:p>
        </p:txBody>
      </p:sp>
    </p:spTree>
    <p:extLst>
      <p:ext uri="{BB962C8B-B14F-4D97-AF65-F5344CB8AC3E}">
        <p14:creationId xmlns:p14="http://schemas.microsoft.com/office/powerpoint/2010/main" val="39518705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A9BAD-C98D-8D3D-F80F-E1B54994FDB8}"/>
              </a:ext>
            </a:extLst>
          </p:cNvPr>
          <p:cNvSpPr>
            <a:spLocks noGrp="1"/>
          </p:cNvSpPr>
          <p:nvPr>
            <p:ph type="title"/>
          </p:nvPr>
        </p:nvSpPr>
        <p:spPr>
          <a:xfrm>
            <a:off x="1261872" y="365760"/>
            <a:ext cx="9692640" cy="1325562"/>
          </a:xfrm>
        </p:spPr>
        <p:txBody>
          <a:bodyPr vert="horz" lIns="91440" tIns="45720" rIns="91440" bIns="45720" rtlCol="0" anchor="b">
            <a:normAutofit/>
          </a:bodyPr>
          <a:lstStyle/>
          <a:p>
            <a:r>
              <a:rPr lang="en-GB" dirty="0"/>
              <a:t>In small groups discuss the following:</a:t>
            </a:r>
          </a:p>
        </p:txBody>
      </p:sp>
      <p:sp>
        <p:nvSpPr>
          <p:cNvPr id="4" name="TextBox 3">
            <a:extLst>
              <a:ext uri="{FF2B5EF4-FFF2-40B4-BE49-F238E27FC236}">
                <a16:creationId xmlns:a16="http://schemas.microsoft.com/office/drawing/2014/main" id="{D25339D1-B07D-15E7-7CFF-4AC85763F261}"/>
              </a:ext>
            </a:extLst>
          </p:cNvPr>
          <p:cNvSpPr txBox="1"/>
          <p:nvPr/>
        </p:nvSpPr>
        <p:spPr>
          <a:xfrm>
            <a:off x="1261872" y="1828800"/>
            <a:ext cx="4480560" cy="4351337"/>
          </a:xfrm>
          <a:prstGeom prst="rect">
            <a:avLst/>
          </a:prstGeom>
        </p:spPr>
        <p:txBody>
          <a:bodyPr vert="horz" lIns="91440" tIns="45720" rIns="91440" bIns="45720" rtlCol="0">
            <a:normAutofit/>
          </a:bodyPr>
          <a:lstStyle/>
          <a:p>
            <a:pPr indent="-182880">
              <a:spcAft>
                <a:spcPts val="600"/>
              </a:spcAft>
              <a:buClr>
                <a:schemeClr val="accent1"/>
              </a:buClr>
            </a:pPr>
            <a:r>
              <a:rPr lang="en-GB" sz="2400" dirty="0"/>
              <a:t> Why must I plan?</a:t>
            </a:r>
          </a:p>
          <a:p>
            <a:pPr indent="-182880">
              <a:spcAft>
                <a:spcPts val="600"/>
              </a:spcAft>
              <a:buClr>
                <a:schemeClr val="accent1"/>
              </a:buClr>
            </a:pPr>
            <a:r>
              <a:rPr lang="en-GB" sz="2400" dirty="0"/>
              <a:t> Why does it take so long?</a:t>
            </a:r>
          </a:p>
          <a:p>
            <a:pPr indent="-182880">
              <a:spcAft>
                <a:spcPts val="600"/>
              </a:spcAft>
              <a:buClr>
                <a:schemeClr val="accent1"/>
              </a:buClr>
            </a:pPr>
            <a:r>
              <a:rPr lang="en-GB" sz="2400" dirty="0"/>
              <a:t> How do I know what to include?</a:t>
            </a:r>
          </a:p>
          <a:p>
            <a:pPr indent="-182880">
              <a:spcAft>
                <a:spcPts val="600"/>
              </a:spcAft>
              <a:buClr>
                <a:schemeClr val="accent1"/>
              </a:buClr>
            </a:pPr>
            <a:r>
              <a:rPr lang="en-GB" sz="2400" dirty="0"/>
              <a:t> What strategies are best to use?</a:t>
            </a:r>
          </a:p>
          <a:p>
            <a:pPr indent="-182880">
              <a:spcAft>
                <a:spcPts val="600"/>
              </a:spcAft>
              <a:buClr>
                <a:schemeClr val="accent1"/>
              </a:buClr>
            </a:pPr>
            <a:r>
              <a:rPr lang="en-GB" sz="2400" dirty="0"/>
              <a:t> Why must I use the university’s template?</a:t>
            </a:r>
          </a:p>
          <a:p>
            <a:pPr indent="-182880">
              <a:spcAft>
                <a:spcPts val="600"/>
              </a:spcAft>
              <a:buClr>
                <a:schemeClr val="accent1"/>
              </a:buClr>
            </a:pPr>
            <a:r>
              <a:rPr lang="en-GB" sz="2400" dirty="0"/>
              <a:t> Why must I evaluate every lesson?</a:t>
            </a:r>
          </a:p>
        </p:txBody>
      </p:sp>
      <p:pic>
        <p:nvPicPr>
          <p:cNvPr id="6" name="Content Placeholder 5" descr="A picture containing LEGO, toy&#10;&#10;Description automatically generated">
            <a:extLst>
              <a:ext uri="{FF2B5EF4-FFF2-40B4-BE49-F238E27FC236}">
                <a16:creationId xmlns:a16="http://schemas.microsoft.com/office/drawing/2014/main" id="{0E3002BD-C4D6-984A-FB3D-BCC9626054AE}"/>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26480" y="2217845"/>
            <a:ext cx="4480560" cy="3573246"/>
          </a:xfrm>
          <a:noFill/>
        </p:spPr>
      </p:pic>
      <p:sp>
        <p:nvSpPr>
          <p:cNvPr id="7" name="TextBox 6">
            <a:extLst>
              <a:ext uri="{FF2B5EF4-FFF2-40B4-BE49-F238E27FC236}">
                <a16:creationId xmlns:a16="http://schemas.microsoft.com/office/drawing/2014/main" id="{ECC28961-6258-D2D1-FAD2-7053C063B988}"/>
              </a:ext>
            </a:extLst>
          </p:cNvPr>
          <p:cNvSpPr txBox="1"/>
          <p:nvPr/>
        </p:nvSpPr>
        <p:spPr>
          <a:xfrm>
            <a:off x="7915277" y="5591036"/>
            <a:ext cx="269176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jeramiah.net/2012/12/corporate-communities-large-and-smal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054366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332123" y="4946587"/>
            <a:ext cx="3950503" cy="1104890"/>
          </a:xfrm>
        </p:spPr>
        <p:txBody>
          <a:bodyPr rtlCol="0">
            <a:normAutofit fontScale="70000" lnSpcReduction="20000"/>
          </a:bodyPr>
          <a:lstStyle/>
          <a:p>
            <a:r>
              <a:rPr lang="en-GB" dirty="0">
                <a:solidFill>
                  <a:schemeClr val="tx1">
                    <a:lumMod val="85000"/>
                  </a:schemeClr>
                </a:solidFill>
                <a:hlinkClick r:id="rId4"/>
              </a:rPr>
              <a:t>https://www.menti.com/aluph72grb8v</a:t>
            </a:r>
            <a:endParaRPr lang="en-GB" dirty="0">
              <a:solidFill>
                <a:schemeClr val="tx1">
                  <a:lumMod val="85000"/>
                </a:schemeClr>
              </a:solidFill>
            </a:endParaRPr>
          </a:p>
          <a:p>
            <a:endParaRPr lang="en-GB" dirty="0">
              <a:solidFill>
                <a:schemeClr val="tx1">
                  <a:lumMod val="85000"/>
                </a:schemeClr>
              </a:solidFill>
            </a:endParaRPr>
          </a:p>
          <a:p>
            <a:r>
              <a:rPr lang="en-GB" dirty="0">
                <a:solidFill>
                  <a:schemeClr val="tx1">
                    <a:lumMod val="85000"/>
                  </a:schemeClr>
                </a:solidFill>
              </a:rPr>
              <a:t>8626 0224</a:t>
            </a: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a:solidFill>
            <a:schemeClr val="tx1"/>
          </a:solidFill>
          <a:ln w="38100">
            <a:solidFill>
              <a:srgbClr val="0070C0"/>
            </a:solidFill>
          </a:ln>
        </p:spPr>
        <p:txBody>
          <a:bodyPr/>
          <a:lstStyle/>
          <a:p>
            <a:pPr algn="ctr"/>
            <a:r>
              <a:rPr lang="en-GB" dirty="0">
                <a:solidFill>
                  <a:srgbClr val="FF0000"/>
                </a:solidFill>
              </a:rPr>
              <a:t>What things do we need to consider when we are planning?</a:t>
            </a:r>
          </a:p>
        </p:txBody>
      </p:sp>
      <p:pic>
        <p:nvPicPr>
          <p:cNvPr id="2050" name="Picture 2">
            <a:extLst>
              <a:ext uri="{FF2B5EF4-FFF2-40B4-BE49-F238E27FC236}">
                <a16:creationId xmlns:a16="http://schemas.microsoft.com/office/drawing/2014/main" id="{7286D140-03BA-2BB3-6F69-C96C66DADAD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288" y="4157250"/>
            <a:ext cx="2610167" cy="26835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26227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9" name="Subtitle 8">
            <a:extLst>
              <a:ext uri="{FF2B5EF4-FFF2-40B4-BE49-F238E27FC236}">
                <a16:creationId xmlns:a16="http://schemas.microsoft.com/office/drawing/2014/main" id="{9CF42B84-035F-42AC-9410-F99A13A01E7C}"/>
              </a:ext>
            </a:extLst>
          </p:cNvPr>
          <p:cNvSpPr>
            <a:spLocks noGrp="1"/>
          </p:cNvSpPr>
          <p:nvPr>
            <p:ph type="subTitle" idx="1"/>
          </p:nvPr>
        </p:nvSpPr>
        <p:spPr/>
        <p:txBody>
          <a:bodyPr/>
          <a:lstStyle/>
          <a:p>
            <a:endParaRPr lang="en-GB"/>
          </a:p>
        </p:txBody>
      </p:sp>
      <p:pic>
        <p:nvPicPr>
          <p:cNvPr id="2" name="Picture 1">
            <a:extLst>
              <a:ext uri="{FF2B5EF4-FFF2-40B4-BE49-F238E27FC236}">
                <a16:creationId xmlns:a16="http://schemas.microsoft.com/office/drawing/2014/main" id="{36F2EFB8-F550-BA64-7928-859337B237FB}"/>
              </a:ext>
            </a:extLst>
          </p:cNvPr>
          <p:cNvPicPr>
            <a:picLocks noChangeAspect="1"/>
          </p:cNvPicPr>
          <p:nvPr/>
        </p:nvPicPr>
        <p:blipFill>
          <a:blip r:embed="rId5"/>
          <a:stretch>
            <a:fillRect/>
          </a:stretch>
        </p:blipFill>
        <p:spPr>
          <a:xfrm>
            <a:off x="191504" y="1469164"/>
            <a:ext cx="3498572" cy="3772006"/>
          </a:xfrm>
          <a:prstGeom prst="rect">
            <a:avLst/>
          </a:prstGeom>
        </p:spPr>
      </p:pic>
      <p:pic>
        <p:nvPicPr>
          <p:cNvPr id="3" name="Content Placeholder 3">
            <a:extLst>
              <a:ext uri="{FF2B5EF4-FFF2-40B4-BE49-F238E27FC236}">
                <a16:creationId xmlns:a16="http://schemas.microsoft.com/office/drawing/2014/main" id="{C628C93C-7A82-C49D-A6D7-307E00F1C77A}"/>
              </a:ext>
            </a:extLst>
          </p:cNvPr>
          <p:cNvPicPr>
            <a:picLocks noChangeAspect="1"/>
          </p:cNvPicPr>
          <p:nvPr/>
        </p:nvPicPr>
        <p:blipFill>
          <a:blip r:embed="rId6"/>
          <a:stretch>
            <a:fillRect/>
          </a:stretch>
        </p:blipFill>
        <p:spPr>
          <a:xfrm>
            <a:off x="4039096" y="1469164"/>
            <a:ext cx="3702067" cy="3772006"/>
          </a:xfrm>
          <a:prstGeom prst="rect">
            <a:avLst/>
          </a:prstGeom>
        </p:spPr>
      </p:pic>
      <p:pic>
        <p:nvPicPr>
          <p:cNvPr id="1026" name="Picture 2" descr="Resources">
            <a:extLst>
              <a:ext uri="{FF2B5EF4-FFF2-40B4-BE49-F238E27FC236}">
                <a16:creationId xmlns:a16="http://schemas.microsoft.com/office/drawing/2014/main" id="{3FEEAFEB-7504-D9B0-9AFB-21558164AE1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288910" y="1469164"/>
            <a:ext cx="3200393" cy="37720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7653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p:txBody>
          <a:bodyPr/>
          <a:lstStyle/>
          <a:p>
            <a:endParaRPr lang="en-GB" dirty="0"/>
          </a:p>
        </p:txBody>
      </p:sp>
      <p:pic>
        <p:nvPicPr>
          <p:cNvPr id="2" name="Picture 1">
            <a:extLst>
              <a:ext uri="{FF2B5EF4-FFF2-40B4-BE49-F238E27FC236}">
                <a16:creationId xmlns:a16="http://schemas.microsoft.com/office/drawing/2014/main" id="{9D552BA4-D849-45A8-9E68-AE8F14737B7F}"/>
              </a:ext>
            </a:extLst>
          </p:cNvPr>
          <p:cNvPicPr>
            <a:picLocks noChangeAspect="1"/>
          </p:cNvPicPr>
          <p:nvPr/>
        </p:nvPicPr>
        <p:blipFill>
          <a:blip r:embed="rId5"/>
          <a:stretch>
            <a:fillRect/>
          </a:stretch>
        </p:blipFill>
        <p:spPr>
          <a:xfrm>
            <a:off x="1578903" y="283975"/>
            <a:ext cx="9101288" cy="5560234"/>
          </a:xfrm>
          <a:prstGeom prst="rect">
            <a:avLst/>
          </a:prstGeom>
        </p:spPr>
      </p:pic>
    </p:spTree>
    <p:extLst>
      <p:ext uri="{BB962C8B-B14F-4D97-AF65-F5344CB8AC3E}">
        <p14:creationId xmlns:p14="http://schemas.microsoft.com/office/powerpoint/2010/main" val="2841359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C2F36558-A1DE-4FD7-8461-61F71BD26BDC}"/>
              </a:ext>
            </a:extLst>
          </p:cNvPr>
          <p:cNvSpPr/>
          <p:nvPr/>
        </p:nvSpPr>
        <p:spPr>
          <a:xfrm>
            <a:off x="4109012" y="173620"/>
            <a:ext cx="3495555" cy="2835797"/>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Oval 3">
            <a:extLst>
              <a:ext uri="{FF2B5EF4-FFF2-40B4-BE49-F238E27FC236}">
                <a16:creationId xmlns:a16="http://schemas.microsoft.com/office/drawing/2014/main" id="{484D5DAA-69E4-481F-85EC-BE8A64492EED}"/>
              </a:ext>
            </a:extLst>
          </p:cNvPr>
          <p:cNvSpPr/>
          <p:nvPr/>
        </p:nvSpPr>
        <p:spPr>
          <a:xfrm>
            <a:off x="7245754" y="3532207"/>
            <a:ext cx="3495555" cy="2835797"/>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Oval 5">
            <a:extLst>
              <a:ext uri="{FF2B5EF4-FFF2-40B4-BE49-F238E27FC236}">
                <a16:creationId xmlns:a16="http://schemas.microsoft.com/office/drawing/2014/main" id="{34C72ACF-48EE-4274-AF4B-80E4CED268EA}"/>
              </a:ext>
            </a:extLst>
          </p:cNvPr>
          <p:cNvSpPr/>
          <p:nvPr/>
        </p:nvSpPr>
        <p:spPr>
          <a:xfrm>
            <a:off x="1450693" y="3532207"/>
            <a:ext cx="3495555" cy="2835797"/>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Arrow: Right 6">
            <a:extLst>
              <a:ext uri="{FF2B5EF4-FFF2-40B4-BE49-F238E27FC236}">
                <a16:creationId xmlns:a16="http://schemas.microsoft.com/office/drawing/2014/main" id="{DA471900-3959-4147-AB88-030EF4C11976}"/>
              </a:ext>
            </a:extLst>
          </p:cNvPr>
          <p:cNvSpPr/>
          <p:nvPr/>
        </p:nvSpPr>
        <p:spPr>
          <a:xfrm rot="19136763">
            <a:off x="3303181" y="2504617"/>
            <a:ext cx="972273" cy="682906"/>
          </a:xfrm>
          <a:prstGeom prst="rightArrow">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Arrow: Right 8">
            <a:extLst>
              <a:ext uri="{FF2B5EF4-FFF2-40B4-BE49-F238E27FC236}">
                <a16:creationId xmlns:a16="http://schemas.microsoft.com/office/drawing/2014/main" id="{9DB5ACDE-3611-40E0-AEB2-00F82E30EFBE}"/>
              </a:ext>
            </a:extLst>
          </p:cNvPr>
          <p:cNvSpPr/>
          <p:nvPr/>
        </p:nvSpPr>
        <p:spPr>
          <a:xfrm rot="10800000">
            <a:off x="5609864" y="4608652"/>
            <a:ext cx="972273" cy="682906"/>
          </a:xfrm>
          <a:prstGeom prst="rightArrow">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Arrow: Right 10">
            <a:extLst>
              <a:ext uri="{FF2B5EF4-FFF2-40B4-BE49-F238E27FC236}">
                <a16:creationId xmlns:a16="http://schemas.microsoft.com/office/drawing/2014/main" id="{7158E88D-F7EF-4C93-9AB5-F25891493EAB}"/>
              </a:ext>
            </a:extLst>
          </p:cNvPr>
          <p:cNvSpPr/>
          <p:nvPr/>
        </p:nvSpPr>
        <p:spPr>
          <a:xfrm rot="2029760">
            <a:off x="7587207" y="2635836"/>
            <a:ext cx="972273" cy="682906"/>
          </a:xfrm>
          <a:prstGeom prst="rightArrow">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100F0FE0-16A8-4AB9-8BF1-34E0101C3A08}"/>
              </a:ext>
            </a:extLst>
          </p:cNvPr>
          <p:cNvSpPr txBox="1"/>
          <p:nvPr/>
        </p:nvSpPr>
        <p:spPr>
          <a:xfrm>
            <a:off x="4380165" y="717630"/>
            <a:ext cx="3099251" cy="181588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Calibri" panose="020F0502020204030204"/>
                <a:ea typeface="+mn-ea"/>
                <a:cs typeface="+mn-cs"/>
              </a:rPr>
              <a:t>What do I want pupils to learn?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(Aims and objectives)</a:t>
            </a:r>
          </a:p>
        </p:txBody>
      </p:sp>
      <p:sp>
        <p:nvSpPr>
          <p:cNvPr id="14" name="TextBox 13">
            <a:extLst>
              <a:ext uri="{FF2B5EF4-FFF2-40B4-BE49-F238E27FC236}">
                <a16:creationId xmlns:a16="http://schemas.microsoft.com/office/drawing/2014/main" id="{4D0334A3-460B-4749-9FF7-A957EB4CE76E}"/>
              </a:ext>
            </a:extLst>
          </p:cNvPr>
          <p:cNvSpPr txBox="1"/>
          <p:nvPr/>
        </p:nvSpPr>
        <p:spPr>
          <a:xfrm>
            <a:off x="7443905" y="4042164"/>
            <a:ext cx="3099251" cy="13849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Calibri" panose="020F0502020204030204"/>
                <a:ea typeface="+mn-ea"/>
                <a:cs typeface="+mn-cs"/>
              </a:rPr>
              <a:t>What learning and teaching strategies will I use?</a:t>
            </a:r>
            <a:endPar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C90AAA0D-D8F2-4D90-8FCB-CEF99B00E58E}"/>
              </a:ext>
            </a:extLst>
          </p:cNvPr>
          <p:cNvSpPr txBox="1"/>
          <p:nvPr/>
        </p:nvSpPr>
        <p:spPr>
          <a:xfrm>
            <a:off x="1648844" y="4161889"/>
            <a:ext cx="3099251"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Calibri" panose="020F0502020204030204"/>
                <a:ea typeface="+mn-ea"/>
                <a:cs typeface="+mn-cs"/>
              </a:rPr>
              <a:t>How will I check for understanding? </a:t>
            </a:r>
            <a:endPar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574861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p:txBody>
          <a:bodyPr/>
          <a:lstStyle/>
          <a:p>
            <a:endParaRPr lang="en-GB" dirty="0"/>
          </a:p>
        </p:txBody>
      </p:sp>
      <p:pic>
        <p:nvPicPr>
          <p:cNvPr id="2" name="Picture 1">
            <a:extLst>
              <a:ext uri="{FF2B5EF4-FFF2-40B4-BE49-F238E27FC236}">
                <a16:creationId xmlns:a16="http://schemas.microsoft.com/office/drawing/2014/main" id="{A1791AE4-A376-419D-9F09-61F74D1FB72F}"/>
              </a:ext>
            </a:extLst>
          </p:cNvPr>
          <p:cNvPicPr>
            <a:picLocks noChangeAspect="1"/>
          </p:cNvPicPr>
          <p:nvPr/>
        </p:nvPicPr>
        <p:blipFill>
          <a:blip r:embed="rId5"/>
          <a:stretch>
            <a:fillRect/>
          </a:stretch>
        </p:blipFill>
        <p:spPr>
          <a:xfrm>
            <a:off x="1405128" y="136071"/>
            <a:ext cx="9525000" cy="5715000"/>
          </a:xfrm>
          <a:prstGeom prst="rect">
            <a:avLst/>
          </a:prstGeom>
          <a:ln w="38100">
            <a:solidFill>
              <a:srgbClr val="FF0000"/>
            </a:solidFill>
          </a:ln>
        </p:spPr>
      </p:pic>
    </p:spTree>
    <p:extLst>
      <p:ext uri="{BB962C8B-B14F-4D97-AF65-F5344CB8AC3E}">
        <p14:creationId xmlns:p14="http://schemas.microsoft.com/office/powerpoint/2010/main" val="31999922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p:txBody>
          <a:bodyPr/>
          <a:lstStyle/>
          <a:p>
            <a:endParaRPr lang="en-GB" dirty="0"/>
          </a:p>
        </p:txBody>
      </p:sp>
      <p:pic>
        <p:nvPicPr>
          <p:cNvPr id="2" name="Picture 1">
            <a:extLst>
              <a:ext uri="{FF2B5EF4-FFF2-40B4-BE49-F238E27FC236}">
                <a16:creationId xmlns:a16="http://schemas.microsoft.com/office/drawing/2014/main" id="{B9E30488-10C1-4884-B5FC-D8149BB5BAA8}"/>
              </a:ext>
            </a:extLst>
          </p:cNvPr>
          <p:cNvPicPr>
            <a:picLocks noChangeAspect="1"/>
          </p:cNvPicPr>
          <p:nvPr/>
        </p:nvPicPr>
        <p:blipFill>
          <a:blip r:embed="rId5"/>
          <a:stretch>
            <a:fillRect/>
          </a:stretch>
        </p:blipFill>
        <p:spPr>
          <a:xfrm>
            <a:off x="868965" y="579309"/>
            <a:ext cx="10228784" cy="5326181"/>
          </a:xfrm>
          <a:prstGeom prst="rect">
            <a:avLst/>
          </a:prstGeom>
          <a:ln w="38100">
            <a:solidFill>
              <a:srgbClr val="FF0000"/>
            </a:solidFill>
          </a:ln>
        </p:spPr>
      </p:pic>
    </p:spTree>
    <p:extLst>
      <p:ext uri="{BB962C8B-B14F-4D97-AF65-F5344CB8AC3E}">
        <p14:creationId xmlns:p14="http://schemas.microsoft.com/office/powerpoint/2010/main" val="17433795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1" y="1412488"/>
            <a:ext cx="2174391" cy="4363844"/>
          </a:xfrm>
        </p:spPr>
        <p:txBody>
          <a:bodyPr anchor="t">
            <a:normAutofit/>
          </a:bodyPr>
          <a:lstStyle/>
          <a:p>
            <a:r>
              <a:rPr lang="en-GB" sz="3500" b="1">
                <a:solidFill>
                  <a:srgbClr val="FFFFFF"/>
                </a:solidFill>
              </a:rPr>
              <a:t>‘Begin with the end’ (Lemov, 2010) </a:t>
            </a:r>
          </a:p>
        </p:txBody>
      </p:sp>
      <p:sp>
        <p:nvSpPr>
          <p:cNvPr id="4" name="Content Placeholder 3"/>
          <p:cNvSpPr>
            <a:spLocks noGrp="1"/>
          </p:cNvSpPr>
          <p:nvPr>
            <p:ph sz="half" idx="2"/>
          </p:nvPr>
        </p:nvSpPr>
        <p:spPr>
          <a:xfrm>
            <a:off x="6821204" y="1412489"/>
            <a:ext cx="3439776" cy="4363844"/>
          </a:xfrm>
        </p:spPr>
        <p:txBody>
          <a:bodyPr vert="horz" lIns="91440" tIns="45720" rIns="91440" bIns="45720" rtlCol="0">
            <a:normAutofit/>
          </a:bodyPr>
          <a:lstStyle/>
          <a:p>
            <a:pPr marL="0" indent="0">
              <a:buNone/>
            </a:pPr>
            <a:r>
              <a:rPr lang="en-GB" sz="1700" b="1" dirty="0"/>
              <a:t>Begin with the end means:</a:t>
            </a:r>
          </a:p>
          <a:p>
            <a:r>
              <a:rPr lang="en-GB" sz="1700" dirty="0"/>
              <a:t>Progressing from unit planning to lesson planning. </a:t>
            </a:r>
            <a:endParaRPr lang="en-GB" sz="1700" dirty="0">
              <a:cs typeface="Calibri"/>
            </a:endParaRPr>
          </a:p>
          <a:p>
            <a:r>
              <a:rPr lang="en-GB" sz="1700" dirty="0"/>
              <a:t>Using a well-framed objective to deﬁne the goal of each lesson. </a:t>
            </a:r>
            <a:endParaRPr lang="en-GB" sz="1700" dirty="0">
              <a:cs typeface="Calibri"/>
            </a:endParaRPr>
          </a:p>
          <a:p>
            <a:r>
              <a:rPr lang="en-GB" sz="1700" dirty="0"/>
              <a:t>Determining how you’ll assess your effectiveness in reaching your goal. </a:t>
            </a:r>
          </a:p>
          <a:p>
            <a:r>
              <a:rPr lang="en-GB" sz="1700" dirty="0"/>
              <a:t>Deciding on your activity.</a:t>
            </a:r>
          </a:p>
          <a:p>
            <a:endParaRPr lang="en-GB" sz="1700" dirty="0"/>
          </a:p>
        </p:txBody>
      </p:sp>
      <p:pic>
        <p:nvPicPr>
          <p:cNvPr id="5" name="Picture 4">
            <a:extLst>
              <a:ext uri="{FF2B5EF4-FFF2-40B4-BE49-F238E27FC236}">
                <a16:creationId xmlns:a16="http://schemas.microsoft.com/office/drawing/2014/main" id="{7067DAC3-5033-40F5-ADDF-52A5F0B1A919}"/>
              </a:ext>
            </a:extLst>
          </p:cNvPr>
          <p:cNvPicPr>
            <a:picLocks noChangeAspect="1"/>
          </p:cNvPicPr>
          <p:nvPr/>
        </p:nvPicPr>
        <p:blipFill>
          <a:blip r:embed="rId3"/>
          <a:stretch>
            <a:fillRect/>
          </a:stretch>
        </p:blipFill>
        <p:spPr>
          <a:xfrm>
            <a:off x="624745" y="1081668"/>
            <a:ext cx="4668552" cy="4674231"/>
          </a:xfrm>
          <a:prstGeom prst="rect">
            <a:avLst/>
          </a:prstGeom>
          <a:ln w="38100">
            <a:solidFill>
              <a:srgbClr val="0070C0"/>
            </a:solidFill>
          </a:ln>
        </p:spPr>
      </p:pic>
    </p:spTree>
    <p:extLst>
      <p:ext uri="{BB962C8B-B14F-4D97-AF65-F5344CB8AC3E}">
        <p14:creationId xmlns:p14="http://schemas.microsoft.com/office/powerpoint/2010/main" val="35477091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2152650" y="557189"/>
            <a:ext cx="7886700" cy="1133499"/>
          </a:xfrm>
        </p:spPr>
        <p:txBody>
          <a:bodyPr vert="horz" lIns="91440" tIns="45720" rIns="91440" bIns="45720" rtlCol="0" anchor="ctr">
            <a:normAutofit/>
          </a:bodyPr>
          <a:lstStyle/>
          <a:p>
            <a:pPr algn="ctr"/>
            <a:r>
              <a:rPr lang="en-US" sz="4500" b="1"/>
              <a:t>In other words…</a:t>
            </a:r>
          </a:p>
        </p:txBody>
      </p:sp>
      <p:graphicFrame>
        <p:nvGraphicFramePr>
          <p:cNvPr id="6" name="Content Placeholder 2"/>
          <p:cNvGraphicFramePr>
            <a:graphicFrameLocks noGrp="1"/>
          </p:cNvGraphicFramePr>
          <p:nvPr>
            <p:ph idx="1"/>
            <p:extLst>
              <p:ext uri="{D42A27DB-BD31-4B8C-83A1-F6EECF244321}">
                <p14:modId xmlns:p14="http://schemas.microsoft.com/office/powerpoint/2010/main" val="270265603"/>
              </p:ext>
            </p:extLst>
          </p:nvPr>
        </p:nvGraphicFramePr>
        <p:xfrm>
          <a:off x="2151507" y="1030514"/>
          <a:ext cx="78867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4945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00717" y="5622798"/>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D7C4C7DC-8795-46A9-9834-69C969FB86C1}"/>
              </a:ext>
            </a:extLst>
          </p:cNvPr>
          <p:cNvSpPr>
            <a:spLocks noGrp="1"/>
          </p:cNvSpPr>
          <p:nvPr>
            <p:ph type="ctrTitle"/>
          </p:nvPr>
        </p:nvSpPr>
        <p:spPr>
          <a:xfrm>
            <a:off x="2214599" y="1875943"/>
            <a:ext cx="9418320" cy="1195783"/>
          </a:xfrm>
        </p:spPr>
        <p:txBody>
          <a:bodyPr>
            <a:normAutofit/>
          </a:bodyPr>
          <a:lstStyle/>
          <a:p>
            <a:r>
              <a:rPr lang="en-GB" dirty="0">
                <a:solidFill>
                  <a:srgbClr val="FF0000"/>
                </a:solidFill>
              </a:rPr>
              <a:t>Are you ready?</a:t>
            </a:r>
          </a:p>
        </p:txBody>
      </p:sp>
      <p:pic>
        <p:nvPicPr>
          <p:cNvPr id="7" name="Picture 6">
            <a:extLst>
              <a:ext uri="{FF2B5EF4-FFF2-40B4-BE49-F238E27FC236}">
                <a16:creationId xmlns:a16="http://schemas.microsoft.com/office/drawing/2014/main" id="{AE0742FE-EAD8-4E3F-AD5E-C8D68C3EE23E}"/>
              </a:ext>
            </a:extLst>
          </p:cNvPr>
          <p:cNvPicPr>
            <a:picLocks noChangeAspect="1"/>
          </p:cNvPicPr>
          <p:nvPr/>
        </p:nvPicPr>
        <p:blipFill>
          <a:blip r:embed="rId5"/>
          <a:stretch>
            <a:fillRect/>
          </a:stretch>
        </p:blipFill>
        <p:spPr>
          <a:xfrm>
            <a:off x="1511224" y="711808"/>
            <a:ext cx="8466177" cy="4827932"/>
          </a:xfrm>
          <a:prstGeom prst="rect">
            <a:avLst/>
          </a:prstGeom>
        </p:spPr>
      </p:pic>
    </p:spTree>
    <p:extLst>
      <p:ext uri="{BB962C8B-B14F-4D97-AF65-F5344CB8AC3E}">
        <p14:creationId xmlns:p14="http://schemas.microsoft.com/office/powerpoint/2010/main" val="33634890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00717" y="5622798"/>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D7C4C7DC-8795-46A9-9834-69C969FB86C1}"/>
              </a:ext>
            </a:extLst>
          </p:cNvPr>
          <p:cNvSpPr>
            <a:spLocks noGrp="1"/>
          </p:cNvSpPr>
          <p:nvPr>
            <p:ph type="ctrTitle"/>
          </p:nvPr>
        </p:nvSpPr>
        <p:spPr>
          <a:xfrm>
            <a:off x="2214599" y="1875943"/>
            <a:ext cx="9418320" cy="1195783"/>
          </a:xfrm>
        </p:spPr>
        <p:txBody>
          <a:bodyPr>
            <a:normAutofit/>
          </a:bodyPr>
          <a:lstStyle/>
          <a:p>
            <a:r>
              <a:rPr lang="en-GB" dirty="0">
                <a:solidFill>
                  <a:srgbClr val="FF0000"/>
                </a:solidFill>
              </a:rPr>
              <a:t>Are you ready?</a:t>
            </a:r>
          </a:p>
        </p:txBody>
      </p:sp>
      <p:pic>
        <p:nvPicPr>
          <p:cNvPr id="7" name="Picture 6">
            <a:extLst>
              <a:ext uri="{FF2B5EF4-FFF2-40B4-BE49-F238E27FC236}">
                <a16:creationId xmlns:a16="http://schemas.microsoft.com/office/drawing/2014/main" id="{5EB6518F-3E06-4F8D-BE03-E72C6214660E}"/>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0719455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sp>
        <p:nvSpPr>
          <p:cNvPr id="4" name="Title 3">
            <a:extLst>
              <a:ext uri="{FF2B5EF4-FFF2-40B4-BE49-F238E27FC236}">
                <a16:creationId xmlns:a16="http://schemas.microsoft.com/office/drawing/2014/main" id="{D7C4C7DC-8795-46A9-9834-69C969FB86C1}"/>
              </a:ext>
            </a:extLst>
          </p:cNvPr>
          <p:cNvSpPr>
            <a:spLocks noGrp="1"/>
          </p:cNvSpPr>
          <p:nvPr>
            <p:ph type="ctrTitle"/>
          </p:nvPr>
        </p:nvSpPr>
        <p:spPr>
          <a:xfrm>
            <a:off x="2214599" y="1875943"/>
            <a:ext cx="9418320" cy="1195783"/>
          </a:xfrm>
        </p:spPr>
        <p:txBody>
          <a:bodyPr>
            <a:normAutofit fontScale="90000"/>
          </a:bodyPr>
          <a:lstStyle/>
          <a:p>
            <a:r>
              <a:rPr lang="en-GB" dirty="0">
                <a:solidFill>
                  <a:srgbClr val="FF0000"/>
                </a:solidFill>
              </a:rPr>
              <a:t>In your teams, decide on your assessment task:</a:t>
            </a:r>
          </a:p>
        </p:txBody>
      </p:sp>
      <p:pic>
        <p:nvPicPr>
          <p:cNvPr id="2" name="Picture 1">
            <a:extLst>
              <a:ext uri="{FF2B5EF4-FFF2-40B4-BE49-F238E27FC236}">
                <a16:creationId xmlns:a16="http://schemas.microsoft.com/office/drawing/2014/main" id="{DB3AFDA5-01DE-4E68-84B7-EA5C72518BFF}"/>
              </a:ext>
            </a:extLst>
          </p:cNvPr>
          <p:cNvPicPr>
            <a:picLocks noChangeAspect="1"/>
          </p:cNvPicPr>
          <p:nvPr/>
        </p:nvPicPr>
        <p:blipFill>
          <a:blip r:embed="rId4"/>
          <a:stretch>
            <a:fillRect/>
          </a:stretch>
        </p:blipFill>
        <p:spPr>
          <a:xfrm>
            <a:off x="755213" y="3717798"/>
            <a:ext cx="4286250" cy="2857500"/>
          </a:xfrm>
          <a:prstGeom prst="rect">
            <a:avLst/>
          </a:prstGeom>
          <a:ln w="38100">
            <a:solidFill>
              <a:srgbClr val="0070C0"/>
            </a:solidFill>
          </a:ln>
        </p:spPr>
      </p:pic>
      <p:pic>
        <p:nvPicPr>
          <p:cNvPr id="7" name="Picture 6">
            <a:extLst>
              <a:ext uri="{FF2B5EF4-FFF2-40B4-BE49-F238E27FC236}">
                <a16:creationId xmlns:a16="http://schemas.microsoft.com/office/drawing/2014/main" id="{84478AD4-748C-41E3-94BE-19A612A4C1C8}"/>
              </a:ext>
            </a:extLst>
          </p:cNvPr>
          <p:cNvPicPr>
            <a:picLocks noChangeAspect="1"/>
          </p:cNvPicPr>
          <p:nvPr/>
        </p:nvPicPr>
        <p:blipFill>
          <a:blip r:embed="rId5"/>
          <a:stretch>
            <a:fillRect/>
          </a:stretch>
        </p:blipFill>
        <p:spPr>
          <a:xfrm>
            <a:off x="6681873" y="3717798"/>
            <a:ext cx="4567432" cy="2857500"/>
          </a:xfrm>
          <a:prstGeom prst="rect">
            <a:avLst/>
          </a:prstGeom>
          <a:ln w="38100">
            <a:solidFill>
              <a:srgbClr val="0070C0"/>
            </a:solidFill>
          </a:ln>
        </p:spPr>
      </p:pic>
    </p:spTree>
    <p:extLst>
      <p:ext uri="{BB962C8B-B14F-4D97-AF65-F5344CB8AC3E}">
        <p14:creationId xmlns:p14="http://schemas.microsoft.com/office/powerpoint/2010/main" val="4955925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00717" y="5622798"/>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D7C4C7DC-8795-46A9-9834-69C969FB86C1}"/>
              </a:ext>
            </a:extLst>
          </p:cNvPr>
          <p:cNvSpPr>
            <a:spLocks noGrp="1"/>
          </p:cNvSpPr>
          <p:nvPr>
            <p:ph type="ctrTitle"/>
          </p:nvPr>
        </p:nvSpPr>
        <p:spPr>
          <a:xfrm>
            <a:off x="1480889" y="2831103"/>
            <a:ext cx="9418320" cy="1195783"/>
          </a:xfrm>
        </p:spPr>
        <p:txBody>
          <a:bodyPr>
            <a:normAutofit fontScale="90000"/>
          </a:bodyPr>
          <a:lstStyle/>
          <a:p>
            <a:r>
              <a:rPr lang="en-GB" dirty="0">
                <a:solidFill>
                  <a:srgbClr val="FF0000"/>
                </a:solidFill>
              </a:rPr>
              <a:t>What skills do your pupils need to develop in order to succeed?</a:t>
            </a:r>
          </a:p>
        </p:txBody>
      </p:sp>
    </p:spTree>
    <p:extLst>
      <p:ext uri="{BB962C8B-B14F-4D97-AF65-F5344CB8AC3E}">
        <p14:creationId xmlns:p14="http://schemas.microsoft.com/office/powerpoint/2010/main" val="40836046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50499"/>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a:xfrm>
            <a:off x="1578789" y="622690"/>
            <a:ext cx="9418320" cy="5282800"/>
          </a:xfrm>
          <a:solidFill>
            <a:schemeClr val="bg1"/>
          </a:solidFill>
          <a:ln w="38100">
            <a:solidFill>
              <a:srgbClr val="FF0000"/>
            </a:solidFill>
          </a:ln>
        </p:spPr>
        <p:txBody>
          <a:bodyPr>
            <a:noAutofit/>
          </a:bodyPr>
          <a:lstStyle/>
          <a:p>
            <a:r>
              <a:rPr lang="en-GB" sz="5400" dirty="0"/>
              <a:t>Stickability:</a:t>
            </a:r>
            <a:br>
              <a:rPr lang="en-GB" sz="5400" dirty="0"/>
            </a:br>
            <a:r>
              <a:rPr lang="en-GB" sz="5400" dirty="0"/>
              <a:t>1. What will stick in the students’ minds when they leave your room?</a:t>
            </a:r>
            <a:br>
              <a:rPr lang="en-GB" sz="5400" dirty="0"/>
            </a:br>
            <a:r>
              <a:rPr lang="en-GB" sz="5400" dirty="0"/>
              <a:t>2. What do you want them to remember and bring back to the lesson?</a:t>
            </a:r>
          </a:p>
        </p:txBody>
      </p:sp>
    </p:spTree>
    <p:extLst>
      <p:ext uri="{BB962C8B-B14F-4D97-AF65-F5344CB8AC3E}">
        <p14:creationId xmlns:p14="http://schemas.microsoft.com/office/powerpoint/2010/main" val="13786497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p:txBody>
          <a:bodyPr/>
          <a:lstStyle/>
          <a:p>
            <a:endParaRPr lang="en-GB" dirty="0"/>
          </a:p>
        </p:txBody>
      </p:sp>
      <p:pic>
        <p:nvPicPr>
          <p:cNvPr id="2" name="Picture 1">
            <a:extLst>
              <a:ext uri="{FF2B5EF4-FFF2-40B4-BE49-F238E27FC236}">
                <a16:creationId xmlns:a16="http://schemas.microsoft.com/office/drawing/2014/main" id="{CAAD2BB9-E5D3-47F8-A754-26A9D108099F}"/>
              </a:ext>
            </a:extLst>
          </p:cNvPr>
          <p:cNvPicPr>
            <a:picLocks noChangeAspect="1"/>
          </p:cNvPicPr>
          <p:nvPr/>
        </p:nvPicPr>
        <p:blipFill>
          <a:blip r:embed="rId5"/>
          <a:stretch>
            <a:fillRect/>
          </a:stretch>
        </p:blipFill>
        <p:spPr>
          <a:xfrm>
            <a:off x="1143000" y="438150"/>
            <a:ext cx="9906000" cy="5981700"/>
          </a:xfrm>
          <a:prstGeom prst="rect">
            <a:avLst/>
          </a:prstGeom>
        </p:spPr>
      </p:pic>
    </p:spTree>
    <p:extLst>
      <p:ext uri="{BB962C8B-B14F-4D97-AF65-F5344CB8AC3E}">
        <p14:creationId xmlns:p14="http://schemas.microsoft.com/office/powerpoint/2010/main" val="22902615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74562" y="72938"/>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a:xfrm>
            <a:off x="5710793" y="549762"/>
            <a:ext cx="6165187" cy="5481911"/>
          </a:xfrm>
        </p:spPr>
        <p:txBody>
          <a:bodyPr>
            <a:normAutofit/>
          </a:bodyPr>
          <a:lstStyle/>
          <a:p>
            <a:r>
              <a:rPr lang="en-GB" sz="4400" dirty="0"/>
              <a:t>1.Where are the students starting from?</a:t>
            </a:r>
            <a:br>
              <a:rPr lang="en-GB" sz="4400" dirty="0"/>
            </a:br>
            <a:r>
              <a:rPr lang="en-GB" sz="4400" dirty="0"/>
              <a:t>2.Where do you want them to get to?</a:t>
            </a:r>
            <a:br>
              <a:rPr lang="en-GB" sz="4400" dirty="0"/>
            </a:br>
            <a:r>
              <a:rPr lang="en-GB" sz="4400" dirty="0"/>
              <a:t>3.How will you know when they are there?</a:t>
            </a:r>
            <a:br>
              <a:rPr lang="en-GB" sz="4400" dirty="0"/>
            </a:br>
            <a:r>
              <a:rPr lang="en-GB" sz="4400" dirty="0"/>
              <a:t>4. How can you best help them to get there?</a:t>
            </a:r>
            <a:br>
              <a:rPr lang="en-GB" sz="4400" dirty="0"/>
            </a:br>
            <a:endParaRPr lang="en-GB" sz="4400" dirty="0"/>
          </a:p>
        </p:txBody>
      </p:sp>
      <p:sp>
        <p:nvSpPr>
          <p:cNvPr id="2" name="TextBox 1">
            <a:extLst>
              <a:ext uri="{FF2B5EF4-FFF2-40B4-BE49-F238E27FC236}">
                <a16:creationId xmlns:a16="http://schemas.microsoft.com/office/drawing/2014/main" id="{E39FA3F4-A7D8-49B8-B218-E586AF2E631C}"/>
              </a:ext>
            </a:extLst>
          </p:cNvPr>
          <p:cNvSpPr txBox="1"/>
          <p:nvPr/>
        </p:nvSpPr>
        <p:spPr>
          <a:xfrm>
            <a:off x="213173" y="2228671"/>
            <a:ext cx="4886274" cy="1200329"/>
          </a:xfrm>
          <a:prstGeom prst="rect">
            <a:avLst/>
          </a:prstGeom>
          <a:noFill/>
        </p:spPr>
        <p:txBody>
          <a:bodyPr wrap="none" rtlCol="0">
            <a:spAutoFit/>
          </a:bodyPr>
          <a:lstStyle/>
          <a:p>
            <a:r>
              <a:rPr lang="en-GB" sz="7200" dirty="0">
                <a:solidFill>
                  <a:srgbClr val="FF0000"/>
                </a:solidFill>
              </a:rPr>
              <a:t>A strategy:</a:t>
            </a:r>
          </a:p>
        </p:txBody>
      </p:sp>
    </p:spTree>
    <p:extLst>
      <p:ext uri="{BB962C8B-B14F-4D97-AF65-F5344CB8AC3E}">
        <p14:creationId xmlns:p14="http://schemas.microsoft.com/office/powerpoint/2010/main" val="18859537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315BB8A2-26EF-4565-917C-D0C75EF59D35}"/>
              </a:ext>
            </a:extLst>
          </p:cNvPr>
          <p:cNvSpPr>
            <a:spLocks noGrp="1"/>
          </p:cNvSpPr>
          <p:nvPr>
            <p:ph type="title"/>
          </p:nvPr>
        </p:nvSpPr>
        <p:spPr>
          <a:xfrm>
            <a:off x="1261872" y="365760"/>
            <a:ext cx="9692640" cy="1325562"/>
          </a:xfrm>
        </p:spPr>
        <p:txBody>
          <a:bodyPr anchor="b">
            <a:normAutofit/>
          </a:bodyPr>
          <a:lstStyle/>
          <a:p>
            <a:r>
              <a:rPr lang="en-GB" sz="2800" dirty="0"/>
              <a:t>Task 1: Read Mutton et al. (2011) Learning to plan, planning to learn: the developing expertise of beginning teachers</a:t>
            </a:r>
            <a:endParaRPr lang="en-US" sz="2800" dirty="0"/>
          </a:p>
        </p:txBody>
      </p:sp>
      <p:pic>
        <p:nvPicPr>
          <p:cNvPr id="4" name="Picture 3">
            <a:extLst>
              <a:ext uri="{FF2B5EF4-FFF2-40B4-BE49-F238E27FC236}">
                <a16:creationId xmlns:a16="http://schemas.microsoft.com/office/drawing/2014/main" id="{02A8D321-76E7-47E9-A4CB-B08FECB3B11F}"/>
              </a:ext>
            </a:extLst>
          </p:cNvPr>
          <p:cNvPicPr>
            <a:picLocks noChangeAspect="1"/>
          </p:cNvPicPr>
          <p:nvPr/>
        </p:nvPicPr>
        <p:blipFill>
          <a:blip r:embed="rId3"/>
          <a:stretch>
            <a:fillRect/>
          </a:stretch>
        </p:blipFill>
        <p:spPr>
          <a:xfrm>
            <a:off x="1261872" y="2621096"/>
            <a:ext cx="4480560" cy="2766745"/>
          </a:xfrm>
          <a:prstGeom prst="rect">
            <a:avLst/>
          </a:prstGeom>
          <a:noFill/>
        </p:spPr>
      </p:pic>
      <p:sp>
        <p:nvSpPr>
          <p:cNvPr id="3" name="Content Placeholder 2">
            <a:extLst>
              <a:ext uri="{FF2B5EF4-FFF2-40B4-BE49-F238E27FC236}">
                <a16:creationId xmlns:a16="http://schemas.microsoft.com/office/drawing/2014/main" id="{FDD9D1C8-AD13-4102-96DD-EF3DC2CF5416}"/>
              </a:ext>
            </a:extLst>
          </p:cNvPr>
          <p:cNvSpPr>
            <a:spLocks noGrp="1"/>
          </p:cNvSpPr>
          <p:nvPr>
            <p:ph sz="half" idx="2"/>
          </p:nvPr>
        </p:nvSpPr>
        <p:spPr>
          <a:xfrm>
            <a:off x="6126480" y="1828800"/>
            <a:ext cx="4480560" cy="4351337"/>
          </a:xfrm>
        </p:spPr>
        <p:txBody>
          <a:bodyPr>
            <a:normAutofit/>
          </a:bodyPr>
          <a:lstStyle/>
          <a:p>
            <a:pPr marL="0" indent="0">
              <a:buNone/>
            </a:pPr>
            <a:r>
              <a:rPr lang="en-GB"/>
              <a:t>1. What answers, if any, does the article offer in relation to the questions raised at the start of this session? </a:t>
            </a:r>
          </a:p>
          <a:p>
            <a:pPr marL="0" indent="0">
              <a:buNone/>
            </a:pPr>
            <a:r>
              <a:rPr lang="en-GB"/>
              <a:t>2. In the context of the article, what does the following quote mean: “teachers learn most about how to plan once they gain much greater knowledge of what it can and cannot achieve.” (ibid.)?</a:t>
            </a:r>
          </a:p>
          <a:p>
            <a:pPr marL="0" indent="0">
              <a:buNone/>
            </a:pPr>
            <a:r>
              <a:rPr lang="en-GB"/>
              <a:t>3. Having read the article, why do you think such an emphasis is placed on student-teachers’ ability to plan? </a:t>
            </a:r>
          </a:p>
          <a:p>
            <a:pPr marL="0" indent="0">
              <a:buNone/>
            </a:pPr>
            <a:r>
              <a:rPr lang="en-GB"/>
              <a:t>4. Why is planning important? </a:t>
            </a:r>
          </a:p>
          <a:p>
            <a:endParaRPr lang="en-GB"/>
          </a:p>
        </p:txBody>
      </p:sp>
    </p:spTree>
    <p:extLst>
      <p:ext uri="{BB962C8B-B14F-4D97-AF65-F5344CB8AC3E}">
        <p14:creationId xmlns:p14="http://schemas.microsoft.com/office/powerpoint/2010/main" val="19583889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777A0-4D72-C42C-5A06-522526FBA020}"/>
              </a:ext>
            </a:extLst>
          </p:cNvPr>
          <p:cNvSpPr>
            <a:spLocks noGrp="1"/>
          </p:cNvSpPr>
          <p:nvPr>
            <p:ph type="title"/>
          </p:nvPr>
        </p:nvSpPr>
        <p:spPr>
          <a:xfrm>
            <a:off x="914400" y="5257800"/>
            <a:ext cx="9982200" cy="914400"/>
          </a:xfrm>
        </p:spPr>
        <p:txBody>
          <a:bodyPr anchor="b">
            <a:normAutofit/>
          </a:bodyPr>
          <a:lstStyle/>
          <a:p>
            <a:r>
              <a:rPr lang="en-GB" dirty="0"/>
              <a:t>Watch the short ‘Introduction to Planning’ presentation in our Teams folder</a:t>
            </a:r>
          </a:p>
        </p:txBody>
      </p:sp>
      <p:pic>
        <p:nvPicPr>
          <p:cNvPr id="6" name="Content Placeholder 5" descr="Icon&#10;&#10;Description automatically generated">
            <a:extLst>
              <a:ext uri="{FF2B5EF4-FFF2-40B4-BE49-F238E27FC236}">
                <a16:creationId xmlns:a16="http://schemas.microsoft.com/office/drawing/2014/main" id="{018E5887-85B0-FC5A-58B4-E675F3B357FC}"/>
              </a:ext>
            </a:extLst>
          </p:cNvPr>
          <p:cNvPicPr>
            <a:picLocks noGrp="1" noChangeAspect="1"/>
          </p:cNvPicPr>
          <p:nvPr>
            <p:ph type="pic"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p:blipFill>
        <p:spPr>
          <a:xfrm>
            <a:off x="1087377" y="0"/>
            <a:ext cx="9118085" cy="5128923"/>
          </a:xfrm>
          <a:noFill/>
        </p:spPr>
      </p:pic>
      <p:sp>
        <p:nvSpPr>
          <p:cNvPr id="12" name="Text Placeholder 3">
            <a:extLst>
              <a:ext uri="{FF2B5EF4-FFF2-40B4-BE49-F238E27FC236}">
                <a16:creationId xmlns:a16="http://schemas.microsoft.com/office/drawing/2014/main" id="{68E1B619-82B0-D361-78B5-F5C3FD2922C9}"/>
              </a:ext>
            </a:extLst>
          </p:cNvPr>
          <p:cNvSpPr>
            <a:spLocks noGrp="1"/>
          </p:cNvSpPr>
          <p:nvPr>
            <p:ph type="body" sz="half" idx="2"/>
          </p:nvPr>
        </p:nvSpPr>
        <p:spPr>
          <a:xfrm>
            <a:off x="914400" y="6108589"/>
            <a:ext cx="9982200" cy="597011"/>
          </a:xfrm>
        </p:spPr>
        <p:txBody>
          <a:bodyPr/>
          <a:lstStyle/>
          <a:p>
            <a:endParaRPr lang="en-US"/>
          </a:p>
        </p:txBody>
      </p:sp>
      <p:sp>
        <p:nvSpPr>
          <p:cNvPr id="7" name="TextBox 6">
            <a:extLst>
              <a:ext uri="{FF2B5EF4-FFF2-40B4-BE49-F238E27FC236}">
                <a16:creationId xmlns:a16="http://schemas.microsoft.com/office/drawing/2014/main" id="{2895AF62-F5F7-2C60-671A-8CBED5B836BF}"/>
              </a:ext>
            </a:extLst>
          </p:cNvPr>
          <p:cNvSpPr txBox="1"/>
          <p:nvPr/>
        </p:nvSpPr>
        <p:spPr>
          <a:xfrm>
            <a:off x="7345385" y="4928868"/>
            <a:ext cx="286007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eoplematters.in/article/strategic-hr/what-would-you-look-for-in-a-potential-hire-15946">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6297889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6" name="Picture 5" descr="A cup of coffee&#10;&#10;Description automatically generated with medium confidence">
            <a:extLst>
              <a:ext uri="{FF2B5EF4-FFF2-40B4-BE49-F238E27FC236}">
                <a16:creationId xmlns:a16="http://schemas.microsoft.com/office/drawing/2014/main" id="{4D220905-6535-83FD-3AD5-AFAC4DBF740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20495"/>
          <a:stretch/>
        </p:blipFill>
        <p:spPr>
          <a:xfrm>
            <a:off x="20" y="10"/>
            <a:ext cx="12191980" cy="6857990"/>
          </a:xfrm>
          <a:prstGeom prst="rect">
            <a:avLst/>
          </a:prstGeom>
          <a:noFill/>
        </p:spPr>
      </p:pic>
    </p:spTree>
    <p:extLst>
      <p:ext uri="{BB962C8B-B14F-4D97-AF65-F5344CB8AC3E}">
        <p14:creationId xmlns:p14="http://schemas.microsoft.com/office/powerpoint/2010/main" val="4919643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CCB3E-AD76-4564-8F02-9BFBE07B1A92}"/>
              </a:ext>
            </a:extLst>
          </p:cNvPr>
          <p:cNvSpPr>
            <a:spLocks noGrp="1"/>
          </p:cNvSpPr>
          <p:nvPr>
            <p:ph type="title"/>
          </p:nvPr>
        </p:nvSpPr>
        <p:spPr>
          <a:xfrm>
            <a:off x="896112" y="677863"/>
            <a:ext cx="9692640" cy="1325562"/>
          </a:xfrm>
        </p:spPr>
        <p:txBody>
          <a:bodyPr anchor="b">
            <a:noAutofit/>
          </a:bodyPr>
          <a:lstStyle/>
          <a:p>
            <a:r>
              <a:rPr lang="en-GB" sz="2400" dirty="0"/>
              <a:t>Task 2: Mutton et al.’s study (2011) identifies a lack of flexibility and limited opportunities for visualisation and creativity in beginning teachers’ planning. </a:t>
            </a:r>
            <a:br>
              <a:rPr lang="en-GB" sz="2400" dirty="0"/>
            </a:br>
            <a:br>
              <a:rPr lang="en-GB" sz="2400" dirty="0"/>
            </a:br>
            <a:endParaRPr lang="en-GB" sz="2400" dirty="0"/>
          </a:p>
        </p:txBody>
      </p:sp>
      <p:sp>
        <p:nvSpPr>
          <p:cNvPr id="10" name="Content Placeholder 2">
            <a:extLst>
              <a:ext uri="{FF2B5EF4-FFF2-40B4-BE49-F238E27FC236}">
                <a16:creationId xmlns:a16="http://schemas.microsoft.com/office/drawing/2014/main" id="{0CDBAE25-052D-FC41-70CA-8842F68D78B9}"/>
              </a:ext>
            </a:extLst>
          </p:cNvPr>
          <p:cNvSpPr>
            <a:spLocks noGrp="1"/>
          </p:cNvSpPr>
          <p:nvPr>
            <p:ph sz="half" idx="1"/>
          </p:nvPr>
        </p:nvSpPr>
        <p:spPr>
          <a:xfrm>
            <a:off x="1261872" y="1828800"/>
            <a:ext cx="4480560" cy="4351337"/>
          </a:xfrm>
        </p:spPr>
        <p:txBody>
          <a:bodyPr>
            <a:normAutofit/>
          </a:bodyPr>
          <a:lstStyle/>
          <a:p>
            <a:r>
              <a:rPr lang="en-GB" sz="2800" dirty="0"/>
              <a:t>How might using the pedagogical principles we have considered thus far, as an agreed set of planning principles, help to overcome these deficiencies?</a:t>
            </a:r>
            <a:endParaRPr lang="en-US" sz="2800" dirty="0"/>
          </a:p>
        </p:txBody>
      </p:sp>
      <p:pic>
        <p:nvPicPr>
          <p:cNvPr id="4" name="Picture 3">
            <a:extLst>
              <a:ext uri="{FF2B5EF4-FFF2-40B4-BE49-F238E27FC236}">
                <a16:creationId xmlns:a16="http://schemas.microsoft.com/office/drawing/2014/main" id="{182BEC18-9D48-C252-6A53-DF47B308923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22973" y="1828800"/>
            <a:ext cx="3687573" cy="4351337"/>
          </a:xfrm>
          <a:prstGeom prst="rect">
            <a:avLst/>
          </a:prstGeom>
          <a:noFill/>
        </p:spPr>
      </p:pic>
      <p:sp>
        <p:nvSpPr>
          <p:cNvPr id="5" name="TextBox 4">
            <a:extLst>
              <a:ext uri="{FF2B5EF4-FFF2-40B4-BE49-F238E27FC236}">
                <a16:creationId xmlns:a16="http://schemas.microsoft.com/office/drawing/2014/main" id="{84DF90D5-2475-C686-44AB-E4BC994D8F2E}"/>
              </a:ext>
            </a:extLst>
          </p:cNvPr>
          <p:cNvSpPr txBox="1"/>
          <p:nvPr/>
        </p:nvSpPr>
        <p:spPr>
          <a:xfrm>
            <a:off x="7326423" y="5980082"/>
            <a:ext cx="288412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aliem.com/article-review-use-of-effectiv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1148626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a:xfrm>
            <a:off x="1188944" y="2660679"/>
            <a:ext cx="3096955" cy="1238142"/>
          </a:xfrm>
        </p:spPr>
        <p:txBody>
          <a:bodyPr>
            <a:normAutofit fontScale="90000"/>
          </a:bodyPr>
          <a:lstStyle/>
          <a:p>
            <a:r>
              <a:rPr lang="en-GB" dirty="0">
                <a:solidFill>
                  <a:srgbClr val="FF0000"/>
                </a:solidFill>
              </a:rPr>
              <a:t>Form filling?</a:t>
            </a:r>
          </a:p>
        </p:txBody>
      </p:sp>
      <p:pic>
        <p:nvPicPr>
          <p:cNvPr id="2" name="Picture 1">
            <a:extLst>
              <a:ext uri="{FF2B5EF4-FFF2-40B4-BE49-F238E27FC236}">
                <a16:creationId xmlns:a16="http://schemas.microsoft.com/office/drawing/2014/main" id="{0EE44D7B-A34F-4BBD-8A86-6AF3911B30F2}"/>
              </a:ext>
            </a:extLst>
          </p:cNvPr>
          <p:cNvPicPr>
            <a:picLocks noChangeAspect="1"/>
          </p:cNvPicPr>
          <p:nvPr/>
        </p:nvPicPr>
        <p:blipFill>
          <a:blip r:embed="rId5"/>
          <a:stretch>
            <a:fillRect/>
          </a:stretch>
        </p:blipFill>
        <p:spPr>
          <a:xfrm>
            <a:off x="6557875" y="807572"/>
            <a:ext cx="5262008" cy="4155529"/>
          </a:xfrm>
          <a:prstGeom prst="rect">
            <a:avLst/>
          </a:prstGeom>
          <a:ln w="38100">
            <a:solidFill>
              <a:srgbClr val="0070C0"/>
            </a:solidFill>
          </a:ln>
        </p:spPr>
      </p:pic>
    </p:spTree>
    <p:extLst>
      <p:ext uri="{BB962C8B-B14F-4D97-AF65-F5344CB8AC3E}">
        <p14:creationId xmlns:p14="http://schemas.microsoft.com/office/powerpoint/2010/main" val="14021637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949989" y="611471"/>
            <a:ext cx="4740867" cy="4727672"/>
          </a:xfrm>
          <a:solidFill>
            <a:schemeClr val="tx1"/>
          </a:solidFill>
          <a:ln w="38100">
            <a:solidFill>
              <a:srgbClr val="0070C0"/>
            </a:solidFill>
          </a:ln>
        </p:spPr>
        <p:txBody>
          <a:bodyPr rtlCol="0">
            <a:noAutofit/>
          </a:bodyPr>
          <a:lstStyle/>
          <a:p>
            <a:pPr rtl="0"/>
            <a:r>
              <a:rPr lang="en-GB" sz="3200" dirty="0">
                <a:solidFill>
                  <a:schemeClr val="bg1"/>
                </a:solidFill>
              </a:rPr>
              <a:t>Students being busy means that they are learning.</a:t>
            </a:r>
          </a:p>
          <a:p>
            <a:pPr rtl="0"/>
            <a:r>
              <a:rPr lang="en-GB" sz="3200" dirty="0">
                <a:solidFill>
                  <a:schemeClr val="bg1"/>
                </a:solidFill>
              </a:rPr>
              <a:t>Students being taught means that they are learning.</a:t>
            </a:r>
          </a:p>
          <a:p>
            <a:pPr rtl="0"/>
            <a:r>
              <a:rPr lang="en-GB" sz="3200" dirty="0">
                <a:solidFill>
                  <a:schemeClr val="bg1"/>
                </a:solidFill>
              </a:rPr>
              <a:t>Learning must have a starter, main and plenary.</a:t>
            </a: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a:xfrm>
            <a:off x="1346020" y="-200326"/>
            <a:ext cx="3248420" cy="4041648"/>
          </a:xfrm>
        </p:spPr>
        <p:txBody>
          <a:bodyPr/>
          <a:lstStyle/>
          <a:p>
            <a:r>
              <a:rPr lang="en-GB" dirty="0">
                <a:solidFill>
                  <a:srgbClr val="FF0000"/>
                </a:solidFill>
              </a:rPr>
              <a:t>Myths</a:t>
            </a:r>
          </a:p>
        </p:txBody>
      </p:sp>
      <p:pic>
        <p:nvPicPr>
          <p:cNvPr id="2" name="Picture 1">
            <a:extLst>
              <a:ext uri="{FF2B5EF4-FFF2-40B4-BE49-F238E27FC236}">
                <a16:creationId xmlns:a16="http://schemas.microsoft.com/office/drawing/2014/main" id="{43A9239E-885D-4CC8-94A7-BF453CFB75E6}"/>
              </a:ext>
            </a:extLst>
          </p:cNvPr>
          <p:cNvPicPr>
            <a:picLocks noChangeAspect="1"/>
          </p:cNvPicPr>
          <p:nvPr/>
        </p:nvPicPr>
        <p:blipFill>
          <a:blip r:embed="rId5"/>
          <a:stretch>
            <a:fillRect/>
          </a:stretch>
        </p:blipFill>
        <p:spPr>
          <a:xfrm>
            <a:off x="137382" y="5905490"/>
            <a:ext cx="2952750" cy="852263"/>
          </a:xfrm>
          <a:prstGeom prst="rect">
            <a:avLst/>
          </a:prstGeom>
        </p:spPr>
      </p:pic>
    </p:spTree>
    <p:extLst>
      <p:ext uri="{BB962C8B-B14F-4D97-AF65-F5344CB8AC3E}">
        <p14:creationId xmlns:p14="http://schemas.microsoft.com/office/powerpoint/2010/main" val="18530983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p:txBody>
          <a:bodyPr/>
          <a:lstStyle/>
          <a:p>
            <a:endParaRPr lang="en-GB" dirty="0"/>
          </a:p>
        </p:txBody>
      </p:sp>
      <p:pic>
        <p:nvPicPr>
          <p:cNvPr id="2" name="Picture 1">
            <a:extLst>
              <a:ext uri="{FF2B5EF4-FFF2-40B4-BE49-F238E27FC236}">
                <a16:creationId xmlns:a16="http://schemas.microsoft.com/office/drawing/2014/main" id="{74DB3FF6-F17B-424C-8B35-DD2DC6C95211}"/>
              </a:ext>
            </a:extLst>
          </p:cNvPr>
          <p:cNvPicPr>
            <a:picLocks noChangeAspect="1"/>
          </p:cNvPicPr>
          <p:nvPr/>
        </p:nvPicPr>
        <p:blipFill>
          <a:blip r:embed="rId5"/>
          <a:stretch>
            <a:fillRect/>
          </a:stretch>
        </p:blipFill>
        <p:spPr>
          <a:xfrm>
            <a:off x="-59288" y="149232"/>
            <a:ext cx="12192000" cy="5617087"/>
          </a:xfrm>
          <a:prstGeom prst="rect">
            <a:avLst/>
          </a:prstGeom>
        </p:spPr>
      </p:pic>
    </p:spTree>
    <p:extLst>
      <p:ext uri="{BB962C8B-B14F-4D97-AF65-F5344CB8AC3E}">
        <p14:creationId xmlns:p14="http://schemas.microsoft.com/office/powerpoint/2010/main" val="32531172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a:xfrm>
            <a:off x="6658851" y="959279"/>
            <a:ext cx="4408418" cy="4530023"/>
          </a:xfrm>
          <a:ln w="38100">
            <a:solidFill>
              <a:srgbClr val="0070C0"/>
            </a:solidFill>
          </a:ln>
        </p:spPr>
        <p:txBody>
          <a:bodyPr>
            <a:noAutofit/>
          </a:bodyPr>
          <a:lstStyle/>
          <a:p>
            <a:r>
              <a:rPr lang="en-GB" sz="5400" dirty="0"/>
              <a:t>It is a thinking process.</a:t>
            </a:r>
            <a:br>
              <a:rPr lang="en-GB" sz="5400" dirty="0"/>
            </a:br>
            <a:r>
              <a:rPr lang="en-GB" sz="5400" dirty="0"/>
              <a:t>It is about habits of mind</a:t>
            </a:r>
          </a:p>
        </p:txBody>
      </p:sp>
      <p:pic>
        <p:nvPicPr>
          <p:cNvPr id="2" name="Picture 1">
            <a:extLst>
              <a:ext uri="{FF2B5EF4-FFF2-40B4-BE49-F238E27FC236}">
                <a16:creationId xmlns:a16="http://schemas.microsoft.com/office/drawing/2014/main" id="{B42D7953-B83E-4445-A0D0-2FE3DFC32F13}"/>
              </a:ext>
            </a:extLst>
          </p:cNvPr>
          <p:cNvPicPr>
            <a:picLocks noChangeAspect="1"/>
          </p:cNvPicPr>
          <p:nvPr/>
        </p:nvPicPr>
        <p:blipFill>
          <a:blip r:embed="rId5"/>
          <a:stretch>
            <a:fillRect/>
          </a:stretch>
        </p:blipFill>
        <p:spPr>
          <a:xfrm>
            <a:off x="110560" y="1437837"/>
            <a:ext cx="5589013" cy="3251970"/>
          </a:xfrm>
          <a:prstGeom prst="rect">
            <a:avLst/>
          </a:prstGeom>
          <a:ln w="38100">
            <a:solidFill>
              <a:srgbClr val="0070C0"/>
            </a:solidFill>
          </a:ln>
        </p:spPr>
      </p:pic>
    </p:spTree>
    <p:extLst>
      <p:ext uri="{BB962C8B-B14F-4D97-AF65-F5344CB8AC3E}">
        <p14:creationId xmlns:p14="http://schemas.microsoft.com/office/powerpoint/2010/main" val="7049471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a:xfrm>
            <a:off x="67318" y="-17307"/>
            <a:ext cx="11904029" cy="1344729"/>
          </a:xfrm>
        </p:spPr>
        <p:txBody>
          <a:bodyPr>
            <a:noAutofit/>
          </a:bodyPr>
          <a:lstStyle/>
          <a:p>
            <a:r>
              <a:rPr lang="en-GB" sz="6000" dirty="0">
                <a:solidFill>
                  <a:srgbClr val="FF0000"/>
                </a:solidFill>
              </a:rPr>
              <a:t>Three types of Lesson Planning:</a:t>
            </a:r>
          </a:p>
        </p:txBody>
      </p:sp>
      <p:pic>
        <p:nvPicPr>
          <p:cNvPr id="2" name="Picture 1">
            <a:extLst>
              <a:ext uri="{FF2B5EF4-FFF2-40B4-BE49-F238E27FC236}">
                <a16:creationId xmlns:a16="http://schemas.microsoft.com/office/drawing/2014/main" id="{A96C9237-C590-4901-B15C-08A0EAA3BC24}"/>
              </a:ext>
            </a:extLst>
          </p:cNvPr>
          <p:cNvPicPr>
            <a:picLocks noChangeAspect="1"/>
          </p:cNvPicPr>
          <p:nvPr/>
        </p:nvPicPr>
        <p:blipFill>
          <a:blip r:embed="rId5"/>
          <a:stretch>
            <a:fillRect/>
          </a:stretch>
        </p:blipFill>
        <p:spPr>
          <a:xfrm>
            <a:off x="185748" y="1587577"/>
            <a:ext cx="3070213" cy="4110709"/>
          </a:xfrm>
          <a:prstGeom prst="rect">
            <a:avLst/>
          </a:prstGeom>
          <a:ln w="38100">
            <a:solidFill>
              <a:srgbClr val="0070C0"/>
            </a:solidFill>
          </a:ln>
        </p:spPr>
      </p:pic>
      <p:pic>
        <p:nvPicPr>
          <p:cNvPr id="4" name="Picture 3">
            <a:extLst>
              <a:ext uri="{FF2B5EF4-FFF2-40B4-BE49-F238E27FC236}">
                <a16:creationId xmlns:a16="http://schemas.microsoft.com/office/drawing/2014/main" id="{1D444AAB-4A5D-4C70-B9D1-9A8733753141}"/>
              </a:ext>
            </a:extLst>
          </p:cNvPr>
          <p:cNvPicPr>
            <a:picLocks noChangeAspect="1"/>
          </p:cNvPicPr>
          <p:nvPr/>
        </p:nvPicPr>
        <p:blipFill>
          <a:blip r:embed="rId6"/>
          <a:stretch>
            <a:fillRect/>
          </a:stretch>
        </p:blipFill>
        <p:spPr>
          <a:xfrm>
            <a:off x="3703613" y="1534625"/>
            <a:ext cx="4089555" cy="4163661"/>
          </a:xfrm>
          <a:prstGeom prst="rect">
            <a:avLst/>
          </a:prstGeom>
          <a:ln w="38100">
            <a:solidFill>
              <a:srgbClr val="0070C0"/>
            </a:solidFill>
          </a:ln>
        </p:spPr>
      </p:pic>
      <p:pic>
        <p:nvPicPr>
          <p:cNvPr id="8" name="Picture 7">
            <a:extLst>
              <a:ext uri="{FF2B5EF4-FFF2-40B4-BE49-F238E27FC236}">
                <a16:creationId xmlns:a16="http://schemas.microsoft.com/office/drawing/2014/main" id="{94078B3C-D977-413D-8F20-07EF46471CFA}"/>
              </a:ext>
            </a:extLst>
          </p:cNvPr>
          <p:cNvPicPr>
            <a:picLocks noChangeAspect="1"/>
          </p:cNvPicPr>
          <p:nvPr/>
        </p:nvPicPr>
        <p:blipFill>
          <a:blip r:embed="rId7"/>
          <a:stretch>
            <a:fillRect/>
          </a:stretch>
        </p:blipFill>
        <p:spPr>
          <a:xfrm>
            <a:off x="8240820" y="1587577"/>
            <a:ext cx="3602890" cy="4163661"/>
          </a:xfrm>
          <a:prstGeom prst="rect">
            <a:avLst/>
          </a:prstGeom>
          <a:ln w="38100">
            <a:solidFill>
              <a:srgbClr val="0070C0"/>
            </a:solidFill>
          </a:ln>
        </p:spPr>
      </p:pic>
    </p:spTree>
    <p:extLst>
      <p:ext uri="{BB962C8B-B14F-4D97-AF65-F5344CB8AC3E}">
        <p14:creationId xmlns:p14="http://schemas.microsoft.com/office/powerpoint/2010/main" val="32883786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2">
            <a:extLst>
              <a:ext uri="{FF2B5EF4-FFF2-40B4-BE49-F238E27FC236}">
                <a16:creationId xmlns:a16="http://schemas.microsoft.com/office/drawing/2014/main" id="{5A92F476-B2BD-440F-9191-094E95298908}"/>
              </a:ext>
            </a:extLst>
          </p:cNvPr>
          <p:cNvSpPr txBox="1">
            <a:spLocks noGrp="1"/>
          </p:cNvSpPr>
          <p:nvPr>
            <p:ph type="ctrTitle"/>
          </p:nvPr>
        </p:nvSpPr>
        <p:spPr>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4400" b="1" dirty="0"/>
              <a:t>Link to pedagogical principles:</a:t>
            </a:r>
          </a:p>
        </p:txBody>
      </p:sp>
      <p:sp>
        <p:nvSpPr>
          <p:cNvPr id="9" name="TextBox 8">
            <a:extLst>
              <a:ext uri="{FF2B5EF4-FFF2-40B4-BE49-F238E27FC236}">
                <a16:creationId xmlns:a16="http://schemas.microsoft.com/office/drawing/2014/main" id="{4AE6C302-E7D1-452A-8C89-0420E33EA793}"/>
              </a:ext>
            </a:extLst>
          </p:cNvPr>
          <p:cNvSpPr txBox="1"/>
          <p:nvPr/>
        </p:nvSpPr>
        <p:spPr>
          <a:xfrm>
            <a:off x="372023" y="888596"/>
            <a:ext cx="11198018" cy="5878532"/>
          </a:xfrm>
          <a:prstGeom prst="rect">
            <a:avLst/>
          </a:prstGeom>
          <a:solidFill>
            <a:schemeClr val="tx1"/>
          </a:solidFill>
          <a:ln w="38100">
            <a:solidFill>
              <a:srgbClr val="FF0000"/>
            </a:solidFill>
          </a:ln>
        </p:spPr>
        <p:txBody>
          <a:bodyPr wrap="square" rtlCol="0">
            <a:spAutoFit/>
          </a:bodyPr>
          <a:lstStyle/>
          <a:p>
            <a:r>
              <a:rPr lang="en-GB" sz="2200" dirty="0">
                <a:solidFill>
                  <a:prstClr val="black"/>
                </a:solidFill>
                <a:latin typeface="Calibri" panose="020F0502020204030204"/>
              </a:rPr>
              <a:t>1. Good teaching and learning maintains a consistent focus on the overall purposes of the curriculum</a:t>
            </a:r>
          </a:p>
          <a:p>
            <a:endParaRPr lang="en-GB" sz="2200" dirty="0">
              <a:solidFill>
                <a:prstClr val="black"/>
              </a:solidFill>
              <a:latin typeface="Calibri" panose="020F0502020204030204"/>
            </a:endParaRPr>
          </a:p>
          <a:p>
            <a:r>
              <a:rPr lang="en-GB" sz="2200" dirty="0">
                <a:solidFill>
                  <a:prstClr val="black"/>
                </a:solidFill>
                <a:latin typeface="Calibri" panose="020F0502020204030204"/>
              </a:rPr>
              <a:t>2. Good teaching and learning challenges all learners by encouraging them to recognise the importance of sustained effort in meeting expectations that are high but achievable for them</a:t>
            </a:r>
          </a:p>
          <a:p>
            <a:endParaRPr lang="en-GB" sz="2200" dirty="0">
              <a:solidFill>
                <a:prstClr val="black"/>
              </a:solidFill>
              <a:latin typeface="Calibri" panose="020F0502020204030204"/>
            </a:endParaRPr>
          </a:p>
          <a:p>
            <a:r>
              <a:rPr lang="en-GB" sz="2200" dirty="0">
                <a:solidFill>
                  <a:prstClr val="black"/>
                </a:solidFill>
                <a:latin typeface="Calibri" panose="020F0502020204030204"/>
              </a:rPr>
              <a:t>3. Good teaching and learning means employing a blend of approaches including direct teaching</a:t>
            </a:r>
          </a:p>
          <a:p>
            <a:endParaRPr lang="en-GB" sz="2200" dirty="0">
              <a:solidFill>
                <a:prstClr val="black"/>
              </a:solidFill>
              <a:latin typeface="Calibri" panose="020F0502020204030204"/>
            </a:endParaRPr>
          </a:p>
          <a:p>
            <a:r>
              <a:rPr lang="en-GB" sz="2200" dirty="0">
                <a:solidFill>
                  <a:prstClr val="black"/>
                </a:solidFill>
                <a:latin typeface="Calibri" panose="020F0502020204030204"/>
              </a:rPr>
              <a:t>4. Good teaching and learning means employing a blend of approaches including those that promote problem solving, creative and critical thinking</a:t>
            </a:r>
          </a:p>
          <a:p>
            <a:endParaRPr lang="en-GB" sz="2200" dirty="0">
              <a:solidFill>
                <a:prstClr val="black"/>
              </a:solidFill>
              <a:latin typeface="Calibri" panose="020F0502020204030204"/>
            </a:endParaRPr>
          </a:p>
          <a:p>
            <a:r>
              <a:rPr lang="en-GB" sz="2200" dirty="0">
                <a:solidFill>
                  <a:prstClr val="black"/>
                </a:solidFill>
                <a:latin typeface="Calibri" panose="020F0502020204030204"/>
              </a:rPr>
              <a:t>5. Good teaching and learning sets tasks and selects resources that build on previous knowledge and experience and engage interest </a:t>
            </a:r>
          </a:p>
          <a:p>
            <a:endParaRPr lang="en-GB" sz="2200" dirty="0">
              <a:solidFill>
                <a:prstClr val="black"/>
              </a:solidFill>
              <a:latin typeface="Calibri" panose="020F0502020204030204"/>
            </a:endParaRPr>
          </a:p>
          <a:p>
            <a:r>
              <a:rPr lang="en-GB" sz="2200" dirty="0">
                <a:solidFill>
                  <a:prstClr val="black"/>
                </a:solidFill>
                <a:latin typeface="Calibri" panose="020F0502020204030204"/>
              </a:rPr>
              <a:t>11. Good teaching and learning supports social and emotional development and positive relationships</a:t>
            </a:r>
          </a:p>
          <a:p>
            <a:endParaRPr lang="en-GB" sz="2400" dirty="0">
              <a:solidFill>
                <a:prstClr val="black"/>
              </a:solidFill>
              <a:latin typeface="Calibri" panose="020F0502020204030204"/>
            </a:endParaRPr>
          </a:p>
        </p:txBody>
      </p:sp>
      <p:sp>
        <p:nvSpPr>
          <p:cNvPr id="2" name="TextBox 1">
            <a:extLst>
              <a:ext uri="{FF2B5EF4-FFF2-40B4-BE49-F238E27FC236}">
                <a16:creationId xmlns:a16="http://schemas.microsoft.com/office/drawing/2014/main" id="{600F68E5-68C6-4BC6-82B5-014C83FB154D}"/>
              </a:ext>
            </a:extLst>
          </p:cNvPr>
          <p:cNvSpPr txBox="1"/>
          <p:nvPr/>
        </p:nvSpPr>
        <p:spPr>
          <a:xfrm>
            <a:off x="2748880" y="112513"/>
            <a:ext cx="5432898" cy="523220"/>
          </a:xfrm>
          <a:prstGeom prst="rect">
            <a:avLst/>
          </a:prstGeom>
          <a:solidFill>
            <a:srgbClr val="FF0000"/>
          </a:solidFill>
        </p:spPr>
        <p:txBody>
          <a:bodyPr wrap="none" rtlCol="0">
            <a:spAutoFit/>
          </a:bodyPr>
          <a:lstStyle/>
          <a:p>
            <a:r>
              <a:rPr lang="en-GB" sz="2800" dirty="0">
                <a:solidFill>
                  <a:schemeClr val="bg1"/>
                </a:solidFill>
              </a:rPr>
              <a:t>Links to pedagogical Principles</a:t>
            </a:r>
            <a:r>
              <a:rPr lang="en-GB" dirty="0"/>
              <a:t>:</a:t>
            </a:r>
          </a:p>
        </p:txBody>
      </p:sp>
    </p:spTree>
    <p:extLst>
      <p:ext uri="{BB962C8B-B14F-4D97-AF65-F5344CB8AC3E}">
        <p14:creationId xmlns:p14="http://schemas.microsoft.com/office/powerpoint/2010/main" val="6569692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15990-04CE-A384-DD17-2330BC1D20DF}"/>
              </a:ext>
            </a:extLst>
          </p:cNvPr>
          <p:cNvSpPr>
            <a:spLocks noGrp="1"/>
          </p:cNvSpPr>
          <p:nvPr>
            <p:ph type="title"/>
          </p:nvPr>
        </p:nvSpPr>
        <p:spPr/>
        <p:txBody>
          <a:bodyPr/>
          <a:lstStyle/>
          <a:p>
            <a:endParaRPr lang="en-GB"/>
          </a:p>
        </p:txBody>
      </p:sp>
      <p:pic>
        <p:nvPicPr>
          <p:cNvPr id="5" name="Content Placeholder 4" descr="Table&#10;&#10;Description automatically generated with low confidence">
            <a:extLst>
              <a:ext uri="{FF2B5EF4-FFF2-40B4-BE49-F238E27FC236}">
                <a16:creationId xmlns:a16="http://schemas.microsoft.com/office/drawing/2014/main" id="{B366C018-676C-D398-5B2B-C5FBB08B090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9615" y="5937"/>
            <a:ext cx="12192649" cy="6925036"/>
          </a:xfrm>
          <a:solidFill>
            <a:schemeClr val="bg1"/>
          </a:solidFill>
          <a:ln>
            <a:solidFill>
              <a:srgbClr val="FF0000"/>
            </a:solidFill>
          </a:ln>
        </p:spPr>
      </p:pic>
      <p:sp>
        <p:nvSpPr>
          <p:cNvPr id="6" name="TextBox 5">
            <a:extLst>
              <a:ext uri="{FF2B5EF4-FFF2-40B4-BE49-F238E27FC236}">
                <a16:creationId xmlns:a16="http://schemas.microsoft.com/office/drawing/2014/main" id="{58EBF1BA-4310-BDD5-07CB-E743005522A1}"/>
              </a:ext>
            </a:extLst>
          </p:cNvPr>
          <p:cNvSpPr txBox="1"/>
          <p:nvPr/>
        </p:nvSpPr>
        <p:spPr>
          <a:xfrm>
            <a:off x="9622971" y="1691322"/>
            <a:ext cx="1785258" cy="923330"/>
          </a:xfrm>
          <a:prstGeom prst="rect">
            <a:avLst/>
          </a:prstGeom>
          <a:solidFill>
            <a:schemeClr val="bg1"/>
          </a:solidFill>
          <a:ln w="28575">
            <a:solidFill>
              <a:srgbClr val="FF0000"/>
            </a:solidFill>
          </a:ln>
        </p:spPr>
        <p:txBody>
          <a:bodyPr wrap="square" rtlCol="0">
            <a:spAutoFit/>
          </a:bodyPr>
          <a:lstStyle/>
          <a:p>
            <a:r>
              <a:rPr lang="en-GB" dirty="0"/>
              <a:t>Curriculum links: KS3, GCSE, A Level</a:t>
            </a:r>
          </a:p>
        </p:txBody>
      </p:sp>
      <p:sp>
        <p:nvSpPr>
          <p:cNvPr id="8" name="TextBox 7">
            <a:extLst>
              <a:ext uri="{FF2B5EF4-FFF2-40B4-BE49-F238E27FC236}">
                <a16:creationId xmlns:a16="http://schemas.microsoft.com/office/drawing/2014/main" id="{647E98FC-F45B-2568-14B6-EA3DEA1E3948}"/>
              </a:ext>
            </a:extLst>
          </p:cNvPr>
          <p:cNvSpPr txBox="1"/>
          <p:nvPr/>
        </p:nvSpPr>
        <p:spPr>
          <a:xfrm>
            <a:off x="7338764" y="3390589"/>
            <a:ext cx="4001573" cy="2031325"/>
          </a:xfrm>
          <a:prstGeom prst="rect">
            <a:avLst/>
          </a:prstGeom>
          <a:solidFill>
            <a:schemeClr val="bg1"/>
          </a:solidFill>
          <a:ln w="28575">
            <a:solidFill>
              <a:srgbClr val="FF0000"/>
            </a:solidFill>
          </a:ln>
        </p:spPr>
        <p:txBody>
          <a:bodyPr wrap="square" rtlCol="0">
            <a:spAutoFit/>
          </a:bodyPr>
          <a:lstStyle/>
          <a:p>
            <a:r>
              <a:rPr lang="en-GB" b="1" dirty="0"/>
              <a:t>Cross curricular responsibilities – </a:t>
            </a:r>
            <a:r>
              <a:rPr lang="en-GB" dirty="0"/>
              <a:t>literacy/numeracy/digital competence?  These should occur naturally – don’t try to ‘force’ them.  Not all cross curricular links will be present in every lesson</a:t>
            </a:r>
          </a:p>
        </p:txBody>
      </p:sp>
      <p:cxnSp>
        <p:nvCxnSpPr>
          <p:cNvPr id="12" name="Straight Arrow Connector 11">
            <a:extLst>
              <a:ext uri="{FF2B5EF4-FFF2-40B4-BE49-F238E27FC236}">
                <a16:creationId xmlns:a16="http://schemas.microsoft.com/office/drawing/2014/main" id="{4455ABF8-A73A-AD11-54AB-1041B7769C43}"/>
              </a:ext>
            </a:extLst>
          </p:cNvPr>
          <p:cNvCxnSpPr>
            <a:cxnSpLocks/>
          </p:cNvCxnSpPr>
          <p:nvPr/>
        </p:nvCxnSpPr>
        <p:spPr>
          <a:xfrm flipH="1" flipV="1">
            <a:off x="3048000" y="1691322"/>
            <a:ext cx="6516914" cy="442278"/>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D55611BF-84D7-9903-C76B-58D721F4114A}"/>
              </a:ext>
            </a:extLst>
          </p:cNvPr>
          <p:cNvCxnSpPr/>
          <p:nvPr/>
        </p:nvCxnSpPr>
        <p:spPr>
          <a:xfrm flipH="1">
            <a:off x="2844800" y="4542971"/>
            <a:ext cx="4426073"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97055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B9818-1C87-051D-AD1C-C01AC1AC2D9D}"/>
              </a:ext>
            </a:extLst>
          </p:cNvPr>
          <p:cNvSpPr>
            <a:spLocks noGrp="1"/>
          </p:cNvSpPr>
          <p:nvPr>
            <p:ph type="title"/>
          </p:nvPr>
        </p:nvSpPr>
        <p:spPr/>
        <p:txBody>
          <a:bodyPr/>
          <a:lstStyle/>
          <a:p>
            <a:endParaRPr lang="en-GB"/>
          </a:p>
        </p:txBody>
      </p:sp>
      <p:pic>
        <p:nvPicPr>
          <p:cNvPr id="5" name="Content Placeholder 4" descr="Graphical user interface&#10;&#10;Description automatically generated with medium confidence">
            <a:extLst>
              <a:ext uri="{FF2B5EF4-FFF2-40B4-BE49-F238E27FC236}">
                <a16:creationId xmlns:a16="http://schemas.microsoft.com/office/drawing/2014/main" id="{BFF79FC1-0A5A-3A09-32A3-FB0301344C7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1999" cy="6858000"/>
          </a:xfrm>
        </p:spPr>
      </p:pic>
      <p:sp>
        <p:nvSpPr>
          <p:cNvPr id="6" name="TextBox 1">
            <a:extLst>
              <a:ext uri="{FF2B5EF4-FFF2-40B4-BE49-F238E27FC236}">
                <a16:creationId xmlns:a16="http://schemas.microsoft.com/office/drawing/2014/main" id="{A5F933D1-83C6-6A77-949A-8C9BFCEBBF4B}"/>
              </a:ext>
            </a:extLst>
          </p:cNvPr>
          <p:cNvSpPr txBox="1"/>
          <p:nvPr/>
        </p:nvSpPr>
        <p:spPr>
          <a:xfrm>
            <a:off x="6667761" y="1420336"/>
            <a:ext cx="5435259" cy="1477328"/>
          </a:xfrm>
          <a:prstGeom prst="rect">
            <a:avLst/>
          </a:prstGeom>
          <a:solidFill>
            <a:schemeClr val="bg1"/>
          </a:solidFill>
          <a:ln w="34925">
            <a:solidFill>
              <a:srgbClr val="FF0000"/>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t>Statement describing what pupils are expected to learn in the lesson.</a:t>
            </a:r>
          </a:p>
          <a:p>
            <a:r>
              <a:rPr lang="en-GB" dirty="0"/>
              <a:t>This is not about the task.</a:t>
            </a:r>
          </a:p>
          <a:p>
            <a:r>
              <a:rPr lang="en-GB" dirty="0"/>
              <a:t>It is about the skill that you want them to master / the information you want them to understand.</a:t>
            </a:r>
          </a:p>
        </p:txBody>
      </p:sp>
      <p:cxnSp>
        <p:nvCxnSpPr>
          <p:cNvPr id="8" name="Straight Arrow Connector 7">
            <a:extLst>
              <a:ext uri="{FF2B5EF4-FFF2-40B4-BE49-F238E27FC236}">
                <a16:creationId xmlns:a16="http://schemas.microsoft.com/office/drawing/2014/main" id="{53BEBCDD-8D69-52D8-E3D4-0C40BE101E62}"/>
              </a:ext>
            </a:extLst>
          </p:cNvPr>
          <p:cNvCxnSpPr/>
          <p:nvPr/>
        </p:nvCxnSpPr>
        <p:spPr>
          <a:xfrm flipH="1" flipV="1">
            <a:off x="1720889" y="365760"/>
            <a:ext cx="4878694" cy="1531194"/>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1376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462F2-2946-F776-7B26-47D963614C7A}"/>
              </a:ext>
            </a:extLst>
          </p:cNvPr>
          <p:cNvSpPr>
            <a:spLocks noGrp="1"/>
          </p:cNvSpPr>
          <p:nvPr>
            <p:ph type="title"/>
          </p:nvPr>
        </p:nvSpPr>
        <p:spPr>
          <a:xfrm>
            <a:off x="1261872" y="365760"/>
            <a:ext cx="9692640" cy="1325562"/>
          </a:xfrm>
        </p:spPr>
        <p:txBody>
          <a:bodyPr anchor="b">
            <a:normAutofit/>
          </a:bodyPr>
          <a:lstStyle/>
          <a:p>
            <a:r>
              <a:rPr lang="en-GB" dirty="0"/>
              <a:t>Learning Objectives:</a:t>
            </a:r>
          </a:p>
        </p:txBody>
      </p:sp>
      <p:pic>
        <p:nvPicPr>
          <p:cNvPr id="9" name="Picture 8" descr="A picture containing text, sky, sign, outdoor&#10;&#10;Description automatically generated">
            <a:extLst>
              <a:ext uri="{FF2B5EF4-FFF2-40B4-BE49-F238E27FC236}">
                <a16:creationId xmlns:a16="http://schemas.microsoft.com/office/drawing/2014/main" id="{66AEC362-788A-B92F-95B5-4511440C7B13}"/>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4965" r="16817" b="-1"/>
          <a:stretch/>
        </p:blipFill>
        <p:spPr>
          <a:xfrm>
            <a:off x="1261872" y="1828800"/>
            <a:ext cx="4480560" cy="4351337"/>
          </a:xfrm>
          <a:prstGeom prst="rect">
            <a:avLst/>
          </a:prstGeom>
          <a:noFill/>
        </p:spPr>
      </p:pic>
      <p:sp>
        <p:nvSpPr>
          <p:cNvPr id="4" name="Content Placeholder 3">
            <a:extLst>
              <a:ext uri="{FF2B5EF4-FFF2-40B4-BE49-F238E27FC236}">
                <a16:creationId xmlns:a16="http://schemas.microsoft.com/office/drawing/2014/main" id="{65E08E2C-BBCB-5294-1D18-8724AD7D22B9}"/>
              </a:ext>
            </a:extLst>
          </p:cNvPr>
          <p:cNvSpPr txBox="1">
            <a:spLocks noGrp="1"/>
          </p:cNvSpPr>
          <p:nvPr>
            <p:ph sz="half" idx="2"/>
          </p:nvPr>
        </p:nvSpPr>
        <p:spPr>
          <a:xfrm>
            <a:off x="6126480" y="1828800"/>
            <a:ext cx="4480560" cy="4351337"/>
          </a:xfrm>
        </p:spPr>
        <p:txBody>
          <a:bodyPr rtlCol="0">
            <a:normAutofit/>
          </a:bodyPr>
          <a:lstStyle/>
          <a:p>
            <a:r>
              <a:rPr lang="en-US" b="0" i="0" dirty="0">
                <a:effectLst/>
              </a:rPr>
              <a:t>Statement describing what a student is expected to </a:t>
            </a:r>
            <a:r>
              <a:rPr lang="en-US" b="1" i="0" dirty="0">
                <a:effectLst/>
              </a:rPr>
              <a:t>learn</a:t>
            </a:r>
            <a:r>
              <a:rPr lang="en-US" b="0" i="0" dirty="0">
                <a:effectLst/>
              </a:rPr>
              <a:t> from the lesson. The </a:t>
            </a:r>
            <a:r>
              <a:rPr lang="en-US" b="1" i="0" dirty="0">
                <a:effectLst/>
              </a:rPr>
              <a:t>learning</a:t>
            </a:r>
            <a:r>
              <a:rPr lang="en-US" b="0" i="0" dirty="0">
                <a:effectLst/>
              </a:rPr>
              <a:t> </a:t>
            </a:r>
            <a:r>
              <a:rPr lang="en-US" b="1" i="0" dirty="0">
                <a:effectLst/>
              </a:rPr>
              <a:t>objective</a:t>
            </a:r>
            <a:r>
              <a:rPr lang="en-US" b="0" i="0" dirty="0">
                <a:effectLst/>
              </a:rPr>
              <a:t> provides a detailed description of what the student will be able to do when the instruction ends.  </a:t>
            </a:r>
            <a:r>
              <a:rPr lang="en-US" b="1" i="0" dirty="0">
                <a:solidFill>
                  <a:srgbClr val="FF0000"/>
                </a:solidFill>
                <a:effectLst/>
              </a:rPr>
              <a:t>TPSBAT…</a:t>
            </a:r>
          </a:p>
          <a:p>
            <a:r>
              <a:rPr lang="en-US" b="1" dirty="0">
                <a:solidFill>
                  <a:srgbClr val="FF0000"/>
                </a:solidFill>
              </a:rPr>
              <a:t>The Pupil Should Be Able To…</a:t>
            </a:r>
            <a:endParaRPr lang="en-GB" b="1" dirty="0">
              <a:solidFill>
                <a:srgbClr val="FF0000"/>
              </a:solidFill>
            </a:endParaRPr>
          </a:p>
        </p:txBody>
      </p:sp>
      <p:sp>
        <p:nvSpPr>
          <p:cNvPr id="10" name="TextBox 9">
            <a:extLst>
              <a:ext uri="{FF2B5EF4-FFF2-40B4-BE49-F238E27FC236}">
                <a16:creationId xmlns:a16="http://schemas.microsoft.com/office/drawing/2014/main" id="{FB831838-1B45-F5CC-050C-771056CE3C12}"/>
              </a:ext>
            </a:extLst>
          </p:cNvPr>
          <p:cNvSpPr txBox="1"/>
          <p:nvPr/>
        </p:nvSpPr>
        <p:spPr>
          <a:xfrm>
            <a:off x="3050669" y="5980082"/>
            <a:ext cx="269176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icpedia.org/highway-signs/l/learning.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0320801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a:xfrm>
            <a:off x="8285698" y="443175"/>
            <a:ext cx="3763288" cy="4048883"/>
          </a:xfrm>
          <a:ln w="38100">
            <a:solidFill>
              <a:srgbClr val="0070C0"/>
            </a:solidFill>
          </a:ln>
        </p:spPr>
        <p:txBody>
          <a:bodyPr>
            <a:normAutofit fontScale="90000"/>
          </a:bodyPr>
          <a:lstStyle/>
          <a:p>
            <a:r>
              <a:rPr lang="en-GB" sz="4000" dirty="0"/>
              <a:t>Be clear and precise about the knowledge/skills you want students to learn, not what you want them to do.</a:t>
            </a:r>
          </a:p>
        </p:txBody>
      </p:sp>
      <p:pic>
        <p:nvPicPr>
          <p:cNvPr id="2" name="Picture 1">
            <a:extLst>
              <a:ext uri="{FF2B5EF4-FFF2-40B4-BE49-F238E27FC236}">
                <a16:creationId xmlns:a16="http://schemas.microsoft.com/office/drawing/2014/main" id="{CC7C296E-9E70-4F14-9EC0-226E70730678}"/>
              </a:ext>
            </a:extLst>
          </p:cNvPr>
          <p:cNvPicPr>
            <a:picLocks noChangeAspect="1"/>
          </p:cNvPicPr>
          <p:nvPr/>
        </p:nvPicPr>
        <p:blipFill>
          <a:blip r:embed="rId5"/>
          <a:stretch>
            <a:fillRect/>
          </a:stretch>
        </p:blipFill>
        <p:spPr>
          <a:xfrm>
            <a:off x="98368" y="365760"/>
            <a:ext cx="7923669" cy="6220164"/>
          </a:xfrm>
          <a:prstGeom prst="rect">
            <a:avLst/>
          </a:prstGeom>
          <a:ln w="38100">
            <a:solidFill>
              <a:srgbClr val="0070C0"/>
            </a:solidFill>
          </a:ln>
        </p:spPr>
      </p:pic>
    </p:spTree>
    <p:extLst>
      <p:ext uri="{BB962C8B-B14F-4D97-AF65-F5344CB8AC3E}">
        <p14:creationId xmlns:p14="http://schemas.microsoft.com/office/powerpoint/2010/main" val="3739907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197224" y="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p:txBody>
          <a:bodyPr/>
          <a:lstStyle/>
          <a:p>
            <a:endParaRPr lang="en-GB" dirty="0"/>
          </a:p>
        </p:txBody>
      </p:sp>
      <p:sp>
        <p:nvSpPr>
          <p:cNvPr id="10" name="Content Placeholder 2">
            <a:extLst>
              <a:ext uri="{FF2B5EF4-FFF2-40B4-BE49-F238E27FC236}">
                <a16:creationId xmlns:a16="http://schemas.microsoft.com/office/drawing/2014/main" id="{A49EE631-4474-4DF0-A7E9-85132C96DFF9}"/>
              </a:ext>
            </a:extLst>
          </p:cNvPr>
          <p:cNvSpPr txBox="1">
            <a:spLocks/>
          </p:cNvSpPr>
          <p:nvPr/>
        </p:nvSpPr>
        <p:spPr>
          <a:xfrm>
            <a:off x="307909" y="1314907"/>
            <a:ext cx="11686867" cy="4862056"/>
          </a:xfrm>
          <a:prstGeom prst="rect">
            <a:avLst/>
          </a:prstGeom>
          <a:solidFill>
            <a:schemeClr val="tx1"/>
          </a:solidFill>
          <a:ln w="38100">
            <a:solidFill>
              <a:srgbClr val="FF0000"/>
            </a:solidFill>
          </a:ln>
        </p:spPr>
        <p:txBody>
          <a:bodyPr>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300" dirty="0">
                <a:solidFill>
                  <a:srgbClr val="FF0000"/>
                </a:solidFill>
                <a:latin typeface="Calibri" panose="020F0502020204030204"/>
              </a:rPr>
              <a:t>Ensure challenge </a:t>
            </a:r>
            <a:r>
              <a:rPr lang="en-GB" sz="4300" dirty="0">
                <a:solidFill>
                  <a:prstClr val="black"/>
                </a:solidFill>
                <a:latin typeface="Calibri" panose="020F0502020204030204"/>
              </a:rPr>
              <a:t>– this involves knowing what will be challenging for pupils – link to prior knowledge. Due to the possibility of pupils struggling, you must ensure that making errors is not seen as failure.</a:t>
            </a:r>
          </a:p>
          <a:p>
            <a:r>
              <a:rPr lang="en-GB" sz="4300" dirty="0">
                <a:solidFill>
                  <a:srgbClr val="FF0000"/>
                </a:solidFill>
                <a:latin typeface="Calibri" panose="020F0502020204030204"/>
              </a:rPr>
              <a:t>Commitment</a:t>
            </a:r>
            <a:r>
              <a:rPr lang="en-GB" sz="4300" dirty="0">
                <a:solidFill>
                  <a:prstClr val="black"/>
                </a:solidFill>
                <a:latin typeface="Calibri" panose="020F0502020204030204"/>
              </a:rPr>
              <a:t> – pupils need to commit to a task so should see the worth of a learning experience</a:t>
            </a:r>
          </a:p>
          <a:p>
            <a:r>
              <a:rPr lang="en-GB" sz="4300" dirty="0">
                <a:solidFill>
                  <a:srgbClr val="FF0000"/>
                </a:solidFill>
                <a:latin typeface="Calibri" panose="020F0502020204030204"/>
              </a:rPr>
              <a:t>Confidence </a:t>
            </a:r>
            <a:r>
              <a:rPr lang="en-GB" sz="4300" dirty="0">
                <a:solidFill>
                  <a:prstClr val="black"/>
                </a:solidFill>
                <a:latin typeface="Calibri" panose="020F0502020204030204"/>
              </a:rPr>
              <a:t>– pupils have to believe that they can attain any goal/learning intention. You must instil this confidence.</a:t>
            </a:r>
          </a:p>
          <a:p>
            <a:r>
              <a:rPr lang="en-GB" sz="4300" dirty="0">
                <a:solidFill>
                  <a:srgbClr val="FF0000"/>
                </a:solidFill>
                <a:latin typeface="Calibri" panose="020F0502020204030204"/>
              </a:rPr>
              <a:t>Student expectations </a:t>
            </a:r>
            <a:r>
              <a:rPr lang="en-GB" sz="4300" dirty="0">
                <a:solidFill>
                  <a:prstClr val="black"/>
                </a:solidFill>
                <a:latin typeface="Calibri" panose="020F0502020204030204"/>
              </a:rPr>
              <a:t>– many students may fail if they have low expectations – you need to help students to have realistic expectations so they can achieve potential</a:t>
            </a:r>
          </a:p>
          <a:p>
            <a:r>
              <a:rPr lang="en-GB" sz="4300" dirty="0">
                <a:solidFill>
                  <a:srgbClr val="FF0000"/>
                </a:solidFill>
                <a:latin typeface="Calibri" panose="020F0502020204030204"/>
              </a:rPr>
              <a:t>Conceptual understanding </a:t>
            </a:r>
            <a:r>
              <a:rPr lang="en-GB" sz="4300" dirty="0">
                <a:solidFill>
                  <a:prstClr val="black"/>
                </a:solidFill>
                <a:latin typeface="Calibri" panose="020F0502020204030204"/>
              </a:rPr>
              <a:t>– ensure that there are opportunities for surface and deep understanding in order to develop conceptual understanding</a:t>
            </a:r>
          </a:p>
          <a:p>
            <a:endParaRPr lang="en-GB" dirty="0">
              <a:solidFill>
                <a:prstClr val="black"/>
              </a:solidFill>
              <a:latin typeface="Calibri" panose="020F0502020204030204"/>
            </a:endParaRPr>
          </a:p>
        </p:txBody>
      </p:sp>
      <p:sp>
        <p:nvSpPr>
          <p:cNvPr id="12" name="TextBox 11">
            <a:extLst>
              <a:ext uri="{FF2B5EF4-FFF2-40B4-BE49-F238E27FC236}">
                <a16:creationId xmlns:a16="http://schemas.microsoft.com/office/drawing/2014/main" id="{26B934E8-8498-4A7F-B79D-B5A90A1CFDE4}"/>
              </a:ext>
            </a:extLst>
          </p:cNvPr>
          <p:cNvSpPr txBox="1"/>
          <p:nvPr/>
        </p:nvSpPr>
        <p:spPr>
          <a:xfrm>
            <a:off x="-52712" y="-61456"/>
            <a:ext cx="8468985" cy="923330"/>
          </a:xfrm>
          <a:prstGeom prst="rect">
            <a:avLst/>
          </a:prstGeom>
          <a:noFill/>
        </p:spPr>
        <p:txBody>
          <a:bodyPr wrap="none" rtlCol="0">
            <a:spAutoFit/>
          </a:bodyPr>
          <a:lstStyle/>
          <a:p>
            <a:r>
              <a:rPr lang="en-GB" sz="5400" dirty="0">
                <a:solidFill>
                  <a:srgbClr val="FF0000"/>
                </a:solidFill>
              </a:rPr>
              <a:t>Clear learning intentions:</a:t>
            </a:r>
          </a:p>
        </p:txBody>
      </p:sp>
    </p:spTree>
    <p:extLst>
      <p:ext uri="{BB962C8B-B14F-4D97-AF65-F5344CB8AC3E}">
        <p14:creationId xmlns:p14="http://schemas.microsoft.com/office/powerpoint/2010/main" val="29413258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FFB21-79BA-AA3C-C139-2DC831789375}"/>
              </a:ext>
            </a:extLst>
          </p:cNvPr>
          <p:cNvSpPr>
            <a:spLocks noGrp="1"/>
          </p:cNvSpPr>
          <p:nvPr>
            <p:ph type="title"/>
          </p:nvPr>
        </p:nvSpPr>
        <p:spPr/>
        <p:txBody>
          <a:bodyPr/>
          <a:lstStyle/>
          <a:p>
            <a:endParaRPr lang="en-GB"/>
          </a:p>
        </p:txBody>
      </p:sp>
      <p:pic>
        <p:nvPicPr>
          <p:cNvPr id="9" name="Content Placeholder 8" descr="Graphical user interface, text, application&#10;&#10;Description automatically generated">
            <a:extLst>
              <a:ext uri="{FF2B5EF4-FFF2-40B4-BE49-F238E27FC236}">
                <a16:creationId xmlns:a16="http://schemas.microsoft.com/office/drawing/2014/main" id="{D142AD7F-6891-DB3D-3F0D-9A689169CF4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p:spPr>
      </p:pic>
      <p:sp>
        <p:nvSpPr>
          <p:cNvPr id="7" name="TextBox 6">
            <a:extLst>
              <a:ext uri="{FF2B5EF4-FFF2-40B4-BE49-F238E27FC236}">
                <a16:creationId xmlns:a16="http://schemas.microsoft.com/office/drawing/2014/main" id="{FB204289-A30D-BB49-B96E-1499E895617C}"/>
              </a:ext>
            </a:extLst>
          </p:cNvPr>
          <p:cNvSpPr txBox="1"/>
          <p:nvPr/>
        </p:nvSpPr>
        <p:spPr>
          <a:xfrm>
            <a:off x="3047376" y="3244334"/>
            <a:ext cx="6097248" cy="369332"/>
          </a:xfrm>
          <a:prstGeom prst="rect">
            <a:avLst/>
          </a:prstGeom>
          <a:noFill/>
        </p:spPr>
        <p:txBody>
          <a:bodyPr wrap="square">
            <a:spAutoFit/>
          </a:bodyPr>
          <a:lstStyle/>
          <a:p>
            <a:endParaRPr lang="en-GB" dirty="0"/>
          </a:p>
        </p:txBody>
      </p:sp>
      <p:sp>
        <p:nvSpPr>
          <p:cNvPr id="11" name="TextBox 1">
            <a:extLst>
              <a:ext uri="{FF2B5EF4-FFF2-40B4-BE49-F238E27FC236}">
                <a16:creationId xmlns:a16="http://schemas.microsoft.com/office/drawing/2014/main" id="{89A28682-6C27-07C9-1411-D0F07DE0454E}"/>
              </a:ext>
            </a:extLst>
          </p:cNvPr>
          <p:cNvSpPr txBox="1"/>
          <p:nvPr/>
        </p:nvSpPr>
        <p:spPr>
          <a:xfrm>
            <a:off x="7052283" y="3597017"/>
            <a:ext cx="5139717" cy="3139321"/>
          </a:xfrm>
          <a:prstGeom prst="rect">
            <a:avLst/>
          </a:prstGeom>
          <a:solidFill>
            <a:schemeClr val="bg1"/>
          </a:solidFill>
          <a:ln w="34925">
            <a:solidFill>
              <a:srgbClr val="FF0000"/>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r>
              <a:rPr lang="en-US" b="1" dirty="0"/>
              <a:t>Success Criteria </a:t>
            </a:r>
            <a:r>
              <a:rPr lang="en-US" dirty="0"/>
              <a:t>are the </a:t>
            </a:r>
            <a:r>
              <a:rPr lang="en-US" b="1" dirty="0"/>
              <a:t>measurable</a:t>
            </a:r>
            <a:r>
              <a:rPr lang="en-US" dirty="0"/>
              <a:t> definitions of success used to determine whether, and how well, learners have met the learning intention.​</a:t>
            </a:r>
          </a:p>
          <a:p>
            <a:pPr fontAlgn="base"/>
            <a:r>
              <a:rPr lang="en-US" dirty="0"/>
              <a:t>They are a set of features that a teacher wants to see in the pupils’ work during the lesson.  They will usually be shared with the pupils, or created by them, and referred to regularly before being used for self-assessment or peer assessment ​</a:t>
            </a:r>
          </a:p>
          <a:p>
            <a:endParaRPr lang="en-GB" dirty="0"/>
          </a:p>
        </p:txBody>
      </p:sp>
      <p:cxnSp>
        <p:nvCxnSpPr>
          <p:cNvPr id="13" name="Straight Arrow Connector 12">
            <a:extLst>
              <a:ext uri="{FF2B5EF4-FFF2-40B4-BE49-F238E27FC236}">
                <a16:creationId xmlns:a16="http://schemas.microsoft.com/office/drawing/2014/main" id="{7D7C9860-DACC-01C0-4C9E-CD6BD9CED433}"/>
              </a:ext>
            </a:extLst>
          </p:cNvPr>
          <p:cNvCxnSpPr>
            <a:cxnSpLocks/>
          </p:cNvCxnSpPr>
          <p:nvPr/>
        </p:nvCxnSpPr>
        <p:spPr>
          <a:xfrm flipH="1" flipV="1">
            <a:off x="1661886" y="3069771"/>
            <a:ext cx="5268685" cy="1981200"/>
          </a:xfrm>
          <a:prstGeom prst="straightConnector1">
            <a:avLst/>
          </a:prstGeom>
          <a:ln w="635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84474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 name="Picture 14">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Rectangle 4"/>
          <p:cNvSpPr/>
          <p:nvPr/>
        </p:nvSpPr>
        <p:spPr>
          <a:xfrm>
            <a:off x="640079" y="2053641"/>
            <a:ext cx="3669161" cy="2760098"/>
          </a:xfrm>
          <a:prstGeom prst="rect">
            <a:avLst/>
          </a:prstGeom>
        </p:spPr>
        <p:txBody>
          <a:bodyPr vert="horz" lIns="91440" tIns="45720" rIns="91440" bIns="45720" rtlCol="0" anchor="ctr">
            <a:normAutofit/>
            <a:scene3d>
              <a:camera prst="orthographicFront"/>
              <a:lightRig rig="flat" dir="tl">
                <a:rot lat="0" lon="0" rev="6600000"/>
              </a:lightRig>
            </a:scene3d>
            <a:sp3d extrusionH="25400" contourW="8890">
              <a:bevelT w="38100" h="31750"/>
              <a:contourClr>
                <a:schemeClr val="accent2">
                  <a:shade val="75000"/>
                </a:schemeClr>
              </a:contourClr>
            </a:sp3d>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3700" b="1" i="0" u="none" strike="noStrike" kern="1200" cap="none" spc="0" normalizeH="0" baseline="0" noProof="0" dirty="0">
                <a:ln w="11430"/>
                <a:solidFill>
                  <a:srgbClr val="FFFFFF"/>
                </a:solidFill>
                <a:effectLst>
                  <a:outerShdw blurRad="50800" dist="39000" dir="5460000" algn="tl">
                    <a:srgbClr val="000000">
                      <a:alpha val="38000"/>
                    </a:srgbClr>
                  </a:outerShdw>
                </a:effectLst>
                <a:uLnTx/>
                <a:uFillTx/>
                <a:latin typeface="Calibri Light" panose="020F0302020204030204"/>
                <a:ea typeface="+mn-ea"/>
                <a:cs typeface="+mn-cs"/>
              </a:rPr>
              <a:t>The link between learning </a:t>
            </a:r>
            <a:r>
              <a:rPr lang="en-US" sz="3700" b="1" dirty="0">
                <a:ln w="11430"/>
                <a:solidFill>
                  <a:srgbClr val="FFFFFF"/>
                </a:solidFill>
                <a:effectLst>
                  <a:outerShdw blurRad="50800" dist="39000" dir="5460000" algn="tl">
                    <a:srgbClr val="000000">
                      <a:alpha val="38000"/>
                    </a:srgbClr>
                  </a:outerShdw>
                </a:effectLst>
                <a:latin typeface="Calibri Light" panose="020F0302020204030204"/>
              </a:rPr>
              <a:t>objectives</a:t>
            </a:r>
            <a:r>
              <a:rPr kumimoji="0" lang="en-US" sz="3700" b="1" i="0" u="none" strike="noStrike" kern="1200" cap="none" spc="0" normalizeH="0" baseline="0" noProof="0" dirty="0">
                <a:ln w="11430"/>
                <a:solidFill>
                  <a:srgbClr val="FFFFFF"/>
                </a:solidFill>
                <a:effectLst>
                  <a:outerShdw blurRad="50800" dist="39000" dir="5460000" algn="tl">
                    <a:srgbClr val="000000">
                      <a:alpha val="38000"/>
                    </a:srgbClr>
                  </a:outerShdw>
                </a:effectLst>
                <a:uLnTx/>
                <a:uFillTx/>
                <a:latin typeface="Calibri Light" panose="020F0302020204030204"/>
                <a:ea typeface="+mn-ea"/>
                <a:cs typeface="+mn-cs"/>
              </a:rPr>
              <a:t> and success criteria…</a:t>
            </a:r>
          </a:p>
        </p:txBody>
      </p:sp>
      <p:sp>
        <p:nvSpPr>
          <p:cNvPr id="6" name="TextBox 5"/>
          <p:cNvSpPr txBox="1"/>
          <p:nvPr/>
        </p:nvSpPr>
        <p:spPr>
          <a:xfrm>
            <a:off x="5228216" y="801866"/>
            <a:ext cx="6669742" cy="5230634"/>
          </a:xfrm>
          <a:prstGeom prst="rect">
            <a:avLst/>
          </a:prstGeom>
        </p:spPr>
        <p:txBody>
          <a:bodyPr vert="horz" lIns="91440" tIns="45720" rIns="91440" bIns="45720" rtlCol="0" anchor="ctr">
            <a:normAutofit fontScale="92500" lnSpcReduction="10000"/>
          </a:bodyPr>
          <a:lstStyle/>
          <a:p>
            <a:pPr marL="3429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3600" b="1" i="0" u="none" strike="noStrike" kern="1200" cap="none" spc="0" normalizeH="0" baseline="0" noProof="0" dirty="0">
                <a:ln>
                  <a:noFill/>
                </a:ln>
                <a:solidFill>
                  <a:srgbClr val="000000"/>
                </a:solidFill>
                <a:effectLst/>
                <a:uLnTx/>
                <a:uFillTx/>
                <a:latin typeface="Calibri" panose="020F0502020204030204"/>
                <a:ea typeface="+mn-ea"/>
                <a:cs typeface="+mn-cs"/>
              </a:rPr>
              <a:t>Learning </a:t>
            </a:r>
            <a:r>
              <a:rPr lang="en-US" sz="3600" b="1" dirty="0">
                <a:solidFill>
                  <a:srgbClr val="000000"/>
                </a:solidFill>
                <a:latin typeface="Calibri" panose="020F0502020204030204"/>
              </a:rPr>
              <a:t>objectives</a:t>
            </a:r>
            <a:r>
              <a:rPr kumimoji="0" lang="en-US" sz="3600" b="1" i="0" u="none" strike="noStrike" kern="1200" cap="none" spc="0" normalizeH="0" baseline="0" noProof="0" dirty="0">
                <a:ln>
                  <a:noFill/>
                </a:ln>
                <a:solidFill>
                  <a:srgbClr val="000000"/>
                </a:solidFill>
                <a:effectLst/>
                <a:uLnTx/>
                <a:uFillTx/>
                <a:latin typeface="Calibri" panose="020F0502020204030204"/>
                <a:ea typeface="+mn-ea"/>
                <a:cs typeface="+mn-cs"/>
              </a:rPr>
              <a:t> </a:t>
            </a:r>
            <a:r>
              <a:rPr kumimoji="0" lang="en-US" sz="3600" b="0" i="0" u="none" strike="noStrike" kern="1200" cap="none" spc="0" normalizeH="0" baseline="0" noProof="0" dirty="0">
                <a:ln>
                  <a:noFill/>
                </a:ln>
                <a:solidFill>
                  <a:srgbClr val="000000"/>
                </a:solidFill>
                <a:effectLst/>
                <a:uLnTx/>
                <a:uFillTx/>
                <a:latin typeface="Calibri" panose="020F0502020204030204"/>
                <a:ea typeface="+mn-ea"/>
                <a:cs typeface="+mn-cs"/>
              </a:rPr>
              <a:t>and </a:t>
            </a:r>
            <a:r>
              <a:rPr kumimoji="0" lang="en-US" sz="3600" b="1" i="0" u="none" strike="noStrike" kern="1200" cap="none" spc="0" normalizeH="0" baseline="0" noProof="0" dirty="0">
                <a:ln>
                  <a:noFill/>
                </a:ln>
                <a:solidFill>
                  <a:srgbClr val="000000"/>
                </a:solidFill>
                <a:effectLst/>
                <a:uLnTx/>
                <a:uFillTx/>
                <a:latin typeface="Calibri" panose="020F0502020204030204"/>
                <a:ea typeface="+mn-ea"/>
                <a:cs typeface="+mn-cs"/>
              </a:rPr>
              <a:t>success criteria </a:t>
            </a:r>
            <a:r>
              <a:rPr kumimoji="0" lang="en-US" sz="3600" b="0" i="0" u="none" strike="noStrike" kern="1200" cap="none" spc="0" normalizeH="0" baseline="0" noProof="0" dirty="0">
                <a:ln>
                  <a:noFill/>
                </a:ln>
                <a:solidFill>
                  <a:srgbClr val="000000"/>
                </a:solidFill>
                <a:effectLst/>
                <a:uLnTx/>
                <a:uFillTx/>
                <a:latin typeface="Calibri" panose="020F0502020204030204"/>
                <a:ea typeface="+mn-ea"/>
                <a:cs typeface="+mn-cs"/>
              </a:rPr>
              <a:t>are important for creating focused, purposeful learning </a:t>
            </a:r>
          </a:p>
          <a:p>
            <a:pPr marL="114300" marR="0" lvl="0" indent="0" algn="l" defTabSz="914400" rtl="0" eaLnBrk="1" fontAlgn="auto" latinLnBrk="0" hangingPunct="1">
              <a:lnSpc>
                <a:spcPct val="90000"/>
              </a:lnSpc>
              <a:spcBef>
                <a:spcPts val="0"/>
              </a:spcBef>
              <a:spcAft>
                <a:spcPts val="600"/>
              </a:spcAft>
              <a:buClrTx/>
              <a:buSzTx/>
              <a:buFontTx/>
              <a:buNone/>
              <a:tabLst/>
              <a:defRPr/>
            </a:pPr>
            <a:endParaRPr kumimoji="0" lang="en-US" sz="36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3429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3600" b="1" i="0" u="none" strike="noStrike" kern="1200" cap="none" spc="0" normalizeH="0" baseline="0" noProof="0" dirty="0">
                <a:ln>
                  <a:noFill/>
                </a:ln>
                <a:solidFill>
                  <a:srgbClr val="000000"/>
                </a:solidFill>
                <a:effectLst/>
                <a:uLnTx/>
                <a:uFillTx/>
                <a:latin typeface="Calibri" panose="020F0502020204030204"/>
                <a:ea typeface="+mn-ea"/>
                <a:cs typeface="+mn-cs"/>
              </a:rPr>
              <a:t>Learning </a:t>
            </a:r>
            <a:r>
              <a:rPr lang="en-US" sz="3600" b="1" dirty="0">
                <a:solidFill>
                  <a:srgbClr val="000000"/>
                </a:solidFill>
                <a:latin typeface="Calibri" panose="020F0502020204030204"/>
              </a:rPr>
              <a:t>objectives</a:t>
            </a:r>
            <a:r>
              <a:rPr kumimoji="0" lang="en-US" sz="3600" b="1" i="0" u="none" strike="noStrike" kern="1200" cap="none" spc="0" normalizeH="0" baseline="0" noProof="0" dirty="0">
                <a:ln>
                  <a:noFill/>
                </a:ln>
                <a:solidFill>
                  <a:srgbClr val="000000"/>
                </a:solidFill>
                <a:effectLst/>
                <a:uLnTx/>
                <a:uFillTx/>
                <a:latin typeface="Calibri" panose="020F0502020204030204"/>
                <a:ea typeface="+mn-ea"/>
                <a:cs typeface="+mn-cs"/>
              </a:rPr>
              <a:t> </a:t>
            </a:r>
            <a:r>
              <a:rPr kumimoji="0" lang="en-US" sz="3600" b="0" i="0" u="none" strike="noStrike" kern="1200" cap="none" spc="0" normalizeH="0" baseline="0" noProof="0" dirty="0">
                <a:ln>
                  <a:noFill/>
                </a:ln>
                <a:solidFill>
                  <a:srgbClr val="000000"/>
                </a:solidFill>
                <a:effectLst/>
                <a:uLnTx/>
                <a:uFillTx/>
                <a:latin typeface="Calibri" panose="020F0502020204030204"/>
                <a:ea typeface="+mn-ea"/>
                <a:cs typeface="+mn-cs"/>
              </a:rPr>
              <a:t>focus on learning rather than tasks</a:t>
            </a:r>
          </a:p>
          <a:p>
            <a:pPr marL="3429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36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3429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3600" b="1" i="0" u="none" strike="noStrike" kern="1200" cap="none" spc="0" normalizeH="0" baseline="0" noProof="0" dirty="0">
                <a:ln>
                  <a:noFill/>
                </a:ln>
                <a:solidFill>
                  <a:srgbClr val="000000"/>
                </a:solidFill>
                <a:effectLst/>
                <a:uLnTx/>
                <a:uFillTx/>
                <a:latin typeface="Calibri" panose="020F0502020204030204"/>
                <a:ea typeface="+mn-ea"/>
                <a:cs typeface="+mn-cs"/>
              </a:rPr>
              <a:t>Success criteria </a:t>
            </a:r>
            <a:r>
              <a:rPr kumimoji="0" lang="en-US" sz="3600" b="0" i="0" u="none" strike="noStrike" kern="1200" cap="none" spc="0" normalizeH="0" baseline="0" noProof="0" dirty="0">
                <a:ln>
                  <a:noFill/>
                </a:ln>
                <a:solidFill>
                  <a:srgbClr val="000000"/>
                </a:solidFill>
                <a:effectLst/>
                <a:uLnTx/>
                <a:uFillTx/>
                <a:latin typeface="Calibri" panose="020F0502020204030204"/>
                <a:ea typeface="+mn-ea"/>
                <a:cs typeface="+mn-cs"/>
              </a:rPr>
              <a:t>makes it explicit what success looks or sounds like</a:t>
            </a:r>
          </a:p>
          <a:p>
            <a:pPr marL="3429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36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114300" marR="0" lvl="0" indent="0" algn="l" defTabSz="914400" rtl="0" eaLnBrk="1" fontAlgn="auto" latinLnBrk="0" hangingPunct="1">
              <a:lnSpc>
                <a:spcPct val="90000"/>
              </a:lnSpc>
              <a:spcBef>
                <a:spcPts val="0"/>
              </a:spcBef>
              <a:spcAft>
                <a:spcPts val="600"/>
              </a:spcAft>
              <a:buClrTx/>
              <a:buSzTx/>
              <a:buFontTx/>
              <a:buNone/>
              <a:tabLst/>
              <a:defRPr/>
            </a:pPr>
            <a:r>
              <a:rPr kumimoji="0" lang="en-US" sz="4800" b="0" i="0" u="none" strike="noStrike" kern="1200" cap="none" spc="0" normalizeH="0" baseline="0" noProof="0" dirty="0">
                <a:ln>
                  <a:noFill/>
                </a:ln>
                <a:solidFill>
                  <a:srgbClr val="FF0000"/>
                </a:solidFill>
                <a:effectLst/>
                <a:uLnTx/>
                <a:uFillTx/>
                <a:latin typeface="Calibri" panose="020F0502020204030204"/>
                <a:ea typeface="+mn-ea"/>
                <a:cs typeface="+mn-cs"/>
              </a:rPr>
              <a:t>Put another way… </a:t>
            </a:r>
          </a:p>
          <a:p>
            <a:pPr marL="3429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3429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3429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64309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B22F9FC-9BEA-4087-943B-317B3C87AAEE}"/>
              </a:ext>
            </a:extLst>
          </p:cNvPr>
          <p:cNvPicPr>
            <a:picLocks noChangeAspect="1"/>
          </p:cNvPicPr>
          <p:nvPr/>
        </p:nvPicPr>
        <p:blipFill rotWithShape="1">
          <a:blip r:embed="rId3"/>
          <a:srcRect l="18564" t="9504" r="10141" b="9823"/>
          <a:stretch/>
        </p:blipFill>
        <p:spPr>
          <a:xfrm>
            <a:off x="2054712" y="174863"/>
            <a:ext cx="9047180" cy="6621601"/>
          </a:xfrm>
          <a:prstGeom prst="rect">
            <a:avLst/>
          </a:prstGeom>
        </p:spPr>
      </p:pic>
      <p:sp>
        <p:nvSpPr>
          <p:cNvPr id="4" name="TextBox 3">
            <a:extLst>
              <a:ext uri="{FF2B5EF4-FFF2-40B4-BE49-F238E27FC236}">
                <a16:creationId xmlns:a16="http://schemas.microsoft.com/office/drawing/2014/main" id="{6853A2C4-E30D-4270-B685-A2D1E1665AF0}"/>
              </a:ext>
            </a:extLst>
          </p:cNvPr>
          <p:cNvSpPr txBox="1"/>
          <p:nvPr/>
        </p:nvSpPr>
        <p:spPr>
          <a:xfrm>
            <a:off x="2353138" y="615158"/>
            <a:ext cx="3742862" cy="526297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Learning objectives and success criteria are the tools which enable pupils to exercise power over their own learning.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Active learners need to be engaged and reflective: success criteria – the ingredients, steps or possible features of the learning objective –</a:t>
            </a:r>
          </a:p>
        </p:txBody>
      </p:sp>
      <p:sp>
        <p:nvSpPr>
          <p:cNvPr id="6" name="TextBox 5">
            <a:extLst>
              <a:ext uri="{FF2B5EF4-FFF2-40B4-BE49-F238E27FC236}">
                <a16:creationId xmlns:a16="http://schemas.microsoft.com/office/drawing/2014/main" id="{2D029D78-0FFE-4839-A45A-899447D18645}"/>
              </a:ext>
            </a:extLst>
          </p:cNvPr>
          <p:cNvSpPr txBox="1"/>
          <p:nvPr/>
        </p:nvSpPr>
        <p:spPr>
          <a:xfrm>
            <a:off x="7088392" y="615158"/>
            <a:ext cx="3464860" cy="483209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provide the rationale for the learning objective in real terms, so that the learner is aware of expectations and can identify which success criteria are going well and which are not.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Clarke, S (2008:81)</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46146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134D081-752C-4D6A-B450-C0B365412A4E}"/>
              </a:ext>
            </a:extLst>
          </p:cNvPr>
          <p:cNvPicPr>
            <a:picLocks noChangeAspect="1"/>
          </p:cNvPicPr>
          <p:nvPr/>
        </p:nvPicPr>
        <p:blipFill>
          <a:blip r:embed="rId3"/>
          <a:stretch>
            <a:fillRect/>
          </a:stretch>
        </p:blipFill>
        <p:spPr>
          <a:xfrm>
            <a:off x="487957" y="688489"/>
            <a:ext cx="3536063" cy="5308899"/>
          </a:xfrm>
          <a:prstGeom prst="rect">
            <a:avLst/>
          </a:prstGeom>
        </p:spPr>
      </p:pic>
      <p:sp>
        <p:nvSpPr>
          <p:cNvPr id="3" name="TextBox 2">
            <a:extLst>
              <a:ext uri="{FF2B5EF4-FFF2-40B4-BE49-F238E27FC236}">
                <a16:creationId xmlns:a16="http://schemas.microsoft.com/office/drawing/2014/main" id="{FD91628A-A770-48D1-A3E2-C6207D3B5E71}"/>
              </a:ext>
            </a:extLst>
          </p:cNvPr>
          <p:cNvSpPr txBox="1"/>
          <p:nvPr/>
        </p:nvSpPr>
        <p:spPr>
          <a:xfrm>
            <a:off x="4303059" y="796066"/>
            <a:ext cx="7530353" cy="2585323"/>
          </a:xfrm>
          <a:prstGeom prst="rect">
            <a:avLst/>
          </a:prstGeom>
          <a:noFill/>
        </p:spPr>
        <p:txBody>
          <a:bodyPr wrap="square" rtlCol="0">
            <a:spAutoFit/>
          </a:bodyPr>
          <a:lstStyle/>
          <a:p>
            <a:r>
              <a:rPr lang="en-GB" sz="5400" dirty="0"/>
              <a:t>John Hattie’s view of learning intentions and success criteria…</a:t>
            </a:r>
          </a:p>
        </p:txBody>
      </p:sp>
      <p:pic>
        <p:nvPicPr>
          <p:cNvPr id="5" name="Picture 4">
            <a:hlinkClick r:id="rId4"/>
            <a:extLst>
              <a:ext uri="{FF2B5EF4-FFF2-40B4-BE49-F238E27FC236}">
                <a16:creationId xmlns:a16="http://schemas.microsoft.com/office/drawing/2014/main" id="{91CAB6DE-599F-4AE2-BB15-28C8732BE2F2}"/>
              </a:ext>
            </a:extLst>
          </p:cNvPr>
          <p:cNvPicPr>
            <a:picLocks noChangeAspect="1"/>
          </p:cNvPicPr>
          <p:nvPr/>
        </p:nvPicPr>
        <p:blipFill>
          <a:blip r:embed="rId5"/>
          <a:stretch>
            <a:fillRect/>
          </a:stretch>
        </p:blipFill>
        <p:spPr>
          <a:xfrm>
            <a:off x="6276639" y="3961148"/>
            <a:ext cx="2048434" cy="2036240"/>
          </a:xfrm>
          <a:prstGeom prst="rect">
            <a:avLst/>
          </a:prstGeom>
        </p:spPr>
      </p:pic>
    </p:spTree>
    <p:extLst>
      <p:ext uri="{BB962C8B-B14F-4D97-AF65-F5344CB8AC3E}">
        <p14:creationId xmlns:p14="http://schemas.microsoft.com/office/powerpoint/2010/main" val="33315661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2079754532"/>
              </p:ext>
            </p:extLst>
          </p:nvPr>
        </p:nvGraphicFramePr>
        <p:xfrm>
          <a:off x="428625" y="1174750"/>
          <a:ext cx="11242135" cy="5587738"/>
        </p:xfrm>
        <a:graphic>
          <a:graphicData uri="http://schemas.openxmlformats.org/drawingml/2006/table">
            <a:tbl>
              <a:tblPr firstRow="1" firstCol="1" bandRow="1">
                <a:tableStyleId>{5940675A-B579-460E-94D1-54222C63F5DA}</a:tableStyleId>
              </a:tblPr>
              <a:tblGrid>
                <a:gridCol w="1268563">
                  <a:extLst>
                    <a:ext uri="{9D8B030D-6E8A-4147-A177-3AD203B41FA5}">
                      <a16:colId xmlns:a16="http://schemas.microsoft.com/office/drawing/2014/main" val="20000"/>
                    </a:ext>
                  </a:extLst>
                </a:gridCol>
                <a:gridCol w="2878126">
                  <a:extLst>
                    <a:ext uri="{9D8B030D-6E8A-4147-A177-3AD203B41FA5}">
                      <a16:colId xmlns:a16="http://schemas.microsoft.com/office/drawing/2014/main" val="20001"/>
                    </a:ext>
                  </a:extLst>
                </a:gridCol>
                <a:gridCol w="3567470">
                  <a:extLst>
                    <a:ext uri="{9D8B030D-6E8A-4147-A177-3AD203B41FA5}">
                      <a16:colId xmlns:a16="http://schemas.microsoft.com/office/drawing/2014/main" val="20002"/>
                    </a:ext>
                  </a:extLst>
                </a:gridCol>
                <a:gridCol w="3527976">
                  <a:extLst>
                    <a:ext uri="{9D8B030D-6E8A-4147-A177-3AD203B41FA5}">
                      <a16:colId xmlns:a16="http://schemas.microsoft.com/office/drawing/2014/main" val="20003"/>
                    </a:ext>
                  </a:extLst>
                </a:gridCol>
              </a:tblGrid>
              <a:tr h="736367">
                <a:tc>
                  <a:txBody>
                    <a:bodyPr/>
                    <a:lstStyle/>
                    <a:p>
                      <a:endParaRPr lang="en-US" dirty="0"/>
                    </a:p>
                  </a:txBody>
                  <a:tcPr>
                    <a:solidFill>
                      <a:srgbClr val="F2F2F2"/>
                    </a:solidFill>
                  </a:tcPr>
                </a:tc>
                <a:tc>
                  <a:txBody>
                    <a:bodyPr/>
                    <a:lstStyle/>
                    <a:p>
                      <a:pPr algn="ctr"/>
                      <a:r>
                        <a:rPr lang="en-US" dirty="0"/>
                        <a:t>Where the learner </a:t>
                      </a:r>
                      <a:br>
                        <a:rPr lang="en-US" dirty="0"/>
                      </a:br>
                      <a:r>
                        <a:rPr lang="en-US" dirty="0"/>
                        <a:t>is going</a:t>
                      </a:r>
                      <a:endParaRPr lang="en-US" b="1" dirty="0"/>
                    </a:p>
                  </a:txBody>
                  <a:tcPr anchor="ctr">
                    <a:solidFill>
                      <a:schemeClr val="bg1">
                        <a:lumMod val="95000"/>
                      </a:schemeClr>
                    </a:solidFill>
                  </a:tcPr>
                </a:tc>
                <a:tc>
                  <a:txBody>
                    <a:bodyPr/>
                    <a:lstStyle/>
                    <a:p>
                      <a:pPr algn="ctr"/>
                      <a:r>
                        <a:rPr lang="en-US" dirty="0"/>
                        <a:t>Where the learner</a:t>
                      </a:r>
                      <a:br>
                        <a:rPr lang="en-US" dirty="0"/>
                      </a:br>
                      <a:r>
                        <a:rPr lang="en-US" dirty="0"/>
                        <a:t>is now</a:t>
                      </a:r>
                      <a:endParaRPr lang="en-US" b="1" dirty="0"/>
                    </a:p>
                  </a:txBody>
                  <a:tcPr anchor="ctr">
                    <a:solidFill>
                      <a:schemeClr val="bg1">
                        <a:lumMod val="95000"/>
                      </a:schemeClr>
                    </a:solidFill>
                  </a:tcPr>
                </a:tc>
                <a:tc>
                  <a:txBody>
                    <a:bodyPr/>
                    <a:lstStyle/>
                    <a:p>
                      <a:pPr algn="ctr"/>
                      <a:r>
                        <a:rPr lang="en-US" dirty="0"/>
                        <a:t>How to get </a:t>
                      </a:r>
                      <a:br>
                        <a:rPr lang="en-US" dirty="0"/>
                      </a:br>
                      <a:r>
                        <a:rPr lang="en-US" dirty="0"/>
                        <a:t>the learner there</a:t>
                      </a:r>
                      <a:endParaRPr lang="en-US" b="1" dirty="0"/>
                    </a:p>
                  </a:txBody>
                  <a:tcPr anchor="ctr">
                    <a:solidFill>
                      <a:schemeClr val="bg1">
                        <a:lumMod val="95000"/>
                      </a:schemeClr>
                    </a:solidFill>
                  </a:tcPr>
                </a:tc>
                <a:extLst>
                  <a:ext uri="{0D108BD9-81ED-4DB2-BD59-A6C34878D82A}">
                    <a16:rowId xmlns:a16="http://schemas.microsoft.com/office/drawing/2014/main" val="10000"/>
                  </a:ext>
                </a:extLst>
              </a:tr>
              <a:tr h="1848145">
                <a:tc>
                  <a:txBody>
                    <a:bodyPr/>
                    <a:lstStyle/>
                    <a:p>
                      <a:r>
                        <a:rPr lang="en-US" dirty="0"/>
                        <a:t>Teacher</a:t>
                      </a:r>
                      <a:endParaRPr lang="en-US" b="1" dirty="0"/>
                    </a:p>
                  </a:txBody>
                  <a:tcPr anchor="ctr">
                    <a:solidFill>
                      <a:srgbClr val="F2F2F2"/>
                    </a:solidFill>
                  </a:tcPr>
                </a:tc>
                <a:tc>
                  <a:txBody>
                    <a:bodyPr/>
                    <a:lstStyle/>
                    <a:p>
                      <a:endParaRPr lang="en-US" dirty="0"/>
                    </a:p>
                  </a:txBody>
                  <a:tcPr>
                    <a:solidFill>
                      <a:srgbClr val="FFEDC3"/>
                    </a:solidFill>
                  </a:tcPr>
                </a:tc>
                <a:tc>
                  <a:txBody>
                    <a:bodyPr/>
                    <a:lstStyle/>
                    <a:p>
                      <a:endParaRPr lang="en-US" dirty="0"/>
                    </a:p>
                  </a:txBody>
                  <a:tcPr>
                    <a:solidFill>
                      <a:schemeClr val="accent1">
                        <a:lumMod val="60000"/>
                        <a:lumOff val="40000"/>
                      </a:schemeClr>
                    </a:solidFill>
                  </a:tcPr>
                </a:tc>
                <a:tc>
                  <a:txBody>
                    <a:bodyPr/>
                    <a:lstStyle/>
                    <a:p>
                      <a:endParaRPr lang="en-US" dirty="0"/>
                    </a:p>
                  </a:txBody>
                  <a:tcPr>
                    <a:solidFill>
                      <a:srgbClr val="FF6E4C"/>
                    </a:solidFill>
                  </a:tcPr>
                </a:tc>
                <a:extLst>
                  <a:ext uri="{0D108BD9-81ED-4DB2-BD59-A6C34878D82A}">
                    <a16:rowId xmlns:a16="http://schemas.microsoft.com/office/drawing/2014/main" val="10001"/>
                  </a:ext>
                </a:extLst>
              </a:tr>
              <a:tr h="1516050">
                <a:tc>
                  <a:txBody>
                    <a:bodyPr/>
                    <a:lstStyle/>
                    <a:p>
                      <a:r>
                        <a:rPr lang="en-US" dirty="0"/>
                        <a:t>Peer</a:t>
                      </a:r>
                      <a:endParaRPr lang="en-US" b="1" dirty="0"/>
                    </a:p>
                  </a:txBody>
                  <a:tcPr anchor="ctr">
                    <a:solidFill>
                      <a:srgbClr val="F2F2F2"/>
                    </a:solidFill>
                  </a:tcPr>
                </a:tc>
                <a:tc>
                  <a:txBody>
                    <a:bodyPr/>
                    <a:lstStyle/>
                    <a:p>
                      <a:endParaRPr lang="en-US" dirty="0"/>
                    </a:p>
                  </a:txBody>
                  <a:tcPr>
                    <a:solidFill>
                      <a:srgbClr val="FFEDC3"/>
                    </a:solidFill>
                  </a:tcPr>
                </a:tc>
                <a:tc>
                  <a:txBody>
                    <a:bodyPr/>
                    <a:lstStyle/>
                    <a:p>
                      <a:endParaRPr lang="en-US" dirty="0"/>
                    </a:p>
                  </a:txBody>
                  <a:tcPr>
                    <a:solidFill>
                      <a:schemeClr val="accent3">
                        <a:lumMod val="60000"/>
                        <a:lumOff val="40000"/>
                      </a:schemeClr>
                    </a:solidFill>
                  </a:tcPr>
                </a:tc>
                <a:tc>
                  <a:txBody>
                    <a:bodyPr/>
                    <a:lstStyle/>
                    <a:p>
                      <a:endParaRPr lang="en-US" dirty="0"/>
                    </a:p>
                  </a:txBody>
                  <a:tcPr>
                    <a:solidFill>
                      <a:schemeClr val="accent3">
                        <a:lumMod val="60000"/>
                        <a:lumOff val="40000"/>
                      </a:schemeClr>
                    </a:solidFill>
                  </a:tcPr>
                </a:tc>
                <a:extLst>
                  <a:ext uri="{0D108BD9-81ED-4DB2-BD59-A6C34878D82A}">
                    <a16:rowId xmlns:a16="http://schemas.microsoft.com/office/drawing/2014/main" val="10002"/>
                  </a:ext>
                </a:extLst>
              </a:tr>
              <a:tr h="1487176">
                <a:tc>
                  <a:txBody>
                    <a:bodyPr/>
                    <a:lstStyle/>
                    <a:p>
                      <a:r>
                        <a:rPr lang="en-US" dirty="0"/>
                        <a:t>Student</a:t>
                      </a:r>
                      <a:endParaRPr lang="en-US" b="1" dirty="0"/>
                    </a:p>
                  </a:txBody>
                  <a:tcPr anchor="ctr">
                    <a:solidFill>
                      <a:srgbClr val="F2F2F2"/>
                    </a:solidFill>
                  </a:tcPr>
                </a:tc>
                <a:tc>
                  <a:txBody>
                    <a:bodyPr/>
                    <a:lstStyle/>
                    <a:p>
                      <a:endParaRPr lang="en-US" dirty="0"/>
                    </a:p>
                  </a:txBody>
                  <a:tcPr>
                    <a:solidFill>
                      <a:srgbClr val="FFEDC3"/>
                    </a:solidFill>
                  </a:tcPr>
                </a:tc>
                <a:tc>
                  <a:txBody>
                    <a:bodyPr/>
                    <a:lstStyle/>
                    <a:p>
                      <a:endParaRPr lang="en-US" dirty="0"/>
                    </a:p>
                  </a:txBody>
                  <a:tcPr>
                    <a:solidFill>
                      <a:schemeClr val="accent5">
                        <a:lumMod val="40000"/>
                        <a:lumOff val="60000"/>
                      </a:schemeClr>
                    </a:solidFill>
                  </a:tcPr>
                </a:tc>
                <a:tc>
                  <a:txBody>
                    <a:bodyPr/>
                    <a:lstStyle/>
                    <a:p>
                      <a:endParaRPr lang="en-US" dirty="0"/>
                    </a:p>
                  </a:txBody>
                  <a:tcPr>
                    <a:solidFill>
                      <a:schemeClr val="accent5">
                        <a:lumMod val="40000"/>
                        <a:lumOff val="60000"/>
                      </a:schemeClr>
                    </a:solidFill>
                  </a:tcPr>
                </a:tc>
                <a:extLst>
                  <a:ext uri="{0D108BD9-81ED-4DB2-BD59-A6C34878D82A}">
                    <a16:rowId xmlns:a16="http://schemas.microsoft.com/office/drawing/2014/main" val="10003"/>
                  </a:ext>
                </a:extLst>
              </a:tr>
            </a:tbl>
          </a:graphicData>
        </a:graphic>
      </p:graphicFrame>
      <p:sp>
        <p:nvSpPr>
          <p:cNvPr id="2" name="Title 1"/>
          <p:cNvSpPr>
            <a:spLocks noGrp="1"/>
          </p:cNvSpPr>
          <p:nvPr>
            <p:ph type="title"/>
          </p:nvPr>
        </p:nvSpPr>
        <p:spPr>
          <a:xfrm>
            <a:off x="838200" y="-47625"/>
            <a:ext cx="10515600" cy="1325563"/>
          </a:xfrm>
        </p:spPr>
        <p:txBody>
          <a:bodyPr/>
          <a:lstStyle/>
          <a:p>
            <a:r>
              <a:rPr lang="en-US" dirty="0"/>
              <a:t>Unpacking Formative Assessment</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C0F6FC3-3F0F-484D-B7AD-35414CAF3DD6}"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20" name="Rounded Rectangle 19"/>
          <p:cNvSpPr/>
          <p:nvPr/>
        </p:nvSpPr>
        <p:spPr>
          <a:xfrm>
            <a:off x="2152137" y="2227350"/>
            <a:ext cx="2167471" cy="4413562"/>
          </a:xfrm>
          <a:prstGeom prst="roundRect">
            <a:avLst/>
          </a:prstGeom>
          <a:solidFill>
            <a:srgbClr val="DD9E00"/>
          </a:solidFill>
          <a:ln>
            <a:noFill/>
          </a:ln>
        </p:spPr>
        <p:style>
          <a:lnRef idx="3">
            <a:schemeClr val="lt1"/>
          </a:lnRef>
          <a:fillRef idx="1">
            <a:schemeClr val="accent6"/>
          </a:fillRef>
          <a:effectRef idx="1">
            <a:schemeClr val="accent6"/>
          </a:effectRef>
          <a:fontRef idx="minor">
            <a:schemeClr val="lt1"/>
          </a:fontRef>
        </p:style>
        <p:txBody>
          <a:bodyPr lIns="36000" rIns="3600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Calibri Light" panose="020F0302020204030204"/>
                <a:ea typeface="+mn-ea"/>
                <a:cs typeface="+mn-cs"/>
              </a:rPr>
              <a:t>Clarifying, sharing, and understanding </a:t>
            </a:r>
            <a:r>
              <a:rPr kumimoji="0" lang="en-US" sz="2400" b="1" i="0" u="none" strike="noStrike" kern="1200" cap="none" spc="0" normalizeH="0" baseline="0" noProof="0" dirty="0">
                <a:ln>
                  <a:noFill/>
                </a:ln>
                <a:solidFill>
                  <a:srgbClr val="FFFFFF"/>
                </a:solidFill>
                <a:effectLst/>
                <a:uLnTx/>
                <a:uFillTx/>
                <a:latin typeface="Calibri Light" panose="020F0302020204030204"/>
                <a:ea typeface="+mn-ea"/>
                <a:cs typeface="Brush Script MT Italic"/>
              </a:rPr>
              <a:t>learning intentions</a:t>
            </a:r>
          </a:p>
        </p:txBody>
      </p:sp>
      <p:sp>
        <p:nvSpPr>
          <p:cNvPr id="21" name="Rounded Rectangle 20"/>
          <p:cNvSpPr/>
          <p:nvPr/>
        </p:nvSpPr>
        <p:spPr>
          <a:xfrm>
            <a:off x="5008051" y="2227350"/>
            <a:ext cx="2663867" cy="1572681"/>
          </a:xfrm>
          <a:prstGeom prst="roundRect">
            <a:avLst/>
          </a:prstGeom>
          <a:solidFill>
            <a:srgbClr val="1F497D"/>
          </a:solidFill>
          <a:ln>
            <a:noFill/>
          </a:ln>
        </p:spPr>
        <p:style>
          <a:lnRef idx="3">
            <a:schemeClr val="lt1"/>
          </a:lnRef>
          <a:fillRef idx="1">
            <a:schemeClr val="accent1"/>
          </a:fillRef>
          <a:effectRef idx="1">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Calibri Light" panose="020F0302020204030204"/>
                <a:ea typeface="+mn-ea"/>
                <a:cs typeface="+mn-cs"/>
              </a:rPr>
              <a:t>Eliciting </a:t>
            </a:r>
            <a:r>
              <a:rPr kumimoji="0" lang="en-US" sz="2400" b="1" i="0" u="none" strike="noStrike" kern="1200" cap="none" spc="0" normalizeH="0" baseline="0" noProof="0" dirty="0">
                <a:ln>
                  <a:noFill/>
                </a:ln>
                <a:solidFill>
                  <a:srgbClr val="FFFFFF"/>
                </a:solidFill>
                <a:effectLst/>
                <a:uLnTx/>
                <a:uFillTx/>
                <a:latin typeface="Calibri Light" panose="020F0302020204030204"/>
                <a:ea typeface="+mn-ea"/>
                <a:cs typeface="Brush Script MT Italic"/>
              </a:rPr>
              <a:t>evidence of learning</a:t>
            </a:r>
          </a:p>
        </p:txBody>
      </p:sp>
      <p:sp>
        <p:nvSpPr>
          <p:cNvPr id="22" name="Rounded Rectangle 21"/>
          <p:cNvSpPr/>
          <p:nvPr/>
        </p:nvSpPr>
        <p:spPr>
          <a:xfrm>
            <a:off x="8546658" y="2116225"/>
            <a:ext cx="2606040" cy="1600200"/>
          </a:xfrm>
          <a:prstGeom prst="roundRect">
            <a:avLst/>
          </a:prstGeom>
          <a:solidFill>
            <a:srgbClr val="AC2100"/>
          </a:solidFill>
          <a:ln>
            <a:noFill/>
          </a:ln>
        </p:spPr>
        <p:style>
          <a:lnRef idx="3">
            <a:schemeClr val="lt1"/>
          </a:lnRef>
          <a:fillRef idx="1">
            <a:schemeClr val="accent4"/>
          </a:fillRef>
          <a:effectRef idx="1">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Calibri Light" panose="020F0302020204030204"/>
                <a:ea typeface="+mn-ea"/>
                <a:cs typeface="+mn-cs"/>
              </a:rPr>
              <a:t>Providing </a:t>
            </a:r>
            <a:r>
              <a:rPr kumimoji="0" lang="en-US" sz="2400" b="1" i="0" u="none" strike="noStrike" kern="1200" cap="none" spc="0" normalizeH="0" baseline="0" noProof="0" dirty="0">
                <a:ln>
                  <a:noFill/>
                </a:ln>
                <a:solidFill>
                  <a:srgbClr val="FFFFFF"/>
                </a:solidFill>
                <a:effectLst/>
                <a:uLnTx/>
                <a:uFillTx/>
                <a:latin typeface="Calibri Light" panose="020F0302020204030204"/>
                <a:ea typeface="+mn-ea"/>
                <a:cs typeface="Brush Script MT Italic"/>
              </a:rPr>
              <a:t>feedback</a:t>
            </a:r>
            <a:r>
              <a:rPr kumimoji="0" lang="en-US" sz="2400" b="1" i="0" u="none" strike="noStrike" kern="1200" cap="none" spc="0" normalizeH="0" baseline="0" noProof="0" dirty="0">
                <a:ln>
                  <a:noFill/>
                </a:ln>
                <a:solidFill>
                  <a:srgbClr val="FFFFFF"/>
                </a:solidFill>
                <a:effectLst/>
                <a:uLnTx/>
                <a:uFillTx/>
                <a:latin typeface="Calibri Light" panose="020F0302020204030204"/>
                <a:ea typeface="+mn-ea"/>
                <a:cs typeface="+mn-cs"/>
              </a:rPr>
              <a:t> that moves learners forward</a:t>
            </a:r>
          </a:p>
        </p:txBody>
      </p:sp>
      <p:sp>
        <p:nvSpPr>
          <p:cNvPr id="23" name="Rounded Rectangle 22"/>
          <p:cNvSpPr/>
          <p:nvPr/>
        </p:nvSpPr>
        <p:spPr>
          <a:xfrm>
            <a:off x="5008051" y="3955120"/>
            <a:ext cx="5462023" cy="1291835"/>
          </a:xfrm>
          <a:prstGeom prst="roundRect">
            <a:avLst/>
          </a:prstGeom>
          <a:solidFill>
            <a:schemeClr val="accent3"/>
          </a:solidFill>
          <a:ln>
            <a:noFill/>
          </a:ln>
        </p:spPr>
        <p:style>
          <a:lnRef idx="3">
            <a:schemeClr val="lt1"/>
          </a:lnRef>
          <a:fillRef idx="1">
            <a:schemeClr val="accent3"/>
          </a:fillRef>
          <a:effectRef idx="1">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Calibri Light" panose="020F0302020204030204"/>
                <a:ea typeface="+mn-ea"/>
                <a:cs typeface="+mn-cs"/>
              </a:rPr>
              <a:t>Activating students as learning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Calibri Light" panose="020F0302020204030204"/>
                <a:ea typeface="+mn-ea"/>
                <a:cs typeface="Brush Script MT Italic"/>
              </a:rPr>
              <a:t>resources for one another</a:t>
            </a:r>
          </a:p>
        </p:txBody>
      </p:sp>
      <p:sp>
        <p:nvSpPr>
          <p:cNvPr id="24" name="Rounded Rectangle 23"/>
          <p:cNvSpPr/>
          <p:nvPr/>
        </p:nvSpPr>
        <p:spPr>
          <a:xfrm>
            <a:off x="5008050" y="5412766"/>
            <a:ext cx="5465654" cy="1228147"/>
          </a:xfrm>
          <a:prstGeom prst="roundRect">
            <a:avLst/>
          </a:prstGeom>
          <a:solidFill>
            <a:schemeClr val="accent5"/>
          </a:solidFill>
          <a:ln>
            <a:noFill/>
          </a:ln>
        </p:spPr>
        <p:style>
          <a:lnRef idx="3">
            <a:schemeClr val="lt1"/>
          </a:lnRef>
          <a:fillRef idx="1">
            <a:schemeClr val="accent5"/>
          </a:fillRef>
          <a:effectRef idx="1">
            <a:schemeClr val="accent5"/>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Calibri Light" panose="020F0302020204030204"/>
                <a:ea typeface="+mn-ea"/>
                <a:cs typeface="+mn-cs"/>
              </a:rPr>
              <a:t>Activating students as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Calibri Light" panose="020F0302020204030204"/>
                <a:ea typeface="+mn-ea"/>
                <a:cs typeface="Brush Script MT Italic"/>
              </a:rPr>
              <a:t>owners of their own learning</a:t>
            </a:r>
          </a:p>
        </p:txBody>
      </p:sp>
    </p:spTree>
    <p:extLst>
      <p:ext uri="{BB962C8B-B14F-4D97-AF65-F5344CB8AC3E}">
        <p14:creationId xmlns:p14="http://schemas.microsoft.com/office/powerpoint/2010/main" val="63040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1" grpId="0" animBg="1"/>
      <p:bldP spid="22" grpId="0" animBg="1"/>
      <p:bldP spid="23" grpId="0" animBg="1"/>
      <p:bldP spid="24"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5F6AE-A626-4451-0067-471104854726}"/>
              </a:ext>
            </a:extLst>
          </p:cNvPr>
          <p:cNvSpPr>
            <a:spLocks noGrp="1"/>
          </p:cNvSpPr>
          <p:nvPr>
            <p:ph type="title"/>
          </p:nvPr>
        </p:nvSpPr>
        <p:spPr/>
        <p:txBody>
          <a:bodyPr/>
          <a:lstStyle/>
          <a:p>
            <a:r>
              <a:rPr lang="en-GB" dirty="0"/>
              <a:t>Where is the learner going?</a:t>
            </a:r>
          </a:p>
        </p:txBody>
      </p:sp>
      <p:pic>
        <p:nvPicPr>
          <p:cNvPr id="4" name="Picture 4" descr="Diagram&#10;&#10;Description automatically generated">
            <a:extLst>
              <a:ext uri="{FF2B5EF4-FFF2-40B4-BE49-F238E27FC236}">
                <a16:creationId xmlns:a16="http://schemas.microsoft.com/office/drawing/2014/main" id="{EC9B689A-B4BA-BA37-8907-68F653C5F56D}"/>
              </a:ext>
            </a:extLst>
          </p:cNvPr>
          <p:cNvPicPr>
            <a:picLocks noGrp="1" noChangeAspect="1"/>
          </p:cNvPicPr>
          <p:nvPr>
            <p:ph idx="1"/>
          </p:nvPr>
        </p:nvPicPr>
        <p:blipFill>
          <a:blip r:embed="rId3"/>
          <a:stretch>
            <a:fillRect/>
          </a:stretch>
        </p:blipFill>
        <p:spPr>
          <a:xfrm>
            <a:off x="3951449" y="1828800"/>
            <a:ext cx="3216206" cy="4351337"/>
          </a:xfrm>
        </p:spPr>
      </p:pic>
    </p:spTree>
    <p:extLst>
      <p:ext uri="{BB962C8B-B14F-4D97-AF65-F5344CB8AC3E}">
        <p14:creationId xmlns:p14="http://schemas.microsoft.com/office/powerpoint/2010/main" val="8945951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a:xfrm>
            <a:off x="1261871" y="664641"/>
            <a:ext cx="9418320" cy="4688404"/>
          </a:xfrm>
          <a:solidFill>
            <a:schemeClr val="tx1"/>
          </a:solidFill>
          <a:ln w="38100">
            <a:solidFill>
              <a:srgbClr val="0070C0"/>
            </a:solidFill>
          </a:ln>
        </p:spPr>
        <p:txBody>
          <a:bodyPr>
            <a:noAutofit/>
          </a:bodyPr>
          <a:lstStyle/>
          <a:p>
            <a:r>
              <a:rPr lang="en-GB" sz="5400" dirty="0">
                <a:solidFill>
                  <a:schemeClr val="bg1"/>
                </a:solidFill>
              </a:rPr>
              <a:t>How to achieve goal setting:</a:t>
            </a:r>
            <a:br>
              <a:rPr lang="en-GB" sz="5400" dirty="0">
                <a:solidFill>
                  <a:schemeClr val="bg1"/>
                </a:solidFill>
              </a:rPr>
            </a:br>
            <a:r>
              <a:rPr lang="en-GB" sz="5400" dirty="0">
                <a:solidFill>
                  <a:schemeClr val="bg1"/>
                </a:solidFill>
              </a:rPr>
              <a:t>1.All, </a:t>
            </a:r>
            <a:r>
              <a:rPr lang="en-GB" sz="5400" dirty="0" err="1">
                <a:solidFill>
                  <a:schemeClr val="bg1"/>
                </a:solidFill>
              </a:rPr>
              <a:t>most,some</a:t>
            </a:r>
            <a:r>
              <a:rPr lang="en-GB" sz="5400" dirty="0">
                <a:solidFill>
                  <a:schemeClr val="bg1"/>
                </a:solidFill>
              </a:rPr>
              <a:t>…</a:t>
            </a:r>
            <a:br>
              <a:rPr lang="en-GB" sz="5400" dirty="0">
                <a:solidFill>
                  <a:schemeClr val="bg1"/>
                </a:solidFill>
              </a:rPr>
            </a:br>
            <a:r>
              <a:rPr lang="en-GB" sz="5400" dirty="0">
                <a:solidFill>
                  <a:schemeClr val="bg1"/>
                </a:solidFill>
              </a:rPr>
              <a:t>2.Would, could, should</a:t>
            </a:r>
            <a:br>
              <a:rPr lang="en-GB" sz="5400" dirty="0">
                <a:solidFill>
                  <a:schemeClr val="bg1"/>
                </a:solidFill>
              </a:rPr>
            </a:br>
            <a:r>
              <a:rPr lang="en-GB" sz="5400" dirty="0">
                <a:solidFill>
                  <a:schemeClr val="bg1"/>
                </a:solidFill>
              </a:rPr>
              <a:t>3.WALT/WILF</a:t>
            </a:r>
            <a:br>
              <a:rPr lang="en-GB" sz="5400" dirty="0">
                <a:solidFill>
                  <a:schemeClr val="bg1"/>
                </a:solidFill>
              </a:rPr>
            </a:br>
            <a:r>
              <a:rPr lang="en-GB" sz="5400" dirty="0">
                <a:solidFill>
                  <a:schemeClr val="bg1"/>
                </a:solidFill>
              </a:rPr>
              <a:t>4. WWW/EBI</a:t>
            </a:r>
            <a:br>
              <a:rPr lang="en-GB" sz="5400" dirty="0">
                <a:solidFill>
                  <a:schemeClr val="bg1"/>
                </a:solidFill>
              </a:rPr>
            </a:br>
            <a:r>
              <a:rPr lang="en-GB" sz="5400" dirty="0">
                <a:solidFill>
                  <a:schemeClr val="bg1"/>
                </a:solidFill>
              </a:rPr>
              <a:t>5. I will…</a:t>
            </a:r>
            <a:r>
              <a:rPr lang="en-GB" sz="5400" dirty="0">
                <a:solidFill>
                  <a:srgbClr val="FF0000"/>
                </a:solidFill>
              </a:rPr>
              <a:t>so that</a:t>
            </a:r>
            <a:r>
              <a:rPr lang="en-GB" sz="5400" dirty="0">
                <a:solidFill>
                  <a:schemeClr val="bg1"/>
                </a:solidFill>
              </a:rPr>
              <a:t>…</a:t>
            </a:r>
          </a:p>
        </p:txBody>
      </p:sp>
    </p:spTree>
    <p:extLst>
      <p:ext uri="{BB962C8B-B14F-4D97-AF65-F5344CB8AC3E}">
        <p14:creationId xmlns:p14="http://schemas.microsoft.com/office/powerpoint/2010/main" val="34375560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0349A-CE32-D626-3A7F-18BAFE772556}"/>
              </a:ext>
            </a:extLst>
          </p:cNvPr>
          <p:cNvSpPr>
            <a:spLocks noGrp="1"/>
          </p:cNvSpPr>
          <p:nvPr>
            <p:ph type="title"/>
          </p:nvPr>
        </p:nvSpPr>
        <p:spPr/>
        <p:txBody>
          <a:bodyPr/>
          <a:lstStyle/>
          <a:p>
            <a:endParaRPr lang="en-GB"/>
          </a:p>
        </p:txBody>
      </p:sp>
      <p:pic>
        <p:nvPicPr>
          <p:cNvPr id="5" name="Content Placeholder 4" descr="Table&#10;&#10;Description automatically generated">
            <a:extLst>
              <a:ext uri="{FF2B5EF4-FFF2-40B4-BE49-F238E27FC236}">
                <a16:creationId xmlns:a16="http://schemas.microsoft.com/office/drawing/2014/main" id="{DC17E6FF-A606-363E-3A5F-FF9E580328B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649" y="0"/>
            <a:ext cx="12166306" cy="6858000"/>
          </a:xfrm>
        </p:spPr>
      </p:pic>
      <p:sp>
        <p:nvSpPr>
          <p:cNvPr id="3" name="TextBox 2">
            <a:extLst>
              <a:ext uri="{FF2B5EF4-FFF2-40B4-BE49-F238E27FC236}">
                <a16:creationId xmlns:a16="http://schemas.microsoft.com/office/drawing/2014/main" id="{512869C4-45EE-C12A-B9A5-EDCF40D806EF}"/>
              </a:ext>
            </a:extLst>
          </p:cNvPr>
          <p:cNvSpPr txBox="1"/>
          <p:nvPr/>
        </p:nvSpPr>
        <p:spPr>
          <a:xfrm>
            <a:off x="2057313" y="5504334"/>
            <a:ext cx="3260725" cy="923330"/>
          </a:xfrm>
          <a:prstGeom prst="rect">
            <a:avLst/>
          </a:prstGeom>
          <a:solidFill>
            <a:schemeClr val="bg1"/>
          </a:solidFill>
          <a:ln w="28575">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Why is timing important?</a:t>
            </a:r>
          </a:p>
          <a:p>
            <a:r>
              <a:rPr lang="en-GB" dirty="0"/>
              <a:t>What factors might you need to consider?</a:t>
            </a:r>
          </a:p>
        </p:txBody>
      </p:sp>
      <p:cxnSp>
        <p:nvCxnSpPr>
          <p:cNvPr id="4" name="Straight Arrow Connector 3">
            <a:extLst>
              <a:ext uri="{FF2B5EF4-FFF2-40B4-BE49-F238E27FC236}">
                <a16:creationId xmlns:a16="http://schemas.microsoft.com/office/drawing/2014/main" id="{63D5946D-DB0A-D8F1-6EA6-8AD69AA05A8D}"/>
              </a:ext>
            </a:extLst>
          </p:cNvPr>
          <p:cNvCxnSpPr/>
          <p:nvPr/>
        </p:nvCxnSpPr>
        <p:spPr>
          <a:xfrm flipH="1" flipV="1">
            <a:off x="608012" y="2886075"/>
            <a:ext cx="2379663" cy="260985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91969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0349A-CE32-D626-3A7F-18BAFE772556}"/>
              </a:ext>
            </a:extLst>
          </p:cNvPr>
          <p:cNvSpPr>
            <a:spLocks noGrp="1"/>
          </p:cNvSpPr>
          <p:nvPr>
            <p:ph type="title"/>
          </p:nvPr>
        </p:nvSpPr>
        <p:spPr/>
        <p:txBody>
          <a:bodyPr/>
          <a:lstStyle/>
          <a:p>
            <a:endParaRPr lang="en-GB"/>
          </a:p>
        </p:txBody>
      </p:sp>
      <p:pic>
        <p:nvPicPr>
          <p:cNvPr id="5" name="Content Placeholder 4" descr="Table&#10;&#10;Description automatically generated">
            <a:extLst>
              <a:ext uri="{FF2B5EF4-FFF2-40B4-BE49-F238E27FC236}">
                <a16:creationId xmlns:a16="http://schemas.microsoft.com/office/drawing/2014/main" id="{DC17E6FF-A606-363E-3A5F-FF9E580328B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097657" cy="6858000"/>
          </a:xfrm>
        </p:spPr>
      </p:pic>
      <p:cxnSp>
        <p:nvCxnSpPr>
          <p:cNvPr id="10" name="Straight Arrow Connector 9">
            <a:extLst>
              <a:ext uri="{FF2B5EF4-FFF2-40B4-BE49-F238E27FC236}">
                <a16:creationId xmlns:a16="http://schemas.microsoft.com/office/drawing/2014/main" id="{CC2E5398-19F9-53E9-4B34-9D3F6EEB4216}"/>
              </a:ext>
            </a:extLst>
          </p:cNvPr>
          <p:cNvCxnSpPr/>
          <p:nvPr/>
        </p:nvCxnSpPr>
        <p:spPr>
          <a:xfrm flipV="1">
            <a:off x="2373086" y="2307771"/>
            <a:ext cx="0" cy="1872343"/>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7AA4AA3D-8463-81C3-7872-D3EB7BD7CE43}"/>
              </a:ext>
            </a:extLst>
          </p:cNvPr>
          <p:cNvSpPr txBox="1"/>
          <p:nvPr/>
        </p:nvSpPr>
        <p:spPr>
          <a:xfrm>
            <a:off x="849086" y="4264462"/>
            <a:ext cx="3403600" cy="2585323"/>
          </a:xfrm>
          <a:prstGeom prst="rect">
            <a:avLst/>
          </a:prstGeom>
          <a:noFill/>
          <a:ln w="28575">
            <a:solidFill>
              <a:srgbClr val="FF0000"/>
            </a:solidFill>
          </a:ln>
        </p:spPr>
        <p:txBody>
          <a:bodyPr wrap="square" rtlCol="0">
            <a:spAutoFit/>
          </a:bodyPr>
          <a:lstStyle/>
          <a:p>
            <a:pPr marL="285750" indent="-285750">
              <a:buFont typeface="Arial" panose="020B0604020202020204" pitchFamily="34" charset="0"/>
              <a:buChar char="•"/>
            </a:pPr>
            <a:r>
              <a:rPr lang="en-GB" sz="1800" dirty="0">
                <a:latin typeface="Calibri" panose="020F0502020204030204" pitchFamily="34" charset="0"/>
              </a:rPr>
              <a:t>Pedagogical principles</a:t>
            </a:r>
          </a:p>
          <a:p>
            <a:pPr marL="285750" indent="-285750">
              <a:buFont typeface="Arial" panose="020B0604020202020204" pitchFamily="34" charset="0"/>
              <a:buChar char="•"/>
            </a:pPr>
            <a:r>
              <a:rPr lang="en-GB" sz="1800" dirty="0">
                <a:latin typeface="Calibri" panose="020F0502020204030204" pitchFamily="34" charset="0"/>
              </a:rPr>
              <a:t>APK</a:t>
            </a:r>
          </a:p>
          <a:p>
            <a:pPr marL="285750" indent="-285750">
              <a:buFont typeface="Arial" panose="020B0604020202020204" pitchFamily="34" charset="0"/>
              <a:buChar char="•"/>
            </a:pPr>
            <a:r>
              <a:rPr lang="en-GB" sz="1800" dirty="0">
                <a:latin typeface="Calibri" panose="020F0502020204030204" pitchFamily="34" charset="0"/>
              </a:rPr>
              <a:t>Exposition/explanation</a:t>
            </a:r>
          </a:p>
          <a:p>
            <a:pPr marL="285750" indent="-285750">
              <a:buFont typeface="Arial" panose="020B0604020202020204" pitchFamily="34" charset="0"/>
              <a:buChar char="•"/>
            </a:pPr>
            <a:r>
              <a:rPr lang="en-GB" sz="1800" dirty="0">
                <a:latin typeface="Calibri" panose="020F0502020204030204" pitchFamily="34" charset="0"/>
              </a:rPr>
              <a:t>Modelling</a:t>
            </a:r>
          </a:p>
          <a:p>
            <a:pPr marL="285750" indent="-285750">
              <a:buFont typeface="Arial" panose="020B0604020202020204" pitchFamily="34" charset="0"/>
              <a:buChar char="•"/>
            </a:pPr>
            <a:r>
              <a:rPr lang="en-GB" sz="1800" dirty="0">
                <a:latin typeface="Calibri" panose="020F0502020204030204" pitchFamily="34" charset="0"/>
              </a:rPr>
              <a:t>Facilitate group discussion</a:t>
            </a:r>
          </a:p>
          <a:p>
            <a:pPr marL="285750" indent="-285750">
              <a:buFont typeface="Arial" panose="020B0604020202020204" pitchFamily="34" charset="0"/>
              <a:buChar char="•"/>
            </a:pPr>
            <a:r>
              <a:rPr lang="en-GB" sz="1800" dirty="0">
                <a:latin typeface="Calibri" panose="020F0502020204030204" pitchFamily="34" charset="0"/>
              </a:rPr>
              <a:t>Individual/pair/group work</a:t>
            </a:r>
          </a:p>
          <a:p>
            <a:pPr marL="285750" indent="-285750">
              <a:buFont typeface="Arial" panose="020B0604020202020204" pitchFamily="34" charset="0"/>
              <a:buChar char="•"/>
            </a:pPr>
            <a:r>
              <a:rPr lang="en-GB" sz="1800" dirty="0">
                <a:latin typeface="Calibri" panose="020F0502020204030204" pitchFamily="34" charset="0"/>
              </a:rPr>
              <a:t>Good idea to script key questions </a:t>
            </a:r>
          </a:p>
          <a:p>
            <a:pPr marL="285750" indent="-285750">
              <a:buFont typeface="Arial" panose="020B0604020202020204" pitchFamily="34" charset="0"/>
              <a:buChar char="•"/>
            </a:pPr>
            <a:r>
              <a:rPr lang="en-GB" dirty="0">
                <a:latin typeface="Calibri" panose="020F0502020204030204" pitchFamily="34" charset="0"/>
              </a:rPr>
              <a:t>Checking understanding - </a:t>
            </a:r>
            <a:r>
              <a:rPr lang="en-GB" dirty="0" err="1">
                <a:latin typeface="Calibri" panose="020F0502020204030204" pitchFamily="34" charset="0"/>
              </a:rPr>
              <a:t>AfL</a:t>
            </a:r>
            <a:endParaRPr lang="en-GB" sz="1800" dirty="0">
              <a:latin typeface="Calibri" panose="020F0502020204030204" pitchFamily="34" charset="0"/>
            </a:endParaRPr>
          </a:p>
        </p:txBody>
      </p:sp>
    </p:spTree>
    <p:extLst>
      <p:ext uri="{BB962C8B-B14F-4D97-AF65-F5344CB8AC3E}">
        <p14:creationId xmlns:p14="http://schemas.microsoft.com/office/powerpoint/2010/main" val="4317723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0349A-CE32-D626-3A7F-18BAFE772556}"/>
              </a:ext>
            </a:extLst>
          </p:cNvPr>
          <p:cNvSpPr>
            <a:spLocks noGrp="1"/>
          </p:cNvSpPr>
          <p:nvPr>
            <p:ph type="title"/>
          </p:nvPr>
        </p:nvSpPr>
        <p:spPr/>
        <p:txBody>
          <a:bodyPr/>
          <a:lstStyle/>
          <a:p>
            <a:endParaRPr lang="en-GB"/>
          </a:p>
        </p:txBody>
      </p:sp>
      <p:pic>
        <p:nvPicPr>
          <p:cNvPr id="5" name="Content Placeholder 4" descr="Table&#10;&#10;Description automatically generated">
            <a:extLst>
              <a:ext uri="{FF2B5EF4-FFF2-40B4-BE49-F238E27FC236}">
                <a16:creationId xmlns:a16="http://schemas.microsoft.com/office/drawing/2014/main" id="{DC17E6FF-A606-363E-3A5F-FF9E580328B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097657" cy="6858000"/>
          </a:xfrm>
        </p:spPr>
      </p:pic>
      <p:sp>
        <p:nvSpPr>
          <p:cNvPr id="3" name="TextBox 2">
            <a:extLst>
              <a:ext uri="{FF2B5EF4-FFF2-40B4-BE49-F238E27FC236}">
                <a16:creationId xmlns:a16="http://schemas.microsoft.com/office/drawing/2014/main" id="{C189E304-92A7-9E4B-63C8-31EB868C8F74}"/>
              </a:ext>
            </a:extLst>
          </p:cNvPr>
          <p:cNvSpPr txBox="1"/>
          <p:nvPr/>
        </p:nvSpPr>
        <p:spPr>
          <a:xfrm>
            <a:off x="3425371" y="4949371"/>
            <a:ext cx="4818743" cy="1200329"/>
          </a:xfrm>
          <a:prstGeom prst="rect">
            <a:avLst/>
          </a:prstGeom>
          <a:noFill/>
          <a:ln w="28575">
            <a:solidFill>
              <a:srgbClr val="FF0000"/>
            </a:solidFill>
          </a:ln>
        </p:spPr>
        <p:txBody>
          <a:bodyPr wrap="square" rtlCol="0">
            <a:spAutoFit/>
          </a:bodyPr>
          <a:lstStyle/>
          <a:p>
            <a:pPr marL="285750" indent="-285750">
              <a:buFont typeface="Arial" panose="020B0604020202020204" pitchFamily="34" charset="0"/>
              <a:buChar char="•"/>
            </a:pPr>
            <a:r>
              <a:rPr lang="en-GB" dirty="0"/>
              <a:t>Note doing and learning</a:t>
            </a:r>
          </a:p>
          <a:p>
            <a:pPr marL="285750" indent="-285750">
              <a:buFont typeface="Arial" panose="020B0604020202020204" pitchFamily="34" charset="0"/>
              <a:buChar char="•"/>
            </a:pPr>
            <a:r>
              <a:rPr lang="en-GB" dirty="0"/>
              <a:t>Consider theories of learning and the ways in which pupils learn</a:t>
            </a:r>
          </a:p>
          <a:p>
            <a:pPr marL="285750" indent="-285750">
              <a:buFont typeface="Arial" panose="020B0604020202020204" pitchFamily="34" charset="0"/>
              <a:buChar char="•"/>
            </a:pPr>
            <a:r>
              <a:rPr lang="en-GB" dirty="0"/>
              <a:t>Consider context</a:t>
            </a:r>
          </a:p>
        </p:txBody>
      </p:sp>
      <p:cxnSp>
        <p:nvCxnSpPr>
          <p:cNvPr id="6" name="Straight Arrow Connector 5">
            <a:extLst>
              <a:ext uri="{FF2B5EF4-FFF2-40B4-BE49-F238E27FC236}">
                <a16:creationId xmlns:a16="http://schemas.microsoft.com/office/drawing/2014/main" id="{D2686D25-E895-C86F-A345-382F94C2CDEB}"/>
              </a:ext>
            </a:extLst>
          </p:cNvPr>
          <p:cNvCxnSpPr/>
          <p:nvPr/>
        </p:nvCxnSpPr>
        <p:spPr>
          <a:xfrm flipV="1">
            <a:off x="5892800" y="1937657"/>
            <a:ext cx="0" cy="2924629"/>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303978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00717" y="5622798"/>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D7C4C7DC-8795-46A9-9834-69C969FB86C1}"/>
              </a:ext>
            </a:extLst>
          </p:cNvPr>
          <p:cNvSpPr>
            <a:spLocks noGrp="1"/>
          </p:cNvSpPr>
          <p:nvPr>
            <p:ph type="ctrTitle"/>
          </p:nvPr>
        </p:nvSpPr>
        <p:spPr>
          <a:xfrm>
            <a:off x="2214599" y="1875943"/>
            <a:ext cx="9418320" cy="1195783"/>
          </a:xfrm>
        </p:spPr>
        <p:txBody>
          <a:bodyPr>
            <a:normAutofit fontScale="90000"/>
          </a:bodyPr>
          <a:lstStyle/>
          <a:p>
            <a:r>
              <a:rPr lang="en-GB" dirty="0">
                <a:solidFill>
                  <a:srgbClr val="FF0000"/>
                </a:solidFill>
              </a:rPr>
              <a:t>Plan your </a:t>
            </a:r>
            <a:r>
              <a:rPr lang="en-GB" dirty="0" err="1">
                <a:solidFill>
                  <a:srgbClr val="FF0000"/>
                </a:solidFill>
              </a:rPr>
              <a:t>lessonAre</a:t>
            </a:r>
            <a:r>
              <a:rPr lang="en-GB" dirty="0">
                <a:solidFill>
                  <a:srgbClr val="FF0000"/>
                </a:solidFill>
              </a:rPr>
              <a:t> you ready?</a:t>
            </a:r>
          </a:p>
        </p:txBody>
      </p:sp>
      <p:pic>
        <p:nvPicPr>
          <p:cNvPr id="2" name="Picture 1">
            <a:extLst>
              <a:ext uri="{FF2B5EF4-FFF2-40B4-BE49-F238E27FC236}">
                <a16:creationId xmlns:a16="http://schemas.microsoft.com/office/drawing/2014/main" id="{A463EEF1-6A01-49E9-ACFB-AE8C033610FB}"/>
              </a:ext>
            </a:extLst>
          </p:cNvPr>
          <p:cNvPicPr>
            <a:picLocks noChangeAspect="1"/>
          </p:cNvPicPr>
          <p:nvPr/>
        </p:nvPicPr>
        <p:blipFill>
          <a:blip r:embed="rId5"/>
          <a:stretch>
            <a:fillRect/>
          </a:stretch>
        </p:blipFill>
        <p:spPr>
          <a:xfrm>
            <a:off x="0" y="0"/>
            <a:ext cx="12192000" cy="6857990"/>
          </a:xfrm>
          <a:prstGeom prst="rect">
            <a:avLst/>
          </a:prstGeom>
        </p:spPr>
      </p:pic>
    </p:spTree>
    <p:extLst>
      <p:ext uri="{BB962C8B-B14F-4D97-AF65-F5344CB8AC3E}">
        <p14:creationId xmlns:p14="http://schemas.microsoft.com/office/powerpoint/2010/main" val="23324045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0349A-CE32-D626-3A7F-18BAFE772556}"/>
              </a:ext>
            </a:extLst>
          </p:cNvPr>
          <p:cNvSpPr>
            <a:spLocks noGrp="1"/>
          </p:cNvSpPr>
          <p:nvPr>
            <p:ph type="title"/>
          </p:nvPr>
        </p:nvSpPr>
        <p:spPr/>
        <p:txBody>
          <a:bodyPr/>
          <a:lstStyle/>
          <a:p>
            <a:endParaRPr lang="en-GB"/>
          </a:p>
        </p:txBody>
      </p:sp>
      <p:pic>
        <p:nvPicPr>
          <p:cNvPr id="5" name="Content Placeholder 4" descr="Table&#10;&#10;Description automatically generated">
            <a:extLst>
              <a:ext uri="{FF2B5EF4-FFF2-40B4-BE49-F238E27FC236}">
                <a16:creationId xmlns:a16="http://schemas.microsoft.com/office/drawing/2014/main" id="{DC17E6FF-A606-363E-3A5F-FF9E580328B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200629" cy="6858000"/>
          </a:xfrm>
        </p:spPr>
      </p:pic>
      <p:sp>
        <p:nvSpPr>
          <p:cNvPr id="3" name="TextBox 2">
            <a:extLst>
              <a:ext uri="{FF2B5EF4-FFF2-40B4-BE49-F238E27FC236}">
                <a16:creationId xmlns:a16="http://schemas.microsoft.com/office/drawing/2014/main" id="{328A1657-FAFC-B01C-17F4-65AFCCA74880}"/>
              </a:ext>
            </a:extLst>
          </p:cNvPr>
          <p:cNvSpPr txBox="1"/>
          <p:nvPr/>
        </p:nvSpPr>
        <p:spPr>
          <a:xfrm>
            <a:off x="5697837" y="4503351"/>
            <a:ext cx="2679785" cy="2031325"/>
          </a:xfrm>
          <a:prstGeom prst="rect">
            <a:avLst/>
          </a:prstGeom>
          <a:solidFill>
            <a:schemeClr val="bg1"/>
          </a:solidFill>
          <a:ln w="28575">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How will you ensure that learning is accessible to all?</a:t>
            </a:r>
          </a:p>
          <a:p>
            <a:r>
              <a:rPr lang="en-GB" dirty="0"/>
              <a:t>What things might you need to consider to ensure your lessons are fully inclusive?</a:t>
            </a:r>
          </a:p>
        </p:txBody>
      </p:sp>
      <p:cxnSp>
        <p:nvCxnSpPr>
          <p:cNvPr id="4" name="Straight Arrow Connector 3">
            <a:extLst>
              <a:ext uri="{FF2B5EF4-FFF2-40B4-BE49-F238E27FC236}">
                <a16:creationId xmlns:a16="http://schemas.microsoft.com/office/drawing/2014/main" id="{6E8B5F66-88D1-D7D5-29C1-10C76E3FE1CE}"/>
              </a:ext>
            </a:extLst>
          </p:cNvPr>
          <p:cNvCxnSpPr/>
          <p:nvPr/>
        </p:nvCxnSpPr>
        <p:spPr>
          <a:xfrm flipV="1">
            <a:off x="7388053" y="3356319"/>
            <a:ext cx="1532238" cy="1145058"/>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441874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8F507-3636-9763-D9AA-23C997D42AF5}"/>
              </a:ext>
            </a:extLst>
          </p:cNvPr>
          <p:cNvSpPr>
            <a:spLocks noGrp="1"/>
          </p:cNvSpPr>
          <p:nvPr>
            <p:ph type="title"/>
          </p:nvPr>
        </p:nvSpPr>
        <p:spPr>
          <a:xfrm>
            <a:off x="1261872" y="365760"/>
            <a:ext cx="9692640" cy="1325562"/>
          </a:xfrm>
        </p:spPr>
        <p:txBody>
          <a:bodyPr anchor="b">
            <a:normAutofit/>
          </a:bodyPr>
          <a:lstStyle/>
          <a:p>
            <a:r>
              <a:rPr lang="en-GB" dirty="0"/>
              <a:t>How do you plan to make your planning more inclusive this year?</a:t>
            </a:r>
          </a:p>
        </p:txBody>
      </p:sp>
      <p:pic>
        <p:nvPicPr>
          <p:cNvPr id="5" name="Picture 4" descr="Coloured pins pinned on a calendar">
            <a:extLst>
              <a:ext uri="{FF2B5EF4-FFF2-40B4-BE49-F238E27FC236}">
                <a16:creationId xmlns:a16="http://schemas.microsoft.com/office/drawing/2014/main" id="{32F6B896-A7DA-794E-7D89-F0DE911F6B25}"/>
              </a:ext>
            </a:extLst>
          </p:cNvPr>
          <p:cNvPicPr>
            <a:picLocks noChangeAspect="1"/>
          </p:cNvPicPr>
          <p:nvPr/>
        </p:nvPicPr>
        <p:blipFill rotWithShape="1">
          <a:blip r:embed="rId3"/>
          <a:srcRect r="-2" b="24157"/>
          <a:stretch/>
        </p:blipFill>
        <p:spPr>
          <a:xfrm>
            <a:off x="1261872" y="1828800"/>
            <a:ext cx="8595360" cy="4351337"/>
          </a:xfrm>
          <a:prstGeom prst="rect">
            <a:avLst/>
          </a:prstGeom>
          <a:noFill/>
        </p:spPr>
      </p:pic>
    </p:spTree>
    <p:extLst>
      <p:ext uri="{BB962C8B-B14F-4D97-AF65-F5344CB8AC3E}">
        <p14:creationId xmlns:p14="http://schemas.microsoft.com/office/powerpoint/2010/main" val="108163291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0349A-CE32-D626-3A7F-18BAFE772556}"/>
              </a:ext>
            </a:extLst>
          </p:cNvPr>
          <p:cNvSpPr>
            <a:spLocks noGrp="1"/>
          </p:cNvSpPr>
          <p:nvPr>
            <p:ph type="title"/>
          </p:nvPr>
        </p:nvSpPr>
        <p:spPr/>
        <p:txBody>
          <a:bodyPr/>
          <a:lstStyle/>
          <a:p>
            <a:endParaRPr lang="en-GB"/>
          </a:p>
        </p:txBody>
      </p:sp>
      <p:pic>
        <p:nvPicPr>
          <p:cNvPr id="5" name="Content Placeholder 4" descr="Table&#10;&#10;Description automatically generated">
            <a:extLst>
              <a:ext uri="{FF2B5EF4-FFF2-40B4-BE49-F238E27FC236}">
                <a16:creationId xmlns:a16="http://schemas.microsoft.com/office/drawing/2014/main" id="{DC17E6FF-A606-363E-3A5F-FF9E580328B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097657" cy="6858000"/>
          </a:xfrm>
        </p:spPr>
      </p:pic>
      <p:sp>
        <p:nvSpPr>
          <p:cNvPr id="3" name="TextBox 2">
            <a:extLst>
              <a:ext uri="{FF2B5EF4-FFF2-40B4-BE49-F238E27FC236}">
                <a16:creationId xmlns:a16="http://schemas.microsoft.com/office/drawing/2014/main" id="{E5EFBF59-FD48-0A80-9464-F3D16C97F5E1}"/>
              </a:ext>
            </a:extLst>
          </p:cNvPr>
          <p:cNvSpPr txBox="1"/>
          <p:nvPr/>
        </p:nvSpPr>
        <p:spPr>
          <a:xfrm>
            <a:off x="9185188" y="4997621"/>
            <a:ext cx="2652325" cy="1569660"/>
          </a:xfrm>
          <a:prstGeom prst="rect">
            <a:avLst/>
          </a:prstGeom>
          <a:solidFill>
            <a:schemeClr val="bg1"/>
          </a:solidFill>
          <a:ln w="28575">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What </a:t>
            </a:r>
            <a:r>
              <a:rPr lang="en-GB" sz="2400" dirty="0" err="1"/>
              <a:t>AfL</a:t>
            </a:r>
            <a:r>
              <a:rPr lang="en-GB" sz="2400" dirty="0"/>
              <a:t> strategies will you use? Why? When?</a:t>
            </a:r>
          </a:p>
        </p:txBody>
      </p:sp>
      <p:cxnSp>
        <p:nvCxnSpPr>
          <p:cNvPr id="4" name="Straight Arrow Connector 3">
            <a:extLst>
              <a:ext uri="{FF2B5EF4-FFF2-40B4-BE49-F238E27FC236}">
                <a16:creationId xmlns:a16="http://schemas.microsoft.com/office/drawing/2014/main" id="{FE53AC93-28E6-0829-20DC-43949F7799D8}"/>
              </a:ext>
            </a:extLst>
          </p:cNvPr>
          <p:cNvCxnSpPr/>
          <p:nvPr/>
        </p:nvCxnSpPr>
        <p:spPr>
          <a:xfrm flipV="1">
            <a:off x="11191188" y="2875778"/>
            <a:ext cx="21967" cy="207868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736438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8F6D1-3FE2-9DCA-FB67-6D90D7E29B64}"/>
              </a:ext>
            </a:extLst>
          </p:cNvPr>
          <p:cNvSpPr>
            <a:spLocks noGrp="1"/>
          </p:cNvSpPr>
          <p:nvPr>
            <p:ph type="title"/>
          </p:nvPr>
        </p:nvSpPr>
        <p:spPr/>
        <p:txBody>
          <a:bodyPr/>
          <a:lstStyle/>
          <a:p>
            <a:endParaRPr lang="en-GB"/>
          </a:p>
        </p:txBody>
      </p:sp>
      <p:pic>
        <p:nvPicPr>
          <p:cNvPr id="5" name="Content Placeholder 4" descr="Graphical user interface, text, application, email&#10;&#10;Description automatically generated">
            <a:extLst>
              <a:ext uri="{FF2B5EF4-FFF2-40B4-BE49-F238E27FC236}">
                <a16:creationId xmlns:a16="http://schemas.microsoft.com/office/drawing/2014/main" id="{0A022F0A-C631-8156-0E7A-2603F39AAAF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91" y="15443"/>
            <a:ext cx="12187894" cy="6845878"/>
          </a:xfrm>
        </p:spPr>
      </p:pic>
      <p:sp>
        <p:nvSpPr>
          <p:cNvPr id="3" name="Rectangle 2">
            <a:extLst>
              <a:ext uri="{FF2B5EF4-FFF2-40B4-BE49-F238E27FC236}">
                <a16:creationId xmlns:a16="http://schemas.microsoft.com/office/drawing/2014/main" id="{A2E2F67F-0E33-70EB-2EAF-C278508815B2}"/>
              </a:ext>
            </a:extLst>
          </p:cNvPr>
          <p:cNvSpPr/>
          <p:nvPr/>
        </p:nvSpPr>
        <p:spPr>
          <a:xfrm>
            <a:off x="3776122" y="1991412"/>
            <a:ext cx="5750100" cy="923330"/>
          </a:xfrm>
          <a:prstGeom prst="rect">
            <a:avLst/>
          </a:prstGeom>
          <a:noFill/>
        </p:spPr>
        <p:txBody>
          <a:bodyPr wrap="none" lIns="91440" tIns="45720" rIns="91440" bIns="4572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5400" b="1" cap="none" spc="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Annotate your plan</a:t>
            </a:r>
          </a:p>
        </p:txBody>
      </p:sp>
      <p:sp>
        <p:nvSpPr>
          <p:cNvPr id="4" name="Rectangle 3">
            <a:extLst>
              <a:ext uri="{FF2B5EF4-FFF2-40B4-BE49-F238E27FC236}">
                <a16:creationId xmlns:a16="http://schemas.microsoft.com/office/drawing/2014/main" id="{F5296CBE-2AD7-7F74-021F-3B3F819E2A56}"/>
              </a:ext>
            </a:extLst>
          </p:cNvPr>
          <p:cNvSpPr/>
          <p:nvPr/>
        </p:nvSpPr>
        <p:spPr>
          <a:xfrm>
            <a:off x="4525484" y="5651277"/>
            <a:ext cx="5252785" cy="1015663"/>
          </a:xfrm>
          <a:prstGeom prst="rect">
            <a:avLst/>
          </a:prstGeom>
          <a:noFill/>
        </p:spPr>
        <p:txBody>
          <a:bodyPr wrap="none" lIns="91440" tIns="45720" rIns="91440" bIns="4572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6000" b="1">
                <a:ln w="22225">
                  <a:solidFill>
                    <a:schemeClr val="accent2"/>
                  </a:solidFill>
                  <a:prstDash val="solid"/>
                </a:ln>
                <a:solidFill>
                  <a:schemeClr val="accent2">
                    <a:lumMod val="40000"/>
                    <a:lumOff val="60000"/>
                  </a:schemeClr>
                </a:solidFill>
              </a:rPr>
              <a:t>Reflect critically</a:t>
            </a:r>
            <a:endParaRPr lang="en-US" sz="6000" b="1" cap="none" spc="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330731453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DC62D-CB1F-23D8-59FF-773C83F4D4EC}"/>
              </a:ext>
            </a:extLst>
          </p:cNvPr>
          <p:cNvSpPr>
            <a:spLocks noGrp="1"/>
          </p:cNvSpPr>
          <p:nvPr>
            <p:ph type="title"/>
          </p:nvPr>
        </p:nvSpPr>
        <p:spPr/>
        <p:txBody>
          <a:bodyPr/>
          <a:lstStyle/>
          <a:p>
            <a:pPr algn="ctr"/>
            <a:r>
              <a:rPr lang="en-GB" dirty="0"/>
              <a:t>Evaluation vs Reflection</a:t>
            </a:r>
            <a:endParaRPr lang="en-US"/>
          </a:p>
        </p:txBody>
      </p:sp>
      <p:pic>
        <p:nvPicPr>
          <p:cNvPr id="4" name="Picture 4" descr="Shape&#10;&#10;Description automatically generated">
            <a:extLst>
              <a:ext uri="{FF2B5EF4-FFF2-40B4-BE49-F238E27FC236}">
                <a16:creationId xmlns:a16="http://schemas.microsoft.com/office/drawing/2014/main" id="{ACB88ECC-AD72-CB58-F164-736265C1047F}"/>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3637349" y="2512862"/>
            <a:ext cx="4806950" cy="3429000"/>
          </a:xfrm>
        </p:spPr>
      </p:pic>
    </p:spTree>
    <p:extLst>
      <p:ext uri="{BB962C8B-B14F-4D97-AF65-F5344CB8AC3E}">
        <p14:creationId xmlns:p14="http://schemas.microsoft.com/office/powerpoint/2010/main" val="107186583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DAAB6-6735-A787-EF62-FA5B9082721A}"/>
              </a:ext>
            </a:extLst>
          </p:cNvPr>
          <p:cNvSpPr>
            <a:spLocks noGrp="1"/>
          </p:cNvSpPr>
          <p:nvPr>
            <p:ph type="title"/>
          </p:nvPr>
        </p:nvSpPr>
        <p:spPr/>
        <p:txBody>
          <a:bodyPr/>
          <a:lstStyle/>
          <a:p>
            <a:endParaRPr lang="en-GB"/>
          </a:p>
        </p:txBody>
      </p:sp>
      <p:graphicFrame>
        <p:nvGraphicFramePr>
          <p:cNvPr id="5" name="Content Placeholder 4">
            <a:extLst>
              <a:ext uri="{FF2B5EF4-FFF2-40B4-BE49-F238E27FC236}">
                <a16:creationId xmlns:a16="http://schemas.microsoft.com/office/drawing/2014/main" id="{B3DDD825-5B98-A2FE-E27B-E5366189653D}"/>
              </a:ext>
            </a:extLst>
          </p:cNvPr>
          <p:cNvGraphicFramePr>
            <a:graphicFrameLocks noGrp="1"/>
          </p:cNvGraphicFramePr>
          <p:nvPr>
            <p:ph idx="1"/>
            <p:extLst>
              <p:ext uri="{D42A27DB-BD31-4B8C-83A1-F6EECF244321}">
                <p14:modId xmlns:p14="http://schemas.microsoft.com/office/powerpoint/2010/main" val="1505275013"/>
              </p:ext>
            </p:extLst>
          </p:nvPr>
        </p:nvGraphicFramePr>
        <p:xfrm>
          <a:off x="54918" y="0"/>
          <a:ext cx="12095852" cy="6864449"/>
        </p:xfrm>
        <a:graphic>
          <a:graphicData uri="http://schemas.openxmlformats.org/drawingml/2006/table">
            <a:tbl>
              <a:tblPr firstRow="1" bandRow="1">
                <a:tableStyleId>{5C22544A-7EE6-4342-B048-85BDC9FD1C3A}</a:tableStyleId>
              </a:tblPr>
              <a:tblGrid>
                <a:gridCol w="6047926">
                  <a:extLst>
                    <a:ext uri="{9D8B030D-6E8A-4147-A177-3AD203B41FA5}">
                      <a16:colId xmlns:a16="http://schemas.microsoft.com/office/drawing/2014/main" val="2700135710"/>
                    </a:ext>
                  </a:extLst>
                </a:gridCol>
                <a:gridCol w="6047926">
                  <a:extLst>
                    <a:ext uri="{9D8B030D-6E8A-4147-A177-3AD203B41FA5}">
                      <a16:colId xmlns:a16="http://schemas.microsoft.com/office/drawing/2014/main" val="2135050937"/>
                    </a:ext>
                  </a:extLst>
                </a:gridCol>
              </a:tblGrid>
              <a:tr h="475231">
                <a:tc>
                  <a:txBody>
                    <a:bodyPr/>
                    <a:lstStyle/>
                    <a:p>
                      <a:r>
                        <a:rPr lang="en-GB" dirty="0"/>
                        <a:t>Evaluation​</a:t>
                      </a:r>
                    </a:p>
                  </a:txBody>
                  <a:tcPr anchor="ctr"/>
                </a:tc>
                <a:tc>
                  <a:txBody>
                    <a:bodyPr/>
                    <a:lstStyle/>
                    <a:p>
                      <a:r>
                        <a:rPr lang="en-GB" dirty="0"/>
                        <a:t>Reflection​</a:t>
                      </a:r>
                    </a:p>
                  </a:txBody>
                  <a:tcPr anchor="ctr"/>
                </a:tc>
                <a:extLst>
                  <a:ext uri="{0D108BD9-81ED-4DB2-BD59-A6C34878D82A}">
                    <a16:rowId xmlns:a16="http://schemas.microsoft.com/office/drawing/2014/main" val="4021965724"/>
                  </a:ext>
                </a:extLst>
              </a:tr>
              <a:tr h="475231">
                <a:tc>
                  <a:txBody>
                    <a:bodyPr/>
                    <a:lstStyle/>
                    <a:p>
                      <a:r>
                        <a:rPr lang="en-GB" dirty="0"/>
                        <a:t>Annotate the lesson plan​</a:t>
                      </a:r>
                    </a:p>
                  </a:txBody>
                  <a:tcPr anchor="ctr"/>
                </a:tc>
                <a:tc>
                  <a:txBody>
                    <a:bodyPr/>
                    <a:lstStyle/>
                    <a:p>
                      <a:r>
                        <a:rPr lang="en-GB" dirty="0"/>
                        <a:t>Same pupils responded each time​</a:t>
                      </a:r>
                    </a:p>
                  </a:txBody>
                  <a:tcPr anchor="ctr"/>
                </a:tc>
                <a:extLst>
                  <a:ext uri="{0D108BD9-81ED-4DB2-BD59-A6C34878D82A}">
                    <a16:rowId xmlns:a16="http://schemas.microsoft.com/office/drawing/2014/main" val="2964027631"/>
                  </a:ext>
                </a:extLst>
              </a:tr>
              <a:tr h="475231">
                <a:tc>
                  <a:txBody>
                    <a:bodyPr/>
                    <a:lstStyle/>
                    <a:p>
                      <a:r>
                        <a:rPr lang="en-GB" dirty="0"/>
                        <a:t>‘that took longer than I thought’​</a:t>
                      </a:r>
                    </a:p>
                  </a:txBody>
                  <a:tcPr anchor="ctr"/>
                </a:tc>
                <a:tc>
                  <a:txBody>
                    <a:bodyPr/>
                    <a:lstStyle/>
                    <a:p>
                      <a:r>
                        <a:rPr lang="en-GB" dirty="0"/>
                        <a:t>My explanation needed more detail​</a:t>
                      </a:r>
                    </a:p>
                  </a:txBody>
                  <a:tcPr anchor="ctr"/>
                </a:tc>
                <a:extLst>
                  <a:ext uri="{0D108BD9-81ED-4DB2-BD59-A6C34878D82A}">
                    <a16:rowId xmlns:a16="http://schemas.microsoft.com/office/drawing/2014/main" val="1711442907"/>
                  </a:ext>
                </a:extLst>
              </a:tr>
              <a:tr h="827253">
                <a:tc>
                  <a:txBody>
                    <a:bodyPr/>
                    <a:lstStyle/>
                    <a:p>
                      <a:r>
                        <a:rPr lang="en-GB" dirty="0"/>
                        <a:t>‘I was unable to get onto that bit’​</a:t>
                      </a:r>
                    </a:p>
                  </a:txBody>
                  <a:tcPr anchor="ctr"/>
                </a:tc>
                <a:tc>
                  <a:txBody>
                    <a:bodyPr/>
                    <a:lstStyle/>
                    <a:p>
                      <a:r>
                        <a:rPr lang="en-GB" dirty="0"/>
                        <a:t>Instructions given before the task were clear as no learners put the hands up to ask​</a:t>
                      </a:r>
                    </a:p>
                  </a:txBody>
                  <a:tcPr anchor="ctr"/>
                </a:tc>
                <a:extLst>
                  <a:ext uri="{0D108BD9-81ED-4DB2-BD59-A6C34878D82A}">
                    <a16:rowId xmlns:a16="http://schemas.microsoft.com/office/drawing/2014/main" val="2978350640"/>
                  </a:ext>
                </a:extLst>
              </a:tr>
              <a:tr h="827253">
                <a:tc>
                  <a:txBody>
                    <a:bodyPr/>
                    <a:lstStyle/>
                    <a:p>
                      <a:r>
                        <a:rPr lang="en-GB" dirty="0"/>
                        <a:t>‘the concept was clearly understood’ OR  ‘I need to do more work on that concept next lesson’​</a:t>
                      </a:r>
                    </a:p>
                  </a:txBody>
                  <a:tcPr anchor="ctr"/>
                </a:tc>
                <a:tc>
                  <a:txBody>
                    <a:bodyPr/>
                    <a:lstStyle/>
                    <a:p>
                      <a:r>
                        <a:rPr lang="en-GB" dirty="0"/>
                        <a:t>Think, pair then share enabled me to listen to more responses​</a:t>
                      </a:r>
                    </a:p>
                  </a:txBody>
                  <a:tcPr anchor="ctr"/>
                </a:tc>
                <a:extLst>
                  <a:ext uri="{0D108BD9-81ED-4DB2-BD59-A6C34878D82A}">
                    <a16:rowId xmlns:a16="http://schemas.microsoft.com/office/drawing/2014/main" val="2242395471"/>
                  </a:ext>
                </a:extLst>
              </a:tr>
              <a:tr h="475231">
                <a:tc>
                  <a:txBody>
                    <a:bodyPr/>
                    <a:lstStyle/>
                    <a:p>
                      <a:r>
                        <a:rPr lang="en-GB" dirty="0"/>
                        <a:t>‘marking the answers worked well’​</a:t>
                      </a:r>
                    </a:p>
                  </a:txBody>
                  <a:tcPr anchor="ctr"/>
                </a:tc>
                <a:tc>
                  <a:txBody>
                    <a:bodyPr/>
                    <a:lstStyle/>
                    <a:p>
                      <a:r>
                        <a:rPr lang="en-GB" dirty="0"/>
                        <a:t>Random generator of names was effective​</a:t>
                      </a:r>
                    </a:p>
                  </a:txBody>
                  <a:tcPr anchor="ctr"/>
                </a:tc>
                <a:extLst>
                  <a:ext uri="{0D108BD9-81ED-4DB2-BD59-A6C34878D82A}">
                    <a16:rowId xmlns:a16="http://schemas.microsoft.com/office/drawing/2014/main" val="2307698142"/>
                  </a:ext>
                </a:extLst>
              </a:tr>
              <a:tr h="475231">
                <a:tc>
                  <a:txBody>
                    <a:bodyPr/>
                    <a:lstStyle/>
                    <a:p>
                      <a:r>
                        <a:rPr lang="en-GB" dirty="0"/>
                        <a:t>‘don’t forget to do register’​</a:t>
                      </a:r>
                    </a:p>
                  </a:txBody>
                  <a:tcPr anchor="ctr"/>
                </a:tc>
                <a:tc>
                  <a:txBody>
                    <a:bodyPr/>
                    <a:lstStyle/>
                    <a:p>
                      <a:r>
                        <a:rPr lang="en-GB" dirty="0"/>
                        <a:t>The task didn’t quite meet the purpose of the objective​</a:t>
                      </a:r>
                    </a:p>
                  </a:txBody>
                  <a:tcPr anchor="ctr"/>
                </a:tc>
                <a:extLst>
                  <a:ext uri="{0D108BD9-81ED-4DB2-BD59-A6C34878D82A}">
                    <a16:rowId xmlns:a16="http://schemas.microsoft.com/office/drawing/2014/main" val="1303121776"/>
                  </a:ext>
                </a:extLst>
              </a:tr>
              <a:tr h="475231">
                <a:tc>
                  <a:txBody>
                    <a:bodyPr/>
                    <a:lstStyle/>
                    <a:p>
                      <a:r>
                        <a:rPr lang="en-GB" dirty="0"/>
                        <a:t>‘learning was effective here’​</a:t>
                      </a:r>
                    </a:p>
                  </a:txBody>
                  <a:tcPr anchor="ctr"/>
                </a:tc>
                <a:tc>
                  <a:txBody>
                    <a:bodyPr/>
                    <a:lstStyle/>
                    <a:p>
                      <a:r>
                        <a:rPr lang="en-GB" dirty="0"/>
                        <a:t>Learners didn’t understand the success criteria​</a:t>
                      </a:r>
                    </a:p>
                  </a:txBody>
                  <a:tcPr anchor="ctr"/>
                </a:tc>
                <a:extLst>
                  <a:ext uri="{0D108BD9-81ED-4DB2-BD59-A6C34878D82A}">
                    <a16:rowId xmlns:a16="http://schemas.microsoft.com/office/drawing/2014/main" val="3948667207"/>
                  </a:ext>
                </a:extLst>
              </a:tr>
              <a:tr h="827253">
                <a:tc>
                  <a:txBody>
                    <a:bodyPr/>
                    <a:lstStyle/>
                    <a:p>
                      <a:r>
                        <a:rPr lang="en-GB" dirty="0"/>
                        <a:t>‘learners responses clear for this activity’​</a:t>
                      </a:r>
                    </a:p>
                  </a:txBody>
                  <a:tcPr anchor="ctr"/>
                </a:tc>
                <a:tc>
                  <a:txBody>
                    <a:bodyPr/>
                    <a:lstStyle/>
                    <a:p>
                      <a:r>
                        <a:rPr lang="en-GB" dirty="0"/>
                        <a:t>Getting the learners to focus back to the board was a challenge during the transition phases​</a:t>
                      </a:r>
                    </a:p>
                  </a:txBody>
                  <a:tcPr anchor="ctr"/>
                </a:tc>
                <a:extLst>
                  <a:ext uri="{0D108BD9-81ED-4DB2-BD59-A6C34878D82A}">
                    <a16:rowId xmlns:a16="http://schemas.microsoft.com/office/drawing/2014/main" val="3636085403"/>
                  </a:ext>
                </a:extLst>
              </a:tr>
              <a:tr h="1531304">
                <a:tc>
                  <a:txBody>
                    <a:bodyPr/>
                    <a:lstStyle/>
                    <a:p>
                      <a:r>
                        <a:rPr lang="en-GB" dirty="0"/>
                        <a:t>‘copying down worked examples- allow time or let learners write down as explaining​</a:t>
                      </a:r>
                    </a:p>
                  </a:txBody>
                  <a:tcPr anchor="ctr"/>
                </a:tc>
                <a:tc>
                  <a:txBody>
                    <a:bodyPr/>
                    <a:lstStyle/>
                    <a:p>
                      <a:r>
                        <a:rPr lang="en-GB" dirty="0">
                          <a:solidFill>
                            <a:srgbClr val="FF0000"/>
                          </a:solidFill>
                        </a:rPr>
                        <a:t>Think of the ​</a:t>
                      </a:r>
                    </a:p>
                    <a:p>
                      <a:pPr marL="342900" lvl="0" indent="-342900">
                        <a:buFont typeface="Arial" panose="020B0604020202020204" pitchFamily="34" charset="0"/>
                        <a:buChar char="•"/>
                      </a:pPr>
                      <a:r>
                        <a:rPr lang="en-GB" dirty="0">
                          <a:solidFill>
                            <a:srgbClr val="FF0000"/>
                          </a:solidFill>
                          <a:effectLst/>
                        </a:rPr>
                        <a:t>experience, ​</a:t>
                      </a:r>
                    </a:p>
                    <a:p>
                      <a:pPr marL="342900" lvl="0" indent="-342900">
                        <a:buFont typeface="Arial" panose="020B0604020202020204" pitchFamily="34" charset="0"/>
                        <a:buChar char="•"/>
                      </a:pPr>
                      <a:r>
                        <a:rPr lang="en-GB" dirty="0">
                          <a:solidFill>
                            <a:srgbClr val="FF0000"/>
                          </a:solidFill>
                          <a:effectLst/>
                        </a:rPr>
                        <a:t>issue and ​</a:t>
                      </a:r>
                    </a:p>
                    <a:p>
                      <a:pPr marL="342900" lvl="0" indent="-342900">
                        <a:buFont typeface="Arial" panose="020B0604020202020204" pitchFamily="34" charset="0"/>
                        <a:buChar char="•"/>
                      </a:pPr>
                      <a:r>
                        <a:rPr lang="en-GB" dirty="0">
                          <a:solidFill>
                            <a:srgbClr val="FF0000"/>
                          </a:solidFill>
                          <a:effectLst/>
                        </a:rPr>
                        <a:t>what action you can take​</a:t>
                      </a:r>
                    </a:p>
                  </a:txBody>
                  <a:tcPr anchor="ctr">
                    <a:noFill/>
                  </a:tcPr>
                </a:tc>
                <a:extLst>
                  <a:ext uri="{0D108BD9-81ED-4DB2-BD59-A6C34878D82A}">
                    <a16:rowId xmlns:a16="http://schemas.microsoft.com/office/drawing/2014/main" val="381267066"/>
                  </a:ext>
                </a:extLst>
              </a:tr>
            </a:tbl>
          </a:graphicData>
        </a:graphic>
      </p:graphicFrame>
    </p:spTree>
    <p:extLst>
      <p:ext uri="{BB962C8B-B14F-4D97-AF65-F5344CB8AC3E}">
        <p14:creationId xmlns:p14="http://schemas.microsoft.com/office/powerpoint/2010/main" val="415809031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p:txBody>
          <a:bodyPr/>
          <a:lstStyle/>
          <a:p>
            <a:endParaRPr lang="en-GB" dirty="0"/>
          </a:p>
        </p:txBody>
      </p:sp>
      <p:sp>
        <p:nvSpPr>
          <p:cNvPr id="8" name="TextBox 7">
            <a:extLst>
              <a:ext uri="{FF2B5EF4-FFF2-40B4-BE49-F238E27FC236}">
                <a16:creationId xmlns:a16="http://schemas.microsoft.com/office/drawing/2014/main" id="{933E9D8C-58A3-44F5-B812-3C47B18CB7C5}"/>
              </a:ext>
            </a:extLst>
          </p:cNvPr>
          <p:cNvSpPr txBox="1"/>
          <p:nvPr/>
        </p:nvSpPr>
        <p:spPr>
          <a:xfrm>
            <a:off x="463668" y="1179402"/>
            <a:ext cx="6751128" cy="3416320"/>
          </a:xfrm>
          <a:prstGeom prst="rect">
            <a:avLst/>
          </a:prstGeom>
          <a:solidFill>
            <a:schemeClr val="tx1"/>
          </a:solidFill>
          <a:ln w="38100">
            <a:solidFill>
              <a:srgbClr val="FF0000"/>
            </a:solidFill>
          </a:ln>
        </p:spPr>
        <p:txBody>
          <a:bodyPr wrap="square" rtlCol="0">
            <a:spAutoFit/>
          </a:bodyPr>
          <a:lstStyle/>
          <a:p>
            <a:r>
              <a:rPr lang="en-GB" sz="2400" dirty="0">
                <a:solidFill>
                  <a:prstClr val="black"/>
                </a:solidFill>
                <a:latin typeface="Calibri" panose="020F0502020204030204" pitchFamily="34" charset="0"/>
              </a:rPr>
              <a:t>Your lesson plan may not have worked as well as it could have for a number of reasons:</a:t>
            </a:r>
          </a:p>
          <a:p>
            <a:endParaRPr lang="en-GB" sz="2400" dirty="0">
              <a:solidFill>
                <a:prstClr val="black"/>
              </a:solidFill>
              <a:latin typeface="Calibri" panose="020F0502020204030204" pitchFamily="34" charset="0"/>
            </a:endParaRPr>
          </a:p>
          <a:p>
            <a:pPr marL="342900" indent="-342900">
              <a:buFont typeface="Arial" panose="020B0604020202020204" pitchFamily="34" charset="0"/>
              <a:buChar char="•"/>
            </a:pPr>
            <a:r>
              <a:rPr lang="en-GB" sz="2400" dirty="0">
                <a:solidFill>
                  <a:prstClr val="black"/>
                </a:solidFill>
                <a:latin typeface="Calibri" panose="020F0502020204030204" pitchFamily="34" charset="0"/>
              </a:rPr>
              <a:t>Too much ‘teacher talk’</a:t>
            </a:r>
          </a:p>
          <a:p>
            <a:pPr marL="342900" indent="-342900">
              <a:buFont typeface="Arial" panose="020B0604020202020204" pitchFamily="34" charset="0"/>
              <a:buChar char="•"/>
            </a:pPr>
            <a:r>
              <a:rPr lang="en-GB" sz="2400" dirty="0">
                <a:solidFill>
                  <a:prstClr val="black"/>
                </a:solidFill>
                <a:latin typeface="Calibri" panose="020F0502020204030204" pitchFamily="34" charset="0"/>
              </a:rPr>
              <a:t>Variety of tasks</a:t>
            </a:r>
          </a:p>
          <a:p>
            <a:pPr marL="342900" indent="-342900">
              <a:buFont typeface="Arial" panose="020B0604020202020204" pitchFamily="34" charset="0"/>
              <a:buChar char="•"/>
            </a:pPr>
            <a:r>
              <a:rPr lang="en-GB" sz="2400" dirty="0">
                <a:solidFill>
                  <a:prstClr val="black"/>
                </a:solidFill>
                <a:latin typeface="Calibri" panose="020F0502020204030204" pitchFamily="34" charset="0"/>
              </a:rPr>
              <a:t>Unsuitable selection of resources</a:t>
            </a:r>
          </a:p>
          <a:p>
            <a:pPr marL="342900" indent="-342900">
              <a:buFont typeface="Arial" panose="020B0604020202020204" pitchFamily="34" charset="0"/>
              <a:buChar char="•"/>
            </a:pPr>
            <a:r>
              <a:rPr lang="en-GB" sz="2400" dirty="0">
                <a:solidFill>
                  <a:prstClr val="black"/>
                </a:solidFill>
                <a:latin typeface="Calibri" panose="020F0502020204030204" pitchFamily="34" charset="0"/>
              </a:rPr>
              <a:t>Lack of differentiation</a:t>
            </a:r>
          </a:p>
          <a:p>
            <a:pPr marL="342900" indent="-342900">
              <a:buFont typeface="Arial" panose="020B0604020202020204" pitchFamily="34" charset="0"/>
              <a:buChar char="•"/>
            </a:pPr>
            <a:r>
              <a:rPr lang="en-GB" sz="2400" dirty="0">
                <a:solidFill>
                  <a:prstClr val="black"/>
                </a:solidFill>
                <a:latin typeface="Calibri" panose="020F0502020204030204" pitchFamily="34" charset="0"/>
              </a:rPr>
              <a:t>Unrealistic time allocation for tasks</a:t>
            </a:r>
          </a:p>
          <a:p>
            <a:pPr marL="342900" indent="-342900">
              <a:buFont typeface="Arial" panose="020B0604020202020204" pitchFamily="34" charset="0"/>
              <a:buChar char="•"/>
            </a:pPr>
            <a:r>
              <a:rPr lang="en-GB" sz="2400" dirty="0">
                <a:solidFill>
                  <a:prstClr val="black"/>
                </a:solidFill>
                <a:latin typeface="Calibri" panose="020F0502020204030204" pitchFamily="34" charset="0"/>
              </a:rPr>
              <a:t>Reliance on ICT (internet not working, etc…)</a:t>
            </a:r>
          </a:p>
        </p:txBody>
      </p:sp>
      <p:pic>
        <p:nvPicPr>
          <p:cNvPr id="9" name="Picture 8">
            <a:extLst>
              <a:ext uri="{FF2B5EF4-FFF2-40B4-BE49-F238E27FC236}">
                <a16:creationId xmlns:a16="http://schemas.microsoft.com/office/drawing/2014/main" id="{2991B2CB-EB97-437A-B306-6350E15A94CD}"/>
              </a:ext>
            </a:extLst>
          </p:cNvPr>
          <p:cNvPicPr>
            <a:picLocks noChangeAspect="1"/>
          </p:cNvPicPr>
          <p:nvPr/>
        </p:nvPicPr>
        <p:blipFill>
          <a:blip r:embed="rId5"/>
          <a:stretch>
            <a:fillRect/>
          </a:stretch>
        </p:blipFill>
        <p:spPr>
          <a:xfrm>
            <a:off x="523539" y="4716130"/>
            <a:ext cx="6081656" cy="1415730"/>
          </a:xfrm>
          <a:prstGeom prst="rect">
            <a:avLst/>
          </a:prstGeom>
          <a:ln w="38100">
            <a:solidFill>
              <a:schemeClr val="bg1"/>
            </a:solidFill>
          </a:ln>
        </p:spPr>
      </p:pic>
      <p:sp>
        <p:nvSpPr>
          <p:cNvPr id="10" name="TextBox 9">
            <a:extLst>
              <a:ext uri="{FF2B5EF4-FFF2-40B4-BE49-F238E27FC236}">
                <a16:creationId xmlns:a16="http://schemas.microsoft.com/office/drawing/2014/main" id="{091A4D19-9812-45A8-A96F-2E4512AEA8DD}"/>
              </a:ext>
            </a:extLst>
          </p:cNvPr>
          <p:cNvSpPr txBox="1"/>
          <p:nvPr/>
        </p:nvSpPr>
        <p:spPr>
          <a:xfrm>
            <a:off x="537882" y="484094"/>
            <a:ext cx="6260951" cy="584775"/>
          </a:xfrm>
          <a:prstGeom prst="rect">
            <a:avLst/>
          </a:prstGeom>
          <a:noFill/>
        </p:spPr>
        <p:txBody>
          <a:bodyPr wrap="square" rtlCol="0">
            <a:spAutoFit/>
          </a:bodyPr>
          <a:lstStyle/>
          <a:p>
            <a:r>
              <a:rPr lang="en-GB" sz="3200" b="1" dirty="0">
                <a:solidFill>
                  <a:srgbClr val="FF0000"/>
                </a:solidFill>
                <a:latin typeface="Calibri" panose="020F0502020204030204"/>
              </a:rPr>
              <a:t>Reflecting on your lesson plan…</a:t>
            </a:r>
          </a:p>
        </p:txBody>
      </p:sp>
      <p:pic>
        <p:nvPicPr>
          <p:cNvPr id="2" name="Picture 1">
            <a:extLst>
              <a:ext uri="{FF2B5EF4-FFF2-40B4-BE49-F238E27FC236}">
                <a16:creationId xmlns:a16="http://schemas.microsoft.com/office/drawing/2014/main" id="{803C2EE8-0247-4B6A-8A86-F3593C565ABC}"/>
              </a:ext>
            </a:extLst>
          </p:cNvPr>
          <p:cNvPicPr>
            <a:picLocks noChangeAspect="1"/>
          </p:cNvPicPr>
          <p:nvPr/>
        </p:nvPicPr>
        <p:blipFill>
          <a:blip r:embed="rId6"/>
          <a:stretch>
            <a:fillRect/>
          </a:stretch>
        </p:blipFill>
        <p:spPr>
          <a:xfrm>
            <a:off x="7525657" y="1179403"/>
            <a:ext cx="4296229" cy="4161854"/>
          </a:xfrm>
          <a:prstGeom prst="rect">
            <a:avLst/>
          </a:prstGeom>
          <a:ln w="38100">
            <a:solidFill>
              <a:srgbClr val="00B0F0"/>
            </a:solidFill>
          </a:ln>
        </p:spPr>
      </p:pic>
    </p:spTree>
    <p:extLst>
      <p:ext uri="{BB962C8B-B14F-4D97-AF65-F5344CB8AC3E}">
        <p14:creationId xmlns:p14="http://schemas.microsoft.com/office/powerpoint/2010/main" val="382119105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59288" y="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8241497" y="5059670"/>
            <a:ext cx="3950503" cy="1691640"/>
          </a:xfrm>
        </p:spPr>
        <p:txBody>
          <a:bodyPr rtlCol="0">
            <a:normAutofit/>
          </a:bodyPr>
          <a:lstStyle/>
          <a:p>
            <a:pPr rtl="0"/>
            <a:r>
              <a:rPr lang="en-GB" dirty="0">
                <a:solidFill>
                  <a:schemeClr val="tx1">
                    <a:lumMod val="85000"/>
                  </a:schemeClr>
                </a:solidFill>
              </a:rPr>
              <a:t>From </a:t>
            </a:r>
            <a:r>
              <a:rPr lang="en-GB" i="1" dirty="0">
                <a:solidFill>
                  <a:schemeClr val="tx1">
                    <a:lumMod val="85000"/>
                  </a:schemeClr>
                </a:solidFill>
              </a:rPr>
              <a:t>Psychology and Reflection </a:t>
            </a:r>
            <a:r>
              <a:rPr lang="en-GB" dirty="0">
                <a:solidFill>
                  <a:schemeClr val="tx1">
                    <a:lumMod val="85000"/>
                  </a:schemeClr>
                </a:solidFill>
              </a:rPr>
              <a:t>– Dr Tim O’Brien</a:t>
            </a: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a:xfrm>
            <a:off x="1386840" y="155453"/>
            <a:ext cx="9418320" cy="1069848"/>
          </a:xfrm>
        </p:spPr>
        <p:txBody>
          <a:bodyPr/>
          <a:lstStyle/>
          <a:p>
            <a:r>
              <a:rPr lang="en-GB" dirty="0">
                <a:solidFill>
                  <a:srgbClr val="FF0000"/>
                </a:solidFill>
              </a:rPr>
              <a:t>Cognitive Reflection</a:t>
            </a:r>
          </a:p>
        </p:txBody>
      </p:sp>
      <p:sp>
        <p:nvSpPr>
          <p:cNvPr id="2" name="TextBox 1">
            <a:extLst>
              <a:ext uri="{FF2B5EF4-FFF2-40B4-BE49-F238E27FC236}">
                <a16:creationId xmlns:a16="http://schemas.microsoft.com/office/drawing/2014/main" id="{3F2D74D7-6EBE-4248-93C2-EF42EC70AB14}"/>
              </a:ext>
            </a:extLst>
          </p:cNvPr>
          <p:cNvSpPr txBox="1"/>
          <p:nvPr/>
        </p:nvSpPr>
        <p:spPr>
          <a:xfrm>
            <a:off x="252442" y="1736753"/>
            <a:ext cx="11298514" cy="3108543"/>
          </a:xfrm>
          <a:prstGeom prst="rect">
            <a:avLst/>
          </a:prstGeom>
          <a:solidFill>
            <a:schemeClr val="tx1"/>
          </a:solidFill>
          <a:ln w="38100">
            <a:solidFill>
              <a:srgbClr val="0070C0"/>
            </a:solidFill>
          </a:ln>
        </p:spPr>
        <p:txBody>
          <a:bodyPr wrap="square" rtlCol="0">
            <a:spAutoFit/>
          </a:bodyPr>
          <a:lstStyle/>
          <a:p>
            <a:pPr marL="342900" indent="-342900">
              <a:buAutoNum type="arabicPeriod"/>
            </a:pPr>
            <a:r>
              <a:rPr lang="en-GB" sz="2800" dirty="0">
                <a:solidFill>
                  <a:schemeClr val="bg1"/>
                </a:solidFill>
              </a:rPr>
              <a:t>Teaching is complex = individual responses are required.</a:t>
            </a:r>
          </a:p>
          <a:p>
            <a:pPr marL="342900" indent="-342900">
              <a:buAutoNum type="arabicPeriod"/>
            </a:pPr>
            <a:r>
              <a:rPr lang="en-GB" sz="2800" dirty="0">
                <a:solidFill>
                  <a:schemeClr val="bg1"/>
                </a:solidFill>
              </a:rPr>
              <a:t>Reflective practitioner = you need a plan/ high order thinking.</a:t>
            </a:r>
          </a:p>
          <a:p>
            <a:pPr marL="342900" indent="-342900">
              <a:buAutoNum type="arabicPeriod"/>
            </a:pPr>
            <a:r>
              <a:rPr lang="en-GB" sz="2800" dirty="0">
                <a:solidFill>
                  <a:schemeClr val="bg1"/>
                </a:solidFill>
              </a:rPr>
              <a:t>When reflecting = teachers problematise to develop</a:t>
            </a:r>
          </a:p>
          <a:p>
            <a:pPr marL="342900" indent="-342900">
              <a:buAutoNum type="arabicPeriod"/>
            </a:pPr>
            <a:r>
              <a:rPr lang="en-GB" sz="2800" dirty="0">
                <a:solidFill>
                  <a:schemeClr val="bg1"/>
                </a:solidFill>
              </a:rPr>
              <a:t>Checking = does the student understand the feedback given?</a:t>
            </a:r>
          </a:p>
          <a:p>
            <a:pPr marL="342900" indent="-342900">
              <a:buAutoNum type="arabicPeriod"/>
            </a:pPr>
            <a:r>
              <a:rPr lang="en-GB" sz="2800" dirty="0">
                <a:solidFill>
                  <a:schemeClr val="bg1"/>
                </a:solidFill>
              </a:rPr>
              <a:t>Reflection in action = analytical response (context dependent)</a:t>
            </a:r>
          </a:p>
          <a:p>
            <a:pPr marL="342900" indent="-342900">
              <a:buAutoNum type="arabicPeriod"/>
            </a:pPr>
            <a:r>
              <a:rPr lang="en-GB" sz="2800" dirty="0">
                <a:solidFill>
                  <a:schemeClr val="bg1"/>
                </a:solidFill>
              </a:rPr>
              <a:t>Reflection in situ = occurs retrospectively, post-activity (context respondent)</a:t>
            </a:r>
          </a:p>
        </p:txBody>
      </p:sp>
    </p:spTree>
    <p:extLst>
      <p:ext uri="{BB962C8B-B14F-4D97-AF65-F5344CB8AC3E}">
        <p14:creationId xmlns:p14="http://schemas.microsoft.com/office/powerpoint/2010/main" val="204874088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a:xfrm>
            <a:off x="945028" y="1673352"/>
            <a:ext cx="5015956" cy="4041648"/>
          </a:xfrm>
        </p:spPr>
        <p:txBody>
          <a:bodyPr>
            <a:normAutofit fontScale="90000"/>
          </a:bodyPr>
          <a:lstStyle/>
          <a:p>
            <a:r>
              <a:rPr lang="en-GB" dirty="0">
                <a:solidFill>
                  <a:srgbClr val="FF0000"/>
                </a:solidFill>
              </a:rPr>
              <a:t>It is  a thought process – not a prescribed template</a:t>
            </a:r>
          </a:p>
        </p:txBody>
      </p:sp>
      <p:pic>
        <p:nvPicPr>
          <p:cNvPr id="2" name="Picture 1">
            <a:extLst>
              <a:ext uri="{FF2B5EF4-FFF2-40B4-BE49-F238E27FC236}">
                <a16:creationId xmlns:a16="http://schemas.microsoft.com/office/drawing/2014/main" id="{7142257F-6E52-44F5-9724-0E1F7359A926}"/>
              </a:ext>
            </a:extLst>
          </p:cNvPr>
          <p:cNvPicPr>
            <a:picLocks noChangeAspect="1"/>
          </p:cNvPicPr>
          <p:nvPr/>
        </p:nvPicPr>
        <p:blipFill>
          <a:blip r:embed="rId5"/>
          <a:stretch>
            <a:fillRect/>
          </a:stretch>
        </p:blipFill>
        <p:spPr>
          <a:xfrm>
            <a:off x="6277828" y="213173"/>
            <a:ext cx="5783276" cy="5501827"/>
          </a:xfrm>
          <a:prstGeom prst="rect">
            <a:avLst/>
          </a:prstGeom>
          <a:ln w="38100">
            <a:solidFill>
              <a:srgbClr val="0070C0"/>
            </a:solidFill>
          </a:ln>
        </p:spPr>
      </p:pic>
    </p:spTree>
    <p:extLst>
      <p:ext uri="{BB962C8B-B14F-4D97-AF65-F5344CB8AC3E}">
        <p14:creationId xmlns:p14="http://schemas.microsoft.com/office/powerpoint/2010/main" val="202795117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p:txBody>
          <a:bodyPr/>
          <a:lstStyle/>
          <a:p>
            <a:endParaRPr lang="en-GB" dirty="0"/>
          </a:p>
        </p:txBody>
      </p:sp>
      <p:pic>
        <p:nvPicPr>
          <p:cNvPr id="2" name="Picture 1">
            <a:extLst>
              <a:ext uri="{FF2B5EF4-FFF2-40B4-BE49-F238E27FC236}">
                <a16:creationId xmlns:a16="http://schemas.microsoft.com/office/drawing/2014/main" id="{9AF1B6B8-1C96-4B50-BAB7-FC3F5FE415B1}"/>
              </a:ext>
            </a:extLst>
          </p:cNvPr>
          <p:cNvPicPr>
            <a:picLocks noChangeAspect="1"/>
          </p:cNvPicPr>
          <p:nvPr/>
        </p:nvPicPr>
        <p:blipFill>
          <a:blip r:embed="rId5"/>
          <a:stretch>
            <a:fillRect/>
          </a:stretch>
        </p:blipFill>
        <p:spPr>
          <a:xfrm>
            <a:off x="1261872" y="471225"/>
            <a:ext cx="9604341" cy="5340544"/>
          </a:xfrm>
          <a:prstGeom prst="rect">
            <a:avLst/>
          </a:prstGeom>
        </p:spPr>
      </p:pic>
      <p:sp>
        <p:nvSpPr>
          <p:cNvPr id="4" name="TextBox 3">
            <a:extLst>
              <a:ext uri="{FF2B5EF4-FFF2-40B4-BE49-F238E27FC236}">
                <a16:creationId xmlns:a16="http://schemas.microsoft.com/office/drawing/2014/main" id="{8168612B-5822-4825-9831-140613CED933}"/>
              </a:ext>
            </a:extLst>
          </p:cNvPr>
          <p:cNvSpPr txBox="1"/>
          <p:nvPr/>
        </p:nvSpPr>
        <p:spPr>
          <a:xfrm>
            <a:off x="10898436" y="758952"/>
            <a:ext cx="1181734" cy="523220"/>
          </a:xfrm>
          <a:prstGeom prst="rect">
            <a:avLst/>
          </a:prstGeom>
          <a:noFill/>
        </p:spPr>
        <p:txBody>
          <a:bodyPr wrap="none" rtlCol="0">
            <a:spAutoFit/>
          </a:bodyPr>
          <a:lstStyle/>
          <a:p>
            <a:r>
              <a:rPr lang="en-GB" sz="2800" b="1" dirty="0">
                <a:solidFill>
                  <a:srgbClr val="FF0000"/>
                </a:solidFill>
              </a:rPr>
              <a:t>Why?</a:t>
            </a:r>
          </a:p>
        </p:txBody>
      </p:sp>
      <p:sp>
        <p:nvSpPr>
          <p:cNvPr id="8" name="TextBox 7">
            <a:extLst>
              <a:ext uri="{FF2B5EF4-FFF2-40B4-BE49-F238E27FC236}">
                <a16:creationId xmlns:a16="http://schemas.microsoft.com/office/drawing/2014/main" id="{927EF573-7655-4D61-ABA6-AE2D7A43B8E6}"/>
              </a:ext>
            </a:extLst>
          </p:cNvPr>
          <p:cNvSpPr txBox="1"/>
          <p:nvPr/>
        </p:nvSpPr>
        <p:spPr>
          <a:xfrm>
            <a:off x="-8233" y="497342"/>
            <a:ext cx="1334020" cy="523220"/>
          </a:xfrm>
          <a:prstGeom prst="rect">
            <a:avLst/>
          </a:prstGeom>
          <a:noFill/>
        </p:spPr>
        <p:txBody>
          <a:bodyPr wrap="none" rtlCol="0">
            <a:spAutoFit/>
          </a:bodyPr>
          <a:lstStyle/>
          <a:p>
            <a:r>
              <a:rPr lang="en-GB" sz="2800" b="1" dirty="0">
                <a:solidFill>
                  <a:srgbClr val="FF0000"/>
                </a:solidFill>
              </a:rPr>
              <a:t>What?</a:t>
            </a:r>
          </a:p>
        </p:txBody>
      </p:sp>
      <mc:AlternateContent xmlns:mc="http://schemas.openxmlformats.org/markup-compatibility/2006" xmlns:p14="http://schemas.microsoft.com/office/powerpoint/2010/main">
        <mc:Choice Requires="p14">
          <p:contentPart p14:bwMode="auto" r:id="rId6">
            <p14:nvContentPartPr>
              <p14:cNvPr id="9" name="Ink 8">
                <a:extLst>
                  <a:ext uri="{FF2B5EF4-FFF2-40B4-BE49-F238E27FC236}">
                    <a16:creationId xmlns:a16="http://schemas.microsoft.com/office/drawing/2014/main" id="{8250907A-2B16-4CA9-8321-9D6AB1D17369}"/>
                  </a:ext>
                </a:extLst>
              </p14:cNvPr>
              <p14:cNvContentPartPr/>
              <p14:nvPr/>
            </p14:nvContentPartPr>
            <p14:xfrm>
              <a:off x="1227874" y="773468"/>
              <a:ext cx="829080" cy="466560"/>
            </p14:xfrm>
          </p:contentPart>
        </mc:Choice>
        <mc:Fallback xmlns="">
          <p:pic>
            <p:nvPicPr>
              <p:cNvPr id="9" name="Ink 8">
                <a:extLst>
                  <a:ext uri="{FF2B5EF4-FFF2-40B4-BE49-F238E27FC236}">
                    <a16:creationId xmlns:a16="http://schemas.microsoft.com/office/drawing/2014/main" id="{8250907A-2B16-4CA9-8321-9D6AB1D17369}"/>
                  </a:ext>
                </a:extLst>
              </p:cNvPr>
              <p:cNvPicPr/>
              <p:nvPr/>
            </p:nvPicPr>
            <p:blipFill>
              <a:blip r:embed="rId7"/>
              <a:stretch>
                <a:fillRect/>
              </a:stretch>
            </p:blipFill>
            <p:spPr>
              <a:xfrm>
                <a:off x="1219234" y="764828"/>
                <a:ext cx="846720" cy="4842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0" name="Ink 9">
                <a:extLst>
                  <a:ext uri="{FF2B5EF4-FFF2-40B4-BE49-F238E27FC236}">
                    <a16:creationId xmlns:a16="http://schemas.microsoft.com/office/drawing/2014/main" id="{B12C1046-F8A7-48BB-AEDF-256F332C7D9C}"/>
                  </a:ext>
                </a:extLst>
              </p14:cNvPr>
              <p14:cNvContentPartPr/>
              <p14:nvPr/>
            </p14:nvContentPartPr>
            <p14:xfrm>
              <a:off x="1858954" y="1054268"/>
              <a:ext cx="238320" cy="268200"/>
            </p14:xfrm>
          </p:contentPart>
        </mc:Choice>
        <mc:Fallback xmlns="">
          <p:pic>
            <p:nvPicPr>
              <p:cNvPr id="10" name="Ink 9">
                <a:extLst>
                  <a:ext uri="{FF2B5EF4-FFF2-40B4-BE49-F238E27FC236}">
                    <a16:creationId xmlns:a16="http://schemas.microsoft.com/office/drawing/2014/main" id="{B12C1046-F8A7-48BB-AEDF-256F332C7D9C}"/>
                  </a:ext>
                </a:extLst>
              </p:cNvPr>
              <p:cNvPicPr/>
              <p:nvPr/>
            </p:nvPicPr>
            <p:blipFill>
              <a:blip r:embed="rId9"/>
              <a:stretch>
                <a:fillRect/>
              </a:stretch>
            </p:blipFill>
            <p:spPr>
              <a:xfrm>
                <a:off x="1849954" y="1045628"/>
                <a:ext cx="255960" cy="28584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3" name="Ink 12">
                <a:extLst>
                  <a:ext uri="{FF2B5EF4-FFF2-40B4-BE49-F238E27FC236}">
                    <a16:creationId xmlns:a16="http://schemas.microsoft.com/office/drawing/2014/main" id="{A228697B-B0C0-4050-9E34-3BFFA078C494}"/>
                  </a:ext>
                </a:extLst>
              </p14:cNvPr>
              <p14:cNvContentPartPr/>
              <p14:nvPr/>
            </p14:nvContentPartPr>
            <p14:xfrm>
              <a:off x="9915394" y="1065428"/>
              <a:ext cx="1018440" cy="514080"/>
            </p14:xfrm>
          </p:contentPart>
        </mc:Choice>
        <mc:Fallback xmlns="">
          <p:pic>
            <p:nvPicPr>
              <p:cNvPr id="13" name="Ink 12">
                <a:extLst>
                  <a:ext uri="{FF2B5EF4-FFF2-40B4-BE49-F238E27FC236}">
                    <a16:creationId xmlns:a16="http://schemas.microsoft.com/office/drawing/2014/main" id="{A228697B-B0C0-4050-9E34-3BFFA078C494}"/>
                  </a:ext>
                </a:extLst>
              </p:cNvPr>
              <p:cNvPicPr/>
              <p:nvPr/>
            </p:nvPicPr>
            <p:blipFill>
              <a:blip r:embed="rId11"/>
              <a:stretch>
                <a:fillRect/>
              </a:stretch>
            </p:blipFill>
            <p:spPr>
              <a:xfrm>
                <a:off x="9906394" y="1056428"/>
                <a:ext cx="1036080" cy="53172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4" name="Ink 13">
                <a:extLst>
                  <a:ext uri="{FF2B5EF4-FFF2-40B4-BE49-F238E27FC236}">
                    <a16:creationId xmlns:a16="http://schemas.microsoft.com/office/drawing/2014/main" id="{44D8A21D-2983-4297-BCF6-19CE6B9DC9E4}"/>
                  </a:ext>
                </a:extLst>
              </p14:cNvPr>
              <p14:cNvContentPartPr/>
              <p14:nvPr/>
            </p14:nvContentPartPr>
            <p14:xfrm>
              <a:off x="9871834" y="1020788"/>
              <a:ext cx="1056240" cy="695880"/>
            </p14:xfrm>
          </p:contentPart>
        </mc:Choice>
        <mc:Fallback xmlns="">
          <p:pic>
            <p:nvPicPr>
              <p:cNvPr id="14" name="Ink 13">
                <a:extLst>
                  <a:ext uri="{FF2B5EF4-FFF2-40B4-BE49-F238E27FC236}">
                    <a16:creationId xmlns:a16="http://schemas.microsoft.com/office/drawing/2014/main" id="{44D8A21D-2983-4297-BCF6-19CE6B9DC9E4}"/>
                  </a:ext>
                </a:extLst>
              </p:cNvPr>
              <p:cNvPicPr/>
              <p:nvPr/>
            </p:nvPicPr>
            <p:blipFill>
              <a:blip r:embed="rId13"/>
              <a:stretch>
                <a:fillRect/>
              </a:stretch>
            </p:blipFill>
            <p:spPr>
              <a:xfrm>
                <a:off x="9817834" y="912788"/>
                <a:ext cx="1163880" cy="91152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5" name="Ink 14">
                <a:extLst>
                  <a:ext uri="{FF2B5EF4-FFF2-40B4-BE49-F238E27FC236}">
                    <a16:creationId xmlns:a16="http://schemas.microsoft.com/office/drawing/2014/main" id="{8B18BA5F-69AC-451F-9228-1FED63B86314}"/>
                  </a:ext>
                </a:extLst>
              </p14:cNvPr>
              <p14:cNvContentPartPr/>
              <p14:nvPr/>
            </p14:nvContentPartPr>
            <p14:xfrm>
              <a:off x="1233994" y="745748"/>
              <a:ext cx="1053000" cy="507960"/>
            </p14:xfrm>
          </p:contentPart>
        </mc:Choice>
        <mc:Fallback xmlns="">
          <p:pic>
            <p:nvPicPr>
              <p:cNvPr id="15" name="Ink 14">
                <a:extLst>
                  <a:ext uri="{FF2B5EF4-FFF2-40B4-BE49-F238E27FC236}">
                    <a16:creationId xmlns:a16="http://schemas.microsoft.com/office/drawing/2014/main" id="{8B18BA5F-69AC-451F-9228-1FED63B86314}"/>
                  </a:ext>
                </a:extLst>
              </p:cNvPr>
              <p:cNvPicPr/>
              <p:nvPr/>
            </p:nvPicPr>
            <p:blipFill>
              <a:blip r:embed="rId15"/>
              <a:stretch>
                <a:fillRect/>
              </a:stretch>
            </p:blipFill>
            <p:spPr>
              <a:xfrm>
                <a:off x="1179994" y="637748"/>
                <a:ext cx="1160640" cy="7236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6" name="Ink 15">
                <a:extLst>
                  <a:ext uri="{FF2B5EF4-FFF2-40B4-BE49-F238E27FC236}">
                    <a16:creationId xmlns:a16="http://schemas.microsoft.com/office/drawing/2014/main" id="{F29B659C-25C3-4288-9ED4-4F0578AFE4EA}"/>
                  </a:ext>
                </a:extLst>
              </p14:cNvPr>
              <p14:cNvContentPartPr/>
              <p14:nvPr/>
            </p14:nvContentPartPr>
            <p14:xfrm>
              <a:off x="1609834" y="787508"/>
              <a:ext cx="712800" cy="667080"/>
            </p14:xfrm>
          </p:contentPart>
        </mc:Choice>
        <mc:Fallback xmlns="">
          <p:pic>
            <p:nvPicPr>
              <p:cNvPr id="16" name="Ink 15">
                <a:extLst>
                  <a:ext uri="{FF2B5EF4-FFF2-40B4-BE49-F238E27FC236}">
                    <a16:creationId xmlns:a16="http://schemas.microsoft.com/office/drawing/2014/main" id="{F29B659C-25C3-4288-9ED4-4F0578AFE4EA}"/>
                  </a:ext>
                </a:extLst>
              </p:cNvPr>
              <p:cNvPicPr/>
              <p:nvPr/>
            </p:nvPicPr>
            <p:blipFill>
              <a:blip r:embed="rId17"/>
              <a:stretch>
                <a:fillRect/>
              </a:stretch>
            </p:blipFill>
            <p:spPr>
              <a:xfrm>
                <a:off x="1556194" y="679868"/>
                <a:ext cx="820440" cy="882720"/>
              </a:xfrm>
              <a:prstGeom prst="rect">
                <a:avLst/>
              </a:prstGeom>
            </p:spPr>
          </p:pic>
        </mc:Fallback>
      </mc:AlternateContent>
      <p:sp>
        <p:nvSpPr>
          <p:cNvPr id="17" name="TextBox 16">
            <a:extLst>
              <a:ext uri="{FF2B5EF4-FFF2-40B4-BE49-F238E27FC236}">
                <a16:creationId xmlns:a16="http://schemas.microsoft.com/office/drawing/2014/main" id="{A9583C08-CCE7-410E-9783-EFC52BAEA0E8}"/>
              </a:ext>
            </a:extLst>
          </p:cNvPr>
          <p:cNvSpPr txBox="1"/>
          <p:nvPr/>
        </p:nvSpPr>
        <p:spPr>
          <a:xfrm>
            <a:off x="10960297" y="1282172"/>
            <a:ext cx="1142909" cy="1754326"/>
          </a:xfrm>
          <a:prstGeom prst="rect">
            <a:avLst/>
          </a:prstGeom>
          <a:noFill/>
        </p:spPr>
        <p:txBody>
          <a:bodyPr wrap="square" rtlCol="0">
            <a:spAutoFit/>
          </a:bodyPr>
          <a:lstStyle/>
          <a:p>
            <a:r>
              <a:rPr lang="en-GB" dirty="0"/>
              <a:t>Reduce to one word if you can e.g. evaluate</a:t>
            </a:r>
          </a:p>
        </p:txBody>
      </p:sp>
    </p:spTree>
    <p:extLst>
      <p:ext uri="{BB962C8B-B14F-4D97-AF65-F5344CB8AC3E}">
        <p14:creationId xmlns:p14="http://schemas.microsoft.com/office/powerpoint/2010/main" val="104835138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733D7-B905-3BE9-C021-7A68EB8D3231}"/>
              </a:ext>
            </a:extLst>
          </p:cNvPr>
          <p:cNvSpPr>
            <a:spLocks noGrp="1"/>
          </p:cNvSpPr>
          <p:nvPr>
            <p:ph type="title"/>
          </p:nvPr>
        </p:nvSpPr>
        <p:spPr/>
        <p:txBody>
          <a:bodyPr/>
          <a:lstStyle/>
          <a:p>
            <a:r>
              <a:rPr lang="en-GB" dirty="0"/>
              <a:t>Classic traps:</a:t>
            </a:r>
          </a:p>
        </p:txBody>
      </p:sp>
      <p:sp>
        <p:nvSpPr>
          <p:cNvPr id="3" name="Content Placeholder 2">
            <a:extLst>
              <a:ext uri="{FF2B5EF4-FFF2-40B4-BE49-F238E27FC236}">
                <a16:creationId xmlns:a16="http://schemas.microsoft.com/office/drawing/2014/main" id="{B77891D6-8E1E-BCBD-5379-A0FDE05131A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9573366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a:xfrm>
            <a:off x="360189" y="948059"/>
            <a:ext cx="5643239" cy="4437645"/>
          </a:xfrm>
          <a:solidFill>
            <a:schemeClr val="tx1"/>
          </a:solidFill>
          <a:ln w="38100">
            <a:solidFill>
              <a:srgbClr val="0070C0"/>
            </a:solidFill>
          </a:ln>
        </p:spPr>
        <p:txBody>
          <a:bodyPr>
            <a:normAutofit fontScale="90000"/>
          </a:bodyPr>
          <a:lstStyle/>
          <a:p>
            <a:r>
              <a:rPr lang="en-GB" sz="3600" dirty="0">
                <a:solidFill>
                  <a:schemeClr val="bg1"/>
                </a:solidFill>
              </a:rPr>
              <a:t>Parkinson’s Law</a:t>
            </a:r>
            <a:br>
              <a:rPr lang="en-GB" sz="3600" dirty="0">
                <a:solidFill>
                  <a:schemeClr val="bg1"/>
                </a:solidFill>
              </a:rPr>
            </a:br>
            <a:r>
              <a:rPr lang="en-GB" sz="3600" dirty="0">
                <a:solidFill>
                  <a:schemeClr val="bg1"/>
                </a:solidFill>
              </a:rPr>
              <a:t> - you come across (or try to find) a ‘good’ activity and then reverse engineer the lesson objective to match the likely outcomes of the activity</a:t>
            </a:r>
            <a:br>
              <a:rPr lang="en-GB" sz="3600" dirty="0">
                <a:solidFill>
                  <a:schemeClr val="bg1"/>
                </a:solidFill>
              </a:rPr>
            </a:br>
            <a:r>
              <a:rPr lang="en-GB" sz="3600" dirty="0">
                <a:solidFill>
                  <a:schemeClr val="bg1"/>
                </a:solidFill>
              </a:rPr>
              <a:t> - Over time, this can become an exercise in keeping students busy.</a:t>
            </a:r>
          </a:p>
        </p:txBody>
      </p:sp>
      <p:pic>
        <p:nvPicPr>
          <p:cNvPr id="2" name="Picture 1">
            <a:extLst>
              <a:ext uri="{FF2B5EF4-FFF2-40B4-BE49-F238E27FC236}">
                <a16:creationId xmlns:a16="http://schemas.microsoft.com/office/drawing/2014/main" id="{77F01392-4D3B-464D-BAF2-818CFAA6448F}"/>
              </a:ext>
            </a:extLst>
          </p:cNvPr>
          <p:cNvPicPr>
            <a:picLocks noChangeAspect="1"/>
          </p:cNvPicPr>
          <p:nvPr/>
        </p:nvPicPr>
        <p:blipFill>
          <a:blip r:embed="rId5"/>
          <a:stretch>
            <a:fillRect/>
          </a:stretch>
        </p:blipFill>
        <p:spPr>
          <a:xfrm>
            <a:off x="6958276" y="1035946"/>
            <a:ext cx="4448175" cy="3810000"/>
          </a:xfrm>
          <a:prstGeom prst="rect">
            <a:avLst/>
          </a:prstGeom>
        </p:spPr>
      </p:pic>
    </p:spTree>
    <p:extLst>
      <p:ext uri="{BB962C8B-B14F-4D97-AF65-F5344CB8AC3E}">
        <p14:creationId xmlns:p14="http://schemas.microsoft.com/office/powerpoint/2010/main" val="362898549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a:xfrm>
            <a:off x="1261872" y="835863"/>
            <a:ext cx="9418320" cy="4442973"/>
          </a:xfrm>
          <a:solidFill>
            <a:schemeClr val="bg1"/>
          </a:solidFill>
          <a:ln w="38100">
            <a:solidFill>
              <a:srgbClr val="FF0000"/>
            </a:solidFill>
          </a:ln>
        </p:spPr>
        <p:txBody>
          <a:bodyPr>
            <a:noAutofit/>
          </a:bodyPr>
          <a:lstStyle/>
          <a:p>
            <a:r>
              <a:rPr lang="en-GB" sz="4000" dirty="0"/>
              <a:t>Coverage focused</a:t>
            </a:r>
            <a:br>
              <a:rPr lang="en-GB" sz="4000" dirty="0"/>
            </a:br>
            <a:r>
              <a:rPr lang="en-GB" sz="4000" dirty="0"/>
              <a:t>1. This begins with </a:t>
            </a:r>
            <a:r>
              <a:rPr lang="en-GB" sz="4000" dirty="0">
                <a:solidFill>
                  <a:srgbClr val="FF0000"/>
                </a:solidFill>
              </a:rPr>
              <a:t>someone else’s learning objectives </a:t>
            </a:r>
            <a:r>
              <a:rPr lang="en-GB" sz="4000" dirty="0"/>
              <a:t>(colleague, text book etc.) rather than considering your students needs and how those objectives can be interpreted/changed</a:t>
            </a:r>
            <a:br>
              <a:rPr lang="en-GB" sz="4000" dirty="0"/>
            </a:br>
            <a:r>
              <a:rPr lang="en-GB" sz="4000" dirty="0"/>
              <a:t>2….this becomes an exercise in </a:t>
            </a:r>
            <a:r>
              <a:rPr lang="en-GB" sz="4000" dirty="0">
                <a:solidFill>
                  <a:srgbClr val="FF0000"/>
                </a:solidFill>
              </a:rPr>
              <a:t>getting through </a:t>
            </a:r>
            <a:r>
              <a:rPr lang="en-GB" sz="4000" dirty="0"/>
              <a:t>the curriculum</a:t>
            </a:r>
          </a:p>
        </p:txBody>
      </p:sp>
    </p:spTree>
    <p:extLst>
      <p:ext uri="{BB962C8B-B14F-4D97-AF65-F5344CB8AC3E}">
        <p14:creationId xmlns:p14="http://schemas.microsoft.com/office/powerpoint/2010/main" val="6487484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a:xfrm>
            <a:off x="441228" y="497170"/>
            <a:ext cx="5909084" cy="6163786"/>
          </a:xfrm>
          <a:solidFill>
            <a:schemeClr val="bg1"/>
          </a:solidFill>
          <a:ln w="38100">
            <a:solidFill>
              <a:srgbClr val="FF0000"/>
            </a:solidFill>
          </a:ln>
        </p:spPr>
        <p:txBody>
          <a:bodyPr>
            <a:noAutofit/>
          </a:bodyPr>
          <a:lstStyle/>
          <a:p>
            <a:r>
              <a:rPr lang="en-GB" sz="3600" dirty="0"/>
              <a:t>Over planning</a:t>
            </a:r>
            <a:br>
              <a:rPr lang="en-GB" sz="3600" dirty="0"/>
            </a:br>
            <a:r>
              <a:rPr lang="en-GB" sz="3600" dirty="0"/>
              <a:t>Examples include:</a:t>
            </a:r>
            <a:br>
              <a:rPr lang="en-GB" sz="3600" dirty="0"/>
            </a:br>
            <a:r>
              <a:rPr lang="en-GB" sz="3600" dirty="0"/>
              <a:t> - too many activities</a:t>
            </a:r>
            <a:br>
              <a:rPr lang="en-GB" sz="3600" dirty="0"/>
            </a:br>
            <a:r>
              <a:rPr lang="en-GB" sz="3600" dirty="0"/>
              <a:t> - too many objectives</a:t>
            </a:r>
            <a:br>
              <a:rPr lang="en-GB" sz="3600" dirty="0"/>
            </a:br>
            <a:r>
              <a:rPr lang="en-GB" sz="3600" dirty="0"/>
              <a:t> - failing to break down the objective and then realise during the lesson that you are trying to cover too much or are not differentiated</a:t>
            </a:r>
            <a:br>
              <a:rPr lang="en-GB" sz="3600" dirty="0"/>
            </a:br>
            <a:r>
              <a:rPr lang="en-GB" sz="3600" dirty="0"/>
              <a:t> - a starter that works against the intended learning</a:t>
            </a:r>
          </a:p>
        </p:txBody>
      </p:sp>
      <p:pic>
        <p:nvPicPr>
          <p:cNvPr id="2" name="Picture 1">
            <a:extLst>
              <a:ext uri="{FF2B5EF4-FFF2-40B4-BE49-F238E27FC236}">
                <a16:creationId xmlns:a16="http://schemas.microsoft.com/office/drawing/2014/main" id="{12E9470F-CFC0-41F3-9037-F5EFCE09043A}"/>
              </a:ext>
            </a:extLst>
          </p:cNvPr>
          <p:cNvPicPr>
            <a:picLocks noChangeAspect="1"/>
          </p:cNvPicPr>
          <p:nvPr/>
        </p:nvPicPr>
        <p:blipFill>
          <a:blip r:embed="rId5"/>
          <a:stretch>
            <a:fillRect/>
          </a:stretch>
        </p:blipFill>
        <p:spPr>
          <a:xfrm>
            <a:off x="7341637" y="193979"/>
            <a:ext cx="3973401" cy="2917104"/>
          </a:xfrm>
          <a:prstGeom prst="rect">
            <a:avLst/>
          </a:prstGeom>
          <a:ln w="38100">
            <a:solidFill>
              <a:srgbClr val="0070C0"/>
            </a:solidFill>
          </a:ln>
        </p:spPr>
      </p:pic>
      <p:pic>
        <p:nvPicPr>
          <p:cNvPr id="4" name="Picture 3">
            <a:extLst>
              <a:ext uri="{FF2B5EF4-FFF2-40B4-BE49-F238E27FC236}">
                <a16:creationId xmlns:a16="http://schemas.microsoft.com/office/drawing/2014/main" id="{4F6F263F-CD5E-4175-8EA1-B60FD7E02671}"/>
              </a:ext>
            </a:extLst>
          </p:cNvPr>
          <p:cNvPicPr>
            <a:picLocks noChangeAspect="1"/>
          </p:cNvPicPr>
          <p:nvPr/>
        </p:nvPicPr>
        <p:blipFill>
          <a:blip r:embed="rId6"/>
          <a:stretch>
            <a:fillRect/>
          </a:stretch>
        </p:blipFill>
        <p:spPr>
          <a:xfrm>
            <a:off x="7384858" y="3261505"/>
            <a:ext cx="3930180" cy="2493563"/>
          </a:xfrm>
          <a:prstGeom prst="rect">
            <a:avLst/>
          </a:prstGeom>
          <a:ln w="38100">
            <a:solidFill>
              <a:srgbClr val="0070C0"/>
            </a:solidFill>
          </a:ln>
        </p:spPr>
      </p:pic>
    </p:spTree>
    <p:extLst>
      <p:ext uri="{BB962C8B-B14F-4D97-AF65-F5344CB8AC3E}">
        <p14:creationId xmlns:p14="http://schemas.microsoft.com/office/powerpoint/2010/main" val="424055022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6513" y="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123079" y="3520983"/>
            <a:ext cx="6472197" cy="1454344"/>
          </a:xfrm>
          <a:solidFill>
            <a:schemeClr val="bg1"/>
          </a:solidFill>
          <a:ln w="38100">
            <a:solidFill>
              <a:srgbClr val="FF0000"/>
            </a:solidFill>
          </a:ln>
        </p:spPr>
        <p:txBody>
          <a:bodyPr rtlCol="0">
            <a:normAutofit/>
          </a:bodyPr>
          <a:lstStyle/>
          <a:p>
            <a:pPr rtl="0"/>
            <a:r>
              <a:rPr lang="en-GB" sz="3200" dirty="0">
                <a:solidFill>
                  <a:schemeClr val="tx1">
                    <a:lumMod val="85000"/>
                  </a:schemeClr>
                </a:solidFill>
              </a:rPr>
              <a:t>What is the objective of the lesson?</a:t>
            </a: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a:xfrm>
            <a:off x="123079" y="571505"/>
            <a:ext cx="6563821" cy="2219860"/>
          </a:xfrm>
          <a:solidFill>
            <a:schemeClr val="bg1"/>
          </a:solidFill>
          <a:ln w="38100">
            <a:solidFill>
              <a:srgbClr val="FF0000"/>
            </a:solidFill>
          </a:ln>
        </p:spPr>
        <p:txBody>
          <a:bodyPr>
            <a:normAutofit/>
          </a:bodyPr>
          <a:lstStyle/>
          <a:p>
            <a:r>
              <a:rPr lang="en-GB" sz="3600" dirty="0"/>
              <a:t>Think of a lesson that you may be teaching in the coming months</a:t>
            </a:r>
          </a:p>
        </p:txBody>
      </p:sp>
      <p:pic>
        <p:nvPicPr>
          <p:cNvPr id="2" name="Picture 1">
            <a:extLst>
              <a:ext uri="{FF2B5EF4-FFF2-40B4-BE49-F238E27FC236}">
                <a16:creationId xmlns:a16="http://schemas.microsoft.com/office/drawing/2014/main" id="{A4D33E67-54AC-4050-AAFF-CD4C7E3BE3CC}"/>
              </a:ext>
            </a:extLst>
          </p:cNvPr>
          <p:cNvPicPr>
            <a:picLocks noChangeAspect="1"/>
          </p:cNvPicPr>
          <p:nvPr/>
        </p:nvPicPr>
        <p:blipFill>
          <a:blip r:embed="rId5"/>
          <a:stretch>
            <a:fillRect/>
          </a:stretch>
        </p:blipFill>
        <p:spPr>
          <a:xfrm>
            <a:off x="6917955" y="571505"/>
            <a:ext cx="4762500" cy="3676650"/>
          </a:xfrm>
          <a:prstGeom prst="rect">
            <a:avLst/>
          </a:prstGeom>
          <a:ln w="38100">
            <a:solidFill>
              <a:srgbClr val="0070C0"/>
            </a:solidFill>
          </a:ln>
        </p:spPr>
      </p:pic>
    </p:spTree>
    <p:extLst>
      <p:ext uri="{BB962C8B-B14F-4D97-AF65-F5344CB8AC3E}">
        <p14:creationId xmlns:p14="http://schemas.microsoft.com/office/powerpoint/2010/main" val="365214327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FA0D96A1-92A0-4FB3-883F-BA8C3B511A96}"/>
              </a:ext>
            </a:extLst>
          </p:cNvPr>
          <p:cNvSpPr>
            <a:spLocks noGrp="1"/>
          </p:cNvSpPr>
          <p:nvPr>
            <p:ph type="title"/>
          </p:nvPr>
        </p:nvSpPr>
        <p:spPr>
          <a:xfrm>
            <a:off x="1261872" y="365760"/>
            <a:ext cx="9692640" cy="1325562"/>
          </a:xfrm>
        </p:spPr>
        <p:txBody>
          <a:bodyPr/>
          <a:lstStyle/>
          <a:p>
            <a:endParaRPr lang="en-US"/>
          </a:p>
        </p:txBody>
      </p:sp>
      <p:pic>
        <p:nvPicPr>
          <p:cNvPr id="6" name="Picture 5">
            <a:extLst>
              <a:ext uri="{FF2B5EF4-FFF2-40B4-BE49-F238E27FC236}">
                <a16:creationId xmlns:a16="http://schemas.microsoft.com/office/drawing/2014/main" id="{E48517A6-A23D-40FD-B10D-13ED856DCC1F}"/>
              </a:ext>
            </a:extLst>
          </p:cNvPr>
          <p:cNvPicPr>
            <a:picLocks noChangeAspect="1"/>
          </p:cNvPicPr>
          <p:nvPr/>
        </p:nvPicPr>
        <p:blipFill>
          <a:blip r:embed="rId2"/>
          <a:stretch>
            <a:fillRect/>
          </a:stretch>
        </p:blipFill>
        <p:spPr>
          <a:xfrm>
            <a:off x="1261872" y="2042097"/>
            <a:ext cx="4480560" cy="3924743"/>
          </a:xfrm>
          <a:prstGeom prst="rect">
            <a:avLst/>
          </a:prstGeom>
          <a:noFill/>
        </p:spPr>
      </p:pic>
      <p:sp>
        <p:nvSpPr>
          <p:cNvPr id="5" name="TextBox 4">
            <a:extLst>
              <a:ext uri="{FF2B5EF4-FFF2-40B4-BE49-F238E27FC236}">
                <a16:creationId xmlns:a16="http://schemas.microsoft.com/office/drawing/2014/main" id="{02F47555-57F9-41A3-BD2A-720F7EBB1EEF}"/>
              </a:ext>
            </a:extLst>
          </p:cNvPr>
          <p:cNvSpPr txBox="1"/>
          <p:nvPr/>
        </p:nvSpPr>
        <p:spPr>
          <a:xfrm>
            <a:off x="6126480" y="1828800"/>
            <a:ext cx="4480560" cy="4351337"/>
          </a:xfrm>
          <a:prstGeom prst="rect">
            <a:avLst/>
          </a:prstGeom>
        </p:spPr>
        <p:txBody>
          <a:bodyPr vert="horz" lIns="91440" tIns="45720" rIns="91440" bIns="45720" rtlCol="0">
            <a:normAutofit/>
          </a:bodyPr>
          <a:lstStyle/>
          <a:p>
            <a:pPr indent="-182880">
              <a:spcAft>
                <a:spcPts val="600"/>
              </a:spcAft>
              <a:buClr>
                <a:schemeClr val="accent1"/>
              </a:buClr>
            </a:pPr>
            <a:r>
              <a:rPr lang="en-GB" dirty="0"/>
              <a:t>1. What does the 'On Track' column of the Professional Standards for Teaching and Leadership (QTS) document say about planning? Which standards refer specifically to planning? What do you need to be able to do to be 'on track' for planning?</a:t>
            </a:r>
            <a:endParaRPr lang="en-GB"/>
          </a:p>
        </p:txBody>
      </p:sp>
    </p:spTree>
    <p:extLst>
      <p:ext uri="{BB962C8B-B14F-4D97-AF65-F5344CB8AC3E}">
        <p14:creationId xmlns:p14="http://schemas.microsoft.com/office/powerpoint/2010/main" val="189846283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00717" y="5622798"/>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82B2BBF0-F722-41B1-98CF-5F8F4190EF92}"/>
              </a:ext>
            </a:extLst>
          </p:cNvPr>
          <p:cNvSpPr>
            <a:spLocks noGrp="1"/>
          </p:cNvSpPr>
          <p:nvPr>
            <p:ph type="ctrTitle"/>
          </p:nvPr>
        </p:nvSpPr>
        <p:spPr>
          <a:xfrm>
            <a:off x="7100717" y="244259"/>
            <a:ext cx="4301294" cy="4041648"/>
          </a:xfrm>
        </p:spPr>
        <p:txBody>
          <a:bodyPr/>
          <a:lstStyle/>
          <a:p>
            <a:r>
              <a:rPr lang="en-GB" dirty="0"/>
              <a:t>Planning for questions</a:t>
            </a:r>
          </a:p>
        </p:txBody>
      </p:sp>
      <p:pic>
        <p:nvPicPr>
          <p:cNvPr id="8" name="Picture 7">
            <a:extLst>
              <a:ext uri="{FF2B5EF4-FFF2-40B4-BE49-F238E27FC236}">
                <a16:creationId xmlns:a16="http://schemas.microsoft.com/office/drawing/2014/main" id="{B591A974-8A91-42E4-AA67-85314B79B841}"/>
              </a:ext>
            </a:extLst>
          </p:cNvPr>
          <p:cNvPicPr>
            <a:picLocks noChangeAspect="1"/>
          </p:cNvPicPr>
          <p:nvPr/>
        </p:nvPicPr>
        <p:blipFill>
          <a:blip r:embed="rId5"/>
          <a:stretch>
            <a:fillRect/>
          </a:stretch>
        </p:blipFill>
        <p:spPr>
          <a:xfrm>
            <a:off x="252456" y="1210074"/>
            <a:ext cx="4489284" cy="4275441"/>
          </a:xfrm>
          <a:prstGeom prst="rect">
            <a:avLst/>
          </a:prstGeom>
        </p:spPr>
      </p:pic>
    </p:spTree>
    <p:extLst>
      <p:ext uri="{BB962C8B-B14F-4D97-AF65-F5344CB8AC3E}">
        <p14:creationId xmlns:p14="http://schemas.microsoft.com/office/powerpoint/2010/main" val="385975701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366745" y="1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a:xfrm>
            <a:off x="6182017" y="100977"/>
            <a:ext cx="5900628" cy="5907138"/>
          </a:xfrm>
          <a:solidFill>
            <a:schemeClr val="tx1"/>
          </a:solidFill>
          <a:ln w="38100">
            <a:solidFill>
              <a:srgbClr val="0070C0"/>
            </a:solidFill>
          </a:ln>
        </p:spPr>
        <p:txBody>
          <a:bodyPr>
            <a:noAutofit/>
          </a:bodyPr>
          <a:lstStyle/>
          <a:p>
            <a:r>
              <a:rPr lang="en-GB" sz="3200" dirty="0">
                <a:solidFill>
                  <a:schemeClr val="bg1"/>
                </a:solidFill>
              </a:rPr>
              <a:t>You are now going to be given the planning sheet to use with your lesson plan</a:t>
            </a:r>
            <a:br>
              <a:rPr lang="en-GB" sz="3200" dirty="0">
                <a:solidFill>
                  <a:schemeClr val="bg1"/>
                </a:solidFill>
              </a:rPr>
            </a:br>
            <a:br>
              <a:rPr lang="en-GB" sz="3200" dirty="0">
                <a:solidFill>
                  <a:schemeClr val="bg1"/>
                </a:solidFill>
              </a:rPr>
            </a:br>
            <a:r>
              <a:rPr lang="en-GB" sz="3200" dirty="0" err="1">
                <a:solidFill>
                  <a:schemeClr val="bg1"/>
                </a:solidFill>
              </a:rPr>
              <a:t>Plan</a:t>
            </a:r>
            <a:r>
              <a:rPr lang="en-GB" sz="3200" dirty="0">
                <a:solidFill>
                  <a:schemeClr val="bg1"/>
                </a:solidFill>
              </a:rPr>
              <a:t> some of the questions that you can use for your chosen, upcoming lesson.</a:t>
            </a:r>
            <a:br>
              <a:rPr lang="en-GB" sz="3200" dirty="0">
                <a:solidFill>
                  <a:schemeClr val="bg1"/>
                </a:solidFill>
              </a:rPr>
            </a:br>
            <a:br>
              <a:rPr lang="en-GB" sz="3200" dirty="0">
                <a:solidFill>
                  <a:schemeClr val="bg1"/>
                </a:solidFill>
              </a:rPr>
            </a:br>
            <a:r>
              <a:rPr lang="en-GB" sz="3200" dirty="0">
                <a:solidFill>
                  <a:schemeClr val="bg1"/>
                </a:solidFill>
              </a:rPr>
              <a:t>Link them to Bloom’s Taxonomy – check that you have a wide enough variation, and begin to think of further probing and redirecting of student answers.</a:t>
            </a:r>
          </a:p>
        </p:txBody>
      </p:sp>
      <p:pic>
        <p:nvPicPr>
          <p:cNvPr id="2" name="Picture 1">
            <a:extLst>
              <a:ext uri="{FF2B5EF4-FFF2-40B4-BE49-F238E27FC236}">
                <a16:creationId xmlns:a16="http://schemas.microsoft.com/office/drawing/2014/main" id="{6A0800F6-8A86-40F7-8175-E908D2D46FDC}"/>
              </a:ext>
            </a:extLst>
          </p:cNvPr>
          <p:cNvPicPr>
            <a:picLocks noChangeAspect="1"/>
          </p:cNvPicPr>
          <p:nvPr/>
        </p:nvPicPr>
        <p:blipFill>
          <a:blip r:embed="rId5"/>
          <a:stretch>
            <a:fillRect/>
          </a:stretch>
        </p:blipFill>
        <p:spPr>
          <a:xfrm>
            <a:off x="131794" y="566590"/>
            <a:ext cx="5878190" cy="5338899"/>
          </a:xfrm>
          <a:prstGeom prst="rect">
            <a:avLst/>
          </a:prstGeom>
          <a:ln w="38100">
            <a:solidFill>
              <a:srgbClr val="0070C0"/>
            </a:solidFill>
          </a:ln>
        </p:spPr>
      </p:pic>
    </p:spTree>
    <p:extLst>
      <p:ext uri="{BB962C8B-B14F-4D97-AF65-F5344CB8AC3E}">
        <p14:creationId xmlns:p14="http://schemas.microsoft.com/office/powerpoint/2010/main" val="166639546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00717" y="5622798"/>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D7C4C7DC-8795-46A9-9834-69C969FB86C1}"/>
              </a:ext>
            </a:extLst>
          </p:cNvPr>
          <p:cNvSpPr>
            <a:spLocks noGrp="1"/>
          </p:cNvSpPr>
          <p:nvPr>
            <p:ph type="ctrTitle"/>
          </p:nvPr>
        </p:nvSpPr>
        <p:spPr>
          <a:xfrm>
            <a:off x="2214599" y="1875943"/>
            <a:ext cx="9418320" cy="1195783"/>
          </a:xfrm>
        </p:spPr>
        <p:txBody>
          <a:bodyPr>
            <a:normAutofit/>
          </a:bodyPr>
          <a:lstStyle/>
          <a:p>
            <a:r>
              <a:rPr lang="en-GB" dirty="0">
                <a:solidFill>
                  <a:srgbClr val="FF0000"/>
                </a:solidFill>
              </a:rPr>
              <a:t>Are you ready?</a:t>
            </a:r>
          </a:p>
        </p:txBody>
      </p:sp>
      <p:pic>
        <p:nvPicPr>
          <p:cNvPr id="2" name="Picture 1">
            <a:extLst>
              <a:ext uri="{FF2B5EF4-FFF2-40B4-BE49-F238E27FC236}">
                <a16:creationId xmlns:a16="http://schemas.microsoft.com/office/drawing/2014/main" id="{55278188-9537-450A-9410-1051B428F249}"/>
              </a:ext>
            </a:extLst>
          </p:cNvPr>
          <p:cNvPicPr>
            <a:picLocks noChangeAspect="1"/>
          </p:cNvPicPr>
          <p:nvPr/>
        </p:nvPicPr>
        <p:blipFill>
          <a:blip r:embed="rId5"/>
          <a:stretch>
            <a:fillRect/>
          </a:stretch>
        </p:blipFill>
        <p:spPr>
          <a:xfrm>
            <a:off x="1248402" y="509216"/>
            <a:ext cx="8815474" cy="5174299"/>
          </a:xfrm>
          <a:prstGeom prst="rect">
            <a:avLst/>
          </a:prstGeom>
        </p:spPr>
      </p:pic>
      <p:pic>
        <p:nvPicPr>
          <p:cNvPr id="7" name="Picture 6">
            <a:extLst>
              <a:ext uri="{FF2B5EF4-FFF2-40B4-BE49-F238E27FC236}">
                <a16:creationId xmlns:a16="http://schemas.microsoft.com/office/drawing/2014/main" id="{12BEF404-04B4-4F39-8774-23A94443C7C1}"/>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05176085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p:txBody>
          <a:bodyPr/>
          <a:lstStyle/>
          <a:p>
            <a:endParaRPr lang="en-GB" dirty="0"/>
          </a:p>
        </p:txBody>
      </p:sp>
      <p:pic>
        <p:nvPicPr>
          <p:cNvPr id="8" name="Picture 7">
            <a:extLst>
              <a:ext uri="{FF2B5EF4-FFF2-40B4-BE49-F238E27FC236}">
                <a16:creationId xmlns:a16="http://schemas.microsoft.com/office/drawing/2014/main" id="{C700EB72-99A2-40AE-A16C-3E09B719FDC4}"/>
              </a:ext>
            </a:extLst>
          </p:cNvPr>
          <p:cNvPicPr>
            <a:picLocks noChangeAspect="1"/>
          </p:cNvPicPr>
          <p:nvPr/>
        </p:nvPicPr>
        <p:blipFill>
          <a:blip r:embed="rId5"/>
          <a:stretch>
            <a:fillRect/>
          </a:stretch>
        </p:blipFill>
        <p:spPr>
          <a:xfrm>
            <a:off x="410829" y="480916"/>
            <a:ext cx="3243353" cy="2243522"/>
          </a:xfrm>
          <a:prstGeom prst="rect">
            <a:avLst/>
          </a:prstGeom>
          <a:ln w="38100">
            <a:solidFill>
              <a:srgbClr val="FF0000"/>
            </a:solidFill>
          </a:ln>
        </p:spPr>
      </p:pic>
      <p:sp>
        <p:nvSpPr>
          <p:cNvPr id="9" name="TextBox 8">
            <a:extLst>
              <a:ext uri="{FF2B5EF4-FFF2-40B4-BE49-F238E27FC236}">
                <a16:creationId xmlns:a16="http://schemas.microsoft.com/office/drawing/2014/main" id="{FA4FF381-C63A-495C-A403-0530AD4D7C2C}"/>
              </a:ext>
            </a:extLst>
          </p:cNvPr>
          <p:cNvSpPr txBox="1"/>
          <p:nvPr/>
        </p:nvSpPr>
        <p:spPr>
          <a:xfrm>
            <a:off x="3816232" y="444286"/>
            <a:ext cx="7734749" cy="2246769"/>
          </a:xfrm>
          <a:prstGeom prst="rect">
            <a:avLst/>
          </a:prstGeom>
          <a:solidFill>
            <a:schemeClr val="tx1"/>
          </a:solidFill>
          <a:ln w="38100">
            <a:solidFill>
              <a:srgbClr val="FF0000"/>
            </a:solidFill>
          </a:ln>
        </p:spPr>
        <p:txBody>
          <a:bodyPr wrap="square" rtlCol="0">
            <a:spAutoFit/>
          </a:bodyPr>
          <a:lstStyle/>
          <a:p>
            <a:r>
              <a:rPr lang="en-GB" sz="2800" dirty="0">
                <a:solidFill>
                  <a:prstClr val="black"/>
                </a:solidFill>
                <a:latin typeface="Calibri" panose="020F0502020204030204"/>
              </a:rPr>
              <a:t>Examine the lesson plans on Teams that previous students have created.  </a:t>
            </a:r>
          </a:p>
          <a:p>
            <a:endParaRPr lang="en-GB" sz="2800" dirty="0">
              <a:solidFill>
                <a:prstClr val="black"/>
              </a:solidFill>
              <a:latin typeface="Calibri" panose="020F0502020204030204"/>
            </a:endParaRPr>
          </a:p>
          <a:p>
            <a:r>
              <a:rPr lang="en-GB" sz="2800" dirty="0">
                <a:solidFill>
                  <a:prstClr val="black"/>
                </a:solidFill>
                <a:latin typeface="Calibri" panose="020F0502020204030204"/>
              </a:rPr>
              <a:t>Re-create the table below and record your observations of each one:</a:t>
            </a:r>
          </a:p>
        </p:txBody>
      </p:sp>
      <p:graphicFrame>
        <p:nvGraphicFramePr>
          <p:cNvPr id="10" name="Table 6">
            <a:extLst>
              <a:ext uri="{FF2B5EF4-FFF2-40B4-BE49-F238E27FC236}">
                <a16:creationId xmlns:a16="http://schemas.microsoft.com/office/drawing/2014/main" id="{9B04CF82-DA05-4AF0-B74C-213FE59B088D}"/>
              </a:ext>
            </a:extLst>
          </p:cNvPr>
          <p:cNvGraphicFramePr>
            <a:graphicFrameLocks noGrp="1"/>
          </p:cNvGraphicFramePr>
          <p:nvPr/>
        </p:nvGraphicFramePr>
        <p:xfrm>
          <a:off x="622748" y="2946499"/>
          <a:ext cx="11092332" cy="2225040"/>
        </p:xfrm>
        <a:graphic>
          <a:graphicData uri="http://schemas.openxmlformats.org/drawingml/2006/table">
            <a:tbl>
              <a:tblPr firstRow="1" bandRow="1"/>
              <a:tblGrid>
                <a:gridCol w="1259840">
                  <a:extLst>
                    <a:ext uri="{9D8B030D-6E8A-4147-A177-3AD203B41FA5}">
                      <a16:colId xmlns:a16="http://schemas.microsoft.com/office/drawing/2014/main" val="3237139483"/>
                    </a:ext>
                  </a:extLst>
                </a:gridCol>
                <a:gridCol w="2915323">
                  <a:extLst>
                    <a:ext uri="{9D8B030D-6E8A-4147-A177-3AD203B41FA5}">
                      <a16:colId xmlns:a16="http://schemas.microsoft.com/office/drawing/2014/main" val="2796068304"/>
                    </a:ext>
                  </a:extLst>
                </a:gridCol>
                <a:gridCol w="3270324">
                  <a:extLst>
                    <a:ext uri="{9D8B030D-6E8A-4147-A177-3AD203B41FA5}">
                      <a16:colId xmlns:a16="http://schemas.microsoft.com/office/drawing/2014/main" val="533879917"/>
                    </a:ext>
                  </a:extLst>
                </a:gridCol>
                <a:gridCol w="3646845">
                  <a:extLst>
                    <a:ext uri="{9D8B030D-6E8A-4147-A177-3AD203B41FA5}">
                      <a16:colId xmlns:a16="http://schemas.microsoft.com/office/drawing/2014/main" val="626183556"/>
                    </a:ext>
                  </a:extLst>
                </a:gridCol>
              </a:tblGrid>
              <a:tr h="370840">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r>
                        <a:rPr lang="en-GB" dirty="0"/>
                        <a:t>Lesson </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r>
                        <a:rPr lang="en-GB" dirty="0"/>
                        <a:t>Good features </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r>
                        <a:rPr lang="en-GB" dirty="0"/>
                        <a:t>Suggested improvements </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r>
                        <a:rPr lang="en-GB" dirty="0"/>
                        <a:t>General observations </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solidFill>
                  </a:tcPr>
                </a:tc>
                <a:extLst>
                  <a:ext uri="{0D108BD9-81ED-4DB2-BD59-A6C34878D82A}">
                    <a16:rowId xmlns:a16="http://schemas.microsoft.com/office/drawing/2014/main" val="3921028632"/>
                  </a:ext>
                </a:extLst>
              </a:tr>
              <a:tr h="37084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GB" dirty="0"/>
                        <a:t>A</a:t>
                      </a:r>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endParaRPr lang="en-GB"/>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endParaRPr lang="en-GB"/>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endParaRPr lang="en-GB"/>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3313662798"/>
                  </a:ext>
                </a:extLst>
              </a:tr>
              <a:tr h="37084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GB" dirty="0"/>
                        <a:t>B</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endParaRPr lang="en-GB" dirty="0"/>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endParaRPr lang="en-GB" dirty="0"/>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endParaRPr lang="en-GB"/>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608058779"/>
                  </a:ext>
                </a:extLst>
              </a:tr>
              <a:tr h="37084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GB" dirty="0"/>
                        <a:t>C</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endParaRPr lang="en-GB" dirty="0"/>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endParaRPr lang="en-GB"/>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endParaRPr lang="en-GB"/>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152940756"/>
                  </a:ext>
                </a:extLst>
              </a:tr>
              <a:tr h="37084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GB" dirty="0"/>
                        <a:t>D</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endParaRPr lang="en-GB"/>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endParaRPr lang="en-GB"/>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endParaRPr lang="en-GB"/>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1019154241"/>
                  </a:ext>
                </a:extLst>
              </a:tr>
              <a:tr h="370840">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algn="ctr"/>
                      <a:r>
                        <a:rPr lang="en-GB" dirty="0"/>
                        <a:t>E</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endParaRPr lang="en-GB"/>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endParaRPr lang="en-GB"/>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endParaRPr lang="en-GB" dirty="0"/>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1258582341"/>
                  </a:ext>
                </a:extLst>
              </a:tr>
            </a:tbl>
          </a:graphicData>
        </a:graphic>
      </p:graphicFrame>
    </p:spTree>
    <p:extLst>
      <p:ext uri="{BB962C8B-B14F-4D97-AF65-F5344CB8AC3E}">
        <p14:creationId xmlns:p14="http://schemas.microsoft.com/office/powerpoint/2010/main" val="368492087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C1304-53AA-EEBA-85EE-59A7854B6C06}"/>
              </a:ext>
            </a:extLst>
          </p:cNvPr>
          <p:cNvSpPr>
            <a:spLocks noGrp="1"/>
          </p:cNvSpPr>
          <p:nvPr>
            <p:ph type="title"/>
          </p:nvPr>
        </p:nvSpPr>
        <p:spPr/>
        <p:txBody>
          <a:bodyPr/>
          <a:lstStyle/>
          <a:p>
            <a:r>
              <a:rPr lang="en-GB" dirty="0"/>
              <a:t>Choose a lesson from the medium- term planning task.</a:t>
            </a:r>
          </a:p>
        </p:txBody>
      </p:sp>
      <p:pic>
        <p:nvPicPr>
          <p:cNvPr id="4" name="Picture 4">
            <a:extLst>
              <a:ext uri="{FF2B5EF4-FFF2-40B4-BE49-F238E27FC236}">
                <a16:creationId xmlns:a16="http://schemas.microsoft.com/office/drawing/2014/main" id="{5D7A8D0F-4D33-5453-87E5-8A671D17DDFC}"/>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2295922" y="1828800"/>
            <a:ext cx="6527007" cy="4351338"/>
          </a:xfrm>
        </p:spPr>
      </p:pic>
      <p:sp>
        <p:nvSpPr>
          <p:cNvPr id="5" name="TextBox 4">
            <a:extLst>
              <a:ext uri="{FF2B5EF4-FFF2-40B4-BE49-F238E27FC236}">
                <a16:creationId xmlns:a16="http://schemas.microsoft.com/office/drawing/2014/main" id="{282EC7AE-AB2C-B315-C970-466F983EB385}"/>
              </a:ext>
            </a:extLst>
          </p:cNvPr>
          <p:cNvSpPr txBox="1"/>
          <p:nvPr/>
        </p:nvSpPr>
        <p:spPr>
          <a:xfrm>
            <a:off x="2295525" y="6180138"/>
            <a:ext cx="6527800" cy="317500"/>
          </a:xfrm>
          <a:prstGeom prst="rect">
            <a:avLst/>
          </a:prstGeom>
        </p:spPr>
        <p:txBody>
          <a:bodyPr>
            <a:normAutofit fontScale="92500" lnSpcReduction="20000"/>
          </a:bodyPr>
          <a:lstStyle/>
          <a:p>
            <a:r>
              <a:rPr lang="en-US">
                <a:hlinkClick r:id="rId4"/>
              </a:rPr>
              <a:t>This Photo</a:t>
            </a:r>
            <a:r>
              <a:rPr lang="en-US"/>
              <a:t> by Unknown author is licensed under </a:t>
            </a:r>
            <a:r>
              <a:rPr lang="en-US">
                <a:hlinkClick r:id="rId5"/>
              </a:rPr>
              <a:t>CC BY-SA</a:t>
            </a:r>
            <a:r>
              <a:rPr lang="en-US"/>
              <a:t>.</a:t>
            </a:r>
          </a:p>
        </p:txBody>
      </p:sp>
    </p:spTree>
    <p:extLst>
      <p:ext uri="{BB962C8B-B14F-4D97-AF65-F5344CB8AC3E}">
        <p14:creationId xmlns:p14="http://schemas.microsoft.com/office/powerpoint/2010/main" val="422386102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dirty="0">
              <a:solidFill>
                <a:schemeClr val="tx1">
                  <a:lumMod val="85000"/>
                </a:schemeClr>
              </a:solidFill>
            </a:endParaRPr>
          </a:p>
        </p:txBody>
      </p:sp>
      <p:pic>
        <p:nvPicPr>
          <p:cNvPr id="6" name="Picture 2" descr="Image result for APLP yr athrofa">
            <a:extLst>
              <a:ext uri="{FF2B5EF4-FFF2-40B4-BE49-F238E27FC236}">
                <a16:creationId xmlns:a16="http://schemas.microsoft.com/office/drawing/2014/main" id="{D5FB46F2-DC98-4672-9B9B-6B7F196AA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1637" y="5905490"/>
            <a:ext cx="4791075" cy="9525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48A38EFB-6A10-4F4C-818E-CBA8F94EA117}"/>
              </a:ext>
            </a:extLst>
          </p:cNvPr>
          <p:cNvSpPr>
            <a:spLocks noGrp="1"/>
          </p:cNvSpPr>
          <p:nvPr>
            <p:ph type="ctrTitle"/>
          </p:nvPr>
        </p:nvSpPr>
        <p:spPr/>
        <p:txBody>
          <a:bodyPr/>
          <a:lstStyle/>
          <a:p>
            <a:r>
              <a:rPr lang="en-GB" dirty="0"/>
              <a:t>Plan and Post!</a:t>
            </a:r>
          </a:p>
        </p:txBody>
      </p:sp>
      <p:pic>
        <p:nvPicPr>
          <p:cNvPr id="2" name="Picture 1">
            <a:extLst>
              <a:ext uri="{FF2B5EF4-FFF2-40B4-BE49-F238E27FC236}">
                <a16:creationId xmlns:a16="http://schemas.microsoft.com/office/drawing/2014/main" id="{E675EBF0-CAD0-45F8-A91A-1320A42985DD}"/>
              </a:ext>
            </a:extLst>
          </p:cNvPr>
          <p:cNvPicPr>
            <a:picLocks noChangeAspect="1"/>
          </p:cNvPicPr>
          <p:nvPr/>
        </p:nvPicPr>
        <p:blipFill>
          <a:blip r:embed="rId5"/>
          <a:stretch>
            <a:fillRect/>
          </a:stretch>
        </p:blipFill>
        <p:spPr>
          <a:xfrm>
            <a:off x="1522510" y="365760"/>
            <a:ext cx="9146980" cy="5389154"/>
          </a:xfrm>
          <a:prstGeom prst="rect">
            <a:avLst/>
          </a:prstGeom>
          <a:ln w="38100">
            <a:solidFill>
              <a:srgbClr val="FF0000"/>
            </a:solidFill>
          </a:ln>
        </p:spPr>
      </p:pic>
    </p:spTree>
    <p:extLst>
      <p:ext uri="{BB962C8B-B14F-4D97-AF65-F5344CB8AC3E}">
        <p14:creationId xmlns:p14="http://schemas.microsoft.com/office/powerpoint/2010/main" val="1022934236"/>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Office_36807674_TF67347921.potx" id="{EEB53462-518D-4062-80FE-DA92B71A1F75}" vid="{A6C18444-7EFE-48F3-99C5-4084DC6E20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3" ma:contentTypeDescription="Create a new document." ma:contentTypeScope="" ma:versionID="d8d14026024589c87423d0fd971802d7">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588f09ad8c61970631b2c84cacf687ee"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1A407D4-C0CF-49A3-81DA-A3F790C74CEA}">
  <ds:schemaRefs>
    <ds:schemaRef ds:uri="http://schemas.microsoft.com/sharepoint/v3/contenttype/forms"/>
  </ds:schemaRefs>
</ds:datastoreItem>
</file>

<file path=customXml/itemProps2.xml><?xml version="1.0" encoding="utf-8"?>
<ds:datastoreItem xmlns:ds="http://schemas.openxmlformats.org/officeDocument/2006/customXml" ds:itemID="{F67CC779-8734-4135-8DBB-55C2C88121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cd839b-d2f7-4d79-867e-33235b171cd7"/>
    <ds:schemaRef ds:uri="ebe861c4-9752-476b-95bf-faec8d80e16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E8DAD10-9095-4571-B3C4-180D6199BA52}">
  <ds:schemaRefs>
    <ds:schemaRef ds:uri="http://schemas.openxmlformats.org/package/2006/metadata/core-properties"/>
    <ds:schemaRef ds:uri="http://purl.org/dc/terms/"/>
    <ds:schemaRef ds:uri="http://schemas.microsoft.com/office/2006/documentManagement/types"/>
    <ds:schemaRef ds:uri="http://schemas.microsoft.com/office/2006/metadata/properties"/>
    <ds:schemaRef ds:uri="http://schemas.microsoft.com/office/infopath/2007/PartnerControls"/>
    <ds:schemaRef ds:uri="f9cd839b-d2f7-4d79-867e-33235b171cd7"/>
    <ds:schemaRef ds:uri="http://purl.org/dc/elements/1.1/"/>
    <ds:schemaRef ds:uri="ebe861c4-9752-476b-95bf-faec8d80e167"/>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2480</TotalTime>
  <Words>3112</Words>
  <Application>Microsoft Office PowerPoint</Application>
  <PresentationFormat>Widescreen</PresentationFormat>
  <Paragraphs>293</Paragraphs>
  <Slides>66</Slides>
  <Notes>53</Notes>
  <HiddenSlides>0</HiddenSlides>
  <MMClips>0</MMClips>
  <ScaleCrop>false</ScaleCrop>
  <HeadingPairs>
    <vt:vector size="4" baseType="variant">
      <vt:variant>
        <vt:lpstr>Theme</vt:lpstr>
      </vt:variant>
      <vt:variant>
        <vt:i4>5</vt:i4>
      </vt:variant>
      <vt:variant>
        <vt:lpstr>Slide Titles</vt:lpstr>
      </vt:variant>
      <vt:variant>
        <vt:i4>66</vt:i4>
      </vt:variant>
    </vt:vector>
  </HeadingPairs>
  <TitlesOfParts>
    <vt:vector size="71" baseType="lpstr">
      <vt:lpstr>View</vt:lpstr>
      <vt:lpstr>Office Theme</vt:lpstr>
      <vt:lpstr>1_Office Theme</vt:lpstr>
      <vt:lpstr>Office Theme</vt:lpstr>
      <vt:lpstr>Office Theme</vt:lpstr>
      <vt:lpstr>Deepening Practice</vt:lpstr>
      <vt:lpstr>Why do we need to plan? What is the purpose of planning?</vt:lpstr>
      <vt:lpstr>In small groups discuss the following:</vt:lpstr>
      <vt:lpstr>What things do we need to consider when we are planning?</vt:lpstr>
      <vt:lpstr>PowerPoint Presentation</vt:lpstr>
      <vt:lpstr>PowerPoint Presentation</vt:lpstr>
      <vt:lpstr>PowerPoint Presentation</vt:lpstr>
      <vt:lpstr>PowerPoint Presentation</vt:lpstr>
      <vt:lpstr>PowerPoint Presentation</vt:lpstr>
      <vt:lpstr>‘Begin with the end’ (Lemov, 2010) </vt:lpstr>
      <vt:lpstr>In other words…</vt:lpstr>
      <vt:lpstr>Are you ready?</vt:lpstr>
      <vt:lpstr>Are you ready?</vt:lpstr>
      <vt:lpstr>In your teams, decide on your assessment task:</vt:lpstr>
      <vt:lpstr>What skills do your pupils need to develop in order to succeed?</vt:lpstr>
      <vt:lpstr>Stickability: 1. What will stick in the students’ minds when they leave your room? 2. What do you want them to remember and bring back to the lesson?</vt:lpstr>
      <vt:lpstr>PowerPoint Presentation</vt:lpstr>
      <vt:lpstr>1.Where are the students starting from? 2.Where do you want them to get to? 3.How will you know when they are there? 4. How can you best help them to get there? </vt:lpstr>
      <vt:lpstr>Task 1: Read Mutton et al. (2011) Learning to plan, planning to learn: the developing expertise of beginning teachers</vt:lpstr>
      <vt:lpstr>Watch the short ‘Introduction to Planning’ presentation in our Teams folder</vt:lpstr>
      <vt:lpstr>PowerPoint Presentation</vt:lpstr>
      <vt:lpstr>Task 2: Mutton et al.’s study (2011) identifies a lack of flexibility and limited opportunities for visualisation and creativity in beginning teachers’ planning.   </vt:lpstr>
      <vt:lpstr>Form filling?</vt:lpstr>
      <vt:lpstr>Myths</vt:lpstr>
      <vt:lpstr>PowerPoint Presentation</vt:lpstr>
      <vt:lpstr>It is a thinking process. It is about habits of mind</vt:lpstr>
      <vt:lpstr>Three types of Lesson Planning:</vt:lpstr>
      <vt:lpstr>Link to pedagogical principles:</vt:lpstr>
      <vt:lpstr>PowerPoint Presentation</vt:lpstr>
      <vt:lpstr>PowerPoint Presentation</vt:lpstr>
      <vt:lpstr>Learning Objectives:</vt:lpstr>
      <vt:lpstr>Be clear and precise about the knowledge/skills you want students to learn, not what you want them to do.</vt:lpstr>
      <vt:lpstr>PowerPoint Presentation</vt:lpstr>
      <vt:lpstr>PowerPoint Presentation</vt:lpstr>
      <vt:lpstr>PowerPoint Presentation</vt:lpstr>
      <vt:lpstr>PowerPoint Presentation</vt:lpstr>
      <vt:lpstr>PowerPoint Presentation</vt:lpstr>
      <vt:lpstr>Unpacking Formative Assessment</vt:lpstr>
      <vt:lpstr>Where is the learner going?</vt:lpstr>
      <vt:lpstr>How to achieve goal setting: 1.All, most,some… 2.Would, could, should 3.WALT/WILF 4. WWW/EBI 5. I will…so that…</vt:lpstr>
      <vt:lpstr>PowerPoint Presentation</vt:lpstr>
      <vt:lpstr>PowerPoint Presentation</vt:lpstr>
      <vt:lpstr>PowerPoint Presentation</vt:lpstr>
      <vt:lpstr>Plan your lessonAre you ready?</vt:lpstr>
      <vt:lpstr>PowerPoint Presentation</vt:lpstr>
      <vt:lpstr>How do you plan to make your planning more inclusive this year?</vt:lpstr>
      <vt:lpstr>PowerPoint Presentation</vt:lpstr>
      <vt:lpstr>PowerPoint Presentation</vt:lpstr>
      <vt:lpstr>Evaluation vs Reflection</vt:lpstr>
      <vt:lpstr>PowerPoint Presentation</vt:lpstr>
      <vt:lpstr>PowerPoint Presentation</vt:lpstr>
      <vt:lpstr>Cognitive Reflection</vt:lpstr>
      <vt:lpstr>It is  a thought process – not a prescribed template</vt:lpstr>
      <vt:lpstr>PowerPoint Presentation</vt:lpstr>
      <vt:lpstr>Classic traps:</vt:lpstr>
      <vt:lpstr>Parkinson’s Law  - you come across (or try to find) a ‘good’ activity and then reverse engineer the lesson objective to match the likely outcomes of the activity  - Over time, this can become an exercise in keeping students busy.</vt:lpstr>
      <vt:lpstr>Coverage focused 1. This begins with someone else’s learning objectives (colleague, text book etc.) rather than considering your students needs and how those objectives can be interpreted/changed 2….this becomes an exercise in getting through the curriculum</vt:lpstr>
      <vt:lpstr>Over planning Examples include:  - too many activities  - too many objectives  - failing to break down the objective and then realise during the lesson that you are trying to cover too much or are not differentiated  - a starter that works against the intended learning</vt:lpstr>
      <vt:lpstr>Think of a lesson that you may be teaching in the coming months</vt:lpstr>
      <vt:lpstr>PowerPoint Presentation</vt:lpstr>
      <vt:lpstr>Planning for questions</vt:lpstr>
      <vt:lpstr>You are now going to be given the planning sheet to use with your lesson plan  Plan some of the questions that you can use for your chosen, upcoming lesson.  Link them to Bloom’s Taxonomy – check that you have a wide enough variation, and begin to think of further probing and redirecting of student answers.</vt:lpstr>
      <vt:lpstr>Are you ready?</vt:lpstr>
      <vt:lpstr>PowerPoint Presentation</vt:lpstr>
      <vt:lpstr>Choose a lesson from the medium- term planning task.</vt:lpstr>
      <vt:lpstr>Plan and Post!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Planning</dc:title>
  <dc:creator>Julia Holloway</dc:creator>
  <cp:lastModifiedBy>Julia Holloway</cp:lastModifiedBy>
  <cp:revision>258</cp:revision>
  <dcterms:created xsi:type="dcterms:W3CDTF">2020-09-13T08:22:38Z</dcterms:created>
  <dcterms:modified xsi:type="dcterms:W3CDTF">2022-10-04T07:45:02Z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ies>
</file>