
<file path=[Content_Types].xml><?xml version="1.0" encoding="utf-8"?>
<Types xmlns="http://schemas.openxmlformats.org/package/2006/content-types">
  <Default Extension="tmp" ContentType="image/png"/>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443" r:id="rId3"/>
    <p:sldId id="444" r:id="rId4"/>
    <p:sldId id="371" r:id="rId5"/>
    <p:sldId id="372" r:id="rId6"/>
    <p:sldId id="445" r:id="rId7"/>
    <p:sldId id="446" r:id="rId8"/>
    <p:sldId id="447" r:id="rId9"/>
    <p:sldId id="265" r:id="rId10"/>
    <p:sldId id="329" r:id="rId11"/>
    <p:sldId id="286" r:id="rId12"/>
    <p:sldId id="289" r:id="rId13"/>
    <p:sldId id="290" r:id="rId14"/>
    <p:sldId id="291" r:id="rId15"/>
    <p:sldId id="293" r:id="rId16"/>
    <p:sldId id="292" r:id="rId17"/>
    <p:sldId id="296" r:id="rId18"/>
    <p:sldId id="294" r:id="rId19"/>
    <p:sldId id="295" r:id="rId20"/>
    <p:sldId id="297" r:id="rId21"/>
    <p:sldId id="298" r:id="rId22"/>
    <p:sldId id="299" r:id="rId23"/>
    <p:sldId id="300" r:id="rId24"/>
    <p:sldId id="301" r:id="rId25"/>
    <p:sldId id="302" r:id="rId26"/>
    <p:sldId id="30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86" d="100"/>
          <a:sy n="86" d="100"/>
        </p:scale>
        <p:origin x="56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FC480A-4342-4C7B-939F-61B545E0FF2E}" type="datetimeFigureOut">
              <a:rPr lang="en-GB" smtClean="0"/>
              <a:t>31/01/2022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5C8CB6-C691-4533-AE2D-76D944973E7B}" type="slidenum">
              <a:rPr lang="en-GB" smtClean="0"/>
              <a:t>‹#›</a:t>
            </a:fld>
            <a:endParaRPr lang="en-GB"/>
          </a:p>
        </p:txBody>
      </p:sp>
    </p:spTree>
    <p:extLst>
      <p:ext uri="{BB962C8B-B14F-4D97-AF65-F5344CB8AC3E}">
        <p14:creationId xmlns:p14="http://schemas.microsoft.com/office/powerpoint/2010/main" val="3958597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553F8C0C-E160-4B13-8EEB-80FDE83C1151}" type="slidenum">
              <a:rPr lang="en-GB" smtClean="0"/>
              <a:pPr/>
              <a:t>9</a:t>
            </a:fld>
            <a:endParaRPr lang="en-GB"/>
          </a:p>
        </p:txBody>
      </p:sp>
    </p:spTree>
    <p:extLst>
      <p:ext uri="{BB962C8B-B14F-4D97-AF65-F5344CB8AC3E}">
        <p14:creationId xmlns:p14="http://schemas.microsoft.com/office/powerpoint/2010/main" val="15361274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1CDF03-CEF8-4EEA-8432-4D20F906C0E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519ED2B-A4C1-44F3-A844-E579E107349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3811922-78BC-436F-A852-73EA85D4891F}"/>
              </a:ext>
            </a:extLst>
          </p:cNvPr>
          <p:cNvSpPr>
            <a:spLocks noGrp="1"/>
          </p:cNvSpPr>
          <p:nvPr>
            <p:ph type="dt" sz="half" idx="10"/>
          </p:nvPr>
        </p:nvSpPr>
        <p:spPr/>
        <p:txBody>
          <a:bodyPr/>
          <a:lstStyle/>
          <a:p>
            <a:fld id="{64F84268-646B-4562-873B-8DA5D3C32730}" type="datetimeFigureOut">
              <a:rPr lang="en-GB" smtClean="0"/>
              <a:t>31/01/2022</a:t>
            </a:fld>
            <a:endParaRPr lang="en-GB"/>
          </a:p>
        </p:txBody>
      </p:sp>
      <p:sp>
        <p:nvSpPr>
          <p:cNvPr id="5" name="Footer Placeholder 4">
            <a:extLst>
              <a:ext uri="{FF2B5EF4-FFF2-40B4-BE49-F238E27FC236}">
                <a16:creationId xmlns:a16="http://schemas.microsoft.com/office/drawing/2014/main" id="{E949FE45-8F0D-4815-A23A-F6245660A9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D391C6-03E1-4874-AA21-90E4E55CACFC}"/>
              </a:ext>
            </a:extLst>
          </p:cNvPr>
          <p:cNvSpPr>
            <a:spLocks noGrp="1"/>
          </p:cNvSpPr>
          <p:nvPr>
            <p:ph type="sldNum" sz="quarter" idx="12"/>
          </p:nvPr>
        </p:nvSpPr>
        <p:spPr/>
        <p:txBody>
          <a:bodyPr/>
          <a:lstStyle/>
          <a:p>
            <a:fld id="{CC5E065A-9D05-44C2-920E-0BCAAE71983A}" type="slidenum">
              <a:rPr lang="en-GB" smtClean="0"/>
              <a:t>‹#›</a:t>
            </a:fld>
            <a:endParaRPr lang="en-GB"/>
          </a:p>
        </p:txBody>
      </p:sp>
    </p:spTree>
    <p:extLst>
      <p:ext uri="{BB962C8B-B14F-4D97-AF65-F5344CB8AC3E}">
        <p14:creationId xmlns:p14="http://schemas.microsoft.com/office/powerpoint/2010/main" val="36251005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275E4-3049-4DC9-B7EB-5FB30D21C8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EAAB9ED-13B6-4461-B922-3287ABD507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68E36B-3C91-46D1-A972-ED846217A828}"/>
              </a:ext>
            </a:extLst>
          </p:cNvPr>
          <p:cNvSpPr>
            <a:spLocks noGrp="1"/>
          </p:cNvSpPr>
          <p:nvPr>
            <p:ph type="dt" sz="half" idx="10"/>
          </p:nvPr>
        </p:nvSpPr>
        <p:spPr/>
        <p:txBody>
          <a:bodyPr/>
          <a:lstStyle/>
          <a:p>
            <a:fld id="{64F84268-646B-4562-873B-8DA5D3C32730}" type="datetimeFigureOut">
              <a:rPr lang="en-GB" smtClean="0"/>
              <a:t>31/01/2022</a:t>
            </a:fld>
            <a:endParaRPr lang="en-GB"/>
          </a:p>
        </p:txBody>
      </p:sp>
      <p:sp>
        <p:nvSpPr>
          <p:cNvPr id="5" name="Footer Placeholder 4">
            <a:extLst>
              <a:ext uri="{FF2B5EF4-FFF2-40B4-BE49-F238E27FC236}">
                <a16:creationId xmlns:a16="http://schemas.microsoft.com/office/drawing/2014/main" id="{F4B14942-86F9-42DC-B810-79F59BE40C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0D7568-3A22-4D8B-B9AF-EC1142464E7D}"/>
              </a:ext>
            </a:extLst>
          </p:cNvPr>
          <p:cNvSpPr>
            <a:spLocks noGrp="1"/>
          </p:cNvSpPr>
          <p:nvPr>
            <p:ph type="sldNum" sz="quarter" idx="12"/>
          </p:nvPr>
        </p:nvSpPr>
        <p:spPr/>
        <p:txBody>
          <a:bodyPr/>
          <a:lstStyle/>
          <a:p>
            <a:fld id="{CC5E065A-9D05-44C2-920E-0BCAAE71983A}" type="slidenum">
              <a:rPr lang="en-GB" smtClean="0"/>
              <a:t>‹#›</a:t>
            </a:fld>
            <a:endParaRPr lang="en-GB"/>
          </a:p>
        </p:txBody>
      </p:sp>
    </p:spTree>
    <p:extLst>
      <p:ext uri="{BB962C8B-B14F-4D97-AF65-F5344CB8AC3E}">
        <p14:creationId xmlns:p14="http://schemas.microsoft.com/office/powerpoint/2010/main" val="2033622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8E3B9-0C8C-4B2D-B421-551472FD198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93DCFC3-63D0-4A11-97CF-2549F25FCFF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06B100-01F2-486D-A531-68099D3F61C9}"/>
              </a:ext>
            </a:extLst>
          </p:cNvPr>
          <p:cNvSpPr>
            <a:spLocks noGrp="1"/>
          </p:cNvSpPr>
          <p:nvPr>
            <p:ph type="dt" sz="half" idx="10"/>
          </p:nvPr>
        </p:nvSpPr>
        <p:spPr/>
        <p:txBody>
          <a:bodyPr/>
          <a:lstStyle/>
          <a:p>
            <a:fld id="{64F84268-646B-4562-873B-8DA5D3C32730}" type="datetimeFigureOut">
              <a:rPr lang="en-GB" smtClean="0"/>
              <a:t>31/01/2022</a:t>
            </a:fld>
            <a:endParaRPr lang="en-GB"/>
          </a:p>
        </p:txBody>
      </p:sp>
      <p:sp>
        <p:nvSpPr>
          <p:cNvPr id="5" name="Footer Placeholder 4">
            <a:extLst>
              <a:ext uri="{FF2B5EF4-FFF2-40B4-BE49-F238E27FC236}">
                <a16:creationId xmlns:a16="http://schemas.microsoft.com/office/drawing/2014/main" id="{E2C94E08-A9DF-4847-B80C-94C22F2005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B4253B-A66B-48CD-AC06-39F525ABA034}"/>
              </a:ext>
            </a:extLst>
          </p:cNvPr>
          <p:cNvSpPr>
            <a:spLocks noGrp="1"/>
          </p:cNvSpPr>
          <p:nvPr>
            <p:ph type="sldNum" sz="quarter" idx="12"/>
          </p:nvPr>
        </p:nvSpPr>
        <p:spPr/>
        <p:txBody>
          <a:bodyPr/>
          <a:lstStyle/>
          <a:p>
            <a:fld id="{CC5E065A-9D05-44C2-920E-0BCAAE71983A}" type="slidenum">
              <a:rPr lang="en-GB" smtClean="0"/>
              <a:t>‹#›</a:t>
            </a:fld>
            <a:endParaRPr lang="en-GB"/>
          </a:p>
        </p:txBody>
      </p:sp>
    </p:spTree>
    <p:extLst>
      <p:ext uri="{BB962C8B-B14F-4D97-AF65-F5344CB8AC3E}">
        <p14:creationId xmlns:p14="http://schemas.microsoft.com/office/powerpoint/2010/main" val="3675401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2166C2-2C47-4230-9748-DA672F2AEB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E83484-AF12-4DE1-9059-CBF77E96B5C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B22D1F-42DE-4EC1-BAED-F739BF6BF10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6448A15-24C0-479C-A1F5-62E987E6FBFF}"/>
              </a:ext>
            </a:extLst>
          </p:cNvPr>
          <p:cNvSpPr>
            <a:spLocks noGrp="1"/>
          </p:cNvSpPr>
          <p:nvPr>
            <p:ph type="dt" sz="half" idx="10"/>
          </p:nvPr>
        </p:nvSpPr>
        <p:spPr/>
        <p:txBody>
          <a:bodyPr/>
          <a:lstStyle/>
          <a:p>
            <a:fld id="{64F84268-646B-4562-873B-8DA5D3C32730}" type="datetimeFigureOut">
              <a:rPr lang="en-GB" smtClean="0"/>
              <a:t>31/01/2022</a:t>
            </a:fld>
            <a:endParaRPr lang="en-GB"/>
          </a:p>
        </p:txBody>
      </p:sp>
      <p:sp>
        <p:nvSpPr>
          <p:cNvPr id="6" name="Footer Placeholder 5">
            <a:extLst>
              <a:ext uri="{FF2B5EF4-FFF2-40B4-BE49-F238E27FC236}">
                <a16:creationId xmlns:a16="http://schemas.microsoft.com/office/drawing/2014/main" id="{E636C34F-8D3C-4E85-9FCA-AD45133D06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2B02FC-7576-45DC-BAF7-98395E48B2E5}"/>
              </a:ext>
            </a:extLst>
          </p:cNvPr>
          <p:cNvSpPr>
            <a:spLocks noGrp="1"/>
          </p:cNvSpPr>
          <p:nvPr>
            <p:ph type="sldNum" sz="quarter" idx="12"/>
          </p:nvPr>
        </p:nvSpPr>
        <p:spPr/>
        <p:txBody>
          <a:bodyPr/>
          <a:lstStyle/>
          <a:p>
            <a:fld id="{CC5E065A-9D05-44C2-920E-0BCAAE71983A}" type="slidenum">
              <a:rPr lang="en-GB" smtClean="0"/>
              <a:t>‹#›</a:t>
            </a:fld>
            <a:endParaRPr lang="en-GB"/>
          </a:p>
        </p:txBody>
      </p:sp>
    </p:spTree>
    <p:extLst>
      <p:ext uri="{BB962C8B-B14F-4D97-AF65-F5344CB8AC3E}">
        <p14:creationId xmlns:p14="http://schemas.microsoft.com/office/powerpoint/2010/main" val="685889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7F694-B43D-4E61-AE04-ECA6EC92A7A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CA0AFB-2E1D-4D65-A3FB-CCFA47A0014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9322E4-5DAE-4EC0-97D3-80A7050DB07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7E5BFEF-34C4-471D-B59C-704C63F2DC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B2B22BE-93B4-42A0-B4DA-1DDF14A2112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7F05883-F636-46D2-8017-2E72FD00901B}"/>
              </a:ext>
            </a:extLst>
          </p:cNvPr>
          <p:cNvSpPr>
            <a:spLocks noGrp="1"/>
          </p:cNvSpPr>
          <p:nvPr>
            <p:ph type="dt" sz="half" idx="10"/>
          </p:nvPr>
        </p:nvSpPr>
        <p:spPr/>
        <p:txBody>
          <a:bodyPr/>
          <a:lstStyle/>
          <a:p>
            <a:fld id="{64F84268-646B-4562-873B-8DA5D3C32730}" type="datetimeFigureOut">
              <a:rPr lang="en-GB" smtClean="0"/>
              <a:t>31/01/2022</a:t>
            </a:fld>
            <a:endParaRPr lang="en-GB"/>
          </a:p>
        </p:txBody>
      </p:sp>
      <p:sp>
        <p:nvSpPr>
          <p:cNvPr id="8" name="Footer Placeholder 7">
            <a:extLst>
              <a:ext uri="{FF2B5EF4-FFF2-40B4-BE49-F238E27FC236}">
                <a16:creationId xmlns:a16="http://schemas.microsoft.com/office/drawing/2014/main" id="{FCC7755F-91C6-49C5-9CAA-1673786528C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BB39F76-DEED-4EF4-BC78-24B39A701B3E}"/>
              </a:ext>
            </a:extLst>
          </p:cNvPr>
          <p:cNvSpPr>
            <a:spLocks noGrp="1"/>
          </p:cNvSpPr>
          <p:nvPr>
            <p:ph type="sldNum" sz="quarter" idx="12"/>
          </p:nvPr>
        </p:nvSpPr>
        <p:spPr/>
        <p:txBody>
          <a:bodyPr/>
          <a:lstStyle/>
          <a:p>
            <a:fld id="{CC5E065A-9D05-44C2-920E-0BCAAE71983A}" type="slidenum">
              <a:rPr lang="en-GB" smtClean="0"/>
              <a:t>‹#›</a:t>
            </a:fld>
            <a:endParaRPr lang="en-GB"/>
          </a:p>
        </p:txBody>
      </p:sp>
    </p:spTree>
    <p:extLst>
      <p:ext uri="{BB962C8B-B14F-4D97-AF65-F5344CB8AC3E}">
        <p14:creationId xmlns:p14="http://schemas.microsoft.com/office/powerpoint/2010/main" val="38421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26530-3C3D-4A00-97B4-0A9F96443A6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819BA7D-FE9A-4AE2-8AA9-813D08B72CD2}"/>
              </a:ext>
            </a:extLst>
          </p:cNvPr>
          <p:cNvSpPr>
            <a:spLocks noGrp="1"/>
          </p:cNvSpPr>
          <p:nvPr>
            <p:ph type="dt" sz="half" idx="10"/>
          </p:nvPr>
        </p:nvSpPr>
        <p:spPr/>
        <p:txBody>
          <a:bodyPr/>
          <a:lstStyle/>
          <a:p>
            <a:fld id="{64F84268-646B-4562-873B-8DA5D3C32730}" type="datetimeFigureOut">
              <a:rPr lang="en-GB" smtClean="0"/>
              <a:t>31/01/2022</a:t>
            </a:fld>
            <a:endParaRPr lang="en-GB"/>
          </a:p>
        </p:txBody>
      </p:sp>
      <p:sp>
        <p:nvSpPr>
          <p:cNvPr id="4" name="Footer Placeholder 3">
            <a:extLst>
              <a:ext uri="{FF2B5EF4-FFF2-40B4-BE49-F238E27FC236}">
                <a16:creationId xmlns:a16="http://schemas.microsoft.com/office/drawing/2014/main" id="{F06854A5-EF75-472F-8043-75B6981DFF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8F880E-0AE7-40DB-8EA3-DC04BDFAA97F}"/>
              </a:ext>
            </a:extLst>
          </p:cNvPr>
          <p:cNvSpPr>
            <a:spLocks noGrp="1"/>
          </p:cNvSpPr>
          <p:nvPr>
            <p:ph type="sldNum" sz="quarter" idx="12"/>
          </p:nvPr>
        </p:nvSpPr>
        <p:spPr/>
        <p:txBody>
          <a:bodyPr/>
          <a:lstStyle/>
          <a:p>
            <a:fld id="{CC5E065A-9D05-44C2-920E-0BCAAE71983A}" type="slidenum">
              <a:rPr lang="en-GB" smtClean="0"/>
              <a:t>‹#›</a:t>
            </a:fld>
            <a:endParaRPr lang="en-GB"/>
          </a:p>
        </p:txBody>
      </p:sp>
    </p:spTree>
    <p:extLst>
      <p:ext uri="{BB962C8B-B14F-4D97-AF65-F5344CB8AC3E}">
        <p14:creationId xmlns:p14="http://schemas.microsoft.com/office/powerpoint/2010/main" val="36332260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EF93C8-10B7-487C-9492-5CE0F81175EA}"/>
              </a:ext>
            </a:extLst>
          </p:cNvPr>
          <p:cNvSpPr>
            <a:spLocks noGrp="1"/>
          </p:cNvSpPr>
          <p:nvPr>
            <p:ph type="dt" sz="half" idx="10"/>
          </p:nvPr>
        </p:nvSpPr>
        <p:spPr/>
        <p:txBody>
          <a:bodyPr/>
          <a:lstStyle/>
          <a:p>
            <a:fld id="{64F84268-646B-4562-873B-8DA5D3C32730}" type="datetimeFigureOut">
              <a:rPr lang="en-GB" smtClean="0"/>
              <a:t>31/01/2022</a:t>
            </a:fld>
            <a:endParaRPr lang="en-GB"/>
          </a:p>
        </p:txBody>
      </p:sp>
      <p:sp>
        <p:nvSpPr>
          <p:cNvPr id="3" name="Footer Placeholder 2">
            <a:extLst>
              <a:ext uri="{FF2B5EF4-FFF2-40B4-BE49-F238E27FC236}">
                <a16:creationId xmlns:a16="http://schemas.microsoft.com/office/drawing/2014/main" id="{C3728E05-8CE7-4D34-90AB-03312500E6F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0C63EC0-FB49-475D-9C3B-79BCE01A7999}"/>
              </a:ext>
            </a:extLst>
          </p:cNvPr>
          <p:cNvSpPr>
            <a:spLocks noGrp="1"/>
          </p:cNvSpPr>
          <p:nvPr>
            <p:ph type="sldNum" sz="quarter" idx="12"/>
          </p:nvPr>
        </p:nvSpPr>
        <p:spPr/>
        <p:txBody>
          <a:bodyPr/>
          <a:lstStyle/>
          <a:p>
            <a:fld id="{CC5E065A-9D05-44C2-920E-0BCAAE71983A}" type="slidenum">
              <a:rPr lang="en-GB" smtClean="0"/>
              <a:t>‹#›</a:t>
            </a:fld>
            <a:endParaRPr lang="en-GB"/>
          </a:p>
        </p:txBody>
      </p:sp>
    </p:spTree>
    <p:extLst>
      <p:ext uri="{BB962C8B-B14F-4D97-AF65-F5344CB8AC3E}">
        <p14:creationId xmlns:p14="http://schemas.microsoft.com/office/powerpoint/2010/main" val="39752534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8E737-EE87-4761-94E3-1A16114A52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C47F9EC-02CB-4C78-8D48-612A519A701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0B4CCC0-46AB-4232-81D5-AF3E6960ED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B8A8FD-689C-4811-916A-78C2D718E009}"/>
              </a:ext>
            </a:extLst>
          </p:cNvPr>
          <p:cNvSpPr>
            <a:spLocks noGrp="1"/>
          </p:cNvSpPr>
          <p:nvPr>
            <p:ph type="dt" sz="half" idx="10"/>
          </p:nvPr>
        </p:nvSpPr>
        <p:spPr/>
        <p:txBody>
          <a:bodyPr/>
          <a:lstStyle/>
          <a:p>
            <a:fld id="{64F84268-646B-4562-873B-8DA5D3C32730}" type="datetimeFigureOut">
              <a:rPr lang="en-GB" smtClean="0"/>
              <a:t>31/01/2022</a:t>
            </a:fld>
            <a:endParaRPr lang="en-GB"/>
          </a:p>
        </p:txBody>
      </p:sp>
      <p:sp>
        <p:nvSpPr>
          <p:cNvPr id="6" name="Footer Placeholder 5">
            <a:extLst>
              <a:ext uri="{FF2B5EF4-FFF2-40B4-BE49-F238E27FC236}">
                <a16:creationId xmlns:a16="http://schemas.microsoft.com/office/drawing/2014/main" id="{EC398CE7-36DB-4310-A22C-3DB1AB0E52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5AF585-6CC9-4A72-AE63-F6ED24DE4611}"/>
              </a:ext>
            </a:extLst>
          </p:cNvPr>
          <p:cNvSpPr>
            <a:spLocks noGrp="1"/>
          </p:cNvSpPr>
          <p:nvPr>
            <p:ph type="sldNum" sz="quarter" idx="12"/>
          </p:nvPr>
        </p:nvSpPr>
        <p:spPr/>
        <p:txBody>
          <a:bodyPr/>
          <a:lstStyle/>
          <a:p>
            <a:fld id="{CC5E065A-9D05-44C2-920E-0BCAAE71983A}" type="slidenum">
              <a:rPr lang="en-GB" smtClean="0"/>
              <a:t>‹#›</a:t>
            </a:fld>
            <a:endParaRPr lang="en-GB"/>
          </a:p>
        </p:txBody>
      </p:sp>
    </p:spTree>
    <p:extLst>
      <p:ext uri="{BB962C8B-B14F-4D97-AF65-F5344CB8AC3E}">
        <p14:creationId xmlns:p14="http://schemas.microsoft.com/office/powerpoint/2010/main" val="532648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C02A5-6665-45BE-B8BB-1520AB0FA4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FDA7666-9B56-4EC8-866F-E8000C864BE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797806B-27CD-46E1-A43A-B63280449D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5A60590-BF84-41C8-80D7-5FFC8BC99072}"/>
              </a:ext>
            </a:extLst>
          </p:cNvPr>
          <p:cNvSpPr>
            <a:spLocks noGrp="1"/>
          </p:cNvSpPr>
          <p:nvPr>
            <p:ph type="dt" sz="half" idx="10"/>
          </p:nvPr>
        </p:nvSpPr>
        <p:spPr/>
        <p:txBody>
          <a:bodyPr/>
          <a:lstStyle/>
          <a:p>
            <a:fld id="{64F84268-646B-4562-873B-8DA5D3C32730}" type="datetimeFigureOut">
              <a:rPr lang="en-GB" smtClean="0"/>
              <a:t>31/01/2022</a:t>
            </a:fld>
            <a:endParaRPr lang="en-GB"/>
          </a:p>
        </p:txBody>
      </p:sp>
      <p:sp>
        <p:nvSpPr>
          <p:cNvPr id="6" name="Footer Placeholder 5">
            <a:extLst>
              <a:ext uri="{FF2B5EF4-FFF2-40B4-BE49-F238E27FC236}">
                <a16:creationId xmlns:a16="http://schemas.microsoft.com/office/drawing/2014/main" id="{04747911-5C35-4B98-ACD1-6B5683F2D8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955325-C025-4A19-A5E9-EA4166E2BA08}"/>
              </a:ext>
            </a:extLst>
          </p:cNvPr>
          <p:cNvSpPr>
            <a:spLocks noGrp="1"/>
          </p:cNvSpPr>
          <p:nvPr>
            <p:ph type="sldNum" sz="quarter" idx="12"/>
          </p:nvPr>
        </p:nvSpPr>
        <p:spPr/>
        <p:txBody>
          <a:bodyPr/>
          <a:lstStyle/>
          <a:p>
            <a:fld id="{CC5E065A-9D05-44C2-920E-0BCAAE71983A}" type="slidenum">
              <a:rPr lang="en-GB" smtClean="0"/>
              <a:t>‹#›</a:t>
            </a:fld>
            <a:endParaRPr lang="en-GB"/>
          </a:p>
        </p:txBody>
      </p:sp>
    </p:spTree>
    <p:extLst>
      <p:ext uri="{BB962C8B-B14F-4D97-AF65-F5344CB8AC3E}">
        <p14:creationId xmlns:p14="http://schemas.microsoft.com/office/powerpoint/2010/main" val="38399392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3833A-A14B-4C26-9A87-9DB8500E1FD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72B765-C6F5-47FB-821D-8A6C67934F2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772202A-0AC5-4958-A557-8E07F176962E}"/>
              </a:ext>
            </a:extLst>
          </p:cNvPr>
          <p:cNvSpPr>
            <a:spLocks noGrp="1"/>
          </p:cNvSpPr>
          <p:nvPr>
            <p:ph type="dt" sz="half" idx="10"/>
          </p:nvPr>
        </p:nvSpPr>
        <p:spPr/>
        <p:txBody>
          <a:bodyPr/>
          <a:lstStyle/>
          <a:p>
            <a:fld id="{64F84268-646B-4562-873B-8DA5D3C32730}" type="datetimeFigureOut">
              <a:rPr lang="en-GB" smtClean="0"/>
              <a:t>31/01/2022</a:t>
            </a:fld>
            <a:endParaRPr lang="en-GB"/>
          </a:p>
        </p:txBody>
      </p:sp>
      <p:sp>
        <p:nvSpPr>
          <p:cNvPr id="5" name="Footer Placeholder 4">
            <a:extLst>
              <a:ext uri="{FF2B5EF4-FFF2-40B4-BE49-F238E27FC236}">
                <a16:creationId xmlns:a16="http://schemas.microsoft.com/office/drawing/2014/main" id="{52C4F9E0-C062-429D-81CE-0B3DD8BF63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83693B-7071-4408-9B5B-8A2E53EBEB43}"/>
              </a:ext>
            </a:extLst>
          </p:cNvPr>
          <p:cNvSpPr>
            <a:spLocks noGrp="1"/>
          </p:cNvSpPr>
          <p:nvPr>
            <p:ph type="sldNum" sz="quarter" idx="12"/>
          </p:nvPr>
        </p:nvSpPr>
        <p:spPr/>
        <p:txBody>
          <a:bodyPr/>
          <a:lstStyle/>
          <a:p>
            <a:fld id="{CC5E065A-9D05-44C2-920E-0BCAAE71983A}" type="slidenum">
              <a:rPr lang="en-GB" smtClean="0"/>
              <a:t>‹#›</a:t>
            </a:fld>
            <a:endParaRPr lang="en-GB"/>
          </a:p>
        </p:txBody>
      </p:sp>
    </p:spTree>
    <p:extLst>
      <p:ext uri="{BB962C8B-B14F-4D97-AF65-F5344CB8AC3E}">
        <p14:creationId xmlns:p14="http://schemas.microsoft.com/office/powerpoint/2010/main" val="7943868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A032EE3-535E-435E-A635-B1965DDBA43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5B5015-6616-4F0B-89E3-EE0D88403C8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2D12FB-00BC-4CFC-B1C2-E6F6A6D05B77}"/>
              </a:ext>
            </a:extLst>
          </p:cNvPr>
          <p:cNvSpPr>
            <a:spLocks noGrp="1"/>
          </p:cNvSpPr>
          <p:nvPr>
            <p:ph type="dt" sz="half" idx="10"/>
          </p:nvPr>
        </p:nvSpPr>
        <p:spPr/>
        <p:txBody>
          <a:bodyPr/>
          <a:lstStyle/>
          <a:p>
            <a:fld id="{64F84268-646B-4562-873B-8DA5D3C32730}" type="datetimeFigureOut">
              <a:rPr lang="en-GB" smtClean="0"/>
              <a:t>31/01/2022</a:t>
            </a:fld>
            <a:endParaRPr lang="en-GB"/>
          </a:p>
        </p:txBody>
      </p:sp>
      <p:sp>
        <p:nvSpPr>
          <p:cNvPr id="5" name="Footer Placeholder 4">
            <a:extLst>
              <a:ext uri="{FF2B5EF4-FFF2-40B4-BE49-F238E27FC236}">
                <a16:creationId xmlns:a16="http://schemas.microsoft.com/office/drawing/2014/main" id="{6D6AB5E9-34A3-4B2D-BE4B-F218C52D3E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6A58F9-C9D8-4993-9FA8-99DEF52504FE}"/>
              </a:ext>
            </a:extLst>
          </p:cNvPr>
          <p:cNvSpPr>
            <a:spLocks noGrp="1"/>
          </p:cNvSpPr>
          <p:nvPr>
            <p:ph type="sldNum" sz="quarter" idx="12"/>
          </p:nvPr>
        </p:nvSpPr>
        <p:spPr/>
        <p:txBody>
          <a:bodyPr/>
          <a:lstStyle/>
          <a:p>
            <a:fld id="{CC5E065A-9D05-44C2-920E-0BCAAE71983A}" type="slidenum">
              <a:rPr lang="en-GB" smtClean="0"/>
              <a:t>‹#›</a:t>
            </a:fld>
            <a:endParaRPr lang="en-GB"/>
          </a:p>
        </p:txBody>
      </p:sp>
    </p:spTree>
    <p:extLst>
      <p:ext uri="{BB962C8B-B14F-4D97-AF65-F5344CB8AC3E}">
        <p14:creationId xmlns:p14="http://schemas.microsoft.com/office/powerpoint/2010/main" val="29219322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9D12BA-D539-46E5-AE47-19D8855579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B22FF1-904B-4721-A9E0-E5443F5F5A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1B64C5-D3C4-435E-B576-5FAA3F8F109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4F84268-646B-4562-873B-8DA5D3C32730}" type="datetimeFigureOut">
              <a:rPr lang="en-GB" smtClean="0"/>
              <a:t>31/01/2022</a:t>
            </a:fld>
            <a:endParaRPr lang="en-GB"/>
          </a:p>
        </p:txBody>
      </p:sp>
      <p:sp>
        <p:nvSpPr>
          <p:cNvPr id="5" name="Footer Placeholder 4">
            <a:extLst>
              <a:ext uri="{FF2B5EF4-FFF2-40B4-BE49-F238E27FC236}">
                <a16:creationId xmlns:a16="http://schemas.microsoft.com/office/drawing/2014/main" id="{81F8E9C2-C479-482F-8D67-D60654E4A97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6D3C02A-6685-4D53-924E-7D704F7082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5E065A-9D05-44C2-920E-0BCAAE71983A}" type="slidenum">
              <a:rPr lang="en-GB" smtClean="0"/>
              <a:t>‹#›</a:t>
            </a:fld>
            <a:endParaRPr lang="en-GB"/>
          </a:p>
        </p:txBody>
      </p:sp>
    </p:spTree>
    <p:extLst>
      <p:ext uri="{BB962C8B-B14F-4D97-AF65-F5344CB8AC3E}">
        <p14:creationId xmlns:p14="http://schemas.microsoft.com/office/powerpoint/2010/main" val="27832010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mp"/><Relationship Id="rId2" Type="http://schemas.openxmlformats.org/officeDocument/2006/relationships/image" Target="../media/image2.tmp"/><Relationship Id="rId1" Type="http://schemas.openxmlformats.org/officeDocument/2006/relationships/slideLayout" Target="../slideLayouts/slideLayout2.xml"/><Relationship Id="rId4" Type="http://schemas.openxmlformats.org/officeDocument/2006/relationships/image" Target="../media/image4.tmp"/></Relationships>
</file>

<file path=ppt/slides/_rels/slide3.xml.rels><?xml version="1.0" encoding="UTF-8" standalone="yes"?>
<Relationships xmlns="http://schemas.openxmlformats.org/package/2006/relationships"><Relationship Id="rId3" Type="http://schemas.openxmlformats.org/officeDocument/2006/relationships/image" Target="../media/image5.tmp"/><Relationship Id="rId2" Type="http://schemas.openxmlformats.org/officeDocument/2006/relationships/image" Target="../media/image2.tmp"/><Relationship Id="rId1" Type="http://schemas.openxmlformats.org/officeDocument/2006/relationships/slideLayout" Target="../slideLayouts/slideLayout2.xml"/><Relationship Id="rId4" Type="http://schemas.openxmlformats.org/officeDocument/2006/relationships/image" Target="../media/image6.tmp"/></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tmp"/><Relationship Id="rId2" Type="http://schemas.openxmlformats.org/officeDocument/2006/relationships/image" Target="../media/image7.tmp"/><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image" Target="../media/image9.tmp"/><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www.youtube.com/watch?v=jewSVEBkI_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7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6F6BA-1170-439E-AE58-8C854F705A84}"/>
              </a:ext>
            </a:extLst>
          </p:cNvPr>
          <p:cNvSpPr>
            <a:spLocks noGrp="1"/>
          </p:cNvSpPr>
          <p:nvPr>
            <p:ph type="ctrTitle"/>
          </p:nvPr>
        </p:nvSpPr>
        <p:spPr>
          <a:xfrm>
            <a:off x="1338470" y="768626"/>
            <a:ext cx="9144000" cy="1031806"/>
          </a:xfrm>
        </p:spPr>
        <p:txBody>
          <a:bodyPr/>
          <a:lstStyle/>
          <a:p>
            <a:r>
              <a:rPr lang="en-GB" dirty="0"/>
              <a:t>Static Loading</a:t>
            </a:r>
          </a:p>
        </p:txBody>
      </p:sp>
      <p:pic>
        <p:nvPicPr>
          <p:cNvPr id="1026" name="Picture 2" descr="Merlin | Commando Helicopter Force">
            <a:extLst>
              <a:ext uri="{FF2B5EF4-FFF2-40B4-BE49-F238E27FC236}">
                <a16:creationId xmlns:a16="http://schemas.microsoft.com/office/drawing/2014/main" id="{0852285D-3DCF-4DB6-BFCB-072AEA2562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63787" y="2160103"/>
            <a:ext cx="5715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18880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7E784-879D-4EA2-BBC1-E45807183B9B}"/>
              </a:ext>
            </a:extLst>
          </p:cNvPr>
          <p:cNvSpPr>
            <a:spLocks noGrp="1"/>
          </p:cNvSpPr>
          <p:nvPr>
            <p:ph type="title"/>
          </p:nvPr>
        </p:nvSpPr>
        <p:spPr/>
        <p:txBody>
          <a:bodyPr/>
          <a:lstStyle/>
          <a:p>
            <a:r>
              <a:rPr lang="en-GB" dirty="0"/>
              <a:t>Thin Walled Cylinder</a:t>
            </a:r>
          </a:p>
        </p:txBody>
      </p:sp>
      <p:pic>
        <p:nvPicPr>
          <p:cNvPr id="5" name="Picture 4">
            <a:extLst>
              <a:ext uri="{FF2B5EF4-FFF2-40B4-BE49-F238E27FC236}">
                <a16:creationId xmlns:a16="http://schemas.microsoft.com/office/drawing/2014/main" id="{30255A01-B3DB-4428-9A06-EE3EF0F7A8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60796" y="1412191"/>
            <a:ext cx="4020111" cy="2867425"/>
          </a:xfrm>
          <a:prstGeom prst="rect">
            <a:avLst/>
          </a:prstGeom>
        </p:spPr>
      </p:pic>
      <p:pic>
        <p:nvPicPr>
          <p:cNvPr id="7" name="Picture 6">
            <a:extLst>
              <a:ext uri="{FF2B5EF4-FFF2-40B4-BE49-F238E27FC236}">
                <a16:creationId xmlns:a16="http://schemas.microsoft.com/office/drawing/2014/main" id="{1BEA87F4-3B26-4D6D-A29F-A94EA0120A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218316" y="852298"/>
            <a:ext cx="3810532" cy="2715004"/>
          </a:xfrm>
          <a:prstGeom prst="rect">
            <a:avLst/>
          </a:prstGeom>
        </p:spPr>
      </p:pic>
      <p:pic>
        <p:nvPicPr>
          <p:cNvPr id="9" name="Picture 8">
            <a:extLst>
              <a:ext uri="{FF2B5EF4-FFF2-40B4-BE49-F238E27FC236}">
                <a16:creationId xmlns:a16="http://schemas.microsoft.com/office/drawing/2014/main" id="{39A80FEF-4A56-4C43-9BB2-379D4BBA068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47790" y="4279616"/>
            <a:ext cx="1448002" cy="924054"/>
          </a:xfrm>
          <a:prstGeom prst="rect">
            <a:avLst/>
          </a:prstGeom>
        </p:spPr>
      </p:pic>
    </p:spTree>
    <p:extLst>
      <p:ext uri="{BB962C8B-B14F-4D97-AF65-F5344CB8AC3E}">
        <p14:creationId xmlns:p14="http://schemas.microsoft.com/office/powerpoint/2010/main" val="41503165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7E784-879D-4EA2-BBC1-E45807183B9B}"/>
              </a:ext>
            </a:extLst>
          </p:cNvPr>
          <p:cNvSpPr>
            <a:spLocks noGrp="1"/>
          </p:cNvSpPr>
          <p:nvPr>
            <p:ph type="title"/>
          </p:nvPr>
        </p:nvSpPr>
        <p:spPr/>
        <p:txBody>
          <a:bodyPr/>
          <a:lstStyle/>
          <a:p>
            <a:r>
              <a:rPr lang="en-GB" dirty="0"/>
              <a:t>Thin Walled Cylinder</a:t>
            </a:r>
          </a:p>
        </p:txBody>
      </p:sp>
      <p:pic>
        <p:nvPicPr>
          <p:cNvPr id="5" name="Picture 4">
            <a:extLst>
              <a:ext uri="{FF2B5EF4-FFF2-40B4-BE49-F238E27FC236}">
                <a16:creationId xmlns:a16="http://schemas.microsoft.com/office/drawing/2014/main" id="{30255A01-B3DB-4428-9A06-EE3EF0F7A84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60796" y="1412191"/>
            <a:ext cx="4020111" cy="2867425"/>
          </a:xfrm>
          <a:prstGeom prst="rect">
            <a:avLst/>
          </a:prstGeom>
        </p:spPr>
      </p:pic>
      <p:pic>
        <p:nvPicPr>
          <p:cNvPr id="4" name="Picture 3">
            <a:extLst>
              <a:ext uri="{FF2B5EF4-FFF2-40B4-BE49-F238E27FC236}">
                <a16:creationId xmlns:a16="http://schemas.microsoft.com/office/drawing/2014/main" id="{6BE44454-9982-464F-90BD-7397DE8DEA9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57999" y="1163745"/>
            <a:ext cx="2981741" cy="2410161"/>
          </a:xfrm>
          <a:prstGeom prst="rect">
            <a:avLst/>
          </a:prstGeom>
        </p:spPr>
      </p:pic>
      <p:pic>
        <p:nvPicPr>
          <p:cNvPr id="8" name="Picture 7">
            <a:extLst>
              <a:ext uri="{FF2B5EF4-FFF2-40B4-BE49-F238E27FC236}">
                <a16:creationId xmlns:a16="http://schemas.microsoft.com/office/drawing/2014/main" id="{04E1FEF9-A3B4-4FD0-8638-E650A3B8A44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044694" y="3774742"/>
            <a:ext cx="2166723" cy="1579136"/>
          </a:xfrm>
          <a:prstGeom prst="rect">
            <a:avLst/>
          </a:prstGeom>
        </p:spPr>
      </p:pic>
    </p:spTree>
    <p:extLst>
      <p:ext uri="{BB962C8B-B14F-4D97-AF65-F5344CB8AC3E}">
        <p14:creationId xmlns:p14="http://schemas.microsoft.com/office/powerpoint/2010/main" val="21190521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Poisson’s ratio</a:t>
            </a:r>
          </a:p>
        </p:txBody>
      </p:sp>
      <p:sp>
        <p:nvSpPr>
          <p:cNvPr id="3" name="Content Placeholder 2"/>
          <p:cNvSpPr>
            <a:spLocks noGrp="1"/>
          </p:cNvSpPr>
          <p:nvPr>
            <p:ph idx="1"/>
          </p:nvPr>
        </p:nvSpPr>
        <p:spPr/>
        <p:txBody>
          <a:bodyPr/>
          <a:lstStyle/>
          <a:p>
            <a:r>
              <a:rPr lang="en-GB" dirty="0"/>
              <a:t>Area = </a:t>
            </a:r>
            <a:r>
              <a:rPr lang="en-GB" dirty="0">
                <a:sym typeface="Symbol"/>
              </a:rPr>
              <a:t>r</a:t>
            </a:r>
            <a:r>
              <a:rPr lang="en-GB" baseline="30000" dirty="0">
                <a:sym typeface="Symbol"/>
              </a:rPr>
              <a:t>2</a:t>
            </a:r>
            <a:r>
              <a:rPr lang="en-GB" dirty="0">
                <a:sym typeface="Symbol"/>
              </a:rPr>
              <a:t> = 0.005</a:t>
            </a:r>
            <a:r>
              <a:rPr lang="en-GB" baseline="30000" dirty="0">
                <a:sym typeface="Symbol"/>
              </a:rPr>
              <a:t>2</a:t>
            </a:r>
            <a:r>
              <a:rPr lang="en-GB" dirty="0">
                <a:sym typeface="Symbol"/>
              </a:rPr>
              <a:t> = 78.54x10</a:t>
            </a:r>
            <a:r>
              <a:rPr lang="en-GB" baseline="30000" dirty="0">
                <a:sym typeface="Symbol"/>
              </a:rPr>
              <a:t>-6</a:t>
            </a:r>
            <a:endParaRPr lang="en-GB" baseline="30000" dirty="0"/>
          </a:p>
          <a:p>
            <a:r>
              <a:rPr lang="en-GB" dirty="0">
                <a:sym typeface="Symbol"/>
              </a:rPr>
              <a:t> = </a:t>
            </a:r>
            <a:r>
              <a:rPr lang="en-GB" dirty="0"/>
              <a:t>lateral strain/longitudinal strain = 0.29</a:t>
            </a:r>
          </a:p>
          <a:p>
            <a:r>
              <a:rPr lang="en-GB" dirty="0"/>
              <a:t>E = stress/strain = 207GN/m</a:t>
            </a:r>
            <a:r>
              <a:rPr lang="en-GB" baseline="30000" dirty="0"/>
              <a:t>2</a:t>
            </a:r>
            <a:endParaRPr lang="en-GB" dirty="0"/>
          </a:p>
          <a:p>
            <a:pPr>
              <a:buFont typeface="Symbol" pitchFamily="18" charset="2"/>
              <a:buChar char="\"/>
            </a:pPr>
            <a:r>
              <a:rPr lang="en-GB" dirty="0"/>
              <a:t>as stress = P/a =15000/</a:t>
            </a:r>
            <a:r>
              <a:rPr lang="en-GB" dirty="0">
                <a:sym typeface="Symbol"/>
              </a:rPr>
              <a:t>78.54x10</a:t>
            </a:r>
            <a:r>
              <a:rPr lang="en-GB" baseline="30000" dirty="0">
                <a:sym typeface="Symbol"/>
              </a:rPr>
              <a:t>-6 </a:t>
            </a:r>
            <a:r>
              <a:rPr lang="en-GB" dirty="0">
                <a:sym typeface="Symbol"/>
              </a:rPr>
              <a:t> </a:t>
            </a:r>
          </a:p>
          <a:p>
            <a:pPr>
              <a:buNone/>
            </a:pPr>
            <a:r>
              <a:rPr lang="en-GB" dirty="0">
                <a:sym typeface="Symbol"/>
              </a:rPr>
              <a:t> = 191x10</a:t>
            </a:r>
            <a:r>
              <a:rPr lang="en-GB" baseline="30000" dirty="0">
                <a:sym typeface="Symbol"/>
              </a:rPr>
              <a:t>6 </a:t>
            </a:r>
            <a:r>
              <a:rPr lang="en-GB" dirty="0">
                <a:sym typeface="Symbol"/>
              </a:rPr>
              <a:t>N/</a:t>
            </a:r>
            <a:r>
              <a:rPr lang="en-GB" dirty="0"/>
              <a:t>m</a:t>
            </a:r>
            <a:r>
              <a:rPr lang="en-GB" baseline="30000" dirty="0"/>
              <a:t>2</a:t>
            </a:r>
          </a:p>
          <a:p>
            <a:r>
              <a:rPr lang="en-GB" dirty="0"/>
              <a:t>E= </a:t>
            </a:r>
            <a:r>
              <a:rPr lang="en-GB" dirty="0">
                <a:sym typeface="Symbol"/>
              </a:rPr>
              <a:t>/ </a:t>
            </a:r>
            <a:r>
              <a:rPr lang="en-GB" dirty="0">
                <a:latin typeface="Symbol" pitchFamily="18" charset="2"/>
                <a:sym typeface="Symbol"/>
              </a:rPr>
              <a:t>\</a:t>
            </a:r>
            <a:r>
              <a:rPr lang="en-GB" dirty="0">
                <a:sym typeface="Symbol"/>
              </a:rPr>
              <a:t> = /E = 191x10</a:t>
            </a:r>
            <a:r>
              <a:rPr lang="en-GB" baseline="30000" dirty="0">
                <a:sym typeface="Symbol"/>
              </a:rPr>
              <a:t>6</a:t>
            </a:r>
            <a:r>
              <a:rPr lang="en-GB" dirty="0">
                <a:sym typeface="Symbol"/>
              </a:rPr>
              <a:t>/</a:t>
            </a:r>
            <a:r>
              <a:rPr lang="en-GB" dirty="0"/>
              <a:t>207GN = 923</a:t>
            </a:r>
            <a:r>
              <a:rPr lang="en-GB" dirty="0">
                <a:sym typeface="Symbol"/>
              </a:rPr>
              <a:t>x10</a:t>
            </a:r>
            <a:r>
              <a:rPr lang="en-GB" baseline="30000" dirty="0">
                <a:sym typeface="Symbol"/>
              </a:rPr>
              <a:t>-6</a:t>
            </a:r>
          </a:p>
          <a:p>
            <a:endParaRPr lang="en-GB" baseline="30000" dirty="0">
              <a:latin typeface="Symbol" pitchFamily="18" charset="2"/>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Poisson’s ratio</a:t>
            </a:r>
          </a:p>
        </p:txBody>
      </p:sp>
      <p:sp>
        <p:nvSpPr>
          <p:cNvPr id="3" name="Content Placeholder 2"/>
          <p:cNvSpPr>
            <a:spLocks noGrp="1"/>
          </p:cNvSpPr>
          <p:nvPr>
            <p:ph idx="1"/>
          </p:nvPr>
        </p:nvSpPr>
        <p:spPr/>
        <p:txBody>
          <a:bodyPr>
            <a:normAutofit/>
          </a:bodyPr>
          <a:lstStyle/>
          <a:p>
            <a:r>
              <a:rPr lang="en-GB" dirty="0">
                <a:sym typeface="Symbol"/>
              </a:rPr>
              <a:t> </a:t>
            </a:r>
            <a:r>
              <a:rPr lang="en-GB" dirty="0"/>
              <a:t>= lateral strain /longitudinal strain</a:t>
            </a:r>
          </a:p>
          <a:p>
            <a:pPr lvl="1"/>
            <a:r>
              <a:rPr lang="en-GB" dirty="0"/>
              <a:t>lateral strain = </a:t>
            </a:r>
            <a:r>
              <a:rPr lang="en-GB" dirty="0">
                <a:sym typeface="Symbol"/>
              </a:rPr>
              <a:t> * </a:t>
            </a:r>
            <a:r>
              <a:rPr lang="en-GB" dirty="0"/>
              <a:t>longitudinal strain</a:t>
            </a:r>
          </a:p>
          <a:p>
            <a:pPr lvl="1"/>
            <a:r>
              <a:rPr lang="en-GB" dirty="0"/>
              <a:t>lateral strain = -0</a:t>
            </a:r>
            <a:r>
              <a:rPr lang="en-GB" dirty="0">
                <a:sym typeface="Symbol"/>
              </a:rPr>
              <a:t>.29 * </a:t>
            </a:r>
            <a:r>
              <a:rPr lang="en-GB" dirty="0"/>
              <a:t>923</a:t>
            </a:r>
            <a:r>
              <a:rPr lang="en-GB" dirty="0">
                <a:sym typeface="Symbol"/>
              </a:rPr>
              <a:t>x10</a:t>
            </a:r>
            <a:r>
              <a:rPr lang="en-GB" baseline="30000" dirty="0">
                <a:sym typeface="Symbol"/>
              </a:rPr>
              <a:t>-6</a:t>
            </a:r>
            <a:r>
              <a:rPr lang="en-GB" dirty="0">
                <a:sym typeface="Symbol"/>
              </a:rPr>
              <a:t> = -268x10</a:t>
            </a:r>
            <a:r>
              <a:rPr lang="en-GB" baseline="30000" dirty="0">
                <a:sym typeface="Symbol"/>
              </a:rPr>
              <a:t>-6</a:t>
            </a:r>
            <a:endParaRPr lang="en-GB" dirty="0"/>
          </a:p>
          <a:p>
            <a:pPr lvl="1"/>
            <a:r>
              <a:rPr lang="en-US" dirty="0" err="1"/>
              <a:t>Ans</a:t>
            </a:r>
            <a:r>
              <a:rPr lang="en-US" dirty="0"/>
              <a:t> A = </a:t>
            </a:r>
            <a:r>
              <a:rPr lang="en-GB" dirty="0">
                <a:sym typeface="Symbol"/>
              </a:rPr>
              <a:t>-268x10</a:t>
            </a:r>
            <a:r>
              <a:rPr lang="en-GB" baseline="30000" dirty="0">
                <a:sym typeface="Symbol"/>
              </a:rPr>
              <a:t>-6</a:t>
            </a:r>
            <a:endParaRPr lang="en-GB" dirty="0"/>
          </a:p>
          <a:p>
            <a:pPr lvl="1"/>
            <a:endParaRPr lang="en-US" dirty="0"/>
          </a:p>
          <a:p>
            <a:r>
              <a:rPr lang="en-US" dirty="0"/>
              <a:t>Lateral strain = change in </a:t>
            </a:r>
            <a:r>
              <a:rPr lang="en-US" dirty="0" err="1"/>
              <a:t>dia</a:t>
            </a:r>
            <a:r>
              <a:rPr lang="en-US" dirty="0"/>
              <a:t> / </a:t>
            </a:r>
            <a:r>
              <a:rPr lang="en-GB" dirty="0"/>
              <a:t>original diameter.</a:t>
            </a:r>
          </a:p>
          <a:p>
            <a:pPr>
              <a:buFont typeface="Symbol" pitchFamily="18" charset="2"/>
              <a:buChar char="\"/>
            </a:pPr>
            <a:r>
              <a:rPr lang="en-US" dirty="0"/>
              <a:t>change in </a:t>
            </a:r>
            <a:r>
              <a:rPr lang="en-GB" dirty="0" err="1"/>
              <a:t>dia</a:t>
            </a:r>
            <a:r>
              <a:rPr lang="en-GB" dirty="0"/>
              <a:t> </a:t>
            </a:r>
            <a:r>
              <a:rPr lang="en-US" dirty="0"/>
              <a:t>= Lateral strain </a:t>
            </a:r>
            <a:r>
              <a:rPr lang="en-GB" i="1" dirty="0">
                <a:sym typeface="Symbol"/>
              </a:rPr>
              <a:t>x </a:t>
            </a:r>
            <a:r>
              <a:rPr lang="en-GB" dirty="0"/>
              <a:t>original </a:t>
            </a:r>
            <a:r>
              <a:rPr lang="en-GB" dirty="0" err="1"/>
              <a:t>dia</a:t>
            </a:r>
            <a:endParaRPr lang="en-GB" dirty="0"/>
          </a:p>
          <a:p>
            <a:pPr>
              <a:buFont typeface="Symbol" pitchFamily="18" charset="2"/>
              <a:buChar char="\"/>
            </a:pPr>
            <a:r>
              <a:rPr lang="en-US" dirty="0"/>
              <a:t>change in </a:t>
            </a:r>
            <a:r>
              <a:rPr lang="en-GB" dirty="0" err="1"/>
              <a:t>dia</a:t>
            </a:r>
            <a:r>
              <a:rPr lang="en-GB" dirty="0"/>
              <a:t> </a:t>
            </a:r>
            <a:r>
              <a:rPr lang="en-US" dirty="0"/>
              <a:t>= </a:t>
            </a:r>
            <a:r>
              <a:rPr lang="en-GB" dirty="0">
                <a:sym typeface="Symbol"/>
              </a:rPr>
              <a:t>-268x10</a:t>
            </a:r>
            <a:r>
              <a:rPr lang="en-GB" baseline="30000" dirty="0">
                <a:sym typeface="Symbol"/>
              </a:rPr>
              <a:t>-6</a:t>
            </a:r>
            <a:r>
              <a:rPr lang="en-GB" dirty="0">
                <a:sym typeface="Symbol"/>
              </a:rPr>
              <a:t> * 0.01 = -2.68x10</a:t>
            </a:r>
            <a:r>
              <a:rPr lang="en-GB" baseline="30000" dirty="0">
                <a:sym typeface="Symbol"/>
              </a:rPr>
              <a:t>-6</a:t>
            </a:r>
            <a:r>
              <a:rPr lang="en-GB" dirty="0">
                <a:sym typeface="Symbol"/>
              </a:rPr>
              <a:t>m</a:t>
            </a:r>
          </a:p>
          <a:p>
            <a:pPr>
              <a:buFont typeface="Symbol" pitchFamily="18" charset="2"/>
              <a:buChar char="\"/>
            </a:pPr>
            <a:r>
              <a:rPr lang="en-GB" dirty="0" err="1">
                <a:sym typeface="Symbol"/>
              </a:rPr>
              <a:t>Ans</a:t>
            </a:r>
            <a:r>
              <a:rPr lang="en-GB" dirty="0">
                <a:sym typeface="Symbol"/>
              </a:rPr>
              <a:t> B = 2.68x10</a:t>
            </a:r>
            <a:r>
              <a:rPr lang="en-GB" baseline="30000" dirty="0">
                <a:sym typeface="Symbol"/>
              </a:rPr>
              <a:t>-6</a:t>
            </a:r>
            <a:r>
              <a:rPr lang="en-GB" dirty="0">
                <a:sym typeface="Symbol"/>
              </a:rPr>
              <a:t>m</a:t>
            </a:r>
          </a:p>
          <a:p>
            <a:pPr>
              <a:buFont typeface="Symbol" pitchFamily="18" charset="2"/>
              <a:buChar char="\"/>
            </a:pPr>
            <a:endParaRPr lang="en-GB" dirty="0"/>
          </a:p>
          <a:p>
            <a:endParaRPr lang="en-GB" dirty="0"/>
          </a:p>
        </p:txBody>
      </p:sp>
    </p:spTree>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71CEE-9F26-48CF-8F87-41CF055F0D0C}"/>
              </a:ext>
            </a:extLst>
          </p:cNvPr>
          <p:cNvSpPr>
            <a:spLocks noGrp="1"/>
          </p:cNvSpPr>
          <p:nvPr>
            <p:ph type="title"/>
          </p:nvPr>
        </p:nvSpPr>
        <p:spPr/>
        <p:txBody>
          <a:bodyPr/>
          <a:lstStyle/>
          <a:p>
            <a:r>
              <a:rPr lang="en-GB" dirty="0"/>
              <a:t>Thick Cylinder Lame’s Theory</a:t>
            </a:r>
          </a:p>
        </p:txBody>
      </p:sp>
      <p:pic>
        <p:nvPicPr>
          <p:cNvPr id="5" name="Picture 4">
            <a:extLst>
              <a:ext uri="{FF2B5EF4-FFF2-40B4-BE49-F238E27FC236}">
                <a16:creationId xmlns:a16="http://schemas.microsoft.com/office/drawing/2014/main" id="{2194D8A6-125F-4EC0-B76F-B180C43898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7739" y="1642978"/>
            <a:ext cx="5812331" cy="2321277"/>
          </a:xfrm>
          <a:prstGeom prst="rect">
            <a:avLst/>
          </a:prstGeom>
        </p:spPr>
      </p:pic>
      <p:pic>
        <p:nvPicPr>
          <p:cNvPr id="7" name="Picture 6">
            <a:extLst>
              <a:ext uri="{FF2B5EF4-FFF2-40B4-BE49-F238E27FC236}">
                <a16:creationId xmlns:a16="http://schemas.microsoft.com/office/drawing/2014/main" id="{60B10598-69EE-4B4A-A51C-F38500C3AF3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79823" y="3477822"/>
            <a:ext cx="4056941" cy="2659976"/>
          </a:xfrm>
          <a:prstGeom prst="rect">
            <a:avLst/>
          </a:prstGeom>
        </p:spPr>
      </p:pic>
    </p:spTree>
    <p:extLst>
      <p:ext uri="{BB962C8B-B14F-4D97-AF65-F5344CB8AC3E}">
        <p14:creationId xmlns:p14="http://schemas.microsoft.com/office/powerpoint/2010/main" val="17241054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B3750ED-2F17-4683-A47D-5F9E34EA958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6372" y="416500"/>
            <a:ext cx="4409946" cy="5812022"/>
          </a:xfrm>
          <a:prstGeom prst="rect">
            <a:avLst/>
          </a:prstGeom>
        </p:spPr>
      </p:pic>
      <p:pic>
        <p:nvPicPr>
          <p:cNvPr id="7" name="Picture 6">
            <a:extLst>
              <a:ext uri="{FF2B5EF4-FFF2-40B4-BE49-F238E27FC236}">
                <a16:creationId xmlns:a16="http://schemas.microsoft.com/office/drawing/2014/main" id="{C6F8DF06-7613-47B5-BB6B-8099565C0C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33068" y="1016172"/>
            <a:ext cx="4696904" cy="3158263"/>
          </a:xfrm>
          <a:prstGeom prst="rect">
            <a:avLst/>
          </a:prstGeom>
        </p:spPr>
      </p:pic>
    </p:spTree>
    <p:extLst>
      <p:ext uri="{BB962C8B-B14F-4D97-AF65-F5344CB8AC3E}">
        <p14:creationId xmlns:p14="http://schemas.microsoft.com/office/powerpoint/2010/main" val="36481965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B4848DA-BA19-43D1-B704-52514BF91FC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1132" y="902955"/>
            <a:ext cx="10064530" cy="4676209"/>
          </a:xfrm>
          <a:prstGeom prst="rect">
            <a:avLst/>
          </a:prstGeom>
        </p:spPr>
      </p:pic>
    </p:spTree>
    <p:extLst>
      <p:ext uri="{BB962C8B-B14F-4D97-AF65-F5344CB8AC3E}">
        <p14:creationId xmlns:p14="http://schemas.microsoft.com/office/powerpoint/2010/main" val="19286312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Free Undamped Vibration</a:t>
            </a:r>
          </a:p>
        </p:txBody>
      </p:sp>
      <p:sp>
        <p:nvSpPr>
          <p:cNvPr id="5" name="Content Placeholder 4"/>
          <p:cNvSpPr>
            <a:spLocks noGrp="1"/>
          </p:cNvSpPr>
          <p:nvPr>
            <p:ph idx="1"/>
          </p:nvPr>
        </p:nvSpPr>
        <p:spPr/>
        <p:txBody>
          <a:bodyPr>
            <a:normAutofit/>
          </a:bodyPr>
          <a:lstStyle/>
          <a:p>
            <a:pPr marL="0" indent="0">
              <a:buNone/>
            </a:pPr>
            <a:r>
              <a:rPr lang="en-GB" dirty="0"/>
              <a:t>Rotating Phasor Analogy</a:t>
            </a:r>
          </a:p>
          <a:p>
            <a:r>
              <a:rPr lang="en-US" dirty="0"/>
              <a:t>Consider the phasor of radius </a:t>
            </a:r>
            <a:r>
              <a:rPr lang="en-US" i="1" dirty="0"/>
              <a:t>r, </a:t>
            </a:r>
            <a:r>
              <a:rPr lang="en-US" dirty="0"/>
              <a:t>rotating with a uniform angular velocity of </a:t>
            </a:r>
            <a:r>
              <a:rPr lang="en-US" i="1" dirty="0"/>
              <a:t>ω</a:t>
            </a:r>
            <a:r>
              <a:rPr lang="en-US" dirty="0"/>
              <a:t> </a:t>
            </a:r>
            <a:endParaRPr lang="en-GB" dirty="0"/>
          </a:p>
        </p:txBody>
      </p:sp>
      <p:pic>
        <p:nvPicPr>
          <p:cNvPr id="6" name="Picture 5"/>
          <p:cNvPicPr>
            <a:picLocks noChangeAspect="1"/>
          </p:cNvPicPr>
          <p:nvPr/>
        </p:nvPicPr>
        <p:blipFill>
          <a:blip r:embed="rId3"/>
          <a:stretch>
            <a:fillRect/>
          </a:stretch>
        </p:blipFill>
        <p:spPr>
          <a:xfrm>
            <a:off x="1875198" y="3352907"/>
            <a:ext cx="8441605" cy="2773256"/>
          </a:xfrm>
          <a:prstGeom prst="rect">
            <a:avLst/>
          </a:prstGeom>
        </p:spPr>
      </p:pic>
    </p:spTree>
    <p:extLst>
      <p:ext uri="{BB962C8B-B14F-4D97-AF65-F5344CB8AC3E}">
        <p14:creationId xmlns:p14="http://schemas.microsoft.com/office/powerpoint/2010/main" val="206508495"/>
      </p:ext>
    </p:extLst>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noFill/>
        </p:spPr>
        <p:txBody>
          <a:bodyPr/>
          <a:lstStyle/>
          <a:p>
            <a:r>
              <a:rPr lang="en-GB" dirty="0"/>
              <a:t>Simple Harmonic Motion</a:t>
            </a:r>
          </a:p>
        </p:txBody>
      </p:sp>
      <p:sp>
        <p:nvSpPr>
          <p:cNvPr id="3" name="Content Placeholder 2"/>
          <p:cNvSpPr>
            <a:spLocks noGrp="1"/>
          </p:cNvSpPr>
          <p:nvPr>
            <p:ph idx="1"/>
          </p:nvPr>
        </p:nvSpPr>
        <p:spPr>
          <a:xfrm>
            <a:off x="4596494" y="2868388"/>
            <a:ext cx="457200" cy="609599"/>
          </a:xfrm>
        </p:spPr>
        <p:txBody>
          <a:bodyPr/>
          <a:lstStyle/>
          <a:p>
            <a:pPr marL="0" indent="0">
              <a:buNone/>
            </a:pPr>
            <a:r>
              <a:rPr lang="en-GB" dirty="0"/>
              <a:t>r</a:t>
            </a:r>
          </a:p>
        </p:txBody>
      </p:sp>
      <mc:AlternateContent xmlns:mc="http://schemas.openxmlformats.org/markup-compatibility/2006" xmlns:a14="http://schemas.microsoft.com/office/drawing/2010/main">
        <mc:Choice Requires="a14">
          <p:sp>
            <p:nvSpPr>
              <p:cNvPr id="15" name="Content Placeholder 2"/>
              <p:cNvSpPr txBox="1">
                <a:spLocks/>
              </p:cNvSpPr>
              <p:nvPr/>
            </p:nvSpPr>
            <p:spPr>
              <a:xfrm>
                <a:off x="4539344" y="3657602"/>
                <a:ext cx="457200" cy="6095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14:m>
                  <m:oMathPara xmlns:m="http://schemas.openxmlformats.org/officeDocument/2006/math">
                    <m:oMathParaPr>
                      <m:jc m:val="centerGroup"/>
                    </m:oMathParaPr>
                    <m:oMath xmlns:m="http://schemas.openxmlformats.org/officeDocument/2006/math">
                      <m:r>
                        <a:rPr lang="el-GR" i="1" dirty="0">
                          <a:latin typeface="Cambria Math"/>
                          <a:ea typeface="Cambria Math"/>
                        </a:rPr>
                        <m:t>𝜃</m:t>
                      </m:r>
                    </m:oMath>
                  </m:oMathPara>
                </a14:m>
                <a:endParaRPr lang="en-GB" dirty="0"/>
              </a:p>
            </p:txBody>
          </p:sp>
        </mc:Choice>
        <mc:Fallback xmlns="">
          <p:sp>
            <p:nvSpPr>
              <p:cNvPr id="15" name="Content Placeholder 2"/>
              <p:cNvSpPr txBox="1">
                <a:spLocks noRot="1" noChangeAspect="1" noMove="1" noResize="1" noEditPoints="1" noAdjustHandles="1" noChangeArrowheads="1" noChangeShapeType="1" noTextEdit="1"/>
              </p:cNvSpPr>
              <p:nvPr/>
            </p:nvSpPr>
            <p:spPr>
              <a:xfrm>
                <a:off x="4539344" y="3657602"/>
                <a:ext cx="457200" cy="609599"/>
              </a:xfrm>
              <a:prstGeom prst="rect">
                <a:avLst/>
              </a:prstGeom>
              <a:blipFill>
                <a:blip r:embed="rId2"/>
                <a:stretch>
                  <a:fillRect/>
                </a:stretch>
              </a:blipFill>
            </p:spPr>
            <p:txBody>
              <a:bodyPr/>
              <a:lstStyle/>
              <a:p>
                <a:r>
                  <a:rPr lang="en-GB">
                    <a:noFill/>
                  </a:rPr>
                  <a:t> </a:t>
                </a:r>
              </a:p>
            </p:txBody>
          </p:sp>
        </mc:Fallback>
      </mc:AlternateContent>
      <p:grpSp>
        <p:nvGrpSpPr>
          <p:cNvPr id="20" name="Group 19"/>
          <p:cNvGrpSpPr/>
          <p:nvPr/>
        </p:nvGrpSpPr>
        <p:grpSpPr>
          <a:xfrm>
            <a:off x="2329544" y="2373086"/>
            <a:ext cx="3733800" cy="3733800"/>
            <a:chOff x="2628900" y="2400300"/>
            <a:chExt cx="3733800" cy="3733800"/>
          </a:xfrm>
        </p:grpSpPr>
        <p:sp>
          <p:nvSpPr>
            <p:cNvPr id="4" name="Oval 3"/>
            <p:cNvSpPr/>
            <p:nvPr/>
          </p:nvSpPr>
          <p:spPr>
            <a:xfrm>
              <a:off x="2628900" y="2400300"/>
              <a:ext cx="3733800" cy="3733800"/>
            </a:xfrm>
            <a:prstGeom prst="ellipse">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p:cNvCxnSpPr>
              <a:endCxn id="4" idx="6"/>
            </p:cNvCxnSpPr>
            <p:nvPr/>
          </p:nvCxnSpPr>
          <p:spPr>
            <a:xfrm>
              <a:off x="4343400" y="4267200"/>
              <a:ext cx="20193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a:xfrm flipV="1">
              <a:off x="4495801" y="4114800"/>
              <a:ext cx="0" cy="3048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flipV="1">
              <a:off x="4495800" y="2743200"/>
              <a:ext cx="1143000" cy="152400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5609045" y="2778577"/>
              <a:ext cx="0" cy="148862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mc:AlternateContent xmlns:mc="http://schemas.openxmlformats.org/markup-compatibility/2006" xmlns:a14="http://schemas.microsoft.com/office/drawing/2010/main">
        <mc:Choice Requires="a14">
          <p:sp>
            <p:nvSpPr>
              <p:cNvPr id="19" name="Content Placeholder 2"/>
              <p:cNvSpPr txBox="1">
                <a:spLocks/>
              </p:cNvSpPr>
              <p:nvPr/>
            </p:nvSpPr>
            <p:spPr>
              <a:xfrm>
                <a:off x="4578546" y="4142016"/>
                <a:ext cx="457200" cy="6095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14:m>
                  <m:oMathPara xmlns:m="http://schemas.openxmlformats.org/officeDocument/2006/math">
                    <m:oMathParaPr>
                      <m:jc m:val="centerGroup"/>
                    </m:oMathParaPr>
                    <m:oMath xmlns:m="http://schemas.openxmlformats.org/officeDocument/2006/math">
                      <m:r>
                        <a:rPr lang="en-GB" i="1" dirty="0">
                          <a:latin typeface="Cambria Math"/>
                        </a:rPr>
                        <m:t>𝑥</m:t>
                      </m:r>
                    </m:oMath>
                  </m:oMathPara>
                </a14:m>
                <a:endParaRPr lang="en-GB" dirty="0"/>
              </a:p>
            </p:txBody>
          </p:sp>
        </mc:Choice>
        <mc:Fallback xmlns="">
          <p:sp>
            <p:nvSpPr>
              <p:cNvPr id="19" name="Content Placeholder 2"/>
              <p:cNvSpPr txBox="1">
                <a:spLocks noRot="1" noChangeAspect="1" noMove="1" noResize="1" noEditPoints="1" noAdjustHandles="1" noChangeArrowheads="1" noChangeShapeType="1" noTextEdit="1"/>
              </p:cNvSpPr>
              <p:nvPr/>
            </p:nvSpPr>
            <p:spPr>
              <a:xfrm>
                <a:off x="4578546" y="4142016"/>
                <a:ext cx="457200" cy="609599"/>
              </a:xfrm>
              <a:prstGeom prst="rect">
                <a:avLst/>
              </a:prstGeom>
              <a:blipFill>
                <a:blip r:embed="rId3"/>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21" name="TextBox 20"/>
              <p:cNvSpPr txBox="1"/>
              <p:nvPr/>
            </p:nvSpPr>
            <p:spPr>
              <a:xfrm>
                <a:off x="6477000" y="1600200"/>
                <a:ext cx="3886200" cy="3754874"/>
              </a:xfrm>
              <a:prstGeom prst="rect">
                <a:avLst/>
              </a:prstGeom>
              <a:noFill/>
            </p:spPr>
            <p:txBody>
              <a:bodyPr wrap="square" rtlCol="0">
                <a:spAutoFit/>
              </a:bodyPr>
              <a:lstStyle/>
              <a:p>
                <a:endParaRPr lang="en-GB" sz="3200" dirty="0"/>
              </a:p>
              <a:p>
                <a:r>
                  <a:rPr lang="en-GB" sz="3200" dirty="0"/>
                  <a:t>If displacement, </a:t>
                </a:r>
                <a14:m>
                  <m:oMath xmlns:m="http://schemas.openxmlformats.org/officeDocument/2006/math">
                    <m:r>
                      <a:rPr lang="en-GB" sz="3200" i="1">
                        <a:latin typeface="Cambria Math"/>
                      </a:rPr>
                      <m:t>𝑥</m:t>
                    </m:r>
                  </m:oMath>
                </a14:m>
                <a:r>
                  <a:rPr lang="en-GB" sz="3200" dirty="0"/>
                  <a:t>, is measured horizontally</a:t>
                </a:r>
                <a:endParaRPr lang="en-GB" sz="1400" dirty="0"/>
              </a:p>
              <a:p>
                <a:r>
                  <a:rPr lang="en-GB" sz="3200" dirty="0"/>
                  <a:t> </a:t>
                </a:r>
                <a14:m>
                  <m:oMath xmlns:m="http://schemas.openxmlformats.org/officeDocument/2006/math">
                    <m:r>
                      <a:rPr lang="en-GB" sz="3200" i="1">
                        <a:latin typeface="Cambria Math"/>
                      </a:rPr>
                      <m:t>𝑥</m:t>
                    </m:r>
                    <m:r>
                      <a:rPr lang="en-GB" sz="3200" i="1">
                        <a:latin typeface="Cambria Math"/>
                      </a:rPr>
                      <m:t>=</m:t>
                    </m:r>
                    <m:r>
                      <a:rPr lang="en-GB" sz="3200" i="1">
                        <a:latin typeface="Cambria Math"/>
                      </a:rPr>
                      <m:t>𝑟</m:t>
                    </m:r>
                    <m:func>
                      <m:funcPr>
                        <m:ctrlPr>
                          <a:rPr lang="en-GB" sz="3200" i="1">
                            <a:latin typeface="Cambria Math" panose="02040503050406030204" pitchFamily="18" charset="0"/>
                          </a:rPr>
                        </m:ctrlPr>
                      </m:funcPr>
                      <m:fName>
                        <m:r>
                          <m:rPr>
                            <m:sty m:val="p"/>
                          </m:rPr>
                          <a:rPr lang="en-GB" sz="3200">
                            <a:latin typeface="Cambria Math" panose="02040503050406030204" pitchFamily="18" charset="0"/>
                          </a:rPr>
                          <m:t>cos</m:t>
                        </m:r>
                      </m:fName>
                      <m:e>
                        <m:r>
                          <a:rPr lang="en-GB" sz="3200" i="1">
                            <a:latin typeface="Cambria Math"/>
                            <a:ea typeface="Cambria Math"/>
                          </a:rPr>
                          <m:t>𝜃</m:t>
                        </m:r>
                      </m:e>
                    </m:func>
                  </m:oMath>
                </a14:m>
                <a:endParaRPr lang="en-GB" sz="3200" dirty="0"/>
              </a:p>
              <a:p>
                <a:endParaRPr lang="en-GB" sz="1400" dirty="0"/>
              </a:p>
              <a:p>
                <a:r>
                  <a:rPr lang="en-GB" sz="3200" dirty="0"/>
                  <a:t>and the maximum displacement is ±r</a:t>
                </a:r>
              </a:p>
              <a:p>
                <a:r>
                  <a:rPr lang="en-GB" sz="3200" dirty="0"/>
                  <a:t>So the amplitude is r</a:t>
                </a:r>
              </a:p>
            </p:txBody>
          </p:sp>
        </mc:Choice>
        <mc:Fallback xmlns="">
          <p:sp>
            <p:nvSpPr>
              <p:cNvPr id="21" name="TextBox 20"/>
              <p:cNvSpPr txBox="1">
                <a:spLocks noRot="1" noChangeAspect="1" noMove="1" noResize="1" noEditPoints="1" noAdjustHandles="1" noChangeArrowheads="1" noChangeShapeType="1" noTextEdit="1"/>
              </p:cNvSpPr>
              <p:nvPr/>
            </p:nvSpPr>
            <p:spPr>
              <a:xfrm>
                <a:off x="6477000" y="1600200"/>
                <a:ext cx="3886200" cy="3754874"/>
              </a:xfrm>
              <a:prstGeom prst="rect">
                <a:avLst/>
              </a:prstGeom>
              <a:blipFill>
                <a:blip r:embed="rId4"/>
                <a:stretch>
                  <a:fillRect l="-4082" r="-2826" b="-4390"/>
                </a:stretch>
              </a:blipFill>
            </p:spPr>
            <p:txBody>
              <a:bodyPr/>
              <a:lstStyle/>
              <a:p>
                <a:r>
                  <a:rPr lang="en-GB">
                    <a:noFill/>
                  </a:rPr>
                  <a:t> </a:t>
                </a:r>
              </a:p>
            </p:txBody>
          </p:sp>
        </mc:Fallback>
      </mc:AlternateContent>
      <p:sp>
        <p:nvSpPr>
          <p:cNvPr id="5" name="Oval 4"/>
          <p:cNvSpPr/>
          <p:nvPr/>
        </p:nvSpPr>
        <p:spPr>
          <a:xfrm>
            <a:off x="5233310" y="2667001"/>
            <a:ext cx="168727" cy="168727"/>
          </a:xfrm>
          <a:prstGeom prst="ellipse">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690017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Damped Forced Vibration</a:t>
            </a:r>
          </a:p>
        </p:txBody>
      </p:sp>
      <p:sp>
        <p:nvSpPr>
          <p:cNvPr id="3" name="Content Placeholder 2"/>
          <p:cNvSpPr>
            <a:spLocks noGrp="1"/>
          </p:cNvSpPr>
          <p:nvPr>
            <p:ph idx="1"/>
          </p:nvPr>
        </p:nvSpPr>
        <p:spPr/>
        <p:txBody>
          <a:bodyPr>
            <a:normAutofit/>
          </a:bodyPr>
          <a:lstStyle/>
          <a:p>
            <a:r>
              <a:rPr lang="en-US" dirty="0"/>
              <a:t>Before making the appropriate choice, the design engineer will need to evaluate the amplitude of forced vibration, the transmitted force due to the disturbing force and transmissibility, the ratio of the disturbing force to the transmitted force.</a:t>
            </a:r>
            <a:endParaRPr lang="en-GB" dirty="0"/>
          </a:p>
        </p:txBody>
      </p:sp>
    </p:spTree>
    <p:extLst>
      <p:ext uri="{BB962C8B-B14F-4D97-AF65-F5344CB8AC3E}">
        <p14:creationId xmlns:p14="http://schemas.microsoft.com/office/powerpoint/2010/main" val="1424427945"/>
      </p:ext>
    </p:extLst>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Damped Forced Vibration</a:t>
            </a:r>
          </a:p>
        </p:txBody>
      </p:sp>
      <p:sp>
        <p:nvSpPr>
          <p:cNvPr id="3" name="Content Placeholder 2"/>
          <p:cNvSpPr>
            <a:spLocks noGrp="1"/>
          </p:cNvSpPr>
          <p:nvPr>
            <p:ph idx="1"/>
          </p:nvPr>
        </p:nvSpPr>
        <p:spPr/>
        <p:txBody>
          <a:bodyPr>
            <a:normAutofit/>
          </a:bodyPr>
          <a:lstStyle/>
          <a:p>
            <a:r>
              <a:rPr lang="en-US" dirty="0"/>
              <a:t>If we consider a single DOF system with viscous damping excited by a harmonic force </a:t>
            </a:r>
            <a:r>
              <a:rPr lang="en-US" i="1" dirty="0" err="1"/>
              <a:t>F</a:t>
            </a:r>
            <a:r>
              <a:rPr lang="en-US" i="1" baseline="-25000" dirty="0" err="1"/>
              <a:t>o</a:t>
            </a:r>
            <a:r>
              <a:rPr lang="en-US" dirty="0" err="1"/>
              <a:t>sinΩ</a:t>
            </a:r>
            <a:r>
              <a:rPr lang="en-US" i="1" dirty="0" err="1"/>
              <a:t>t</a:t>
            </a:r>
            <a:r>
              <a:rPr lang="en-US" i="1" dirty="0"/>
              <a:t>. </a:t>
            </a:r>
          </a:p>
          <a:p>
            <a:r>
              <a:rPr lang="en-US" dirty="0"/>
              <a:t>The equation of motion for the displacement of the system from the equilibrium position of </a:t>
            </a:r>
            <a:r>
              <a:rPr lang="en-GB" dirty="0"/>
              <a:t>the spring is:</a:t>
            </a:r>
          </a:p>
          <a:p>
            <a:pPr marL="342900" lvl="1" indent="-342900"/>
            <a:r>
              <a:rPr lang="en-US" i="1" dirty="0" err="1"/>
              <a:t>F</a:t>
            </a:r>
            <a:r>
              <a:rPr lang="en-US" i="1" baseline="-25000" dirty="0" err="1"/>
              <a:t>o</a:t>
            </a:r>
            <a:r>
              <a:rPr lang="en-US" dirty="0" err="1"/>
              <a:t>sinΩ</a:t>
            </a:r>
            <a:r>
              <a:rPr lang="en-US" i="1" dirty="0" err="1"/>
              <a:t>t</a:t>
            </a:r>
            <a:r>
              <a:rPr lang="en-US" i="1" dirty="0"/>
              <a:t> –</a:t>
            </a:r>
            <a:r>
              <a:rPr lang="en-US" dirty="0"/>
              <a:t> </a:t>
            </a:r>
            <a:r>
              <a:rPr lang="en-US" dirty="0" err="1"/>
              <a:t>kx</a:t>
            </a:r>
            <a:r>
              <a:rPr lang="en-US" dirty="0"/>
              <a:t> - c</a:t>
            </a:r>
            <a:r>
              <a:rPr lang="en-GB" dirty="0"/>
              <a:t>ẋ = ma = </a:t>
            </a:r>
            <a:r>
              <a:rPr lang="en-GB" dirty="0" err="1"/>
              <a:t>mẍ</a:t>
            </a:r>
            <a:r>
              <a:rPr lang="en-GB" dirty="0"/>
              <a:t> </a:t>
            </a:r>
          </a:p>
          <a:p>
            <a:pPr marL="0" lvl="1" indent="0">
              <a:buNone/>
            </a:pPr>
            <a:r>
              <a:rPr lang="en-GB" dirty="0"/>
              <a:t>Thus </a:t>
            </a:r>
            <a:r>
              <a:rPr lang="en-GB" dirty="0" err="1"/>
              <a:t>mẍ</a:t>
            </a:r>
            <a:r>
              <a:rPr lang="en-GB" dirty="0"/>
              <a:t> + </a:t>
            </a:r>
            <a:r>
              <a:rPr lang="en-US" dirty="0"/>
              <a:t>c</a:t>
            </a:r>
            <a:r>
              <a:rPr lang="en-GB" dirty="0"/>
              <a:t>ẋ + </a:t>
            </a:r>
            <a:r>
              <a:rPr lang="en-GB" dirty="0" err="1"/>
              <a:t>kx</a:t>
            </a:r>
            <a:r>
              <a:rPr lang="en-GB" dirty="0"/>
              <a:t> =</a:t>
            </a:r>
            <a:r>
              <a:rPr lang="en-US" i="1" dirty="0"/>
              <a:t> </a:t>
            </a:r>
            <a:r>
              <a:rPr lang="en-US" i="1" dirty="0" err="1"/>
              <a:t>F</a:t>
            </a:r>
            <a:r>
              <a:rPr lang="en-US" i="1" baseline="-25000" dirty="0" err="1"/>
              <a:t>o</a:t>
            </a:r>
            <a:r>
              <a:rPr lang="en-US" dirty="0" err="1"/>
              <a:t>sinΩ</a:t>
            </a:r>
            <a:r>
              <a:rPr lang="en-US" i="1" dirty="0" err="1"/>
              <a:t>t</a:t>
            </a:r>
            <a:endParaRPr lang="en-GB" dirty="0"/>
          </a:p>
          <a:p>
            <a:pPr marL="342900" lvl="1" indent="-342900"/>
            <a:endParaRPr lang="en-GB" dirty="0"/>
          </a:p>
          <a:p>
            <a:endParaRPr lang="en-GB" dirty="0"/>
          </a:p>
        </p:txBody>
      </p:sp>
      <p:pic>
        <p:nvPicPr>
          <p:cNvPr id="4" name="Picture 3"/>
          <p:cNvPicPr>
            <a:picLocks noChangeAspect="1"/>
          </p:cNvPicPr>
          <p:nvPr/>
        </p:nvPicPr>
        <p:blipFill>
          <a:blip r:embed="rId2"/>
          <a:stretch>
            <a:fillRect/>
          </a:stretch>
        </p:blipFill>
        <p:spPr>
          <a:xfrm>
            <a:off x="6888089" y="3429000"/>
            <a:ext cx="2797411" cy="3352394"/>
          </a:xfrm>
          <a:prstGeom prst="rect">
            <a:avLst/>
          </a:prstGeom>
        </p:spPr>
      </p:pic>
    </p:spTree>
    <p:extLst>
      <p:ext uri="{BB962C8B-B14F-4D97-AF65-F5344CB8AC3E}">
        <p14:creationId xmlns:p14="http://schemas.microsoft.com/office/powerpoint/2010/main" val="2772031939"/>
      </p:ext>
    </p:extLst>
  </p:cSld>
  <p:clrMapOvr>
    <a:masterClrMapping/>
  </p:clrMapOvr>
  <p:transition spd="slow"/>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Damped Forced Vibration</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US" u="sng" dirty="0"/>
                  <a:t>Response to the applied forced vibration</a:t>
                </a:r>
              </a:p>
              <a:p>
                <a:r>
                  <a:rPr lang="en-US" dirty="0"/>
                  <a:t>x=</a:t>
                </a:r>
                <a:r>
                  <a:rPr lang="en-US" dirty="0" err="1"/>
                  <a:t>Asin</a:t>
                </a:r>
                <a:r>
                  <a:rPr lang="en-US" dirty="0"/>
                  <a:t>(</a:t>
                </a:r>
                <a:r>
                  <a:rPr lang="en-US" dirty="0" err="1"/>
                  <a:t>Ωt</a:t>
                </a:r>
                <a:r>
                  <a:rPr lang="en-US" dirty="0"/>
                  <a:t>-θ)</a:t>
                </a:r>
              </a:p>
              <a:p>
                <a:r>
                  <a:rPr lang="en-US" dirty="0"/>
                  <a:t>Where </a:t>
                </a:r>
                <a14:m>
                  <m:oMath xmlns:m="http://schemas.openxmlformats.org/officeDocument/2006/math">
                    <m:r>
                      <m:rPr>
                        <m:sty m:val="p"/>
                      </m:rPr>
                      <a:rPr lang="en-GB">
                        <a:latin typeface="Cambria Math" panose="02040503050406030204" pitchFamily="18" charset="0"/>
                      </a:rPr>
                      <m:t>A</m:t>
                    </m:r>
                    <m:r>
                      <a:rPr lang="en-GB">
                        <a:latin typeface="Cambria Math" panose="02040503050406030204" pitchFamily="18" charset="0"/>
                      </a:rPr>
                      <m:t>=</m:t>
                    </m:r>
                    <m:f>
                      <m:fPr>
                        <m:ctrlPr>
                          <a:rPr lang="en-US" i="1">
                            <a:latin typeface="Cambria Math" panose="02040503050406030204" pitchFamily="18" charset="0"/>
                          </a:rPr>
                        </m:ctrlPr>
                      </m:fPr>
                      <m:num>
                        <m:f>
                          <m:fPr>
                            <m:ctrlPr>
                              <a:rPr lang="en-US" i="1">
                                <a:latin typeface="Cambria Math" panose="02040503050406030204" pitchFamily="18" charset="0"/>
                              </a:rPr>
                            </m:ctrlPr>
                          </m:fPr>
                          <m:num>
                            <m:sSub>
                              <m:sSubPr>
                                <m:ctrlPr>
                                  <a:rPr lang="en-US" i="1">
                                    <a:latin typeface="Cambria Math" panose="02040503050406030204" pitchFamily="18" charset="0"/>
                                  </a:rPr>
                                </m:ctrlPr>
                              </m:sSubPr>
                              <m:e>
                                <m:r>
                                  <a:rPr lang="en-GB" i="1">
                                    <a:latin typeface="Cambria Math" panose="02040503050406030204" pitchFamily="18" charset="0"/>
                                  </a:rPr>
                                  <m:t>𝐹</m:t>
                                </m:r>
                              </m:e>
                              <m:sub>
                                <m:r>
                                  <a:rPr lang="en-GB" i="1">
                                    <a:latin typeface="Cambria Math" panose="02040503050406030204" pitchFamily="18" charset="0"/>
                                  </a:rPr>
                                  <m:t>0</m:t>
                                </m:r>
                              </m:sub>
                            </m:sSub>
                          </m:num>
                          <m:den>
                            <m:r>
                              <a:rPr lang="en-GB" i="1">
                                <a:latin typeface="Cambria Math" panose="02040503050406030204" pitchFamily="18" charset="0"/>
                              </a:rPr>
                              <m:t>𝑘</m:t>
                            </m:r>
                          </m:den>
                        </m:f>
                      </m:num>
                      <m:den>
                        <m:rad>
                          <m:radPr>
                            <m:degHide m:val="on"/>
                            <m:ctrlPr>
                              <a:rPr lang="en-US" i="1">
                                <a:latin typeface="Cambria Math" panose="02040503050406030204" pitchFamily="18" charset="0"/>
                              </a:rPr>
                            </m:ctrlPr>
                          </m:radPr>
                          <m:deg/>
                          <m:e>
                            <m:sSup>
                              <m:sSupPr>
                                <m:ctrlPr>
                                  <a:rPr lang="en-US" i="1">
                                    <a:latin typeface="Cambria Math" panose="02040503050406030204" pitchFamily="18" charset="0"/>
                                  </a:rPr>
                                </m:ctrlPr>
                              </m:sSupPr>
                              <m:e>
                                <m:d>
                                  <m:dPr>
                                    <m:begChr m:val="["/>
                                    <m:endChr m:val="]"/>
                                    <m:ctrlPr>
                                      <a:rPr lang="en-US" i="1">
                                        <a:latin typeface="Cambria Math" panose="02040503050406030204" pitchFamily="18" charset="0"/>
                                      </a:rPr>
                                    </m:ctrlPr>
                                  </m:dPr>
                                  <m:e>
                                    <m:r>
                                      <a:rPr lang="en-GB" i="1">
                                        <a:latin typeface="Cambria Math" panose="02040503050406030204" pitchFamily="18" charset="0"/>
                                      </a:rPr>
                                      <m:t>1−</m:t>
                                    </m:r>
                                    <m:sSup>
                                      <m:sSupPr>
                                        <m:ctrlPr>
                                          <a:rPr lang="en-GB" i="1">
                                            <a:latin typeface="Cambria Math" panose="02040503050406030204" pitchFamily="18" charset="0"/>
                                          </a:rPr>
                                        </m:ctrlPr>
                                      </m:sSupPr>
                                      <m:e>
                                        <m:d>
                                          <m:dPr>
                                            <m:ctrlPr>
                                              <a:rPr lang="en-GB" i="1">
                                                <a:latin typeface="Cambria Math" panose="02040503050406030204" pitchFamily="18" charset="0"/>
                                              </a:rPr>
                                            </m:ctrlPr>
                                          </m:dPr>
                                          <m:e>
                                            <m:f>
                                              <m:fPr>
                                                <m:ctrlPr>
                                                  <a:rPr lang="en-GB" i="1">
                                                    <a:latin typeface="Cambria Math" panose="02040503050406030204" pitchFamily="18" charset="0"/>
                                                  </a:rPr>
                                                </m:ctrlPr>
                                              </m:fPr>
                                              <m:num>
                                                <m:r>
                                                  <m:rPr>
                                                    <m:sty m:val="p"/>
                                                  </m:rPr>
                                                  <a:rPr lang="en-GB">
                                                    <a:latin typeface="Cambria Math" panose="02040503050406030204" pitchFamily="18" charset="0"/>
                                                  </a:rPr>
                                                  <m:t>Ω</m:t>
                                                </m:r>
                                              </m:num>
                                              <m:den>
                                                <m:r>
                                                  <a:rPr lang="en-GB" i="1">
                                                    <a:latin typeface="Cambria Math" panose="02040503050406030204" pitchFamily="18" charset="0"/>
                                                  </a:rPr>
                                                  <m:t>𝜔</m:t>
                                                </m:r>
                                              </m:den>
                                            </m:f>
                                          </m:e>
                                        </m:d>
                                      </m:e>
                                      <m:sup>
                                        <m:r>
                                          <a:rPr lang="en-GB" i="1">
                                            <a:latin typeface="Cambria Math" panose="02040503050406030204" pitchFamily="18" charset="0"/>
                                          </a:rPr>
                                          <m:t>2</m:t>
                                        </m:r>
                                      </m:sup>
                                    </m:sSup>
                                  </m:e>
                                </m:d>
                              </m:e>
                              <m:sup>
                                <m:r>
                                  <a:rPr lang="en-GB" i="1">
                                    <a:latin typeface="Cambria Math" panose="02040503050406030204" pitchFamily="18" charset="0"/>
                                  </a:rPr>
                                  <m:t>2</m:t>
                                </m:r>
                              </m:sup>
                            </m:sSup>
                            <m:r>
                              <a:rPr lang="en-GB" i="1">
                                <a:latin typeface="Cambria Math" panose="02040503050406030204" pitchFamily="18" charset="0"/>
                              </a:rPr>
                              <m:t>+</m:t>
                            </m:r>
                            <m:sSup>
                              <m:sSupPr>
                                <m:ctrlPr>
                                  <a:rPr lang="en-US" i="1">
                                    <a:latin typeface="Cambria Math" panose="02040503050406030204" pitchFamily="18" charset="0"/>
                                  </a:rPr>
                                </m:ctrlPr>
                              </m:sSupPr>
                              <m:e>
                                <m:d>
                                  <m:dPr>
                                    <m:begChr m:val="["/>
                                    <m:endChr m:val="]"/>
                                    <m:ctrlPr>
                                      <a:rPr lang="en-US" i="1">
                                        <a:latin typeface="Cambria Math" panose="02040503050406030204" pitchFamily="18" charset="0"/>
                                      </a:rPr>
                                    </m:ctrlPr>
                                  </m:dPr>
                                  <m:e>
                                    <m:r>
                                      <a:rPr lang="en-GB" i="1">
                                        <a:latin typeface="Cambria Math" panose="02040503050406030204" pitchFamily="18" charset="0"/>
                                      </a:rPr>
                                      <m:t>2</m:t>
                                    </m:r>
                                    <m:r>
                                      <a:rPr lang="en-GB" i="1">
                                        <a:latin typeface="Cambria Math" panose="02040503050406030204" pitchFamily="18" charset="0"/>
                                      </a:rPr>
                                      <m:t>𝜁</m:t>
                                    </m:r>
                                    <m:d>
                                      <m:dPr>
                                        <m:ctrlPr>
                                          <a:rPr lang="en-GB" i="1">
                                            <a:latin typeface="Cambria Math" panose="02040503050406030204" pitchFamily="18" charset="0"/>
                                          </a:rPr>
                                        </m:ctrlPr>
                                      </m:dPr>
                                      <m:e>
                                        <m:f>
                                          <m:fPr>
                                            <m:ctrlPr>
                                              <a:rPr lang="en-GB" i="1">
                                                <a:latin typeface="Cambria Math" panose="02040503050406030204" pitchFamily="18" charset="0"/>
                                              </a:rPr>
                                            </m:ctrlPr>
                                          </m:fPr>
                                          <m:num>
                                            <m:r>
                                              <m:rPr>
                                                <m:sty m:val="p"/>
                                              </m:rPr>
                                              <a:rPr lang="en-GB">
                                                <a:latin typeface="Cambria Math" panose="02040503050406030204" pitchFamily="18" charset="0"/>
                                              </a:rPr>
                                              <m:t>Ω</m:t>
                                            </m:r>
                                          </m:num>
                                          <m:den>
                                            <m:r>
                                              <a:rPr lang="en-GB" i="1">
                                                <a:latin typeface="Cambria Math" panose="02040503050406030204" pitchFamily="18" charset="0"/>
                                              </a:rPr>
                                              <m:t>𝜔</m:t>
                                            </m:r>
                                          </m:den>
                                        </m:f>
                                      </m:e>
                                    </m:d>
                                  </m:e>
                                </m:d>
                              </m:e>
                              <m:sup>
                                <m:r>
                                  <a:rPr lang="en-GB" i="1">
                                    <a:latin typeface="Cambria Math" panose="02040503050406030204" pitchFamily="18" charset="0"/>
                                  </a:rPr>
                                  <m:t>2</m:t>
                                </m:r>
                              </m:sup>
                            </m:sSup>
                          </m:e>
                        </m:rad>
                      </m:den>
                    </m:f>
                  </m:oMath>
                </a14:m>
                <a:endParaRPr lang="en-GB"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333" t="-1348"/>
                </a:stretch>
              </a:blipFill>
            </p:spPr>
            <p:txBody>
              <a:bodyPr/>
              <a:lstStyle/>
              <a:p>
                <a:r>
                  <a:rPr lang="en-GB">
                    <a:noFill/>
                  </a:rPr>
                  <a:t> </a:t>
                </a:r>
              </a:p>
            </p:txBody>
          </p:sp>
        </mc:Fallback>
      </mc:AlternateContent>
      <p:sp>
        <p:nvSpPr>
          <p:cNvPr id="4" name="Rectangle 3"/>
          <p:cNvSpPr/>
          <p:nvPr/>
        </p:nvSpPr>
        <p:spPr>
          <a:xfrm>
            <a:off x="3719736" y="4581129"/>
            <a:ext cx="4572000" cy="2031325"/>
          </a:xfrm>
          <a:prstGeom prst="rect">
            <a:avLst/>
          </a:prstGeom>
        </p:spPr>
        <p:txBody>
          <a:bodyPr>
            <a:spAutoFit/>
          </a:bodyPr>
          <a:lstStyle/>
          <a:p>
            <a:r>
              <a:rPr lang="en-US" dirty="0">
                <a:solidFill>
                  <a:srgbClr val="4E4E4E"/>
                </a:solidFill>
                <a:latin typeface="Times New Roman" panose="02020603050405020304" pitchFamily="18" charset="0"/>
              </a:rPr>
              <a:t>A = The response amplitude due to unbalance</a:t>
            </a:r>
          </a:p>
          <a:p>
            <a:r>
              <a:rPr lang="en-US" dirty="0">
                <a:solidFill>
                  <a:srgbClr val="4E4E4E"/>
                </a:solidFill>
                <a:latin typeface="Times New Roman" panose="02020603050405020304" pitchFamily="18" charset="0"/>
              </a:rPr>
              <a:t>Ω = The driving frequency / forcing frequency</a:t>
            </a:r>
          </a:p>
          <a:p>
            <a:r>
              <a:rPr lang="en-US" dirty="0" err="1">
                <a:solidFill>
                  <a:srgbClr val="4E4E4E"/>
                </a:solidFill>
                <a:latin typeface="Times New Roman" panose="02020603050405020304" pitchFamily="18" charset="0"/>
              </a:rPr>
              <a:t>ω</a:t>
            </a:r>
            <a:r>
              <a:rPr lang="en-US" baseline="-25000" dirty="0" err="1">
                <a:solidFill>
                  <a:srgbClr val="4E4E4E"/>
                </a:solidFill>
                <a:latin typeface="Times New Roman" panose="02020603050405020304" pitchFamily="18" charset="0"/>
              </a:rPr>
              <a:t>n</a:t>
            </a:r>
            <a:r>
              <a:rPr lang="en-US" dirty="0">
                <a:solidFill>
                  <a:srgbClr val="4E4E4E"/>
                </a:solidFill>
                <a:latin typeface="Times New Roman" panose="02020603050405020304" pitchFamily="18" charset="0"/>
              </a:rPr>
              <a:t> = The systems natural frequency</a:t>
            </a:r>
          </a:p>
          <a:p>
            <a:r>
              <a:rPr lang="en-US" dirty="0" err="1">
                <a:solidFill>
                  <a:srgbClr val="4E4E4E"/>
                </a:solidFill>
                <a:latin typeface="Times New Roman" panose="02020603050405020304" pitchFamily="18" charset="0"/>
              </a:rPr>
              <a:t>Fo</a:t>
            </a:r>
            <a:r>
              <a:rPr lang="en-US" dirty="0">
                <a:solidFill>
                  <a:srgbClr val="4E4E4E"/>
                </a:solidFill>
                <a:latin typeface="Times New Roman" panose="02020603050405020304" pitchFamily="18" charset="0"/>
              </a:rPr>
              <a:t> = The disturbing force in </a:t>
            </a:r>
            <a:r>
              <a:rPr lang="en-US" dirty="0" err="1">
                <a:solidFill>
                  <a:srgbClr val="4E4E4E"/>
                </a:solidFill>
                <a:latin typeface="Times New Roman" panose="02020603050405020304" pitchFamily="18" charset="0"/>
              </a:rPr>
              <a:t>Newtons</a:t>
            </a:r>
            <a:endParaRPr lang="en-US" dirty="0">
              <a:solidFill>
                <a:srgbClr val="4E4E4E"/>
              </a:solidFill>
              <a:latin typeface="Times New Roman" panose="02020603050405020304" pitchFamily="18" charset="0"/>
            </a:endParaRPr>
          </a:p>
          <a:p>
            <a:r>
              <a:rPr lang="en-US" dirty="0">
                <a:solidFill>
                  <a:srgbClr val="4E4E4E"/>
                </a:solidFill>
                <a:latin typeface="Times New Roman" panose="02020603050405020304" pitchFamily="18" charset="0"/>
              </a:rPr>
              <a:t>k = Stiffness of the spring</a:t>
            </a:r>
          </a:p>
          <a:p>
            <a:r>
              <a:rPr lang="en-GB" dirty="0">
                <a:solidFill>
                  <a:srgbClr val="4E4E4E"/>
                </a:solidFill>
                <a:latin typeface="Times New Roman" panose="02020603050405020304" pitchFamily="18" charset="0"/>
              </a:rPr>
              <a:t>θ</a:t>
            </a:r>
            <a:r>
              <a:rPr lang="en-US" dirty="0">
                <a:solidFill>
                  <a:srgbClr val="4E4E4E"/>
                </a:solidFill>
                <a:latin typeface="Times New Roman" panose="02020603050405020304" pitchFamily="18" charset="0"/>
              </a:rPr>
              <a:t> = The phase lag or phase angle</a:t>
            </a:r>
          </a:p>
          <a:p>
            <a:r>
              <a:rPr lang="en-GB" dirty="0">
                <a:solidFill>
                  <a:srgbClr val="4E4E4E"/>
                </a:solidFill>
                <a:latin typeface="Times New Roman" panose="02020603050405020304" pitchFamily="18" charset="0"/>
              </a:rPr>
              <a:t>Ω/ω = The frequency ratio</a:t>
            </a:r>
          </a:p>
        </p:txBody>
      </p:sp>
    </p:spTree>
    <p:extLst>
      <p:ext uri="{BB962C8B-B14F-4D97-AF65-F5344CB8AC3E}">
        <p14:creationId xmlns:p14="http://schemas.microsoft.com/office/powerpoint/2010/main" val="1248807586"/>
      </p:ext>
    </p:extLst>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Damped Forced Vibration</a:t>
            </a:r>
          </a:p>
        </p:txBody>
      </p:sp>
      <p:sp>
        <p:nvSpPr>
          <p:cNvPr id="3" name="Content Placeholder 2"/>
          <p:cNvSpPr>
            <a:spLocks noGrp="1"/>
          </p:cNvSpPr>
          <p:nvPr>
            <p:ph idx="1"/>
          </p:nvPr>
        </p:nvSpPr>
        <p:spPr/>
        <p:txBody>
          <a:bodyPr>
            <a:normAutofit/>
          </a:bodyPr>
          <a:lstStyle/>
          <a:p>
            <a:r>
              <a:rPr lang="en-US" u="sng" dirty="0"/>
              <a:t>Transmitted force due to the applied harmonic force</a:t>
            </a:r>
          </a:p>
          <a:p>
            <a:r>
              <a:rPr lang="en-US" dirty="0"/>
              <a:t>For a damped system, the transmitted force </a:t>
            </a:r>
            <a:r>
              <a:rPr lang="en-US" i="1" dirty="0"/>
              <a:t>Po </a:t>
            </a:r>
            <a:r>
              <a:rPr lang="en-US" dirty="0"/>
              <a:t>due to an applied harmonic force is also harmonic:</a:t>
            </a:r>
          </a:p>
          <a:p>
            <a:pPr lvl="1">
              <a:buFont typeface="Wingdings" panose="05000000000000000000" pitchFamily="2" charset="2"/>
              <a:buChar char="Ø"/>
            </a:pPr>
            <a:r>
              <a:rPr lang="en-US" dirty="0"/>
              <a:t>Po = T * </a:t>
            </a:r>
            <a:r>
              <a:rPr lang="en-US" dirty="0" err="1"/>
              <a:t>Fo</a:t>
            </a:r>
            <a:endParaRPr lang="en-GB" sz="2800" dirty="0"/>
          </a:p>
          <a:p>
            <a:endParaRPr lang="en-GB" dirty="0"/>
          </a:p>
          <a:p>
            <a:r>
              <a:rPr lang="en-GB" dirty="0"/>
              <a:t>Where</a:t>
            </a:r>
          </a:p>
          <a:p>
            <a:pPr lvl="1">
              <a:buFont typeface="Wingdings" panose="05000000000000000000" pitchFamily="2" charset="2"/>
              <a:buChar char="Ø"/>
            </a:pPr>
            <a:r>
              <a:rPr lang="en-GB" dirty="0"/>
              <a:t>Po = The transmitted force</a:t>
            </a:r>
          </a:p>
          <a:p>
            <a:pPr lvl="1">
              <a:buFont typeface="Wingdings" panose="05000000000000000000" pitchFamily="2" charset="2"/>
              <a:buChar char="Ø"/>
            </a:pPr>
            <a:r>
              <a:rPr lang="en-GB" dirty="0" err="1"/>
              <a:t>Fo</a:t>
            </a:r>
            <a:r>
              <a:rPr lang="en-GB" dirty="0"/>
              <a:t> = The disturbing force</a:t>
            </a:r>
          </a:p>
          <a:p>
            <a:pPr lvl="1">
              <a:buFont typeface="Wingdings" panose="05000000000000000000" pitchFamily="2" charset="2"/>
              <a:buChar char="Ø"/>
            </a:pPr>
            <a:r>
              <a:rPr lang="en-GB" dirty="0"/>
              <a:t>T </a:t>
            </a:r>
            <a:r>
              <a:rPr lang="en-US" dirty="0"/>
              <a:t>= The transmissibility</a:t>
            </a:r>
            <a:endParaRPr lang="en-GB" dirty="0"/>
          </a:p>
        </p:txBody>
      </p:sp>
    </p:spTree>
    <p:extLst>
      <p:ext uri="{BB962C8B-B14F-4D97-AF65-F5344CB8AC3E}">
        <p14:creationId xmlns:p14="http://schemas.microsoft.com/office/powerpoint/2010/main" val="454477239"/>
      </p:ext>
    </p:extLst>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Damped Forced Vibration</a:t>
            </a:r>
          </a:p>
        </p:txBody>
      </p:sp>
      <p:sp>
        <p:nvSpPr>
          <p:cNvPr id="3" name="Content Placeholder 2"/>
          <p:cNvSpPr>
            <a:spLocks noGrp="1"/>
          </p:cNvSpPr>
          <p:nvPr>
            <p:ph idx="1"/>
          </p:nvPr>
        </p:nvSpPr>
        <p:spPr/>
        <p:txBody>
          <a:bodyPr>
            <a:normAutofit/>
          </a:bodyPr>
          <a:lstStyle/>
          <a:p>
            <a:r>
              <a:rPr lang="en-US" dirty="0"/>
              <a:t>In practice we are mainly interested in how the transmitted force amplitude compares with the magnitude of the exciting force, which can be quantified by the ratio, the </a:t>
            </a:r>
            <a:r>
              <a:rPr lang="en-US" b="1" dirty="0"/>
              <a:t>transmissibility. </a:t>
            </a:r>
          </a:p>
          <a:p>
            <a:r>
              <a:rPr lang="en-US" dirty="0"/>
              <a:t>This ratio enables us to assess the performance of vibration isolation mountings (for example engine mountings).</a:t>
            </a:r>
            <a:endParaRPr lang="en-GB" dirty="0"/>
          </a:p>
        </p:txBody>
      </p:sp>
    </p:spTree>
    <p:extLst>
      <p:ext uri="{BB962C8B-B14F-4D97-AF65-F5344CB8AC3E}">
        <p14:creationId xmlns:p14="http://schemas.microsoft.com/office/powerpoint/2010/main" val="812250887"/>
      </p:ext>
    </p:extLst>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Damped Forced Vibration</a:t>
            </a:r>
          </a:p>
        </p:txBody>
      </p:sp>
      <mc:AlternateContent xmlns:mc="http://schemas.openxmlformats.org/markup-compatibility/2006" xmlns:a14="http://schemas.microsoft.com/office/drawing/2010/main">
        <mc:Choice Requires="a14">
          <p:sp>
            <p:nvSpPr>
              <p:cNvPr id="4" name="Content Placeholder 3"/>
              <p:cNvSpPr>
                <a:spLocks noGrp="1"/>
              </p:cNvSpPr>
              <p:nvPr>
                <p:ph idx="1"/>
              </p:nvPr>
            </p:nvSpPr>
            <p:spPr>
              <a:xfrm>
                <a:off x="1981201" y="1600200"/>
                <a:ext cx="8003232" cy="2490105"/>
              </a:xfrm>
              <a:prstGeom prst="rect">
                <a:avLst/>
              </a:prstGeom>
            </p:spPr>
            <p:txBody>
              <a:bodyPr wrap="square">
                <a:spAutoFit/>
              </a:bodyPr>
              <a:lstStyle/>
              <a:p>
                <a:r>
                  <a:rPr lang="en-GB" dirty="0"/>
                  <a:t>Where T </a:t>
                </a:r>
                <a:r>
                  <a:rPr lang="en-US" dirty="0"/>
                  <a:t>is the transmissibility for a damped system and is given by:</a:t>
                </a:r>
                <a:endParaRPr lang="en-GB" b="0" i="1" dirty="0">
                  <a:latin typeface="Cambria Math" panose="02040503050406030204" pitchFamily="18" charset="0"/>
                </a:endParaRPr>
              </a:p>
              <a:p>
                <a14:m>
                  <m:oMath xmlns:m="http://schemas.openxmlformats.org/officeDocument/2006/math">
                    <m:r>
                      <a:rPr lang="en-GB" b="0" i="1" smtClean="0">
                        <a:latin typeface="Cambria Math" panose="02040503050406030204" pitchFamily="18" charset="0"/>
                      </a:rPr>
                      <m:t>𝑇</m:t>
                    </m:r>
                    <m:r>
                      <a:rPr lang="en-GB" b="0" i="1" smtClean="0">
                        <a:latin typeface="Cambria Math" panose="02040503050406030204" pitchFamily="18" charset="0"/>
                      </a:rPr>
                      <m:t>=</m:t>
                    </m:r>
                    <m:f>
                      <m:fPr>
                        <m:ctrlPr>
                          <a:rPr lang="en-US" i="1" smtClean="0">
                            <a:latin typeface="Cambria Math" panose="02040503050406030204" pitchFamily="18" charset="0"/>
                          </a:rPr>
                        </m:ctrlPr>
                      </m:fPr>
                      <m:num>
                        <m:rad>
                          <m:radPr>
                            <m:degHide m:val="on"/>
                            <m:ctrlPr>
                              <a:rPr lang="en-US" i="1" smtClean="0">
                                <a:latin typeface="Cambria Math" panose="02040503050406030204" pitchFamily="18" charset="0"/>
                              </a:rPr>
                            </m:ctrlPr>
                          </m:radPr>
                          <m:deg/>
                          <m:e>
                            <m:r>
                              <a:rPr lang="en-GB" b="0" i="1" smtClean="0">
                                <a:latin typeface="Cambria Math" panose="02040503050406030204" pitchFamily="18" charset="0"/>
                              </a:rPr>
                              <m:t>1+</m:t>
                            </m:r>
                            <m:sSup>
                              <m:sSupPr>
                                <m:ctrlPr>
                                  <a:rPr lang="en-GB" b="0" i="1" smtClean="0">
                                    <a:latin typeface="Cambria Math" panose="02040503050406030204" pitchFamily="18" charset="0"/>
                                  </a:rPr>
                                </m:ctrlPr>
                              </m:sSupPr>
                              <m:e>
                                <m:d>
                                  <m:dPr>
                                    <m:begChr m:val="["/>
                                    <m:endChr m:val="]"/>
                                    <m:ctrlPr>
                                      <a:rPr lang="en-GB" b="0" i="1" smtClean="0">
                                        <a:latin typeface="Cambria Math" panose="02040503050406030204" pitchFamily="18" charset="0"/>
                                      </a:rPr>
                                    </m:ctrlPr>
                                  </m:dPr>
                                  <m:e>
                                    <m:r>
                                      <a:rPr lang="en-GB" b="0" i="1" smtClean="0">
                                        <a:latin typeface="Cambria Math" panose="02040503050406030204" pitchFamily="18" charset="0"/>
                                      </a:rPr>
                                      <m:t>2</m:t>
                                    </m:r>
                                    <m:r>
                                      <a:rPr lang="en-GB" b="0" i="1" smtClean="0">
                                        <a:latin typeface="Cambria Math" panose="02040503050406030204" pitchFamily="18" charset="0"/>
                                      </a:rPr>
                                      <m:t>𝜁</m:t>
                                    </m:r>
                                    <m:d>
                                      <m:dPr>
                                        <m:ctrlPr>
                                          <a:rPr lang="en-GB" b="0" i="1" smtClean="0">
                                            <a:latin typeface="Cambria Math" panose="02040503050406030204" pitchFamily="18" charset="0"/>
                                          </a:rPr>
                                        </m:ctrlPr>
                                      </m:dPr>
                                      <m:e>
                                        <m:f>
                                          <m:fPr>
                                            <m:ctrlPr>
                                              <a:rPr lang="en-GB" b="0" i="1" smtClean="0">
                                                <a:latin typeface="Cambria Math" panose="02040503050406030204" pitchFamily="18" charset="0"/>
                                              </a:rPr>
                                            </m:ctrlPr>
                                          </m:fPr>
                                          <m:num>
                                            <m:r>
                                              <m:rPr>
                                                <m:sty m:val="p"/>
                                              </m:rPr>
                                              <a:rPr lang="en-GB" b="0" i="0" smtClean="0">
                                                <a:latin typeface="Cambria Math" panose="02040503050406030204" pitchFamily="18" charset="0"/>
                                              </a:rPr>
                                              <m:t>Ω</m:t>
                                            </m:r>
                                          </m:num>
                                          <m:den>
                                            <m:r>
                                              <a:rPr lang="en-GB" b="0" i="1" smtClean="0">
                                                <a:latin typeface="Cambria Math" panose="02040503050406030204" pitchFamily="18" charset="0"/>
                                              </a:rPr>
                                              <m:t>𝜔</m:t>
                                            </m:r>
                                          </m:den>
                                        </m:f>
                                      </m:e>
                                    </m:d>
                                  </m:e>
                                </m:d>
                              </m:e>
                              <m:sup>
                                <m:r>
                                  <a:rPr lang="en-GB" b="0" i="1" smtClean="0">
                                    <a:latin typeface="Cambria Math" panose="02040503050406030204" pitchFamily="18" charset="0"/>
                                  </a:rPr>
                                  <m:t>2</m:t>
                                </m:r>
                              </m:sup>
                            </m:sSup>
                          </m:e>
                        </m:rad>
                      </m:num>
                      <m:den>
                        <m:rad>
                          <m:radPr>
                            <m:degHide m:val="on"/>
                            <m:ctrlPr>
                              <a:rPr lang="en-US" i="1">
                                <a:latin typeface="Cambria Math" panose="02040503050406030204" pitchFamily="18" charset="0"/>
                              </a:rPr>
                            </m:ctrlPr>
                          </m:radPr>
                          <m:deg/>
                          <m:e>
                            <m:sSup>
                              <m:sSupPr>
                                <m:ctrlPr>
                                  <a:rPr lang="en-US" i="1">
                                    <a:latin typeface="Cambria Math" panose="02040503050406030204" pitchFamily="18" charset="0"/>
                                  </a:rPr>
                                </m:ctrlPr>
                              </m:sSupPr>
                              <m:e>
                                <m:d>
                                  <m:dPr>
                                    <m:begChr m:val="["/>
                                    <m:endChr m:val="]"/>
                                    <m:ctrlPr>
                                      <a:rPr lang="en-US" i="1">
                                        <a:latin typeface="Cambria Math" panose="02040503050406030204" pitchFamily="18" charset="0"/>
                                      </a:rPr>
                                    </m:ctrlPr>
                                  </m:dPr>
                                  <m:e>
                                    <m:r>
                                      <a:rPr lang="en-GB" i="1">
                                        <a:latin typeface="Cambria Math" panose="02040503050406030204" pitchFamily="18" charset="0"/>
                                      </a:rPr>
                                      <m:t>1−</m:t>
                                    </m:r>
                                    <m:sSup>
                                      <m:sSupPr>
                                        <m:ctrlPr>
                                          <a:rPr lang="en-GB" i="1">
                                            <a:latin typeface="Cambria Math" panose="02040503050406030204" pitchFamily="18" charset="0"/>
                                          </a:rPr>
                                        </m:ctrlPr>
                                      </m:sSupPr>
                                      <m:e>
                                        <m:d>
                                          <m:dPr>
                                            <m:ctrlPr>
                                              <a:rPr lang="en-GB" i="1">
                                                <a:latin typeface="Cambria Math" panose="02040503050406030204" pitchFamily="18" charset="0"/>
                                              </a:rPr>
                                            </m:ctrlPr>
                                          </m:dPr>
                                          <m:e>
                                            <m:f>
                                              <m:fPr>
                                                <m:ctrlPr>
                                                  <a:rPr lang="en-GB" i="1">
                                                    <a:latin typeface="Cambria Math" panose="02040503050406030204" pitchFamily="18" charset="0"/>
                                                  </a:rPr>
                                                </m:ctrlPr>
                                              </m:fPr>
                                              <m:num>
                                                <m:r>
                                                  <m:rPr>
                                                    <m:sty m:val="p"/>
                                                  </m:rPr>
                                                  <a:rPr lang="en-GB">
                                                    <a:latin typeface="Cambria Math" panose="02040503050406030204" pitchFamily="18" charset="0"/>
                                                  </a:rPr>
                                                  <m:t>Ω</m:t>
                                                </m:r>
                                              </m:num>
                                              <m:den>
                                                <m:r>
                                                  <a:rPr lang="en-GB" i="1">
                                                    <a:latin typeface="Cambria Math" panose="02040503050406030204" pitchFamily="18" charset="0"/>
                                                  </a:rPr>
                                                  <m:t>𝜔</m:t>
                                                </m:r>
                                              </m:den>
                                            </m:f>
                                          </m:e>
                                        </m:d>
                                      </m:e>
                                      <m:sup>
                                        <m:r>
                                          <a:rPr lang="en-GB" i="1">
                                            <a:latin typeface="Cambria Math" panose="02040503050406030204" pitchFamily="18" charset="0"/>
                                          </a:rPr>
                                          <m:t>2</m:t>
                                        </m:r>
                                      </m:sup>
                                    </m:sSup>
                                  </m:e>
                                </m:d>
                              </m:e>
                              <m:sup>
                                <m:r>
                                  <a:rPr lang="en-GB" i="1">
                                    <a:latin typeface="Cambria Math" panose="02040503050406030204" pitchFamily="18" charset="0"/>
                                  </a:rPr>
                                  <m:t>2</m:t>
                                </m:r>
                              </m:sup>
                            </m:sSup>
                            <m:r>
                              <a:rPr lang="en-GB" i="1">
                                <a:latin typeface="Cambria Math" panose="02040503050406030204" pitchFamily="18" charset="0"/>
                              </a:rPr>
                              <m:t>+</m:t>
                            </m:r>
                            <m:sSup>
                              <m:sSupPr>
                                <m:ctrlPr>
                                  <a:rPr lang="en-US" i="1">
                                    <a:latin typeface="Cambria Math" panose="02040503050406030204" pitchFamily="18" charset="0"/>
                                  </a:rPr>
                                </m:ctrlPr>
                              </m:sSupPr>
                              <m:e>
                                <m:d>
                                  <m:dPr>
                                    <m:begChr m:val="["/>
                                    <m:endChr m:val="]"/>
                                    <m:ctrlPr>
                                      <a:rPr lang="en-US" i="1">
                                        <a:latin typeface="Cambria Math" panose="02040503050406030204" pitchFamily="18" charset="0"/>
                                      </a:rPr>
                                    </m:ctrlPr>
                                  </m:dPr>
                                  <m:e>
                                    <m:r>
                                      <a:rPr lang="en-GB" i="1">
                                        <a:latin typeface="Cambria Math" panose="02040503050406030204" pitchFamily="18" charset="0"/>
                                      </a:rPr>
                                      <m:t>2</m:t>
                                    </m:r>
                                    <m:r>
                                      <a:rPr lang="en-GB" i="1">
                                        <a:latin typeface="Cambria Math" panose="02040503050406030204" pitchFamily="18" charset="0"/>
                                      </a:rPr>
                                      <m:t>𝜁</m:t>
                                    </m:r>
                                    <m:d>
                                      <m:dPr>
                                        <m:ctrlPr>
                                          <a:rPr lang="en-GB" i="1">
                                            <a:latin typeface="Cambria Math" panose="02040503050406030204" pitchFamily="18" charset="0"/>
                                          </a:rPr>
                                        </m:ctrlPr>
                                      </m:dPr>
                                      <m:e>
                                        <m:f>
                                          <m:fPr>
                                            <m:ctrlPr>
                                              <a:rPr lang="en-GB" i="1">
                                                <a:latin typeface="Cambria Math" panose="02040503050406030204" pitchFamily="18" charset="0"/>
                                              </a:rPr>
                                            </m:ctrlPr>
                                          </m:fPr>
                                          <m:num>
                                            <m:r>
                                              <m:rPr>
                                                <m:sty m:val="p"/>
                                              </m:rPr>
                                              <a:rPr lang="en-GB">
                                                <a:latin typeface="Cambria Math" panose="02040503050406030204" pitchFamily="18" charset="0"/>
                                              </a:rPr>
                                              <m:t>Ω</m:t>
                                            </m:r>
                                          </m:num>
                                          <m:den>
                                            <m:r>
                                              <a:rPr lang="en-GB" i="1">
                                                <a:latin typeface="Cambria Math" panose="02040503050406030204" pitchFamily="18" charset="0"/>
                                              </a:rPr>
                                              <m:t>𝜔</m:t>
                                            </m:r>
                                          </m:den>
                                        </m:f>
                                      </m:e>
                                    </m:d>
                                  </m:e>
                                </m:d>
                              </m:e>
                              <m:sup>
                                <m:r>
                                  <a:rPr lang="en-GB" i="1">
                                    <a:latin typeface="Cambria Math" panose="02040503050406030204" pitchFamily="18" charset="0"/>
                                  </a:rPr>
                                  <m:t>2</m:t>
                                </m:r>
                              </m:sup>
                            </m:sSup>
                          </m:e>
                        </m:rad>
                      </m:den>
                    </m:f>
                  </m:oMath>
                </a14:m>
                <a:endParaRPr lang="en-GB" dirty="0"/>
              </a:p>
            </p:txBody>
          </p:sp>
        </mc:Choice>
        <mc:Fallback xmlns="">
          <p:sp>
            <p:nvSpPr>
              <p:cNvPr id="4" name="Content Placeholder 3"/>
              <p:cNvSpPr>
                <a:spLocks noGrp="1" noRot="1" noChangeAspect="1" noMove="1" noResize="1" noEditPoints="1" noAdjustHandles="1" noChangeArrowheads="1" noChangeShapeType="1" noTextEdit="1"/>
              </p:cNvSpPr>
              <p:nvPr>
                <p:ph idx="1"/>
              </p:nvPr>
            </p:nvSpPr>
            <p:spPr>
              <a:xfrm>
                <a:off x="1981201" y="1600200"/>
                <a:ext cx="8003232" cy="2490105"/>
              </a:xfrm>
              <a:prstGeom prst="rect">
                <a:avLst/>
              </a:prstGeom>
              <a:blipFill>
                <a:blip r:embed="rId2"/>
                <a:stretch>
                  <a:fillRect l="-1371" t="-4167" r="-685"/>
                </a:stretch>
              </a:blipFill>
            </p:spPr>
            <p:txBody>
              <a:bodyPr/>
              <a:lstStyle/>
              <a:p>
                <a:r>
                  <a:rPr lang="en-GB">
                    <a:noFill/>
                  </a:rPr>
                  <a:t> </a:t>
                </a:r>
              </a:p>
            </p:txBody>
          </p:sp>
        </mc:Fallback>
      </mc:AlternateContent>
    </p:spTree>
    <p:extLst>
      <p:ext uri="{BB962C8B-B14F-4D97-AF65-F5344CB8AC3E}">
        <p14:creationId xmlns:p14="http://schemas.microsoft.com/office/powerpoint/2010/main" val="2950877354"/>
      </p:ext>
    </p:extLst>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Damped Forced Vibration</a:t>
            </a:r>
          </a:p>
        </p:txBody>
      </p:sp>
      <p:sp>
        <p:nvSpPr>
          <p:cNvPr id="3" name="Content Placeholder 2"/>
          <p:cNvSpPr>
            <a:spLocks noGrp="1"/>
          </p:cNvSpPr>
          <p:nvPr>
            <p:ph idx="1"/>
          </p:nvPr>
        </p:nvSpPr>
        <p:spPr/>
        <p:txBody>
          <a:bodyPr>
            <a:normAutofit/>
          </a:bodyPr>
          <a:lstStyle/>
          <a:p>
            <a:r>
              <a:rPr lang="en-US" dirty="0"/>
              <a:t>The transmissibility depends on the exciting frequency, </a:t>
            </a:r>
            <a:r>
              <a:rPr lang="en-US" i="1" dirty="0"/>
              <a:t>Q, </a:t>
            </a:r>
            <a:r>
              <a:rPr lang="en-US" dirty="0"/>
              <a:t>and represents the fraction of the exciting force which is transmitted via the mounting spring and damper to the rigid support or  foundation. </a:t>
            </a:r>
          </a:p>
          <a:p>
            <a:r>
              <a:rPr lang="en-US" dirty="0"/>
              <a:t>The variation in the transmissibility with forcing frequency is illustrated on the next slide where you can see that it becomes extremely large at resonance.</a:t>
            </a:r>
            <a:endParaRPr lang="en-GB" dirty="0"/>
          </a:p>
        </p:txBody>
      </p:sp>
    </p:spTree>
    <p:extLst>
      <p:ext uri="{BB962C8B-B14F-4D97-AF65-F5344CB8AC3E}">
        <p14:creationId xmlns:p14="http://schemas.microsoft.com/office/powerpoint/2010/main" val="344773373"/>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Damped Forced Vibration</a:t>
            </a:r>
          </a:p>
        </p:txBody>
      </p:sp>
      <p:pic>
        <p:nvPicPr>
          <p:cNvPr id="4" name="Picture 3">
            <a:hlinkClick r:id="rId2"/>
          </p:cNvPr>
          <p:cNvPicPr>
            <a:picLocks noChangeAspect="1"/>
          </p:cNvPicPr>
          <p:nvPr/>
        </p:nvPicPr>
        <p:blipFill>
          <a:blip r:embed="rId3"/>
          <a:stretch>
            <a:fillRect/>
          </a:stretch>
        </p:blipFill>
        <p:spPr>
          <a:xfrm>
            <a:off x="2567608" y="1417638"/>
            <a:ext cx="7416824" cy="5470200"/>
          </a:xfrm>
          <a:prstGeom prst="rect">
            <a:avLst/>
          </a:prstGeom>
        </p:spPr>
      </p:pic>
      <p:sp>
        <p:nvSpPr>
          <p:cNvPr id="3" name="TextBox 2"/>
          <p:cNvSpPr txBox="1"/>
          <p:nvPr/>
        </p:nvSpPr>
        <p:spPr>
          <a:xfrm>
            <a:off x="6118544" y="6309320"/>
            <a:ext cx="766557" cy="369332"/>
          </a:xfrm>
          <a:prstGeom prst="rect">
            <a:avLst/>
          </a:prstGeom>
          <a:noFill/>
        </p:spPr>
        <p:txBody>
          <a:bodyPr wrap="none" rtlCol="0">
            <a:spAutoFit/>
          </a:bodyPr>
          <a:lstStyle/>
          <a:p>
            <a:r>
              <a:rPr lang="en-GB" dirty="0" err="1"/>
              <a:t>ω</a:t>
            </a:r>
            <a:r>
              <a:rPr lang="en-GB" baseline="-25000" dirty="0" err="1"/>
              <a:t>o</a:t>
            </a:r>
            <a:r>
              <a:rPr lang="en-GB" dirty="0"/>
              <a:t>/</a:t>
            </a:r>
            <a:r>
              <a:rPr lang="en-GB" dirty="0" err="1"/>
              <a:t>ω</a:t>
            </a:r>
            <a:r>
              <a:rPr lang="en-GB" baseline="-25000" dirty="0" err="1"/>
              <a:t>A</a:t>
            </a:r>
            <a:endParaRPr lang="en-GB" baseline="-25000" dirty="0"/>
          </a:p>
        </p:txBody>
      </p:sp>
    </p:spTree>
    <p:extLst>
      <p:ext uri="{BB962C8B-B14F-4D97-AF65-F5344CB8AC3E}">
        <p14:creationId xmlns:p14="http://schemas.microsoft.com/office/powerpoint/2010/main" val="642399132"/>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Damped Forced Vibration</a:t>
            </a:r>
          </a:p>
        </p:txBody>
      </p:sp>
      <p:sp>
        <p:nvSpPr>
          <p:cNvPr id="3" name="Content Placeholder 2"/>
          <p:cNvSpPr>
            <a:spLocks noGrp="1"/>
          </p:cNvSpPr>
          <p:nvPr>
            <p:ph idx="1"/>
          </p:nvPr>
        </p:nvSpPr>
        <p:spPr/>
        <p:txBody>
          <a:bodyPr>
            <a:normAutofit/>
          </a:bodyPr>
          <a:lstStyle/>
          <a:p>
            <a:r>
              <a:rPr lang="en-GB" dirty="0"/>
              <a:t>The transmissibility is an important parameter in the </a:t>
            </a:r>
            <a:r>
              <a:rPr lang="en-US" dirty="0"/>
              <a:t>design of anti-vibration mounts which are often used to isolate </a:t>
            </a:r>
            <a:r>
              <a:rPr lang="en-GB" dirty="0"/>
              <a:t>vibration induced by machinery. </a:t>
            </a:r>
          </a:p>
          <a:p>
            <a:r>
              <a:rPr lang="en-GB" dirty="0"/>
              <a:t>The mounts are inserted </a:t>
            </a:r>
            <a:r>
              <a:rPr lang="en-US" dirty="0"/>
              <a:t>between the feet of the machine and the floor to reduce the </a:t>
            </a:r>
            <a:r>
              <a:rPr lang="en-GB" dirty="0"/>
              <a:t>oscillatory forces which are </a:t>
            </a:r>
            <a:r>
              <a:rPr lang="en-US" dirty="0"/>
              <a:t>experienced by the floor and </a:t>
            </a:r>
            <a:r>
              <a:rPr lang="en-GB" dirty="0"/>
              <a:t>which are subsequently </a:t>
            </a:r>
            <a:r>
              <a:rPr lang="en-US" dirty="0"/>
              <a:t>transmitted to the rest of the building. </a:t>
            </a:r>
            <a:endParaRPr lang="en-GB" dirty="0"/>
          </a:p>
        </p:txBody>
      </p:sp>
    </p:spTree>
    <p:extLst>
      <p:ext uri="{BB962C8B-B14F-4D97-AF65-F5344CB8AC3E}">
        <p14:creationId xmlns:p14="http://schemas.microsoft.com/office/powerpoint/2010/main" val="3394333599"/>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Damped Forced Vibration</a:t>
            </a:r>
          </a:p>
        </p:txBody>
      </p:sp>
      <p:sp>
        <p:nvSpPr>
          <p:cNvPr id="3" name="Content Placeholder 2"/>
          <p:cNvSpPr>
            <a:spLocks noGrp="1"/>
          </p:cNvSpPr>
          <p:nvPr>
            <p:ph idx="1"/>
          </p:nvPr>
        </p:nvSpPr>
        <p:spPr/>
        <p:txBody>
          <a:bodyPr>
            <a:normAutofit/>
          </a:bodyPr>
          <a:lstStyle/>
          <a:p>
            <a:r>
              <a:rPr lang="en-US" dirty="0"/>
              <a:t>Such forces can cause </a:t>
            </a:r>
            <a:r>
              <a:rPr lang="en-GB" dirty="0"/>
              <a:t>structural vibration of the building and undesirable vibration of other equipment.</a:t>
            </a:r>
          </a:p>
          <a:p>
            <a:r>
              <a:rPr lang="en-GB" dirty="0"/>
              <a:t>The transmitted vibration can </a:t>
            </a:r>
            <a:r>
              <a:rPr lang="en-US" dirty="0"/>
              <a:t>also be a source of noise, which, </a:t>
            </a:r>
            <a:r>
              <a:rPr lang="en-GB" dirty="0"/>
              <a:t>apart from being generally undesirable, is an important </a:t>
            </a:r>
            <a:r>
              <a:rPr lang="en-US" dirty="0"/>
              <a:t>consideration in the design of </a:t>
            </a:r>
            <a:r>
              <a:rPr lang="en-GB" dirty="0"/>
              <a:t>machinery installations in, for example, ships and aircraft.</a:t>
            </a:r>
          </a:p>
        </p:txBody>
      </p:sp>
    </p:spTree>
    <p:extLst>
      <p:ext uri="{BB962C8B-B14F-4D97-AF65-F5344CB8AC3E}">
        <p14:creationId xmlns:p14="http://schemas.microsoft.com/office/powerpoint/2010/main" val="3772482309"/>
      </p:ext>
    </p:extLst>
  </p:cSld>
  <p:clrMapOvr>
    <a:masterClrMapping/>
  </p:clrMapOvr>
  <p:transition spd="slow"/>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1</a:t>
            </a:r>
          </a:p>
        </p:txBody>
      </p:sp>
      <p:sp>
        <p:nvSpPr>
          <p:cNvPr id="3" name="Content Placeholder 2"/>
          <p:cNvSpPr>
            <a:spLocks noGrp="1"/>
          </p:cNvSpPr>
          <p:nvPr>
            <p:ph idx="1"/>
          </p:nvPr>
        </p:nvSpPr>
        <p:spPr/>
        <p:txBody>
          <a:bodyPr>
            <a:normAutofit/>
          </a:bodyPr>
          <a:lstStyle/>
          <a:p>
            <a:r>
              <a:rPr lang="en-US" dirty="0"/>
              <a:t>A machine of 100kg mass is supported on springs of total stiffness 700kN/m</a:t>
            </a:r>
            <a:r>
              <a:rPr lang="en-US" i="1" dirty="0"/>
              <a:t> </a:t>
            </a:r>
            <a:r>
              <a:rPr lang="en-US" dirty="0"/>
              <a:t>and has an unbalance rotating element, which results in a disturbing force of 350N at a speed of 3000rev</a:t>
            </a:r>
            <a:r>
              <a:rPr lang="en-US" i="1" dirty="0"/>
              <a:t>I</a:t>
            </a:r>
            <a:r>
              <a:rPr lang="en-US" dirty="0"/>
              <a:t>min. </a:t>
            </a:r>
          </a:p>
          <a:p>
            <a:r>
              <a:rPr lang="en-US" dirty="0"/>
              <a:t>Assuming damping factor of ζ=0.2, determine </a:t>
            </a:r>
          </a:p>
          <a:p>
            <a:pPr marL="914400" lvl="1" indent="-457200">
              <a:buAutoNum type="alphaLcParenBoth"/>
            </a:pPr>
            <a:r>
              <a:rPr lang="en-US" dirty="0"/>
              <a:t>its amplitude of motion due to the unbalanced,</a:t>
            </a:r>
          </a:p>
          <a:p>
            <a:pPr marL="914400" lvl="1" indent="-457200">
              <a:buAutoNum type="alphaLcParenBoth"/>
            </a:pPr>
            <a:r>
              <a:rPr lang="en-US" dirty="0"/>
              <a:t>transmissibility, </a:t>
            </a:r>
          </a:p>
          <a:p>
            <a:pPr marL="914400" lvl="1" indent="-457200">
              <a:buAutoNum type="alphaLcParenBoth"/>
            </a:pPr>
            <a:r>
              <a:rPr lang="en-US" dirty="0"/>
              <a:t>the transmitted force.</a:t>
            </a:r>
            <a:endParaRPr lang="en-GB" dirty="0"/>
          </a:p>
        </p:txBody>
      </p:sp>
    </p:spTree>
    <p:extLst>
      <p:ext uri="{BB962C8B-B14F-4D97-AF65-F5344CB8AC3E}">
        <p14:creationId xmlns:p14="http://schemas.microsoft.com/office/powerpoint/2010/main" val="1957248522"/>
      </p:ext>
    </p:extLst>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Solution 1.</a:t>
            </a:r>
            <a:endParaRPr lang="en-GB" dirty="0"/>
          </a:p>
        </p:txBody>
      </p:sp>
      <p:sp>
        <p:nvSpPr>
          <p:cNvPr id="3" name="Content Placeholder 2"/>
          <p:cNvSpPr>
            <a:spLocks noGrp="1"/>
          </p:cNvSpPr>
          <p:nvPr>
            <p:ph idx="1"/>
          </p:nvPr>
        </p:nvSpPr>
        <p:spPr/>
        <p:txBody>
          <a:bodyPr>
            <a:normAutofit/>
          </a:bodyPr>
          <a:lstStyle/>
          <a:p>
            <a:r>
              <a:rPr lang="en-US" dirty="0"/>
              <a:t>Given data: </a:t>
            </a:r>
          </a:p>
          <a:p>
            <a:pPr lvl="1"/>
            <a:r>
              <a:rPr lang="en-US" i="1" dirty="0"/>
              <a:t>M </a:t>
            </a:r>
            <a:r>
              <a:rPr lang="en-US" dirty="0"/>
              <a:t>= 100kg, </a:t>
            </a:r>
          </a:p>
          <a:p>
            <a:pPr lvl="1"/>
            <a:r>
              <a:rPr lang="en-US" dirty="0"/>
              <a:t>stiffness </a:t>
            </a:r>
            <a:r>
              <a:rPr lang="en-US" i="1" dirty="0"/>
              <a:t>k </a:t>
            </a:r>
            <a:r>
              <a:rPr lang="en-US" dirty="0"/>
              <a:t>= 700kN/m</a:t>
            </a:r>
          </a:p>
          <a:p>
            <a:pPr lvl="1"/>
            <a:r>
              <a:rPr lang="en-US" dirty="0"/>
              <a:t>disturbing force </a:t>
            </a:r>
            <a:r>
              <a:rPr lang="en-US" i="1" dirty="0" err="1"/>
              <a:t>Fo</a:t>
            </a:r>
            <a:r>
              <a:rPr lang="en-US" i="1" dirty="0"/>
              <a:t> = </a:t>
            </a:r>
            <a:r>
              <a:rPr lang="en-US" dirty="0"/>
              <a:t>350N,</a:t>
            </a:r>
          </a:p>
          <a:p>
            <a:pPr lvl="1"/>
            <a:r>
              <a:rPr lang="en-GB" dirty="0"/>
              <a:t>ζ = </a:t>
            </a:r>
            <a:r>
              <a:rPr lang="en-US" dirty="0"/>
              <a:t>0.20</a:t>
            </a:r>
            <a:endParaRPr lang="en-GB" dirty="0"/>
          </a:p>
          <a:p>
            <a:pPr lvl="1"/>
            <a:r>
              <a:rPr lang="en-US" dirty="0"/>
              <a:t>Driving frequency Ω = 3000rev/min = 314 rad/s</a:t>
            </a:r>
            <a:endParaRPr lang="en-GB" dirty="0"/>
          </a:p>
        </p:txBody>
      </p:sp>
    </p:spTree>
    <p:extLst>
      <p:ext uri="{BB962C8B-B14F-4D97-AF65-F5344CB8AC3E}">
        <p14:creationId xmlns:p14="http://schemas.microsoft.com/office/powerpoint/2010/main" val="4101232009"/>
      </p:ext>
    </p:extLst>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Solution 1.</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14:m>
                  <m:oMath xmlns:m="http://schemas.openxmlformats.org/officeDocument/2006/math">
                    <m:r>
                      <m:rPr>
                        <m:nor/>
                      </m:rPr>
                      <a:rPr lang="en-US"/>
                      <m:t>a</m:t>
                    </m:r>
                    <m:r>
                      <m:rPr>
                        <m:nor/>
                      </m:rPr>
                      <a:rPr lang="en-US"/>
                      <m:t>) </m:t>
                    </m:r>
                    <m:r>
                      <m:rPr>
                        <m:nor/>
                      </m:rPr>
                      <a:rPr lang="en-US"/>
                      <m:t>The</m:t>
                    </m:r>
                    <m:r>
                      <m:rPr>
                        <m:nor/>
                      </m:rPr>
                      <a:rPr lang="en-US"/>
                      <m:t> </m:t>
                    </m:r>
                    <m:r>
                      <m:rPr>
                        <m:nor/>
                      </m:rPr>
                      <a:rPr lang="en-US"/>
                      <m:t>amplitude</m:t>
                    </m:r>
                    <m:r>
                      <m:rPr>
                        <m:nor/>
                      </m:rPr>
                      <a:rPr lang="en-US"/>
                      <m:t> </m:t>
                    </m:r>
                    <m:r>
                      <m:rPr>
                        <m:nor/>
                      </m:rPr>
                      <a:rPr lang="en-US"/>
                      <m:t>of</m:t>
                    </m:r>
                    <m:r>
                      <m:rPr>
                        <m:nor/>
                      </m:rPr>
                      <a:rPr lang="en-US"/>
                      <m:t> </m:t>
                    </m:r>
                    <m:r>
                      <m:rPr>
                        <m:nor/>
                      </m:rPr>
                      <a:rPr lang="en-US"/>
                      <m:t>motion</m:t>
                    </m:r>
                    <m:r>
                      <m:rPr>
                        <m:nor/>
                      </m:rPr>
                      <a:rPr lang="en-US"/>
                      <m:t> </m:t>
                    </m:r>
                    <m:r>
                      <m:rPr>
                        <m:nor/>
                      </m:rPr>
                      <a:rPr lang="en-US"/>
                      <m:t>is</m:t>
                    </m:r>
                    <m:r>
                      <m:rPr>
                        <m:nor/>
                      </m:rPr>
                      <a:rPr lang="en-US"/>
                      <m:t> </m:t>
                    </m:r>
                    <m:r>
                      <m:rPr>
                        <m:nor/>
                      </m:rPr>
                      <a:rPr lang="en-US"/>
                      <m:t>given</m:t>
                    </m:r>
                    <m:r>
                      <m:rPr>
                        <m:nor/>
                      </m:rPr>
                      <a:rPr lang="en-US"/>
                      <m:t> </m:t>
                    </m:r>
                    <m:r>
                      <m:rPr>
                        <m:nor/>
                      </m:rPr>
                      <a:rPr lang="en-US"/>
                      <m:t>by</m:t>
                    </m:r>
                    <m:r>
                      <a:rPr lang="en-GB">
                        <a:latin typeface="Cambria Math" panose="02040503050406030204" pitchFamily="18" charset="0"/>
                      </a:rPr>
                      <m:t> </m:t>
                    </m:r>
                  </m:oMath>
                </a14:m>
                <a:endParaRPr lang="en-GB" dirty="0">
                  <a:latin typeface="Cambria Math" panose="02040503050406030204" pitchFamily="18" charset="0"/>
                </a:endParaRPr>
              </a:p>
              <a:p>
                <a14:m>
                  <m:oMath xmlns:m="http://schemas.openxmlformats.org/officeDocument/2006/math">
                    <m:r>
                      <m:rPr>
                        <m:sty m:val="p"/>
                      </m:rPr>
                      <a:rPr lang="en-GB">
                        <a:latin typeface="Cambria Math" panose="02040503050406030204" pitchFamily="18" charset="0"/>
                      </a:rPr>
                      <m:t>A</m:t>
                    </m:r>
                    <m:r>
                      <a:rPr lang="en-GB">
                        <a:latin typeface="Cambria Math" panose="02040503050406030204" pitchFamily="18" charset="0"/>
                      </a:rPr>
                      <m:t>=</m:t>
                    </m:r>
                    <m:f>
                      <m:fPr>
                        <m:ctrlPr>
                          <a:rPr lang="en-US" i="1">
                            <a:latin typeface="Cambria Math" panose="02040503050406030204" pitchFamily="18" charset="0"/>
                          </a:rPr>
                        </m:ctrlPr>
                      </m:fPr>
                      <m:num>
                        <m:f>
                          <m:fPr>
                            <m:ctrlPr>
                              <a:rPr lang="en-US" i="1">
                                <a:latin typeface="Cambria Math" panose="02040503050406030204" pitchFamily="18" charset="0"/>
                              </a:rPr>
                            </m:ctrlPr>
                          </m:fPr>
                          <m:num>
                            <m:sSub>
                              <m:sSubPr>
                                <m:ctrlPr>
                                  <a:rPr lang="en-US" i="1">
                                    <a:latin typeface="Cambria Math" panose="02040503050406030204" pitchFamily="18" charset="0"/>
                                  </a:rPr>
                                </m:ctrlPr>
                              </m:sSubPr>
                              <m:e>
                                <m:r>
                                  <a:rPr lang="en-GB" i="1">
                                    <a:latin typeface="Cambria Math" panose="02040503050406030204" pitchFamily="18" charset="0"/>
                                  </a:rPr>
                                  <m:t>𝐹</m:t>
                                </m:r>
                              </m:e>
                              <m:sub>
                                <m:r>
                                  <a:rPr lang="en-GB" i="1">
                                    <a:latin typeface="Cambria Math" panose="02040503050406030204" pitchFamily="18" charset="0"/>
                                  </a:rPr>
                                  <m:t>0</m:t>
                                </m:r>
                              </m:sub>
                            </m:sSub>
                          </m:num>
                          <m:den>
                            <m:r>
                              <a:rPr lang="en-GB" i="1">
                                <a:latin typeface="Cambria Math" panose="02040503050406030204" pitchFamily="18" charset="0"/>
                              </a:rPr>
                              <m:t>𝑘</m:t>
                            </m:r>
                          </m:den>
                        </m:f>
                      </m:num>
                      <m:den>
                        <m:rad>
                          <m:radPr>
                            <m:degHide m:val="on"/>
                            <m:ctrlPr>
                              <a:rPr lang="en-US" i="1">
                                <a:latin typeface="Cambria Math" panose="02040503050406030204" pitchFamily="18" charset="0"/>
                              </a:rPr>
                            </m:ctrlPr>
                          </m:radPr>
                          <m:deg/>
                          <m:e>
                            <m:sSup>
                              <m:sSupPr>
                                <m:ctrlPr>
                                  <a:rPr lang="en-US" i="1">
                                    <a:latin typeface="Cambria Math" panose="02040503050406030204" pitchFamily="18" charset="0"/>
                                  </a:rPr>
                                </m:ctrlPr>
                              </m:sSupPr>
                              <m:e>
                                <m:d>
                                  <m:dPr>
                                    <m:begChr m:val="["/>
                                    <m:endChr m:val="]"/>
                                    <m:ctrlPr>
                                      <a:rPr lang="en-US" i="1">
                                        <a:latin typeface="Cambria Math" panose="02040503050406030204" pitchFamily="18" charset="0"/>
                                      </a:rPr>
                                    </m:ctrlPr>
                                  </m:dPr>
                                  <m:e>
                                    <m:r>
                                      <a:rPr lang="en-GB" i="1">
                                        <a:latin typeface="Cambria Math" panose="02040503050406030204" pitchFamily="18" charset="0"/>
                                      </a:rPr>
                                      <m:t>1−</m:t>
                                    </m:r>
                                    <m:sSup>
                                      <m:sSupPr>
                                        <m:ctrlPr>
                                          <a:rPr lang="en-GB" i="1">
                                            <a:latin typeface="Cambria Math" panose="02040503050406030204" pitchFamily="18" charset="0"/>
                                          </a:rPr>
                                        </m:ctrlPr>
                                      </m:sSupPr>
                                      <m:e>
                                        <m:d>
                                          <m:dPr>
                                            <m:ctrlPr>
                                              <a:rPr lang="en-GB" i="1">
                                                <a:latin typeface="Cambria Math" panose="02040503050406030204" pitchFamily="18" charset="0"/>
                                              </a:rPr>
                                            </m:ctrlPr>
                                          </m:dPr>
                                          <m:e>
                                            <m:f>
                                              <m:fPr>
                                                <m:ctrlPr>
                                                  <a:rPr lang="en-GB" i="1">
                                                    <a:latin typeface="Cambria Math" panose="02040503050406030204" pitchFamily="18" charset="0"/>
                                                  </a:rPr>
                                                </m:ctrlPr>
                                              </m:fPr>
                                              <m:num>
                                                <m:r>
                                                  <m:rPr>
                                                    <m:sty m:val="p"/>
                                                  </m:rPr>
                                                  <a:rPr lang="en-GB">
                                                    <a:latin typeface="Cambria Math" panose="02040503050406030204" pitchFamily="18" charset="0"/>
                                                  </a:rPr>
                                                  <m:t>Ω</m:t>
                                                </m:r>
                                              </m:num>
                                              <m:den>
                                                <m:r>
                                                  <a:rPr lang="en-GB" i="1">
                                                    <a:solidFill>
                                                      <a:srgbClr val="FF0000"/>
                                                    </a:solidFill>
                                                    <a:latin typeface="Cambria Math" panose="02040503050406030204" pitchFamily="18" charset="0"/>
                                                  </a:rPr>
                                                  <m:t>𝜔</m:t>
                                                </m:r>
                                              </m:den>
                                            </m:f>
                                          </m:e>
                                        </m:d>
                                      </m:e>
                                      <m:sup>
                                        <m:r>
                                          <a:rPr lang="en-GB" i="1">
                                            <a:latin typeface="Cambria Math" panose="02040503050406030204" pitchFamily="18" charset="0"/>
                                          </a:rPr>
                                          <m:t>2</m:t>
                                        </m:r>
                                      </m:sup>
                                    </m:sSup>
                                  </m:e>
                                </m:d>
                              </m:e>
                              <m:sup>
                                <m:r>
                                  <a:rPr lang="en-GB" i="1">
                                    <a:latin typeface="Cambria Math" panose="02040503050406030204" pitchFamily="18" charset="0"/>
                                  </a:rPr>
                                  <m:t>2</m:t>
                                </m:r>
                              </m:sup>
                            </m:sSup>
                            <m:r>
                              <a:rPr lang="en-GB" i="1">
                                <a:latin typeface="Cambria Math" panose="02040503050406030204" pitchFamily="18" charset="0"/>
                              </a:rPr>
                              <m:t>+</m:t>
                            </m:r>
                            <m:sSup>
                              <m:sSupPr>
                                <m:ctrlPr>
                                  <a:rPr lang="en-US" i="1">
                                    <a:latin typeface="Cambria Math" panose="02040503050406030204" pitchFamily="18" charset="0"/>
                                  </a:rPr>
                                </m:ctrlPr>
                              </m:sSupPr>
                              <m:e>
                                <m:d>
                                  <m:dPr>
                                    <m:begChr m:val="["/>
                                    <m:endChr m:val="]"/>
                                    <m:ctrlPr>
                                      <a:rPr lang="en-US" i="1">
                                        <a:latin typeface="Cambria Math" panose="02040503050406030204" pitchFamily="18" charset="0"/>
                                      </a:rPr>
                                    </m:ctrlPr>
                                  </m:dPr>
                                  <m:e>
                                    <m:r>
                                      <a:rPr lang="en-GB" i="1">
                                        <a:latin typeface="Cambria Math" panose="02040503050406030204" pitchFamily="18" charset="0"/>
                                      </a:rPr>
                                      <m:t>2</m:t>
                                    </m:r>
                                    <m:r>
                                      <a:rPr lang="en-GB" i="1">
                                        <a:latin typeface="Cambria Math" panose="02040503050406030204" pitchFamily="18" charset="0"/>
                                      </a:rPr>
                                      <m:t>𝜁</m:t>
                                    </m:r>
                                    <m:d>
                                      <m:dPr>
                                        <m:ctrlPr>
                                          <a:rPr lang="en-GB" i="1">
                                            <a:latin typeface="Cambria Math" panose="02040503050406030204" pitchFamily="18" charset="0"/>
                                          </a:rPr>
                                        </m:ctrlPr>
                                      </m:dPr>
                                      <m:e>
                                        <m:f>
                                          <m:fPr>
                                            <m:ctrlPr>
                                              <a:rPr lang="en-GB" i="1">
                                                <a:latin typeface="Cambria Math" panose="02040503050406030204" pitchFamily="18" charset="0"/>
                                              </a:rPr>
                                            </m:ctrlPr>
                                          </m:fPr>
                                          <m:num>
                                            <m:r>
                                              <m:rPr>
                                                <m:sty m:val="p"/>
                                              </m:rPr>
                                              <a:rPr lang="en-GB">
                                                <a:latin typeface="Cambria Math" panose="02040503050406030204" pitchFamily="18" charset="0"/>
                                              </a:rPr>
                                              <m:t>Ω</m:t>
                                            </m:r>
                                          </m:num>
                                          <m:den>
                                            <m:r>
                                              <a:rPr lang="en-GB" i="1">
                                                <a:solidFill>
                                                  <a:srgbClr val="FF0000"/>
                                                </a:solidFill>
                                                <a:latin typeface="Cambria Math" panose="02040503050406030204" pitchFamily="18" charset="0"/>
                                              </a:rPr>
                                              <m:t>𝜔</m:t>
                                            </m:r>
                                          </m:den>
                                        </m:f>
                                      </m:e>
                                    </m:d>
                                  </m:e>
                                </m:d>
                              </m:e>
                              <m:sup>
                                <m:r>
                                  <a:rPr lang="en-GB" i="1">
                                    <a:latin typeface="Cambria Math" panose="02040503050406030204" pitchFamily="18" charset="0"/>
                                  </a:rPr>
                                  <m:t>2</m:t>
                                </m:r>
                              </m:sup>
                            </m:sSup>
                          </m:e>
                        </m:rad>
                      </m:den>
                    </m:f>
                  </m:oMath>
                </a14:m>
                <a:r>
                  <a:rPr lang="en-GB" dirty="0"/>
                  <a:t> our only unknown is natural frequency, </a:t>
                </a:r>
              </a:p>
              <a:p>
                <a:r>
                  <a:rPr lang="en-GB" dirty="0"/>
                  <a:t>T</a:t>
                </a:r>
                <a:r>
                  <a:rPr lang="en-US" dirty="0"/>
                  <a:t>he natural frequency of the system </a:t>
                </a:r>
              </a:p>
              <a:p>
                <a:r>
                  <a:rPr lang="en-US" dirty="0"/>
                  <a:t>ω</a:t>
                </a:r>
                <a:r>
                  <a:rPr lang="en-US" i="1" dirty="0"/>
                  <a:t> </a:t>
                </a:r>
                <a:r>
                  <a:rPr lang="en-US" dirty="0"/>
                  <a:t>= </a:t>
                </a:r>
                <a14:m>
                  <m:oMath xmlns:m="http://schemas.openxmlformats.org/officeDocument/2006/math">
                    <m:rad>
                      <m:radPr>
                        <m:degHide m:val="on"/>
                        <m:ctrlPr>
                          <a:rPr lang="en-US" i="1">
                            <a:latin typeface="Cambria Math" panose="02040503050406030204" pitchFamily="18" charset="0"/>
                          </a:rPr>
                        </m:ctrlPr>
                      </m:radPr>
                      <m:deg/>
                      <m:e>
                        <m:f>
                          <m:fPr>
                            <m:ctrlPr>
                              <a:rPr lang="en-US" i="1">
                                <a:latin typeface="Cambria Math" panose="02040503050406030204" pitchFamily="18" charset="0"/>
                              </a:rPr>
                            </m:ctrlPr>
                          </m:fPr>
                          <m:num>
                            <m:r>
                              <a:rPr lang="en-GB" i="1">
                                <a:latin typeface="Cambria Math" panose="02040503050406030204" pitchFamily="18" charset="0"/>
                              </a:rPr>
                              <m:t>𝑘</m:t>
                            </m:r>
                          </m:num>
                          <m:den>
                            <m:r>
                              <a:rPr lang="en-GB" i="1">
                                <a:latin typeface="Cambria Math" panose="02040503050406030204" pitchFamily="18" charset="0"/>
                              </a:rPr>
                              <m:t>𝑚</m:t>
                            </m:r>
                          </m:den>
                        </m:f>
                      </m:e>
                    </m:rad>
                    <m:r>
                      <a:rPr lang="en-GB" i="1">
                        <a:latin typeface="Cambria Math" panose="02040503050406030204" pitchFamily="18" charset="0"/>
                      </a:rPr>
                      <m:t>=</m:t>
                    </m:r>
                    <m:rad>
                      <m:radPr>
                        <m:degHide m:val="on"/>
                        <m:ctrlPr>
                          <a:rPr lang="en-US" i="1">
                            <a:latin typeface="Cambria Math" panose="02040503050406030204" pitchFamily="18" charset="0"/>
                          </a:rPr>
                        </m:ctrlPr>
                      </m:radPr>
                      <m:deg/>
                      <m:e>
                        <m:f>
                          <m:fPr>
                            <m:ctrlPr>
                              <a:rPr lang="en-US" i="1">
                                <a:latin typeface="Cambria Math" panose="02040503050406030204" pitchFamily="18" charset="0"/>
                              </a:rPr>
                            </m:ctrlPr>
                          </m:fPr>
                          <m:num>
                            <m:r>
                              <a:rPr lang="en-GB" i="1">
                                <a:latin typeface="Cambria Math" panose="02040503050406030204" pitchFamily="18" charset="0"/>
                              </a:rPr>
                              <m:t>700,000</m:t>
                            </m:r>
                          </m:num>
                          <m:den>
                            <m:r>
                              <a:rPr lang="en-GB" i="1">
                                <a:latin typeface="Cambria Math" panose="02040503050406030204" pitchFamily="18" charset="0"/>
                              </a:rPr>
                              <m:t>100</m:t>
                            </m:r>
                          </m:den>
                        </m:f>
                      </m:e>
                    </m:rad>
                    <m:r>
                      <a:rPr lang="en-GB" i="1">
                        <a:latin typeface="Cambria Math" panose="02040503050406030204" pitchFamily="18" charset="0"/>
                      </a:rPr>
                      <m:t>=84</m:t>
                    </m:r>
                    <m:r>
                      <a:rPr lang="en-GB" i="1">
                        <a:latin typeface="Cambria Math" panose="02040503050406030204" pitchFamily="18" charset="0"/>
                      </a:rPr>
                      <m:t>𝑟𝑎𝑑</m:t>
                    </m:r>
                    <m:r>
                      <a:rPr lang="en-GB" i="1">
                        <a:latin typeface="Cambria Math" panose="02040503050406030204" pitchFamily="18" charset="0"/>
                      </a:rPr>
                      <m:t>/</m:t>
                    </m:r>
                    <m:r>
                      <a:rPr lang="en-GB" i="1">
                        <a:latin typeface="Cambria Math" panose="02040503050406030204" pitchFamily="18" charset="0"/>
                      </a:rPr>
                      <m:t>𝑠</m:t>
                    </m:r>
                  </m:oMath>
                </a14:m>
                <a:endParaRPr lang="en-GB" dirty="0"/>
              </a:p>
              <a:p>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333" r="-148"/>
                </a:stretch>
              </a:blipFill>
            </p:spPr>
            <p:txBody>
              <a:bodyPr/>
              <a:lstStyle/>
              <a:p>
                <a:r>
                  <a:rPr lang="en-GB">
                    <a:noFill/>
                  </a:rPr>
                  <a:t> </a:t>
                </a:r>
              </a:p>
            </p:txBody>
          </p:sp>
        </mc:Fallback>
      </mc:AlternateContent>
    </p:spTree>
    <p:extLst>
      <p:ext uri="{BB962C8B-B14F-4D97-AF65-F5344CB8AC3E}">
        <p14:creationId xmlns:p14="http://schemas.microsoft.com/office/powerpoint/2010/main" val="1486436471"/>
      </p:ext>
    </p:extLst>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Solution 1.</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normAutofit/>
              </a:bodyPr>
              <a:lstStyle/>
              <a:p>
                <a:r>
                  <a:rPr lang="en-GB" dirty="0"/>
                  <a:t>Thus </a:t>
                </a:r>
                <a14:m>
                  <m:oMath xmlns:m="http://schemas.openxmlformats.org/officeDocument/2006/math">
                    <m:r>
                      <m:rPr>
                        <m:sty m:val="p"/>
                      </m:rPr>
                      <a:rPr lang="en-GB">
                        <a:latin typeface="Cambria Math" panose="02040503050406030204" pitchFamily="18" charset="0"/>
                      </a:rPr>
                      <m:t>A</m:t>
                    </m:r>
                    <m:r>
                      <a:rPr lang="en-GB">
                        <a:latin typeface="Cambria Math" panose="02040503050406030204" pitchFamily="18" charset="0"/>
                      </a:rPr>
                      <m:t>=</m:t>
                    </m:r>
                    <m:f>
                      <m:fPr>
                        <m:ctrlPr>
                          <a:rPr lang="en-US" i="1">
                            <a:latin typeface="Cambria Math" panose="02040503050406030204" pitchFamily="18" charset="0"/>
                          </a:rPr>
                        </m:ctrlPr>
                      </m:fPr>
                      <m:num>
                        <m:f>
                          <m:fPr>
                            <m:ctrlPr>
                              <a:rPr lang="en-US" i="1">
                                <a:latin typeface="Cambria Math" panose="02040503050406030204" pitchFamily="18" charset="0"/>
                              </a:rPr>
                            </m:ctrlPr>
                          </m:fPr>
                          <m:num>
                            <m:r>
                              <a:rPr lang="en-GB" i="1">
                                <a:latin typeface="Cambria Math" panose="02040503050406030204" pitchFamily="18" charset="0"/>
                              </a:rPr>
                              <m:t>350</m:t>
                            </m:r>
                          </m:num>
                          <m:den>
                            <m:r>
                              <a:rPr lang="en-GB" i="1">
                                <a:latin typeface="Cambria Math" panose="02040503050406030204" pitchFamily="18" charset="0"/>
                              </a:rPr>
                              <m:t>700,000</m:t>
                            </m:r>
                          </m:den>
                        </m:f>
                      </m:num>
                      <m:den>
                        <m:rad>
                          <m:radPr>
                            <m:degHide m:val="on"/>
                            <m:ctrlPr>
                              <a:rPr lang="en-US" i="1">
                                <a:latin typeface="Cambria Math" panose="02040503050406030204" pitchFamily="18" charset="0"/>
                              </a:rPr>
                            </m:ctrlPr>
                          </m:radPr>
                          <m:deg/>
                          <m:e>
                            <m:sSup>
                              <m:sSupPr>
                                <m:ctrlPr>
                                  <a:rPr lang="en-US" i="1">
                                    <a:latin typeface="Cambria Math" panose="02040503050406030204" pitchFamily="18" charset="0"/>
                                  </a:rPr>
                                </m:ctrlPr>
                              </m:sSupPr>
                              <m:e>
                                <m:d>
                                  <m:dPr>
                                    <m:begChr m:val="["/>
                                    <m:endChr m:val="]"/>
                                    <m:ctrlPr>
                                      <a:rPr lang="en-US" i="1">
                                        <a:latin typeface="Cambria Math" panose="02040503050406030204" pitchFamily="18" charset="0"/>
                                      </a:rPr>
                                    </m:ctrlPr>
                                  </m:dPr>
                                  <m:e>
                                    <m:r>
                                      <a:rPr lang="en-GB" i="1">
                                        <a:latin typeface="Cambria Math" panose="02040503050406030204" pitchFamily="18" charset="0"/>
                                      </a:rPr>
                                      <m:t>1−</m:t>
                                    </m:r>
                                    <m:sSup>
                                      <m:sSupPr>
                                        <m:ctrlPr>
                                          <a:rPr lang="en-GB" i="1">
                                            <a:latin typeface="Cambria Math" panose="02040503050406030204" pitchFamily="18" charset="0"/>
                                          </a:rPr>
                                        </m:ctrlPr>
                                      </m:sSupPr>
                                      <m:e>
                                        <m:d>
                                          <m:dPr>
                                            <m:ctrlPr>
                                              <a:rPr lang="en-GB" i="1">
                                                <a:latin typeface="Cambria Math" panose="02040503050406030204" pitchFamily="18" charset="0"/>
                                              </a:rPr>
                                            </m:ctrlPr>
                                          </m:dPr>
                                          <m:e>
                                            <m:f>
                                              <m:fPr>
                                                <m:ctrlPr>
                                                  <a:rPr lang="en-GB" i="1">
                                                    <a:latin typeface="Cambria Math" panose="02040503050406030204" pitchFamily="18" charset="0"/>
                                                  </a:rPr>
                                                </m:ctrlPr>
                                              </m:fPr>
                                              <m:num>
                                                <m:r>
                                                  <a:rPr lang="en-GB">
                                                    <a:latin typeface="Cambria Math" panose="02040503050406030204" pitchFamily="18" charset="0"/>
                                                  </a:rPr>
                                                  <m:t>314</m:t>
                                                </m:r>
                                              </m:num>
                                              <m:den>
                                                <m:r>
                                                  <a:rPr lang="en-GB" i="1">
                                                    <a:latin typeface="Cambria Math" panose="02040503050406030204" pitchFamily="18" charset="0"/>
                                                  </a:rPr>
                                                  <m:t>84</m:t>
                                                </m:r>
                                              </m:den>
                                            </m:f>
                                          </m:e>
                                        </m:d>
                                      </m:e>
                                      <m:sup>
                                        <m:r>
                                          <a:rPr lang="en-GB" i="1">
                                            <a:latin typeface="Cambria Math" panose="02040503050406030204" pitchFamily="18" charset="0"/>
                                          </a:rPr>
                                          <m:t>2</m:t>
                                        </m:r>
                                      </m:sup>
                                    </m:sSup>
                                  </m:e>
                                </m:d>
                              </m:e>
                              <m:sup>
                                <m:r>
                                  <a:rPr lang="en-GB" i="1">
                                    <a:latin typeface="Cambria Math" panose="02040503050406030204" pitchFamily="18" charset="0"/>
                                  </a:rPr>
                                  <m:t>2</m:t>
                                </m:r>
                              </m:sup>
                            </m:sSup>
                            <m:r>
                              <a:rPr lang="en-GB" i="1">
                                <a:latin typeface="Cambria Math" panose="02040503050406030204" pitchFamily="18" charset="0"/>
                              </a:rPr>
                              <m:t>+</m:t>
                            </m:r>
                            <m:sSup>
                              <m:sSupPr>
                                <m:ctrlPr>
                                  <a:rPr lang="en-US" i="1">
                                    <a:latin typeface="Cambria Math" panose="02040503050406030204" pitchFamily="18" charset="0"/>
                                  </a:rPr>
                                </m:ctrlPr>
                              </m:sSupPr>
                              <m:e>
                                <m:d>
                                  <m:dPr>
                                    <m:begChr m:val="["/>
                                    <m:endChr m:val="]"/>
                                    <m:ctrlPr>
                                      <a:rPr lang="en-US" i="1">
                                        <a:latin typeface="Cambria Math" panose="02040503050406030204" pitchFamily="18" charset="0"/>
                                      </a:rPr>
                                    </m:ctrlPr>
                                  </m:dPr>
                                  <m:e>
                                    <m:r>
                                      <a:rPr lang="en-GB" i="1">
                                        <a:latin typeface="Cambria Math" panose="02040503050406030204" pitchFamily="18" charset="0"/>
                                      </a:rPr>
                                      <m:t>2∗0.2</m:t>
                                    </m:r>
                                    <m:d>
                                      <m:dPr>
                                        <m:ctrlPr>
                                          <a:rPr lang="en-GB" i="1">
                                            <a:latin typeface="Cambria Math" panose="02040503050406030204" pitchFamily="18" charset="0"/>
                                          </a:rPr>
                                        </m:ctrlPr>
                                      </m:dPr>
                                      <m:e>
                                        <m:f>
                                          <m:fPr>
                                            <m:ctrlPr>
                                              <a:rPr lang="en-GB" i="1">
                                                <a:latin typeface="Cambria Math" panose="02040503050406030204" pitchFamily="18" charset="0"/>
                                              </a:rPr>
                                            </m:ctrlPr>
                                          </m:fPr>
                                          <m:num>
                                            <m:r>
                                              <a:rPr lang="en-GB">
                                                <a:latin typeface="Cambria Math" panose="02040503050406030204" pitchFamily="18" charset="0"/>
                                              </a:rPr>
                                              <m:t>314</m:t>
                                            </m:r>
                                          </m:num>
                                          <m:den>
                                            <m:r>
                                              <a:rPr lang="en-GB" i="1">
                                                <a:latin typeface="Cambria Math" panose="02040503050406030204" pitchFamily="18" charset="0"/>
                                              </a:rPr>
                                              <m:t>84</m:t>
                                            </m:r>
                                          </m:den>
                                        </m:f>
                                      </m:e>
                                    </m:d>
                                  </m:e>
                                </m:d>
                              </m:e>
                              <m:sup>
                                <m:r>
                                  <a:rPr lang="en-GB" i="1">
                                    <a:latin typeface="Cambria Math" panose="02040503050406030204" pitchFamily="18" charset="0"/>
                                  </a:rPr>
                                  <m:t>2</m:t>
                                </m:r>
                              </m:sup>
                            </m:sSup>
                          </m:e>
                        </m:rad>
                      </m:den>
                    </m:f>
                  </m:oMath>
                </a14:m>
                <a:endParaRPr lang="en-GB" dirty="0"/>
              </a:p>
              <a:p>
                <a:r>
                  <a:rPr lang="en-GB" dirty="0"/>
                  <a:t>A = 38.29x10</a:t>
                </a:r>
                <a:r>
                  <a:rPr lang="en-GB" baseline="30000" dirty="0"/>
                  <a:t>-6</a:t>
                </a:r>
                <a:r>
                  <a:rPr lang="en-GB" dirty="0"/>
                  <a:t>m or 38mm</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rotWithShape="0">
                <a:blip r:embed="rId2"/>
                <a:stretch>
                  <a:fillRect l="-1333"/>
                </a:stretch>
              </a:blipFill>
            </p:spPr>
            <p:txBody>
              <a:bodyPr/>
              <a:lstStyle/>
              <a:p>
                <a:r>
                  <a:rPr lang="en-GB">
                    <a:noFill/>
                  </a:rPr>
                  <a:t> </a:t>
                </a:r>
              </a:p>
            </p:txBody>
          </p:sp>
        </mc:Fallback>
      </mc:AlternateContent>
    </p:spTree>
    <p:extLst>
      <p:ext uri="{BB962C8B-B14F-4D97-AF65-F5344CB8AC3E}">
        <p14:creationId xmlns:p14="http://schemas.microsoft.com/office/powerpoint/2010/main" val="3322092684"/>
      </p:ext>
    </p:extLst>
  </p:cSld>
  <p:clrMapOvr>
    <a:masterClrMapping/>
  </p:clrMapOvr>
  <p:transition spd="slow"/>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Solution 1.</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1981200" y="1600200"/>
                <a:ext cx="8229600" cy="4781128"/>
              </a:xfrm>
            </p:spPr>
            <p:txBody>
              <a:bodyPr>
                <a:normAutofit/>
              </a:bodyPr>
              <a:lstStyle/>
              <a:p>
                <a:r>
                  <a:rPr lang="en-US" dirty="0"/>
                  <a:t>b) the transmissibility is given by</a:t>
                </a:r>
              </a:p>
              <a:p>
                <a14:m>
                  <m:oMath xmlns:m="http://schemas.openxmlformats.org/officeDocument/2006/math">
                    <m:r>
                      <a:rPr lang="en-GB" i="1">
                        <a:latin typeface="Cambria Math" panose="02040503050406030204" pitchFamily="18" charset="0"/>
                      </a:rPr>
                      <m:t>𝑇</m:t>
                    </m:r>
                    <m:r>
                      <a:rPr lang="en-GB" i="1">
                        <a:latin typeface="Cambria Math" panose="02040503050406030204" pitchFamily="18" charset="0"/>
                      </a:rPr>
                      <m:t>=</m:t>
                    </m:r>
                    <m:f>
                      <m:fPr>
                        <m:ctrlPr>
                          <a:rPr lang="en-US" i="1">
                            <a:latin typeface="Cambria Math" panose="02040503050406030204" pitchFamily="18" charset="0"/>
                          </a:rPr>
                        </m:ctrlPr>
                      </m:fPr>
                      <m:num>
                        <m:rad>
                          <m:radPr>
                            <m:degHide m:val="on"/>
                            <m:ctrlPr>
                              <a:rPr lang="en-US" i="1">
                                <a:latin typeface="Cambria Math" panose="02040503050406030204" pitchFamily="18" charset="0"/>
                              </a:rPr>
                            </m:ctrlPr>
                          </m:radPr>
                          <m:deg/>
                          <m:e>
                            <m:r>
                              <a:rPr lang="en-GB" i="1">
                                <a:latin typeface="Cambria Math" panose="02040503050406030204" pitchFamily="18" charset="0"/>
                              </a:rPr>
                              <m:t>1+</m:t>
                            </m:r>
                            <m:sSup>
                              <m:sSupPr>
                                <m:ctrlPr>
                                  <a:rPr lang="en-GB" i="1">
                                    <a:latin typeface="Cambria Math" panose="02040503050406030204" pitchFamily="18" charset="0"/>
                                  </a:rPr>
                                </m:ctrlPr>
                              </m:sSupPr>
                              <m:e>
                                <m:d>
                                  <m:dPr>
                                    <m:begChr m:val="["/>
                                    <m:endChr m:val="]"/>
                                    <m:ctrlPr>
                                      <a:rPr lang="en-GB" i="1">
                                        <a:latin typeface="Cambria Math" panose="02040503050406030204" pitchFamily="18" charset="0"/>
                                      </a:rPr>
                                    </m:ctrlPr>
                                  </m:dPr>
                                  <m:e>
                                    <m:r>
                                      <a:rPr lang="en-GB" i="1">
                                        <a:latin typeface="Cambria Math" panose="02040503050406030204" pitchFamily="18" charset="0"/>
                                      </a:rPr>
                                      <m:t>2</m:t>
                                    </m:r>
                                    <m:r>
                                      <a:rPr lang="en-GB" i="1">
                                        <a:latin typeface="Cambria Math" panose="02040503050406030204" pitchFamily="18" charset="0"/>
                                      </a:rPr>
                                      <m:t>𝜁</m:t>
                                    </m:r>
                                    <m:d>
                                      <m:dPr>
                                        <m:ctrlPr>
                                          <a:rPr lang="en-GB" i="1">
                                            <a:latin typeface="Cambria Math" panose="02040503050406030204" pitchFamily="18" charset="0"/>
                                          </a:rPr>
                                        </m:ctrlPr>
                                      </m:dPr>
                                      <m:e>
                                        <m:f>
                                          <m:fPr>
                                            <m:ctrlPr>
                                              <a:rPr lang="en-GB" i="1">
                                                <a:latin typeface="Cambria Math" panose="02040503050406030204" pitchFamily="18" charset="0"/>
                                              </a:rPr>
                                            </m:ctrlPr>
                                          </m:fPr>
                                          <m:num>
                                            <m:r>
                                              <m:rPr>
                                                <m:sty m:val="p"/>
                                              </m:rPr>
                                              <a:rPr lang="en-GB">
                                                <a:latin typeface="Cambria Math" panose="02040503050406030204" pitchFamily="18" charset="0"/>
                                              </a:rPr>
                                              <m:t>Ω</m:t>
                                            </m:r>
                                          </m:num>
                                          <m:den>
                                            <m:r>
                                              <a:rPr lang="en-GB" i="1">
                                                <a:latin typeface="Cambria Math" panose="02040503050406030204" pitchFamily="18" charset="0"/>
                                              </a:rPr>
                                              <m:t>𝜔</m:t>
                                            </m:r>
                                          </m:den>
                                        </m:f>
                                      </m:e>
                                    </m:d>
                                  </m:e>
                                </m:d>
                              </m:e>
                              <m:sup>
                                <m:r>
                                  <a:rPr lang="en-GB" i="1">
                                    <a:latin typeface="Cambria Math" panose="02040503050406030204" pitchFamily="18" charset="0"/>
                                  </a:rPr>
                                  <m:t>2</m:t>
                                </m:r>
                              </m:sup>
                            </m:sSup>
                          </m:e>
                        </m:rad>
                      </m:num>
                      <m:den>
                        <m:rad>
                          <m:radPr>
                            <m:degHide m:val="on"/>
                            <m:ctrlPr>
                              <a:rPr lang="en-US" i="1">
                                <a:latin typeface="Cambria Math" panose="02040503050406030204" pitchFamily="18" charset="0"/>
                              </a:rPr>
                            </m:ctrlPr>
                          </m:radPr>
                          <m:deg/>
                          <m:e>
                            <m:sSup>
                              <m:sSupPr>
                                <m:ctrlPr>
                                  <a:rPr lang="en-US" i="1">
                                    <a:latin typeface="Cambria Math" panose="02040503050406030204" pitchFamily="18" charset="0"/>
                                  </a:rPr>
                                </m:ctrlPr>
                              </m:sSupPr>
                              <m:e>
                                <m:d>
                                  <m:dPr>
                                    <m:begChr m:val="["/>
                                    <m:endChr m:val="]"/>
                                    <m:ctrlPr>
                                      <a:rPr lang="en-US" i="1">
                                        <a:latin typeface="Cambria Math" panose="02040503050406030204" pitchFamily="18" charset="0"/>
                                      </a:rPr>
                                    </m:ctrlPr>
                                  </m:dPr>
                                  <m:e>
                                    <m:r>
                                      <a:rPr lang="en-GB" i="1">
                                        <a:latin typeface="Cambria Math" panose="02040503050406030204" pitchFamily="18" charset="0"/>
                                      </a:rPr>
                                      <m:t>1−</m:t>
                                    </m:r>
                                    <m:sSup>
                                      <m:sSupPr>
                                        <m:ctrlPr>
                                          <a:rPr lang="en-GB" i="1">
                                            <a:latin typeface="Cambria Math" panose="02040503050406030204" pitchFamily="18" charset="0"/>
                                          </a:rPr>
                                        </m:ctrlPr>
                                      </m:sSupPr>
                                      <m:e>
                                        <m:d>
                                          <m:dPr>
                                            <m:ctrlPr>
                                              <a:rPr lang="en-GB" i="1">
                                                <a:latin typeface="Cambria Math" panose="02040503050406030204" pitchFamily="18" charset="0"/>
                                              </a:rPr>
                                            </m:ctrlPr>
                                          </m:dPr>
                                          <m:e>
                                            <m:f>
                                              <m:fPr>
                                                <m:ctrlPr>
                                                  <a:rPr lang="en-GB" i="1">
                                                    <a:latin typeface="Cambria Math" panose="02040503050406030204" pitchFamily="18" charset="0"/>
                                                  </a:rPr>
                                                </m:ctrlPr>
                                              </m:fPr>
                                              <m:num>
                                                <m:r>
                                                  <m:rPr>
                                                    <m:sty m:val="p"/>
                                                  </m:rPr>
                                                  <a:rPr lang="en-GB">
                                                    <a:latin typeface="Cambria Math" panose="02040503050406030204" pitchFamily="18" charset="0"/>
                                                  </a:rPr>
                                                  <m:t>Ω</m:t>
                                                </m:r>
                                              </m:num>
                                              <m:den>
                                                <m:r>
                                                  <a:rPr lang="en-GB" i="1">
                                                    <a:latin typeface="Cambria Math" panose="02040503050406030204" pitchFamily="18" charset="0"/>
                                                  </a:rPr>
                                                  <m:t>𝜔</m:t>
                                                </m:r>
                                              </m:den>
                                            </m:f>
                                          </m:e>
                                        </m:d>
                                      </m:e>
                                      <m:sup>
                                        <m:r>
                                          <a:rPr lang="en-GB" i="1">
                                            <a:latin typeface="Cambria Math" panose="02040503050406030204" pitchFamily="18" charset="0"/>
                                          </a:rPr>
                                          <m:t>2</m:t>
                                        </m:r>
                                      </m:sup>
                                    </m:sSup>
                                  </m:e>
                                </m:d>
                              </m:e>
                              <m:sup>
                                <m:r>
                                  <a:rPr lang="en-GB" i="1">
                                    <a:latin typeface="Cambria Math" panose="02040503050406030204" pitchFamily="18" charset="0"/>
                                  </a:rPr>
                                  <m:t>2</m:t>
                                </m:r>
                              </m:sup>
                            </m:sSup>
                            <m:r>
                              <a:rPr lang="en-GB" i="1">
                                <a:latin typeface="Cambria Math" panose="02040503050406030204" pitchFamily="18" charset="0"/>
                              </a:rPr>
                              <m:t>+</m:t>
                            </m:r>
                            <m:sSup>
                              <m:sSupPr>
                                <m:ctrlPr>
                                  <a:rPr lang="en-US" i="1">
                                    <a:latin typeface="Cambria Math" panose="02040503050406030204" pitchFamily="18" charset="0"/>
                                  </a:rPr>
                                </m:ctrlPr>
                              </m:sSupPr>
                              <m:e>
                                <m:d>
                                  <m:dPr>
                                    <m:begChr m:val="["/>
                                    <m:endChr m:val="]"/>
                                    <m:ctrlPr>
                                      <a:rPr lang="en-US" i="1">
                                        <a:latin typeface="Cambria Math" panose="02040503050406030204" pitchFamily="18" charset="0"/>
                                      </a:rPr>
                                    </m:ctrlPr>
                                  </m:dPr>
                                  <m:e>
                                    <m:r>
                                      <a:rPr lang="en-GB" i="1">
                                        <a:latin typeface="Cambria Math" panose="02040503050406030204" pitchFamily="18" charset="0"/>
                                      </a:rPr>
                                      <m:t>2</m:t>
                                    </m:r>
                                    <m:r>
                                      <a:rPr lang="en-GB" i="1">
                                        <a:latin typeface="Cambria Math" panose="02040503050406030204" pitchFamily="18" charset="0"/>
                                      </a:rPr>
                                      <m:t>𝜁</m:t>
                                    </m:r>
                                    <m:d>
                                      <m:dPr>
                                        <m:ctrlPr>
                                          <a:rPr lang="en-GB" i="1">
                                            <a:latin typeface="Cambria Math" panose="02040503050406030204" pitchFamily="18" charset="0"/>
                                          </a:rPr>
                                        </m:ctrlPr>
                                      </m:dPr>
                                      <m:e>
                                        <m:f>
                                          <m:fPr>
                                            <m:ctrlPr>
                                              <a:rPr lang="en-GB" i="1">
                                                <a:latin typeface="Cambria Math" panose="02040503050406030204" pitchFamily="18" charset="0"/>
                                              </a:rPr>
                                            </m:ctrlPr>
                                          </m:fPr>
                                          <m:num>
                                            <m:r>
                                              <m:rPr>
                                                <m:sty m:val="p"/>
                                              </m:rPr>
                                              <a:rPr lang="en-GB">
                                                <a:latin typeface="Cambria Math" panose="02040503050406030204" pitchFamily="18" charset="0"/>
                                              </a:rPr>
                                              <m:t>Ω</m:t>
                                            </m:r>
                                          </m:num>
                                          <m:den>
                                            <m:r>
                                              <a:rPr lang="en-GB" i="1">
                                                <a:latin typeface="Cambria Math" panose="02040503050406030204" pitchFamily="18" charset="0"/>
                                              </a:rPr>
                                              <m:t>𝜔</m:t>
                                            </m:r>
                                          </m:den>
                                        </m:f>
                                      </m:e>
                                    </m:d>
                                  </m:e>
                                </m:d>
                              </m:e>
                              <m:sup>
                                <m:r>
                                  <a:rPr lang="en-GB" i="1">
                                    <a:latin typeface="Cambria Math" panose="02040503050406030204" pitchFamily="18" charset="0"/>
                                  </a:rPr>
                                  <m:t>2</m:t>
                                </m:r>
                              </m:sup>
                            </m:sSup>
                          </m:e>
                        </m:rad>
                      </m:den>
                    </m:f>
                  </m:oMath>
                </a14:m>
                <a:endParaRPr lang="en-GB" dirty="0"/>
              </a:p>
              <a:p>
                <a14:m>
                  <m:oMath xmlns:m="http://schemas.openxmlformats.org/officeDocument/2006/math">
                    <m:r>
                      <a:rPr lang="en-GB" i="1">
                        <a:latin typeface="Cambria Math" panose="02040503050406030204" pitchFamily="18" charset="0"/>
                      </a:rPr>
                      <m:t>𝑇</m:t>
                    </m:r>
                    <m:r>
                      <a:rPr lang="en-GB" i="1">
                        <a:latin typeface="Cambria Math" panose="02040503050406030204" pitchFamily="18" charset="0"/>
                      </a:rPr>
                      <m:t>=</m:t>
                    </m:r>
                    <m:f>
                      <m:fPr>
                        <m:ctrlPr>
                          <a:rPr lang="en-US" i="1">
                            <a:latin typeface="Cambria Math" panose="02040503050406030204" pitchFamily="18" charset="0"/>
                          </a:rPr>
                        </m:ctrlPr>
                      </m:fPr>
                      <m:num>
                        <m:rad>
                          <m:radPr>
                            <m:degHide m:val="on"/>
                            <m:ctrlPr>
                              <a:rPr lang="en-US" i="1">
                                <a:latin typeface="Cambria Math" panose="02040503050406030204" pitchFamily="18" charset="0"/>
                              </a:rPr>
                            </m:ctrlPr>
                          </m:radPr>
                          <m:deg/>
                          <m:e>
                            <m:r>
                              <a:rPr lang="en-GB" i="1">
                                <a:latin typeface="Cambria Math" panose="02040503050406030204" pitchFamily="18" charset="0"/>
                              </a:rPr>
                              <m:t>1+</m:t>
                            </m:r>
                            <m:sSup>
                              <m:sSupPr>
                                <m:ctrlPr>
                                  <a:rPr lang="en-GB" i="1">
                                    <a:latin typeface="Cambria Math" panose="02040503050406030204" pitchFamily="18" charset="0"/>
                                  </a:rPr>
                                </m:ctrlPr>
                              </m:sSupPr>
                              <m:e>
                                <m:d>
                                  <m:dPr>
                                    <m:begChr m:val="["/>
                                    <m:endChr m:val="]"/>
                                    <m:ctrlPr>
                                      <a:rPr lang="en-GB" i="1">
                                        <a:latin typeface="Cambria Math" panose="02040503050406030204" pitchFamily="18" charset="0"/>
                                      </a:rPr>
                                    </m:ctrlPr>
                                  </m:dPr>
                                  <m:e>
                                    <m:r>
                                      <a:rPr lang="en-GB" i="1">
                                        <a:latin typeface="Cambria Math" panose="02040503050406030204" pitchFamily="18" charset="0"/>
                                      </a:rPr>
                                      <m:t>2∗0.2</m:t>
                                    </m:r>
                                    <m:d>
                                      <m:dPr>
                                        <m:ctrlPr>
                                          <a:rPr lang="en-GB" i="1">
                                            <a:latin typeface="Cambria Math" panose="02040503050406030204" pitchFamily="18" charset="0"/>
                                          </a:rPr>
                                        </m:ctrlPr>
                                      </m:dPr>
                                      <m:e>
                                        <m:f>
                                          <m:fPr>
                                            <m:ctrlPr>
                                              <a:rPr lang="en-GB" i="1">
                                                <a:latin typeface="Cambria Math" panose="02040503050406030204" pitchFamily="18" charset="0"/>
                                              </a:rPr>
                                            </m:ctrlPr>
                                          </m:fPr>
                                          <m:num>
                                            <m:r>
                                              <a:rPr lang="en-GB">
                                                <a:latin typeface="Cambria Math" panose="02040503050406030204" pitchFamily="18" charset="0"/>
                                              </a:rPr>
                                              <m:t>314</m:t>
                                            </m:r>
                                          </m:num>
                                          <m:den>
                                            <m:r>
                                              <a:rPr lang="en-GB" i="1">
                                                <a:latin typeface="Cambria Math" panose="02040503050406030204" pitchFamily="18" charset="0"/>
                                              </a:rPr>
                                              <m:t>84</m:t>
                                            </m:r>
                                          </m:den>
                                        </m:f>
                                      </m:e>
                                    </m:d>
                                  </m:e>
                                </m:d>
                              </m:e>
                              <m:sup>
                                <m:r>
                                  <a:rPr lang="en-GB" i="1">
                                    <a:latin typeface="Cambria Math" panose="02040503050406030204" pitchFamily="18" charset="0"/>
                                  </a:rPr>
                                  <m:t>2</m:t>
                                </m:r>
                              </m:sup>
                            </m:sSup>
                          </m:e>
                        </m:rad>
                      </m:num>
                      <m:den>
                        <m:rad>
                          <m:radPr>
                            <m:degHide m:val="on"/>
                            <m:ctrlPr>
                              <a:rPr lang="en-US" i="1">
                                <a:latin typeface="Cambria Math" panose="02040503050406030204" pitchFamily="18" charset="0"/>
                              </a:rPr>
                            </m:ctrlPr>
                          </m:radPr>
                          <m:deg/>
                          <m:e>
                            <m:sSup>
                              <m:sSupPr>
                                <m:ctrlPr>
                                  <a:rPr lang="en-US" i="1">
                                    <a:latin typeface="Cambria Math" panose="02040503050406030204" pitchFamily="18" charset="0"/>
                                  </a:rPr>
                                </m:ctrlPr>
                              </m:sSupPr>
                              <m:e>
                                <m:d>
                                  <m:dPr>
                                    <m:begChr m:val="["/>
                                    <m:endChr m:val="]"/>
                                    <m:ctrlPr>
                                      <a:rPr lang="en-US" i="1">
                                        <a:latin typeface="Cambria Math" panose="02040503050406030204" pitchFamily="18" charset="0"/>
                                      </a:rPr>
                                    </m:ctrlPr>
                                  </m:dPr>
                                  <m:e>
                                    <m:r>
                                      <a:rPr lang="en-GB" i="1">
                                        <a:latin typeface="Cambria Math" panose="02040503050406030204" pitchFamily="18" charset="0"/>
                                      </a:rPr>
                                      <m:t>1−</m:t>
                                    </m:r>
                                    <m:sSup>
                                      <m:sSupPr>
                                        <m:ctrlPr>
                                          <a:rPr lang="en-GB" i="1">
                                            <a:latin typeface="Cambria Math" panose="02040503050406030204" pitchFamily="18" charset="0"/>
                                          </a:rPr>
                                        </m:ctrlPr>
                                      </m:sSupPr>
                                      <m:e>
                                        <m:d>
                                          <m:dPr>
                                            <m:ctrlPr>
                                              <a:rPr lang="en-GB" i="1">
                                                <a:latin typeface="Cambria Math" panose="02040503050406030204" pitchFamily="18" charset="0"/>
                                              </a:rPr>
                                            </m:ctrlPr>
                                          </m:dPr>
                                          <m:e>
                                            <m:f>
                                              <m:fPr>
                                                <m:ctrlPr>
                                                  <a:rPr lang="en-GB" i="1">
                                                    <a:latin typeface="Cambria Math" panose="02040503050406030204" pitchFamily="18" charset="0"/>
                                                  </a:rPr>
                                                </m:ctrlPr>
                                              </m:fPr>
                                              <m:num>
                                                <m:r>
                                                  <a:rPr lang="en-GB">
                                                    <a:latin typeface="Cambria Math" panose="02040503050406030204" pitchFamily="18" charset="0"/>
                                                  </a:rPr>
                                                  <m:t>314</m:t>
                                                </m:r>
                                              </m:num>
                                              <m:den>
                                                <m:r>
                                                  <a:rPr lang="en-GB" i="1">
                                                    <a:latin typeface="Cambria Math" panose="02040503050406030204" pitchFamily="18" charset="0"/>
                                                  </a:rPr>
                                                  <m:t>84</m:t>
                                                </m:r>
                                              </m:den>
                                            </m:f>
                                          </m:e>
                                        </m:d>
                                      </m:e>
                                      <m:sup>
                                        <m:r>
                                          <a:rPr lang="en-GB" i="1">
                                            <a:latin typeface="Cambria Math" panose="02040503050406030204" pitchFamily="18" charset="0"/>
                                          </a:rPr>
                                          <m:t>2</m:t>
                                        </m:r>
                                      </m:sup>
                                    </m:sSup>
                                  </m:e>
                                </m:d>
                              </m:e>
                              <m:sup>
                                <m:r>
                                  <a:rPr lang="en-GB" i="1">
                                    <a:latin typeface="Cambria Math" panose="02040503050406030204" pitchFamily="18" charset="0"/>
                                  </a:rPr>
                                  <m:t>2</m:t>
                                </m:r>
                              </m:sup>
                            </m:sSup>
                            <m:r>
                              <a:rPr lang="en-GB" i="1">
                                <a:latin typeface="Cambria Math" panose="02040503050406030204" pitchFamily="18" charset="0"/>
                              </a:rPr>
                              <m:t>+</m:t>
                            </m:r>
                            <m:sSup>
                              <m:sSupPr>
                                <m:ctrlPr>
                                  <a:rPr lang="en-US" i="1">
                                    <a:latin typeface="Cambria Math" panose="02040503050406030204" pitchFamily="18" charset="0"/>
                                  </a:rPr>
                                </m:ctrlPr>
                              </m:sSupPr>
                              <m:e>
                                <m:d>
                                  <m:dPr>
                                    <m:begChr m:val="["/>
                                    <m:endChr m:val="]"/>
                                    <m:ctrlPr>
                                      <a:rPr lang="en-US" i="1">
                                        <a:latin typeface="Cambria Math" panose="02040503050406030204" pitchFamily="18" charset="0"/>
                                      </a:rPr>
                                    </m:ctrlPr>
                                  </m:dPr>
                                  <m:e>
                                    <m:r>
                                      <a:rPr lang="en-GB" i="1">
                                        <a:latin typeface="Cambria Math" panose="02040503050406030204" pitchFamily="18" charset="0"/>
                                      </a:rPr>
                                      <m:t>2∗0.2</m:t>
                                    </m:r>
                                    <m:d>
                                      <m:dPr>
                                        <m:ctrlPr>
                                          <a:rPr lang="en-GB" i="1">
                                            <a:latin typeface="Cambria Math" panose="02040503050406030204" pitchFamily="18" charset="0"/>
                                          </a:rPr>
                                        </m:ctrlPr>
                                      </m:dPr>
                                      <m:e>
                                        <m:f>
                                          <m:fPr>
                                            <m:ctrlPr>
                                              <a:rPr lang="en-GB" i="1">
                                                <a:latin typeface="Cambria Math" panose="02040503050406030204" pitchFamily="18" charset="0"/>
                                              </a:rPr>
                                            </m:ctrlPr>
                                          </m:fPr>
                                          <m:num>
                                            <m:r>
                                              <a:rPr lang="en-GB">
                                                <a:latin typeface="Cambria Math" panose="02040503050406030204" pitchFamily="18" charset="0"/>
                                              </a:rPr>
                                              <m:t>314</m:t>
                                            </m:r>
                                          </m:num>
                                          <m:den>
                                            <m:r>
                                              <a:rPr lang="en-GB" i="1">
                                                <a:latin typeface="Cambria Math" panose="02040503050406030204" pitchFamily="18" charset="0"/>
                                              </a:rPr>
                                              <m:t>84</m:t>
                                            </m:r>
                                          </m:den>
                                        </m:f>
                                      </m:e>
                                    </m:d>
                                  </m:e>
                                </m:d>
                              </m:e>
                              <m:sup>
                                <m:r>
                                  <a:rPr lang="en-GB" i="1">
                                    <a:latin typeface="Cambria Math" panose="02040503050406030204" pitchFamily="18" charset="0"/>
                                  </a:rPr>
                                  <m:t>2</m:t>
                                </m:r>
                              </m:sup>
                            </m:sSup>
                          </m:e>
                        </m:rad>
                      </m:den>
                    </m:f>
                  </m:oMath>
                </a14:m>
                <a:endParaRPr lang="en-GB" dirty="0"/>
              </a:p>
              <a:p>
                <a:r>
                  <a:rPr lang="en-GB" dirty="0"/>
                  <a:t>T=0.137</a:t>
                </a:r>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1981200" y="1600200"/>
                <a:ext cx="8229600" cy="4781128"/>
              </a:xfrm>
              <a:blipFill>
                <a:blip r:embed="rId2"/>
                <a:stretch>
                  <a:fillRect l="-1333" t="-2168"/>
                </a:stretch>
              </a:blipFill>
            </p:spPr>
            <p:txBody>
              <a:bodyPr/>
              <a:lstStyle/>
              <a:p>
                <a:r>
                  <a:rPr lang="en-GB">
                    <a:noFill/>
                  </a:rPr>
                  <a:t> </a:t>
                </a:r>
              </a:p>
            </p:txBody>
          </p:sp>
        </mc:Fallback>
      </mc:AlternateContent>
    </p:spTree>
    <p:extLst>
      <p:ext uri="{BB962C8B-B14F-4D97-AF65-F5344CB8AC3E}">
        <p14:creationId xmlns:p14="http://schemas.microsoft.com/office/powerpoint/2010/main" val="3094519764"/>
      </p:ext>
    </p:extLst>
  </p:cSld>
  <p:clrMapOvr>
    <a:masterClrMapping/>
  </p:clrMapOvr>
  <p:transition spd="slow"/>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Solution 1.</a:t>
            </a:r>
          </a:p>
        </p:txBody>
      </p:sp>
      <p:sp>
        <p:nvSpPr>
          <p:cNvPr id="3" name="Content Placeholder 2"/>
          <p:cNvSpPr>
            <a:spLocks noGrp="1"/>
          </p:cNvSpPr>
          <p:nvPr>
            <p:ph idx="1"/>
          </p:nvPr>
        </p:nvSpPr>
        <p:spPr>
          <a:xfrm>
            <a:off x="1981200" y="1600200"/>
            <a:ext cx="8229600" cy="4781128"/>
          </a:xfrm>
        </p:spPr>
        <p:txBody>
          <a:bodyPr>
            <a:normAutofit/>
          </a:bodyPr>
          <a:lstStyle/>
          <a:p>
            <a:r>
              <a:rPr lang="en-US" dirty="0"/>
              <a:t>c) The transmitted force is the disturbing force multiplied by the transmissibility:</a:t>
            </a:r>
          </a:p>
          <a:p>
            <a:r>
              <a:rPr lang="en-GB" i="1" dirty="0"/>
              <a:t>Po = </a:t>
            </a:r>
            <a:r>
              <a:rPr lang="en-GB" i="1" dirty="0" err="1"/>
              <a:t>Fo</a:t>
            </a:r>
            <a:r>
              <a:rPr lang="en-GB" i="1" dirty="0"/>
              <a:t> </a:t>
            </a:r>
            <a:r>
              <a:rPr lang="en-GB" dirty="0"/>
              <a:t>* </a:t>
            </a:r>
            <a:r>
              <a:rPr lang="en-GB" i="1" dirty="0"/>
              <a:t>T </a:t>
            </a:r>
            <a:r>
              <a:rPr lang="en-GB" dirty="0"/>
              <a:t>= 350 x 0.137 = 48N</a:t>
            </a:r>
          </a:p>
        </p:txBody>
      </p:sp>
    </p:spTree>
    <p:extLst>
      <p:ext uri="{BB962C8B-B14F-4D97-AF65-F5344CB8AC3E}">
        <p14:creationId xmlns:p14="http://schemas.microsoft.com/office/powerpoint/2010/main" val="3996274842"/>
      </p:ext>
    </p:extLst>
  </p:cSld>
  <p:clrMapOvr>
    <a:masterClrMapping/>
  </p:clrMapOvr>
  <p:transition spd="slow"/>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278</TotalTime>
  <Words>867</Words>
  <Application>Microsoft Office PowerPoint</Application>
  <PresentationFormat>Widescreen</PresentationFormat>
  <Paragraphs>108</Paragraphs>
  <Slides>26</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Calibri</vt:lpstr>
      <vt:lpstr>Calibri Light</vt:lpstr>
      <vt:lpstr>Cambria Math</vt:lpstr>
      <vt:lpstr>Symbol</vt:lpstr>
      <vt:lpstr>Times New Roman</vt:lpstr>
      <vt:lpstr>Wingdings</vt:lpstr>
      <vt:lpstr>Office Theme</vt:lpstr>
      <vt:lpstr>Static Loading</vt:lpstr>
      <vt:lpstr>Thin Walled Cylinder</vt:lpstr>
      <vt:lpstr>Thin Walled Cylinder</vt:lpstr>
      <vt:lpstr>Poisson’s ratio</vt:lpstr>
      <vt:lpstr>Poisson’s ratio</vt:lpstr>
      <vt:lpstr>Thick Cylinder Lame’s Theory</vt:lpstr>
      <vt:lpstr>PowerPoint Presentation</vt:lpstr>
      <vt:lpstr>PowerPoint Presentation</vt:lpstr>
      <vt:lpstr>Free Undamped Vibration</vt:lpstr>
      <vt:lpstr>Simple Harmonic Motion</vt:lpstr>
      <vt:lpstr>Damped Forced Vibration</vt:lpstr>
      <vt:lpstr>Damped Forced Vibration</vt:lpstr>
      <vt:lpstr>Damped Forced Vibration</vt:lpstr>
      <vt:lpstr>Damped Forced Vibration</vt:lpstr>
      <vt:lpstr>Damped Forced Vibration</vt:lpstr>
      <vt:lpstr>Damped Forced Vibration</vt:lpstr>
      <vt:lpstr>Damped Forced Vibration</vt:lpstr>
      <vt:lpstr>Damped Forced Vibration</vt:lpstr>
      <vt:lpstr>Damped Forced Vibration</vt:lpstr>
      <vt:lpstr>Damped Forced Vibration</vt:lpstr>
      <vt:lpstr>Example 1</vt:lpstr>
      <vt:lpstr>Solution 1.</vt:lpstr>
      <vt:lpstr>Solution 1.</vt:lpstr>
      <vt:lpstr>Solution 1.</vt:lpstr>
      <vt:lpstr>Solution 1.</vt:lpstr>
      <vt:lpstr>Solution 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Static Loading</dc:title>
  <dc:creator>Paul Cullen</dc:creator>
  <cp:lastModifiedBy>Paul Cullen</cp:lastModifiedBy>
  <cp:revision>21</cp:revision>
  <dcterms:created xsi:type="dcterms:W3CDTF">2021-10-28T10:52:43Z</dcterms:created>
  <dcterms:modified xsi:type="dcterms:W3CDTF">2022-01-31T22:22:42Z</dcterms:modified>
</cp:coreProperties>
</file>