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sldIdLst>
    <p:sldId id="256" r:id="rId5"/>
    <p:sldId id="257" r:id="rId6"/>
    <p:sldId id="258" r:id="rId7"/>
    <p:sldId id="259" r:id="rId8"/>
    <p:sldId id="260" r:id="rId9"/>
    <p:sldId id="261" r:id="rId10"/>
    <p:sldId id="275" r:id="rId11"/>
    <p:sldId id="262" r:id="rId12"/>
    <p:sldId id="263" r:id="rId13"/>
    <p:sldId id="264" r:id="rId14"/>
    <p:sldId id="273" r:id="rId15"/>
    <p:sldId id="274" r:id="rId16"/>
    <p:sldId id="265" r:id="rId17"/>
    <p:sldId id="266" r:id="rId18"/>
    <p:sldId id="267" r:id="rId19"/>
    <p:sldId id="268" r:id="rId20"/>
    <p:sldId id="269" r:id="rId21"/>
    <p:sldId id="270" r:id="rId22"/>
    <p:sldId id="271" r:id="rId23"/>
    <p:sldId id="272" r:id="rId24"/>
    <p:sldId id="276" r:id="rId25"/>
    <p:sldId id="277"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1" autoAdjust="0"/>
    <p:restoredTop sz="94660"/>
  </p:normalViewPr>
  <p:slideViewPr>
    <p:cSldViewPr snapToGrid="0">
      <p:cViewPr varScale="1">
        <p:scale>
          <a:sx n="110" d="100"/>
          <a:sy n="110" d="100"/>
        </p:scale>
        <p:origin x="76" y="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10/28/2025</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10/28/2025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10/28/2025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10/28/2025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10/28/2025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10/28/2025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10/28/2025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10/28/2025</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irjmets.com/uploadedfiles/paper/issue_4_april_2023/37486/final/fin_irjmets1683092443.pdf" TargetMode="External"/><Relationship Id="rId2" Type="http://schemas.openxmlformats.org/officeDocument/2006/relationships/hyperlink" Target="https://www.who.int/news-room/fact-sheets/detail/cardiovascular-diseases-(cvds)" TargetMode="External"/><Relationship Id="rId1" Type="http://schemas.openxmlformats.org/officeDocument/2006/relationships/slideLayout" Target="../slideLayouts/slideLayout2.xml"/><Relationship Id="rId6" Type="http://schemas.openxmlformats.org/officeDocument/2006/relationships/hyperlink" Target="https://www.nature.com/articles/s41746-020-0226-6" TargetMode="External"/><Relationship Id="rId5" Type="http://schemas.openxmlformats.org/officeDocument/2006/relationships/hyperlink" Target="https://ijbnpa.biomedcentral.com/articles/10.1186/s12966-015-0314-1" TargetMode="External"/><Relationship Id="rId4" Type="http://schemas.openxmlformats.org/officeDocument/2006/relationships/hyperlink" Target="https://mhealth.jmir.org/2020/7/e18868/"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journal.uir.ac.id/index.php/ijsr/article/view/23687" TargetMode="External"/><Relationship Id="rId2" Type="http://schemas.openxmlformats.org/officeDocument/2006/relationships/hyperlink" Target="https://www.mdpi.com/2079-9268/13/4/57"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256E3-2EB1-3941-0DB2-5F1DF1649028}"/>
              </a:ext>
            </a:extLst>
          </p:cNvPr>
          <p:cNvSpPr>
            <a:spLocks noGrp="1"/>
          </p:cNvSpPr>
          <p:nvPr>
            <p:ph type="ctrTitle"/>
          </p:nvPr>
        </p:nvSpPr>
        <p:spPr>
          <a:xfrm>
            <a:off x="1876424" y="1122363"/>
            <a:ext cx="8791575" cy="1713434"/>
          </a:xfrm>
        </p:spPr>
        <p:txBody>
          <a:bodyPr>
            <a:normAutofit/>
          </a:bodyPr>
          <a:lstStyle/>
          <a:p>
            <a:pPr algn="ctr"/>
            <a:r>
              <a:rPr lang="en-US" sz="4000" dirty="0">
                <a:cs typeface="Times New Roman" panose="02020603050405020304" pitchFamily="18" charset="0"/>
              </a:rPr>
              <a:t>Heart Rate Monitoring System Using Arduino UNO R4 </a:t>
            </a:r>
            <a:r>
              <a:rPr lang="en-US" sz="4000" dirty="0" err="1">
                <a:cs typeface="Times New Roman" panose="02020603050405020304" pitchFamily="18" charset="0"/>
              </a:rPr>
              <a:t>WiFi</a:t>
            </a:r>
            <a:endParaRPr lang="en-GB" sz="4000" dirty="0">
              <a:cs typeface="Times New Roman" panose="02020603050405020304" pitchFamily="18" charset="0"/>
            </a:endParaRPr>
          </a:p>
        </p:txBody>
      </p:sp>
      <p:sp>
        <p:nvSpPr>
          <p:cNvPr id="3" name="Subtitle 2">
            <a:extLst>
              <a:ext uri="{FF2B5EF4-FFF2-40B4-BE49-F238E27FC236}">
                <a16:creationId xmlns:a16="http://schemas.microsoft.com/office/drawing/2014/main" id="{927112A6-87EB-0D98-3D10-B6E4E873CF9B}"/>
              </a:ext>
            </a:extLst>
          </p:cNvPr>
          <p:cNvSpPr>
            <a:spLocks noGrp="1"/>
          </p:cNvSpPr>
          <p:nvPr>
            <p:ph type="subTitle" idx="1"/>
          </p:nvPr>
        </p:nvSpPr>
        <p:spPr>
          <a:xfrm>
            <a:off x="1876424" y="3602037"/>
            <a:ext cx="8791575" cy="2312625"/>
          </a:xfrm>
        </p:spPr>
        <p:txBody>
          <a:bodyPr>
            <a:noAutofit/>
          </a:bodyPr>
          <a:lstStyle/>
          <a:p>
            <a:pPr algn="ctr"/>
            <a:r>
              <a:rPr lang="en-US" sz="2400" dirty="0">
                <a:cs typeface="Times New Roman" panose="02020603050405020304" pitchFamily="18" charset="0"/>
              </a:rPr>
              <a:t>Student: Eleonora Petrova</a:t>
            </a:r>
          </a:p>
          <a:p>
            <a:pPr algn="ctr"/>
            <a:r>
              <a:rPr lang="en-US" sz="2400" dirty="0">
                <a:cs typeface="Times New Roman" panose="02020603050405020304" pitchFamily="18" charset="0"/>
              </a:rPr>
              <a:t>Supervisor: KOUSHIK MODAK</a:t>
            </a:r>
          </a:p>
          <a:p>
            <a:pPr algn="ctr"/>
            <a:r>
              <a:rPr lang="en-US" sz="2400" dirty="0">
                <a:cs typeface="Times New Roman" panose="02020603050405020304" pitchFamily="18" charset="0"/>
              </a:rPr>
              <a:t>COURSE: </a:t>
            </a:r>
            <a:r>
              <a:rPr lang="en-GB" sz="2400" dirty="0">
                <a:cs typeface="Times New Roman" panose="02020603050405020304" pitchFamily="18" charset="0"/>
              </a:rPr>
              <a:t>BSC Applied Computing</a:t>
            </a:r>
          </a:p>
          <a:p>
            <a:pPr algn="ctr"/>
            <a:r>
              <a:rPr lang="en-US" sz="2400" dirty="0">
                <a:cs typeface="Times New Roman" panose="02020603050405020304" pitchFamily="18" charset="0"/>
              </a:rPr>
              <a:t>University of Wales Trinity Saint David</a:t>
            </a:r>
          </a:p>
          <a:p>
            <a:pPr algn="ctr"/>
            <a:r>
              <a:rPr lang="en-US" sz="2400" dirty="0">
                <a:cs typeface="Times New Roman" panose="02020603050405020304" pitchFamily="18" charset="0"/>
              </a:rPr>
              <a:t>DATE: OCTOBER 30, 2025</a:t>
            </a:r>
            <a:endParaRPr lang="en-GB" sz="2400" dirty="0">
              <a:cs typeface="Times New Roman" panose="02020603050405020304" pitchFamily="18" charset="0"/>
            </a:endParaRPr>
          </a:p>
        </p:txBody>
      </p:sp>
    </p:spTree>
    <p:extLst>
      <p:ext uri="{BB962C8B-B14F-4D97-AF65-F5344CB8AC3E}">
        <p14:creationId xmlns:p14="http://schemas.microsoft.com/office/powerpoint/2010/main" val="29727655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5FC34-FD1E-AFEB-75A0-1BCA934C6047}"/>
              </a:ext>
            </a:extLst>
          </p:cNvPr>
          <p:cNvSpPr>
            <a:spLocks noGrp="1"/>
          </p:cNvSpPr>
          <p:nvPr>
            <p:ph type="title"/>
          </p:nvPr>
        </p:nvSpPr>
        <p:spPr>
          <a:xfrm>
            <a:off x="1141413" y="618518"/>
            <a:ext cx="9905998" cy="967214"/>
          </a:xfrm>
        </p:spPr>
        <p:txBody>
          <a:bodyPr>
            <a:normAutofit fontScale="90000"/>
          </a:bodyPr>
          <a:lstStyle/>
          <a:p>
            <a:pPr algn="ctr"/>
            <a:r>
              <a:rPr lang="en-GB" sz="4000" dirty="0">
                <a:cs typeface="Times New Roman" panose="02020603050405020304" pitchFamily="18" charset="0"/>
              </a:rPr>
              <a:t>Project Overview</a:t>
            </a:r>
            <a:br>
              <a:rPr lang="en-GB" dirty="0"/>
            </a:br>
            <a:endParaRPr lang="en-GB" dirty="0"/>
          </a:p>
        </p:txBody>
      </p:sp>
      <p:sp>
        <p:nvSpPr>
          <p:cNvPr id="3" name="Content Placeholder 2">
            <a:extLst>
              <a:ext uri="{FF2B5EF4-FFF2-40B4-BE49-F238E27FC236}">
                <a16:creationId xmlns:a16="http://schemas.microsoft.com/office/drawing/2014/main" id="{6B441608-1570-B996-6ADD-62C6F0151789}"/>
              </a:ext>
            </a:extLst>
          </p:cNvPr>
          <p:cNvSpPr>
            <a:spLocks noGrp="1"/>
          </p:cNvSpPr>
          <p:nvPr>
            <p:ph idx="1"/>
          </p:nvPr>
        </p:nvSpPr>
        <p:spPr>
          <a:xfrm>
            <a:off x="1141412" y="1585732"/>
            <a:ext cx="9905999" cy="4205469"/>
          </a:xfrm>
        </p:spPr>
        <p:txBody>
          <a:bodyPr>
            <a:normAutofit/>
          </a:bodyPr>
          <a:lstStyle/>
          <a:p>
            <a:pPr algn="just"/>
            <a:r>
              <a:rPr lang="en-US" dirty="0">
                <a:cs typeface="Times New Roman" panose="02020603050405020304" pitchFamily="18" charset="0"/>
              </a:rPr>
              <a:t>The project aims to develop a low-cost IoT-based [6], [11] heart rate monitoring device that can measure and display heart rate in real time.</a:t>
            </a:r>
          </a:p>
          <a:p>
            <a:pPr algn="just"/>
            <a:r>
              <a:rPr lang="en-US" dirty="0">
                <a:cs typeface="Times New Roman" panose="02020603050405020304" pitchFamily="18" charset="0"/>
              </a:rPr>
              <a:t>The system uses an HW-827 pulse sensor with an Arduino UNO R4 </a:t>
            </a:r>
            <a:r>
              <a:rPr lang="en-US" dirty="0" err="1">
                <a:cs typeface="Times New Roman" panose="02020603050405020304" pitchFamily="18" charset="0"/>
              </a:rPr>
              <a:t>WiFi</a:t>
            </a:r>
            <a:r>
              <a:rPr lang="en-US" dirty="0">
                <a:cs typeface="Times New Roman" panose="02020603050405020304" pitchFamily="18" charset="0"/>
              </a:rPr>
              <a:t>, showing live BPM readings on an OLED display.</a:t>
            </a:r>
          </a:p>
          <a:p>
            <a:pPr algn="just"/>
            <a:r>
              <a:rPr lang="en-US" dirty="0">
                <a:cs typeface="Times New Roman" panose="02020603050405020304" pitchFamily="18" charset="0"/>
              </a:rPr>
              <a:t>In later stages, the project will extend to include cloud-based alerts and notifications through the Arduino IoT Cloud.</a:t>
            </a:r>
          </a:p>
          <a:p>
            <a:pPr algn="just"/>
            <a:r>
              <a:rPr lang="en-US" dirty="0">
                <a:cs typeface="Times New Roman" panose="02020603050405020304" pitchFamily="18" charset="0"/>
              </a:rPr>
              <a:t>Currently, the core measurement and display system is functional and undergoing testing.</a:t>
            </a:r>
            <a:endParaRPr lang="en-GB" dirty="0">
              <a:cs typeface="Times New Roman" panose="02020603050405020304" pitchFamily="18" charset="0"/>
            </a:endParaRPr>
          </a:p>
        </p:txBody>
      </p:sp>
    </p:spTree>
    <p:extLst>
      <p:ext uri="{BB962C8B-B14F-4D97-AF65-F5344CB8AC3E}">
        <p14:creationId xmlns:p14="http://schemas.microsoft.com/office/powerpoint/2010/main" val="33561096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C1E37-E600-9D80-39A5-A7EFF38FED64}"/>
              </a:ext>
            </a:extLst>
          </p:cNvPr>
          <p:cNvSpPr>
            <a:spLocks noGrp="1"/>
          </p:cNvSpPr>
          <p:nvPr>
            <p:ph type="title"/>
          </p:nvPr>
        </p:nvSpPr>
        <p:spPr>
          <a:xfrm>
            <a:off x="1143001" y="329879"/>
            <a:ext cx="9905998" cy="1093807"/>
          </a:xfrm>
        </p:spPr>
        <p:txBody>
          <a:bodyPr/>
          <a:lstStyle/>
          <a:p>
            <a:pPr algn="ctr"/>
            <a:r>
              <a:rPr lang="en-US" dirty="0">
                <a:cs typeface="Times New Roman" panose="02020603050405020304" pitchFamily="18" charset="0"/>
              </a:rPr>
              <a:t>MOTIVATION</a:t>
            </a:r>
            <a:endParaRPr lang="en-GB" dirty="0">
              <a:cs typeface="Times New Roman" panose="02020603050405020304" pitchFamily="18" charset="0"/>
            </a:endParaRPr>
          </a:p>
        </p:txBody>
      </p:sp>
      <p:sp>
        <p:nvSpPr>
          <p:cNvPr id="3" name="Content Placeholder 2">
            <a:extLst>
              <a:ext uri="{FF2B5EF4-FFF2-40B4-BE49-F238E27FC236}">
                <a16:creationId xmlns:a16="http://schemas.microsoft.com/office/drawing/2014/main" id="{6EE87D0D-7770-B6D1-FEE0-37BBAB99BAF9}"/>
              </a:ext>
            </a:extLst>
          </p:cNvPr>
          <p:cNvSpPr>
            <a:spLocks noGrp="1"/>
          </p:cNvSpPr>
          <p:nvPr>
            <p:ph idx="1"/>
          </p:nvPr>
        </p:nvSpPr>
        <p:spPr>
          <a:xfrm>
            <a:off x="1367118" y="1713053"/>
            <a:ext cx="9905999" cy="4112872"/>
          </a:xfrm>
        </p:spPr>
        <p:txBody>
          <a:bodyPr>
            <a:noAutofit/>
          </a:bodyPr>
          <a:lstStyle/>
          <a:p>
            <a:pPr algn="just"/>
            <a:r>
              <a:rPr lang="en-US" dirty="0">
                <a:cs typeface="Times New Roman" panose="02020603050405020304" pitchFamily="18" charset="0"/>
              </a:rPr>
              <a:t>Increasing demand for accessible health-monitoring systems outside clinical environments.</a:t>
            </a:r>
          </a:p>
          <a:p>
            <a:pPr algn="just"/>
            <a:r>
              <a:rPr lang="en-US" dirty="0">
                <a:cs typeface="Times New Roman" panose="02020603050405020304" pitchFamily="18" charset="0"/>
              </a:rPr>
              <a:t>Commercial solutions are often expensive or dependent on smartphones.</a:t>
            </a:r>
          </a:p>
          <a:p>
            <a:pPr algn="just"/>
            <a:r>
              <a:rPr lang="en-US" dirty="0">
                <a:cs typeface="Times New Roman" panose="02020603050405020304" pitchFamily="18" charset="0"/>
              </a:rPr>
              <a:t>The project demonstrates that affordable, open-source IoT hardware can provide reliable physiological data monitoring [4], [5].</a:t>
            </a:r>
          </a:p>
          <a:p>
            <a:pPr algn="just"/>
            <a:r>
              <a:rPr lang="en-US" dirty="0">
                <a:cs typeface="Times New Roman" panose="02020603050405020304" pitchFamily="18" charset="0"/>
              </a:rPr>
              <a:t>This early prototype focuses on accuracy and system stability before introducing advanced cloud functions.</a:t>
            </a:r>
            <a:endParaRPr lang="en-GB" dirty="0">
              <a:cs typeface="Times New Roman" panose="02020603050405020304" pitchFamily="18" charset="0"/>
            </a:endParaRPr>
          </a:p>
        </p:txBody>
      </p:sp>
    </p:spTree>
    <p:extLst>
      <p:ext uri="{BB962C8B-B14F-4D97-AF65-F5344CB8AC3E}">
        <p14:creationId xmlns:p14="http://schemas.microsoft.com/office/powerpoint/2010/main" val="4088713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637A4-E3D0-805B-F7D5-71944C13FB32}"/>
              </a:ext>
            </a:extLst>
          </p:cNvPr>
          <p:cNvSpPr>
            <a:spLocks noGrp="1"/>
          </p:cNvSpPr>
          <p:nvPr>
            <p:ph type="title"/>
          </p:nvPr>
        </p:nvSpPr>
        <p:spPr>
          <a:xfrm>
            <a:off x="1291884" y="422477"/>
            <a:ext cx="9905998" cy="914400"/>
          </a:xfrm>
        </p:spPr>
        <p:txBody>
          <a:bodyPr>
            <a:normAutofit fontScale="90000"/>
          </a:bodyPr>
          <a:lstStyle/>
          <a:p>
            <a:pPr algn="ctr"/>
            <a:r>
              <a:rPr lang="en-GB" dirty="0"/>
              <a:t> </a:t>
            </a:r>
            <a:r>
              <a:rPr lang="en-GB" sz="4000" dirty="0">
                <a:cs typeface="Times New Roman" panose="02020603050405020304" pitchFamily="18" charset="0"/>
              </a:rPr>
              <a:t>Aim and Objectives</a:t>
            </a:r>
            <a:br>
              <a:rPr lang="en-GB" dirty="0"/>
            </a:br>
            <a:endParaRPr lang="en-GB" dirty="0"/>
          </a:p>
        </p:txBody>
      </p:sp>
      <p:sp>
        <p:nvSpPr>
          <p:cNvPr id="3" name="Content Placeholder 2">
            <a:extLst>
              <a:ext uri="{FF2B5EF4-FFF2-40B4-BE49-F238E27FC236}">
                <a16:creationId xmlns:a16="http://schemas.microsoft.com/office/drawing/2014/main" id="{750C127F-284A-E29F-2558-1C11576D7DE7}"/>
              </a:ext>
            </a:extLst>
          </p:cNvPr>
          <p:cNvSpPr>
            <a:spLocks noGrp="1"/>
          </p:cNvSpPr>
          <p:nvPr>
            <p:ph idx="1"/>
          </p:nvPr>
        </p:nvSpPr>
        <p:spPr>
          <a:xfrm>
            <a:off x="1662273" y="694481"/>
            <a:ext cx="9905999" cy="5330142"/>
          </a:xfrm>
        </p:spPr>
        <p:txBody>
          <a:bodyPr>
            <a:noAutofit/>
          </a:bodyPr>
          <a:lstStyle/>
          <a:p>
            <a:pPr marL="0" indent="0" algn="just">
              <a:buNone/>
            </a:pPr>
            <a:r>
              <a:rPr lang="en-US" b="1" dirty="0">
                <a:solidFill>
                  <a:srgbClr val="FFFF00"/>
                </a:solidFill>
                <a:cs typeface="Times New Roman" panose="02020603050405020304" pitchFamily="18" charset="0"/>
              </a:rPr>
              <a:t>Aim:</a:t>
            </a:r>
          </a:p>
          <a:p>
            <a:pPr algn="just"/>
            <a:r>
              <a:rPr lang="en-US" dirty="0">
                <a:cs typeface="Times New Roman" panose="02020603050405020304" pitchFamily="18" charset="0"/>
              </a:rPr>
              <a:t>To design and implement a wireless heart rate monitoring system capable of real-time measurement and future cloud integration [7], [8].</a:t>
            </a:r>
          </a:p>
          <a:p>
            <a:pPr marL="0" indent="0" algn="just">
              <a:buNone/>
            </a:pPr>
            <a:r>
              <a:rPr lang="en-US" b="1" dirty="0">
                <a:solidFill>
                  <a:srgbClr val="FFFF00"/>
                </a:solidFill>
                <a:cs typeface="Times New Roman" panose="02020603050405020304" pitchFamily="18" charset="0"/>
              </a:rPr>
              <a:t>Current Objectives (Completed / Ongoing):</a:t>
            </a:r>
          </a:p>
          <a:p>
            <a:pPr algn="just"/>
            <a:r>
              <a:rPr lang="en-US" dirty="0">
                <a:cs typeface="Times New Roman" panose="02020603050405020304" pitchFamily="18" charset="0"/>
              </a:rPr>
              <a:t> Interface the HW-827 pulse sensor with the Arduino UNO R4 </a:t>
            </a:r>
            <a:r>
              <a:rPr lang="en-US" dirty="0" err="1">
                <a:cs typeface="Times New Roman" panose="02020603050405020304" pitchFamily="18" charset="0"/>
              </a:rPr>
              <a:t>WiFi</a:t>
            </a:r>
            <a:r>
              <a:rPr lang="en-US" dirty="0">
                <a:cs typeface="Times New Roman" panose="02020603050405020304" pitchFamily="18" charset="0"/>
              </a:rPr>
              <a:t>.</a:t>
            </a:r>
          </a:p>
          <a:p>
            <a:pPr algn="just"/>
            <a:r>
              <a:rPr lang="en-US" dirty="0">
                <a:cs typeface="Times New Roman" panose="02020603050405020304" pitchFamily="18" charset="0"/>
              </a:rPr>
              <a:t> Display live BPM readings on an OLED screen.</a:t>
            </a:r>
          </a:p>
          <a:p>
            <a:pPr algn="just"/>
            <a:r>
              <a:rPr lang="en-US" dirty="0">
                <a:cs typeface="Times New Roman" panose="02020603050405020304" pitchFamily="18" charset="0"/>
              </a:rPr>
              <a:t> Begin testing for signal accuracy and sensor reliability.</a:t>
            </a:r>
          </a:p>
          <a:p>
            <a:pPr marL="0" indent="0" algn="just">
              <a:buNone/>
            </a:pPr>
            <a:r>
              <a:rPr lang="en-US" b="1" dirty="0">
                <a:solidFill>
                  <a:srgbClr val="FFFF00"/>
                </a:solidFill>
                <a:cs typeface="Times New Roman" panose="02020603050405020304" pitchFamily="18" charset="0"/>
              </a:rPr>
              <a:t>Following Stage Objectives (Planned):</a:t>
            </a:r>
          </a:p>
          <a:p>
            <a:pPr algn="just"/>
            <a:r>
              <a:rPr lang="en-US" dirty="0">
                <a:cs typeface="Times New Roman" panose="02020603050405020304" pitchFamily="18" charset="0"/>
              </a:rPr>
              <a:t> Integrate Arduino IoT Cloud for email/push alerts.</a:t>
            </a:r>
          </a:p>
          <a:p>
            <a:pPr algn="just"/>
            <a:r>
              <a:rPr lang="en-US" dirty="0">
                <a:cs typeface="Times New Roman" panose="02020603050405020304" pitchFamily="18" charset="0"/>
              </a:rPr>
              <a:t> Validate performance under extended operation.</a:t>
            </a:r>
          </a:p>
          <a:p>
            <a:pPr algn="just"/>
            <a:r>
              <a:rPr lang="en-US" dirty="0">
                <a:cs typeface="Times New Roman" panose="02020603050405020304" pitchFamily="18" charset="0"/>
              </a:rPr>
              <a:t> Conduct complete testing and documentation.</a:t>
            </a:r>
            <a:endParaRPr lang="en-GB" dirty="0">
              <a:cs typeface="Times New Roman" panose="02020603050405020304" pitchFamily="18" charset="0"/>
            </a:endParaRPr>
          </a:p>
        </p:txBody>
      </p:sp>
    </p:spTree>
    <p:extLst>
      <p:ext uri="{BB962C8B-B14F-4D97-AF65-F5344CB8AC3E}">
        <p14:creationId xmlns:p14="http://schemas.microsoft.com/office/powerpoint/2010/main" val="30706360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3A5C6-4EA8-6B05-B19E-11DFC2369F3C}"/>
              </a:ext>
            </a:extLst>
          </p:cNvPr>
          <p:cNvSpPr>
            <a:spLocks noGrp="1"/>
          </p:cNvSpPr>
          <p:nvPr>
            <p:ph type="title"/>
          </p:nvPr>
        </p:nvSpPr>
        <p:spPr>
          <a:xfrm>
            <a:off x="2934182" y="121534"/>
            <a:ext cx="6695956" cy="734993"/>
          </a:xfrm>
        </p:spPr>
        <p:txBody>
          <a:bodyPr>
            <a:normAutofit fontScale="90000"/>
          </a:bodyPr>
          <a:lstStyle/>
          <a:p>
            <a:pPr algn="ctr"/>
            <a:r>
              <a:rPr lang="en-GB" sz="4000" dirty="0">
                <a:cs typeface="Times New Roman" panose="02020603050405020304" pitchFamily="18" charset="0"/>
              </a:rPr>
              <a:t>Literature Review Summary</a:t>
            </a:r>
            <a:br>
              <a:rPr lang="en-GB" dirty="0"/>
            </a:br>
            <a:endParaRPr lang="en-GB" dirty="0"/>
          </a:p>
        </p:txBody>
      </p:sp>
      <p:sp>
        <p:nvSpPr>
          <p:cNvPr id="3" name="Content Placeholder 2">
            <a:extLst>
              <a:ext uri="{FF2B5EF4-FFF2-40B4-BE49-F238E27FC236}">
                <a16:creationId xmlns:a16="http://schemas.microsoft.com/office/drawing/2014/main" id="{433F7683-A6BD-5A51-542D-E61099778BD2}"/>
              </a:ext>
            </a:extLst>
          </p:cNvPr>
          <p:cNvSpPr>
            <a:spLocks noGrp="1"/>
          </p:cNvSpPr>
          <p:nvPr>
            <p:ph idx="1"/>
          </p:nvPr>
        </p:nvSpPr>
        <p:spPr>
          <a:xfrm>
            <a:off x="769717" y="908612"/>
            <a:ext cx="11215868" cy="5744903"/>
          </a:xfrm>
        </p:spPr>
        <p:txBody>
          <a:bodyPr>
            <a:normAutofit fontScale="92500" lnSpcReduction="10000"/>
          </a:bodyPr>
          <a:lstStyle/>
          <a:p>
            <a:pPr algn="just"/>
            <a:r>
              <a:rPr lang="en-US" b="1" dirty="0">
                <a:solidFill>
                  <a:srgbClr val="FFFF00"/>
                </a:solidFill>
                <a:cs typeface="Times New Roman" panose="02020603050405020304" pitchFamily="18" charset="0"/>
              </a:rPr>
              <a:t>IoT in Healthcare:</a:t>
            </a:r>
            <a:r>
              <a:rPr lang="en-US" b="1" dirty="0">
                <a:cs typeface="Times New Roman" panose="02020603050405020304" pitchFamily="18" charset="0"/>
              </a:rPr>
              <a:t> </a:t>
            </a:r>
            <a:r>
              <a:rPr lang="en-US" dirty="0">
                <a:cs typeface="Times New Roman" panose="02020603050405020304" pitchFamily="18" charset="0"/>
              </a:rPr>
              <a:t>Literature (Ashraf et al., 2023 [6]; </a:t>
            </a:r>
            <a:r>
              <a:rPr lang="en-US" dirty="0" err="1">
                <a:cs typeface="Times New Roman" panose="02020603050405020304" pitchFamily="18" charset="0"/>
              </a:rPr>
              <a:t>Abdulmalek</a:t>
            </a:r>
            <a:r>
              <a:rPr lang="en-US" dirty="0">
                <a:cs typeface="Times New Roman" panose="02020603050405020304" pitchFamily="18" charset="0"/>
              </a:rPr>
              <a:t> et al., 2022 [11]; </a:t>
            </a:r>
            <a:r>
              <a:rPr lang="en-US" dirty="0" err="1">
                <a:cs typeface="Times New Roman" panose="02020603050405020304" pitchFamily="18" charset="0"/>
              </a:rPr>
              <a:t>Sahithi</a:t>
            </a:r>
            <a:r>
              <a:rPr lang="en-US" dirty="0">
                <a:cs typeface="Times New Roman" panose="02020603050405020304" pitchFamily="18" charset="0"/>
              </a:rPr>
              <a:t> et al., 2020 [7]) highlights IoT’s growing role in remote monitoring and predictive health management.</a:t>
            </a:r>
          </a:p>
          <a:p>
            <a:pPr algn="just"/>
            <a:r>
              <a:rPr lang="en-US" b="1" dirty="0">
                <a:solidFill>
                  <a:srgbClr val="FFFF00"/>
                </a:solidFill>
                <a:cs typeface="Times New Roman" panose="02020603050405020304" pitchFamily="18" charset="0"/>
              </a:rPr>
              <a:t>Privacy Concerns:</a:t>
            </a:r>
            <a:r>
              <a:rPr lang="en-US" b="1" dirty="0">
                <a:cs typeface="Times New Roman" panose="02020603050405020304" pitchFamily="18" charset="0"/>
              </a:rPr>
              <a:t> </a:t>
            </a:r>
            <a:r>
              <a:rPr lang="en-US" dirty="0" err="1">
                <a:cs typeface="Times New Roman" panose="02020603050405020304" pitchFamily="18" charset="0"/>
              </a:rPr>
              <a:t>Benjumea</a:t>
            </a:r>
            <a:r>
              <a:rPr lang="en-US" dirty="0">
                <a:cs typeface="Times New Roman" panose="02020603050405020304" pitchFamily="18" charset="0"/>
              </a:rPr>
              <a:t> et al. (2020 [3]) emphasize ethical and privacy challenges in mobile health systems, particularly around consent and data sharing.</a:t>
            </a:r>
          </a:p>
          <a:p>
            <a:pPr algn="just"/>
            <a:r>
              <a:rPr lang="en-US" b="1" dirty="0">
                <a:solidFill>
                  <a:srgbClr val="FFFF00"/>
                </a:solidFill>
                <a:cs typeface="Times New Roman" panose="02020603050405020304" pitchFamily="18" charset="0"/>
              </a:rPr>
              <a:t>Sensor Technology:</a:t>
            </a:r>
            <a:r>
              <a:rPr lang="en-US" b="1" dirty="0">
                <a:cs typeface="Times New Roman" panose="02020603050405020304" pitchFamily="18" charset="0"/>
              </a:rPr>
              <a:t> </a:t>
            </a:r>
            <a:r>
              <a:rPr lang="en-US" dirty="0">
                <a:cs typeface="Times New Roman" panose="02020603050405020304" pitchFamily="18" charset="0"/>
              </a:rPr>
              <a:t>Studies (</a:t>
            </a:r>
            <a:r>
              <a:rPr lang="en-US" dirty="0" err="1">
                <a:cs typeface="Times New Roman" panose="02020603050405020304" pitchFamily="18" charset="0"/>
              </a:rPr>
              <a:t>Andriani</a:t>
            </a:r>
            <a:r>
              <a:rPr lang="en-US" dirty="0">
                <a:cs typeface="Times New Roman" panose="02020603050405020304" pitchFamily="18" charset="0"/>
              </a:rPr>
              <a:t> et al., 2024 [9]; Pail, 2023 [2]; Prabhakar et al., 2024 [8]) demonstrate accurate heart-rate detection using optical PPG sensors such as MAX30102 and </a:t>
            </a:r>
            <a:r>
              <a:rPr lang="en-GB" dirty="0"/>
              <a:t>HW-827 </a:t>
            </a:r>
            <a:r>
              <a:rPr lang="en-US" dirty="0">
                <a:cs typeface="Times New Roman" panose="02020603050405020304" pitchFamily="18" charset="0"/>
              </a:rPr>
              <a:t>with Arduino and Raspberry Pi platforms.</a:t>
            </a:r>
            <a:endParaRPr lang="en-US" dirty="0">
              <a:solidFill>
                <a:srgbClr val="FFFF00"/>
              </a:solidFill>
              <a:cs typeface="Times New Roman" panose="02020603050405020304" pitchFamily="18" charset="0"/>
            </a:endParaRPr>
          </a:p>
          <a:p>
            <a:pPr algn="just"/>
            <a:r>
              <a:rPr lang="en-US" b="1" dirty="0">
                <a:solidFill>
                  <a:srgbClr val="FFFF00"/>
                </a:solidFill>
                <a:cs typeface="Times New Roman" panose="02020603050405020304" pitchFamily="18" charset="0"/>
              </a:rPr>
              <a:t>Signal Accuracy: </a:t>
            </a:r>
            <a:r>
              <a:rPr lang="en-US" dirty="0">
                <a:cs typeface="Times New Roman" panose="02020603050405020304" pitchFamily="18" charset="0"/>
              </a:rPr>
              <a:t>Mejía-Mejía and </a:t>
            </a:r>
            <a:r>
              <a:rPr lang="en-US" dirty="0" err="1">
                <a:cs typeface="Times New Roman" panose="02020603050405020304" pitchFamily="18" charset="0"/>
              </a:rPr>
              <a:t>Kyriacou</a:t>
            </a:r>
            <a:r>
              <a:rPr lang="en-US" dirty="0">
                <a:cs typeface="Times New Roman" panose="02020603050405020304" pitchFamily="18" charset="0"/>
              </a:rPr>
              <a:t> (2023 [10]) and Bent et al. (2020 [5]) confirm that noise filtering and calibration techniques are essential for reliable physiological data acquisition.</a:t>
            </a:r>
          </a:p>
          <a:p>
            <a:pPr algn="just"/>
            <a:r>
              <a:rPr lang="en-US" b="1" dirty="0">
                <a:solidFill>
                  <a:srgbClr val="FFFF00"/>
                </a:solidFill>
                <a:cs typeface="Times New Roman" panose="02020603050405020304" pitchFamily="18" charset="0"/>
              </a:rPr>
              <a:t>Research Gap:</a:t>
            </a:r>
            <a:r>
              <a:rPr lang="en-US" dirty="0">
                <a:solidFill>
                  <a:srgbClr val="FFFF00"/>
                </a:solidFill>
                <a:cs typeface="Times New Roman" panose="02020603050405020304" pitchFamily="18" charset="0"/>
              </a:rPr>
              <a:t> </a:t>
            </a:r>
            <a:r>
              <a:rPr lang="en-US" dirty="0">
                <a:cs typeface="Times New Roman" panose="02020603050405020304" pitchFamily="18" charset="0"/>
              </a:rPr>
              <a:t>Despite proven IoT capabilities, few works propose low-cost, standalone systems that function without smartphones or commercial cloud platforms (Evenson et al., 2015 [4]; WHO, 2021 [1]).</a:t>
            </a:r>
            <a:endParaRPr lang="en-GB" dirty="0">
              <a:cs typeface="Times New Roman" panose="02020603050405020304" pitchFamily="18" charset="0"/>
            </a:endParaRPr>
          </a:p>
        </p:txBody>
      </p:sp>
    </p:spTree>
    <p:extLst>
      <p:ext uri="{BB962C8B-B14F-4D97-AF65-F5344CB8AC3E}">
        <p14:creationId xmlns:p14="http://schemas.microsoft.com/office/powerpoint/2010/main" val="6143293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83B58-F3A0-C1A2-F66E-B471511A5418}"/>
              </a:ext>
            </a:extLst>
          </p:cNvPr>
          <p:cNvSpPr>
            <a:spLocks noGrp="1"/>
          </p:cNvSpPr>
          <p:nvPr>
            <p:ph type="title"/>
          </p:nvPr>
        </p:nvSpPr>
        <p:spPr>
          <a:xfrm>
            <a:off x="1141413" y="127323"/>
            <a:ext cx="9905998" cy="572946"/>
          </a:xfrm>
        </p:spPr>
        <p:txBody>
          <a:bodyPr>
            <a:normAutofit fontScale="90000"/>
          </a:bodyPr>
          <a:lstStyle/>
          <a:p>
            <a:pPr algn="ctr"/>
            <a:r>
              <a:rPr lang="en-GB" dirty="0">
                <a:cs typeface="Times New Roman" panose="02020603050405020304" pitchFamily="18" charset="0"/>
              </a:rPr>
              <a:t>Methodology</a:t>
            </a:r>
          </a:p>
        </p:txBody>
      </p:sp>
      <p:sp>
        <p:nvSpPr>
          <p:cNvPr id="3" name="Content Placeholder 2">
            <a:extLst>
              <a:ext uri="{FF2B5EF4-FFF2-40B4-BE49-F238E27FC236}">
                <a16:creationId xmlns:a16="http://schemas.microsoft.com/office/drawing/2014/main" id="{6E895793-FDEE-753E-F862-35C72AAB5A67}"/>
              </a:ext>
            </a:extLst>
          </p:cNvPr>
          <p:cNvSpPr>
            <a:spLocks noGrp="1"/>
          </p:cNvSpPr>
          <p:nvPr>
            <p:ph idx="1"/>
          </p:nvPr>
        </p:nvSpPr>
        <p:spPr>
          <a:xfrm>
            <a:off x="0" y="300942"/>
            <a:ext cx="12136055" cy="5989899"/>
          </a:xfrm>
        </p:spPr>
        <p:txBody>
          <a:bodyPr>
            <a:normAutofit fontScale="25000" lnSpcReduction="20000"/>
          </a:bodyPr>
          <a:lstStyle/>
          <a:p>
            <a:pPr marL="0" indent="0">
              <a:buNone/>
            </a:pPr>
            <a:endParaRPr lang="en-US" dirty="0"/>
          </a:p>
          <a:p>
            <a:pPr algn="just"/>
            <a:r>
              <a:rPr lang="en-US" sz="9600" b="1" dirty="0">
                <a:solidFill>
                  <a:srgbClr val="FFFF00"/>
                </a:solidFill>
                <a:cs typeface="Times New Roman" panose="02020603050405020304" pitchFamily="18" charset="0"/>
              </a:rPr>
              <a:t>Development approach:</a:t>
            </a:r>
            <a:endParaRPr lang="en-US" sz="9600" b="1" dirty="0">
              <a:cs typeface="Times New Roman" panose="02020603050405020304" pitchFamily="18" charset="0"/>
            </a:endParaRPr>
          </a:p>
          <a:p>
            <a:pPr algn="just"/>
            <a:r>
              <a:rPr lang="en-US" sz="9600" dirty="0">
                <a:cs typeface="Times New Roman" panose="02020603050405020304" pitchFamily="18" charset="0"/>
              </a:rPr>
              <a:t>The project follows an </a:t>
            </a:r>
            <a:r>
              <a:rPr lang="en-US" sz="9600" b="1" dirty="0">
                <a:cs typeface="Times New Roman" panose="02020603050405020304" pitchFamily="18" charset="0"/>
              </a:rPr>
              <a:t>Iterative Waterfall Model </a:t>
            </a:r>
            <a:r>
              <a:rPr lang="en-US" sz="9600" dirty="0">
                <a:cs typeface="Times New Roman" panose="02020603050405020304" pitchFamily="18" charset="0"/>
              </a:rPr>
              <a:t>[6], which provides a structured, sequential process for system development — Requirements → Design → Implementation → Testing → Documentation.</a:t>
            </a:r>
          </a:p>
          <a:p>
            <a:pPr algn="just"/>
            <a:r>
              <a:rPr lang="en-US" sz="9600" dirty="0">
                <a:cs typeface="Times New Roman" panose="02020603050405020304" pitchFamily="18" charset="0"/>
              </a:rPr>
              <a:t>This model suits embedded hardware projects, where each stage (hardware setup, firmware development, testing) must be completed and validated before moving to the next.</a:t>
            </a:r>
          </a:p>
          <a:p>
            <a:pPr algn="just"/>
            <a:r>
              <a:rPr lang="en-US" sz="9600" dirty="0">
                <a:cs typeface="Times New Roman" panose="02020603050405020304" pitchFamily="18" charset="0"/>
              </a:rPr>
              <a:t>The iterative aspect allows minor refinements between phases without restarting the whole cycle, improving reliability during prototyping.</a:t>
            </a:r>
          </a:p>
          <a:p>
            <a:pPr algn="just"/>
            <a:r>
              <a:rPr lang="en-US" sz="9600" b="1" dirty="0">
                <a:solidFill>
                  <a:srgbClr val="FFFF00"/>
                </a:solidFill>
                <a:cs typeface="Times New Roman" panose="02020603050405020304" pitchFamily="18" charset="0"/>
              </a:rPr>
              <a:t>Software Development:</a:t>
            </a:r>
          </a:p>
          <a:p>
            <a:pPr algn="just"/>
            <a:r>
              <a:rPr lang="en-US" sz="9600" dirty="0">
                <a:cs typeface="Times New Roman" panose="02020603050405020304" pitchFamily="18" charset="0"/>
              </a:rPr>
              <a:t>Coding is done in the Arduino IoT Cloud Web Editor [2], which combines programming, uploading, and live monitoring in a single environment.</a:t>
            </a:r>
          </a:p>
          <a:p>
            <a:pPr algn="just"/>
            <a:r>
              <a:rPr lang="en-US" sz="9600" dirty="0">
                <a:cs typeface="Times New Roman" panose="02020603050405020304" pitchFamily="18" charset="0"/>
              </a:rPr>
              <a:t>The firmware is written in Arduino C++, a simplified form of C++ optimized for microcontrollers.</a:t>
            </a:r>
          </a:p>
          <a:p>
            <a:pPr algn="just"/>
            <a:r>
              <a:rPr lang="en-US" sz="9600" b="1" dirty="0">
                <a:solidFill>
                  <a:srgbClr val="FFFF00"/>
                </a:solidFill>
                <a:cs typeface="Times New Roman" panose="02020603050405020304" pitchFamily="18" charset="0"/>
              </a:rPr>
              <a:t>Next step: </a:t>
            </a:r>
            <a:r>
              <a:rPr lang="en-US" sz="9600" dirty="0">
                <a:cs typeface="Times New Roman" panose="02020603050405020304" pitchFamily="18" charset="0"/>
              </a:rPr>
              <a:t>integrate Arduino IoT Cloud for alert automation, conduct further system testing, and prepare the documentation.</a:t>
            </a:r>
            <a:endParaRPr lang="en-GB" sz="9600" dirty="0">
              <a:cs typeface="Times New Roman" panose="02020603050405020304" pitchFamily="18" charset="0"/>
            </a:endParaRPr>
          </a:p>
        </p:txBody>
      </p:sp>
    </p:spTree>
    <p:extLst>
      <p:ext uri="{BB962C8B-B14F-4D97-AF65-F5344CB8AC3E}">
        <p14:creationId xmlns:p14="http://schemas.microsoft.com/office/powerpoint/2010/main" val="5374628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C6E77-3D49-5891-FD0E-A366EEA58899}"/>
              </a:ext>
            </a:extLst>
          </p:cNvPr>
          <p:cNvSpPr>
            <a:spLocks noGrp="1"/>
          </p:cNvSpPr>
          <p:nvPr>
            <p:ph type="title"/>
          </p:nvPr>
        </p:nvSpPr>
        <p:spPr>
          <a:xfrm>
            <a:off x="1141413" y="75235"/>
            <a:ext cx="9905998" cy="943337"/>
          </a:xfrm>
        </p:spPr>
        <p:txBody>
          <a:bodyPr/>
          <a:lstStyle/>
          <a:p>
            <a:pPr algn="ctr"/>
            <a:r>
              <a:rPr lang="en-US" dirty="0"/>
              <a:t>Gantt chart</a:t>
            </a:r>
            <a:endParaRPr lang="en-GB" dirty="0"/>
          </a:p>
        </p:txBody>
      </p:sp>
      <p:sp>
        <p:nvSpPr>
          <p:cNvPr id="3" name="Content Placeholder 2">
            <a:extLst>
              <a:ext uri="{FF2B5EF4-FFF2-40B4-BE49-F238E27FC236}">
                <a16:creationId xmlns:a16="http://schemas.microsoft.com/office/drawing/2014/main" id="{1305EA8F-9548-E080-A774-6B08DB29B224}"/>
              </a:ext>
            </a:extLst>
          </p:cNvPr>
          <p:cNvSpPr>
            <a:spLocks noGrp="1"/>
          </p:cNvSpPr>
          <p:nvPr>
            <p:ph idx="1"/>
          </p:nvPr>
        </p:nvSpPr>
        <p:spPr>
          <a:xfrm>
            <a:off x="885463" y="1018572"/>
            <a:ext cx="10498237" cy="4772629"/>
          </a:xfrm>
        </p:spPr>
        <p:txBody>
          <a:bodyPr/>
          <a:lstStyle/>
          <a:p>
            <a:pPr marL="0" indent="0">
              <a:buNone/>
            </a:pPr>
            <a:r>
              <a:rPr lang="en-US" i="1" dirty="0">
                <a:solidFill>
                  <a:schemeClr val="bg2"/>
                </a:solidFill>
              </a:rPr>
              <a:t> </a:t>
            </a:r>
          </a:p>
          <a:p>
            <a:pPr marL="0" indent="0">
              <a:buNone/>
            </a:pPr>
            <a:endParaRPr lang="en-US" i="1" dirty="0">
              <a:solidFill>
                <a:schemeClr val="bg2"/>
              </a:solidFill>
            </a:endParaRPr>
          </a:p>
          <a:p>
            <a:pPr marL="0" indent="0">
              <a:buNone/>
            </a:pPr>
            <a:r>
              <a:rPr lang="en-US" i="1" dirty="0"/>
              <a:t>Project Gantt Chart showing </a:t>
            </a:r>
          </a:p>
          <a:p>
            <a:pPr marL="0" indent="0">
              <a:buNone/>
            </a:pPr>
            <a:r>
              <a:rPr lang="en-US" i="1" dirty="0"/>
              <a:t>development progress </a:t>
            </a:r>
          </a:p>
          <a:p>
            <a:pPr marL="0" indent="0">
              <a:buNone/>
            </a:pPr>
            <a:r>
              <a:rPr lang="en-US" i="1" dirty="0"/>
              <a:t>up to Interim Viva (October 2025)</a:t>
            </a:r>
          </a:p>
          <a:p>
            <a:pPr marL="0" indent="0">
              <a:buNone/>
            </a:pPr>
            <a:r>
              <a:rPr lang="en-US" i="1" dirty="0"/>
              <a:t>and future tasks.</a:t>
            </a:r>
          </a:p>
          <a:p>
            <a:pPr marL="0" indent="0">
              <a:buNone/>
            </a:pPr>
            <a:endParaRPr lang="en-GB" i="1" dirty="0">
              <a:solidFill>
                <a:schemeClr val="bg2"/>
              </a:solidFill>
            </a:endParaRPr>
          </a:p>
        </p:txBody>
      </p:sp>
      <p:pic>
        <p:nvPicPr>
          <p:cNvPr id="5" name="Picture 4">
            <a:extLst>
              <a:ext uri="{FF2B5EF4-FFF2-40B4-BE49-F238E27FC236}">
                <a16:creationId xmlns:a16="http://schemas.microsoft.com/office/drawing/2014/main" id="{95D4920B-8FD7-1AD4-E79F-7A9633E6B794}"/>
              </a:ext>
            </a:extLst>
          </p:cNvPr>
          <p:cNvPicPr>
            <a:picLocks noChangeAspect="1"/>
          </p:cNvPicPr>
          <p:nvPr/>
        </p:nvPicPr>
        <p:blipFill>
          <a:blip r:embed="rId2"/>
          <a:stretch>
            <a:fillRect/>
          </a:stretch>
        </p:blipFill>
        <p:spPr>
          <a:xfrm>
            <a:off x="5894380" y="921132"/>
            <a:ext cx="5952307" cy="5508605"/>
          </a:xfrm>
          <a:prstGeom prst="rect">
            <a:avLst/>
          </a:prstGeom>
        </p:spPr>
      </p:pic>
    </p:spTree>
    <p:extLst>
      <p:ext uri="{BB962C8B-B14F-4D97-AF65-F5344CB8AC3E}">
        <p14:creationId xmlns:p14="http://schemas.microsoft.com/office/powerpoint/2010/main" val="24419670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AAB6A-A99F-90E1-1980-A953EBC5D212}"/>
              </a:ext>
            </a:extLst>
          </p:cNvPr>
          <p:cNvSpPr>
            <a:spLocks noGrp="1"/>
          </p:cNvSpPr>
          <p:nvPr>
            <p:ph type="title"/>
          </p:nvPr>
        </p:nvSpPr>
        <p:spPr>
          <a:xfrm>
            <a:off x="1141413" y="115747"/>
            <a:ext cx="9905998" cy="1064871"/>
          </a:xfrm>
        </p:spPr>
        <p:txBody>
          <a:bodyPr/>
          <a:lstStyle/>
          <a:p>
            <a:pPr algn="ctr"/>
            <a:r>
              <a:rPr lang="en-GB" dirty="0">
                <a:cs typeface="Times New Roman" panose="02020603050405020304" pitchFamily="18" charset="0"/>
              </a:rPr>
              <a:t>System Design Overview</a:t>
            </a:r>
          </a:p>
        </p:txBody>
      </p:sp>
      <p:sp>
        <p:nvSpPr>
          <p:cNvPr id="3" name="Content Placeholder 2">
            <a:extLst>
              <a:ext uri="{FF2B5EF4-FFF2-40B4-BE49-F238E27FC236}">
                <a16:creationId xmlns:a16="http://schemas.microsoft.com/office/drawing/2014/main" id="{E974BD21-F721-17A7-DBA8-847CF0F0C791}"/>
              </a:ext>
            </a:extLst>
          </p:cNvPr>
          <p:cNvSpPr>
            <a:spLocks noGrp="1"/>
          </p:cNvSpPr>
          <p:nvPr>
            <p:ph idx="1"/>
          </p:nvPr>
        </p:nvSpPr>
        <p:spPr>
          <a:xfrm>
            <a:off x="457201" y="1180618"/>
            <a:ext cx="5301332" cy="4610583"/>
          </a:xfrm>
        </p:spPr>
        <p:txBody>
          <a:bodyPr>
            <a:normAutofit lnSpcReduction="10000"/>
          </a:bodyPr>
          <a:lstStyle/>
          <a:p>
            <a:pPr marL="0" indent="0">
              <a:buNone/>
            </a:pPr>
            <a:endParaRPr lang="en-GB" dirty="0"/>
          </a:p>
          <a:p>
            <a:pPr algn="just"/>
            <a:r>
              <a:rPr lang="en-GB" b="1" dirty="0">
                <a:solidFill>
                  <a:srgbClr val="FFFF00"/>
                </a:solidFill>
                <a:cs typeface="Times New Roman" panose="02020603050405020304" pitchFamily="18" charset="0"/>
              </a:rPr>
              <a:t>Input</a:t>
            </a:r>
            <a:r>
              <a:rPr lang="en-GB" dirty="0">
                <a:cs typeface="Times New Roman" panose="02020603050405020304" pitchFamily="18" charset="0"/>
              </a:rPr>
              <a:t>: HW-827 pulse sensor → </a:t>
            </a:r>
            <a:r>
              <a:rPr lang="en-GB" dirty="0" err="1">
                <a:cs typeface="Times New Roman" panose="02020603050405020304" pitchFamily="18" charset="0"/>
              </a:rPr>
              <a:t>analog</a:t>
            </a:r>
            <a:r>
              <a:rPr lang="en-GB" dirty="0">
                <a:cs typeface="Times New Roman" panose="02020603050405020304" pitchFamily="18" charset="0"/>
              </a:rPr>
              <a:t> signal [9].</a:t>
            </a:r>
          </a:p>
          <a:p>
            <a:pPr algn="just"/>
            <a:r>
              <a:rPr lang="en-GB" b="1" dirty="0">
                <a:solidFill>
                  <a:srgbClr val="FFFF00"/>
                </a:solidFill>
                <a:cs typeface="Times New Roman" panose="02020603050405020304" pitchFamily="18" charset="0"/>
              </a:rPr>
              <a:t>Processing</a:t>
            </a:r>
            <a:r>
              <a:rPr lang="en-GB" dirty="0">
                <a:cs typeface="Times New Roman" panose="02020603050405020304" pitchFamily="18" charset="0"/>
              </a:rPr>
              <a:t>: Arduino UNO R4 </a:t>
            </a:r>
            <a:r>
              <a:rPr lang="en-GB" dirty="0" err="1">
                <a:cs typeface="Times New Roman" panose="02020603050405020304" pitchFamily="18" charset="0"/>
              </a:rPr>
              <a:t>WiFi</a:t>
            </a:r>
            <a:r>
              <a:rPr lang="en-GB" dirty="0">
                <a:cs typeface="Times New Roman" panose="02020603050405020304" pitchFamily="18" charset="0"/>
              </a:rPr>
              <a:t> → converts signal to BPM.</a:t>
            </a:r>
          </a:p>
          <a:p>
            <a:pPr algn="just"/>
            <a:r>
              <a:rPr lang="en-GB" b="1" dirty="0">
                <a:solidFill>
                  <a:srgbClr val="FFFF00"/>
                </a:solidFill>
                <a:cs typeface="Times New Roman" panose="02020603050405020304" pitchFamily="18" charset="0"/>
              </a:rPr>
              <a:t>Output</a:t>
            </a:r>
            <a:r>
              <a:rPr lang="en-GB" dirty="0">
                <a:cs typeface="Times New Roman" panose="02020603050405020304" pitchFamily="18" charset="0"/>
              </a:rPr>
              <a:t>: OLED display → real-time BPM feedback.</a:t>
            </a:r>
          </a:p>
          <a:p>
            <a:pPr algn="just"/>
            <a:r>
              <a:rPr lang="en-GB" b="1" dirty="0">
                <a:solidFill>
                  <a:srgbClr val="FFFF00"/>
                </a:solidFill>
                <a:cs typeface="Times New Roman" panose="02020603050405020304" pitchFamily="18" charset="0"/>
              </a:rPr>
              <a:t>Future Integration</a:t>
            </a:r>
            <a:r>
              <a:rPr lang="en-GB" dirty="0">
                <a:cs typeface="Times New Roman" panose="02020603050405020304" pitchFamily="18" charset="0"/>
              </a:rPr>
              <a:t>: Cloud connection for alerting and logging (not yet implemented) [11].</a:t>
            </a:r>
          </a:p>
        </p:txBody>
      </p:sp>
      <p:pic>
        <p:nvPicPr>
          <p:cNvPr id="5" name="Picture 4">
            <a:extLst>
              <a:ext uri="{FF2B5EF4-FFF2-40B4-BE49-F238E27FC236}">
                <a16:creationId xmlns:a16="http://schemas.microsoft.com/office/drawing/2014/main" id="{711DEAA6-9ADE-3E8F-2568-02BAC14FAA99}"/>
              </a:ext>
            </a:extLst>
          </p:cNvPr>
          <p:cNvPicPr>
            <a:picLocks noChangeAspect="1"/>
          </p:cNvPicPr>
          <p:nvPr/>
        </p:nvPicPr>
        <p:blipFill>
          <a:blip r:embed="rId2"/>
          <a:srcRect/>
          <a:stretch/>
        </p:blipFill>
        <p:spPr>
          <a:xfrm>
            <a:off x="6209818" y="1776714"/>
            <a:ext cx="5636871" cy="4014487"/>
          </a:xfrm>
          <a:prstGeom prst="rect">
            <a:avLst/>
          </a:prstGeom>
        </p:spPr>
      </p:pic>
    </p:spTree>
    <p:extLst>
      <p:ext uri="{BB962C8B-B14F-4D97-AF65-F5344CB8AC3E}">
        <p14:creationId xmlns:p14="http://schemas.microsoft.com/office/powerpoint/2010/main" val="20486864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E701A-DFB9-A11C-EF9E-8042A4F66DE7}"/>
              </a:ext>
            </a:extLst>
          </p:cNvPr>
          <p:cNvSpPr>
            <a:spLocks noGrp="1"/>
          </p:cNvSpPr>
          <p:nvPr>
            <p:ph type="title"/>
          </p:nvPr>
        </p:nvSpPr>
        <p:spPr>
          <a:xfrm>
            <a:off x="1141413" y="133109"/>
            <a:ext cx="9905998" cy="850739"/>
          </a:xfrm>
        </p:spPr>
        <p:txBody>
          <a:bodyPr/>
          <a:lstStyle/>
          <a:p>
            <a:pPr algn="ctr"/>
            <a:r>
              <a:rPr lang="en-GB" dirty="0">
                <a:cs typeface="Times New Roman" panose="02020603050405020304" pitchFamily="18" charset="0"/>
              </a:rPr>
              <a:t>Hardware Setup</a:t>
            </a:r>
          </a:p>
        </p:txBody>
      </p:sp>
      <p:sp>
        <p:nvSpPr>
          <p:cNvPr id="3" name="Content Placeholder 2">
            <a:extLst>
              <a:ext uri="{FF2B5EF4-FFF2-40B4-BE49-F238E27FC236}">
                <a16:creationId xmlns:a16="http://schemas.microsoft.com/office/drawing/2014/main" id="{9012C474-246A-EDCD-3F24-241CA46B5375}"/>
              </a:ext>
            </a:extLst>
          </p:cNvPr>
          <p:cNvSpPr>
            <a:spLocks noGrp="1"/>
          </p:cNvSpPr>
          <p:nvPr>
            <p:ph idx="1"/>
          </p:nvPr>
        </p:nvSpPr>
        <p:spPr>
          <a:xfrm>
            <a:off x="613458" y="1024359"/>
            <a:ext cx="5335929" cy="4766842"/>
          </a:xfrm>
        </p:spPr>
        <p:txBody>
          <a:bodyPr>
            <a:normAutofit/>
          </a:bodyPr>
          <a:lstStyle/>
          <a:p>
            <a:pPr marL="0" indent="0" algn="just">
              <a:buNone/>
            </a:pPr>
            <a:r>
              <a:rPr lang="en-US" b="1" dirty="0">
                <a:solidFill>
                  <a:srgbClr val="FFFF00"/>
                </a:solidFill>
                <a:cs typeface="Times New Roman" panose="02020603050405020304" pitchFamily="18" charset="0"/>
              </a:rPr>
              <a:t>Components:</a:t>
            </a:r>
          </a:p>
          <a:p>
            <a:pPr algn="just"/>
            <a:r>
              <a:rPr lang="en-US" dirty="0">
                <a:cs typeface="Times New Roman" panose="02020603050405020304" pitchFamily="18" charset="0"/>
              </a:rPr>
              <a:t>Arduino UNO R4 </a:t>
            </a:r>
            <a:r>
              <a:rPr lang="en-US" dirty="0" err="1">
                <a:cs typeface="Times New Roman" panose="02020603050405020304" pitchFamily="18" charset="0"/>
              </a:rPr>
              <a:t>WiFi</a:t>
            </a:r>
            <a:endParaRPr lang="en-US" dirty="0">
              <a:cs typeface="Times New Roman" panose="02020603050405020304" pitchFamily="18" charset="0"/>
            </a:endParaRPr>
          </a:p>
          <a:p>
            <a:pPr algn="just"/>
            <a:r>
              <a:rPr lang="en-US" dirty="0">
                <a:cs typeface="Times New Roman" panose="02020603050405020304" pitchFamily="18" charset="0"/>
              </a:rPr>
              <a:t>HW-827 pulse sensor (A0 input)</a:t>
            </a:r>
          </a:p>
          <a:p>
            <a:pPr algn="just"/>
            <a:r>
              <a:rPr lang="en-US" dirty="0">
                <a:cs typeface="Times New Roman" panose="02020603050405020304" pitchFamily="18" charset="0"/>
              </a:rPr>
              <a:t>SSD1306 OLED display (I²C address 0x3C)</a:t>
            </a:r>
          </a:p>
          <a:p>
            <a:pPr algn="just"/>
            <a:r>
              <a:rPr lang="en-US" dirty="0">
                <a:cs typeface="Times New Roman" panose="02020603050405020304" pitchFamily="18" charset="0"/>
              </a:rPr>
              <a:t>The prototype is powered via USB (5V) [2].</a:t>
            </a:r>
          </a:p>
          <a:p>
            <a:pPr marL="0" indent="0" algn="just">
              <a:buNone/>
            </a:pPr>
            <a:r>
              <a:rPr lang="en-US" dirty="0">
                <a:cs typeface="Times New Roman" panose="02020603050405020304" pitchFamily="18" charset="0"/>
              </a:rPr>
              <a:t>The system currently measures and displays BPM accurately in real time.</a:t>
            </a:r>
          </a:p>
          <a:p>
            <a:pPr marL="0" indent="0">
              <a:buNone/>
            </a:pPr>
            <a:endParaRPr lang="en-GB" dirty="0"/>
          </a:p>
        </p:txBody>
      </p:sp>
      <p:pic>
        <p:nvPicPr>
          <p:cNvPr id="5" name="Picture 4">
            <a:extLst>
              <a:ext uri="{FF2B5EF4-FFF2-40B4-BE49-F238E27FC236}">
                <a16:creationId xmlns:a16="http://schemas.microsoft.com/office/drawing/2014/main" id="{27B7771B-F16A-26AD-4700-244631BED58D}"/>
              </a:ext>
            </a:extLst>
          </p:cNvPr>
          <p:cNvPicPr>
            <a:picLocks noChangeAspect="1"/>
          </p:cNvPicPr>
          <p:nvPr/>
        </p:nvPicPr>
        <p:blipFill>
          <a:blip r:embed="rId2"/>
          <a:stretch>
            <a:fillRect/>
          </a:stretch>
        </p:blipFill>
        <p:spPr>
          <a:xfrm>
            <a:off x="6435523" y="983848"/>
            <a:ext cx="4541375" cy="4764914"/>
          </a:xfrm>
          <a:prstGeom prst="rect">
            <a:avLst/>
          </a:prstGeom>
        </p:spPr>
      </p:pic>
    </p:spTree>
    <p:extLst>
      <p:ext uri="{BB962C8B-B14F-4D97-AF65-F5344CB8AC3E}">
        <p14:creationId xmlns:p14="http://schemas.microsoft.com/office/powerpoint/2010/main" val="2426471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FEDB0-104D-EAA3-EA16-7A5BA7368385}"/>
              </a:ext>
            </a:extLst>
          </p:cNvPr>
          <p:cNvSpPr>
            <a:spLocks noGrp="1"/>
          </p:cNvSpPr>
          <p:nvPr>
            <p:ph type="title"/>
          </p:nvPr>
        </p:nvSpPr>
        <p:spPr>
          <a:xfrm>
            <a:off x="1141413" y="98386"/>
            <a:ext cx="9905998" cy="856526"/>
          </a:xfrm>
        </p:spPr>
        <p:txBody>
          <a:bodyPr/>
          <a:lstStyle/>
          <a:p>
            <a:pPr algn="ctr"/>
            <a:r>
              <a:rPr lang="en-GB" dirty="0">
                <a:cs typeface="Times New Roman" panose="02020603050405020304" pitchFamily="18" charset="0"/>
              </a:rPr>
              <a:t>Software Implementation</a:t>
            </a:r>
          </a:p>
        </p:txBody>
      </p:sp>
      <p:sp>
        <p:nvSpPr>
          <p:cNvPr id="3" name="Content Placeholder 2">
            <a:extLst>
              <a:ext uri="{FF2B5EF4-FFF2-40B4-BE49-F238E27FC236}">
                <a16:creationId xmlns:a16="http://schemas.microsoft.com/office/drawing/2014/main" id="{D06A769F-5998-1F97-A0E6-0F3BC98525CF}"/>
              </a:ext>
            </a:extLst>
          </p:cNvPr>
          <p:cNvSpPr>
            <a:spLocks noGrp="1"/>
          </p:cNvSpPr>
          <p:nvPr>
            <p:ph idx="1"/>
          </p:nvPr>
        </p:nvSpPr>
        <p:spPr>
          <a:xfrm>
            <a:off x="1141412" y="1024358"/>
            <a:ext cx="9905999" cy="5497975"/>
          </a:xfrm>
        </p:spPr>
        <p:txBody>
          <a:bodyPr>
            <a:normAutofit lnSpcReduction="10000"/>
          </a:bodyPr>
          <a:lstStyle/>
          <a:p>
            <a:pPr algn="just"/>
            <a:r>
              <a:rPr lang="en-GB" dirty="0">
                <a:cs typeface="Times New Roman" panose="02020603050405020304" pitchFamily="18" charset="0"/>
              </a:rPr>
              <a:t>Developed in Arduino Web Editor within the Arduino IoT Cloud platform.</a:t>
            </a:r>
          </a:p>
          <a:p>
            <a:pPr marL="0" indent="0" algn="just">
              <a:buNone/>
            </a:pPr>
            <a:r>
              <a:rPr lang="en-GB" b="1" dirty="0">
                <a:solidFill>
                  <a:srgbClr val="FFFF00"/>
                </a:solidFill>
                <a:cs typeface="Times New Roman" panose="02020603050405020304" pitchFamily="18" charset="0"/>
              </a:rPr>
              <a:t>Key libraries:</a:t>
            </a:r>
          </a:p>
          <a:p>
            <a:pPr algn="just"/>
            <a:r>
              <a:rPr lang="en-GB" i="1" dirty="0" err="1">
                <a:cs typeface="Times New Roman" panose="02020603050405020304" pitchFamily="18" charset="0"/>
              </a:rPr>
              <a:t>PulseSensorPlayground</a:t>
            </a:r>
            <a:r>
              <a:rPr lang="en-GB" dirty="0">
                <a:cs typeface="Times New Roman" panose="02020603050405020304" pitchFamily="18" charset="0"/>
              </a:rPr>
              <a:t> (signal acquisition and BPM calculation).</a:t>
            </a:r>
          </a:p>
          <a:p>
            <a:pPr algn="just"/>
            <a:r>
              <a:rPr lang="en-GB" i="1" dirty="0">
                <a:cs typeface="Times New Roman" panose="02020603050405020304" pitchFamily="18" charset="0"/>
              </a:rPr>
              <a:t>Adafruit_SSD1306</a:t>
            </a:r>
            <a:r>
              <a:rPr lang="en-GB" dirty="0">
                <a:cs typeface="Times New Roman" panose="02020603050405020304" pitchFamily="18" charset="0"/>
              </a:rPr>
              <a:t> and </a:t>
            </a:r>
            <a:r>
              <a:rPr lang="en-GB" i="1" dirty="0" err="1">
                <a:cs typeface="Times New Roman" panose="02020603050405020304" pitchFamily="18" charset="0"/>
              </a:rPr>
              <a:t>Adafruit_GFX</a:t>
            </a:r>
            <a:r>
              <a:rPr lang="en-GB" i="1" dirty="0">
                <a:cs typeface="Times New Roman" panose="02020603050405020304" pitchFamily="18" charset="0"/>
              </a:rPr>
              <a:t> </a:t>
            </a:r>
            <a:r>
              <a:rPr lang="en-GB" dirty="0">
                <a:cs typeface="Times New Roman" panose="02020603050405020304" pitchFamily="18" charset="0"/>
              </a:rPr>
              <a:t>(display management).</a:t>
            </a:r>
          </a:p>
          <a:p>
            <a:pPr algn="just"/>
            <a:r>
              <a:rPr lang="en-GB" i="1" dirty="0">
                <a:cs typeface="Times New Roman" panose="02020603050405020304" pitchFamily="18" charset="0"/>
              </a:rPr>
              <a:t>Wire</a:t>
            </a:r>
            <a:r>
              <a:rPr lang="en-GB" dirty="0">
                <a:cs typeface="Times New Roman" panose="02020603050405020304" pitchFamily="18" charset="0"/>
              </a:rPr>
              <a:t> (I²C communication) [9], [10].</a:t>
            </a:r>
          </a:p>
          <a:p>
            <a:pPr marL="0" indent="0" algn="just">
              <a:buNone/>
            </a:pPr>
            <a:r>
              <a:rPr lang="en-GB" b="1" dirty="0">
                <a:solidFill>
                  <a:srgbClr val="FFFF00"/>
                </a:solidFill>
                <a:cs typeface="Times New Roman" panose="02020603050405020304" pitchFamily="18" charset="0"/>
              </a:rPr>
              <a:t>Current program functions:</a:t>
            </a:r>
          </a:p>
          <a:p>
            <a:pPr algn="just"/>
            <a:r>
              <a:rPr lang="en-GB" dirty="0">
                <a:cs typeface="Times New Roman" panose="02020603050405020304" pitchFamily="18" charset="0"/>
              </a:rPr>
              <a:t>Read </a:t>
            </a:r>
            <a:r>
              <a:rPr lang="en-GB" dirty="0" err="1">
                <a:cs typeface="Times New Roman" panose="02020603050405020304" pitchFamily="18" charset="0"/>
              </a:rPr>
              <a:t>analog</a:t>
            </a:r>
            <a:r>
              <a:rPr lang="en-GB" dirty="0">
                <a:cs typeface="Times New Roman" panose="02020603050405020304" pitchFamily="18" charset="0"/>
              </a:rPr>
              <a:t> data from HW-827.</a:t>
            </a:r>
          </a:p>
          <a:p>
            <a:pPr algn="just"/>
            <a:r>
              <a:rPr lang="en-GB" dirty="0">
                <a:cs typeface="Times New Roman" panose="02020603050405020304" pitchFamily="18" charset="0"/>
              </a:rPr>
              <a:t>Smooth BPM values to reduce noise [10].</a:t>
            </a:r>
          </a:p>
          <a:p>
            <a:pPr algn="just"/>
            <a:r>
              <a:rPr lang="en-GB" dirty="0">
                <a:cs typeface="Times New Roman" panose="02020603050405020304" pitchFamily="18" charset="0"/>
              </a:rPr>
              <a:t>Display readings on OLED screen.</a:t>
            </a:r>
          </a:p>
          <a:p>
            <a:pPr marL="0" indent="0" algn="just">
              <a:buNone/>
            </a:pPr>
            <a:r>
              <a:rPr lang="en-GB" b="1" dirty="0">
                <a:solidFill>
                  <a:srgbClr val="FFFF00"/>
                </a:solidFill>
                <a:cs typeface="Times New Roman" panose="02020603050405020304" pitchFamily="18" charset="0"/>
              </a:rPr>
              <a:t>Next phase:</a:t>
            </a:r>
            <a:r>
              <a:rPr lang="en-GB" dirty="0">
                <a:cs typeface="Times New Roman" panose="02020603050405020304" pitchFamily="18" charset="0"/>
              </a:rPr>
              <a:t> enable data sync to Arduino IoT Cloud.</a:t>
            </a:r>
          </a:p>
        </p:txBody>
      </p:sp>
    </p:spTree>
    <p:extLst>
      <p:ext uri="{BB962C8B-B14F-4D97-AF65-F5344CB8AC3E}">
        <p14:creationId xmlns:p14="http://schemas.microsoft.com/office/powerpoint/2010/main" val="19478570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F2B6A-C73F-1ACD-7A09-B8ADA9D0035B}"/>
              </a:ext>
            </a:extLst>
          </p:cNvPr>
          <p:cNvSpPr>
            <a:spLocks noGrp="1"/>
          </p:cNvSpPr>
          <p:nvPr>
            <p:ph type="title"/>
          </p:nvPr>
        </p:nvSpPr>
        <p:spPr>
          <a:xfrm>
            <a:off x="1141413" y="75236"/>
            <a:ext cx="9905998" cy="653970"/>
          </a:xfrm>
        </p:spPr>
        <p:txBody>
          <a:bodyPr/>
          <a:lstStyle/>
          <a:p>
            <a:pPr algn="ctr"/>
            <a:r>
              <a:rPr lang="en-GB" dirty="0"/>
              <a:t>System Code Logic Summary</a:t>
            </a:r>
          </a:p>
        </p:txBody>
      </p:sp>
      <p:sp>
        <p:nvSpPr>
          <p:cNvPr id="3" name="Content Placeholder 2">
            <a:extLst>
              <a:ext uri="{FF2B5EF4-FFF2-40B4-BE49-F238E27FC236}">
                <a16:creationId xmlns:a16="http://schemas.microsoft.com/office/drawing/2014/main" id="{AF1E1330-B4AB-36FA-DB02-4A52F58F7B8C}"/>
              </a:ext>
            </a:extLst>
          </p:cNvPr>
          <p:cNvSpPr>
            <a:spLocks noGrp="1"/>
          </p:cNvSpPr>
          <p:nvPr>
            <p:ph idx="1"/>
          </p:nvPr>
        </p:nvSpPr>
        <p:spPr>
          <a:xfrm>
            <a:off x="1141413" y="1266942"/>
            <a:ext cx="3901940" cy="4756300"/>
          </a:xfrm>
        </p:spPr>
        <p:txBody>
          <a:bodyPr>
            <a:normAutofit/>
          </a:bodyPr>
          <a:lstStyle/>
          <a:p>
            <a:pPr marL="0" indent="0">
              <a:buNone/>
            </a:pPr>
            <a:r>
              <a:rPr lang="en-US" b="1" dirty="0">
                <a:solidFill>
                  <a:srgbClr val="FFFF00"/>
                </a:solidFill>
              </a:rPr>
              <a:t>Program logic overview:</a:t>
            </a:r>
            <a:br>
              <a:rPr lang="en-US" dirty="0">
                <a:solidFill>
                  <a:srgbClr val="FFFF00"/>
                </a:solidFill>
              </a:rPr>
            </a:br>
            <a:r>
              <a:rPr lang="en-US" dirty="0"/>
              <a:t>• The firmware operates as a continuous loop detecting, processing, and displaying heart rate data in real time.</a:t>
            </a:r>
            <a:br>
              <a:rPr lang="en-US" dirty="0"/>
            </a:br>
            <a:r>
              <a:rPr lang="en-US" dirty="0"/>
              <a:t>• Independent modules handle signal input, averaging, and error</a:t>
            </a:r>
            <a:r>
              <a:rPr lang="en-US" sz="2800" dirty="0"/>
              <a:t> </a:t>
            </a:r>
            <a:r>
              <a:rPr lang="en-US" dirty="0"/>
              <a:t>detection without blocking other processes.</a:t>
            </a:r>
            <a:endParaRPr lang="en-GB" dirty="0"/>
          </a:p>
        </p:txBody>
      </p:sp>
      <p:pic>
        <p:nvPicPr>
          <p:cNvPr id="5" name="Picture 4">
            <a:extLst>
              <a:ext uri="{FF2B5EF4-FFF2-40B4-BE49-F238E27FC236}">
                <a16:creationId xmlns:a16="http://schemas.microsoft.com/office/drawing/2014/main" id="{7F1C89E5-A4B9-6BD3-74E9-3AD0701D6985}"/>
              </a:ext>
            </a:extLst>
          </p:cNvPr>
          <p:cNvPicPr>
            <a:picLocks noChangeAspect="1"/>
          </p:cNvPicPr>
          <p:nvPr/>
        </p:nvPicPr>
        <p:blipFill>
          <a:blip r:embed="rId2"/>
          <a:stretch>
            <a:fillRect/>
          </a:stretch>
        </p:blipFill>
        <p:spPr>
          <a:xfrm>
            <a:off x="5811581" y="1338436"/>
            <a:ext cx="5106113" cy="504895"/>
          </a:xfrm>
          <a:prstGeom prst="rect">
            <a:avLst/>
          </a:prstGeom>
        </p:spPr>
      </p:pic>
      <p:sp>
        <p:nvSpPr>
          <p:cNvPr id="6" name="TextBox 5">
            <a:extLst>
              <a:ext uri="{FF2B5EF4-FFF2-40B4-BE49-F238E27FC236}">
                <a16:creationId xmlns:a16="http://schemas.microsoft.com/office/drawing/2014/main" id="{03CCF188-DB39-EAEF-BECB-1B9C9D7CE973}"/>
              </a:ext>
            </a:extLst>
          </p:cNvPr>
          <p:cNvSpPr txBox="1"/>
          <p:nvPr/>
        </p:nvSpPr>
        <p:spPr>
          <a:xfrm>
            <a:off x="5606013" y="2129395"/>
            <a:ext cx="5845831" cy="646331"/>
          </a:xfrm>
          <a:prstGeom prst="rect">
            <a:avLst/>
          </a:prstGeom>
          <a:noFill/>
        </p:spPr>
        <p:txBody>
          <a:bodyPr wrap="none" rtlCol="0">
            <a:spAutoFit/>
          </a:bodyPr>
          <a:lstStyle/>
          <a:p>
            <a:r>
              <a:rPr lang="en-US" i="1" dirty="0">
                <a:latin typeface="Times New Roman" panose="02020603050405020304" pitchFamily="18" charset="0"/>
                <a:cs typeface="Times New Roman" panose="02020603050405020304" pitchFamily="18" charset="0"/>
              </a:rPr>
              <a:t>(Beat Detection: Triggered each time a heartbeat is detected, </a:t>
            </a:r>
          </a:p>
          <a:p>
            <a:r>
              <a:rPr lang="en-US" i="1" dirty="0">
                <a:latin typeface="Times New Roman" panose="02020603050405020304" pitchFamily="18" charset="0"/>
                <a:cs typeface="Times New Roman" panose="02020603050405020304" pitchFamily="18" charset="0"/>
              </a:rPr>
              <a:t>reads the instantaneous BPM)</a:t>
            </a:r>
            <a:endParaRPr lang="en-GB" i="1" dirty="0">
              <a:latin typeface="Times New Roman" panose="02020603050405020304" pitchFamily="18" charset="0"/>
              <a:cs typeface="Times New Roman" panose="02020603050405020304" pitchFamily="18" charset="0"/>
            </a:endParaRPr>
          </a:p>
        </p:txBody>
      </p:sp>
      <p:pic>
        <p:nvPicPr>
          <p:cNvPr id="8" name="Picture 7">
            <a:extLst>
              <a:ext uri="{FF2B5EF4-FFF2-40B4-BE49-F238E27FC236}">
                <a16:creationId xmlns:a16="http://schemas.microsoft.com/office/drawing/2014/main" id="{5005851B-FC13-36E2-42A4-3F1430F5FF21}"/>
              </a:ext>
            </a:extLst>
          </p:cNvPr>
          <p:cNvPicPr>
            <a:picLocks noChangeAspect="1"/>
          </p:cNvPicPr>
          <p:nvPr/>
        </p:nvPicPr>
        <p:blipFill>
          <a:blip r:embed="rId3"/>
          <a:stretch>
            <a:fillRect/>
          </a:stretch>
        </p:blipFill>
        <p:spPr>
          <a:xfrm>
            <a:off x="6314968" y="3147071"/>
            <a:ext cx="5191850" cy="2057687"/>
          </a:xfrm>
          <a:prstGeom prst="rect">
            <a:avLst/>
          </a:prstGeom>
        </p:spPr>
      </p:pic>
      <p:sp>
        <p:nvSpPr>
          <p:cNvPr id="9" name="TextBox 8">
            <a:extLst>
              <a:ext uri="{FF2B5EF4-FFF2-40B4-BE49-F238E27FC236}">
                <a16:creationId xmlns:a16="http://schemas.microsoft.com/office/drawing/2014/main" id="{B03FEB60-CEB2-9E5D-4DE1-94640C327C3B}"/>
              </a:ext>
            </a:extLst>
          </p:cNvPr>
          <p:cNvSpPr txBox="1"/>
          <p:nvPr/>
        </p:nvSpPr>
        <p:spPr>
          <a:xfrm>
            <a:off x="5739513" y="5599481"/>
            <a:ext cx="4431534" cy="646331"/>
          </a:xfrm>
          <a:prstGeom prst="rect">
            <a:avLst/>
          </a:prstGeom>
          <a:noFill/>
        </p:spPr>
        <p:txBody>
          <a:bodyPr wrap="none" rtlCol="0">
            <a:spAutoFit/>
          </a:bodyPr>
          <a:lstStyle/>
          <a:p>
            <a:r>
              <a:rPr lang="en-US" i="1" dirty="0">
                <a:latin typeface="Times New Roman" panose="02020603050405020304" pitchFamily="18" charset="0"/>
                <a:cs typeface="Times New Roman" panose="02020603050405020304" pitchFamily="18" charset="0"/>
              </a:rPr>
              <a:t>(Averaging readings: Smooths BPM readings </a:t>
            </a:r>
          </a:p>
          <a:p>
            <a:r>
              <a:rPr lang="en-US" i="1" dirty="0">
                <a:latin typeface="Times New Roman" panose="02020603050405020304" pitchFamily="18" charset="0"/>
                <a:cs typeface="Times New Roman" panose="02020603050405020304" pitchFamily="18" charset="0"/>
              </a:rPr>
              <a:t>using a 5-sample average.)</a:t>
            </a:r>
            <a:endParaRPr lang="en-GB"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552949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F54BD-E22D-4142-89B4-A46ADC4674F3}"/>
              </a:ext>
            </a:extLst>
          </p:cNvPr>
          <p:cNvSpPr>
            <a:spLocks noGrp="1"/>
          </p:cNvSpPr>
          <p:nvPr>
            <p:ph type="title"/>
          </p:nvPr>
        </p:nvSpPr>
        <p:spPr>
          <a:xfrm>
            <a:off x="1141413" y="135686"/>
            <a:ext cx="9905998" cy="784614"/>
          </a:xfrm>
        </p:spPr>
        <p:txBody>
          <a:bodyPr/>
          <a:lstStyle/>
          <a:p>
            <a:pPr algn="ctr"/>
            <a:r>
              <a:rPr lang="en-GB" dirty="0"/>
              <a:t>System Code Logic Summary (continued)</a:t>
            </a:r>
          </a:p>
        </p:txBody>
      </p:sp>
      <p:sp>
        <p:nvSpPr>
          <p:cNvPr id="3" name="Content Placeholder 2">
            <a:extLst>
              <a:ext uri="{FF2B5EF4-FFF2-40B4-BE49-F238E27FC236}">
                <a16:creationId xmlns:a16="http://schemas.microsoft.com/office/drawing/2014/main" id="{47D54A85-B6A0-327D-A625-811ACDC0F4C9}"/>
              </a:ext>
            </a:extLst>
          </p:cNvPr>
          <p:cNvSpPr>
            <a:spLocks noGrp="1"/>
          </p:cNvSpPr>
          <p:nvPr>
            <p:ph idx="1"/>
          </p:nvPr>
        </p:nvSpPr>
        <p:spPr>
          <a:xfrm>
            <a:off x="5260694" y="1197569"/>
            <a:ext cx="5786717" cy="5180082"/>
          </a:xfrm>
        </p:spPr>
        <p:txBody>
          <a:bodyPr>
            <a:normAutofit lnSpcReduction="10000"/>
          </a:bodyPr>
          <a:lstStyle/>
          <a:p>
            <a:pPr marL="0" indent="0">
              <a:buNone/>
            </a:pPr>
            <a:endParaRPr lang="en-US" sz="1800" i="1" dirty="0">
              <a:latin typeface="Times New Roman" panose="02020603050405020304" pitchFamily="18" charset="0"/>
              <a:cs typeface="Times New Roman" panose="02020603050405020304" pitchFamily="18" charset="0"/>
            </a:endParaRPr>
          </a:p>
          <a:p>
            <a:pPr marL="0" indent="0">
              <a:buNone/>
            </a:pPr>
            <a:endParaRPr lang="en-US" sz="1800" i="1" dirty="0">
              <a:latin typeface="Times New Roman" panose="02020603050405020304" pitchFamily="18" charset="0"/>
              <a:cs typeface="Times New Roman" panose="02020603050405020304" pitchFamily="18" charset="0"/>
            </a:endParaRPr>
          </a:p>
          <a:p>
            <a:pPr marL="0" indent="0">
              <a:buNone/>
            </a:pPr>
            <a:endParaRPr lang="en-US" sz="1800" i="1" dirty="0">
              <a:latin typeface="Times New Roman" panose="02020603050405020304" pitchFamily="18" charset="0"/>
              <a:cs typeface="Times New Roman" panose="02020603050405020304" pitchFamily="18" charset="0"/>
            </a:endParaRPr>
          </a:p>
          <a:p>
            <a:pPr marL="0" indent="0">
              <a:buNone/>
            </a:pPr>
            <a:endParaRPr lang="en-US" sz="1800" i="1" dirty="0">
              <a:latin typeface="Times New Roman" panose="02020603050405020304" pitchFamily="18" charset="0"/>
              <a:cs typeface="Times New Roman" panose="02020603050405020304" pitchFamily="18" charset="0"/>
            </a:endParaRPr>
          </a:p>
          <a:p>
            <a:pPr marL="0" indent="0">
              <a:buNone/>
            </a:pPr>
            <a:r>
              <a:rPr lang="en-US" sz="1800" i="1" dirty="0">
                <a:latin typeface="Times New Roman" panose="02020603050405020304" pitchFamily="18" charset="0"/>
                <a:cs typeface="Times New Roman" panose="02020603050405020304" pitchFamily="18" charset="0"/>
              </a:rPr>
              <a:t>(High BPM check: Detects sustained high BPM for ≥10s and sets the alert flag.)[8]</a:t>
            </a:r>
          </a:p>
          <a:p>
            <a:pPr marL="0" indent="0">
              <a:buNone/>
            </a:pPr>
            <a:endParaRPr lang="en-US" sz="1800" i="1" dirty="0">
              <a:latin typeface="Times New Roman" panose="02020603050405020304" pitchFamily="18" charset="0"/>
              <a:cs typeface="Times New Roman" panose="02020603050405020304" pitchFamily="18" charset="0"/>
            </a:endParaRPr>
          </a:p>
          <a:p>
            <a:pPr marL="0" indent="0">
              <a:buNone/>
            </a:pPr>
            <a:endParaRPr lang="en-GB" sz="1800" i="1" dirty="0">
              <a:latin typeface="Times New Roman" panose="02020603050405020304" pitchFamily="18" charset="0"/>
              <a:cs typeface="Times New Roman" panose="02020603050405020304" pitchFamily="18" charset="0"/>
            </a:endParaRPr>
          </a:p>
          <a:p>
            <a:pPr marL="0" indent="0">
              <a:buNone/>
            </a:pPr>
            <a:endParaRPr lang="en-GB" sz="1800" i="1" dirty="0">
              <a:latin typeface="Times New Roman" panose="02020603050405020304" pitchFamily="18" charset="0"/>
              <a:cs typeface="Times New Roman" panose="02020603050405020304" pitchFamily="18" charset="0"/>
            </a:endParaRPr>
          </a:p>
          <a:p>
            <a:pPr marL="0" indent="0">
              <a:buNone/>
            </a:pPr>
            <a:endParaRPr lang="en-GB" sz="1800" i="1" dirty="0">
              <a:latin typeface="Times New Roman" panose="02020603050405020304" pitchFamily="18" charset="0"/>
              <a:cs typeface="Times New Roman" panose="02020603050405020304" pitchFamily="18" charset="0"/>
            </a:endParaRPr>
          </a:p>
          <a:p>
            <a:pPr marL="0" indent="0">
              <a:buNone/>
            </a:pPr>
            <a:r>
              <a:rPr lang="en-GB" sz="1800" i="1" dirty="0">
                <a:latin typeface="Times New Roman" panose="02020603050405020304" pitchFamily="18" charset="0"/>
                <a:cs typeface="Times New Roman" panose="02020603050405020304" pitchFamily="18" charset="0"/>
              </a:rPr>
              <a:t>(No Pulse Timeout: </a:t>
            </a:r>
            <a:r>
              <a:rPr lang="en-US" sz="1800" i="1" dirty="0">
                <a:latin typeface="Times New Roman" panose="02020603050405020304" pitchFamily="18" charset="0"/>
                <a:cs typeface="Times New Roman" panose="02020603050405020304" pitchFamily="18" charset="0"/>
              </a:rPr>
              <a:t>Detects inactivity for 5s and displays “NO PULSE.”)</a:t>
            </a:r>
          </a:p>
          <a:p>
            <a:pPr marL="0" indent="0">
              <a:buNone/>
            </a:pPr>
            <a:endParaRPr lang="en-US" sz="1800" i="1" dirty="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34AE4A58-19BB-9FD3-BFAE-8E0E5DB62333}"/>
              </a:ext>
            </a:extLst>
          </p:cNvPr>
          <p:cNvPicPr>
            <a:picLocks noChangeAspect="1"/>
          </p:cNvPicPr>
          <p:nvPr/>
        </p:nvPicPr>
        <p:blipFill>
          <a:blip r:embed="rId2"/>
          <a:stretch>
            <a:fillRect/>
          </a:stretch>
        </p:blipFill>
        <p:spPr>
          <a:xfrm>
            <a:off x="5354969" y="1306323"/>
            <a:ext cx="5143739" cy="1543754"/>
          </a:xfrm>
          <a:prstGeom prst="rect">
            <a:avLst/>
          </a:prstGeom>
        </p:spPr>
      </p:pic>
      <p:pic>
        <p:nvPicPr>
          <p:cNvPr id="9" name="Picture 8">
            <a:extLst>
              <a:ext uri="{FF2B5EF4-FFF2-40B4-BE49-F238E27FC236}">
                <a16:creationId xmlns:a16="http://schemas.microsoft.com/office/drawing/2014/main" id="{546A6F69-6EC2-0FA3-000D-821412CB5E89}"/>
              </a:ext>
            </a:extLst>
          </p:cNvPr>
          <p:cNvPicPr>
            <a:picLocks noChangeAspect="1"/>
          </p:cNvPicPr>
          <p:nvPr/>
        </p:nvPicPr>
        <p:blipFill>
          <a:blip r:embed="rId3"/>
          <a:stretch>
            <a:fillRect/>
          </a:stretch>
        </p:blipFill>
        <p:spPr>
          <a:xfrm>
            <a:off x="5354969" y="4223013"/>
            <a:ext cx="5837750" cy="1151772"/>
          </a:xfrm>
          <a:prstGeom prst="rect">
            <a:avLst/>
          </a:prstGeom>
        </p:spPr>
      </p:pic>
      <p:sp>
        <p:nvSpPr>
          <p:cNvPr id="11" name="TextBox 10">
            <a:extLst>
              <a:ext uri="{FF2B5EF4-FFF2-40B4-BE49-F238E27FC236}">
                <a16:creationId xmlns:a16="http://schemas.microsoft.com/office/drawing/2014/main" id="{756D2156-42EB-D4A7-8DC6-4AC85376BACC}"/>
              </a:ext>
            </a:extLst>
          </p:cNvPr>
          <p:cNvSpPr txBox="1"/>
          <p:nvPr/>
        </p:nvSpPr>
        <p:spPr>
          <a:xfrm>
            <a:off x="544853" y="2121243"/>
            <a:ext cx="4261413" cy="2677656"/>
          </a:xfrm>
          <a:prstGeom prst="rect">
            <a:avLst/>
          </a:prstGeom>
          <a:noFill/>
        </p:spPr>
        <p:txBody>
          <a:bodyPr wrap="square" rtlCol="0">
            <a:spAutoFit/>
          </a:bodyPr>
          <a:lstStyle/>
          <a:p>
            <a:r>
              <a:rPr lang="en-GB" sz="2400" dirty="0">
                <a:cs typeface="Times New Roman" panose="02020603050405020304" pitchFamily="18" charset="0"/>
              </a:rPr>
              <a:t>At this stage, the local monitoring </a:t>
            </a:r>
          </a:p>
          <a:p>
            <a:r>
              <a:rPr lang="en-GB" sz="2400" dirty="0">
                <a:cs typeface="Times New Roman" panose="02020603050405020304" pitchFamily="18" charset="0"/>
              </a:rPr>
              <a:t>and OLED display are fully operational. </a:t>
            </a:r>
          </a:p>
          <a:p>
            <a:r>
              <a:rPr lang="en-GB" sz="2400" dirty="0">
                <a:cs typeface="Times New Roman" panose="02020603050405020304" pitchFamily="18" charset="0"/>
              </a:rPr>
              <a:t>Cloud alert functions are coded, but will be activated in the next development phase.</a:t>
            </a:r>
          </a:p>
          <a:p>
            <a:endParaRPr lang="en-GB" sz="2400" dirty="0"/>
          </a:p>
        </p:txBody>
      </p:sp>
    </p:spTree>
    <p:extLst>
      <p:ext uri="{BB962C8B-B14F-4D97-AF65-F5344CB8AC3E}">
        <p14:creationId xmlns:p14="http://schemas.microsoft.com/office/powerpoint/2010/main" val="5034105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4C416-3F97-AF23-7EC9-26C46EB2877F}"/>
              </a:ext>
            </a:extLst>
          </p:cNvPr>
          <p:cNvSpPr>
            <a:spLocks noGrp="1"/>
          </p:cNvSpPr>
          <p:nvPr>
            <p:ph type="title"/>
          </p:nvPr>
        </p:nvSpPr>
        <p:spPr>
          <a:xfrm>
            <a:off x="539469" y="0"/>
            <a:ext cx="9905998" cy="1064871"/>
          </a:xfrm>
        </p:spPr>
        <p:txBody>
          <a:bodyPr>
            <a:normAutofit fontScale="90000"/>
          </a:bodyPr>
          <a:lstStyle/>
          <a:p>
            <a:pPr algn="ctr"/>
            <a:r>
              <a:rPr lang="en-GB" dirty="0">
                <a:cs typeface="Times New Roman" panose="02020603050405020304" pitchFamily="18" charset="0"/>
              </a:rPr>
              <a:t>Demonstration Snapshot – Live System Output</a:t>
            </a:r>
            <a:br>
              <a:rPr lang="en-GB" dirty="0"/>
            </a:br>
            <a:endParaRPr lang="en-GB" dirty="0"/>
          </a:p>
        </p:txBody>
      </p:sp>
      <p:sp>
        <p:nvSpPr>
          <p:cNvPr id="3" name="Content Placeholder 2">
            <a:extLst>
              <a:ext uri="{FF2B5EF4-FFF2-40B4-BE49-F238E27FC236}">
                <a16:creationId xmlns:a16="http://schemas.microsoft.com/office/drawing/2014/main" id="{DA994392-2C0F-708C-C257-455E7BF47ABE}"/>
              </a:ext>
            </a:extLst>
          </p:cNvPr>
          <p:cNvSpPr>
            <a:spLocks noGrp="1"/>
          </p:cNvSpPr>
          <p:nvPr>
            <p:ph idx="1"/>
          </p:nvPr>
        </p:nvSpPr>
        <p:spPr>
          <a:xfrm>
            <a:off x="474563" y="972272"/>
            <a:ext cx="6204030" cy="5741043"/>
          </a:xfrm>
        </p:spPr>
        <p:txBody>
          <a:bodyPr>
            <a:normAutofit/>
          </a:bodyPr>
          <a:lstStyle/>
          <a:p>
            <a:r>
              <a:rPr lang="en-US" dirty="0">
                <a:cs typeface="Times New Roman" panose="02020603050405020304" pitchFamily="18" charset="0"/>
              </a:rPr>
              <a:t>The system was tested locally using the Arduino Web Editor’s Serial Monitor [2].</a:t>
            </a:r>
          </a:p>
          <a:p>
            <a:r>
              <a:rPr lang="en-US" dirty="0">
                <a:cs typeface="Times New Roman" panose="02020603050405020304" pitchFamily="18" charset="0"/>
              </a:rPr>
              <a:t>Real-time BPM readings were captured from the HW-827 pulse sensor and processed by the Arduino UNO R4 </a:t>
            </a:r>
            <a:r>
              <a:rPr lang="en-US" dirty="0" err="1">
                <a:cs typeface="Times New Roman" panose="02020603050405020304" pitchFamily="18" charset="0"/>
              </a:rPr>
              <a:t>WiFi</a:t>
            </a:r>
            <a:r>
              <a:rPr lang="en-US" dirty="0">
                <a:cs typeface="Times New Roman" panose="02020603050405020304" pitchFamily="18" charset="0"/>
              </a:rPr>
              <a:t>.</a:t>
            </a:r>
          </a:p>
          <a:p>
            <a:r>
              <a:rPr lang="en-US" dirty="0">
                <a:cs typeface="Times New Roman" panose="02020603050405020304" pitchFamily="18" charset="0"/>
              </a:rPr>
              <a:t>The program successfully detected “no pulse” conditions after 5 seconds and flagged high-BPM events above 150 for more than 10 seconds.</a:t>
            </a:r>
          </a:p>
          <a:p>
            <a:r>
              <a:rPr lang="en-US" dirty="0">
                <a:cs typeface="Times New Roman" panose="02020603050405020304" pitchFamily="18" charset="0"/>
              </a:rPr>
              <a:t>At this stage, all alert logic runs locally; cloud notifications will be activated in the next development phase.</a:t>
            </a:r>
          </a:p>
          <a:p>
            <a:endParaRPr lang="en-US" dirty="0"/>
          </a:p>
          <a:p>
            <a:endParaRPr lang="en-US" dirty="0"/>
          </a:p>
          <a:p>
            <a:endParaRPr lang="en-GB" dirty="0"/>
          </a:p>
        </p:txBody>
      </p:sp>
      <p:pic>
        <p:nvPicPr>
          <p:cNvPr id="5" name="Picture 4">
            <a:extLst>
              <a:ext uri="{FF2B5EF4-FFF2-40B4-BE49-F238E27FC236}">
                <a16:creationId xmlns:a16="http://schemas.microsoft.com/office/drawing/2014/main" id="{D7A1ED05-CE0F-CAED-E47C-276CD23B0C9A}"/>
              </a:ext>
            </a:extLst>
          </p:cNvPr>
          <p:cNvPicPr>
            <a:picLocks noChangeAspect="1"/>
          </p:cNvPicPr>
          <p:nvPr/>
        </p:nvPicPr>
        <p:blipFill>
          <a:blip r:embed="rId2"/>
          <a:stretch>
            <a:fillRect/>
          </a:stretch>
        </p:blipFill>
        <p:spPr>
          <a:xfrm>
            <a:off x="6699533" y="613459"/>
            <a:ext cx="5017904" cy="5631082"/>
          </a:xfrm>
          <a:prstGeom prst="rect">
            <a:avLst/>
          </a:prstGeom>
        </p:spPr>
      </p:pic>
      <p:sp>
        <p:nvSpPr>
          <p:cNvPr id="6" name="TextBox 5">
            <a:extLst>
              <a:ext uri="{FF2B5EF4-FFF2-40B4-BE49-F238E27FC236}">
                <a16:creationId xmlns:a16="http://schemas.microsoft.com/office/drawing/2014/main" id="{D94EEB07-9B05-C51D-E015-C5125722519B}"/>
              </a:ext>
            </a:extLst>
          </p:cNvPr>
          <p:cNvSpPr txBox="1"/>
          <p:nvPr/>
        </p:nvSpPr>
        <p:spPr>
          <a:xfrm>
            <a:off x="6915872" y="6290841"/>
            <a:ext cx="4558373" cy="461665"/>
          </a:xfrm>
          <a:prstGeom prst="rect">
            <a:avLst/>
          </a:prstGeom>
          <a:noFill/>
        </p:spPr>
        <p:txBody>
          <a:bodyPr wrap="square" rtlCol="0">
            <a:spAutoFit/>
          </a:bodyPr>
          <a:lstStyle/>
          <a:p>
            <a:r>
              <a:rPr lang="en-US" sz="1200" i="1" dirty="0">
                <a:latin typeface="Times New Roman" panose="02020603050405020304" pitchFamily="18" charset="0"/>
                <a:cs typeface="Times New Roman" panose="02020603050405020304" pitchFamily="18" charset="0"/>
              </a:rPr>
              <a:t>Serial monitor output showing live BPM readings, “No Pulse” detection, and simulated high-BPM alert condition.</a:t>
            </a:r>
            <a:endParaRPr lang="en-GB" sz="1200"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809194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C521A-BF19-C443-E328-447F03D6395C}"/>
              </a:ext>
            </a:extLst>
          </p:cNvPr>
          <p:cNvSpPr>
            <a:spLocks noGrp="1"/>
          </p:cNvSpPr>
          <p:nvPr>
            <p:ph type="title"/>
          </p:nvPr>
        </p:nvSpPr>
        <p:spPr>
          <a:xfrm>
            <a:off x="1141413" y="92598"/>
            <a:ext cx="9905998" cy="706056"/>
          </a:xfrm>
        </p:spPr>
        <p:txBody>
          <a:bodyPr/>
          <a:lstStyle/>
          <a:p>
            <a:pPr algn="ctr"/>
            <a:r>
              <a:rPr lang="en-GB" dirty="0">
                <a:cs typeface="Times New Roman" panose="02020603050405020304" pitchFamily="18" charset="0"/>
              </a:rPr>
              <a:t>Preliminary Testing Results</a:t>
            </a:r>
          </a:p>
        </p:txBody>
      </p:sp>
      <p:graphicFrame>
        <p:nvGraphicFramePr>
          <p:cNvPr id="4" name="Content Placeholder 3">
            <a:extLst>
              <a:ext uri="{FF2B5EF4-FFF2-40B4-BE49-F238E27FC236}">
                <a16:creationId xmlns:a16="http://schemas.microsoft.com/office/drawing/2014/main" id="{EB6E8244-F505-442A-9124-1EC53BEDD466}"/>
              </a:ext>
            </a:extLst>
          </p:cNvPr>
          <p:cNvGraphicFramePr>
            <a:graphicFrameLocks noGrp="1"/>
          </p:cNvGraphicFramePr>
          <p:nvPr>
            <p:ph idx="1"/>
            <p:extLst>
              <p:ext uri="{D42A27DB-BD31-4B8C-83A1-F6EECF244321}">
                <p14:modId xmlns:p14="http://schemas.microsoft.com/office/powerpoint/2010/main" val="115797273"/>
              </p:ext>
            </p:extLst>
          </p:nvPr>
        </p:nvGraphicFramePr>
        <p:xfrm>
          <a:off x="1141413" y="1232964"/>
          <a:ext cx="9906000" cy="4011564"/>
        </p:xfrm>
        <a:graphic>
          <a:graphicData uri="http://schemas.openxmlformats.org/drawingml/2006/table">
            <a:tbl>
              <a:tblPr firstRow="1" bandRow="1">
                <a:tableStyleId>{5C22544A-7EE6-4342-B048-85BDC9FD1C3A}</a:tableStyleId>
              </a:tblPr>
              <a:tblGrid>
                <a:gridCol w="2476500">
                  <a:extLst>
                    <a:ext uri="{9D8B030D-6E8A-4147-A177-3AD203B41FA5}">
                      <a16:colId xmlns:a16="http://schemas.microsoft.com/office/drawing/2014/main" val="1161202126"/>
                    </a:ext>
                  </a:extLst>
                </a:gridCol>
                <a:gridCol w="2800249">
                  <a:extLst>
                    <a:ext uri="{9D8B030D-6E8A-4147-A177-3AD203B41FA5}">
                      <a16:colId xmlns:a16="http://schemas.microsoft.com/office/drawing/2014/main" val="2008604776"/>
                    </a:ext>
                  </a:extLst>
                </a:gridCol>
                <a:gridCol w="2957332">
                  <a:extLst>
                    <a:ext uri="{9D8B030D-6E8A-4147-A177-3AD203B41FA5}">
                      <a16:colId xmlns:a16="http://schemas.microsoft.com/office/drawing/2014/main" val="2230745779"/>
                    </a:ext>
                  </a:extLst>
                </a:gridCol>
                <a:gridCol w="1671919">
                  <a:extLst>
                    <a:ext uri="{9D8B030D-6E8A-4147-A177-3AD203B41FA5}">
                      <a16:colId xmlns:a16="http://schemas.microsoft.com/office/drawing/2014/main" val="81023442"/>
                    </a:ext>
                  </a:extLst>
                </a:gridCol>
              </a:tblGrid>
              <a:tr h="668594">
                <a:tc>
                  <a:txBody>
                    <a:bodyPr/>
                    <a:lstStyle/>
                    <a:p>
                      <a:pPr algn="ctr"/>
                      <a:r>
                        <a:rPr lang="en-US" dirty="0">
                          <a:latin typeface="+mn-lt"/>
                          <a:cs typeface="Times New Roman" panose="02020603050405020304" pitchFamily="18" charset="0"/>
                        </a:rPr>
                        <a:t>Test Type</a:t>
                      </a:r>
                      <a:endParaRPr lang="en-GB" dirty="0">
                        <a:latin typeface="+mn-lt"/>
                        <a:cs typeface="Times New Roman" panose="02020603050405020304" pitchFamily="18" charset="0"/>
                      </a:endParaRPr>
                    </a:p>
                  </a:txBody>
                  <a:tcPr/>
                </a:tc>
                <a:tc>
                  <a:txBody>
                    <a:bodyPr/>
                    <a:lstStyle/>
                    <a:p>
                      <a:pPr algn="ctr"/>
                      <a:r>
                        <a:rPr lang="en-US" dirty="0">
                          <a:latin typeface="+mn-lt"/>
                          <a:cs typeface="Times New Roman" panose="02020603050405020304" pitchFamily="18" charset="0"/>
                        </a:rPr>
                        <a:t>Expected Outcome</a:t>
                      </a:r>
                      <a:endParaRPr lang="en-GB" dirty="0">
                        <a:latin typeface="+mn-lt"/>
                        <a:cs typeface="Times New Roman" panose="02020603050405020304" pitchFamily="18" charset="0"/>
                      </a:endParaRPr>
                    </a:p>
                  </a:txBody>
                  <a:tcPr/>
                </a:tc>
                <a:tc>
                  <a:txBody>
                    <a:bodyPr/>
                    <a:lstStyle/>
                    <a:p>
                      <a:pPr algn="ctr"/>
                      <a:r>
                        <a:rPr lang="en-US" dirty="0">
                          <a:latin typeface="+mn-lt"/>
                          <a:cs typeface="Times New Roman" panose="02020603050405020304" pitchFamily="18" charset="0"/>
                        </a:rPr>
                        <a:t>Observed Result</a:t>
                      </a:r>
                      <a:endParaRPr lang="en-GB" dirty="0">
                        <a:latin typeface="+mn-lt"/>
                        <a:cs typeface="Times New Roman" panose="02020603050405020304" pitchFamily="18" charset="0"/>
                      </a:endParaRPr>
                    </a:p>
                  </a:txBody>
                  <a:tcPr/>
                </a:tc>
                <a:tc>
                  <a:txBody>
                    <a:bodyPr/>
                    <a:lstStyle/>
                    <a:p>
                      <a:pPr algn="ctr"/>
                      <a:r>
                        <a:rPr lang="en-US" dirty="0">
                          <a:latin typeface="+mn-lt"/>
                          <a:cs typeface="Times New Roman" panose="02020603050405020304" pitchFamily="18" charset="0"/>
                        </a:rPr>
                        <a:t>Status</a:t>
                      </a:r>
                      <a:endParaRPr lang="en-GB" dirty="0">
                        <a:latin typeface="+mn-lt"/>
                        <a:cs typeface="Times New Roman" panose="02020603050405020304" pitchFamily="18" charset="0"/>
                      </a:endParaRPr>
                    </a:p>
                  </a:txBody>
                  <a:tcPr/>
                </a:tc>
                <a:extLst>
                  <a:ext uri="{0D108BD9-81ED-4DB2-BD59-A6C34878D82A}">
                    <a16:rowId xmlns:a16="http://schemas.microsoft.com/office/drawing/2014/main" val="1224676753"/>
                  </a:ext>
                </a:extLst>
              </a:tr>
              <a:tr h="668594">
                <a:tc>
                  <a:txBody>
                    <a:bodyPr/>
                    <a:lstStyle/>
                    <a:p>
                      <a:pPr algn="ctr"/>
                      <a:r>
                        <a:rPr lang="en-GB" dirty="0">
                          <a:latin typeface="+mn-lt"/>
                          <a:cs typeface="Times New Roman" panose="02020603050405020304" pitchFamily="18" charset="0"/>
                        </a:rPr>
                        <a:t>Sensor detection</a:t>
                      </a:r>
                    </a:p>
                  </a:txBody>
                  <a:tcPr/>
                </a:tc>
                <a:tc>
                  <a:txBody>
                    <a:bodyPr/>
                    <a:lstStyle/>
                    <a:p>
                      <a:pPr algn="ctr"/>
                      <a:r>
                        <a:rPr lang="en-GB" dirty="0">
                          <a:latin typeface="+mn-lt"/>
                          <a:cs typeface="Times New Roman" panose="02020603050405020304" pitchFamily="18" charset="0"/>
                        </a:rPr>
                        <a:t>Signal varies with heartbeat</a:t>
                      </a:r>
                    </a:p>
                  </a:txBody>
                  <a:tcPr/>
                </a:tc>
                <a:tc>
                  <a:txBody>
                    <a:bodyPr/>
                    <a:lstStyle/>
                    <a:p>
                      <a:pPr algn="ctr"/>
                      <a:r>
                        <a:rPr lang="en-GB" dirty="0">
                          <a:latin typeface="+mn-lt"/>
                          <a:cs typeface="Times New Roman" panose="02020603050405020304" pitchFamily="18" charset="0"/>
                        </a:rPr>
                        <a:t>Values fluctuate in sync</a:t>
                      </a:r>
                    </a:p>
                  </a:txBody>
                  <a:tcPr/>
                </a:tc>
                <a:tc>
                  <a:txBody>
                    <a:bodyPr/>
                    <a:lstStyle/>
                    <a:p>
                      <a:pPr algn="ctr"/>
                      <a:r>
                        <a:rPr lang="en-US" dirty="0">
                          <a:latin typeface="+mn-lt"/>
                          <a:cs typeface="Times New Roman" panose="02020603050405020304" pitchFamily="18" charset="0"/>
                        </a:rPr>
                        <a:t>Pass</a:t>
                      </a:r>
                      <a:endParaRPr lang="en-GB" dirty="0">
                        <a:latin typeface="+mn-lt"/>
                        <a:cs typeface="Times New Roman" panose="02020603050405020304" pitchFamily="18" charset="0"/>
                      </a:endParaRPr>
                    </a:p>
                  </a:txBody>
                  <a:tcPr/>
                </a:tc>
                <a:extLst>
                  <a:ext uri="{0D108BD9-81ED-4DB2-BD59-A6C34878D82A}">
                    <a16:rowId xmlns:a16="http://schemas.microsoft.com/office/drawing/2014/main" val="1276516897"/>
                  </a:ext>
                </a:extLst>
              </a:tr>
              <a:tr h="668594">
                <a:tc>
                  <a:txBody>
                    <a:bodyPr/>
                    <a:lstStyle/>
                    <a:p>
                      <a:pPr algn="ctr"/>
                      <a:r>
                        <a:rPr lang="en-GB" dirty="0">
                          <a:latin typeface="+mn-lt"/>
                          <a:cs typeface="Times New Roman" panose="02020603050405020304" pitchFamily="18" charset="0"/>
                        </a:rPr>
                        <a:t>OLED display</a:t>
                      </a:r>
                    </a:p>
                  </a:txBody>
                  <a:tcPr/>
                </a:tc>
                <a:tc>
                  <a:txBody>
                    <a:bodyPr/>
                    <a:lstStyle/>
                    <a:p>
                      <a:pPr algn="ctr"/>
                      <a:r>
                        <a:rPr lang="en-GB" dirty="0">
                          <a:latin typeface="+mn-lt"/>
                          <a:cs typeface="Times New Roman" panose="02020603050405020304" pitchFamily="18" charset="0"/>
                        </a:rPr>
                        <a:t>Text visible and stable</a:t>
                      </a:r>
                    </a:p>
                  </a:txBody>
                  <a:tcPr/>
                </a:tc>
                <a:tc>
                  <a:txBody>
                    <a:bodyPr/>
                    <a:lstStyle/>
                    <a:p>
                      <a:pPr algn="ctr"/>
                      <a:r>
                        <a:rPr lang="en-GB" dirty="0">
                          <a:latin typeface="+mn-lt"/>
                          <a:cs typeface="Times New Roman" panose="02020603050405020304" pitchFamily="18" charset="0"/>
                        </a:rPr>
                        <a:t>BPM updates clearly</a:t>
                      </a:r>
                    </a:p>
                  </a:txBody>
                  <a:tcPr/>
                </a:tc>
                <a:tc>
                  <a:txBody>
                    <a:bodyPr/>
                    <a:lstStyle/>
                    <a:p>
                      <a:pPr algn="ctr"/>
                      <a:r>
                        <a:rPr lang="en-US" dirty="0">
                          <a:latin typeface="+mn-lt"/>
                          <a:cs typeface="Times New Roman" panose="02020603050405020304" pitchFamily="18" charset="0"/>
                        </a:rPr>
                        <a:t>Pass</a:t>
                      </a:r>
                      <a:endParaRPr lang="en-GB" dirty="0">
                        <a:latin typeface="+mn-lt"/>
                        <a:cs typeface="Times New Roman" panose="02020603050405020304" pitchFamily="18" charset="0"/>
                      </a:endParaRPr>
                    </a:p>
                  </a:txBody>
                  <a:tcPr/>
                </a:tc>
                <a:extLst>
                  <a:ext uri="{0D108BD9-81ED-4DB2-BD59-A6C34878D82A}">
                    <a16:rowId xmlns:a16="http://schemas.microsoft.com/office/drawing/2014/main" val="2753345479"/>
                  </a:ext>
                </a:extLst>
              </a:tr>
              <a:tr h="668594">
                <a:tc>
                  <a:txBody>
                    <a:bodyPr/>
                    <a:lstStyle/>
                    <a:p>
                      <a:pPr algn="ctr"/>
                      <a:r>
                        <a:rPr lang="en-GB" dirty="0">
                          <a:latin typeface="+mn-lt"/>
                          <a:cs typeface="Times New Roman" panose="02020603050405020304" pitchFamily="18" charset="0"/>
                        </a:rPr>
                        <a:t>Noise handling</a:t>
                      </a:r>
                    </a:p>
                  </a:txBody>
                  <a:tcPr/>
                </a:tc>
                <a:tc>
                  <a:txBody>
                    <a:bodyPr/>
                    <a:lstStyle/>
                    <a:p>
                      <a:pPr algn="ctr"/>
                      <a:r>
                        <a:rPr lang="en-GB" dirty="0">
                          <a:latin typeface="+mn-lt"/>
                          <a:cs typeface="Times New Roman" panose="02020603050405020304" pitchFamily="18" charset="0"/>
                        </a:rPr>
                        <a:t>Smoothing reduces flicker</a:t>
                      </a:r>
                    </a:p>
                  </a:txBody>
                  <a:tcPr/>
                </a:tc>
                <a:tc>
                  <a:txBody>
                    <a:bodyPr/>
                    <a:lstStyle/>
                    <a:p>
                      <a:pPr algn="ctr"/>
                      <a:r>
                        <a:rPr lang="en-GB" dirty="0">
                          <a:latin typeface="+mn-lt"/>
                          <a:cs typeface="Times New Roman" panose="02020603050405020304" pitchFamily="18" charset="0"/>
                        </a:rPr>
                        <a:t>Averaged BPM readings</a:t>
                      </a:r>
                    </a:p>
                  </a:txBody>
                  <a:tcPr/>
                </a:tc>
                <a:tc>
                  <a:txBody>
                    <a:bodyPr/>
                    <a:lstStyle/>
                    <a:p>
                      <a:pPr algn="ctr"/>
                      <a:r>
                        <a:rPr lang="en-US" dirty="0">
                          <a:latin typeface="+mn-lt"/>
                          <a:cs typeface="Times New Roman" panose="02020603050405020304" pitchFamily="18" charset="0"/>
                        </a:rPr>
                        <a:t>Pass</a:t>
                      </a:r>
                      <a:endParaRPr lang="en-GB" dirty="0">
                        <a:latin typeface="+mn-lt"/>
                        <a:cs typeface="Times New Roman" panose="02020603050405020304" pitchFamily="18" charset="0"/>
                      </a:endParaRPr>
                    </a:p>
                  </a:txBody>
                  <a:tcPr/>
                </a:tc>
                <a:extLst>
                  <a:ext uri="{0D108BD9-81ED-4DB2-BD59-A6C34878D82A}">
                    <a16:rowId xmlns:a16="http://schemas.microsoft.com/office/drawing/2014/main" val="3400556304"/>
                  </a:ext>
                </a:extLst>
              </a:tr>
              <a:tr h="668594">
                <a:tc>
                  <a:txBody>
                    <a:bodyPr/>
                    <a:lstStyle/>
                    <a:p>
                      <a:pPr algn="ctr"/>
                      <a:r>
                        <a:rPr lang="en-GB" dirty="0">
                          <a:latin typeface="+mn-lt"/>
                          <a:cs typeface="Times New Roman" panose="02020603050405020304" pitchFamily="18" charset="0"/>
                        </a:rPr>
                        <a:t>No pulse detected</a:t>
                      </a:r>
                    </a:p>
                  </a:txBody>
                  <a:tcPr/>
                </a:tc>
                <a:tc>
                  <a:txBody>
                    <a:bodyPr/>
                    <a:lstStyle/>
                    <a:p>
                      <a:pPr algn="ctr"/>
                      <a:r>
                        <a:rPr lang="en-GB" dirty="0">
                          <a:latin typeface="+mn-lt"/>
                          <a:cs typeface="Times New Roman" panose="02020603050405020304" pitchFamily="18" charset="0"/>
                        </a:rPr>
                        <a:t>Display “NO PULSE”</a:t>
                      </a:r>
                    </a:p>
                  </a:txBody>
                  <a:tcPr/>
                </a:tc>
                <a:tc>
                  <a:txBody>
                    <a:bodyPr/>
                    <a:lstStyle/>
                    <a:p>
                      <a:pPr algn="ctr"/>
                      <a:r>
                        <a:rPr lang="en-GB" dirty="0">
                          <a:latin typeface="+mn-lt"/>
                          <a:cs typeface="Times New Roman" panose="02020603050405020304" pitchFamily="18" charset="0"/>
                        </a:rPr>
                        <a:t>Works after ~5s</a:t>
                      </a:r>
                    </a:p>
                  </a:txBody>
                  <a:tcPr/>
                </a:tc>
                <a:tc>
                  <a:txBody>
                    <a:bodyPr/>
                    <a:lstStyle/>
                    <a:p>
                      <a:pPr algn="ctr"/>
                      <a:r>
                        <a:rPr lang="en-US" dirty="0">
                          <a:latin typeface="+mn-lt"/>
                          <a:cs typeface="Times New Roman" panose="02020603050405020304" pitchFamily="18" charset="0"/>
                        </a:rPr>
                        <a:t>Pass</a:t>
                      </a:r>
                      <a:endParaRPr lang="en-GB" dirty="0">
                        <a:latin typeface="+mn-lt"/>
                        <a:cs typeface="Times New Roman" panose="02020603050405020304" pitchFamily="18" charset="0"/>
                      </a:endParaRPr>
                    </a:p>
                  </a:txBody>
                  <a:tcPr/>
                </a:tc>
                <a:extLst>
                  <a:ext uri="{0D108BD9-81ED-4DB2-BD59-A6C34878D82A}">
                    <a16:rowId xmlns:a16="http://schemas.microsoft.com/office/drawing/2014/main" val="1163571910"/>
                  </a:ext>
                </a:extLst>
              </a:tr>
              <a:tr h="668594">
                <a:tc>
                  <a:txBody>
                    <a:bodyPr/>
                    <a:lstStyle/>
                    <a:p>
                      <a:pPr algn="ctr"/>
                      <a:r>
                        <a:rPr lang="en-GB" dirty="0">
                          <a:latin typeface="+mn-lt"/>
                          <a:cs typeface="Times New Roman" panose="02020603050405020304" pitchFamily="18" charset="0"/>
                        </a:rPr>
                        <a:t>Wi-Fi connection</a:t>
                      </a:r>
                    </a:p>
                  </a:txBody>
                  <a:tcPr/>
                </a:tc>
                <a:tc>
                  <a:txBody>
                    <a:bodyPr/>
                    <a:lstStyle/>
                    <a:p>
                      <a:pPr algn="ctr"/>
                      <a:r>
                        <a:rPr lang="en-GB" dirty="0">
                          <a:latin typeface="+mn-lt"/>
                          <a:cs typeface="Times New Roman" panose="02020603050405020304" pitchFamily="18" charset="0"/>
                        </a:rPr>
                        <a:t>Establishes via IoT Cloud</a:t>
                      </a:r>
                    </a:p>
                  </a:txBody>
                  <a:tcPr/>
                </a:tc>
                <a:tc>
                  <a:txBody>
                    <a:bodyPr/>
                    <a:lstStyle/>
                    <a:p>
                      <a:pPr algn="ctr"/>
                      <a:r>
                        <a:rPr lang="en-GB" dirty="0">
                          <a:latin typeface="+mn-lt"/>
                          <a:cs typeface="Times New Roman" panose="02020603050405020304" pitchFamily="18" charset="0"/>
                        </a:rPr>
                        <a:t>Pending integration</a:t>
                      </a:r>
                    </a:p>
                  </a:txBody>
                  <a:tcPr/>
                </a:tc>
                <a:tc>
                  <a:txBody>
                    <a:bodyPr/>
                    <a:lstStyle/>
                    <a:p>
                      <a:pPr algn="ctr"/>
                      <a:r>
                        <a:rPr lang="en-US" dirty="0">
                          <a:latin typeface="+mn-lt"/>
                          <a:cs typeface="Times New Roman" panose="02020603050405020304" pitchFamily="18" charset="0"/>
                        </a:rPr>
                        <a:t>Pending</a:t>
                      </a:r>
                      <a:endParaRPr lang="en-GB" dirty="0">
                        <a:latin typeface="+mn-lt"/>
                        <a:cs typeface="Times New Roman" panose="02020603050405020304" pitchFamily="18" charset="0"/>
                      </a:endParaRPr>
                    </a:p>
                  </a:txBody>
                  <a:tcPr/>
                </a:tc>
                <a:extLst>
                  <a:ext uri="{0D108BD9-81ED-4DB2-BD59-A6C34878D82A}">
                    <a16:rowId xmlns:a16="http://schemas.microsoft.com/office/drawing/2014/main" val="1559930707"/>
                  </a:ext>
                </a:extLst>
              </a:tr>
            </a:tbl>
          </a:graphicData>
        </a:graphic>
      </p:graphicFrame>
      <p:sp>
        <p:nvSpPr>
          <p:cNvPr id="5" name="TextBox 4">
            <a:extLst>
              <a:ext uri="{FF2B5EF4-FFF2-40B4-BE49-F238E27FC236}">
                <a16:creationId xmlns:a16="http://schemas.microsoft.com/office/drawing/2014/main" id="{2BA81E20-7520-4390-6E85-2FF7840CC694}"/>
              </a:ext>
            </a:extLst>
          </p:cNvPr>
          <p:cNvSpPr txBox="1"/>
          <p:nvPr/>
        </p:nvSpPr>
        <p:spPr>
          <a:xfrm>
            <a:off x="2188661" y="5580789"/>
            <a:ext cx="8949320" cy="369332"/>
          </a:xfrm>
          <a:prstGeom prst="rect">
            <a:avLst/>
          </a:prstGeom>
          <a:noFill/>
        </p:spPr>
        <p:txBody>
          <a:bodyPr wrap="square" rtlCol="0">
            <a:spAutoFit/>
          </a:bodyPr>
          <a:lstStyle/>
          <a:p>
            <a:r>
              <a:rPr lang="en-US" i="1" dirty="0">
                <a:latin typeface="Times New Roman" panose="02020603050405020304" pitchFamily="18" charset="0"/>
                <a:cs typeface="Times New Roman" panose="02020603050405020304" pitchFamily="18" charset="0"/>
              </a:rPr>
              <a:t>(All tests performed with stable USB power supply and Serial Monitor validation.)</a:t>
            </a:r>
            <a:endParaRPr lang="en-GB"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253723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8AD53-1C23-49A0-F880-405CF1544387}"/>
              </a:ext>
            </a:extLst>
          </p:cNvPr>
          <p:cNvSpPr>
            <a:spLocks noGrp="1"/>
          </p:cNvSpPr>
          <p:nvPr>
            <p:ph type="title"/>
          </p:nvPr>
        </p:nvSpPr>
        <p:spPr>
          <a:xfrm>
            <a:off x="1141413" y="666627"/>
            <a:ext cx="9905998" cy="1415844"/>
          </a:xfrm>
        </p:spPr>
        <p:txBody>
          <a:bodyPr>
            <a:normAutofit/>
          </a:bodyPr>
          <a:lstStyle/>
          <a:p>
            <a:pPr algn="ctr"/>
            <a:r>
              <a:rPr lang="en-US" dirty="0">
                <a:cs typeface="Times New Roman" panose="02020603050405020304" pitchFamily="18" charset="0"/>
              </a:rPr>
              <a:t>Ethical and Data Design Considerations</a:t>
            </a:r>
            <a:br>
              <a:rPr lang="en-US" dirty="0"/>
            </a:br>
            <a:endParaRPr lang="en-GB" dirty="0"/>
          </a:p>
        </p:txBody>
      </p:sp>
      <p:sp>
        <p:nvSpPr>
          <p:cNvPr id="3" name="Content Placeholder 2">
            <a:extLst>
              <a:ext uri="{FF2B5EF4-FFF2-40B4-BE49-F238E27FC236}">
                <a16:creationId xmlns:a16="http://schemas.microsoft.com/office/drawing/2014/main" id="{9794D717-CA52-1DAF-56E8-BCFE18A0A5A5}"/>
              </a:ext>
            </a:extLst>
          </p:cNvPr>
          <p:cNvSpPr>
            <a:spLocks noGrp="1"/>
          </p:cNvSpPr>
          <p:nvPr>
            <p:ph idx="1"/>
          </p:nvPr>
        </p:nvSpPr>
        <p:spPr>
          <a:xfrm>
            <a:off x="1239797" y="2082471"/>
            <a:ext cx="9905999" cy="3460956"/>
          </a:xfrm>
        </p:spPr>
        <p:txBody>
          <a:bodyPr>
            <a:normAutofit fontScale="92500" lnSpcReduction="10000"/>
          </a:bodyPr>
          <a:lstStyle/>
          <a:p>
            <a:r>
              <a:rPr lang="en-US" b="1" dirty="0">
                <a:solidFill>
                  <a:srgbClr val="FFFF00"/>
                </a:solidFill>
                <a:cs typeface="Times New Roman" panose="02020603050405020304" pitchFamily="18" charset="0"/>
              </a:rPr>
              <a:t>No personal data or identifiers are collected</a:t>
            </a:r>
            <a:r>
              <a:rPr lang="en-US" dirty="0">
                <a:solidFill>
                  <a:srgbClr val="FFFF00"/>
                </a:solidFill>
                <a:cs typeface="Times New Roman" panose="02020603050405020304" pitchFamily="18" charset="0"/>
              </a:rPr>
              <a:t> </a:t>
            </a:r>
            <a:r>
              <a:rPr lang="en-US" dirty="0">
                <a:cs typeface="Times New Roman" panose="02020603050405020304" pitchFamily="18" charset="0"/>
              </a:rPr>
              <a:t>- </a:t>
            </a:r>
            <a:r>
              <a:rPr lang="en-US" dirty="0"/>
              <a:t>the system processes only sensor readings locally, following privacy guidelines in biomedical IoT design [3].</a:t>
            </a:r>
            <a:endParaRPr lang="en-US" dirty="0">
              <a:cs typeface="Times New Roman" panose="02020603050405020304" pitchFamily="18" charset="0"/>
            </a:endParaRPr>
          </a:p>
          <a:p>
            <a:r>
              <a:rPr lang="en-US" b="1" dirty="0">
                <a:solidFill>
                  <a:srgbClr val="FFFF00"/>
                </a:solidFill>
                <a:cs typeface="Times New Roman" panose="02020603050405020304" pitchFamily="18" charset="0"/>
              </a:rPr>
              <a:t>Current phase operates entirely offline</a:t>
            </a:r>
            <a:r>
              <a:rPr lang="en-US" dirty="0">
                <a:cs typeface="Times New Roman" panose="02020603050405020304" pitchFamily="18" charset="0"/>
              </a:rPr>
              <a:t>, ensuring full data privacy </a:t>
            </a:r>
            <a:r>
              <a:rPr lang="en-US" dirty="0"/>
              <a:t>and avoiding any risk of data interception [6].</a:t>
            </a:r>
            <a:endParaRPr lang="en-US" dirty="0">
              <a:cs typeface="Times New Roman" panose="02020603050405020304" pitchFamily="18" charset="0"/>
            </a:endParaRPr>
          </a:p>
          <a:p>
            <a:r>
              <a:rPr lang="en-US" b="1" dirty="0">
                <a:solidFill>
                  <a:srgbClr val="FFFF00"/>
                </a:solidFill>
                <a:cs typeface="Times New Roman" panose="02020603050405020304" pitchFamily="18" charset="0"/>
              </a:rPr>
              <a:t>Future IoT Cloud integration will use a minimal-data design</a:t>
            </a:r>
            <a:r>
              <a:rPr lang="en-US" dirty="0">
                <a:cs typeface="Times New Roman" panose="02020603050405020304" pitchFamily="18" charset="0"/>
              </a:rPr>
              <a:t>, transmitting only BPM and alert status </a:t>
            </a:r>
            <a:r>
              <a:rPr lang="en-US" dirty="0"/>
              <a:t>to align with best practices in healthcare IoT security [11].</a:t>
            </a:r>
            <a:endParaRPr lang="en-US" dirty="0">
              <a:cs typeface="Times New Roman" panose="02020603050405020304" pitchFamily="18" charset="0"/>
            </a:endParaRPr>
          </a:p>
          <a:p>
            <a:r>
              <a:rPr lang="en-US" b="1" dirty="0">
                <a:solidFill>
                  <a:srgbClr val="FFFF00"/>
                </a:solidFill>
                <a:cs typeface="Times New Roman" panose="02020603050405020304" pitchFamily="18" charset="0"/>
              </a:rPr>
              <a:t>Aligns with ethical design principles </a:t>
            </a:r>
            <a:r>
              <a:rPr lang="en-US" dirty="0">
                <a:cs typeface="Times New Roman" panose="02020603050405020304" pitchFamily="18" charset="0"/>
              </a:rPr>
              <a:t>for biomedical IoT systems </a:t>
            </a:r>
            <a:r>
              <a:rPr lang="en-US" dirty="0"/>
              <a:t>emphasizing data minimization and user confidentiality [3], [6], [11].</a:t>
            </a:r>
            <a:endParaRPr lang="en-GB" dirty="0">
              <a:cs typeface="Times New Roman" panose="02020603050405020304" pitchFamily="18" charset="0"/>
            </a:endParaRPr>
          </a:p>
        </p:txBody>
      </p:sp>
    </p:spTree>
    <p:extLst>
      <p:ext uri="{BB962C8B-B14F-4D97-AF65-F5344CB8AC3E}">
        <p14:creationId xmlns:p14="http://schemas.microsoft.com/office/powerpoint/2010/main" val="5113655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46F19-91B6-4D02-DDC5-4204F9E6CD33}"/>
              </a:ext>
            </a:extLst>
          </p:cNvPr>
          <p:cNvSpPr>
            <a:spLocks noGrp="1"/>
          </p:cNvSpPr>
          <p:nvPr>
            <p:ph type="title"/>
          </p:nvPr>
        </p:nvSpPr>
        <p:spPr>
          <a:xfrm>
            <a:off x="1141413" y="81024"/>
            <a:ext cx="9905998" cy="862314"/>
          </a:xfrm>
        </p:spPr>
        <p:txBody>
          <a:bodyPr/>
          <a:lstStyle/>
          <a:p>
            <a:pPr algn="ctr"/>
            <a:r>
              <a:rPr lang="en-GB" dirty="0">
                <a:cs typeface="Times New Roman" panose="02020603050405020304" pitchFamily="18" charset="0"/>
              </a:rPr>
              <a:t>Current Progress Summary</a:t>
            </a:r>
          </a:p>
        </p:txBody>
      </p:sp>
      <p:sp>
        <p:nvSpPr>
          <p:cNvPr id="3" name="Content Placeholder 2">
            <a:extLst>
              <a:ext uri="{FF2B5EF4-FFF2-40B4-BE49-F238E27FC236}">
                <a16:creationId xmlns:a16="http://schemas.microsoft.com/office/drawing/2014/main" id="{FBF6F918-F776-2CE2-A6D0-DD8006150BC0}"/>
              </a:ext>
            </a:extLst>
          </p:cNvPr>
          <p:cNvSpPr>
            <a:spLocks noGrp="1"/>
          </p:cNvSpPr>
          <p:nvPr>
            <p:ph idx="1"/>
          </p:nvPr>
        </p:nvSpPr>
        <p:spPr>
          <a:xfrm>
            <a:off x="1835893" y="983849"/>
            <a:ext cx="9421233" cy="5538486"/>
          </a:xfrm>
        </p:spPr>
        <p:txBody>
          <a:bodyPr>
            <a:noAutofit/>
          </a:bodyPr>
          <a:lstStyle/>
          <a:p>
            <a:pPr marL="0" indent="0" algn="just">
              <a:buNone/>
            </a:pPr>
            <a:r>
              <a:rPr lang="en-GB" b="1" dirty="0">
                <a:solidFill>
                  <a:srgbClr val="FFFF00"/>
                </a:solidFill>
                <a:cs typeface="Times New Roman" panose="02020603050405020304" pitchFamily="18" charset="0"/>
              </a:rPr>
              <a:t>Completed so far:</a:t>
            </a:r>
          </a:p>
          <a:p>
            <a:pPr algn="just"/>
            <a:r>
              <a:rPr lang="en-GB" dirty="0">
                <a:cs typeface="Times New Roman" panose="02020603050405020304" pitchFamily="18" charset="0"/>
              </a:rPr>
              <a:t>Hardware assembly and wiring.</a:t>
            </a:r>
          </a:p>
          <a:p>
            <a:pPr algn="just"/>
            <a:r>
              <a:rPr lang="en-GB" dirty="0">
                <a:cs typeface="Times New Roman" panose="02020603050405020304" pitchFamily="18" charset="0"/>
              </a:rPr>
              <a:t>Firmware developed and tested for live BPM display.</a:t>
            </a:r>
          </a:p>
          <a:p>
            <a:pPr algn="just"/>
            <a:r>
              <a:rPr lang="en-GB" dirty="0">
                <a:cs typeface="Times New Roman" panose="02020603050405020304" pitchFamily="18" charset="0"/>
              </a:rPr>
              <a:t>Core features validated locally (offline).</a:t>
            </a:r>
          </a:p>
          <a:p>
            <a:pPr marL="0" indent="0" algn="just">
              <a:buNone/>
            </a:pPr>
            <a:r>
              <a:rPr lang="en-GB" b="1" dirty="0">
                <a:solidFill>
                  <a:srgbClr val="FFFF00"/>
                </a:solidFill>
                <a:cs typeface="Times New Roman" panose="02020603050405020304" pitchFamily="18" charset="0"/>
              </a:rPr>
              <a:t>In progress:</a:t>
            </a:r>
          </a:p>
          <a:p>
            <a:pPr algn="just"/>
            <a:r>
              <a:rPr lang="en-GB" dirty="0">
                <a:cs typeface="Times New Roman" panose="02020603050405020304" pitchFamily="18" charset="0"/>
              </a:rPr>
              <a:t>🔄 Integration with Arduino IoT Cloud.</a:t>
            </a:r>
          </a:p>
          <a:p>
            <a:pPr algn="just"/>
            <a:r>
              <a:rPr lang="en-GB" dirty="0">
                <a:cs typeface="Times New Roman" panose="02020603050405020304" pitchFamily="18" charset="0"/>
              </a:rPr>
              <a:t>🔄 System calibration and long-term stability testing.</a:t>
            </a:r>
          </a:p>
          <a:p>
            <a:pPr marL="0" indent="0" algn="just">
              <a:buNone/>
            </a:pPr>
            <a:r>
              <a:rPr lang="en-GB" b="1" dirty="0">
                <a:solidFill>
                  <a:srgbClr val="FFFF00"/>
                </a:solidFill>
                <a:cs typeface="Times New Roman" panose="02020603050405020304" pitchFamily="18" charset="0"/>
              </a:rPr>
              <a:t>Next:</a:t>
            </a:r>
          </a:p>
          <a:p>
            <a:pPr algn="just"/>
            <a:r>
              <a:rPr lang="en-GB" dirty="0">
                <a:cs typeface="Times New Roman" panose="02020603050405020304" pitchFamily="18" charset="0"/>
              </a:rPr>
              <a:t>➡ Add cloud-based alerts and push notifications.</a:t>
            </a:r>
          </a:p>
          <a:p>
            <a:pPr algn="just"/>
            <a:r>
              <a:rPr lang="en-GB" dirty="0">
                <a:cs typeface="Times New Roman" panose="02020603050405020304" pitchFamily="18" charset="0"/>
              </a:rPr>
              <a:t>➡ Conduct full validation and documentation.</a:t>
            </a:r>
          </a:p>
        </p:txBody>
      </p:sp>
    </p:spTree>
    <p:extLst>
      <p:ext uri="{BB962C8B-B14F-4D97-AF65-F5344CB8AC3E}">
        <p14:creationId xmlns:p14="http://schemas.microsoft.com/office/powerpoint/2010/main" val="41759361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B2855-2E97-C627-FF63-D32A490AAE58}"/>
              </a:ext>
            </a:extLst>
          </p:cNvPr>
          <p:cNvSpPr>
            <a:spLocks noGrp="1"/>
          </p:cNvSpPr>
          <p:nvPr>
            <p:ph type="title"/>
          </p:nvPr>
        </p:nvSpPr>
        <p:spPr>
          <a:xfrm>
            <a:off x="1141413" y="376177"/>
            <a:ext cx="9905998" cy="1429473"/>
          </a:xfrm>
        </p:spPr>
        <p:txBody>
          <a:bodyPr/>
          <a:lstStyle/>
          <a:p>
            <a:pPr algn="ctr"/>
            <a:r>
              <a:rPr lang="en-GB" dirty="0">
                <a:cs typeface="Times New Roman" panose="02020603050405020304" pitchFamily="18" charset="0"/>
              </a:rPr>
              <a:t>Challenges and Lessons Learned</a:t>
            </a:r>
          </a:p>
        </p:txBody>
      </p:sp>
      <p:sp>
        <p:nvSpPr>
          <p:cNvPr id="3" name="Content Placeholder 2">
            <a:extLst>
              <a:ext uri="{FF2B5EF4-FFF2-40B4-BE49-F238E27FC236}">
                <a16:creationId xmlns:a16="http://schemas.microsoft.com/office/drawing/2014/main" id="{4C75C7CE-EC68-94E6-9AE8-699DD89E5866}"/>
              </a:ext>
            </a:extLst>
          </p:cNvPr>
          <p:cNvSpPr>
            <a:spLocks noGrp="1"/>
          </p:cNvSpPr>
          <p:nvPr>
            <p:ph idx="1"/>
          </p:nvPr>
        </p:nvSpPr>
        <p:spPr>
          <a:xfrm>
            <a:off x="1309245" y="1672542"/>
            <a:ext cx="9905999" cy="3754057"/>
          </a:xfrm>
        </p:spPr>
        <p:txBody>
          <a:bodyPr>
            <a:noAutofit/>
          </a:bodyPr>
          <a:lstStyle/>
          <a:p>
            <a:pPr algn="just"/>
            <a:r>
              <a:rPr lang="en-US" b="1" dirty="0">
                <a:solidFill>
                  <a:srgbClr val="FFFF00"/>
                </a:solidFill>
                <a:cs typeface="Times New Roman" panose="02020603050405020304" pitchFamily="18" charset="0"/>
              </a:rPr>
              <a:t>Sensor sensitivity:</a:t>
            </a:r>
            <a:r>
              <a:rPr lang="en-US" dirty="0">
                <a:cs typeface="Times New Roman" panose="02020603050405020304" pitchFamily="18" charset="0"/>
              </a:rPr>
              <a:t> Readings were affected by finger movement and pressure. This was reduced using a five-sample averaging buffer and careful threshold calibration [5], [10].</a:t>
            </a:r>
          </a:p>
          <a:p>
            <a:pPr algn="just"/>
            <a:r>
              <a:rPr lang="en-US" b="1" dirty="0">
                <a:solidFill>
                  <a:srgbClr val="FFFF00"/>
                </a:solidFill>
                <a:cs typeface="Times New Roman" panose="02020603050405020304" pitchFamily="18" charset="0"/>
              </a:rPr>
              <a:t>Alert stability:</a:t>
            </a:r>
            <a:r>
              <a:rPr lang="en-US" dirty="0">
                <a:solidFill>
                  <a:srgbClr val="FFFF00"/>
                </a:solidFill>
                <a:cs typeface="Times New Roman" panose="02020603050405020304" pitchFamily="18" charset="0"/>
              </a:rPr>
              <a:t> </a:t>
            </a:r>
            <a:r>
              <a:rPr lang="en-US" dirty="0">
                <a:cs typeface="Times New Roman" panose="02020603050405020304" pitchFamily="18" charset="0"/>
              </a:rPr>
              <a:t>Early tests produced false alerts. The logic was improved by requiring BPM &gt; 150 for 10 seconds before triggering the high-rate flag.</a:t>
            </a:r>
          </a:p>
          <a:p>
            <a:pPr algn="just"/>
            <a:r>
              <a:rPr lang="en-US" b="1" dirty="0">
                <a:solidFill>
                  <a:srgbClr val="FFFF00"/>
                </a:solidFill>
                <a:cs typeface="Times New Roman" panose="02020603050405020304" pitchFamily="18" charset="0"/>
              </a:rPr>
              <a:t>Scope control: </a:t>
            </a:r>
            <a:r>
              <a:rPr lang="en-US" dirty="0">
                <a:cs typeface="Times New Roman" panose="02020603050405020304" pitchFamily="18" charset="0"/>
              </a:rPr>
              <a:t>The Arduino Cloud integration is already built into the firmware, but push and email alerts are kept inactive for now to focus on the core prototype performance.</a:t>
            </a:r>
            <a:endParaRPr lang="en-GB" dirty="0">
              <a:cs typeface="Times New Roman" panose="02020603050405020304" pitchFamily="18" charset="0"/>
            </a:endParaRPr>
          </a:p>
        </p:txBody>
      </p:sp>
    </p:spTree>
    <p:extLst>
      <p:ext uri="{BB962C8B-B14F-4D97-AF65-F5344CB8AC3E}">
        <p14:creationId xmlns:p14="http://schemas.microsoft.com/office/powerpoint/2010/main" val="38398585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B578B-E047-D547-3DDC-E91F7EA440AB}"/>
              </a:ext>
            </a:extLst>
          </p:cNvPr>
          <p:cNvSpPr>
            <a:spLocks noGrp="1"/>
          </p:cNvSpPr>
          <p:nvPr>
            <p:ph type="title"/>
          </p:nvPr>
        </p:nvSpPr>
        <p:spPr>
          <a:xfrm>
            <a:off x="1141413" y="295154"/>
            <a:ext cx="9905998" cy="1203768"/>
          </a:xfrm>
        </p:spPr>
        <p:txBody>
          <a:bodyPr/>
          <a:lstStyle/>
          <a:p>
            <a:pPr algn="ctr"/>
            <a:r>
              <a:rPr lang="en-GB" dirty="0"/>
              <a:t> </a:t>
            </a:r>
            <a:r>
              <a:rPr lang="en-GB" dirty="0">
                <a:cs typeface="Times New Roman" panose="02020603050405020304" pitchFamily="18" charset="0"/>
              </a:rPr>
              <a:t>Future Work</a:t>
            </a:r>
          </a:p>
        </p:txBody>
      </p:sp>
      <p:sp>
        <p:nvSpPr>
          <p:cNvPr id="3" name="Content Placeholder 2">
            <a:extLst>
              <a:ext uri="{FF2B5EF4-FFF2-40B4-BE49-F238E27FC236}">
                <a16:creationId xmlns:a16="http://schemas.microsoft.com/office/drawing/2014/main" id="{3AEB0441-840A-E208-206F-86A12B0391C6}"/>
              </a:ext>
            </a:extLst>
          </p:cNvPr>
          <p:cNvSpPr>
            <a:spLocks noGrp="1"/>
          </p:cNvSpPr>
          <p:nvPr>
            <p:ph idx="1"/>
          </p:nvPr>
        </p:nvSpPr>
        <p:spPr>
          <a:xfrm>
            <a:off x="1141412" y="1388962"/>
            <a:ext cx="9905999" cy="4402239"/>
          </a:xfrm>
        </p:spPr>
        <p:txBody>
          <a:bodyPr>
            <a:noAutofit/>
          </a:bodyPr>
          <a:lstStyle/>
          <a:p>
            <a:pPr algn="just"/>
            <a:r>
              <a:rPr lang="en-US" dirty="0">
                <a:cs typeface="Times New Roman" panose="02020603050405020304" pitchFamily="18" charset="0"/>
              </a:rPr>
              <a:t>Enable and test cloud-based alerts (email + push notifications) through the Arduino IoT Cloud [7], [11].</a:t>
            </a:r>
          </a:p>
          <a:p>
            <a:pPr algn="just"/>
            <a:r>
              <a:rPr lang="en-US" dirty="0">
                <a:cs typeface="Times New Roman" panose="02020603050405020304" pitchFamily="18" charset="0"/>
              </a:rPr>
              <a:t>Validate real-time synchronization between local BPM readings and dashboard variables.</a:t>
            </a:r>
          </a:p>
          <a:p>
            <a:pPr algn="just"/>
            <a:r>
              <a:rPr lang="en-US" dirty="0">
                <a:cs typeface="Times New Roman" panose="02020603050405020304" pitchFamily="18" charset="0"/>
              </a:rPr>
              <a:t>Conduct extended reliability testing (2–6 hours of continuous operation) to monitor stability and connection performance.</a:t>
            </a:r>
          </a:p>
          <a:p>
            <a:pPr algn="just"/>
            <a:r>
              <a:rPr lang="en-US" dirty="0">
                <a:cs typeface="Times New Roman" panose="02020603050405020304" pitchFamily="18" charset="0"/>
              </a:rPr>
              <a:t>Refine dashboard presentation for clear visualization of BPM trends and alert status.</a:t>
            </a:r>
          </a:p>
          <a:p>
            <a:pPr algn="just"/>
            <a:r>
              <a:rPr lang="en-US" dirty="0">
                <a:cs typeface="Times New Roman" panose="02020603050405020304" pitchFamily="18" charset="0"/>
              </a:rPr>
              <a:t>Prepare for final Viva — demonstration of the complete, cloud-connected heart rate monitoring system.</a:t>
            </a:r>
            <a:endParaRPr lang="en-GB" dirty="0">
              <a:cs typeface="Times New Roman" panose="02020603050405020304" pitchFamily="18" charset="0"/>
            </a:endParaRPr>
          </a:p>
        </p:txBody>
      </p:sp>
    </p:spTree>
    <p:extLst>
      <p:ext uri="{BB962C8B-B14F-4D97-AF65-F5344CB8AC3E}">
        <p14:creationId xmlns:p14="http://schemas.microsoft.com/office/powerpoint/2010/main" val="11126543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AF350-F069-BA1F-EAD1-1658731E6F24}"/>
              </a:ext>
            </a:extLst>
          </p:cNvPr>
          <p:cNvSpPr>
            <a:spLocks noGrp="1"/>
          </p:cNvSpPr>
          <p:nvPr>
            <p:ph type="title"/>
          </p:nvPr>
        </p:nvSpPr>
        <p:spPr>
          <a:xfrm>
            <a:off x="1141413" y="491925"/>
            <a:ext cx="9905998" cy="1012783"/>
          </a:xfrm>
        </p:spPr>
        <p:txBody>
          <a:bodyPr>
            <a:noAutofit/>
          </a:bodyPr>
          <a:lstStyle/>
          <a:p>
            <a:pPr algn="ctr"/>
            <a:r>
              <a:rPr lang="en-GB" dirty="0">
                <a:cs typeface="Times New Roman" panose="02020603050405020304" pitchFamily="18" charset="0"/>
              </a:rPr>
              <a:t>Conclusion</a:t>
            </a:r>
            <a:br>
              <a:rPr lang="en-GB" dirty="0"/>
            </a:br>
            <a:endParaRPr lang="en-GB" dirty="0"/>
          </a:p>
        </p:txBody>
      </p:sp>
      <p:sp>
        <p:nvSpPr>
          <p:cNvPr id="3" name="Content Placeholder 2">
            <a:extLst>
              <a:ext uri="{FF2B5EF4-FFF2-40B4-BE49-F238E27FC236}">
                <a16:creationId xmlns:a16="http://schemas.microsoft.com/office/drawing/2014/main" id="{DE46F7EE-50C7-CC92-D08C-B7B7CA90B159}"/>
              </a:ext>
            </a:extLst>
          </p:cNvPr>
          <p:cNvSpPr>
            <a:spLocks noGrp="1"/>
          </p:cNvSpPr>
          <p:nvPr>
            <p:ph idx="1"/>
          </p:nvPr>
        </p:nvSpPr>
        <p:spPr>
          <a:xfrm>
            <a:off x="1141412" y="1342663"/>
            <a:ext cx="9905999" cy="4448538"/>
          </a:xfrm>
        </p:spPr>
        <p:txBody>
          <a:bodyPr>
            <a:normAutofit/>
          </a:bodyPr>
          <a:lstStyle/>
          <a:p>
            <a:pPr algn="just"/>
            <a:r>
              <a:rPr lang="en-US" dirty="0">
                <a:cs typeface="Times New Roman" panose="02020603050405020304" pitchFamily="18" charset="0"/>
              </a:rPr>
              <a:t>A functional heart rate monitoring prototype has been developed using Arduino UNO R4 </a:t>
            </a:r>
            <a:r>
              <a:rPr lang="en-US" dirty="0" err="1">
                <a:cs typeface="Times New Roman" panose="02020603050405020304" pitchFamily="18" charset="0"/>
              </a:rPr>
              <a:t>WiFi</a:t>
            </a:r>
            <a:r>
              <a:rPr lang="en-US" dirty="0">
                <a:cs typeface="Times New Roman" panose="02020603050405020304" pitchFamily="18" charset="0"/>
              </a:rPr>
              <a:t> and HW-827 pulse sensor.</a:t>
            </a:r>
          </a:p>
          <a:p>
            <a:pPr algn="just"/>
            <a:r>
              <a:rPr lang="en-US" dirty="0">
                <a:cs typeface="Times New Roman" panose="02020603050405020304" pitchFamily="18" charset="0"/>
              </a:rPr>
              <a:t>The system successfully reads, processes, and displays BPM in real time.</a:t>
            </a:r>
          </a:p>
          <a:p>
            <a:pPr algn="just"/>
            <a:r>
              <a:rPr lang="en-US" dirty="0">
                <a:cs typeface="Times New Roman" panose="02020603050405020304" pitchFamily="18" charset="0"/>
              </a:rPr>
              <a:t>The next phase will expand connectivity and alert automation through Arduino IoT Cloud.</a:t>
            </a:r>
          </a:p>
          <a:p>
            <a:pPr algn="just"/>
            <a:r>
              <a:rPr lang="en-US" dirty="0">
                <a:cs typeface="Times New Roman" panose="02020603050405020304" pitchFamily="18" charset="0"/>
              </a:rPr>
              <a:t>The project demonstrates progress toward a reliable, low-cost IoT health monitoring device [6], [11].</a:t>
            </a:r>
          </a:p>
          <a:p>
            <a:pPr algn="just"/>
            <a:endParaRPr lang="en-US"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568374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93A4B-E8DB-6ECB-3134-26FE32099212}"/>
              </a:ext>
            </a:extLst>
          </p:cNvPr>
          <p:cNvSpPr>
            <a:spLocks noGrp="1"/>
          </p:cNvSpPr>
          <p:nvPr>
            <p:ph type="title"/>
          </p:nvPr>
        </p:nvSpPr>
        <p:spPr>
          <a:xfrm>
            <a:off x="1141413" y="115747"/>
            <a:ext cx="9905998" cy="1255853"/>
          </a:xfrm>
        </p:spPr>
        <p:txBody>
          <a:bodyPr/>
          <a:lstStyle/>
          <a:p>
            <a:pPr algn="ctr"/>
            <a:r>
              <a:rPr lang="en-US" dirty="0">
                <a:cs typeface="Times New Roman" panose="02020603050405020304" pitchFamily="18" charset="0"/>
              </a:rPr>
              <a:t>references</a:t>
            </a:r>
            <a:endParaRPr lang="en-GB" dirty="0">
              <a:cs typeface="Times New Roman" panose="02020603050405020304" pitchFamily="18" charset="0"/>
            </a:endParaRPr>
          </a:p>
        </p:txBody>
      </p:sp>
      <p:sp>
        <p:nvSpPr>
          <p:cNvPr id="3" name="Content Placeholder 2">
            <a:extLst>
              <a:ext uri="{FF2B5EF4-FFF2-40B4-BE49-F238E27FC236}">
                <a16:creationId xmlns:a16="http://schemas.microsoft.com/office/drawing/2014/main" id="{1F329B0A-7662-0B6E-B4AF-4DD154C1307C}"/>
              </a:ext>
            </a:extLst>
          </p:cNvPr>
          <p:cNvSpPr>
            <a:spLocks noGrp="1"/>
          </p:cNvSpPr>
          <p:nvPr>
            <p:ph idx="1"/>
          </p:nvPr>
        </p:nvSpPr>
        <p:spPr>
          <a:xfrm>
            <a:off x="1141412" y="1169043"/>
            <a:ext cx="9905999" cy="5150734"/>
          </a:xfrm>
        </p:spPr>
        <p:txBody>
          <a:bodyPr>
            <a:normAutofit fontScale="92500"/>
          </a:bodyPr>
          <a:lstStyle/>
          <a:p>
            <a:pPr marL="0" indent="0">
              <a:buNone/>
            </a:pPr>
            <a:r>
              <a:rPr lang="en-US" sz="1800" kern="100" dirty="0">
                <a:effectLst/>
                <a:ea typeface="Calibri" panose="020F0502020204030204" pitchFamily="34" charset="0"/>
                <a:cs typeface="Times New Roman" panose="02020603050405020304" pitchFamily="18" charset="0"/>
              </a:rPr>
              <a:t>[1] World Health Organization, "Cardiovascular diseases (CVDs)," Jun. 2021. </a:t>
            </a:r>
            <a:r>
              <a:rPr lang="fr-FR" sz="1800" kern="100" dirty="0">
                <a:effectLst/>
                <a:ea typeface="Calibri" panose="020F0502020204030204" pitchFamily="34" charset="0"/>
                <a:cs typeface="Times New Roman" panose="02020603050405020304" pitchFamily="18" charset="0"/>
              </a:rPr>
              <a:t>[Online]. </a:t>
            </a:r>
            <a:r>
              <a:rPr lang="fr-FR" sz="1800" kern="100" dirty="0" err="1">
                <a:effectLst/>
                <a:ea typeface="Calibri" panose="020F0502020204030204" pitchFamily="34" charset="0"/>
                <a:cs typeface="Times New Roman" panose="02020603050405020304" pitchFamily="18" charset="0"/>
              </a:rPr>
              <a:t>Available</a:t>
            </a:r>
            <a:r>
              <a:rPr lang="fr-FR" sz="1800" kern="100" dirty="0">
                <a:effectLst/>
                <a:ea typeface="Calibri" panose="020F0502020204030204" pitchFamily="34" charset="0"/>
                <a:cs typeface="Times New Roman" panose="02020603050405020304" pitchFamily="18" charset="0"/>
              </a:rPr>
              <a:t>: </a:t>
            </a:r>
            <a:r>
              <a:rPr lang="fr-FR" sz="1800" u="sng" kern="100" dirty="0">
                <a:solidFill>
                  <a:srgbClr val="0563C1"/>
                </a:solidFill>
                <a:effectLst/>
                <a:ea typeface="Calibri" panose="020F0502020204030204" pitchFamily="34" charset="0"/>
                <a:cs typeface="Times New Roman" panose="02020603050405020304" pitchFamily="18" charset="0"/>
                <a:hlinkClick r:id="rId2"/>
              </a:rPr>
              <a:t>https://www.who.int/news-room/fact-sheets/detail/cardiovascular-diseases-(cvds)</a:t>
            </a:r>
            <a:endParaRPr lang="en-GB" sz="1800" kern="100" dirty="0">
              <a:effectLst/>
              <a:ea typeface="Calibri" panose="020F0502020204030204" pitchFamily="34" charset="0"/>
              <a:cs typeface="Times New Roman" panose="02020603050405020304" pitchFamily="18" charset="0"/>
            </a:endParaRPr>
          </a:p>
          <a:p>
            <a:pPr marL="0" indent="0">
              <a:buNone/>
            </a:pPr>
            <a:r>
              <a:rPr lang="en-US" sz="1800" kern="100" dirty="0">
                <a:effectLst/>
                <a:ea typeface="Calibri" panose="020F0502020204030204" pitchFamily="34" charset="0"/>
                <a:cs typeface="Times New Roman" panose="02020603050405020304" pitchFamily="18" charset="0"/>
              </a:rPr>
              <a:t>[2] P. A. Pail, “Exploring Sensor With Raspberry Pi And Arduino: A Comparative Analysis,” International Research Journal of Modernization in Engineering, Technology and Science (IRJMETS), vol. 5, no. 4, April 2023. </a:t>
            </a:r>
            <a:r>
              <a:rPr lang="fr-FR" sz="1800" kern="100" dirty="0" err="1">
                <a:effectLst/>
                <a:ea typeface="Calibri" panose="020F0502020204030204" pitchFamily="34" charset="0"/>
                <a:cs typeface="Times New Roman" panose="02020603050405020304" pitchFamily="18" charset="0"/>
              </a:rPr>
              <a:t>Available</a:t>
            </a:r>
            <a:r>
              <a:rPr lang="fr-FR" sz="1800" kern="100" dirty="0">
                <a:effectLst/>
                <a:ea typeface="Calibri" panose="020F0502020204030204" pitchFamily="34" charset="0"/>
                <a:cs typeface="Times New Roman" panose="02020603050405020304" pitchFamily="18" charset="0"/>
              </a:rPr>
              <a:t>: </a:t>
            </a:r>
            <a:r>
              <a:rPr lang="fr-FR" sz="1800" u="sng" kern="100" dirty="0">
                <a:solidFill>
                  <a:srgbClr val="0563C1"/>
                </a:solidFill>
                <a:effectLst/>
                <a:ea typeface="Calibri" panose="020F0502020204030204" pitchFamily="34" charset="0"/>
                <a:cs typeface="Times New Roman" panose="02020603050405020304" pitchFamily="18" charset="0"/>
                <a:hlinkClick r:id="rId3"/>
              </a:rPr>
              <a:t>https://www.irjmets.com/uploadedfiles/paper//issue_4_april_2023/37486/final/fin_irjmets1683092443.pdf</a:t>
            </a:r>
            <a:endParaRPr lang="en-GB" sz="1800" kern="100" dirty="0">
              <a:effectLst/>
              <a:ea typeface="Calibri" panose="020F0502020204030204" pitchFamily="34" charset="0"/>
              <a:cs typeface="Times New Roman" panose="02020603050405020304" pitchFamily="18" charset="0"/>
            </a:endParaRPr>
          </a:p>
          <a:p>
            <a:pPr marL="0" indent="0">
              <a:buNone/>
            </a:pPr>
            <a:r>
              <a:rPr lang="en-US" sz="1800" kern="100" dirty="0">
                <a:effectLst/>
                <a:ea typeface="Calibri" panose="020F0502020204030204" pitchFamily="34" charset="0"/>
                <a:cs typeface="Times New Roman" panose="02020603050405020304" pitchFamily="18" charset="0"/>
              </a:rPr>
              <a:t>[3] J. </a:t>
            </a:r>
            <a:r>
              <a:rPr lang="en-US" sz="1800" kern="100" dirty="0" err="1">
                <a:effectLst/>
                <a:ea typeface="Calibri" panose="020F0502020204030204" pitchFamily="34" charset="0"/>
                <a:cs typeface="Times New Roman" panose="02020603050405020304" pitchFamily="18" charset="0"/>
              </a:rPr>
              <a:t>Benjumea</a:t>
            </a:r>
            <a:r>
              <a:rPr lang="en-US" sz="1800" kern="100" dirty="0">
                <a:effectLst/>
                <a:ea typeface="Calibri" panose="020F0502020204030204" pitchFamily="34" charset="0"/>
                <a:cs typeface="Times New Roman" panose="02020603050405020304" pitchFamily="18" charset="0"/>
              </a:rPr>
              <a:t>, M. </a:t>
            </a:r>
            <a:r>
              <a:rPr lang="en-US" sz="1800" kern="100" dirty="0" err="1">
                <a:effectLst/>
                <a:ea typeface="Calibri" panose="020F0502020204030204" pitchFamily="34" charset="0"/>
                <a:cs typeface="Times New Roman" panose="02020603050405020304" pitchFamily="18" charset="0"/>
              </a:rPr>
              <a:t>Gacto</a:t>
            </a:r>
            <a:r>
              <a:rPr lang="en-US" sz="1800" kern="100" dirty="0">
                <a:effectLst/>
                <a:ea typeface="Calibri" panose="020F0502020204030204" pitchFamily="34" charset="0"/>
                <a:cs typeface="Times New Roman" panose="02020603050405020304" pitchFamily="18" charset="0"/>
              </a:rPr>
              <a:t>, F. </a:t>
            </a:r>
            <a:r>
              <a:rPr lang="en-US" sz="1800" kern="100" dirty="0" err="1">
                <a:effectLst/>
                <a:ea typeface="Calibri" panose="020F0502020204030204" pitchFamily="34" charset="0"/>
                <a:cs typeface="Times New Roman" panose="02020603050405020304" pitchFamily="18" charset="0"/>
              </a:rPr>
              <a:t>Bringas</a:t>
            </a:r>
            <a:r>
              <a:rPr lang="en-US" sz="1800" kern="100" dirty="0">
                <a:effectLst/>
                <a:ea typeface="Calibri" panose="020F0502020204030204" pitchFamily="34" charset="0"/>
                <a:cs typeface="Times New Roman" panose="02020603050405020304" pitchFamily="18" charset="0"/>
              </a:rPr>
              <a:t>, “Privacy Assessment in Mobile Health Apps: Scoping Review,” JMIR mHealth and </a:t>
            </a:r>
            <a:r>
              <a:rPr lang="en-US" sz="1800" kern="100" dirty="0" err="1">
                <a:effectLst/>
                <a:ea typeface="Calibri" panose="020F0502020204030204" pitchFamily="34" charset="0"/>
                <a:cs typeface="Times New Roman" panose="02020603050405020304" pitchFamily="18" charset="0"/>
              </a:rPr>
              <a:t>uHealth</a:t>
            </a:r>
            <a:r>
              <a:rPr lang="en-US" sz="1800" kern="100" dirty="0">
                <a:effectLst/>
                <a:ea typeface="Calibri" panose="020F0502020204030204" pitchFamily="34" charset="0"/>
                <a:cs typeface="Times New Roman" panose="02020603050405020304" pitchFamily="18" charset="0"/>
              </a:rPr>
              <a:t>, vol. 8, no. 7, e18868, July 2020. Available: </a:t>
            </a:r>
            <a:r>
              <a:rPr lang="en-US" sz="1800" u="sng" kern="100" dirty="0">
                <a:solidFill>
                  <a:srgbClr val="0563C1"/>
                </a:solidFill>
                <a:effectLst/>
                <a:ea typeface="Calibri" panose="020F0502020204030204" pitchFamily="34" charset="0"/>
                <a:cs typeface="Times New Roman" panose="02020603050405020304" pitchFamily="18" charset="0"/>
                <a:hlinkClick r:id="rId4"/>
              </a:rPr>
              <a:t>https://mhealth.jmir.org/2020/7/e18868/</a:t>
            </a:r>
            <a:r>
              <a:rPr lang="en-US" sz="1800" kern="100" dirty="0">
                <a:effectLst/>
                <a:ea typeface="Calibri" panose="020F0502020204030204" pitchFamily="34" charset="0"/>
                <a:cs typeface="Times New Roman" panose="02020603050405020304" pitchFamily="18" charset="0"/>
              </a:rPr>
              <a:t> </a:t>
            </a:r>
            <a:endParaRPr lang="en-GB" sz="1800" kern="100" dirty="0">
              <a:effectLst/>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r>
              <a:rPr lang="en-GB" sz="1800" kern="100" dirty="0">
                <a:effectLst/>
                <a:ea typeface="Calibri" panose="020F0502020204030204" pitchFamily="34" charset="0"/>
                <a:cs typeface="Times New Roman" panose="02020603050405020304" pitchFamily="18" charset="0"/>
              </a:rPr>
              <a:t>[</a:t>
            </a:r>
            <a:r>
              <a:rPr lang="en-GB" sz="1800" kern="100" dirty="0">
                <a:ea typeface="Calibri" panose="020F0502020204030204" pitchFamily="34" charset="0"/>
                <a:cs typeface="Times New Roman" panose="02020603050405020304" pitchFamily="18" charset="0"/>
              </a:rPr>
              <a:t>4</a:t>
            </a:r>
            <a:r>
              <a:rPr lang="en-GB" sz="1800" kern="100" dirty="0">
                <a:effectLst/>
                <a:ea typeface="Calibri" panose="020F0502020204030204" pitchFamily="34" charset="0"/>
                <a:cs typeface="Times New Roman" panose="02020603050405020304" pitchFamily="18" charset="0"/>
              </a:rPr>
              <a:t>] K. R. Evenson, M. M. Goto, and R. D. </a:t>
            </a:r>
            <a:r>
              <a:rPr lang="en-GB" sz="1800" kern="100" dirty="0" err="1">
                <a:effectLst/>
                <a:ea typeface="Calibri" panose="020F0502020204030204" pitchFamily="34" charset="0"/>
                <a:cs typeface="Times New Roman" panose="02020603050405020304" pitchFamily="18" charset="0"/>
              </a:rPr>
              <a:t>Furberg</a:t>
            </a:r>
            <a:r>
              <a:rPr lang="en-GB" sz="1800" kern="100" dirty="0">
                <a:effectLst/>
                <a:ea typeface="Calibri" panose="020F0502020204030204" pitchFamily="34" charset="0"/>
                <a:cs typeface="Times New Roman" panose="02020603050405020304" pitchFamily="18" charset="0"/>
              </a:rPr>
              <a:t>, “Systematic review of the validity and reliability of consumer-wearable activity trackers,” International Journal of </a:t>
            </a:r>
            <a:r>
              <a:rPr lang="en-GB" sz="1800" kern="100" dirty="0" err="1">
                <a:effectLst/>
                <a:ea typeface="Calibri" panose="020F0502020204030204" pitchFamily="34" charset="0"/>
                <a:cs typeface="Times New Roman" panose="02020603050405020304" pitchFamily="18" charset="0"/>
              </a:rPr>
              <a:t>Behavioral</a:t>
            </a:r>
            <a:r>
              <a:rPr lang="en-GB" sz="1800" kern="100" dirty="0">
                <a:effectLst/>
                <a:ea typeface="Calibri" panose="020F0502020204030204" pitchFamily="34" charset="0"/>
                <a:cs typeface="Times New Roman" panose="02020603050405020304" pitchFamily="18" charset="0"/>
              </a:rPr>
              <a:t> Nutrition and Physical Activity, vol. 12, no. 1, p. 159, Dec. 2015. DOI: 10.1186/s12966-015-0314-1 </a:t>
            </a:r>
            <a:r>
              <a:rPr lang="en-GB" sz="1800" u="sng" kern="100" dirty="0">
                <a:solidFill>
                  <a:srgbClr val="0563C1"/>
                </a:solidFill>
                <a:effectLst/>
                <a:ea typeface="Calibri" panose="020F0502020204030204" pitchFamily="34" charset="0"/>
                <a:cs typeface="Times New Roman" panose="02020603050405020304" pitchFamily="18" charset="0"/>
                <a:hlinkClick r:id="rId5"/>
              </a:rPr>
              <a:t>https://ijbnpa.biomedcentral.com/articles/10.1186/s12966-015-0314-1</a:t>
            </a:r>
            <a:endParaRPr lang="en-GB" sz="1800" kern="100" dirty="0">
              <a:effectLst/>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r>
              <a:rPr lang="en-GB" sz="1800" kern="100" dirty="0">
                <a:effectLst/>
                <a:ea typeface="Calibri" panose="020F0502020204030204" pitchFamily="34" charset="0"/>
                <a:cs typeface="Times New Roman" panose="02020603050405020304" pitchFamily="18" charset="0"/>
              </a:rPr>
              <a:t>[</a:t>
            </a:r>
            <a:r>
              <a:rPr lang="en-GB" sz="1800" kern="100" dirty="0">
                <a:ea typeface="Calibri" panose="020F0502020204030204" pitchFamily="34" charset="0"/>
                <a:cs typeface="Times New Roman" panose="02020603050405020304" pitchFamily="18" charset="0"/>
              </a:rPr>
              <a:t>5</a:t>
            </a:r>
            <a:r>
              <a:rPr lang="en-GB" sz="1800" kern="100" dirty="0">
                <a:effectLst/>
                <a:ea typeface="Calibri" panose="020F0502020204030204" pitchFamily="34" charset="0"/>
                <a:cs typeface="Times New Roman" panose="02020603050405020304" pitchFamily="18" charset="0"/>
              </a:rPr>
              <a:t>] B. Bent, M. A. Goldstein, D. Kibbe, and J. Dunn, “Investigating sources of inaccuracy in wearable optical heart rate sensors,” NPJ Digital Medicine, vol. 3, p. 18, Feb. 2020. DOI: 10.1038/s41746-020-0226-6 </a:t>
            </a:r>
            <a:r>
              <a:rPr lang="en-GB" sz="1800" u="sng" kern="100" dirty="0">
                <a:solidFill>
                  <a:srgbClr val="0563C1"/>
                </a:solidFill>
                <a:effectLst/>
                <a:ea typeface="Calibri" panose="020F0502020204030204" pitchFamily="34" charset="0"/>
                <a:cs typeface="Times New Roman" panose="02020603050405020304" pitchFamily="18" charset="0"/>
                <a:hlinkClick r:id="rId6"/>
              </a:rPr>
              <a:t>https://www.nature.com/articles/s41746-020-0226-6</a:t>
            </a:r>
            <a:endParaRPr lang="en-GB" sz="1800" u="sng" kern="100" dirty="0">
              <a:solidFill>
                <a:srgbClr val="0563C1"/>
              </a:solidFill>
              <a:effectLst/>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endParaRPr lang="en-GB" sz="1800" kern="1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6907550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D18F6-CD90-3942-B542-3735EA3E6A9A}"/>
              </a:ext>
            </a:extLst>
          </p:cNvPr>
          <p:cNvSpPr>
            <a:spLocks noGrp="1"/>
          </p:cNvSpPr>
          <p:nvPr>
            <p:ph type="title"/>
          </p:nvPr>
        </p:nvSpPr>
        <p:spPr>
          <a:xfrm>
            <a:off x="1141413" y="81024"/>
            <a:ext cx="9905998" cy="787078"/>
          </a:xfrm>
        </p:spPr>
        <p:txBody>
          <a:bodyPr/>
          <a:lstStyle/>
          <a:p>
            <a:pPr algn="ctr"/>
            <a:r>
              <a:rPr lang="en-US" dirty="0"/>
              <a:t>references</a:t>
            </a:r>
            <a:endParaRPr lang="en-GB" dirty="0"/>
          </a:p>
        </p:txBody>
      </p:sp>
      <p:sp>
        <p:nvSpPr>
          <p:cNvPr id="3" name="Content Placeholder 2">
            <a:extLst>
              <a:ext uri="{FF2B5EF4-FFF2-40B4-BE49-F238E27FC236}">
                <a16:creationId xmlns:a16="http://schemas.microsoft.com/office/drawing/2014/main" id="{CE462E6D-89B8-B198-52B8-38B9EF4D1CAC}"/>
              </a:ext>
            </a:extLst>
          </p:cNvPr>
          <p:cNvSpPr>
            <a:spLocks noGrp="1"/>
          </p:cNvSpPr>
          <p:nvPr>
            <p:ph idx="1"/>
          </p:nvPr>
        </p:nvSpPr>
        <p:spPr>
          <a:xfrm>
            <a:off x="1141413" y="816016"/>
            <a:ext cx="9905998" cy="5501834"/>
          </a:xfrm>
        </p:spPr>
        <p:txBody>
          <a:bodyPr>
            <a:normAutofit fontScale="85000" lnSpcReduction="20000"/>
          </a:bodyPr>
          <a:lstStyle/>
          <a:p>
            <a:pPr marL="0" indent="0">
              <a:buNone/>
            </a:pPr>
            <a:r>
              <a:rPr lang="en-GB" sz="2000" kern="100" dirty="0">
                <a:effectLst/>
                <a:ea typeface="Calibri" panose="020F0502020204030204" pitchFamily="34" charset="0"/>
                <a:cs typeface="Times New Roman" panose="02020603050405020304" pitchFamily="18" charset="0"/>
              </a:rPr>
              <a:t>[</a:t>
            </a:r>
            <a:r>
              <a:rPr lang="en-GB" sz="2000" kern="100" dirty="0">
                <a:ea typeface="Calibri" panose="020F0502020204030204" pitchFamily="34" charset="0"/>
                <a:cs typeface="Times New Roman" panose="02020603050405020304" pitchFamily="18" charset="0"/>
              </a:rPr>
              <a:t>6</a:t>
            </a:r>
            <a:r>
              <a:rPr lang="en-GB" sz="2000" kern="100" dirty="0">
                <a:effectLst/>
                <a:ea typeface="Calibri" panose="020F0502020204030204" pitchFamily="34" charset="0"/>
                <a:cs typeface="Times New Roman" panose="02020603050405020304" pitchFamily="18" charset="0"/>
              </a:rPr>
              <a:t>] S. Ashraf, S. P. Khattak, and M. T. Iqbal, “Design and Implementation of an Open‑Source and Internet‑of‑Things‑Based Health Monitoring System,” Journal of Low Power Electronics and Applications, vol. 13, no. 4, Art. no. 57, 2023. DOI: 10.3390/jlpea13040057  </a:t>
            </a:r>
            <a:r>
              <a:rPr lang="en-GB" sz="2000" u="sng" dirty="0">
                <a:solidFill>
                  <a:srgbClr val="0563C1"/>
                </a:solidFill>
                <a:effectLst/>
                <a:ea typeface="Calibri" panose="020F0502020204030204" pitchFamily="34" charset="0"/>
                <a:cs typeface="Times New Roman" panose="02020603050405020304" pitchFamily="18" charset="0"/>
                <a:hlinkClick r:id="rId2"/>
              </a:rPr>
              <a:t>https://www.mdpi.com/2079-9268/13/4/57</a:t>
            </a:r>
            <a:endParaRPr lang="en-GB" sz="2000" kern="100" dirty="0">
              <a:effectLst/>
              <a:ea typeface="Calibri" panose="020F0502020204030204" pitchFamily="34" charset="0"/>
              <a:cs typeface="Times New Roman" panose="02020603050405020304" pitchFamily="18" charset="0"/>
            </a:endParaRPr>
          </a:p>
          <a:p>
            <a:pPr marL="0" indent="0">
              <a:buNone/>
            </a:pPr>
            <a:r>
              <a:rPr lang="en-GB" sz="2000" kern="100" dirty="0">
                <a:effectLst/>
                <a:ea typeface="Calibri" panose="020F0502020204030204" pitchFamily="34" charset="0"/>
                <a:cs typeface="Times New Roman" panose="02020603050405020304" pitchFamily="18" charset="0"/>
              </a:rPr>
              <a:t>[7] G. </a:t>
            </a:r>
            <a:r>
              <a:rPr lang="en-GB" sz="2000" kern="100" dirty="0" err="1">
                <a:effectLst/>
                <a:ea typeface="Calibri" panose="020F0502020204030204" pitchFamily="34" charset="0"/>
                <a:cs typeface="Times New Roman" panose="02020603050405020304" pitchFamily="18" charset="0"/>
              </a:rPr>
              <a:t>Sahithi</a:t>
            </a:r>
            <a:r>
              <a:rPr lang="en-GB" sz="2000" kern="100" dirty="0">
                <a:effectLst/>
                <a:ea typeface="Calibri" panose="020F0502020204030204" pitchFamily="34" charset="0"/>
                <a:cs typeface="Times New Roman" panose="02020603050405020304" pitchFamily="18" charset="0"/>
              </a:rPr>
              <a:t>, P. </a:t>
            </a:r>
            <a:r>
              <a:rPr lang="en-GB" sz="2000" kern="100" dirty="0" err="1">
                <a:effectLst/>
                <a:ea typeface="Calibri" panose="020F0502020204030204" pitchFamily="34" charset="0"/>
                <a:cs typeface="Times New Roman" panose="02020603050405020304" pitchFamily="18" charset="0"/>
              </a:rPr>
              <a:t>Vinayasree</a:t>
            </a:r>
            <a:r>
              <a:rPr lang="en-GB" sz="2000" kern="100" dirty="0">
                <a:effectLst/>
                <a:ea typeface="Calibri" panose="020F0502020204030204" pitchFamily="34" charset="0"/>
                <a:cs typeface="Times New Roman" panose="02020603050405020304" pitchFamily="18" charset="0"/>
              </a:rPr>
              <a:t>, and P. </a:t>
            </a:r>
            <a:r>
              <a:rPr lang="en-GB" sz="2000" kern="100" dirty="0" err="1">
                <a:effectLst/>
                <a:ea typeface="Calibri" panose="020F0502020204030204" pitchFamily="34" charset="0"/>
                <a:cs typeface="Times New Roman" panose="02020603050405020304" pitchFamily="18" charset="0"/>
              </a:rPr>
              <a:t>Narsimhulu</a:t>
            </a:r>
            <a:r>
              <a:rPr lang="en-GB" sz="2000" kern="100" dirty="0">
                <a:effectLst/>
                <a:ea typeface="Calibri" panose="020F0502020204030204" pitchFamily="34" charset="0"/>
                <a:cs typeface="Times New Roman" panose="02020603050405020304" pitchFamily="18" charset="0"/>
              </a:rPr>
              <a:t>, “Real time health monitoring using IoT with integration of machine learning approach,” </a:t>
            </a:r>
            <a:r>
              <a:rPr lang="en-GB" sz="2000" i="1" kern="100" dirty="0">
                <a:effectLst/>
                <a:ea typeface="Calibri" panose="020F0502020204030204" pitchFamily="34" charset="0"/>
                <a:cs typeface="Times New Roman" panose="02020603050405020304" pitchFamily="18" charset="0"/>
              </a:rPr>
              <a:t>International Journal of Advanced Research in Engineering and Technology (IJARET)</a:t>
            </a:r>
            <a:r>
              <a:rPr lang="en-GB" sz="2000" kern="100" dirty="0">
                <a:effectLst/>
                <a:ea typeface="Calibri" panose="020F0502020204030204" pitchFamily="34" charset="0"/>
                <a:cs typeface="Times New Roman" panose="02020603050405020304" pitchFamily="18" charset="0"/>
              </a:rPr>
              <a:t>, vol. 11, no. 12, pp. 1957–1967, Dec. 2020, </a:t>
            </a:r>
            <a:r>
              <a:rPr lang="en-GB" sz="2000" kern="100" dirty="0" err="1">
                <a:effectLst/>
                <a:ea typeface="Calibri" panose="020F0502020204030204" pitchFamily="34" charset="0"/>
                <a:cs typeface="Times New Roman" panose="02020603050405020304" pitchFamily="18" charset="0"/>
              </a:rPr>
              <a:t>doi</a:t>
            </a:r>
            <a:r>
              <a:rPr lang="en-GB" sz="2000" kern="100" dirty="0">
                <a:effectLst/>
                <a:ea typeface="Calibri" panose="020F0502020204030204" pitchFamily="34" charset="0"/>
                <a:cs typeface="Times New Roman" panose="02020603050405020304" pitchFamily="18" charset="0"/>
              </a:rPr>
              <a:t>: 10.34218/IJARET.11.12.2020.186. </a:t>
            </a:r>
          </a:p>
          <a:p>
            <a:pPr marL="0" indent="0">
              <a:buNone/>
            </a:pPr>
            <a:r>
              <a:rPr lang="en-US" sz="2000" kern="100" dirty="0">
                <a:effectLst/>
                <a:ea typeface="Calibri" panose="020F0502020204030204" pitchFamily="34" charset="0"/>
                <a:cs typeface="Times New Roman" panose="02020603050405020304" pitchFamily="18" charset="0"/>
              </a:rPr>
              <a:t>[8] </a:t>
            </a:r>
            <a:r>
              <a:rPr lang="en-GB" sz="2000" kern="100" dirty="0">
                <a:effectLst/>
                <a:ea typeface="Calibri" panose="020F0502020204030204" pitchFamily="34" charset="0"/>
                <a:cs typeface="Times New Roman" panose="02020603050405020304" pitchFamily="18" charset="0"/>
              </a:rPr>
              <a:t>D. Prabhakar, R. Jagadeesh, P. </a:t>
            </a:r>
            <a:r>
              <a:rPr lang="en-GB" sz="2000" kern="100" dirty="0" err="1">
                <a:effectLst/>
                <a:ea typeface="Calibri" panose="020F0502020204030204" pitchFamily="34" charset="0"/>
                <a:cs typeface="Times New Roman" panose="02020603050405020304" pitchFamily="18" charset="0"/>
              </a:rPr>
              <a:t>Supraja</a:t>
            </a:r>
            <a:r>
              <a:rPr lang="en-GB" sz="2000" kern="100" dirty="0">
                <a:effectLst/>
                <a:ea typeface="Calibri" panose="020F0502020204030204" pitchFamily="34" charset="0"/>
                <a:cs typeface="Times New Roman" panose="02020603050405020304" pitchFamily="18" charset="0"/>
              </a:rPr>
              <a:t>, V. Vivek, V. Gopi, and S. V. Sai, “GSM based heart-attack detection and heart rate monitoring system,” </a:t>
            </a:r>
            <a:r>
              <a:rPr lang="en-GB" sz="2000" i="1" kern="100" dirty="0">
                <a:effectLst/>
                <a:ea typeface="Calibri" panose="020F0502020204030204" pitchFamily="34" charset="0"/>
                <a:cs typeface="Times New Roman" panose="02020603050405020304" pitchFamily="18" charset="0"/>
              </a:rPr>
              <a:t>International Journal for Modern Trends in Science and Technology (IJMTST)</a:t>
            </a:r>
            <a:r>
              <a:rPr lang="en-GB" sz="2000" kern="100" dirty="0">
                <a:effectLst/>
                <a:ea typeface="Calibri" panose="020F0502020204030204" pitchFamily="34" charset="0"/>
                <a:cs typeface="Times New Roman" panose="02020603050405020304" pitchFamily="18" charset="0"/>
              </a:rPr>
              <a:t>, vol. 10, no. 2, pp. 401–406, Mar. 2024, </a:t>
            </a:r>
            <a:r>
              <a:rPr lang="en-GB" sz="2000" kern="100" dirty="0" err="1">
                <a:effectLst/>
                <a:ea typeface="Calibri" panose="020F0502020204030204" pitchFamily="34" charset="0"/>
                <a:cs typeface="Times New Roman" panose="02020603050405020304" pitchFamily="18" charset="0"/>
              </a:rPr>
              <a:t>doi</a:t>
            </a:r>
            <a:r>
              <a:rPr lang="en-GB" sz="2000" kern="100" dirty="0">
                <a:effectLst/>
                <a:ea typeface="Calibri" panose="020F0502020204030204" pitchFamily="34" charset="0"/>
                <a:cs typeface="Times New Roman" panose="02020603050405020304" pitchFamily="18" charset="0"/>
              </a:rPr>
              <a:t>: 10.46501/IJMTST1002053. </a:t>
            </a:r>
          </a:p>
          <a:p>
            <a:pPr marL="0" indent="0">
              <a:buNone/>
            </a:pPr>
            <a:r>
              <a:rPr lang="en-US" sz="2000" kern="100" dirty="0">
                <a:effectLst/>
                <a:ea typeface="Calibri" panose="020F0502020204030204" pitchFamily="34" charset="0"/>
                <a:cs typeface="Times New Roman" panose="02020603050405020304" pitchFamily="18" charset="0"/>
              </a:rPr>
              <a:t>[9] N. </a:t>
            </a:r>
            <a:r>
              <a:rPr lang="en-US" sz="2000" kern="100" dirty="0" err="1">
                <a:effectLst/>
                <a:ea typeface="Calibri" panose="020F0502020204030204" pitchFamily="34" charset="0"/>
                <a:cs typeface="Times New Roman" panose="02020603050405020304" pitchFamily="18" charset="0"/>
              </a:rPr>
              <a:t>Andriani</a:t>
            </a:r>
            <a:r>
              <a:rPr lang="en-US" sz="2000" kern="100" dirty="0">
                <a:effectLst/>
                <a:ea typeface="Calibri" panose="020F0502020204030204" pitchFamily="34" charset="0"/>
                <a:cs typeface="Times New Roman" panose="02020603050405020304" pitchFamily="18" charset="0"/>
              </a:rPr>
              <a:t> et al., "Monitoring System for Heart Rate, Blood Oxygen Level, and Body Temperature Using MAX30102 Sensor Based on Internet of Things," Int. J. Sci. Res., vol. 4, no. 2, 2024. </a:t>
            </a:r>
            <a:r>
              <a:rPr lang="fr-FR" sz="2000" kern="100" dirty="0">
                <a:effectLst/>
                <a:ea typeface="Calibri" panose="020F0502020204030204" pitchFamily="34" charset="0"/>
                <a:cs typeface="Times New Roman" panose="02020603050405020304" pitchFamily="18" charset="0"/>
              </a:rPr>
              <a:t>DOI: 10.25299/ijsr.2024.23687. [Online]. </a:t>
            </a:r>
            <a:r>
              <a:rPr lang="fr-FR" sz="2000" kern="100" dirty="0" err="1">
                <a:effectLst/>
                <a:ea typeface="Calibri" panose="020F0502020204030204" pitchFamily="34" charset="0"/>
                <a:cs typeface="Times New Roman" panose="02020603050405020304" pitchFamily="18" charset="0"/>
              </a:rPr>
              <a:t>Available</a:t>
            </a:r>
            <a:r>
              <a:rPr lang="fr-FR" sz="2000" kern="100" dirty="0">
                <a:effectLst/>
                <a:ea typeface="Calibri" panose="020F0502020204030204" pitchFamily="34" charset="0"/>
                <a:cs typeface="Times New Roman" panose="02020603050405020304" pitchFamily="18" charset="0"/>
              </a:rPr>
              <a:t>: </a:t>
            </a:r>
            <a:r>
              <a:rPr lang="fr-FR" sz="2000" u="sng" kern="100" dirty="0">
                <a:solidFill>
                  <a:srgbClr val="0563C1"/>
                </a:solidFill>
                <a:effectLst/>
                <a:ea typeface="Calibri" panose="020F0502020204030204" pitchFamily="34" charset="0"/>
                <a:cs typeface="Times New Roman" panose="02020603050405020304" pitchFamily="18" charset="0"/>
                <a:hlinkClick r:id="rId3"/>
              </a:rPr>
              <a:t>https://journal.uir.ac.id/index.php/ijsr/article/view/23687</a:t>
            </a:r>
            <a:endParaRPr lang="en-GB" sz="2000" kern="100" dirty="0">
              <a:effectLst/>
              <a:ea typeface="Calibri" panose="020F0502020204030204" pitchFamily="34" charset="0"/>
              <a:cs typeface="Times New Roman" panose="02020603050405020304" pitchFamily="18" charset="0"/>
            </a:endParaRPr>
          </a:p>
          <a:p>
            <a:pPr marL="0" indent="0">
              <a:buNone/>
            </a:pPr>
            <a:r>
              <a:rPr lang="en-US" sz="2000" kern="100" dirty="0">
                <a:effectLst/>
                <a:ea typeface="Calibri" panose="020F0502020204030204" pitchFamily="34" charset="0"/>
                <a:cs typeface="Times New Roman" panose="02020603050405020304" pitchFamily="18" charset="0"/>
              </a:rPr>
              <a:t>[10] </a:t>
            </a:r>
            <a:r>
              <a:rPr lang="en-GB" sz="2000" kern="100" dirty="0">
                <a:effectLst/>
                <a:ea typeface="Calibri" panose="020F0502020204030204" pitchFamily="34" charset="0"/>
                <a:cs typeface="Times New Roman" panose="02020603050405020304" pitchFamily="18" charset="0"/>
              </a:rPr>
              <a:t>E. Mejía-Mejía and P. A. </a:t>
            </a:r>
            <a:r>
              <a:rPr lang="en-GB" sz="2000" kern="100" dirty="0" err="1">
                <a:effectLst/>
                <a:ea typeface="Calibri" panose="020F0502020204030204" pitchFamily="34" charset="0"/>
                <a:cs typeface="Times New Roman" panose="02020603050405020304" pitchFamily="18" charset="0"/>
              </a:rPr>
              <a:t>Kyriacou</a:t>
            </a:r>
            <a:r>
              <a:rPr lang="en-GB" sz="2000" kern="100" dirty="0">
                <a:effectLst/>
                <a:ea typeface="Calibri" panose="020F0502020204030204" pitchFamily="34" charset="0"/>
                <a:cs typeface="Times New Roman" panose="02020603050405020304" pitchFamily="18" charset="0"/>
              </a:rPr>
              <a:t>, “Effects of noise and filtering strategies on the extraction of pulse rate variability from </a:t>
            </a:r>
            <a:r>
              <a:rPr lang="en-GB" sz="2000" kern="100" dirty="0" err="1">
                <a:effectLst/>
                <a:ea typeface="Calibri" panose="020F0502020204030204" pitchFamily="34" charset="0"/>
                <a:cs typeface="Times New Roman" panose="02020603050405020304" pitchFamily="18" charset="0"/>
              </a:rPr>
              <a:t>photoplethysmograms</a:t>
            </a:r>
            <a:r>
              <a:rPr lang="en-GB" sz="2000" kern="100" dirty="0">
                <a:effectLst/>
                <a:ea typeface="Calibri" panose="020F0502020204030204" pitchFamily="34" charset="0"/>
                <a:cs typeface="Times New Roman" panose="02020603050405020304" pitchFamily="18" charset="0"/>
              </a:rPr>
              <a:t>,” </a:t>
            </a:r>
            <a:r>
              <a:rPr lang="en-GB" sz="2000" i="1" kern="100" dirty="0">
                <a:effectLst/>
                <a:ea typeface="Calibri" panose="020F0502020204030204" pitchFamily="34" charset="0"/>
                <a:cs typeface="Times New Roman" panose="02020603050405020304" pitchFamily="18" charset="0"/>
              </a:rPr>
              <a:t>Biomedical Signal Processing and Control</a:t>
            </a:r>
            <a:r>
              <a:rPr lang="en-GB" sz="2000" kern="100" dirty="0">
                <a:effectLst/>
                <a:ea typeface="Calibri" panose="020F0502020204030204" pitchFamily="34" charset="0"/>
                <a:cs typeface="Times New Roman" panose="02020603050405020304" pitchFamily="18" charset="0"/>
              </a:rPr>
              <a:t>, vol. 80, 2023, Art. no. 104291, doi:10.1016/j.bspc.2022.104291. </a:t>
            </a:r>
          </a:p>
          <a:p>
            <a:pPr marL="0" indent="0">
              <a:buNone/>
            </a:pPr>
            <a:r>
              <a:rPr lang="en-GB" sz="2000" kern="100" dirty="0">
                <a:effectLst/>
                <a:ea typeface="Calibri" panose="020F0502020204030204" pitchFamily="34" charset="0"/>
                <a:cs typeface="Times New Roman" panose="02020603050405020304" pitchFamily="18" charset="0"/>
              </a:rPr>
              <a:t>[11] </a:t>
            </a:r>
            <a:r>
              <a:rPr lang="en-US" sz="2000" kern="100" dirty="0">
                <a:effectLst/>
                <a:ea typeface="Calibri" panose="020F0502020204030204" pitchFamily="34" charset="0"/>
                <a:cs typeface="Times New Roman" panose="02020603050405020304" pitchFamily="18" charset="0"/>
              </a:rPr>
              <a:t>S. </a:t>
            </a:r>
            <a:r>
              <a:rPr lang="en-US" sz="2000" kern="100" dirty="0" err="1">
                <a:effectLst/>
                <a:ea typeface="Calibri" panose="020F0502020204030204" pitchFamily="34" charset="0"/>
                <a:cs typeface="Times New Roman" panose="02020603050405020304" pitchFamily="18" charset="0"/>
              </a:rPr>
              <a:t>Abdulmalek</a:t>
            </a:r>
            <a:r>
              <a:rPr lang="en-US" sz="2000" kern="100" dirty="0">
                <a:effectLst/>
                <a:ea typeface="Calibri" panose="020F0502020204030204" pitchFamily="34" charset="0"/>
                <a:cs typeface="Times New Roman" panose="02020603050405020304" pitchFamily="18" charset="0"/>
              </a:rPr>
              <a:t>, A. Nasir, W. A. Jabbar, M. A. M. </a:t>
            </a:r>
            <a:r>
              <a:rPr lang="en-US" sz="2000" kern="100" dirty="0" err="1">
                <a:effectLst/>
                <a:ea typeface="Calibri" panose="020F0502020204030204" pitchFamily="34" charset="0"/>
                <a:cs typeface="Times New Roman" panose="02020603050405020304" pitchFamily="18" charset="0"/>
              </a:rPr>
              <a:t>Almuhaya</a:t>
            </a:r>
            <a:r>
              <a:rPr lang="en-US" sz="2000" kern="100" dirty="0">
                <a:effectLst/>
                <a:ea typeface="Calibri" panose="020F0502020204030204" pitchFamily="34" charset="0"/>
                <a:cs typeface="Times New Roman" panose="02020603050405020304" pitchFamily="18" charset="0"/>
              </a:rPr>
              <a:t>, A. K. </a:t>
            </a:r>
            <a:r>
              <a:rPr lang="en-US" sz="2000" kern="100" dirty="0" err="1">
                <a:effectLst/>
                <a:ea typeface="Calibri" panose="020F0502020204030204" pitchFamily="34" charset="0"/>
                <a:cs typeface="Times New Roman" panose="02020603050405020304" pitchFamily="18" charset="0"/>
              </a:rPr>
              <a:t>Bairagi</a:t>
            </a:r>
            <a:r>
              <a:rPr lang="en-US" sz="2000" kern="100" dirty="0">
                <a:effectLst/>
                <a:ea typeface="Calibri" panose="020F0502020204030204" pitchFamily="34" charset="0"/>
                <a:cs typeface="Times New Roman" panose="02020603050405020304" pitchFamily="18" charset="0"/>
              </a:rPr>
              <a:t>, M. A. Khan, and S. H. Kee, “IoT-based healthcare-monitoring system towards improving quality of life: A review,” Healthcare (Basel), vol. 10, no. 10, p. 1993, Oct. 2022, </a:t>
            </a:r>
            <a:r>
              <a:rPr lang="en-US" sz="2000" kern="100" dirty="0" err="1">
                <a:effectLst/>
                <a:ea typeface="Calibri" panose="020F0502020204030204" pitchFamily="34" charset="0"/>
                <a:cs typeface="Times New Roman" panose="02020603050405020304" pitchFamily="18" charset="0"/>
              </a:rPr>
              <a:t>doi</a:t>
            </a:r>
            <a:r>
              <a:rPr lang="en-US" sz="2000" kern="100" dirty="0">
                <a:effectLst/>
                <a:ea typeface="Calibri" panose="020F0502020204030204" pitchFamily="34" charset="0"/>
                <a:cs typeface="Times New Roman" panose="02020603050405020304" pitchFamily="18" charset="0"/>
              </a:rPr>
              <a:t>: 10.3390/healthcare10101993. </a:t>
            </a:r>
            <a:endParaRPr lang="en-GB" sz="2000" kern="100" dirty="0">
              <a:effectLst/>
              <a:ea typeface="Calibri" panose="020F0502020204030204" pitchFamily="34" charset="0"/>
              <a:cs typeface="Times New Roman" panose="02020603050405020304" pitchFamily="18" charset="0"/>
            </a:endParaRPr>
          </a:p>
          <a:p>
            <a:pPr marL="0" indent="0">
              <a:buNone/>
            </a:pPr>
            <a:endParaRPr lang="en-GB" sz="1800" kern="100" dirty="0">
              <a:effectLst/>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1237571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D7611-A4FE-B1C7-42C4-7A5B7E907326}"/>
              </a:ext>
            </a:extLst>
          </p:cNvPr>
          <p:cNvSpPr>
            <a:spLocks noGrp="1"/>
          </p:cNvSpPr>
          <p:nvPr>
            <p:ph type="title"/>
          </p:nvPr>
        </p:nvSpPr>
        <p:spPr/>
        <p:txBody>
          <a:bodyPr/>
          <a:lstStyle/>
          <a:p>
            <a:pPr algn="ctr"/>
            <a:r>
              <a:rPr lang="en-US" dirty="0"/>
              <a:t>THANK YOU !</a:t>
            </a:r>
            <a:endParaRPr lang="en-GB" dirty="0"/>
          </a:p>
        </p:txBody>
      </p:sp>
      <p:sp>
        <p:nvSpPr>
          <p:cNvPr id="3" name="Content Placeholder 2">
            <a:extLst>
              <a:ext uri="{FF2B5EF4-FFF2-40B4-BE49-F238E27FC236}">
                <a16:creationId xmlns:a16="http://schemas.microsoft.com/office/drawing/2014/main" id="{244ACEC8-AAE6-52E5-9E08-99EB4B799307}"/>
              </a:ext>
            </a:extLst>
          </p:cNvPr>
          <p:cNvSpPr>
            <a:spLocks noGrp="1"/>
          </p:cNvSpPr>
          <p:nvPr>
            <p:ph idx="1"/>
          </p:nvPr>
        </p:nvSpPr>
        <p:spPr>
          <a:xfrm>
            <a:off x="1141412" y="2928395"/>
            <a:ext cx="9905999" cy="2862806"/>
          </a:xfrm>
        </p:spPr>
        <p:txBody>
          <a:bodyPr/>
          <a:lstStyle/>
          <a:p>
            <a:pPr marL="0" indent="0" algn="ctr">
              <a:buNone/>
            </a:pPr>
            <a:r>
              <a:rPr lang="en-US" dirty="0"/>
              <a:t>ANY QUESTIONS? </a:t>
            </a:r>
            <a:endParaRPr lang="en-GB" dirty="0"/>
          </a:p>
        </p:txBody>
      </p:sp>
    </p:spTree>
    <p:extLst>
      <p:ext uri="{BB962C8B-B14F-4D97-AF65-F5344CB8AC3E}">
        <p14:creationId xmlns:p14="http://schemas.microsoft.com/office/powerpoint/2010/main" val="16153663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12" ma:contentTypeDescription="Create a new document." ma:contentTypeScope="" ma:versionID="6cd595c9662b87960df6b332d33bd06f">
  <xsd:schema xmlns:xsd="http://www.w3.org/2001/XMLSchema" xmlns:xs="http://www.w3.org/2001/XMLSchema" xmlns:p="http://schemas.microsoft.com/office/2006/metadata/properties" xmlns:ns3="da3f2772-8f1e-4acb-bd98-3a0ee892f48a" xmlns:ns4="0cb976d4-72d8-43fd-a100-21d54766e958" targetNamespace="http://schemas.microsoft.com/office/2006/metadata/properties" ma:root="true" ma:fieldsID="6e6b32fb148359db6e9991d14a98a799" ns3:_="" ns4:_="">
    <xsd:import namespace="da3f2772-8f1e-4acb-bd98-3a0ee892f48a"/>
    <xsd:import namespace="0cb976d4-72d8-43fd-a100-21d54766e958"/>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bjectDetectorVersion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DateTaken" ma:index="19"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cb976d4-72d8-43fd-a100-21d54766e95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da3f2772-8f1e-4acb-bd98-3a0ee892f48a" xsi:nil="true"/>
  </documentManagement>
</p:properties>
</file>

<file path=customXml/itemProps1.xml><?xml version="1.0" encoding="utf-8"?>
<ds:datastoreItem xmlns:ds="http://schemas.openxmlformats.org/officeDocument/2006/customXml" ds:itemID="{D2105192-5732-433D-9A54-21A9C097DE7F}">
  <ds:schemaRefs>
    <ds:schemaRef ds:uri="http://schemas.microsoft.com/sharepoint/v3/contenttype/forms"/>
  </ds:schemaRefs>
</ds:datastoreItem>
</file>

<file path=customXml/itemProps2.xml><?xml version="1.0" encoding="utf-8"?>
<ds:datastoreItem xmlns:ds="http://schemas.openxmlformats.org/officeDocument/2006/customXml" ds:itemID="{03377861-67D5-470F-9407-BB28E423758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a3f2772-8f1e-4acb-bd98-3a0ee892f48a"/>
    <ds:schemaRef ds:uri="0cb976d4-72d8-43fd-a100-21d54766e9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88B72CA-50D2-40C8-85D3-D79FAA1999FB}">
  <ds:schemaRefs>
    <ds:schemaRef ds:uri="http://schemas.microsoft.com/office/infopath/2007/PartnerControls"/>
    <ds:schemaRef ds:uri="http://purl.org/dc/dcmitype/"/>
    <ds:schemaRef ds:uri="http://schemas.openxmlformats.org/package/2006/metadata/core-properties"/>
    <ds:schemaRef ds:uri="http://schemas.microsoft.com/office/2006/metadata/properties"/>
    <ds:schemaRef ds:uri="da3f2772-8f1e-4acb-bd98-3a0ee892f48a"/>
    <ds:schemaRef ds:uri="http://purl.org/dc/elements/1.1/"/>
    <ds:schemaRef ds:uri="http://schemas.microsoft.com/office/2006/documentManagement/types"/>
    <ds:schemaRef ds:uri="http://www.w3.org/XML/1998/namespace"/>
    <ds:schemaRef ds:uri="0cb976d4-72d8-43fd-a100-21d54766e958"/>
    <ds:schemaRef ds:uri="http://purl.org/dc/terms/"/>
  </ds:schemaRefs>
</ds:datastoreItem>
</file>

<file path=docProps/app.xml><?xml version="1.0" encoding="utf-8"?>
<Properties xmlns="http://schemas.openxmlformats.org/officeDocument/2006/extended-properties" xmlns:vt="http://schemas.openxmlformats.org/officeDocument/2006/docPropsVTypes">
  <Template>TM04033919[[fn=Circuit]]</Template>
  <TotalTime>0</TotalTime>
  <Words>2347</Words>
  <Application>Microsoft Office PowerPoint</Application>
  <PresentationFormat>Widescreen</PresentationFormat>
  <Paragraphs>173</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Times New Roman</vt:lpstr>
      <vt:lpstr>Tw Cen MT</vt:lpstr>
      <vt:lpstr>Circuit</vt:lpstr>
      <vt:lpstr>Heart Rate Monitoring System Using Arduino UNO R4 WiFi</vt:lpstr>
      <vt:lpstr>Project Overview </vt:lpstr>
      <vt:lpstr>MOTIVATION</vt:lpstr>
      <vt:lpstr> Aim and Objectives </vt:lpstr>
      <vt:lpstr>Literature Review Summary </vt:lpstr>
      <vt:lpstr>Methodology</vt:lpstr>
      <vt:lpstr>Gantt chart</vt:lpstr>
      <vt:lpstr>System Design Overview</vt:lpstr>
      <vt:lpstr>Hardware Setup</vt:lpstr>
      <vt:lpstr>Software Implementation</vt:lpstr>
      <vt:lpstr>System Code Logic Summary</vt:lpstr>
      <vt:lpstr>System Code Logic Summary (continued)</vt:lpstr>
      <vt:lpstr>Demonstration Snapshot – Live System Output </vt:lpstr>
      <vt:lpstr>Preliminary Testing Results</vt:lpstr>
      <vt:lpstr>Ethical and Data Design Considerations </vt:lpstr>
      <vt:lpstr>Current Progress Summary</vt:lpstr>
      <vt:lpstr>Challenges and Lessons Learned</vt:lpstr>
      <vt:lpstr> Future Work</vt:lpstr>
      <vt:lpstr>Conclusion </vt:lpstr>
      <vt:lpstr>references</vt:lpstr>
      <vt:lpstr>references</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Eleonora Koleva Petrova (2217638)</dc:creator>
  <cp:lastModifiedBy>Eleonora Koleva Petrova (2217638)</cp:lastModifiedBy>
  <cp:revision>23</cp:revision>
  <dcterms:created xsi:type="dcterms:W3CDTF">2025-10-20T09:07:13Z</dcterms:created>
  <dcterms:modified xsi:type="dcterms:W3CDTF">2025-10-30T06:59:15Z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