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3"/>
  </p:notesMasterIdLst>
  <p:sldIdLst>
    <p:sldId id="256" r:id="rId2"/>
    <p:sldId id="267" r:id="rId3"/>
    <p:sldId id="257" r:id="rId4"/>
    <p:sldId id="258" r:id="rId5"/>
    <p:sldId id="259" r:id="rId6"/>
    <p:sldId id="260" r:id="rId7"/>
    <p:sldId id="261" r:id="rId8"/>
    <p:sldId id="262"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82310"/>
  </p:normalViewPr>
  <p:slideViewPr>
    <p:cSldViewPr snapToGrid="0">
      <p:cViewPr varScale="1">
        <p:scale>
          <a:sx n="68" d="100"/>
          <a:sy n="68" d="100"/>
        </p:scale>
        <p:origin x="123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4D6AF1-0241-7145-9487-37EFF643A84B}" type="datetimeFigureOut">
              <a:rPr lang="en-US" smtClean="0"/>
              <a:t>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B41E4-4D30-A24F-8398-E23F74F939A6}" type="slidenum">
              <a:rPr lang="en-US" smtClean="0"/>
              <a:t>‹#›</a:t>
            </a:fld>
            <a:endParaRPr lang="en-US"/>
          </a:p>
        </p:txBody>
      </p:sp>
    </p:spTree>
    <p:extLst>
      <p:ext uri="{BB962C8B-B14F-4D97-AF65-F5344CB8AC3E}">
        <p14:creationId xmlns:p14="http://schemas.microsoft.com/office/powerpoint/2010/main" val="2216779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A1B41E4-4D30-A24F-8398-E23F74F939A6}" type="slidenum">
              <a:rPr lang="en-US" smtClean="0"/>
              <a:t>2</a:t>
            </a:fld>
            <a:endParaRPr lang="en-US"/>
          </a:p>
        </p:txBody>
      </p:sp>
    </p:spTree>
    <p:extLst>
      <p:ext uri="{BB962C8B-B14F-4D97-AF65-F5344CB8AC3E}">
        <p14:creationId xmlns:p14="http://schemas.microsoft.com/office/powerpoint/2010/main" val="973029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effectLst/>
                <a:latin typeface="Helvetica" pitchFamily="2" charset="0"/>
                <a:ea typeface="Calibri" panose="020F0502020204030204" pitchFamily="34" charset="0"/>
                <a:cs typeface="Helvetica" pitchFamily="2" charset="0"/>
              </a:rPr>
              <a:t> Crown Plaza Hotels and Resorts is a high-end hotel network owned by the InterContinental Hotel Group with properties in over a hundred different countries. Crown Plaza has a significant competitive edge in the hotel and hospitality industry because to the widespread adoption of its corporate goal statement, "To build exceptional hotels guests adore." Certainly, a hotel of such stature and elegance cannot afford to let down its clientele, therefore it will pay close attention to the metrics and practises that encourage repeat business.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A1B41E4-4D30-A24F-8398-E23F74F939A6}" type="slidenum">
              <a:rPr lang="en-US" smtClean="0"/>
              <a:t>3</a:t>
            </a:fld>
            <a:endParaRPr lang="en-US"/>
          </a:p>
        </p:txBody>
      </p:sp>
    </p:spTree>
    <p:extLst>
      <p:ext uri="{BB962C8B-B14F-4D97-AF65-F5344CB8AC3E}">
        <p14:creationId xmlns:p14="http://schemas.microsoft.com/office/powerpoint/2010/main" val="1807916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organisation</a:t>
            </a:r>
            <a:r>
              <a:rPr lang="en-US" dirty="0"/>
              <a:t> will be able to fulfil its corporate objective more effectively if it first identifies its deficiencies and then makes a strategy to either eliminate or transform those weaknesses into strengths. The hotel and hospitality industry is ripe with prospects and settings that promise to be fruitful for business, and the Crown Plaza hotel stands to gain a great deal by taking advantage of such opportunities. And last but not least, dangers and hazards that are inherent to the hotel sector have the potential to severely tarnish the excellent reputation that the Crown Plaza hotel has built up over the course of the years (</a:t>
            </a:r>
            <a:r>
              <a:rPr lang="en-US" dirty="0" err="1"/>
              <a:t>Vuong</a:t>
            </a:r>
            <a:r>
              <a:rPr lang="en-US" dirty="0"/>
              <a:t> </a:t>
            </a:r>
            <a:r>
              <a:rPr lang="en-US" dirty="0" err="1"/>
              <a:t>Thi</a:t>
            </a:r>
            <a:r>
              <a:rPr lang="en-US" dirty="0"/>
              <a:t> Van, 2019).</a:t>
            </a:r>
          </a:p>
        </p:txBody>
      </p:sp>
      <p:sp>
        <p:nvSpPr>
          <p:cNvPr id="4" name="Slide Number Placeholder 3"/>
          <p:cNvSpPr>
            <a:spLocks noGrp="1"/>
          </p:cNvSpPr>
          <p:nvPr>
            <p:ph type="sldNum" sz="quarter" idx="5"/>
          </p:nvPr>
        </p:nvSpPr>
        <p:spPr/>
        <p:txBody>
          <a:bodyPr/>
          <a:lstStyle/>
          <a:p>
            <a:fld id="{8A1B41E4-4D30-A24F-8398-E23F74F939A6}" type="slidenum">
              <a:rPr lang="en-US" smtClean="0"/>
              <a:t>4</a:t>
            </a:fld>
            <a:endParaRPr lang="en-US"/>
          </a:p>
        </p:txBody>
      </p:sp>
    </p:spTree>
    <p:extLst>
      <p:ext uri="{BB962C8B-B14F-4D97-AF65-F5344CB8AC3E}">
        <p14:creationId xmlns:p14="http://schemas.microsoft.com/office/powerpoint/2010/main" val="3420347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norms or criteria that set one company's offerings apart from those of another. It is a source of competitive advantage since it helps a company's products and services stand out from those of its rivals. Order Winners at Crowne Plaza may be found in the hotel's many restaurants, bars, and even in-room dining services. Suites, premium rooms, and luxury rooms are all examples of accommodation types that have novel amenities. When compared to hotels that still use traditional paper check-in and check-out forms, Crowne Plaza's paperless system is an obvious selling point for potential guests concerned about environmental impact. Customers who place orders have an impact on an organization's strategy by encouraging it to provide products and services that demonstrate creativity and innovation. This may be accomplished with the use of social media, which will lead to a high volume of sales, higher profits, and customer loyalty as satisfied customers tell their friends and family about the product. Minimize spending across the board.</a:t>
            </a:r>
          </a:p>
        </p:txBody>
      </p:sp>
      <p:sp>
        <p:nvSpPr>
          <p:cNvPr id="4" name="Slide Number Placeholder 3"/>
          <p:cNvSpPr>
            <a:spLocks noGrp="1"/>
          </p:cNvSpPr>
          <p:nvPr>
            <p:ph type="sldNum" sz="quarter" idx="5"/>
          </p:nvPr>
        </p:nvSpPr>
        <p:spPr/>
        <p:txBody>
          <a:bodyPr/>
          <a:lstStyle/>
          <a:p>
            <a:fld id="{8A1B41E4-4D30-A24F-8398-E23F74F939A6}" type="slidenum">
              <a:rPr lang="en-US" smtClean="0"/>
              <a:t>5</a:t>
            </a:fld>
            <a:endParaRPr lang="en-US"/>
          </a:p>
        </p:txBody>
      </p:sp>
    </p:spTree>
    <p:extLst>
      <p:ext uri="{BB962C8B-B14F-4D97-AF65-F5344CB8AC3E}">
        <p14:creationId xmlns:p14="http://schemas.microsoft.com/office/powerpoint/2010/main" val="1428487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this, to operate a successful hotel company the front desk needs to be handled effectively since as said they are the face the hotel. For the simple reason that they are the first point of contact for customers, and so have influence on the company's future course of action. For What It's Worth, The Reservation Serves As: The reserve division is the department's nerve </a:t>
            </a:r>
            <a:r>
              <a:rPr lang="en-US" dirty="0" err="1"/>
              <a:t>centre</a:t>
            </a:r>
            <a:r>
              <a:rPr lang="en-US" dirty="0"/>
              <a:t>. All enquiries for reservations of hotel rooms are handled in this department (Shakya and Tamang, 2020).</a:t>
            </a:r>
          </a:p>
        </p:txBody>
      </p:sp>
      <p:sp>
        <p:nvSpPr>
          <p:cNvPr id="4" name="Slide Number Placeholder 3"/>
          <p:cNvSpPr>
            <a:spLocks noGrp="1"/>
          </p:cNvSpPr>
          <p:nvPr>
            <p:ph type="sldNum" sz="quarter" idx="5"/>
          </p:nvPr>
        </p:nvSpPr>
        <p:spPr/>
        <p:txBody>
          <a:bodyPr/>
          <a:lstStyle/>
          <a:p>
            <a:fld id="{8A1B41E4-4D30-A24F-8398-E23F74F939A6}" type="slidenum">
              <a:rPr lang="en-US" smtClean="0"/>
              <a:t>7</a:t>
            </a:fld>
            <a:endParaRPr lang="en-US"/>
          </a:p>
        </p:txBody>
      </p:sp>
    </p:spTree>
    <p:extLst>
      <p:ext uri="{BB962C8B-B14F-4D97-AF65-F5344CB8AC3E}">
        <p14:creationId xmlns:p14="http://schemas.microsoft.com/office/powerpoint/2010/main" val="1453729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Customer happiness relies on the quality of the service received, yet providing high-quality service is far more difficult than providing high-quality goods, especially in the hotel business. While customers in the hotel industry have always been content with relatively straightforward offerings, rapid technology advancements in recent years have brought whole new dimensions of comfort and convenience that are now expected as standard fare.</a:t>
            </a:r>
          </a:p>
          <a:p>
            <a:endParaRPr lang="en-US" dirty="0"/>
          </a:p>
          <a:p>
            <a:r>
              <a:rPr lang="en-US" dirty="0"/>
              <a:t>There may be a multitude of new goods, services, and technology available in hotels, but guests still have certain fundamental expectations that must be met. Value for money, clean rooms, helpful personnel, a warm welcome, and a good night's sleep are the top five reasons why customers return across all industries (</a:t>
            </a:r>
            <a:r>
              <a:rPr lang="en-US" dirty="0" err="1"/>
              <a:t>Parubets</a:t>
            </a:r>
            <a:r>
              <a:rPr lang="en-US" dirty="0"/>
              <a:t> et al., 2022).</a:t>
            </a:r>
          </a:p>
          <a:p>
            <a:endParaRPr lang="en-US" dirty="0"/>
          </a:p>
          <a:p>
            <a:endParaRPr lang="en-US" dirty="0"/>
          </a:p>
        </p:txBody>
      </p:sp>
      <p:sp>
        <p:nvSpPr>
          <p:cNvPr id="4" name="Slide Number Placeholder 3"/>
          <p:cNvSpPr>
            <a:spLocks noGrp="1"/>
          </p:cNvSpPr>
          <p:nvPr>
            <p:ph type="sldNum" sz="quarter" idx="5"/>
          </p:nvPr>
        </p:nvSpPr>
        <p:spPr/>
        <p:txBody>
          <a:bodyPr/>
          <a:lstStyle/>
          <a:p>
            <a:fld id="{8A1B41E4-4D30-A24F-8398-E23F74F939A6}" type="slidenum">
              <a:rPr lang="en-US" smtClean="0"/>
              <a:t>8</a:t>
            </a:fld>
            <a:endParaRPr lang="en-US"/>
          </a:p>
        </p:txBody>
      </p:sp>
    </p:spTree>
    <p:extLst>
      <p:ext uri="{BB962C8B-B14F-4D97-AF65-F5344CB8AC3E}">
        <p14:creationId xmlns:p14="http://schemas.microsoft.com/office/powerpoint/2010/main" val="50972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A1B41E4-4D30-A24F-8398-E23F74F939A6}" type="slidenum">
              <a:rPr lang="en-US" smtClean="0"/>
              <a:t>10</a:t>
            </a:fld>
            <a:endParaRPr lang="en-US"/>
          </a:p>
        </p:txBody>
      </p:sp>
    </p:spTree>
    <p:extLst>
      <p:ext uri="{BB962C8B-B14F-4D97-AF65-F5344CB8AC3E}">
        <p14:creationId xmlns:p14="http://schemas.microsoft.com/office/powerpoint/2010/main" val="21950165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2/1/2023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2/1/2023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2/1/2023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2/1/2023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2/1/2023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A716A-9536-5550-561E-E12223A2FF41}"/>
              </a:ext>
            </a:extLst>
          </p:cNvPr>
          <p:cNvSpPr>
            <a:spLocks noGrp="1"/>
          </p:cNvSpPr>
          <p:nvPr>
            <p:ph type="ctrTitle"/>
          </p:nvPr>
        </p:nvSpPr>
        <p:spPr/>
        <p:txBody>
          <a:bodyPr/>
          <a:lstStyle/>
          <a:p>
            <a:r>
              <a:rPr lang="en-US" dirty="0"/>
              <a:t>Crowne Plaza</a:t>
            </a:r>
          </a:p>
        </p:txBody>
      </p:sp>
      <p:sp>
        <p:nvSpPr>
          <p:cNvPr id="3" name="Subtitle 2">
            <a:extLst>
              <a:ext uri="{FF2B5EF4-FFF2-40B4-BE49-F238E27FC236}">
                <a16:creationId xmlns:a16="http://schemas.microsoft.com/office/drawing/2014/main" id="{90EDB1A6-0132-249B-460A-027821336D81}"/>
              </a:ext>
            </a:extLst>
          </p:cNvPr>
          <p:cNvSpPr>
            <a:spLocks noGrp="1"/>
          </p:cNvSpPr>
          <p:nvPr>
            <p:ph type="subTitle" idx="1"/>
          </p:nvPr>
        </p:nvSpPr>
        <p:spPr>
          <a:xfrm>
            <a:off x="1562100" y="4472940"/>
            <a:ext cx="9070848" cy="666323"/>
          </a:xfrm>
        </p:spPr>
        <p:txBody>
          <a:bodyPr>
            <a:normAutofit fontScale="40000" lnSpcReduction="20000"/>
          </a:bodyPr>
          <a:lstStyle/>
          <a:p>
            <a:r>
              <a:rPr lang="en-US" sz="2800" dirty="0"/>
              <a:t>Student ID: 2208682</a:t>
            </a:r>
          </a:p>
          <a:p>
            <a:r>
              <a:rPr lang="en-US" sz="2800" dirty="0"/>
              <a:t>Student name: Ancuta Mariana Racovita</a:t>
            </a:r>
          </a:p>
          <a:p>
            <a:r>
              <a:rPr lang="en-US" sz="2800" dirty="0"/>
              <a:t>Module: Hospitality and Guest Service Management (BMIH4003)</a:t>
            </a:r>
          </a:p>
          <a:p>
            <a:r>
              <a:rPr lang="en-US" sz="2800" dirty="0"/>
              <a:t>Lecture name: Muhammad </a:t>
            </a:r>
            <a:r>
              <a:rPr lang="en-US" sz="2800" dirty="0" err="1"/>
              <a:t>Cassamo</a:t>
            </a:r>
            <a:endParaRPr lang="en-US" sz="2800" dirty="0"/>
          </a:p>
          <a:p>
            <a:endParaRPr lang="en-US" dirty="0"/>
          </a:p>
        </p:txBody>
      </p:sp>
    </p:spTree>
    <p:extLst>
      <p:ext uri="{BB962C8B-B14F-4D97-AF65-F5344CB8AC3E}">
        <p14:creationId xmlns:p14="http://schemas.microsoft.com/office/powerpoint/2010/main" val="322043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rowne Plaza - Wikipedia">
            <a:extLst>
              <a:ext uri="{FF2B5EF4-FFF2-40B4-BE49-F238E27FC236}">
                <a16:creationId xmlns:a16="http://schemas.microsoft.com/office/drawing/2014/main" id="{3166DD8D-172F-C955-C6BC-4968274BBC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67497" y="751342"/>
            <a:ext cx="6880072" cy="5194454"/>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4">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87B9FC9-920A-50FF-EA32-C117C8B2A85B}"/>
              </a:ext>
            </a:extLst>
          </p:cNvPr>
          <p:cNvSpPr>
            <a:spLocks noGrp="1"/>
          </p:cNvSpPr>
          <p:nvPr>
            <p:ph type="title"/>
          </p:nvPr>
        </p:nvSpPr>
        <p:spPr>
          <a:xfrm>
            <a:off x="643433" y="643464"/>
            <a:ext cx="2888344" cy="1428737"/>
          </a:xfrm>
        </p:spPr>
        <p:txBody>
          <a:bodyPr>
            <a:normAutofit/>
          </a:bodyPr>
          <a:lstStyle/>
          <a:p>
            <a:r>
              <a:rPr lang="en-US" sz="3200">
                <a:solidFill>
                  <a:srgbClr val="FFFFFF"/>
                </a:solidFill>
              </a:rPr>
              <a:t>Contents</a:t>
            </a:r>
          </a:p>
        </p:txBody>
      </p:sp>
      <p:sp>
        <p:nvSpPr>
          <p:cNvPr id="3" name="Content Placeholder 2">
            <a:extLst>
              <a:ext uri="{FF2B5EF4-FFF2-40B4-BE49-F238E27FC236}">
                <a16:creationId xmlns:a16="http://schemas.microsoft.com/office/drawing/2014/main" id="{85B1A93C-9531-7162-30B3-9154678877AC}"/>
              </a:ext>
            </a:extLst>
          </p:cNvPr>
          <p:cNvSpPr>
            <a:spLocks noGrp="1"/>
          </p:cNvSpPr>
          <p:nvPr>
            <p:ph idx="1"/>
          </p:nvPr>
        </p:nvSpPr>
        <p:spPr>
          <a:xfrm>
            <a:off x="643337" y="2184036"/>
            <a:ext cx="2888439" cy="3869634"/>
          </a:xfrm>
        </p:spPr>
        <p:txBody>
          <a:bodyPr>
            <a:normAutofit/>
          </a:bodyPr>
          <a:lstStyle/>
          <a:p>
            <a:pPr>
              <a:lnSpc>
                <a:spcPct val="90000"/>
              </a:lnSpc>
            </a:pPr>
            <a:r>
              <a:rPr lang="en-US" sz="1500">
                <a:solidFill>
                  <a:srgbClr val="FFFFFF"/>
                </a:solidFill>
              </a:rPr>
              <a:t>Introduction</a:t>
            </a:r>
          </a:p>
          <a:p>
            <a:pPr>
              <a:lnSpc>
                <a:spcPct val="90000"/>
              </a:lnSpc>
            </a:pPr>
            <a:r>
              <a:rPr lang="en-US" sz="1500">
                <a:solidFill>
                  <a:srgbClr val="FFFFFF"/>
                </a:solidFill>
              </a:rPr>
              <a:t>Hotel's main consumers</a:t>
            </a:r>
          </a:p>
          <a:p>
            <a:pPr>
              <a:lnSpc>
                <a:spcPct val="90000"/>
              </a:lnSpc>
            </a:pPr>
            <a:r>
              <a:rPr lang="en-US" sz="1500">
                <a:solidFill>
                  <a:srgbClr val="FFFFFF"/>
                </a:solidFill>
              </a:rPr>
              <a:t>Nature, scope and role of the guest services</a:t>
            </a:r>
          </a:p>
          <a:p>
            <a:pPr>
              <a:lnSpc>
                <a:spcPct val="90000"/>
              </a:lnSpc>
            </a:pPr>
            <a:r>
              <a:rPr lang="en-US" sz="1500">
                <a:solidFill>
                  <a:srgbClr val="FFFFFF"/>
                </a:solidFill>
              </a:rPr>
              <a:t>The need to consider the role and function of guest services</a:t>
            </a:r>
          </a:p>
          <a:p>
            <a:pPr>
              <a:lnSpc>
                <a:spcPct val="90000"/>
              </a:lnSpc>
            </a:pPr>
            <a:r>
              <a:rPr lang="en-US" sz="1500">
                <a:solidFill>
                  <a:srgbClr val="FFFFFF"/>
                </a:solidFill>
              </a:rPr>
              <a:t>The importance of hospitality and how hotels meet/exceed guest  expectations</a:t>
            </a:r>
          </a:p>
          <a:p>
            <a:pPr>
              <a:lnSpc>
                <a:spcPct val="90000"/>
              </a:lnSpc>
            </a:pPr>
            <a:r>
              <a:rPr lang="en-US" sz="1500">
                <a:solidFill>
                  <a:srgbClr val="FFFFFF"/>
                </a:solidFill>
              </a:rPr>
              <a:t>Conclusion</a:t>
            </a:r>
          </a:p>
          <a:p>
            <a:pPr>
              <a:lnSpc>
                <a:spcPct val="90000"/>
              </a:lnSpc>
            </a:pPr>
            <a:r>
              <a:rPr lang="en-US" sz="1500">
                <a:solidFill>
                  <a:srgbClr val="FFFFFF"/>
                </a:solidFill>
              </a:rPr>
              <a:t>Recommendations</a:t>
            </a:r>
          </a:p>
          <a:p>
            <a:pPr>
              <a:lnSpc>
                <a:spcPct val="90000"/>
              </a:lnSpc>
            </a:pPr>
            <a:r>
              <a:rPr lang="en-US" sz="1500">
                <a:solidFill>
                  <a:srgbClr val="FFFFFF"/>
                </a:solidFill>
              </a:rPr>
              <a:t>References </a:t>
            </a:r>
          </a:p>
          <a:p>
            <a:pPr>
              <a:lnSpc>
                <a:spcPct val="90000"/>
              </a:lnSpc>
            </a:pPr>
            <a:endParaRPr lang="en-US" sz="1500">
              <a:solidFill>
                <a:srgbClr val="FFFFFF"/>
              </a:solidFill>
            </a:endParaRPr>
          </a:p>
        </p:txBody>
      </p:sp>
    </p:spTree>
    <p:extLst>
      <p:ext uri="{BB962C8B-B14F-4D97-AF65-F5344CB8AC3E}">
        <p14:creationId xmlns:p14="http://schemas.microsoft.com/office/powerpoint/2010/main" val="1921949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D04789F1-5F3B-4DEE-BEAA-E70D1E08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D93C3E38-DF85-49B0-BDB8-38728B091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rgbClr val="5F5041"/>
          </a:solidFill>
          <a:ln w="6350" cap="flat" cmpd="sng" algn="ctr">
            <a:noFill/>
            <a:prstDash val="solid"/>
          </a:ln>
          <a:effectLst>
            <a:softEdge rad="0"/>
          </a:effectLst>
        </p:spPr>
      </p:sp>
      <p:pic>
        <p:nvPicPr>
          <p:cNvPr id="2050" name="Picture 2" descr="Crowne Plaza Manchester City Centre - Manchester - Visit Manchester">
            <a:extLst>
              <a:ext uri="{FF2B5EF4-FFF2-40B4-BE49-F238E27FC236}">
                <a16:creationId xmlns:a16="http://schemas.microsoft.com/office/drawing/2014/main" id="{06A16FAF-1C01-D964-5C7D-507C0C54D637}"/>
              </a:ext>
            </a:extLst>
          </p:cNvPr>
          <p:cNvPicPr>
            <a:picLocks noChangeAspect="1" noChangeArrowheads="1"/>
          </p:cNvPicPr>
          <p:nvPr/>
        </p:nvPicPr>
        <p:blipFill rotWithShape="1">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t="174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77E9A99-0F3F-69CB-AB4E-D543694D812B}"/>
              </a:ext>
            </a:extLst>
          </p:cNvPr>
          <p:cNvSpPr>
            <a:spLocks noGrp="1"/>
          </p:cNvSpPr>
          <p:nvPr>
            <p:ph type="title"/>
          </p:nvPr>
        </p:nvSpPr>
        <p:spPr>
          <a:xfrm>
            <a:off x="1066800" y="642594"/>
            <a:ext cx="10058400" cy="1371600"/>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FF2DAA3E-A113-6D04-0E92-2D6CB097DC96}"/>
              </a:ext>
            </a:extLst>
          </p:cNvPr>
          <p:cNvSpPr>
            <a:spLocks noGrp="1"/>
          </p:cNvSpPr>
          <p:nvPr>
            <p:ph idx="1"/>
          </p:nvPr>
        </p:nvSpPr>
        <p:spPr>
          <a:xfrm>
            <a:off x="1066800" y="2103120"/>
            <a:ext cx="10058400" cy="3931920"/>
          </a:xfrm>
        </p:spPr>
        <p:txBody>
          <a:bodyPr>
            <a:normAutofit/>
          </a:bodyPr>
          <a:lstStyle/>
          <a:p>
            <a:r>
              <a:rPr lang="en-US" dirty="0"/>
              <a:t>Founded in 1953 and based in Windsor, England, InterContinental Hotels Group (IHG) operates under the brand name IHG Hotels and Resorts. It trades on the London Stock Exchange and makes up a part of the FTSE 100 Index.</a:t>
            </a:r>
          </a:p>
          <a:p>
            <a:pPr marL="0" indent="0">
              <a:buNone/>
            </a:pPr>
            <a:r>
              <a:rPr lang="en-US" b="1"/>
              <a:t>Crowne Plaza</a:t>
            </a:r>
          </a:p>
          <a:p>
            <a:r>
              <a:rPr lang="en-US" dirty="0"/>
              <a:t>Crowne Plaza, with its headquarters in the United Kingdom, is a British global network of full-service, upmarket hotels. The hotel focuses on the business and conference sector. Place of Rest and Relaxation: Holiday Inn In 1983, Holiday Inn expanded into the luxury hotel business by launching Crowne Plaza. In that year, the first Holiday Inn Crowne Plaza hotel debuted in Rockville, Maryland. The Holiday Corporation was acquired by Bass PLC (now known as InterContinental Hotels Group) in 1988, and the name was changed to Crowne Plaza Hotels in 1994. Crowne Plaza's first European hotel, located in Madeira, Portugal, opened in 1999 (</a:t>
            </a:r>
            <a:r>
              <a:rPr lang="en-US" dirty="0" err="1"/>
              <a:t>Warnery</a:t>
            </a:r>
            <a:r>
              <a:rPr lang="en-US" dirty="0"/>
              <a:t>, 2021).</a:t>
            </a:r>
          </a:p>
          <a:p>
            <a:endParaRPr lang="en-US" dirty="0"/>
          </a:p>
          <a:p>
            <a:endParaRPr lang="en-US" dirty="0"/>
          </a:p>
        </p:txBody>
      </p:sp>
    </p:spTree>
    <p:extLst>
      <p:ext uri="{BB962C8B-B14F-4D97-AF65-F5344CB8AC3E}">
        <p14:creationId xmlns:p14="http://schemas.microsoft.com/office/powerpoint/2010/main" val="3819582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Crowne Plaza Manila Galleria - Quezon City, Philippines">
            <a:extLst>
              <a:ext uri="{FF2B5EF4-FFF2-40B4-BE49-F238E27FC236}">
                <a16:creationId xmlns:a16="http://schemas.microsoft.com/office/drawing/2014/main" id="{5AAE6A34-48F0-C331-F70D-681BA07B6A8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909" r="32617"/>
          <a:stretch/>
        </p:blipFill>
        <p:spPr bwMode="auto">
          <a:xfrm>
            <a:off x="190846" y="237744"/>
            <a:ext cx="4040033" cy="6382512"/>
          </a:xfrm>
          <a:prstGeom prst="rect">
            <a:avLst/>
          </a:prstGeom>
          <a:noFill/>
          <a:extLst>
            <a:ext uri="{909E8E84-426E-40DD-AFC4-6F175D3DCCD1}">
              <a14:hiddenFill xmlns:a14="http://schemas.microsoft.com/office/drawing/2010/main">
                <a:solidFill>
                  <a:srgbClr val="FFFFFF"/>
                </a:solidFill>
              </a14:hiddenFill>
            </a:ext>
          </a:extLst>
        </p:spPr>
      </p:pic>
      <p:sp>
        <p:nvSpPr>
          <p:cNvPr id="3079" name="Rectangle 3078">
            <a:extLst>
              <a:ext uri="{FF2B5EF4-FFF2-40B4-BE49-F238E27FC236}">
                <a16:creationId xmlns:a16="http://schemas.microsoft.com/office/drawing/2014/main" id="{BE7270DF-375F-4ECC-989A-D033E481A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D889AC0-ABFF-8385-541B-6F1D9C8A38A0}"/>
              </a:ext>
            </a:extLst>
          </p:cNvPr>
          <p:cNvSpPr>
            <a:spLocks noGrp="1"/>
          </p:cNvSpPr>
          <p:nvPr>
            <p:ph type="title"/>
          </p:nvPr>
        </p:nvSpPr>
        <p:spPr>
          <a:xfrm>
            <a:off x="4965192" y="642593"/>
            <a:ext cx="6280826" cy="1746504"/>
          </a:xfrm>
        </p:spPr>
        <p:txBody>
          <a:bodyPr>
            <a:normAutofit/>
          </a:bodyPr>
          <a:lstStyle/>
          <a:p>
            <a:r>
              <a:rPr lang="en-US" dirty="0"/>
              <a:t>Hotel's main consumers</a:t>
            </a:r>
          </a:p>
        </p:txBody>
      </p:sp>
      <p:sp>
        <p:nvSpPr>
          <p:cNvPr id="3" name="Content Placeholder 2">
            <a:extLst>
              <a:ext uri="{FF2B5EF4-FFF2-40B4-BE49-F238E27FC236}">
                <a16:creationId xmlns:a16="http://schemas.microsoft.com/office/drawing/2014/main" id="{7A9D185E-D089-0263-467D-1149C34DEA8C}"/>
              </a:ext>
            </a:extLst>
          </p:cNvPr>
          <p:cNvSpPr>
            <a:spLocks noGrp="1"/>
          </p:cNvSpPr>
          <p:nvPr>
            <p:ph idx="1"/>
          </p:nvPr>
        </p:nvSpPr>
        <p:spPr>
          <a:xfrm>
            <a:off x="4965192" y="2386584"/>
            <a:ext cx="6280826" cy="3648456"/>
          </a:xfrm>
        </p:spPr>
        <p:txBody>
          <a:bodyPr>
            <a:normAutofit lnSpcReduction="10000"/>
          </a:bodyPr>
          <a:lstStyle/>
          <a:p>
            <a:pPr>
              <a:lnSpc>
                <a:spcPct val="90000"/>
              </a:lnSpc>
            </a:pPr>
            <a:r>
              <a:rPr lang="en-US" sz="1500" dirty="0"/>
              <a:t>Crowne Plaza hotels are developed with the business </a:t>
            </a:r>
            <a:r>
              <a:rPr lang="en-US" sz="1500" dirty="0" err="1"/>
              <a:t>traveller</a:t>
            </a:r>
            <a:r>
              <a:rPr lang="en-US" sz="1500" dirty="0"/>
              <a:t> in mind and profit from a special insight into their requirements. Recently, the industry's most extensive travel research was conducted to identify the key business expectations of its clientele. As a result of this research, Crowne Plaza hotels are designed with the business </a:t>
            </a:r>
            <a:r>
              <a:rPr lang="en-US" sz="1500" dirty="0" err="1"/>
              <a:t>traveller</a:t>
            </a:r>
            <a:r>
              <a:rPr lang="en-US" sz="1500" dirty="0"/>
              <a:t> in mind and benefit from this unique insight. </a:t>
            </a:r>
          </a:p>
          <a:p>
            <a:pPr>
              <a:lnSpc>
                <a:spcPct val="90000"/>
              </a:lnSpc>
            </a:pPr>
            <a:r>
              <a:rPr lang="en-US" sz="1500" dirty="0"/>
              <a:t>Crown Plaza needs effective marketing plans in order to evaluate and determine potential risks and threats, which will allow them to devise strategies for flourishing development (</a:t>
            </a:r>
            <a:r>
              <a:rPr lang="en-US" sz="1500" dirty="0" err="1"/>
              <a:t>Warnery</a:t>
            </a:r>
            <a:r>
              <a:rPr lang="en-US" sz="1500" dirty="0"/>
              <a:t>, 2021). This will allow them to maintain their competitive advantage and keep the </a:t>
            </a:r>
            <a:r>
              <a:rPr lang="en-US" sz="1500" dirty="0" err="1"/>
              <a:t>organisation</a:t>
            </a:r>
            <a:r>
              <a:rPr lang="en-US" sz="1500" dirty="0"/>
              <a:t> out of potentially disastrous business situations</a:t>
            </a:r>
            <a:r>
              <a:rPr lang="en-US" sz="1500"/>
              <a:t>. </a:t>
            </a:r>
          </a:p>
          <a:p>
            <a:pPr>
              <a:lnSpc>
                <a:spcPct val="90000"/>
              </a:lnSpc>
            </a:pPr>
            <a:r>
              <a:rPr lang="en-US" sz="1500"/>
              <a:t>The </a:t>
            </a:r>
            <a:r>
              <a:rPr lang="en-US" sz="1500" dirty="0"/>
              <a:t>all-encompassing marketing strategy would make it easier for the Crown Plaza hotel to assess its present position in relation to its rivals, as well as the hotel's strengths, weaknesses, opportunities, and dangers related with that position.</a:t>
            </a:r>
          </a:p>
        </p:txBody>
      </p:sp>
    </p:spTree>
    <p:extLst>
      <p:ext uri="{BB962C8B-B14F-4D97-AF65-F5344CB8AC3E}">
        <p14:creationId xmlns:p14="http://schemas.microsoft.com/office/powerpoint/2010/main" val="4194596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Crowne Plaza Plymouth from £60. Plymouth Hotel Deals &amp; Reviews - KAYAK">
            <a:extLst>
              <a:ext uri="{FF2B5EF4-FFF2-40B4-BE49-F238E27FC236}">
                <a16:creationId xmlns:a16="http://schemas.microsoft.com/office/drawing/2014/main" id="{E96FC2D1-EC84-A6C8-7F28-97792933BC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037" r="34037"/>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2">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77D4BE-B278-92AD-E692-4BF31C8CDCEE}"/>
              </a:ext>
            </a:extLst>
          </p:cNvPr>
          <p:cNvSpPr>
            <a:spLocks noGrp="1"/>
          </p:cNvSpPr>
          <p:nvPr>
            <p:ph type="title"/>
          </p:nvPr>
        </p:nvSpPr>
        <p:spPr>
          <a:xfrm>
            <a:off x="868680" y="642593"/>
            <a:ext cx="6281928" cy="1744183"/>
          </a:xfrm>
        </p:spPr>
        <p:txBody>
          <a:bodyPr>
            <a:normAutofit/>
          </a:bodyPr>
          <a:lstStyle/>
          <a:p>
            <a:r>
              <a:rPr lang="en-US" sz="4100"/>
              <a:t>Nature, scope and role of the guest services </a:t>
            </a:r>
          </a:p>
        </p:txBody>
      </p:sp>
      <p:sp>
        <p:nvSpPr>
          <p:cNvPr id="3" name="Content Placeholder 2">
            <a:extLst>
              <a:ext uri="{FF2B5EF4-FFF2-40B4-BE49-F238E27FC236}">
                <a16:creationId xmlns:a16="http://schemas.microsoft.com/office/drawing/2014/main" id="{11F803C4-5DCE-7C93-FE69-F02139AC1B0D}"/>
              </a:ext>
            </a:extLst>
          </p:cNvPr>
          <p:cNvSpPr>
            <a:spLocks noGrp="1"/>
          </p:cNvSpPr>
          <p:nvPr>
            <p:ph idx="1"/>
          </p:nvPr>
        </p:nvSpPr>
        <p:spPr>
          <a:xfrm>
            <a:off x="868680" y="2386584"/>
            <a:ext cx="6281928" cy="3648456"/>
          </a:xfrm>
        </p:spPr>
        <p:txBody>
          <a:bodyPr>
            <a:normAutofit/>
          </a:bodyPr>
          <a:lstStyle/>
          <a:p>
            <a:pPr>
              <a:lnSpc>
                <a:spcPct val="90000"/>
              </a:lnSpc>
            </a:pPr>
            <a:r>
              <a:rPr lang="en-US" sz="1300" dirty="0"/>
              <a:t>In this way, Recognition creates massive amounts of loyalty among customers because each time they visit the hotel, they are reminded of their connection to one of the world's finest hotels and recall back to the times they were </a:t>
            </a:r>
            <a:r>
              <a:rPr lang="en-US" sz="1300" dirty="0" err="1"/>
              <a:t>recognised</a:t>
            </a:r>
            <a:r>
              <a:rPr lang="en-US" sz="1300" dirty="0"/>
              <a:t> there. And without a doubt, they'll be given the red-carpet treatment and pampered with first-rate amenities since they are such VIPs. </a:t>
            </a:r>
          </a:p>
          <a:p>
            <a:pPr>
              <a:lnSpc>
                <a:spcPct val="90000"/>
              </a:lnSpc>
            </a:pPr>
            <a:r>
              <a:rPr lang="en-US" sz="1300" dirty="0"/>
              <a:t>Providing more </a:t>
            </a:r>
            <a:r>
              <a:rPr lang="en-US" sz="1300" dirty="0" err="1"/>
              <a:t>individualised</a:t>
            </a:r>
            <a:r>
              <a:rPr lang="en-US" sz="1300" dirty="0"/>
              <a:t> service to consumers is a key part of personalization's larger goal of retaining that customer base. Services that are not only offered, but also crafted in a way that clients like and find humorous. When a client receives the service he or she needs from a single member of staff, he or she leaves satisfied and more likely to return. </a:t>
            </a:r>
          </a:p>
          <a:p>
            <a:pPr>
              <a:lnSpc>
                <a:spcPct val="90000"/>
              </a:lnSpc>
            </a:pPr>
            <a:r>
              <a:rPr lang="en-US" sz="1300" dirty="0"/>
              <a:t>Last but not least, the Crown Plaza's devoted clientele should be made aware of and encouraged to take pride in the hotel's newfound prominence. People who work at Crown Plaza should take satisfaction in being a part of the illustrious institution that they sense every time they enter the hotel. In the ultra-luxurious hospitality industry, where only the finest hotels in the world can compete, social status is paramount (Shakya and Tamang, 2020).</a:t>
            </a:r>
          </a:p>
        </p:txBody>
      </p:sp>
    </p:spTree>
    <p:extLst>
      <p:ext uri="{BB962C8B-B14F-4D97-AF65-F5344CB8AC3E}">
        <p14:creationId xmlns:p14="http://schemas.microsoft.com/office/powerpoint/2010/main" val="2221530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C53D38AF-9042-E608-5B03-212FEBA9F1DD}"/>
              </a:ext>
            </a:extLst>
          </p:cNvPr>
          <p:cNvPicPr>
            <a:picLocks noChangeAspect="1"/>
          </p:cNvPicPr>
          <p:nvPr/>
        </p:nvPicPr>
        <p:blipFill rotWithShape="1">
          <a:blip r:embed="rId2">
            <a:alphaModFix amt="35000"/>
          </a:blip>
          <a:srcRect t="7787"/>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CEAA59C4-FD68-5E80-0B17-ED0BB41AC0B8}"/>
              </a:ext>
            </a:extLst>
          </p:cNvPr>
          <p:cNvSpPr>
            <a:spLocks noGrp="1"/>
          </p:cNvSpPr>
          <p:nvPr>
            <p:ph idx="1"/>
          </p:nvPr>
        </p:nvSpPr>
        <p:spPr>
          <a:xfrm>
            <a:off x="1066800" y="1590502"/>
            <a:ext cx="10058400" cy="3931920"/>
          </a:xfrm>
        </p:spPr>
        <p:txBody>
          <a:bodyPr>
            <a:normAutofit lnSpcReduction="10000"/>
          </a:bodyPr>
          <a:lstStyle/>
          <a:p>
            <a:pPr marL="0" indent="0" algn="ctr">
              <a:buNone/>
            </a:pPr>
            <a:r>
              <a:rPr lang="en-US" dirty="0"/>
              <a:t>Order criteria inside Crowne Plaza include things like the price of a room, the price of a meal in the hotel's restaurant, and the price of any additional services. Customers' consideration of these processes and factors, known as "order winners" and "order qualifiers," is essential to their final purchase choices. </a:t>
            </a:r>
          </a:p>
          <a:p>
            <a:pPr marL="0" indent="0" algn="ctr">
              <a:buNone/>
            </a:pPr>
            <a:r>
              <a:rPr lang="en-US" dirty="0"/>
              <a:t>Now that these factors have an effect on business, it's crucial that the company learns about the wants and desires of its customers. Crowne Plaza has to make sure they are competitive in terms of pricing, style, kinds of outlets, and rooms offered in order to attract prospective customers. Crowne Plaza has a non-standard pricing strategy that includes, for instance, offering a room for £199 instead of £200, in order to attract customers. </a:t>
            </a:r>
          </a:p>
          <a:p>
            <a:pPr marL="0" indent="0" algn="ctr">
              <a:buNone/>
            </a:pPr>
            <a:r>
              <a:rPr lang="en-US" dirty="0"/>
              <a:t>Value Stream Diagram Historically, businesses have used a method called "Value Chain" to divide up the many steps of doing business into separate departments. It has been shown that. The value chain of a company is its interconnected structure or network of activity (</a:t>
            </a:r>
            <a:r>
              <a:rPr lang="en-US" dirty="0" err="1"/>
              <a:t>Pecheniuk</a:t>
            </a:r>
            <a:r>
              <a:rPr lang="en-US" dirty="0"/>
              <a:t> et al., 2022).</a:t>
            </a:r>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23665610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85B7A14-7BA1-546F-61E9-3329C1DE609B}"/>
              </a:ext>
            </a:extLst>
          </p:cNvPr>
          <p:cNvSpPr>
            <a:spLocks noGrp="1"/>
          </p:cNvSpPr>
          <p:nvPr>
            <p:ph type="title"/>
          </p:nvPr>
        </p:nvSpPr>
        <p:spPr>
          <a:xfrm>
            <a:off x="7532835" y="1420706"/>
            <a:ext cx="3466540" cy="4016587"/>
          </a:xfrm>
        </p:spPr>
        <p:txBody>
          <a:bodyPr>
            <a:normAutofit/>
          </a:bodyPr>
          <a:lstStyle/>
          <a:p>
            <a:r>
              <a:rPr lang="en-US" sz="3600"/>
              <a:t>The need to consider the role and function of guest services</a:t>
            </a:r>
          </a:p>
        </p:txBody>
      </p:sp>
      <p:sp>
        <p:nvSpPr>
          <p:cNvPr id="3" name="Content Placeholder 2">
            <a:extLst>
              <a:ext uri="{FF2B5EF4-FFF2-40B4-BE49-F238E27FC236}">
                <a16:creationId xmlns:a16="http://schemas.microsoft.com/office/drawing/2014/main" id="{98154752-7B87-C1A1-41D3-FE6A3ED5F12A}"/>
              </a:ext>
            </a:extLst>
          </p:cNvPr>
          <p:cNvSpPr>
            <a:spLocks noGrp="1"/>
          </p:cNvSpPr>
          <p:nvPr>
            <p:ph idx="1"/>
          </p:nvPr>
        </p:nvSpPr>
        <p:spPr>
          <a:xfrm>
            <a:off x="900546" y="777240"/>
            <a:ext cx="6305177" cy="5303520"/>
          </a:xfrm>
        </p:spPr>
        <p:txBody>
          <a:bodyPr anchor="ctr">
            <a:normAutofit/>
          </a:bodyPr>
          <a:lstStyle/>
          <a:p>
            <a:pPr>
              <a:lnSpc>
                <a:spcPct val="90000"/>
              </a:lnSpc>
            </a:pPr>
            <a:endParaRPr lang="en-US" sz="1600" dirty="0">
              <a:solidFill>
                <a:schemeClr val="tx1">
                  <a:lumMod val="75000"/>
                  <a:lumOff val="25000"/>
                </a:schemeClr>
              </a:solidFill>
            </a:endParaRPr>
          </a:p>
          <a:p>
            <a:pPr>
              <a:lnSpc>
                <a:spcPct val="90000"/>
              </a:lnSpc>
            </a:pPr>
            <a:r>
              <a:rPr lang="en-US" sz="1600" dirty="0">
                <a:solidFill>
                  <a:schemeClr val="tx1">
                    <a:lumMod val="75000"/>
                    <a:lumOff val="25000"/>
                  </a:schemeClr>
                </a:solidFill>
              </a:rPr>
              <a:t>Functions of the guest services: Front-of-the-House Functions In hotels, the front office is the most significant and hence it should be carefully structured so that tourists may be amazed. The guest services oversees all operations inside the hotel, including the accounting, internet booking, and cleaning divisions. However, the most important responsibility is definitely that of welcoming guests and visitors. That's why it's crucial to have a patient and engaging the agent, since that individual will be the first-person guests interact with.</a:t>
            </a:r>
          </a:p>
          <a:p>
            <a:pPr>
              <a:lnSpc>
                <a:spcPct val="90000"/>
              </a:lnSpc>
            </a:pPr>
            <a:r>
              <a:rPr lang="en-US" sz="1600" dirty="0">
                <a:solidFill>
                  <a:schemeClr val="tx1">
                    <a:lumMod val="75000"/>
                    <a:lumOff val="25000"/>
                  </a:schemeClr>
                </a:solidFill>
              </a:rPr>
              <a:t>Personal traits like as politeness and tranquilly are also important in a front desk clerk. A hotel's front guest services handles a number of financial matters. Also, they are responsible for overseeing guests' check-in and check-out procedures.</a:t>
            </a:r>
          </a:p>
          <a:p>
            <a:pPr>
              <a:lnSpc>
                <a:spcPct val="90000"/>
              </a:lnSpc>
            </a:pPr>
            <a:r>
              <a:rPr lang="en-US" sz="1600" dirty="0">
                <a:solidFill>
                  <a:schemeClr val="tx1">
                    <a:lumMod val="75000"/>
                    <a:lumOff val="25000"/>
                  </a:schemeClr>
                </a:solidFill>
              </a:rPr>
              <a:t>Hence, it is the obligation of the front desk to alert the cleaning staff whenever new visitors come. Additionally, the guest services is responsible for managing communications, including answering phones, scheduling meetings, keeping records, and entering data (</a:t>
            </a:r>
            <a:r>
              <a:rPr lang="en-US" sz="1600" dirty="0" err="1">
                <a:solidFill>
                  <a:schemeClr val="tx1">
                    <a:lumMod val="75000"/>
                    <a:lumOff val="25000"/>
                  </a:schemeClr>
                </a:solidFill>
              </a:rPr>
              <a:t>Warnery</a:t>
            </a:r>
            <a:r>
              <a:rPr lang="en-US" sz="1600" dirty="0">
                <a:solidFill>
                  <a:schemeClr val="tx1">
                    <a:lumMod val="75000"/>
                    <a:lumOff val="25000"/>
                  </a:schemeClr>
                </a:solidFill>
              </a:rPr>
              <a:t>, 2021).</a:t>
            </a:r>
          </a:p>
          <a:p>
            <a:pPr>
              <a:lnSpc>
                <a:spcPct val="90000"/>
              </a:lnSpc>
            </a:pPr>
            <a:endParaRPr lang="en-US" sz="1600" dirty="0">
              <a:solidFill>
                <a:schemeClr val="tx1">
                  <a:lumMod val="75000"/>
                  <a:lumOff val="25000"/>
                </a:schemeClr>
              </a:solidFill>
            </a:endParaRPr>
          </a:p>
          <a:p>
            <a:pPr>
              <a:lnSpc>
                <a:spcPct val="90000"/>
              </a:lnSpc>
            </a:pPr>
            <a:endParaRPr lang="en-US" sz="16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5689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CROWNE PLAZA AHMEDABAD CITY CENTRE - Updated 2023 (India)">
            <a:extLst>
              <a:ext uri="{FF2B5EF4-FFF2-40B4-BE49-F238E27FC236}">
                <a16:creationId xmlns:a16="http://schemas.microsoft.com/office/drawing/2014/main" id="{EC488522-453A-735C-83FE-F050C9E0C1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75" r="33304" b="-2"/>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
        <p:nvSpPr>
          <p:cNvPr id="5131" name="Rectangle 5126">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D341410-5DF0-0C18-B72E-2636255A0B0A}"/>
              </a:ext>
            </a:extLst>
          </p:cNvPr>
          <p:cNvSpPr>
            <a:spLocks noGrp="1"/>
          </p:cNvSpPr>
          <p:nvPr>
            <p:ph type="title"/>
          </p:nvPr>
        </p:nvSpPr>
        <p:spPr>
          <a:xfrm>
            <a:off x="868680" y="642593"/>
            <a:ext cx="6281928" cy="1744183"/>
          </a:xfrm>
        </p:spPr>
        <p:txBody>
          <a:bodyPr>
            <a:normAutofit/>
          </a:bodyPr>
          <a:lstStyle/>
          <a:p>
            <a:r>
              <a:rPr lang="en-US" sz="3000"/>
              <a:t>The importance of hospitality and how hotels meet/exceed guest  expectations</a:t>
            </a:r>
          </a:p>
        </p:txBody>
      </p:sp>
      <p:sp>
        <p:nvSpPr>
          <p:cNvPr id="3" name="Content Placeholder 2">
            <a:extLst>
              <a:ext uri="{FF2B5EF4-FFF2-40B4-BE49-F238E27FC236}">
                <a16:creationId xmlns:a16="http://schemas.microsoft.com/office/drawing/2014/main" id="{C169B5E5-BEB6-137C-041E-B038F7F2CFB9}"/>
              </a:ext>
            </a:extLst>
          </p:cNvPr>
          <p:cNvSpPr>
            <a:spLocks noGrp="1"/>
          </p:cNvSpPr>
          <p:nvPr>
            <p:ph idx="1"/>
          </p:nvPr>
        </p:nvSpPr>
        <p:spPr>
          <a:xfrm>
            <a:off x="868680" y="2386584"/>
            <a:ext cx="6281928" cy="3648456"/>
          </a:xfrm>
        </p:spPr>
        <p:txBody>
          <a:bodyPr>
            <a:normAutofit lnSpcReduction="10000"/>
          </a:bodyPr>
          <a:lstStyle/>
          <a:p>
            <a:pPr>
              <a:lnSpc>
                <a:spcPct val="90000"/>
              </a:lnSpc>
            </a:pPr>
            <a:r>
              <a:rPr lang="en-US" sz="1500" dirty="0"/>
              <a:t>The correlation between excellent customer service and thriving hotels is often seen, but its causative nature is seldom acknowledged. Most of these businesses purposefully steer their operations to </a:t>
            </a:r>
            <a:r>
              <a:rPr lang="en-US" sz="1500" dirty="0" err="1"/>
              <a:t>prioritise</a:t>
            </a:r>
            <a:r>
              <a:rPr lang="en-US" sz="1500" dirty="0"/>
              <a:t> client satisfaction and the development of ever-better products and services. When it comes to customer service, the leadership of a company matters a great deal. The concept of "customer-centricity" rests on this dedication. </a:t>
            </a:r>
          </a:p>
          <a:p>
            <a:pPr>
              <a:lnSpc>
                <a:spcPct val="90000"/>
              </a:lnSpc>
            </a:pPr>
            <a:r>
              <a:rPr lang="en-US" sz="1500" dirty="0"/>
              <a:t>Lacking the founders' personal values and ethics as a foundation, corporate initiatives are doomed to fail. Experts say that creating value systems of this sort might prove to be the ultimate criteria of leadership, and that customer-centric values and traditions drive the recruiting processes of such </a:t>
            </a:r>
            <a:r>
              <a:rPr lang="en-US" sz="1500" dirty="0" err="1"/>
              <a:t>organisations</a:t>
            </a:r>
            <a:r>
              <a:rPr lang="en-US" sz="1500" dirty="0"/>
              <a:t>, injecting life into training, incentive, and reward systems. Leaders at these companies are very clear about the kind of company culture they demand and the value they place on providing high-quality customer service (Rose, 2020).</a:t>
            </a:r>
          </a:p>
        </p:txBody>
      </p:sp>
    </p:spTree>
    <p:extLst>
      <p:ext uri="{BB962C8B-B14F-4D97-AF65-F5344CB8AC3E}">
        <p14:creationId xmlns:p14="http://schemas.microsoft.com/office/powerpoint/2010/main" val="3474819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8917CB29-1CFA-4437-9DFF-288C6BDF2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146" name="Picture 2" descr="Hotel Crowne Plaza MANCHESTER CITY CENTRE - 4 HRS star hotel in Manchester  (England)">
            <a:extLst>
              <a:ext uri="{FF2B5EF4-FFF2-40B4-BE49-F238E27FC236}">
                <a16:creationId xmlns:a16="http://schemas.microsoft.com/office/drawing/2014/main" id="{5ED9AA62-2657-23EA-B856-71ADFABEF048}"/>
              </a:ext>
            </a:extLst>
          </p:cNvPr>
          <p:cNvPicPr>
            <a:picLocks noChangeAspect="1" noChangeArrowheads="1"/>
          </p:cNvPicPr>
          <p:nvPr/>
        </p:nvPicPr>
        <p:blipFill rotWithShape="1">
          <a:blip r:embed="rId2">
            <a:duotone>
              <a:schemeClr val="accent1">
                <a:shade val="45000"/>
                <a:satMod val="135000"/>
              </a:schemeClr>
              <a:prstClr val="white"/>
            </a:duotone>
            <a:alphaModFix amt="75000"/>
            <a:extLst>
              <a:ext uri="{28A0092B-C50C-407E-A947-70E740481C1C}">
                <a14:useLocalDpi xmlns:a14="http://schemas.microsoft.com/office/drawing/2010/main" val="0"/>
              </a:ext>
            </a:extLst>
          </a:blip>
          <a:srcRect t="20414" r="9091" b="2977"/>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
        <p:nvSpPr>
          <p:cNvPr id="6153" name="Rectangle 6152">
            <a:extLst>
              <a:ext uri="{FF2B5EF4-FFF2-40B4-BE49-F238E27FC236}">
                <a16:creationId xmlns:a16="http://schemas.microsoft.com/office/drawing/2014/main" id="{974B3FCD-8C3F-4E4F-9345-DA6582607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9DBF88A-9A04-18DA-BF04-30BCAAC34892}"/>
              </a:ext>
            </a:extLst>
          </p:cNvPr>
          <p:cNvSpPr>
            <a:spLocks noGrp="1"/>
          </p:cNvSpPr>
          <p:nvPr>
            <p:ph type="title"/>
          </p:nvPr>
        </p:nvSpPr>
        <p:spPr>
          <a:xfrm>
            <a:off x="868680" y="642594"/>
            <a:ext cx="6281928" cy="1746504"/>
          </a:xfrm>
        </p:spPr>
        <p:txBody>
          <a:bodyPr>
            <a:normAutofit/>
          </a:bodyPr>
          <a:lstStyle/>
          <a:p>
            <a:r>
              <a:rPr lang="en-US">
                <a:solidFill>
                  <a:schemeClr val="tx1">
                    <a:lumMod val="75000"/>
                    <a:lumOff val="25000"/>
                  </a:schemeClr>
                </a:solidFill>
              </a:rPr>
              <a:t>Conclusion</a:t>
            </a:r>
          </a:p>
        </p:txBody>
      </p:sp>
      <p:sp>
        <p:nvSpPr>
          <p:cNvPr id="3" name="Content Placeholder 2">
            <a:extLst>
              <a:ext uri="{FF2B5EF4-FFF2-40B4-BE49-F238E27FC236}">
                <a16:creationId xmlns:a16="http://schemas.microsoft.com/office/drawing/2014/main" id="{1B772568-532C-A5CC-A545-C55FAAD1B877}"/>
              </a:ext>
            </a:extLst>
          </p:cNvPr>
          <p:cNvSpPr>
            <a:spLocks noGrp="1"/>
          </p:cNvSpPr>
          <p:nvPr>
            <p:ph idx="1"/>
          </p:nvPr>
        </p:nvSpPr>
        <p:spPr>
          <a:xfrm>
            <a:off x="868680" y="2389098"/>
            <a:ext cx="6281928" cy="3645942"/>
          </a:xfrm>
        </p:spPr>
        <p:txBody>
          <a:bodyPr>
            <a:normAutofit/>
          </a:bodyPr>
          <a:lstStyle/>
          <a:p>
            <a:pPr>
              <a:lnSpc>
                <a:spcPct val="90000"/>
              </a:lnSpc>
            </a:pPr>
            <a:r>
              <a:rPr lang="en-US" sz="1700">
                <a:solidFill>
                  <a:schemeClr val="tx1">
                    <a:lumMod val="75000"/>
                    <a:lumOff val="25000"/>
                  </a:schemeClr>
                </a:solidFill>
              </a:rPr>
              <a:t>The success of the hotel industry is often attributed directly to the level of customer happiness the company maintains. Since the success of a business depends on the happiness of its customers, those in the hospitality industry work hard to ensure that the quality of the services they provide never drops and that they stand out from the competition in meaningful ways. The hospitality industry has grown exponentially in recent years, and with it has come the introduction of cutting-edge technology, particularly in the realms of computerisation and the World Wide Web, as well as through the use of a wide range of applications designed to improve guests' ease, security, and satisfaction (Ingram, 2016).</a:t>
            </a:r>
          </a:p>
        </p:txBody>
      </p:sp>
    </p:spTree>
    <p:extLst>
      <p:ext uri="{BB962C8B-B14F-4D97-AF65-F5344CB8AC3E}">
        <p14:creationId xmlns:p14="http://schemas.microsoft.com/office/powerpoint/2010/main" val="1228248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82" name="Rectangle 7181">
            <a:extLst>
              <a:ext uri="{FF2B5EF4-FFF2-40B4-BE49-F238E27FC236}">
                <a16:creationId xmlns:a16="http://schemas.microsoft.com/office/drawing/2014/main" id="{D04789F1-5F3B-4DEE-BEAA-E70D1E08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4" name="Rectangle 7183">
            <a:extLst>
              <a:ext uri="{FF2B5EF4-FFF2-40B4-BE49-F238E27FC236}">
                <a16:creationId xmlns:a16="http://schemas.microsoft.com/office/drawing/2014/main" id="{D93C3E38-DF85-49B0-BDB8-38728B091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rgbClr val="5F5041"/>
          </a:solidFill>
          <a:ln w="6350" cap="flat" cmpd="sng" algn="ctr">
            <a:noFill/>
            <a:prstDash val="solid"/>
          </a:ln>
          <a:effectLst>
            <a:softEdge rad="0"/>
          </a:effectLst>
        </p:spPr>
      </p:sp>
      <p:pic>
        <p:nvPicPr>
          <p:cNvPr id="7170" name="Picture 2" descr="Crowne Plaza Riyadh Palace- Riyadh, Saudi Arabia Hotels- GDS Reservation  Codes: Travel Weekly">
            <a:extLst>
              <a:ext uri="{FF2B5EF4-FFF2-40B4-BE49-F238E27FC236}">
                <a16:creationId xmlns:a16="http://schemas.microsoft.com/office/drawing/2014/main" id="{59E0FA5B-AEB1-D960-6563-6E0AE8263EF9}"/>
              </a:ext>
            </a:extLst>
          </p:cNvPr>
          <p:cNvPicPr>
            <a:picLocks noChangeAspect="1" noChangeArrowheads="1"/>
          </p:cNvPicPr>
          <p:nvPr/>
        </p:nvPicPr>
        <p:blipFill rotWithShape="1">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t="217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EBD5BB0-52FD-014E-3425-3C186FE59B3D}"/>
              </a:ext>
            </a:extLst>
          </p:cNvPr>
          <p:cNvSpPr>
            <a:spLocks noGrp="1"/>
          </p:cNvSpPr>
          <p:nvPr>
            <p:ph type="title"/>
          </p:nvPr>
        </p:nvSpPr>
        <p:spPr>
          <a:xfrm>
            <a:off x="1066800" y="642594"/>
            <a:ext cx="10058400" cy="1371600"/>
          </a:xfrm>
        </p:spPr>
        <p:txBody>
          <a:bodyPr>
            <a:normAutofit/>
          </a:bodyPr>
          <a:lstStyle/>
          <a:p>
            <a:r>
              <a:rPr lang="en-US" dirty="0"/>
              <a:t>Recommendations</a:t>
            </a:r>
          </a:p>
        </p:txBody>
      </p:sp>
      <p:sp>
        <p:nvSpPr>
          <p:cNvPr id="3" name="Content Placeholder 2">
            <a:extLst>
              <a:ext uri="{FF2B5EF4-FFF2-40B4-BE49-F238E27FC236}">
                <a16:creationId xmlns:a16="http://schemas.microsoft.com/office/drawing/2014/main" id="{176C4E36-A7C1-678A-5548-3AC682CAA5DF}"/>
              </a:ext>
            </a:extLst>
          </p:cNvPr>
          <p:cNvSpPr>
            <a:spLocks noGrp="1"/>
          </p:cNvSpPr>
          <p:nvPr>
            <p:ph idx="1"/>
          </p:nvPr>
        </p:nvSpPr>
        <p:spPr>
          <a:xfrm>
            <a:off x="1066800" y="2103120"/>
            <a:ext cx="10058400" cy="3931920"/>
          </a:xfrm>
        </p:spPr>
        <p:txBody>
          <a:bodyPr>
            <a:normAutofit/>
          </a:bodyPr>
          <a:lstStyle/>
          <a:p>
            <a:pPr>
              <a:lnSpc>
                <a:spcPct val="90000"/>
              </a:lnSpc>
            </a:pPr>
            <a:r>
              <a:rPr lang="en-US" sz="1700"/>
              <a:t>The hotel and hospitality sector makes significant contributions to global economy and commerce, and its most fundamental component is its devoted consumers. There is no way for a business to succeed in today's economy without successfully retaining its customers. In order to achieve this goal, businesses dedicate substantial resources to using strategic planning methods that provide the highest levels of pleasure to their clientele. T</a:t>
            </a:r>
          </a:p>
          <a:p>
            <a:pPr>
              <a:lnSpc>
                <a:spcPct val="90000"/>
              </a:lnSpc>
            </a:pPr>
            <a:r>
              <a:rPr lang="en-US" sz="1700"/>
              <a:t>he luxury hotel sector of the hospitality industry stands to benefit greatly from this study. The study's author chose the luxury market because of its high cultural and scholastic standards and its emphasis on complete client satisfaction. However, more time and money will be needed to create a study of this kind. It has to put a lot of money and effort into customer relationship management in the hopes that some of those prospective consumers would end up buying from them regularly. </a:t>
            </a:r>
          </a:p>
          <a:p>
            <a:pPr>
              <a:lnSpc>
                <a:spcPct val="90000"/>
              </a:lnSpc>
            </a:pPr>
            <a:r>
              <a:rPr lang="en-US" sz="1700"/>
              <a:t>Targeting, preparation, assessment, commitment, connection, problem resolution, and finally management are the seven qualities that may help crown plaza create a loyal client base. The hotel sector must "retain" clients by paying attention to these eight variables (</a:t>
            </a:r>
            <a:r>
              <a:rPr lang="en-US" sz="1700" err="1"/>
              <a:t>Warnery</a:t>
            </a:r>
            <a:r>
              <a:rPr lang="en-US" sz="1700"/>
              <a:t>, 2021).</a:t>
            </a:r>
          </a:p>
        </p:txBody>
      </p:sp>
    </p:spTree>
    <p:extLst>
      <p:ext uri="{BB962C8B-B14F-4D97-AF65-F5344CB8AC3E}">
        <p14:creationId xmlns:p14="http://schemas.microsoft.com/office/powerpoint/2010/main" val="85447570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B52D8-E659-97C9-5E1D-43B043D454AB}"/>
              </a:ext>
            </a:extLst>
          </p:cNvPr>
          <p:cNvSpPr>
            <a:spLocks noGrp="1"/>
          </p:cNvSpPr>
          <p:nvPr>
            <p:ph type="title"/>
          </p:nvPr>
        </p:nvSpPr>
        <p:spPr>
          <a:xfrm>
            <a:off x="1066800" y="642594"/>
            <a:ext cx="10058400" cy="604315"/>
          </a:xfrm>
        </p:spPr>
        <p:txBody>
          <a:bodyPr>
            <a:normAutofit fontScale="90000"/>
          </a:bodyPr>
          <a:lstStyle/>
          <a:p>
            <a:r>
              <a:rPr lang="en-US" dirty="0"/>
              <a:t>References</a:t>
            </a:r>
          </a:p>
        </p:txBody>
      </p:sp>
      <p:sp>
        <p:nvSpPr>
          <p:cNvPr id="3" name="Content Placeholder 2">
            <a:extLst>
              <a:ext uri="{FF2B5EF4-FFF2-40B4-BE49-F238E27FC236}">
                <a16:creationId xmlns:a16="http://schemas.microsoft.com/office/drawing/2014/main" id="{5E8A3C1C-6586-3BFB-5A09-BDB9AD1B1438}"/>
              </a:ext>
            </a:extLst>
          </p:cNvPr>
          <p:cNvSpPr>
            <a:spLocks noGrp="1"/>
          </p:cNvSpPr>
          <p:nvPr>
            <p:ph idx="1"/>
          </p:nvPr>
        </p:nvSpPr>
        <p:spPr>
          <a:xfrm>
            <a:off x="1066800" y="1246909"/>
            <a:ext cx="10058400" cy="4788131"/>
          </a:xfrm>
        </p:spPr>
        <p:txBody>
          <a:bodyPr>
            <a:noAutofit/>
          </a:bodyPr>
          <a:lstStyle/>
          <a:p>
            <a:pPr algn="just">
              <a:lnSpc>
                <a:spcPct val="150000"/>
              </a:lnSpc>
            </a:pPr>
            <a:r>
              <a:rPr lang="en-GB" sz="800" dirty="0">
                <a:effectLst/>
                <a:latin typeface="Arial" panose="020B0604020202020204" pitchFamily="34" charset="0"/>
                <a:ea typeface="Calibri" panose="020F0502020204030204" pitchFamily="34" charset="0"/>
                <a:cs typeface="Times New Roman" panose="02020603050405020304" pitchFamily="18" charset="0"/>
              </a:rPr>
              <a:t>Adi, A., and Hotel Business Programme, </a:t>
            </a:r>
            <a:r>
              <a:rPr lang="en-GB" sz="800" dirty="0" err="1">
                <a:effectLst/>
                <a:latin typeface="Arial" panose="020B0604020202020204" pitchFamily="34" charset="0"/>
                <a:ea typeface="Calibri" panose="020F0502020204030204" pitchFamily="34" charset="0"/>
                <a:cs typeface="Times New Roman" panose="02020603050405020304" pitchFamily="18" charset="0"/>
              </a:rPr>
              <a:t>Podomoro</a:t>
            </a:r>
            <a:r>
              <a:rPr lang="en-GB" sz="800" dirty="0">
                <a:effectLst/>
                <a:latin typeface="Arial" panose="020B0604020202020204" pitchFamily="34" charset="0"/>
                <a:ea typeface="Calibri" panose="020F0502020204030204" pitchFamily="34" charset="0"/>
                <a:cs typeface="Times New Roman" panose="02020603050405020304" pitchFamily="18" charset="0"/>
              </a:rPr>
              <a:t> University. (2022). Does the perceived quality of applications affect customer’s trust and satisfaction in online food delivery services.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Jurnal</a:t>
            </a:r>
            <a:r>
              <a:rPr lang="en-GB" sz="800" i="1" dirty="0">
                <a:effectLst/>
                <a:latin typeface="Arial" panose="020B0604020202020204" pitchFamily="34" charset="0"/>
                <a:ea typeface="Calibri" panose="020F0502020204030204" pitchFamily="34" charset="0"/>
                <a:cs typeface="Times New Roman" panose="02020603050405020304" pitchFamily="18" charset="0"/>
              </a:rPr>
              <a:t> Ekonomi Dan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Bisnis</a:t>
            </a:r>
            <a:r>
              <a:rPr lang="en-GB" sz="800" i="1"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EKandBI</a:t>
            </a:r>
            <a:r>
              <a:rPr lang="en-GB" sz="800" i="1" dirty="0">
                <a:effectLst/>
                <a:latin typeface="Arial" panose="020B0604020202020204" pitchFamily="34" charset="0"/>
                <a:ea typeface="Calibri" panose="020F0502020204030204" pitchFamily="34" charset="0"/>
                <a:cs typeface="Times New Roman" panose="02020603050405020304" pitchFamily="18" charset="0"/>
              </a:rPr>
              <a:t>)</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a:effectLst/>
                <a:latin typeface="Arial" panose="020B0604020202020204" pitchFamily="34" charset="0"/>
                <a:ea typeface="Calibri" panose="020F0502020204030204" pitchFamily="34" charset="0"/>
                <a:cs typeface="Times New Roman" panose="02020603050405020304" pitchFamily="18" charset="0"/>
              </a:rPr>
              <a:t>5</a:t>
            </a:r>
            <a:r>
              <a:rPr lang="en-GB" sz="800" dirty="0">
                <a:effectLst/>
                <a:latin typeface="Arial" panose="020B0604020202020204" pitchFamily="34" charset="0"/>
                <a:ea typeface="Calibri" panose="020F0502020204030204" pitchFamily="34" charset="0"/>
                <a:cs typeface="Times New Roman" panose="02020603050405020304" pitchFamily="18" charset="0"/>
              </a:rPr>
              <a:t>(1), 122–135. https://</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doi.org</a:t>
            </a:r>
            <a:r>
              <a:rPr lang="en-GB" sz="800" dirty="0">
                <a:effectLst/>
                <a:latin typeface="Arial" panose="020B0604020202020204" pitchFamily="34" charset="0"/>
                <a:ea typeface="Calibri" panose="020F0502020204030204" pitchFamily="34" charset="0"/>
                <a:cs typeface="Times New Roman" panose="02020603050405020304" pitchFamily="18" charset="0"/>
              </a:rPr>
              <a:t>/10.37600/ekbi.v5i1.486</a:t>
            </a:r>
          </a:p>
          <a:p>
            <a:pPr algn="just">
              <a:lnSpc>
                <a:spcPct val="150000"/>
              </a:lnSpc>
            </a:pPr>
            <a:r>
              <a:rPr lang="en-GB" sz="800" dirty="0" err="1">
                <a:effectLst/>
                <a:latin typeface="Arial" panose="020B0604020202020204" pitchFamily="34" charset="0"/>
                <a:ea typeface="Calibri" panose="020F0502020204030204" pitchFamily="34" charset="0"/>
                <a:cs typeface="Times New Roman" panose="02020603050405020304" pitchFamily="18" charset="0"/>
              </a:rPr>
              <a:t>Cherednichenko</a:t>
            </a:r>
            <a:r>
              <a:rPr lang="en-GB" sz="800" dirty="0">
                <a:effectLst/>
                <a:latin typeface="Arial" panose="020B0604020202020204" pitchFamily="34" charset="0"/>
                <a:ea typeface="Calibri" panose="020F0502020204030204" pitchFamily="34" charset="0"/>
                <a:cs typeface="Times New Roman" panose="02020603050405020304" pitchFamily="18" charset="0"/>
              </a:rPr>
              <a:t>, J. P., and Department of Hotel and Restaurant Business, Saint-Petersburg State Economic University. (2022). Analysis of the efficiency of online promotion channels of different types of hotel enterprises.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Gostinichnoe</a:t>
            </a:r>
            <a:r>
              <a:rPr lang="en-GB" sz="800" i="1"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Delo</a:t>
            </a:r>
            <a:r>
              <a:rPr lang="en-GB" sz="800" i="1" dirty="0">
                <a:effectLst/>
                <a:latin typeface="Arial" panose="020B0604020202020204" pitchFamily="34" charset="0"/>
                <a:ea typeface="Calibri" panose="020F0502020204030204" pitchFamily="34" charset="0"/>
                <a:cs typeface="Times New Roman" panose="02020603050405020304" pitchFamily="18" charset="0"/>
              </a:rPr>
              <a:t> (Hotel Business)</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a:effectLst/>
                <a:latin typeface="Arial" panose="020B0604020202020204" pitchFamily="34" charset="0"/>
                <a:ea typeface="Calibri" panose="020F0502020204030204" pitchFamily="34" charset="0"/>
                <a:cs typeface="Times New Roman" panose="02020603050405020304" pitchFamily="18" charset="0"/>
              </a:rPr>
              <a:t>6</a:t>
            </a:r>
            <a:r>
              <a:rPr lang="en-GB" sz="800" dirty="0">
                <a:effectLst/>
                <a:latin typeface="Arial" panose="020B0604020202020204" pitchFamily="34" charset="0"/>
                <a:ea typeface="Calibri" panose="020F0502020204030204" pitchFamily="34" charset="0"/>
                <a:cs typeface="Times New Roman" panose="02020603050405020304" pitchFamily="18" charset="0"/>
              </a:rPr>
              <a:t>, 408–417. https://</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doi.org</a:t>
            </a:r>
            <a:r>
              <a:rPr lang="en-GB" sz="800" dirty="0">
                <a:effectLst/>
                <a:latin typeface="Arial" panose="020B0604020202020204" pitchFamily="34" charset="0"/>
                <a:ea typeface="Calibri" panose="020F0502020204030204" pitchFamily="34" charset="0"/>
                <a:cs typeface="Times New Roman" panose="02020603050405020304" pitchFamily="18" charset="0"/>
              </a:rPr>
              <a:t>/10.33920/igt-2-2206-06</a:t>
            </a:r>
          </a:p>
          <a:p>
            <a:pPr algn="just">
              <a:lnSpc>
                <a:spcPct val="150000"/>
              </a:lnSpc>
            </a:pPr>
            <a:r>
              <a:rPr lang="en-GB" sz="800" dirty="0">
                <a:effectLst/>
                <a:latin typeface="Arial" panose="020B0604020202020204" pitchFamily="34" charset="0"/>
                <a:ea typeface="Calibri" panose="020F0502020204030204" pitchFamily="34" charset="0"/>
                <a:cs typeface="Times New Roman" panose="02020603050405020304" pitchFamily="18" charset="0"/>
              </a:rPr>
              <a:t>Ingram, H. (2016). </a:t>
            </a:r>
            <a:r>
              <a:rPr lang="en-GB" sz="800" i="1" dirty="0">
                <a:effectLst/>
                <a:latin typeface="Arial" panose="020B0604020202020204" pitchFamily="34" charset="0"/>
                <a:ea typeface="Calibri" panose="020F0502020204030204" pitchFamily="34" charset="0"/>
                <a:cs typeface="Times New Roman" panose="02020603050405020304" pitchFamily="18" charset="0"/>
              </a:rPr>
              <a:t>The Business of Hotels</a:t>
            </a:r>
            <a:r>
              <a:rPr lang="en-GB" sz="800" dirty="0">
                <a:effectLst/>
                <a:latin typeface="Arial" panose="020B0604020202020204" pitchFamily="34" charset="0"/>
                <a:ea typeface="Calibri" panose="020F0502020204030204" pitchFamily="34" charset="0"/>
                <a:cs typeface="Times New Roman" panose="02020603050405020304" pitchFamily="18" charset="0"/>
              </a:rPr>
              <a:t> (4th ed.). Routledge.</a:t>
            </a:r>
          </a:p>
          <a:p>
            <a:pPr algn="just">
              <a:lnSpc>
                <a:spcPct val="150000"/>
              </a:lnSpc>
            </a:pPr>
            <a:r>
              <a:rPr lang="en-GB" sz="800" dirty="0">
                <a:effectLst/>
                <a:latin typeface="Arial" panose="020B0604020202020204" pitchFamily="34" charset="0"/>
                <a:ea typeface="Calibri" panose="020F0502020204030204" pitchFamily="34" charset="0"/>
                <a:cs typeface="Times New Roman" panose="02020603050405020304" pitchFamily="18" charset="0"/>
              </a:rPr>
              <a:t>Krylova, L. V., Department of Service and Hotel Business, Mikhail </a:t>
            </a:r>
            <a:r>
              <a:rPr lang="en-GB" sz="800" dirty="0" err="1">
                <a:effectLst/>
                <a:latin typeface="Arial" panose="020B0604020202020204" pitchFamily="34" charset="0"/>
                <a:ea typeface="Calibri" panose="020F0502020204030204" pitchFamily="34" charset="0"/>
                <a:cs typeface="Times New Roman" panose="02020603050405020304" pitchFamily="18" charset="0"/>
              </a:rPr>
              <a:t>Tugan-Baranovsky</a:t>
            </a:r>
            <a:r>
              <a:rPr lang="en-GB" sz="800" dirty="0">
                <a:effectLst/>
                <a:latin typeface="Arial" panose="020B0604020202020204" pitchFamily="34" charset="0"/>
                <a:ea typeface="Calibri" panose="020F0502020204030204" pitchFamily="34" charset="0"/>
                <a:cs typeface="Times New Roman" panose="02020603050405020304" pitchFamily="18" charset="0"/>
              </a:rPr>
              <a:t> Donetsk National University of Economics and Trade, </a:t>
            </a:r>
            <a:r>
              <a:rPr lang="en-GB" sz="800" dirty="0" err="1">
                <a:effectLst/>
                <a:latin typeface="Arial" panose="020B0604020202020204" pitchFamily="34" charset="0"/>
                <a:ea typeface="Calibri" panose="020F0502020204030204" pitchFamily="34" charset="0"/>
                <a:cs typeface="Times New Roman" panose="02020603050405020304" pitchFamily="18" charset="0"/>
              </a:rPr>
              <a:t>Kulbida</a:t>
            </a:r>
            <a:r>
              <a:rPr lang="en-GB" sz="800" dirty="0">
                <a:effectLst/>
                <a:latin typeface="Arial" panose="020B0604020202020204" pitchFamily="34" charset="0"/>
                <a:ea typeface="Calibri" panose="020F0502020204030204" pitchFamily="34" charset="0"/>
                <a:cs typeface="Times New Roman" panose="02020603050405020304" pitchFamily="18" charset="0"/>
              </a:rPr>
              <a:t>, A. A., and Department of Service and Hotel Business, Mikhail </a:t>
            </a:r>
            <a:r>
              <a:rPr lang="en-GB" sz="800" dirty="0" err="1">
                <a:effectLst/>
                <a:latin typeface="Arial" panose="020B0604020202020204" pitchFamily="34" charset="0"/>
                <a:ea typeface="Calibri" panose="020F0502020204030204" pitchFamily="34" charset="0"/>
                <a:cs typeface="Times New Roman" panose="02020603050405020304" pitchFamily="18" charset="0"/>
              </a:rPr>
              <a:t>Tugan-Baranovsky</a:t>
            </a:r>
            <a:r>
              <a:rPr lang="en-GB" sz="800" dirty="0">
                <a:effectLst/>
                <a:latin typeface="Arial" panose="020B0604020202020204" pitchFamily="34" charset="0"/>
                <a:ea typeface="Calibri" panose="020F0502020204030204" pitchFamily="34" charset="0"/>
                <a:cs typeface="Times New Roman" panose="02020603050405020304" pitchFamily="18" charset="0"/>
              </a:rPr>
              <a:t> Donetsk National University of Economics and Trade. (2022). Digital marketing in the hospitality industry.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Gostinichnoe</a:t>
            </a:r>
            <a:r>
              <a:rPr lang="en-GB" sz="800" i="1"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Delo</a:t>
            </a:r>
            <a:r>
              <a:rPr lang="en-GB" sz="800" i="1" dirty="0">
                <a:effectLst/>
                <a:latin typeface="Arial" panose="020B0604020202020204" pitchFamily="34" charset="0"/>
                <a:ea typeface="Calibri" panose="020F0502020204030204" pitchFamily="34" charset="0"/>
                <a:cs typeface="Times New Roman" panose="02020603050405020304" pitchFamily="18" charset="0"/>
              </a:rPr>
              <a:t> (Hotel Business)</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a:effectLst/>
                <a:latin typeface="Arial" panose="020B0604020202020204" pitchFamily="34" charset="0"/>
                <a:ea typeface="Calibri" panose="020F0502020204030204" pitchFamily="34" charset="0"/>
                <a:cs typeface="Times New Roman" panose="02020603050405020304" pitchFamily="18" charset="0"/>
              </a:rPr>
              <a:t>6</a:t>
            </a:r>
            <a:r>
              <a:rPr lang="en-GB" sz="800" dirty="0">
                <a:effectLst/>
                <a:latin typeface="Arial" panose="020B0604020202020204" pitchFamily="34" charset="0"/>
                <a:ea typeface="Calibri" panose="020F0502020204030204" pitchFamily="34" charset="0"/>
                <a:cs typeface="Times New Roman" panose="02020603050405020304" pitchFamily="18" charset="0"/>
              </a:rPr>
              <a:t>, 401–407. https://</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doi.org</a:t>
            </a:r>
            <a:r>
              <a:rPr lang="en-GB" sz="800" dirty="0">
                <a:effectLst/>
                <a:latin typeface="Arial" panose="020B0604020202020204" pitchFamily="34" charset="0"/>
                <a:ea typeface="Calibri" panose="020F0502020204030204" pitchFamily="34" charset="0"/>
                <a:cs typeface="Times New Roman" panose="02020603050405020304" pitchFamily="18" charset="0"/>
              </a:rPr>
              <a:t>/10.33920/igt-2-2206-05</a:t>
            </a:r>
          </a:p>
          <a:p>
            <a:pPr algn="just">
              <a:lnSpc>
                <a:spcPct val="150000"/>
              </a:lnSpc>
            </a:pPr>
            <a:r>
              <a:rPr lang="en-GB" sz="800" dirty="0">
                <a:effectLst/>
                <a:latin typeface="Arial" panose="020B0604020202020204" pitchFamily="34" charset="0"/>
                <a:ea typeface="Calibri" panose="020F0502020204030204" pitchFamily="34" charset="0"/>
                <a:cs typeface="Times New Roman" panose="02020603050405020304" pitchFamily="18" charset="0"/>
              </a:rPr>
              <a:t>Krylova, L. V., Department of Service and Hotel Business, Mikhail </a:t>
            </a:r>
            <a:r>
              <a:rPr lang="en-GB" sz="800" dirty="0" err="1">
                <a:effectLst/>
                <a:latin typeface="Arial" panose="020B0604020202020204" pitchFamily="34" charset="0"/>
                <a:ea typeface="Calibri" panose="020F0502020204030204" pitchFamily="34" charset="0"/>
                <a:cs typeface="Times New Roman" panose="02020603050405020304" pitchFamily="18" charset="0"/>
              </a:rPr>
              <a:t>Tugan-Baranovsky</a:t>
            </a:r>
            <a:r>
              <a:rPr lang="en-GB" sz="800" dirty="0">
                <a:effectLst/>
                <a:latin typeface="Arial" panose="020B0604020202020204" pitchFamily="34" charset="0"/>
                <a:ea typeface="Calibri" panose="020F0502020204030204" pitchFamily="34" charset="0"/>
                <a:cs typeface="Times New Roman" panose="02020603050405020304" pitchFamily="18" charset="0"/>
              </a:rPr>
              <a:t> Donetsk National University of Economics and Trade, </a:t>
            </a:r>
            <a:r>
              <a:rPr lang="en-GB" sz="800" dirty="0" err="1">
                <a:effectLst/>
                <a:latin typeface="Arial" panose="020B0604020202020204" pitchFamily="34" charset="0"/>
                <a:ea typeface="Calibri" panose="020F0502020204030204" pitchFamily="34" charset="0"/>
                <a:cs typeface="Times New Roman" panose="02020603050405020304" pitchFamily="18" charset="0"/>
              </a:rPr>
              <a:t>Volozhaninova</a:t>
            </a:r>
            <a:r>
              <a:rPr lang="en-GB" sz="800" dirty="0">
                <a:effectLst/>
                <a:latin typeface="Arial" panose="020B0604020202020204" pitchFamily="34" charset="0"/>
                <a:ea typeface="Calibri" panose="020F0502020204030204" pitchFamily="34" charset="0"/>
                <a:cs typeface="Times New Roman" panose="02020603050405020304" pitchFamily="18" charset="0"/>
              </a:rPr>
              <a:t>, T. V., and Department of Service and Hospitality, Mikhail </a:t>
            </a:r>
            <a:r>
              <a:rPr lang="en-GB" sz="800" dirty="0" err="1">
                <a:effectLst/>
                <a:latin typeface="Arial" panose="020B0604020202020204" pitchFamily="34" charset="0"/>
                <a:ea typeface="Calibri" panose="020F0502020204030204" pitchFamily="34" charset="0"/>
                <a:cs typeface="Times New Roman" panose="02020603050405020304" pitchFamily="18" charset="0"/>
              </a:rPr>
              <a:t>Tugan-Baranovsky</a:t>
            </a:r>
            <a:r>
              <a:rPr lang="en-GB" sz="800" dirty="0">
                <a:effectLst/>
                <a:latin typeface="Arial" panose="020B0604020202020204" pitchFamily="34" charset="0"/>
                <a:ea typeface="Calibri" panose="020F0502020204030204" pitchFamily="34" charset="0"/>
                <a:cs typeface="Times New Roman" panose="02020603050405020304" pitchFamily="18" charset="0"/>
              </a:rPr>
              <a:t> Donetsk National University of Economics and Trade. (2022). Marketing Internet communications of service enterprises.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Gostinichnoe</a:t>
            </a:r>
            <a:r>
              <a:rPr lang="en-GB" sz="800" i="1"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Delo</a:t>
            </a:r>
            <a:r>
              <a:rPr lang="en-GB" sz="800" i="1" dirty="0">
                <a:effectLst/>
                <a:latin typeface="Arial" panose="020B0604020202020204" pitchFamily="34" charset="0"/>
                <a:ea typeface="Calibri" panose="020F0502020204030204" pitchFamily="34" charset="0"/>
                <a:cs typeface="Times New Roman" panose="02020603050405020304" pitchFamily="18" charset="0"/>
              </a:rPr>
              <a:t> (Hotel Business)</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a:effectLst/>
                <a:latin typeface="Arial" panose="020B0604020202020204" pitchFamily="34" charset="0"/>
                <a:ea typeface="Calibri" panose="020F0502020204030204" pitchFamily="34" charset="0"/>
                <a:cs typeface="Times New Roman" panose="02020603050405020304" pitchFamily="18" charset="0"/>
              </a:rPr>
              <a:t>6</a:t>
            </a:r>
            <a:r>
              <a:rPr lang="en-GB" sz="800" dirty="0">
                <a:effectLst/>
                <a:latin typeface="Arial" panose="020B0604020202020204" pitchFamily="34" charset="0"/>
                <a:ea typeface="Calibri" panose="020F0502020204030204" pitchFamily="34" charset="0"/>
                <a:cs typeface="Times New Roman" panose="02020603050405020304" pitchFamily="18" charset="0"/>
              </a:rPr>
              <a:t>, 393–400. https://</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doi.org</a:t>
            </a:r>
            <a:r>
              <a:rPr lang="en-GB" sz="800" dirty="0">
                <a:effectLst/>
                <a:latin typeface="Arial" panose="020B0604020202020204" pitchFamily="34" charset="0"/>
                <a:ea typeface="Calibri" panose="020F0502020204030204" pitchFamily="34" charset="0"/>
                <a:cs typeface="Times New Roman" panose="02020603050405020304" pitchFamily="18" charset="0"/>
              </a:rPr>
              <a:t>/10.33920/igt-2-2206-04</a:t>
            </a:r>
          </a:p>
          <a:p>
            <a:pPr algn="just">
              <a:lnSpc>
                <a:spcPct val="150000"/>
              </a:lnSpc>
            </a:pPr>
            <a:r>
              <a:rPr lang="en-GB" sz="800" dirty="0" err="1">
                <a:effectLst/>
                <a:latin typeface="Arial" panose="020B0604020202020204" pitchFamily="34" charset="0"/>
                <a:ea typeface="Calibri" panose="020F0502020204030204" pitchFamily="34" charset="0"/>
                <a:cs typeface="Times New Roman" panose="02020603050405020304" pitchFamily="18" charset="0"/>
              </a:rPr>
              <a:t>Parubets</a:t>
            </a:r>
            <a:r>
              <a:rPr lang="en-GB" sz="800" dirty="0">
                <a:effectLst/>
                <a:latin typeface="Arial" panose="020B0604020202020204" pitchFamily="34" charset="0"/>
                <a:ea typeface="Calibri" panose="020F0502020204030204" pitchFamily="34" charset="0"/>
                <a:cs typeface="Times New Roman" panose="02020603050405020304" pitchFamily="18" charset="0"/>
              </a:rPr>
              <a:t>, O., PhD in Economics, Associate Professor at the Department of Tourism and Hotel Restaurant Business, Kyiv Applied College of Tourism and Hospitality, Kyiv, Ukraine, Kuchai, O., Melnyk, I., </a:t>
            </a:r>
            <a:r>
              <a:rPr lang="en-GB" sz="800" dirty="0" err="1">
                <a:effectLst/>
                <a:latin typeface="Arial" panose="020B0604020202020204" pitchFamily="34" charset="0"/>
                <a:ea typeface="Calibri" panose="020F0502020204030204" pitchFamily="34" charset="0"/>
                <a:cs typeface="Times New Roman" panose="02020603050405020304" pitchFamily="18" charset="0"/>
              </a:rPr>
              <a:t>Antonenko</a:t>
            </a:r>
            <a:r>
              <a:rPr lang="en-GB" sz="800" dirty="0">
                <a:effectLst/>
                <a:latin typeface="Arial" panose="020B0604020202020204" pitchFamily="34" charset="0"/>
                <a:ea typeface="Calibri" panose="020F0502020204030204" pitchFamily="34" charset="0"/>
                <a:cs typeface="Times New Roman" panose="02020603050405020304" pitchFamily="18" charset="0"/>
              </a:rPr>
              <a:t>, I., and </a:t>
            </a:r>
            <a:r>
              <a:rPr lang="en-GB" sz="800" dirty="0" err="1">
                <a:effectLst/>
                <a:latin typeface="Arial" panose="020B0604020202020204" pitchFamily="34" charset="0"/>
                <a:ea typeface="Calibri" panose="020F0502020204030204" pitchFamily="34" charset="0"/>
                <a:cs typeface="Times New Roman" panose="02020603050405020304" pitchFamily="18" charset="0"/>
              </a:rPr>
              <a:t>Samonova</a:t>
            </a:r>
            <a:r>
              <a:rPr lang="en-GB" sz="800" dirty="0">
                <a:effectLst/>
                <a:latin typeface="Arial" panose="020B0604020202020204" pitchFamily="34" charset="0"/>
                <a:ea typeface="Calibri" panose="020F0502020204030204" pitchFamily="34" charset="0"/>
                <a:cs typeface="Times New Roman" panose="02020603050405020304" pitchFamily="18" charset="0"/>
              </a:rPr>
              <a:t>, T. (2022). Impact of marketing strategy on the competitiveness of tourism and hotel businesses. </a:t>
            </a:r>
            <a:r>
              <a:rPr lang="en-GB" sz="800" i="1" dirty="0">
                <a:effectLst/>
                <a:latin typeface="Arial" panose="020B0604020202020204" pitchFamily="34" charset="0"/>
                <a:ea typeface="Calibri" panose="020F0502020204030204" pitchFamily="34" charset="0"/>
                <a:cs typeface="Times New Roman" panose="02020603050405020304" pitchFamily="18" charset="0"/>
              </a:rPr>
              <a:t>Review of Economics and Finance</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a:effectLst/>
                <a:latin typeface="Arial" panose="020B0604020202020204" pitchFamily="34" charset="0"/>
                <a:ea typeface="Calibri" panose="020F0502020204030204" pitchFamily="34" charset="0"/>
                <a:cs typeface="Times New Roman" panose="02020603050405020304" pitchFamily="18" charset="0"/>
              </a:rPr>
              <a:t>20</a:t>
            </a:r>
            <a:r>
              <a:rPr lang="en-GB" sz="800" dirty="0">
                <a:effectLst/>
                <a:latin typeface="Arial" panose="020B0604020202020204" pitchFamily="34" charset="0"/>
                <a:ea typeface="Calibri" panose="020F0502020204030204" pitchFamily="34" charset="0"/>
                <a:cs typeface="Times New Roman" panose="02020603050405020304" pitchFamily="18" charset="0"/>
              </a:rPr>
              <a:t>, 399–405. https://</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doi.org</a:t>
            </a:r>
            <a:r>
              <a:rPr lang="en-GB" sz="800" dirty="0">
                <a:effectLst/>
                <a:latin typeface="Arial" panose="020B0604020202020204" pitchFamily="34" charset="0"/>
                <a:ea typeface="Calibri" panose="020F0502020204030204" pitchFamily="34" charset="0"/>
                <a:cs typeface="Times New Roman" panose="02020603050405020304" pitchFamily="18" charset="0"/>
              </a:rPr>
              <a:t>/10.55365/1923.x2022.20.47</a:t>
            </a:r>
          </a:p>
          <a:p>
            <a:pPr algn="just">
              <a:lnSpc>
                <a:spcPct val="150000"/>
              </a:lnSpc>
            </a:pPr>
            <a:r>
              <a:rPr lang="en-GB" sz="800" dirty="0" err="1">
                <a:effectLst/>
                <a:latin typeface="Arial" panose="020B0604020202020204" pitchFamily="34" charset="0"/>
                <a:ea typeface="Calibri" panose="020F0502020204030204" pitchFamily="34" charset="0"/>
                <a:cs typeface="Times New Roman" panose="02020603050405020304" pitchFamily="18" charset="0"/>
              </a:rPr>
              <a:t>Pecheniuk</a:t>
            </a:r>
            <a:r>
              <a:rPr lang="en-GB" sz="800" dirty="0">
                <a:effectLst/>
                <a:latin typeface="Arial" panose="020B0604020202020204" pitchFamily="34" charset="0"/>
                <a:ea typeface="Calibri" panose="020F0502020204030204" pitchFamily="34" charset="0"/>
                <a:cs typeface="Times New Roman" panose="02020603050405020304" pitchFamily="18" charset="0"/>
              </a:rPr>
              <a:t>, A., Department of Economy, Entrepreneurship, Trade and Exchange Activities, </a:t>
            </a:r>
            <a:r>
              <a:rPr lang="en-GB" sz="800" dirty="0" err="1">
                <a:effectLst/>
                <a:latin typeface="Arial" panose="020B0604020202020204" pitchFamily="34" charset="0"/>
                <a:ea typeface="Calibri" panose="020F0502020204030204" pitchFamily="34" charset="0"/>
                <a:cs typeface="Times New Roman" panose="02020603050405020304" pitchFamily="18" charset="0"/>
              </a:rPr>
              <a:t>Podillia</a:t>
            </a:r>
            <a:r>
              <a:rPr lang="en-GB" sz="800" dirty="0">
                <a:effectLst/>
                <a:latin typeface="Arial" panose="020B0604020202020204" pitchFamily="34" charset="0"/>
                <a:ea typeface="Calibri" panose="020F0502020204030204" pitchFamily="34" charset="0"/>
                <a:cs typeface="Times New Roman" panose="02020603050405020304" pitchFamily="18" charset="0"/>
              </a:rPr>
              <a:t> State University, </a:t>
            </a:r>
            <a:r>
              <a:rPr lang="en-GB" sz="800" dirty="0" err="1">
                <a:effectLst/>
                <a:latin typeface="Arial" panose="020B0604020202020204" pitchFamily="34" charset="0"/>
                <a:ea typeface="Calibri" panose="020F0502020204030204" pitchFamily="34" charset="0"/>
                <a:cs typeface="Times New Roman" panose="02020603050405020304" pitchFamily="18" charset="0"/>
              </a:rPr>
              <a:t>st.</a:t>
            </a:r>
            <a:r>
              <a:rPr lang="en-GB" sz="800" dirty="0">
                <a:effectLst/>
                <a:latin typeface="Arial" panose="020B0604020202020204" pitchFamily="34" charset="0"/>
                <a:ea typeface="Calibri" panose="020F0502020204030204" pitchFamily="34" charset="0"/>
                <a:cs typeface="Times New Roman" panose="02020603050405020304" pitchFamily="18" charset="0"/>
              </a:rPr>
              <a:t> Shevchenko, 13, </a:t>
            </a:r>
            <a:r>
              <a:rPr lang="en-GB" sz="800" dirty="0" err="1">
                <a:effectLst/>
                <a:latin typeface="Arial" panose="020B0604020202020204" pitchFamily="34" charset="0"/>
                <a:ea typeface="Calibri" panose="020F0502020204030204" pitchFamily="34" charset="0"/>
                <a:cs typeface="Times New Roman" panose="02020603050405020304" pitchFamily="18" charset="0"/>
              </a:rPr>
              <a:t>Kamianets-Podilskyi</a:t>
            </a:r>
            <a:r>
              <a:rPr lang="en-GB" sz="800" dirty="0">
                <a:effectLst/>
                <a:latin typeface="Arial" panose="020B0604020202020204" pitchFamily="34" charset="0"/>
                <a:ea typeface="Calibri" panose="020F0502020204030204" pitchFamily="34" charset="0"/>
                <a:cs typeface="Times New Roman" panose="02020603050405020304" pitchFamily="18" charset="0"/>
              </a:rPr>
              <a:t>, Ukraine. E-mail: </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dom.alla@meta.ua</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dirty="0" err="1">
                <a:effectLst/>
                <a:latin typeface="Arial" panose="020B0604020202020204" pitchFamily="34" charset="0"/>
                <a:ea typeface="Calibri" panose="020F0502020204030204" pitchFamily="34" charset="0"/>
                <a:cs typeface="Times New Roman" panose="02020603050405020304" pitchFamily="18" charset="0"/>
              </a:rPr>
              <a:t>Kiziun</a:t>
            </a:r>
            <a:r>
              <a:rPr lang="en-GB" sz="800" dirty="0">
                <a:effectLst/>
                <a:latin typeface="Arial" panose="020B0604020202020204" pitchFamily="34" charset="0"/>
                <a:ea typeface="Calibri" panose="020F0502020204030204" pitchFamily="34" charset="0"/>
                <a:cs typeface="Times New Roman" panose="02020603050405020304" pitchFamily="18" charset="0"/>
              </a:rPr>
              <a:t>, A., and Department of Tourism, Hotel and Restaurant Business, </a:t>
            </a:r>
            <a:r>
              <a:rPr lang="en-GB" sz="800" dirty="0" err="1">
                <a:effectLst/>
                <a:latin typeface="Arial" panose="020B0604020202020204" pitchFamily="34" charset="0"/>
                <a:ea typeface="Calibri" panose="020F0502020204030204" pitchFamily="34" charset="0"/>
                <a:cs typeface="Times New Roman" panose="02020603050405020304" pitchFamily="18" charset="0"/>
              </a:rPr>
              <a:t>Vinnytsia</a:t>
            </a:r>
            <a:r>
              <a:rPr lang="en-GB" sz="800" dirty="0">
                <a:effectLst/>
                <a:latin typeface="Arial" panose="020B0604020202020204" pitchFamily="34" charset="0"/>
                <a:ea typeface="Calibri" panose="020F0502020204030204" pitchFamily="34" charset="0"/>
                <a:cs typeface="Times New Roman" panose="02020603050405020304" pitchFamily="18" charset="0"/>
              </a:rPr>
              <a:t> Institute of Trade and Economics, State University of Trade and Economics, 87 </a:t>
            </a:r>
            <a:r>
              <a:rPr lang="en-GB" sz="800" dirty="0" err="1">
                <a:effectLst/>
                <a:latin typeface="Arial" panose="020B0604020202020204" pitchFamily="34" charset="0"/>
                <a:ea typeface="Calibri" panose="020F0502020204030204" pitchFamily="34" charset="0"/>
                <a:cs typeface="Times New Roman" panose="02020603050405020304" pitchFamily="18" charset="0"/>
              </a:rPr>
              <a:t>Soborna</a:t>
            </a:r>
            <a:r>
              <a:rPr lang="en-GB" sz="800" dirty="0">
                <a:effectLst/>
                <a:latin typeface="Arial" panose="020B0604020202020204" pitchFamily="34" charset="0"/>
                <a:ea typeface="Calibri" panose="020F0502020204030204" pitchFamily="34" charset="0"/>
                <a:cs typeface="Times New Roman" panose="02020603050405020304" pitchFamily="18" charset="0"/>
              </a:rPr>
              <a:t> Street, </a:t>
            </a:r>
            <a:r>
              <a:rPr lang="en-GB" sz="800" dirty="0" err="1">
                <a:effectLst/>
                <a:latin typeface="Arial" panose="020B0604020202020204" pitchFamily="34" charset="0"/>
                <a:ea typeface="Calibri" panose="020F0502020204030204" pitchFamily="34" charset="0"/>
                <a:cs typeface="Times New Roman" panose="02020603050405020304" pitchFamily="18" charset="0"/>
              </a:rPr>
              <a:t>Vinnytsia</a:t>
            </a:r>
            <a:r>
              <a:rPr lang="en-GB" sz="800" dirty="0">
                <a:effectLst/>
                <a:latin typeface="Arial" panose="020B0604020202020204" pitchFamily="34" charset="0"/>
                <a:ea typeface="Calibri" panose="020F0502020204030204" pitchFamily="34" charset="0"/>
                <a:cs typeface="Times New Roman" panose="02020603050405020304" pitchFamily="18" charset="0"/>
              </a:rPr>
              <a:t>, Ukraine. Email: </a:t>
            </a:r>
            <a:r>
              <a:rPr lang="en-GB" sz="800" dirty="0" err="1">
                <a:effectLst/>
                <a:latin typeface="Arial" panose="020B0604020202020204" pitchFamily="34" charset="0"/>
                <a:ea typeface="Calibri" panose="020F0502020204030204" pitchFamily="34" charset="0"/>
                <a:cs typeface="Times New Roman" panose="02020603050405020304" pitchFamily="18" charset="0"/>
              </a:rPr>
              <a:t>a.kiziun@vtei.edu.ua</a:t>
            </a:r>
            <a:r>
              <a:rPr lang="en-GB" sz="800" dirty="0">
                <a:effectLst/>
                <a:latin typeface="Arial" panose="020B0604020202020204" pitchFamily="34" charset="0"/>
                <a:ea typeface="Calibri" panose="020F0502020204030204" pitchFamily="34" charset="0"/>
                <a:cs typeface="Times New Roman" panose="02020603050405020304" pitchFamily="18" charset="0"/>
              </a:rPr>
              <a:t>. (2022). Postmodern transformations of tourism development. </a:t>
            </a:r>
            <a:r>
              <a:rPr lang="en-GB" sz="800" i="1" dirty="0">
                <a:effectLst/>
                <a:latin typeface="Arial" panose="020B0604020202020204" pitchFamily="34" charset="0"/>
                <a:ea typeface="Calibri" panose="020F0502020204030204" pitchFamily="34" charset="0"/>
                <a:cs typeface="Times New Roman" panose="02020603050405020304" pitchFamily="18" charset="0"/>
              </a:rPr>
              <a:t>Journal of Policy and Governance</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a:effectLst/>
                <a:latin typeface="Arial" panose="020B0604020202020204" pitchFamily="34" charset="0"/>
                <a:ea typeface="Calibri" panose="020F0502020204030204" pitchFamily="34" charset="0"/>
                <a:cs typeface="Times New Roman" panose="02020603050405020304" pitchFamily="18" charset="0"/>
              </a:rPr>
              <a:t>02</a:t>
            </a:r>
            <a:r>
              <a:rPr lang="en-GB" sz="800" dirty="0">
                <a:effectLst/>
                <a:latin typeface="Arial" panose="020B0604020202020204" pitchFamily="34" charset="0"/>
                <a:ea typeface="Calibri" panose="020F0502020204030204" pitchFamily="34" charset="0"/>
                <a:cs typeface="Times New Roman" panose="02020603050405020304" pitchFamily="18" charset="0"/>
              </a:rPr>
              <a:t>(01), 11–20. https://</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doi.org</a:t>
            </a:r>
            <a:r>
              <a:rPr lang="en-GB" sz="800" dirty="0">
                <a:effectLst/>
                <a:latin typeface="Arial" panose="020B0604020202020204" pitchFamily="34" charset="0"/>
                <a:ea typeface="Calibri" panose="020F0502020204030204" pitchFamily="34" charset="0"/>
                <a:cs typeface="Times New Roman" panose="02020603050405020304" pitchFamily="18" charset="0"/>
              </a:rPr>
              <a:t>/10.33002/jpg020102</a:t>
            </a:r>
          </a:p>
          <a:p>
            <a:pPr algn="just">
              <a:lnSpc>
                <a:spcPct val="150000"/>
              </a:lnSpc>
            </a:pPr>
            <a:r>
              <a:rPr lang="en-GB" sz="800" dirty="0">
                <a:effectLst/>
                <a:latin typeface="Arial" panose="020B0604020202020204" pitchFamily="34" charset="0"/>
                <a:ea typeface="Calibri" panose="020F0502020204030204" pitchFamily="34" charset="0"/>
                <a:cs typeface="Times New Roman" panose="02020603050405020304" pitchFamily="18" charset="0"/>
              </a:rPr>
              <a:t>Rose, M. E. (2020). </a:t>
            </a:r>
            <a:r>
              <a:rPr lang="en-GB" sz="800" i="1" dirty="0">
                <a:effectLst/>
                <a:latin typeface="Arial" panose="020B0604020202020204" pitchFamily="34" charset="0"/>
                <a:ea typeface="Calibri" panose="020F0502020204030204" pitchFamily="34" charset="0"/>
                <a:cs typeface="Times New Roman" panose="02020603050405020304" pitchFamily="18" charset="0"/>
              </a:rPr>
              <a:t>Business Plan For A Boutique Hotel</a:t>
            </a:r>
            <a:r>
              <a:rPr lang="en-GB" sz="800" dirty="0">
                <a:effectLst/>
                <a:latin typeface="Arial" panose="020B0604020202020204" pitchFamily="34" charset="0"/>
                <a:ea typeface="Calibri" panose="020F0502020204030204" pitchFamily="34" charset="0"/>
                <a:cs typeface="Times New Roman" panose="02020603050405020304" pitchFamily="18" charset="0"/>
              </a:rPr>
              <a:t>. Independently Published.</a:t>
            </a:r>
          </a:p>
          <a:p>
            <a:pPr algn="just">
              <a:lnSpc>
                <a:spcPct val="150000"/>
              </a:lnSpc>
            </a:pPr>
            <a:r>
              <a:rPr lang="en-GB" sz="800" dirty="0">
                <a:effectLst/>
                <a:latin typeface="Arial" panose="020B0604020202020204" pitchFamily="34" charset="0"/>
                <a:ea typeface="Calibri" panose="020F0502020204030204" pitchFamily="34" charset="0"/>
                <a:cs typeface="Times New Roman" panose="02020603050405020304" pitchFamily="18" charset="0"/>
              </a:rPr>
              <a:t>Shakya, E., and Tamang, P. (2020). Effects of Internal Service Quality on work engagement: A case study of Hotel </a:t>
            </a:r>
            <a:r>
              <a:rPr lang="en-GB" sz="800" dirty="0" err="1">
                <a:effectLst/>
                <a:latin typeface="Arial" panose="020B0604020202020204" pitchFamily="34" charset="0"/>
                <a:ea typeface="Calibri" panose="020F0502020204030204" pitchFamily="34" charset="0"/>
                <a:cs typeface="Times New Roman" panose="02020603050405020304" pitchFamily="18" charset="0"/>
              </a:rPr>
              <a:t>Soaltee</a:t>
            </a:r>
            <a:r>
              <a:rPr lang="en-GB" sz="800" dirty="0">
                <a:effectLst/>
                <a:latin typeface="Arial" panose="020B0604020202020204" pitchFamily="34" charset="0"/>
                <a:ea typeface="Calibri" panose="020F0502020204030204" pitchFamily="34" charset="0"/>
                <a:cs typeface="Times New Roman" panose="02020603050405020304" pitchFamily="18" charset="0"/>
              </a:rPr>
              <a:t> Crowne Plaza. </a:t>
            </a:r>
            <a:r>
              <a:rPr lang="en-GB" sz="800" i="1" dirty="0">
                <a:effectLst/>
                <a:latin typeface="Arial" panose="020B0604020202020204" pitchFamily="34" charset="0"/>
                <a:ea typeface="Calibri" panose="020F0502020204030204" pitchFamily="34" charset="0"/>
                <a:cs typeface="Times New Roman" panose="02020603050405020304" pitchFamily="18" charset="0"/>
              </a:rPr>
              <a:t>Journal of Business and Social Sciences Research</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a:effectLst/>
                <a:latin typeface="Arial" panose="020B0604020202020204" pitchFamily="34" charset="0"/>
                <a:ea typeface="Calibri" panose="020F0502020204030204" pitchFamily="34" charset="0"/>
                <a:cs typeface="Times New Roman" panose="02020603050405020304" pitchFamily="18" charset="0"/>
              </a:rPr>
              <a:t>5</a:t>
            </a:r>
            <a:r>
              <a:rPr lang="en-GB" sz="800" dirty="0">
                <a:effectLst/>
                <a:latin typeface="Arial" panose="020B0604020202020204" pitchFamily="34" charset="0"/>
                <a:ea typeface="Calibri" panose="020F0502020204030204" pitchFamily="34" charset="0"/>
                <a:cs typeface="Times New Roman" panose="02020603050405020304" pitchFamily="18" charset="0"/>
              </a:rPr>
              <a:t>(2), 63–76. https://</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doi.org</a:t>
            </a:r>
            <a:r>
              <a:rPr lang="en-GB" sz="800" dirty="0">
                <a:effectLst/>
                <a:latin typeface="Arial" panose="020B0604020202020204" pitchFamily="34" charset="0"/>
                <a:ea typeface="Calibri" panose="020F0502020204030204" pitchFamily="34" charset="0"/>
                <a:cs typeface="Times New Roman" panose="02020603050405020304" pitchFamily="18" charset="0"/>
              </a:rPr>
              <a:t>/10.3126/jbssr.v5i2.35233</a:t>
            </a:r>
          </a:p>
          <a:p>
            <a:pPr algn="just">
              <a:lnSpc>
                <a:spcPct val="150000"/>
              </a:lnSpc>
            </a:pPr>
            <a:r>
              <a:rPr lang="en-GB" sz="800" dirty="0" err="1">
                <a:effectLst/>
                <a:latin typeface="Arial" panose="020B0604020202020204" pitchFamily="34" charset="0"/>
                <a:ea typeface="Calibri" panose="020F0502020204030204" pitchFamily="34" charset="0"/>
                <a:cs typeface="Times New Roman" panose="02020603050405020304" pitchFamily="18" charset="0"/>
              </a:rPr>
              <a:t>Vuong</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dirty="0" err="1">
                <a:effectLst/>
                <a:latin typeface="Arial" panose="020B0604020202020204" pitchFamily="34" charset="0"/>
                <a:ea typeface="Calibri" panose="020F0502020204030204" pitchFamily="34" charset="0"/>
                <a:cs typeface="Times New Roman" panose="02020603050405020304" pitchFamily="18" charset="0"/>
              </a:rPr>
              <a:t>Thi</a:t>
            </a:r>
            <a:r>
              <a:rPr lang="en-GB" sz="800" dirty="0">
                <a:effectLst/>
                <a:latin typeface="Arial" panose="020B0604020202020204" pitchFamily="34" charset="0"/>
                <a:ea typeface="Calibri" panose="020F0502020204030204" pitchFamily="34" charset="0"/>
                <a:cs typeface="Times New Roman" panose="02020603050405020304" pitchFamily="18" charset="0"/>
              </a:rPr>
              <a:t> Van, A. (2019). Socially responsible tourism marketing in hotel business Case study of Crowne Plaza West Hanoi. </a:t>
            </a:r>
            <a:r>
              <a:rPr lang="en-GB" sz="800" i="1" dirty="0">
                <a:effectLst/>
                <a:latin typeface="Arial" panose="020B0604020202020204" pitchFamily="34" charset="0"/>
                <a:ea typeface="Calibri" panose="020F0502020204030204" pitchFamily="34" charset="0"/>
                <a:cs typeface="Times New Roman" panose="02020603050405020304" pitchFamily="18" charset="0"/>
              </a:rPr>
              <a:t>Journal of Science Social Science</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i="1" dirty="0">
                <a:effectLst/>
                <a:latin typeface="Arial" panose="020B0604020202020204" pitchFamily="34" charset="0"/>
                <a:ea typeface="Calibri" panose="020F0502020204030204" pitchFamily="34" charset="0"/>
                <a:cs typeface="Times New Roman" panose="02020603050405020304" pitchFamily="18" charset="0"/>
              </a:rPr>
              <a:t>64</a:t>
            </a:r>
            <a:r>
              <a:rPr lang="en-GB" sz="800" dirty="0">
                <a:effectLst/>
                <a:latin typeface="Arial" panose="020B0604020202020204" pitchFamily="34" charset="0"/>
                <a:ea typeface="Calibri" panose="020F0502020204030204" pitchFamily="34" charset="0"/>
                <a:cs typeface="Times New Roman" panose="02020603050405020304" pitchFamily="18" charset="0"/>
              </a:rPr>
              <a:t>(5), 134–145. https://</a:t>
            </a:r>
            <a:r>
              <a:rPr lang="en-GB" sz="800" dirty="0" err="1">
                <a:effectLst/>
                <a:latin typeface="Arial" panose="020B0604020202020204" pitchFamily="34" charset="0"/>
                <a:ea typeface="Calibri" panose="020F0502020204030204" pitchFamily="34" charset="0"/>
                <a:cs typeface="Times New Roman" panose="02020603050405020304" pitchFamily="18" charset="0"/>
              </a:rPr>
              <a:t>doi.org</a:t>
            </a:r>
            <a:r>
              <a:rPr lang="en-GB" sz="800" dirty="0">
                <a:effectLst/>
                <a:latin typeface="Arial" panose="020B0604020202020204" pitchFamily="34" charset="0"/>
                <a:ea typeface="Calibri" panose="020F0502020204030204" pitchFamily="34" charset="0"/>
                <a:cs typeface="Times New Roman" panose="02020603050405020304" pitchFamily="18" charset="0"/>
              </a:rPr>
              <a:t>/10.18173/2354-1067.2019-0034</a:t>
            </a:r>
          </a:p>
          <a:p>
            <a:pPr algn="just">
              <a:lnSpc>
                <a:spcPct val="150000"/>
              </a:lnSpc>
            </a:pPr>
            <a:r>
              <a:rPr lang="en-GB" sz="800" dirty="0" err="1">
                <a:effectLst/>
                <a:latin typeface="Arial" panose="020B0604020202020204" pitchFamily="34" charset="0"/>
                <a:ea typeface="Calibri" panose="020F0502020204030204" pitchFamily="34" charset="0"/>
                <a:cs typeface="Times New Roman" panose="02020603050405020304" pitchFamily="18" charset="0"/>
              </a:rPr>
              <a:t>Warnery</a:t>
            </a:r>
            <a:r>
              <a:rPr lang="en-GB" sz="800" dirty="0">
                <a:effectLst/>
                <a:latin typeface="Arial" panose="020B0604020202020204" pitchFamily="34" charset="0"/>
                <a:ea typeface="Calibri" panose="020F0502020204030204" pitchFamily="34" charset="0"/>
                <a:cs typeface="Times New Roman" panose="02020603050405020304" pitchFamily="18" charset="0"/>
              </a:rPr>
              <a:t>, G. (2021). </a:t>
            </a:r>
            <a:r>
              <a:rPr lang="en-GB" sz="800" i="1" dirty="0">
                <a:effectLst/>
                <a:latin typeface="Arial" panose="020B0604020202020204" pitchFamily="34" charset="0"/>
                <a:ea typeface="Calibri" panose="020F0502020204030204" pitchFamily="34" charset="0"/>
                <a:cs typeface="Times New Roman" panose="02020603050405020304" pitchFamily="18" charset="0"/>
              </a:rPr>
              <a:t>The business of hotels the business of hotels</a:t>
            </a:r>
            <a:r>
              <a:rPr lang="en-GB" sz="800" dirty="0">
                <a:effectLst/>
                <a:latin typeface="Arial" panose="020B0604020202020204" pitchFamily="34" charset="0"/>
                <a:ea typeface="Calibri" panose="020F0502020204030204" pitchFamily="34" charset="0"/>
                <a:cs typeface="Times New Roman" panose="02020603050405020304" pitchFamily="18" charset="0"/>
              </a:rPr>
              <a:t>. Odd-Guy.</a:t>
            </a:r>
          </a:p>
          <a:p>
            <a:endParaRPr lang="en-US" sz="800" dirty="0"/>
          </a:p>
        </p:txBody>
      </p:sp>
    </p:spTree>
    <p:extLst>
      <p:ext uri="{BB962C8B-B14F-4D97-AF65-F5344CB8AC3E}">
        <p14:creationId xmlns:p14="http://schemas.microsoft.com/office/powerpoint/2010/main" val="857904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29</TotalTime>
  <Words>2763</Words>
  <Application>Microsoft Office PowerPoint</Application>
  <PresentationFormat>Widescreen</PresentationFormat>
  <Paragraphs>69</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Garamond</vt:lpstr>
      <vt:lpstr>Helvetica</vt:lpstr>
      <vt:lpstr>Savon</vt:lpstr>
      <vt:lpstr>Crowne Plaza</vt:lpstr>
      <vt:lpstr>Contents</vt:lpstr>
      <vt:lpstr>Introduction</vt:lpstr>
      <vt:lpstr>Hotel's main consumers</vt:lpstr>
      <vt:lpstr>Nature, scope and role of the guest services </vt:lpstr>
      <vt:lpstr>PowerPoint Presentation</vt:lpstr>
      <vt:lpstr>The need to consider the role and function of guest services</vt:lpstr>
      <vt:lpstr>The importance of hospitality and how hotels meet/exceed guest  expectations</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Ilie Tibichi</dc:creator>
  <cp:lastModifiedBy>Ancuta Mariana</cp:lastModifiedBy>
  <cp:revision>3</cp:revision>
  <dcterms:created xsi:type="dcterms:W3CDTF">2023-01-24T20:45:27Z</dcterms:created>
  <dcterms:modified xsi:type="dcterms:W3CDTF">2023-02-01T22:44:13Z</dcterms:modified>
</cp:coreProperties>
</file>