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502" r:id="rId3"/>
    <p:sldId id="503" r:id="rId4"/>
    <p:sldId id="504" r:id="rId5"/>
    <p:sldId id="505" r:id="rId6"/>
    <p:sldId id="506" r:id="rId7"/>
    <p:sldId id="507" r:id="rId8"/>
    <p:sldId id="508" r:id="rId9"/>
    <p:sldId id="424" r:id="rId10"/>
    <p:sldId id="425" r:id="rId11"/>
    <p:sldId id="426" r:id="rId12"/>
    <p:sldId id="427" r:id="rId13"/>
    <p:sldId id="428" r:id="rId14"/>
    <p:sldId id="451" r:id="rId15"/>
    <p:sldId id="452" r:id="rId16"/>
    <p:sldId id="455" r:id="rId17"/>
    <p:sldId id="456" r:id="rId18"/>
    <p:sldId id="453" r:id="rId19"/>
  </p:sldIdLst>
  <p:sldSz cx="12192000" cy="6858000"/>
  <p:notesSz cx="6858000" cy="9144000"/>
  <p:embeddedFontLst>
    <p:embeddedFont>
      <p:font typeface="Arial Narrow" panose="020B0606020202030204" pitchFamily="34" charset="0"/>
      <p:regular r:id="rId21"/>
      <p:bold r:id="rId22"/>
      <p:italic r:id="rId23"/>
      <p:boldItalic r:id="rId24"/>
    </p:embeddedFont>
    <p:embeddedFont>
      <p:font typeface="Calibri" panose="020F0502020204030204" pitchFamily="34" charset="0"/>
      <p:regular r:id="rId25"/>
      <p:bold r:id="rId26"/>
      <p:italic r:id="rId27"/>
      <p:boldItalic r:id="rId28"/>
    </p:embeddedFont>
    <p:embeddedFont>
      <p:font typeface="Calibri Light" panose="020F0302020204030204" pitchFamily="34" charset="0"/>
      <p:regular r:id="rId29"/>
      <p: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1255" autoAdjust="0"/>
  </p:normalViewPr>
  <p:slideViewPr>
    <p:cSldViewPr snapToGrid="0">
      <p:cViewPr varScale="1">
        <p:scale>
          <a:sx n="51" d="100"/>
          <a:sy n="51" d="100"/>
        </p:scale>
        <p:origin x="990" y="7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D50E4-EB39-48B6-890B-9341B7783162}" type="datetimeFigureOut">
              <a:rPr lang="en-GB" smtClean="0"/>
              <a:t>18/05/2020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730CA6-2438-49C7-AE6C-9C8B57FC55A6}" type="slidenum">
              <a:rPr lang="en-GB" smtClean="0"/>
              <a:t>‹#›</a:t>
            </a:fld>
            <a:endParaRPr lang="en-GB"/>
          </a:p>
        </p:txBody>
      </p:sp>
    </p:spTree>
    <p:extLst>
      <p:ext uri="{BB962C8B-B14F-4D97-AF65-F5344CB8AC3E}">
        <p14:creationId xmlns:p14="http://schemas.microsoft.com/office/powerpoint/2010/main" val="35724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ECBE950A-3C37-4A91-9410-76C72E8BD83E}"/>
              </a:ext>
            </a:extLst>
          </p:cNvPr>
          <p:cNvSpPr>
            <a:spLocks noGrp="1" noRot="1" noChangeAspect="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Rectangle 3">
            <a:extLst>
              <a:ext uri="{FF2B5EF4-FFF2-40B4-BE49-F238E27FC236}">
                <a16:creationId xmlns:a16="http://schemas.microsoft.com/office/drawing/2014/main" id="{6439C232-69CD-4300-9A6F-CABC80B007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C068ABF7-54FE-4CF7-836A-CC8E0864E10B}"/>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Rectangle 3">
            <a:extLst>
              <a:ext uri="{FF2B5EF4-FFF2-40B4-BE49-F238E27FC236}">
                <a16:creationId xmlns:a16="http://schemas.microsoft.com/office/drawing/2014/main" id="{B766AED0-9391-43F6-B5EE-697238FBCC8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WTO has been promoting the use of sustainable tourism indicators since the early 1990s, as essential instruments for policy-making, planning and management processes at destinations. The new guidebook is the most comprehensive resource on this topic, the result of an extensive study on indicator initiatives worldwide, involving 62 experts from more than 20 countries. </a:t>
            </a:r>
          </a:p>
          <a:p>
            <a:r>
              <a:rPr lang="en-GB" sz="1200" b="0" i="0" u="none" strike="noStrike" kern="1200" dirty="0">
                <a:solidFill>
                  <a:schemeClr val="tx1"/>
                </a:solidFill>
                <a:effectLst/>
                <a:latin typeface="+mn-lt"/>
                <a:ea typeface="+mn-ea"/>
                <a:cs typeface="+mn-cs"/>
              </a:rPr>
              <a:t>This book is 2004 but still relevant for today </a:t>
            </a:r>
          </a:p>
          <a:p>
            <a:r>
              <a:rPr lang="en-GB" sz="1200" b="0" i="0" u="none" strike="noStrike" kern="1200" dirty="0">
                <a:solidFill>
                  <a:schemeClr val="tx1"/>
                </a:solidFill>
                <a:effectLst/>
                <a:latin typeface="+mn-lt"/>
                <a:ea typeface="+mn-ea"/>
                <a:cs typeface="+mn-cs"/>
              </a:rPr>
              <a:t>The publication also contains a procedure to develop destination-specific indicators, their use in tourism policy and planning processes, as well as applications in different destination types (e.g. coastal, urban, ecotourism, small communities). Numerous examples and 25 comprehensive case studies provide a wide range of experiences at the company, destination, national and regional levels from all continents. </a:t>
            </a:r>
            <a:endParaRPr lang="en-GB" dirty="0"/>
          </a:p>
        </p:txBody>
      </p:sp>
      <p:sp>
        <p:nvSpPr>
          <p:cNvPr id="4" name="Slide Number Placeholder 3"/>
          <p:cNvSpPr>
            <a:spLocks noGrp="1"/>
          </p:cNvSpPr>
          <p:nvPr>
            <p:ph type="sldNum" sz="quarter" idx="5"/>
          </p:nvPr>
        </p:nvSpPr>
        <p:spPr/>
        <p:txBody>
          <a:bodyPr/>
          <a:lstStyle/>
          <a:p>
            <a:fld id="{49730CA6-2438-49C7-AE6C-9C8B57FC55A6}" type="slidenum">
              <a:rPr lang="en-GB" smtClean="0"/>
              <a:t>5</a:t>
            </a:fld>
            <a:endParaRPr lang="en-GB"/>
          </a:p>
        </p:txBody>
      </p:sp>
    </p:spTree>
    <p:extLst>
      <p:ext uri="{BB962C8B-B14F-4D97-AF65-F5344CB8AC3E}">
        <p14:creationId xmlns:p14="http://schemas.microsoft.com/office/powerpoint/2010/main" val="3325132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E239E71F-6415-4B72-A95E-B1C90C580D2B}"/>
              </a:ext>
            </a:extLst>
          </p:cNvPr>
          <p:cNvSpPr>
            <a:spLocks noGrp="1" noRot="1" noChangeAspect="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a:extLst>
              <a:ext uri="{FF2B5EF4-FFF2-40B4-BE49-F238E27FC236}">
                <a16:creationId xmlns:a16="http://schemas.microsoft.com/office/drawing/2014/main" id="{2E152991-72D3-4539-9C51-370C277E49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083ECFD-5D81-474A-A79C-57380B95FC47}"/>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a:extLst>
              <a:ext uri="{FF2B5EF4-FFF2-40B4-BE49-F238E27FC236}">
                <a16:creationId xmlns:a16="http://schemas.microsoft.com/office/drawing/2014/main" id="{DF045BD5-4D78-4E0E-B2FA-A0F002CF53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2EF498C7-4E39-4239-8124-333E477AC2AD}"/>
              </a:ext>
            </a:extLst>
          </p:cNvPr>
          <p:cNvSpPr>
            <a:spLocks noGrp="1" noRot="1" noChangeAspect="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Rectangle 3">
            <a:extLst>
              <a:ext uri="{FF2B5EF4-FFF2-40B4-BE49-F238E27FC236}">
                <a16:creationId xmlns:a16="http://schemas.microsoft.com/office/drawing/2014/main" id="{8DF1D1E3-096A-4B91-A5C4-084EBAF6C0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0E12A-C68F-44D3-8C40-03BF4E963B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A39400F-66AF-43CE-809D-551361685A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3C65B9-D917-4D13-BA69-CF07762C908A}"/>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5" name="Footer Placeholder 4">
            <a:extLst>
              <a:ext uri="{FF2B5EF4-FFF2-40B4-BE49-F238E27FC236}">
                <a16:creationId xmlns:a16="http://schemas.microsoft.com/office/drawing/2014/main" id="{C4FC3A71-8952-4C5F-8E14-F020E4F776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982F6A-D5E6-4F49-AB9E-1249B4D35D80}"/>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2472332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FC604-D739-4D44-94D1-4155B8507F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F5FCE4-529F-400B-9A3B-64C9710B0A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1A529-1E1A-448F-A248-F52595043960}"/>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5" name="Footer Placeholder 4">
            <a:extLst>
              <a:ext uri="{FF2B5EF4-FFF2-40B4-BE49-F238E27FC236}">
                <a16:creationId xmlns:a16="http://schemas.microsoft.com/office/drawing/2014/main" id="{630F26C9-085E-45EA-A464-3DBEC48C62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EC1189-439F-40FB-A444-F164E64CD6F5}"/>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386441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1DF8-F6A8-4593-923A-750137B895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71EE8E-25EB-4EB8-AE14-07EEE2F490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206338-8EC6-4CBF-9C24-04C65B163340}"/>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5" name="Footer Placeholder 4">
            <a:extLst>
              <a:ext uri="{FF2B5EF4-FFF2-40B4-BE49-F238E27FC236}">
                <a16:creationId xmlns:a16="http://schemas.microsoft.com/office/drawing/2014/main" id="{D80B6B50-9409-4A9D-BAFF-DCEB99DAC1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EE033-2E45-4A58-B045-643D9CA387F1}"/>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3188533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93382-553A-410D-A510-DE80D4E41C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ECB0A2-F780-48E3-9AA6-86F1AACC81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7C7CB9-2F2A-4C2E-914B-0216FFA4E1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4C952F-B6AC-4F15-AC6B-529EC8B0BAE8}"/>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6" name="Footer Placeholder 5">
            <a:extLst>
              <a:ext uri="{FF2B5EF4-FFF2-40B4-BE49-F238E27FC236}">
                <a16:creationId xmlns:a16="http://schemas.microsoft.com/office/drawing/2014/main" id="{B1253FCF-5DB9-4AC6-8C29-3A342D57B1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CDA059-0672-4176-9303-E4A86DEF91A8}"/>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861339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C6904-D649-4607-8B6E-C419B26298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D2B9CF-4937-4C79-B54A-AEAAA14476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1FDF05-3F15-4A09-A227-EBC9C0EEDF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8F1CFE-699B-4021-88A1-E3A5780F4B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75E318-952E-42D7-B040-7BF9322297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B27EA1-1CF6-48EA-A48A-6B078BFB172C}"/>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8" name="Footer Placeholder 7">
            <a:extLst>
              <a:ext uri="{FF2B5EF4-FFF2-40B4-BE49-F238E27FC236}">
                <a16:creationId xmlns:a16="http://schemas.microsoft.com/office/drawing/2014/main" id="{725805CF-A624-403F-9B6D-402D03B879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F182C5-68B5-42CE-B17E-C67B75FDD204}"/>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81830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CAF91-C75F-4651-95A8-D8BE6CAEA3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61FC32-11E8-4D1F-9E4D-65B7786B0FB8}"/>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4" name="Footer Placeholder 3">
            <a:extLst>
              <a:ext uri="{FF2B5EF4-FFF2-40B4-BE49-F238E27FC236}">
                <a16:creationId xmlns:a16="http://schemas.microsoft.com/office/drawing/2014/main" id="{41184C2F-59ED-43B1-BBA2-F87F221DDC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6A808B-04A8-499C-9967-09B9F82ABAB6}"/>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1646641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B65F59-4A30-4D3F-8A5E-86A0917D46CE}"/>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3" name="Footer Placeholder 2">
            <a:extLst>
              <a:ext uri="{FF2B5EF4-FFF2-40B4-BE49-F238E27FC236}">
                <a16:creationId xmlns:a16="http://schemas.microsoft.com/office/drawing/2014/main" id="{D5925AC5-D3AC-4CBD-9D63-5800AB0D33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C57152-2287-4893-8C10-A7D11C956D19}"/>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4175411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A55B-ECAF-4EE4-B800-040BB95DBB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B9BA4A-982C-4A0F-A7FC-5894A9978D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C15DD3-B7BB-4DC6-84AD-E3AD74AE71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541F9-BBF1-4761-A4DB-5A15657F8C7F}"/>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6" name="Footer Placeholder 5">
            <a:extLst>
              <a:ext uri="{FF2B5EF4-FFF2-40B4-BE49-F238E27FC236}">
                <a16:creationId xmlns:a16="http://schemas.microsoft.com/office/drawing/2014/main" id="{1A7EC7EA-F83C-40B2-A8B3-E3B237E3AC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035A28-C1B4-4318-BA7C-490BD97C6FD7}"/>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3539909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DA4C3-BB53-4A2F-9D0D-6DB3648461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D457CD-231E-45EB-AF03-EBBCE94E2A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5D48BF-19C7-4B71-80EE-66B4791162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60F98E-A023-4E7B-9429-2F775B89B47E}"/>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6" name="Footer Placeholder 5">
            <a:extLst>
              <a:ext uri="{FF2B5EF4-FFF2-40B4-BE49-F238E27FC236}">
                <a16:creationId xmlns:a16="http://schemas.microsoft.com/office/drawing/2014/main" id="{10D6FB74-6827-4806-B085-BEE417CC57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2EDEFB-90B3-4351-8733-7BA79B52CD21}"/>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1604221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38842-46B0-4F47-8E0F-ECEDB6C58E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FEC5E9-79ED-4483-9B05-DF7ADCAEC8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1D3FA9-C165-4FDD-9491-EDD1315BEEFF}"/>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5" name="Footer Placeholder 4">
            <a:extLst>
              <a:ext uri="{FF2B5EF4-FFF2-40B4-BE49-F238E27FC236}">
                <a16:creationId xmlns:a16="http://schemas.microsoft.com/office/drawing/2014/main" id="{43734398-F2F6-4331-A2A1-832C03F9C0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284507-BBAF-44C8-8FE2-7D408F79B784}"/>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819996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A80C62-93EA-447D-BA23-FBFC853A89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15F1C7-B3C0-4964-941E-B41CCD48BC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1D141B-083F-46F2-BAC9-50654EAF2A87}"/>
              </a:ext>
            </a:extLst>
          </p:cNvPr>
          <p:cNvSpPr>
            <a:spLocks noGrp="1"/>
          </p:cNvSpPr>
          <p:nvPr>
            <p:ph type="dt" sz="half" idx="10"/>
          </p:nvPr>
        </p:nvSpPr>
        <p:spPr/>
        <p:txBody>
          <a:bodyPr/>
          <a:lstStyle/>
          <a:p>
            <a:fld id="{605BA1BA-6193-4340-9951-55C5F6478100}" type="datetimeFigureOut">
              <a:rPr lang="en-GB" smtClean="0"/>
              <a:t>18/05/2020</a:t>
            </a:fld>
            <a:endParaRPr lang="en-GB"/>
          </a:p>
        </p:txBody>
      </p:sp>
      <p:sp>
        <p:nvSpPr>
          <p:cNvPr id="5" name="Footer Placeholder 4">
            <a:extLst>
              <a:ext uri="{FF2B5EF4-FFF2-40B4-BE49-F238E27FC236}">
                <a16:creationId xmlns:a16="http://schemas.microsoft.com/office/drawing/2014/main" id="{7623E535-2B69-49D2-826A-4E5C73A066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DCCD7-4F53-4F59-BAE0-EF989CBC9A49}"/>
              </a:ext>
            </a:extLst>
          </p:cNvPr>
          <p:cNvSpPr>
            <a:spLocks noGrp="1"/>
          </p:cNvSpPr>
          <p:nvPr>
            <p:ph type="sldNum" sz="quarter" idx="12"/>
          </p:nvPr>
        </p:nvSpPr>
        <p:spPr/>
        <p:txBody>
          <a:bodyPr/>
          <a:lstStyle/>
          <a:p>
            <a:fld id="{7233E649-D875-4F80-A4A2-D76712DD70D0}" type="slidenum">
              <a:rPr lang="en-GB" smtClean="0"/>
              <a:t>‹#›</a:t>
            </a:fld>
            <a:endParaRPr lang="en-GB"/>
          </a:p>
        </p:txBody>
      </p:sp>
    </p:spTree>
    <p:extLst>
      <p:ext uri="{BB962C8B-B14F-4D97-AF65-F5344CB8AC3E}">
        <p14:creationId xmlns:p14="http://schemas.microsoft.com/office/powerpoint/2010/main" val="2077135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3A6E22-5FC0-443B-859B-61262008FF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EC0C85-D48D-4ED1-B16E-3EFEC83396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ACA95-FD3C-4DE5-B268-9356C4D9B8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BA1BA-6193-4340-9951-55C5F6478100}" type="datetimeFigureOut">
              <a:rPr lang="en-GB" smtClean="0"/>
              <a:t>18/05/2020</a:t>
            </a:fld>
            <a:endParaRPr lang="en-GB"/>
          </a:p>
        </p:txBody>
      </p:sp>
      <p:sp>
        <p:nvSpPr>
          <p:cNvPr id="5" name="Footer Placeholder 4">
            <a:extLst>
              <a:ext uri="{FF2B5EF4-FFF2-40B4-BE49-F238E27FC236}">
                <a16:creationId xmlns:a16="http://schemas.microsoft.com/office/drawing/2014/main" id="{AFFD2DFF-089A-4A75-8788-723E849760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C29540C-50EC-4595-9F95-8BDB6B6994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33E649-D875-4F80-A4A2-D76712DD70D0}" type="slidenum">
              <a:rPr lang="en-GB" smtClean="0"/>
              <a:t>‹#›</a:t>
            </a:fld>
            <a:endParaRPr lang="en-GB"/>
          </a:p>
        </p:txBody>
      </p:sp>
    </p:spTree>
    <p:extLst>
      <p:ext uri="{BB962C8B-B14F-4D97-AF65-F5344CB8AC3E}">
        <p14:creationId xmlns:p14="http://schemas.microsoft.com/office/powerpoint/2010/main" val="5062660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www.e-unwto.org/doi/pdf/10.18111/9789284407262"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uneptie.org/pc/tourism/sust-touris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unenvironment.org/explore-topics/sustainable-development-goal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O_g3zoL8TFU&amp;t=63s" TargetMode="External"/><Relationship Id="rId2" Type="http://schemas.openxmlformats.org/officeDocument/2006/relationships/hyperlink" Target="https://www.youtube.com/playlist?list=PL1A6E2D304D264F58" TargetMode="External"/><Relationship Id="rId1" Type="http://schemas.openxmlformats.org/officeDocument/2006/relationships/slideLayout" Target="../slideLayouts/slideLayout2.xml"/><Relationship Id="rId5" Type="http://schemas.openxmlformats.org/officeDocument/2006/relationships/hyperlink" Target="https://www.youtube.com/watch?v=8fYQGQSqzrw" TargetMode="External"/><Relationship Id="rId4" Type="http://schemas.openxmlformats.org/officeDocument/2006/relationships/hyperlink" Target="https://www.theguardian.com/environment/video/2019/sep/23/greta-thunberg-to-world-leaders-how-dare-you-you-have-stolen-my-dreams-and-my-childhood-video"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nationalgeographic.com/environment/urban-expeditions/green-buildings/dubai-ecological-footprint-sustainable-urban-city/" TargetMode="External"/><Relationship Id="rId2" Type="http://schemas.openxmlformats.org/officeDocument/2006/relationships/hyperlink" Target="https://youtu.be/wP7uPi7lVVY"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E233D-E955-4CC9-AF76-EB045F1B73E3}"/>
              </a:ext>
            </a:extLst>
          </p:cNvPr>
          <p:cNvSpPr>
            <a:spLocks noGrp="1"/>
          </p:cNvSpPr>
          <p:nvPr>
            <p:ph type="ctrTitle"/>
          </p:nvPr>
        </p:nvSpPr>
        <p:spPr/>
        <p:txBody>
          <a:bodyPr/>
          <a:lstStyle/>
          <a:p>
            <a:r>
              <a:rPr lang="en-GB" dirty="0"/>
              <a:t>Monitoring destination impacts </a:t>
            </a:r>
          </a:p>
        </p:txBody>
      </p:sp>
      <p:sp>
        <p:nvSpPr>
          <p:cNvPr id="3" name="Subtitle 2">
            <a:extLst>
              <a:ext uri="{FF2B5EF4-FFF2-40B4-BE49-F238E27FC236}">
                <a16:creationId xmlns:a16="http://schemas.microsoft.com/office/drawing/2014/main" id="{22E83142-8FA4-4C31-A3CE-94EB1B61E788}"/>
              </a:ext>
            </a:extLst>
          </p:cNvPr>
          <p:cNvSpPr>
            <a:spLocks noGrp="1"/>
          </p:cNvSpPr>
          <p:nvPr>
            <p:ph type="subTitle" idx="1"/>
          </p:nvPr>
        </p:nvSpPr>
        <p:spPr/>
        <p:txBody>
          <a:bodyPr/>
          <a:lstStyle/>
          <a:p>
            <a:r>
              <a:rPr lang="en-GB" dirty="0"/>
              <a:t>Week 6 </a:t>
            </a:r>
          </a:p>
        </p:txBody>
      </p:sp>
    </p:spTree>
    <p:extLst>
      <p:ext uri="{BB962C8B-B14F-4D97-AF65-F5344CB8AC3E}">
        <p14:creationId xmlns:p14="http://schemas.microsoft.com/office/powerpoint/2010/main" val="2151563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AAE1188-BBE7-48F0-9669-9C92C9FD58BE}"/>
              </a:ext>
            </a:extLst>
          </p:cNvPr>
          <p:cNvSpPr>
            <a:spLocks noGrp="1" noChangeArrowheads="1"/>
          </p:cNvSpPr>
          <p:nvPr>
            <p:ph type="title"/>
          </p:nvPr>
        </p:nvSpPr>
        <p:spPr>
          <a:xfrm>
            <a:off x="838200" y="508000"/>
            <a:ext cx="10515600" cy="946150"/>
          </a:xfrm>
          <a:solidFill>
            <a:srgbClr val="FFFFFF"/>
          </a:solidFill>
          <a:ln>
            <a:solidFill>
              <a:srgbClr val="000000"/>
            </a:solidFill>
            <a:miter lim="800000"/>
            <a:headEnd/>
            <a:tailEnd/>
          </a:ln>
        </p:spPr>
        <p:txBody>
          <a:bodyPr anchor="t"/>
          <a:lstStyle/>
          <a:p>
            <a:pPr algn="ctr">
              <a:defRPr/>
            </a:pPr>
            <a:r>
              <a:rPr lang="en-GB" altLang="en-US" sz="3200" dirty="0"/>
              <a:t>A framework for monitoring destination impacts</a:t>
            </a:r>
            <a:endParaRPr lang="en-GB" altLang="en-US" sz="4000" dirty="0"/>
          </a:p>
        </p:txBody>
      </p:sp>
      <p:sp>
        <p:nvSpPr>
          <p:cNvPr id="44035" name="Rectangle 3">
            <a:extLst>
              <a:ext uri="{FF2B5EF4-FFF2-40B4-BE49-F238E27FC236}">
                <a16:creationId xmlns:a16="http://schemas.microsoft.com/office/drawing/2014/main" id="{D0A32576-6347-4531-AE29-E481F605A7D8}"/>
              </a:ext>
            </a:extLst>
          </p:cNvPr>
          <p:cNvSpPr>
            <a:spLocks noGrp="1"/>
          </p:cNvSpPr>
          <p:nvPr>
            <p:ph type="body" idx="1"/>
          </p:nvPr>
        </p:nvSpPr>
        <p:spPr>
          <a:xfrm>
            <a:off x="1992313" y="1628775"/>
            <a:ext cx="8229600" cy="4248150"/>
          </a:xfrm>
        </p:spPr>
        <p:txBody>
          <a:bodyPr/>
          <a:lstStyle/>
          <a:p>
            <a:pPr marL="609600" indent="-609600" algn="ctr">
              <a:buNone/>
            </a:pPr>
            <a:r>
              <a:rPr lang="en-GB" altLang="en-US" b="1"/>
              <a:t> Six factors</a:t>
            </a:r>
          </a:p>
          <a:p>
            <a:pPr marL="609600" indent="-609600">
              <a:buFontTx/>
              <a:buAutoNum type="arabicPeriod"/>
            </a:pPr>
            <a:r>
              <a:rPr lang="en-GB" altLang="en-US"/>
              <a:t>Economic and regional development benefits</a:t>
            </a:r>
          </a:p>
          <a:p>
            <a:pPr marL="609600" indent="-609600">
              <a:buFontTx/>
              <a:buAutoNum type="arabicPeriod"/>
            </a:pPr>
            <a:r>
              <a:rPr lang="en-GB" altLang="en-US"/>
              <a:t>Adverse environmental effects</a:t>
            </a:r>
          </a:p>
          <a:p>
            <a:pPr marL="609600" indent="-609600">
              <a:buFontTx/>
              <a:buAutoNum type="arabicPeriod"/>
            </a:pPr>
            <a:r>
              <a:rPr lang="en-GB" altLang="en-US"/>
              <a:t>Quality of life &amp; employment opportunities</a:t>
            </a:r>
          </a:p>
          <a:p>
            <a:pPr marL="609600" indent="-609600">
              <a:buFontTx/>
              <a:buAutoNum type="arabicPeriod"/>
            </a:pPr>
            <a:r>
              <a:rPr lang="en-GB" altLang="en-US"/>
              <a:t>Improved community environment</a:t>
            </a:r>
          </a:p>
          <a:p>
            <a:pPr marL="609600" indent="-609600">
              <a:buFontTx/>
              <a:buAutoNum type="arabicPeriod"/>
            </a:pPr>
            <a:r>
              <a:rPr lang="en-GB" altLang="en-US"/>
              <a:t>Cultural erosion</a:t>
            </a:r>
          </a:p>
          <a:p>
            <a:pPr marL="609600" indent="-609600">
              <a:buFontTx/>
              <a:buAutoNum type="arabicPeriod"/>
            </a:pPr>
            <a:r>
              <a:rPr lang="en-GB" altLang="en-US"/>
              <a:t>Crime</a:t>
            </a:r>
          </a:p>
          <a:p>
            <a:pPr marL="609600" indent="-609600" algn="r">
              <a:buNone/>
            </a:pPr>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EDB761D6-311C-48E4-8233-DEC1B5EF15B6}"/>
              </a:ext>
            </a:extLst>
          </p:cNvPr>
          <p:cNvSpPr>
            <a:spLocks noGrp="1" noChangeArrowheads="1"/>
          </p:cNvSpPr>
          <p:nvPr>
            <p:ph type="title"/>
          </p:nvPr>
        </p:nvSpPr>
        <p:spPr>
          <a:solidFill>
            <a:srgbClr val="FFFFFF"/>
          </a:solidFill>
          <a:ln>
            <a:solidFill>
              <a:srgbClr val="000000"/>
            </a:solidFill>
            <a:miter lim="800000"/>
            <a:headEnd/>
            <a:tailEnd/>
          </a:ln>
        </p:spPr>
        <p:txBody>
          <a:bodyPr anchor="t"/>
          <a:lstStyle/>
          <a:p>
            <a:pPr>
              <a:defRPr/>
            </a:pPr>
            <a:r>
              <a:rPr lang="en-GB" altLang="en-US" sz="3600"/>
              <a:t>Core indicators of sustainable tourism</a:t>
            </a:r>
          </a:p>
        </p:txBody>
      </p:sp>
      <p:sp>
        <p:nvSpPr>
          <p:cNvPr id="46083" name="Rectangle 3">
            <a:extLst>
              <a:ext uri="{FF2B5EF4-FFF2-40B4-BE49-F238E27FC236}">
                <a16:creationId xmlns:a16="http://schemas.microsoft.com/office/drawing/2014/main" id="{33076AAD-381F-403B-9BEA-271D567E572A}"/>
              </a:ext>
            </a:extLst>
          </p:cNvPr>
          <p:cNvSpPr>
            <a:spLocks noGrp="1"/>
          </p:cNvSpPr>
          <p:nvPr>
            <p:ph type="body" idx="1"/>
          </p:nvPr>
        </p:nvSpPr>
        <p:spPr>
          <a:xfrm>
            <a:off x="2017714" y="2163764"/>
            <a:ext cx="3609975" cy="3989387"/>
          </a:xfrm>
        </p:spPr>
        <p:txBody>
          <a:bodyPr/>
          <a:lstStyle/>
          <a:p>
            <a:pPr eaLnBrk="1" hangingPunct="1"/>
            <a:r>
              <a:rPr lang="en-GB" altLang="en-US" dirty="0"/>
              <a:t>Site protection</a:t>
            </a:r>
          </a:p>
          <a:p>
            <a:pPr eaLnBrk="1" hangingPunct="1"/>
            <a:r>
              <a:rPr lang="en-GB" altLang="en-US" dirty="0"/>
              <a:t>Stress</a:t>
            </a:r>
          </a:p>
          <a:p>
            <a:pPr eaLnBrk="1" hangingPunct="1"/>
            <a:r>
              <a:rPr lang="en-GB" altLang="en-US" dirty="0"/>
              <a:t>Use intensity</a:t>
            </a:r>
          </a:p>
          <a:p>
            <a:pPr eaLnBrk="1" hangingPunct="1"/>
            <a:r>
              <a:rPr lang="en-GB" altLang="en-US" dirty="0"/>
              <a:t>Social impact</a:t>
            </a:r>
          </a:p>
          <a:p>
            <a:pPr eaLnBrk="1" hangingPunct="1"/>
            <a:r>
              <a:rPr lang="en-GB" altLang="en-US" dirty="0"/>
              <a:t>Development control</a:t>
            </a:r>
          </a:p>
          <a:p>
            <a:pPr eaLnBrk="1" hangingPunct="1"/>
            <a:r>
              <a:rPr lang="en-GB" altLang="en-US" dirty="0"/>
              <a:t>Waste management</a:t>
            </a:r>
          </a:p>
        </p:txBody>
      </p:sp>
      <p:sp>
        <p:nvSpPr>
          <p:cNvPr id="46084" name="Text Box 4">
            <a:extLst>
              <a:ext uri="{FF2B5EF4-FFF2-40B4-BE49-F238E27FC236}">
                <a16:creationId xmlns:a16="http://schemas.microsoft.com/office/drawing/2014/main" id="{361BD2DF-58B5-41F8-A843-D9EAEAC0C597}"/>
              </a:ext>
            </a:extLst>
          </p:cNvPr>
          <p:cNvSpPr txBox="1">
            <a:spLocks noChangeArrowheads="1"/>
          </p:cNvSpPr>
          <p:nvPr/>
        </p:nvSpPr>
        <p:spPr bwMode="auto">
          <a:xfrm>
            <a:off x="5857875" y="2155826"/>
            <a:ext cx="4008438" cy="3292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a:solidFill>
                  <a:schemeClr val="tx1"/>
                </a:solidFill>
                <a:latin typeface="Arial" panose="020B0604020202020204" pitchFamily="34" charset="0"/>
                <a:ea typeface="PMingLiU" panose="02020500000000000000" pitchFamily="18" charset="-120"/>
              </a:defRPr>
            </a:lvl1pPr>
            <a:lvl2pPr marL="742950" indent="-285750">
              <a:defRPr kumimoji="1">
                <a:solidFill>
                  <a:schemeClr val="tx1"/>
                </a:solidFill>
                <a:latin typeface="Arial" panose="020B0604020202020204" pitchFamily="34" charset="0"/>
                <a:ea typeface="PMingLiU" panose="02020500000000000000" pitchFamily="18" charset="-120"/>
              </a:defRPr>
            </a:lvl2pPr>
            <a:lvl3pPr marL="1143000" indent="-228600">
              <a:defRPr kumimoji="1">
                <a:solidFill>
                  <a:schemeClr val="tx1"/>
                </a:solidFill>
                <a:latin typeface="Arial" panose="020B0604020202020204" pitchFamily="34" charset="0"/>
                <a:ea typeface="PMingLiU" panose="02020500000000000000" pitchFamily="18" charset="-120"/>
              </a:defRPr>
            </a:lvl3pPr>
            <a:lvl4pPr marL="1600200" indent="-228600">
              <a:defRPr kumimoji="1">
                <a:solidFill>
                  <a:schemeClr val="tx1"/>
                </a:solidFill>
                <a:latin typeface="Arial" panose="020B0604020202020204" pitchFamily="34" charset="0"/>
                <a:ea typeface="PMingLiU" panose="02020500000000000000" pitchFamily="18" charset="-120"/>
              </a:defRPr>
            </a:lvl4pPr>
            <a:lvl5pPr marL="2057400" indent="-22860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lnSpc>
                <a:spcPct val="125000"/>
              </a:lnSpc>
              <a:buFontTx/>
              <a:buChar char="•"/>
            </a:pPr>
            <a:r>
              <a:rPr lang="en-GB" altLang="en-US" sz="2800" dirty="0">
                <a:latin typeface="Calibri" panose="020F0502020204030204" pitchFamily="34" charset="0"/>
                <a:cs typeface="Arial" panose="020B0604020202020204" pitchFamily="34" charset="0"/>
              </a:rPr>
              <a:t>Planning processes</a:t>
            </a:r>
          </a:p>
          <a:p>
            <a:pPr eaLnBrk="1" hangingPunct="1">
              <a:lnSpc>
                <a:spcPct val="125000"/>
              </a:lnSpc>
              <a:buFontTx/>
              <a:buChar char="•"/>
            </a:pPr>
            <a:r>
              <a:rPr lang="en-GB" altLang="en-US" sz="2800" dirty="0">
                <a:latin typeface="Calibri" panose="020F0502020204030204" pitchFamily="34" charset="0"/>
                <a:cs typeface="Arial" panose="020B0604020202020204" pitchFamily="34" charset="0"/>
              </a:rPr>
              <a:t>Critical ecosystems</a:t>
            </a:r>
          </a:p>
          <a:p>
            <a:pPr eaLnBrk="1" hangingPunct="1">
              <a:lnSpc>
                <a:spcPct val="125000"/>
              </a:lnSpc>
              <a:buFontTx/>
              <a:buChar char="•"/>
            </a:pPr>
            <a:r>
              <a:rPr lang="en-GB" altLang="en-US" sz="2800" dirty="0">
                <a:latin typeface="Calibri" panose="020F0502020204030204" pitchFamily="34" charset="0"/>
                <a:cs typeface="Arial" panose="020B0604020202020204" pitchFamily="34" charset="0"/>
              </a:rPr>
              <a:t>Consumer satisfaction</a:t>
            </a:r>
          </a:p>
          <a:p>
            <a:pPr eaLnBrk="1" hangingPunct="1">
              <a:lnSpc>
                <a:spcPct val="125000"/>
              </a:lnSpc>
              <a:buFontTx/>
              <a:buChar char="•"/>
            </a:pPr>
            <a:r>
              <a:rPr lang="en-GB" altLang="en-US" sz="2800" dirty="0">
                <a:latin typeface="Calibri" panose="020F0502020204030204" pitchFamily="34" charset="0"/>
                <a:cs typeface="Arial" panose="020B0604020202020204" pitchFamily="34" charset="0"/>
              </a:rPr>
              <a:t>Local satisfaction</a:t>
            </a:r>
          </a:p>
          <a:p>
            <a:pPr eaLnBrk="1" hangingPunct="1">
              <a:lnSpc>
                <a:spcPct val="125000"/>
              </a:lnSpc>
              <a:buFontTx/>
              <a:buChar char="•"/>
            </a:pPr>
            <a:r>
              <a:rPr lang="en-GB" altLang="en-US" sz="2800" dirty="0">
                <a:latin typeface="Calibri" panose="020F0502020204030204" pitchFamily="34" charset="0"/>
                <a:cs typeface="Arial" panose="020B0604020202020204" pitchFamily="34" charset="0"/>
              </a:rPr>
              <a:t>Tourism’s contribution</a:t>
            </a:r>
          </a:p>
          <a:p>
            <a:pPr eaLnBrk="1" hangingPunct="1">
              <a:lnSpc>
                <a:spcPct val="125000"/>
              </a:lnSpc>
              <a:buFontTx/>
              <a:buChar char="•"/>
            </a:pPr>
            <a:r>
              <a:rPr lang="en-GB" altLang="en-US" sz="2800" dirty="0">
                <a:latin typeface="Calibri" panose="020F0502020204030204" pitchFamily="34" charset="0"/>
                <a:cs typeface="Arial" panose="020B0604020202020204" pitchFamily="34" charset="0"/>
              </a:rPr>
              <a:t> to local economy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2">
            <a:extLst>
              <a:ext uri="{FF2B5EF4-FFF2-40B4-BE49-F238E27FC236}">
                <a16:creationId xmlns:a16="http://schemas.microsoft.com/office/drawing/2014/main" id="{8DB13212-5456-4F23-8558-6432E62F1103}"/>
              </a:ext>
            </a:extLst>
          </p:cNvPr>
          <p:cNvSpPr txBox="1">
            <a:spLocks noChangeArrowheads="1"/>
          </p:cNvSpPr>
          <p:nvPr/>
        </p:nvSpPr>
        <p:spPr bwMode="auto">
          <a:xfrm>
            <a:off x="1931988" y="1628775"/>
            <a:ext cx="7696200" cy="3733800"/>
          </a:xfrm>
          <a:prstGeom prst="rect">
            <a:avLst/>
          </a:prstGeom>
          <a:solidFill>
            <a:schemeClr val="bg1"/>
          </a:solidFill>
          <a:ln w="9525">
            <a:solidFill>
              <a:srgbClr val="008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kumimoji="1">
                <a:solidFill>
                  <a:schemeClr val="tx1"/>
                </a:solidFill>
                <a:latin typeface="Arial" panose="020B0604020202020204" pitchFamily="34" charset="0"/>
                <a:ea typeface="PMingLiU" panose="02020500000000000000" pitchFamily="18" charset="-120"/>
              </a:defRPr>
            </a:lvl1pPr>
            <a:lvl2pPr marL="742950" indent="-285750">
              <a:defRPr kumimoji="1">
                <a:solidFill>
                  <a:schemeClr val="tx1"/>
                </a:solidFill>
                <a:latin typeface="Arial" panose="020B0604020202020204" pitchFamily="34" charset="0"/>
                <a:ea typeface="PMingLiU" panose="02020500000000000000" pitchFamily="18" charset="-120"/>
              </a:defRPr>
            </a:lvl2pPr>
            <a:lvl3pPr marL="1143000" indent="-228600">
              <a:defRPr kumimoji="1">
                <a:solidFill>
                  <a:schemeClr val="tx1"/>
                </a:solidFill>
                <a:latin typeface="Arial" panose="020B0604020202020204" pitchFamily="34" charset="0"/>
                <a:ea typeface="PMingLiU" panose="02020500000000000000" pitchFamily="18" charset="-120"/>
              </a:defRPr>
            </a:lvl3pPr>
            <a:lvl4pPr marL="1600200" indent="-228600">
              <a:defRPr kumimoji="1">
                <a:solidFill>
                  <a:schemeClr val="tx1"/>
                </a:solidFill>
                <a:latin typeface="Arial" panose="020B0604020202020204" pitchFamily="34" charset="0"/>
                <a:ea typeface="PMingLiU" panose="02020500000000000000" pitchFamily="18" charset="-120"/>
              </a:defRPr>
            </a:lvl4pPr>
            <a:lvl5pPr marL="2057400" indent="-22860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lnSpc>
                <a:spcPct val="80000"/>
              </a:lnSpc>
              <a:spcBef>
                <a:spcPct val="40000"/>
              </a:spcBef>
              <a:buFontTx/>
              <a:buChar char="•"/>
            </a:pPr>
            <a:r>
              <a:rPr lang="en-CA" altLang="en-US" sz="3200" b="1" dirty="0">
                <a:solidFill>
                  <a:srgbClr val="008000"/>
                </a:solidFill>
                <a:latin typeface="Arial Narrow" panose="020B0606020202030204" pitchFamily="34" charset="0"/>
                <a:ea typeface="Arial Unicode MS" pitchFamily="34" charset="-128"/>
              </a:rPr>
              <a:t>Relevance</a:t>
            </a:r>
            <a:r>
              <a:rPr lang="en-GB" altLang="en-US" sz="3200" b="1" dirty="0">
                <a:solidFill>
                  <a:srgbClr val="000000"/>
                </a:solidFill>
                <a:latin typeface="Arial Narrow" panose="020B0606020202030204" pitchFamily="34" charset="0"/>
                <a:ea typeface="Arial Unicode MS" pitchFamily="34" charset="-128"/>
              </a:rPr>
              <a:t> to the issue</a:t>
            </a:r>
            <a:endParaRPr lang="en-CA" altLang="en-US" sz="3200" b="1" dirty="0">
              <a:solidFill>
                <a:srgbClr val="000000"/>
              </a:solidFill>
              <a:latin typeface="Arial Narrow" panose="020B0606020202030204" pitchFamily="34" charset="0"/>
              <a:ea typeface="Arial Unicode MS" pitchFamily="34" charset="-128"/>
            </a:endParaRPr>
          </a:p>
          <a:p>
            <a:pPr eaLnBrk="1" hangingPunct="1">
              <a:lnSpc>
                <a:spcPct val="80000"/>
              </a:lnSpc>
              <a:spcBef>
                <a:spcPct val="40000"/>
              </a:spcBef>
              <a:buFontTx/>
              <a:buChar char="•"/>
            </a:pPr>
            <a:r>
              <a:rPr lang="en-CA" altLang="en-US" sz="3200" b="1" dirty="0">
                <a:solidFill>
                  <a:srgbClr val="008000"/>
                </a:solidFill>
                <a:latin typeface="Arial Narrow" panose="020B0606020202030204" pitchFamily="34" charset="0"/>
                <a:ea typeface="Arial Unicode MS" pitchFamily="34" charset="-128"/>
              </a:rPr>
              <a:t>Data availability</a:t>
            </a:r>
            <a:r>
              <a:rPr lang="en-CA" altLang="en-US" sz="3200" b="1" dirty="0">
                <a:solidFill>
                  <a:srgbClr val="000000"/>
                </a:solidFill>
                <a:latin typeface="Arial Narrow" panose="020B0606020202030204" pitchFamily="34" charset="0"/>
                <a:ea typeface="Arial Unicode MS" pitchFamily="34" charset="-128"/>
              </a:rPr>
              <a:t> (capacity to collect and process) </a:t>
            </a:r>
            <a:endParaRPr lang="en-GB" altLang="en-US" sz="3200" b="1" dirty="0">
              <a:solidFill>
                <a:srgbClr val="000000"/>
              </a:solidFill>
              <a:latin typeface="Arial Narrow" panose="020B0606020202030204" pitchFamily="34" charset="0"/>
              <a:ea typeface="Arial Unicode MS" pitchFamily="34" charset="-128"/>
            </a:endParaRPr>
          </a:p>
          <a:p>
            <a:pPr eaLnBrk="1" hangingPunct="1">
              <a:lnSpc>
                <a:spcPct val="80000"/>
              </a:lnSpc>
              <a:spcBef>
                <a:spcPct val="40000"/>
              </a:spcBef>
              <a:buFontTx/>
              <a:buChar char="•"/>
            </a:pPr>
            <a:r>
              <a:rPr lang="en-CA" altLang="en-US" sz="3200" b="1" dirty="0">
                <a:solidFill>
                  <a:srgbClr val="008000"/>
                </a:solidFill>
                <a:latin typeface="Arial Narrow" panose="020B0606020202030204" pitchFamily="34" charset="0"/>
                <a:ea typeface="Arial Unicode MS" pitchFamily="34" charset="-128"/>
              </a:rPr>
              <a:t>Credibility</a:t>
            </a:r>
            <a:r>
              <a:rPr lang="en-CA" altLang="en-US" sz="3200" b="1" dirty="0">
                <a:solidFill>
                  <a:srgbClr val="000000"/>
                </a:solidFill>
                <a:latin typeface="Arial Narrow" panose="020B0606020202030204" pitchFamily="34" charset="0"/>
                <a:ea typeface="Arial Unicode MS" pitchFamily="34" charset="-128"/>
              </a:rPr>
              <a:t> </a:t>
            </a:r>
            <a:r>
              <a:rPr lang="en-GB" altLang="en-US" sz="3200" b="1" dirty="0">
                <a:solidFill>
                  <a:srgbClr val="000000"/>
                </a:solidFill>
                <a:latin typeface="Arial Narrow" panose="020B0606020202030204" pitchFamily="34" charset="0"/>
                <a:ea typeface="Arial Unicode MS" pitchFamily="34" charset="-128"/>
              </a:rPr>
              <a:t>of the information </a:t>
            </a:r>
          </a:p>
          <a:p>
            <a:pPr eaLnBrk="1" hangingPunct="1">
              <a:lnSpc>
                <a:spcPct val="80000"/>
              </a:lnSpc>
              <a:spcBef>
                <a:spcPct val="40000"/>
              </a:spcBef>
              <a:buFontTx/>
              <a:buChar char="•"/>
            </a:pPr>
            <a:r>
              <a:rPr lang="en-CA" altLang="en-US" sz="3200" b="1" dirty="0">
                <a:solidFill>
                  <a:srgbClr val="008000"/>
                </a:solidFill>
                <a:latin typeface="Arial Narrow" panose="020B0606020202030204" pitchFamily="34" charset="0"/>
                <a:ea typeface="Arial Unicode MS" pitchFamily="34" charset="-128"/>
              </a:rPr>
              <a:t>Clarity</a:t>
            </a:r>
            <a:r>
              <a:rPr lang="en-CA" altLang="en-US" sz="3200" b="1" dirty="0">
                <a:solidFill>
                  <a:srgbClr val="000000"/>
                </a:solidFill>
                <a:latin typeface="Arial Narrow" panose="020B0606020202030204" pitchFamily="34" charset="0"/>
                <a:ea typeface="Arial Unicode MS" pitchFamily="34" charset="-128"/>
              </a:rPr>
              <a:t> </a:t>
            </a:r>
            <a:r>
              <a:rPr lang="en-GB" altLang="en-US" sz="3200" b="1" dirty="0">
                <a:solidFill>
                  <a:srgbClr val="000000"/>
                </a:solidFill>
                <a:latin typeface="Arial Narrow" panose="020B0606020202030204" pitchFamily="34" charset="0"/>
                <a:ea typeface="Arial Unicode MS" pitchFamily="34" charset="-128"/>
              </a:rPr>
              <a:t>and understandability to users</a:t>
            </a:r>
          </a:p>
          <a:p>
            <a:pPr eaLnBrk="1" hangingPunct="1">
              <a:lnSpc>
                <a:spcPct val="80000"/>
              </a:lnSpc>
              <a:spcBef>
                <a:spcPct val="40000"/>
              </a:spcBef>
              <a:buFontTx/>
              <a:buChar char="•"/>
            </a:pPr>
            <a:r>
              <a:rPr lang="en-CA" altLang="en-US" sz="3200" b="1" dirty="0">
                <a:solidFill>
                  <a:srgbClr val="008000"/>
                </a:solidFill>
                <a:latin typeface="Arial Narrow" panose="020B0606020202030204" pitchFamily="34" charset="0"/>
                <a:ea typeface="Arial Unicode MS" pitchFamily="34" charset="-128"/>
              </a:rPr>
              <a:t>Comparability</a:t>
            </a:r>
            <a:r>
              <a:rPr lang="en-CA" altLang="en-US" sz="3200" b="1" dirty="0">
                <a:solidFill>
                  <a:srgbClr val="000000"/>
                </a:solidFill>
                <a:latin typeface="Arial Narrow" panose="020B0606020202030204" pitchFamily="34" charset="0"/>
                <a:ea typeface="Arial Unicode MS" pitchFamily="34" charset="-128"/>
              </a:rPr>
              <a:t> </a:t>
            </a:r>
            <a:r>
              <a:rPr lang="en-GB" altLang="en-US" sz="3200" b="1" dirty="0">
                <a:solidFill>
                  <a:srgbClr val="000000"/>
                </a:solidFill>
                <a:latin typeface="Arial Narrow" panose="020B0606020202030204" pitchFamily="34" charset="0"/>
                <a:ea typeface="Arial Unicode MS" pitchFamily="34" charset="-128"/>
              </a:rPr>
              <a:t>over time and across jurisdictions or regions </a:t>
            </a:r>
          </a:p>
        </p:txBody>
      </p:sp>
      <p:sp>
        <p:nvSpPr>
          <p:cNvPr id="48131" name="Text Box 3">
            <a:extLst>
              <a:ext uri="{FF2B5EF4-FFF2-40B4-BE49-F238E27FC236}">
                <a16:creationId xmlns:a16="http://schemas.microsoft.com/office/drawing/2014/main" id="{6358B674-8FB2-48C7-97D0-6D888F54F1BC}"/>
              </a:ext>
            </a:extLst>
          </p:cNvPr>
          <p:cNvSpPr txBox="1">
            <a:spLocks noChangeArrowheads="1"/>
          </p:cNvSpPr>
          <p:nvPr/>
        </p:nvSpPr>
        <p:spPr bwMode="auto">
          <a:xfrm>
            <a:off x="1931988" y="549275"/>
            <a:ext cx="747942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kumimoji="1">
                <a:solidFill>
                  <a:schemeClr val="tx1"/>
                </a:solidFill>
                <a:latin typeface="Arial" panose="020B0604020202020204" pitchFamily="34" charset="0"/>
                <a:ea typeface="PMingLiU" panose="02020500000000000000" pitchFamily="18" charset="-120"/>
              </a:defRPr>
            </a:lvl1pPr>
            <a:lvl2pPr marL="742950" indent="-285750">
              <a:defRPr kumimoji="1">
                <a:solidFill>
                  <a:schemeClr val="tx1"/>
                </a:solidFill>
                <a:latin typeface="Arial" panose="020B0604020202020204" pitchFamily="34" charset="0"/>
                <a:ea typeface="PMingLiU" panose="02020500000000000000" pitchFamily="18" charset="-120"/>
              </a:defRPr>
            </a:lvl2pPr>
            <a:lvl3pPr marL="1143000" indent="-228600">
              <a:defRPr kumimoji="1">
                <a:solidFill>
                  <a:schemeClr val="tx1"/>
                </a:solidFill>
                <a:latin typeface="Arial" panose="020B0604020202020204" pitchFamily="34" charset="0"/>
                <a:ea typeface="PMingLiU" panose="02020500000000000000" pitchFamily="18" charset="-120"/>
              </a:defRPr>
            </a:lvl3pPr>
            <a:lvl4pPr marL="1600200" indent="-228600">
              <a:defRPr kumimoji="1">
                <a:solidFill>
                  <a:schemeClr val="tx1"/>
                </a:solidFill>
                <a:latin typeface="Arial" panose="020B0604020202020204" pitchFamily="34" charset="0"/>
                <a:ea typeface="PMingLiU" panose="02020500000000000000" pitchFamily="18" charset="-120"/>
              </a:defRPr>
            </a:lvl4pPr>
            <a:lvl5pPr marL="2057400" indent="-22860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eaLnBrk="1" hangingPunct="1"/>
            <a:r>
              <a:rPr lang="en-GB" altLang="en-US" sz="2800" b="1">
                <a:solidFill>
                  <a:srgbClr val="008000"/>
                </a:solidFill>
                <a:latin typeface="Calibri" panose="020F0502020204030204" pitchFamily="34" charset="0"/>
                <a:cs typeface="Arial" panose="020B0604020202020204" pitchFamily="34" charset="0"/>
              </a:rPr>
              <a:t>What is important in the definition of indicators?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ext Box 3">
            <a:extLst>
              <a:ext uri="{FF2B5EF4-FFF2-40B4-BE49-F238E27FC236}">
                <a16:creationId xmlns:a16="http://schemas.microsoft.com/office/drawing/2014/main" id="{F78884C7-8683-487E-AEB1-F69096ADFCD2}"/>
              </a:ext>
            </a:extLst>
          </p:cNvPr>
          <p:cNvSpPr txBox="1">
            <a:spLocks noChangeArrowheads="1"/>
          </p:cNvSpPr>
          <p:nvPr/>
        </p:nvSpPr>
        <p:spPr bwMode="auto">
          <a:xfrm>
            <a:off x="640080" y="2074363"/>
            <a:ext cx="2752354" cy="2709275"/>
          </a:xfrm>
          <a:prstGeom prst="ellipse">
            <a:avLst/>
          </a:prstGeom>
          <a:solidFill>
            <a:srgbClr val="262626"/>
          </a:solidFill>
          <a:ln w="174625" cmpd="thinThick">
            <a:solidFill>
              <a:srgbClr val="262626"/>
            </a:solidFill>
          </a:ln>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defRPr kumimoji="1">
                <a:solidFill>
                  <a:schemeClr val="tx1"/>
                </a:solidFill>
                <a:latin typeface="Arial" panose="020B0604020202020204" pitchFamily="34" charset="0"/>
                <a:ea typeface="PMingLiU" panose="02020500000000000000" pitchFamily="18" charset="-120"/>
              </a:defRPr>
            </a:lvl1pPr>
            <a:lvl2pPr marL="742950" indent="-285750">
              <a:defRPr kumimoji="1">
                <a:solidFill>
                  <a:schemeClr val="tx1"/>
                </a:solidFill>
                <a:latin typeface="Arial" panose="020B0604020202020204" pitchFamily="34" charset="0"/>
                <a:ea typeface="PMingLiU" panose="02020500000000000000" pitchFamily="18" charset="-120"/>
              </a:defRPr>
            </a:lvl2pPr>
            <a:lvl3pPr marL="1143000" indent="-228600">
              <a:defRPr kumimoji="1">
                <a:solidFill>
                  <a:schemeClr val="tx1"/>
                </a:solidFill>
                <a:latin typeface="Arial" panose="020B0604020202020204" pitchFamily="34" charset="0"/>
                <a:ea typeface="PMingLiU" panose="02020500000000000000" pitchFamily="18" charset="-120"/>
              </a:defRPr>
            </a:lvl3pPr>
            <a:lvl4pPr marL="1600200" indent="-228600">
              <a:defRPr kumimoji="1">
                <a:solidFill>
                  <a:schemeClr val="tx1"/>
                </a:solidFill>
                <a:latin typeface="Arial" panose="020B0604020202020204" pitchFamily="34" charset="0"/>
                <a:ea typeface="PMingLiU" panose="02020500000000000000" pitchFamily="18" charset="-120"/>
              </a:defRPr>
            </a:lvl4pPr>
            <a:lvl5pPr marL="2057400" indent="-228600">
              <a:defRPr kumimoji="1">
                <a:solidFill>
                  <a:schemeClr val="tx1"/>
                </a:solidFill>
                <a:latin typeface="Arial" panose="020B0604020202020204" pitchFamily="34" charset="0"/>
                <a:ea typeface="PMingLiU" panose="02020500000000000000" pitchFamily="18" charset="-120"/>
              </a:defRPr>
            </a:lvl5pPr>
            <a:lvl6pPr marL="25146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6pPr>
            <a:lvl7pPr marL="29718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7pPr>
            <a:lvl8pPr marL="34290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8pPr>
            <a:lvl9pPr marL="3886200" indent="-228600" eaLnBrk="0" fontAlgn="base" hangingPunct="0">
              <a:spcBef>
                <a:spcPct val="0"/>
              </a:spcBef>
              <a:spcAft>
                <a:spcPct val="0"/>
              </a:spcAft>
              <a:defRPr kumimoji="1">
                <a:solidFill>
                  <a:schemeClr val="tx1"/>
                </a:solidFill>
                <a:latin typeface="Arial" panose="020B0604020202020204" pitchFamily="34" charset="0"/>
                <a:ea typeface="PMingLiU" panose="02020500000000000000" pitchFamily="18" charset="-120"/>
              </a:defRPr>
            </a:lvl9pPr>
          </a:lstStyle>
          <a:p>
            <a:pPr algn="ctr">
              <a:lnSpc>
                <a:spcPct val="90000"/>
              </a:lnSpc>
              <a:spcBef>
                <a:spcPct val="0"/>
              </a:spcBef>
              <a:spcAft>
                <a:spcPts val="600"/>
              </a:spcAft>
            </a:pPr>
            <a:r>
              <a:rPr lang="en-US" altLang="en-US" sz="2600" b="1" kern="1200" dirty="0">
                <a:solidFill>
                  <a:srgbClr val="FFFFFF"/>
                </a:solidFill>
                <a:latin typeface="+mj-lt"/>
                <a:ea typeface="+mj-ea"/>
                <a:cs typeface="+mj-cs"/>
              </a:rPr>
              <a:t>A WTO guidebook on indicators</a:t>
            </a:r>
          </a:p>
        </p:txBody>
      </p:sp>
      <p:pic>
        <p:nvPicPr>
          <p:cNvPr id="49154" name="Picture 2" descr="cover-indicators">
            <a:extLst>
              <a:ext uri="{FF2B5EF4-FFF2-40B4-BE49-F238E27FC236}">
                <a16:creationId xmlns:a16="http://schemas.microsoft.com/office/drawing/2014/main" id="{64823863-6517-4639-8A90-081FFF35AE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02" t="17760" r="15819" b="6357"/>
          <a:stretch>
            <a:fillRect/>
          </a:stretch>
        </p:blipFill>
        <p:spPr bwMode="auto">
          <a:xfrm>
            <a:off x="5797334" y="961812"/>
            <a:ext cx="3670730" cy="49309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BC9D3D9A-5717-4AFF-A2CF-E75FABEE6AE9}"/>
              </a:ext>
            </a:extLst>
          </p:cNvPr>
          <p:cNvSpPr/>
          <p:nvPr/>
        </p:nvSpPr>
        <p:spPr>
          <a:xfrm>
            <a:off x="3106335" y="6274137"/>
            <a:ext cx="5979329" cy="369332"/>
          </a:xfrm>
          <a:prstGeom prst="rect">
            <a:avLst/>
          </a:prstGeom>
        </p:spPr>
        <p:txBody>
          <a:bodyPr wrap="none">
            <a:spAutoFit/>
          </a:bodyPr>
          <a:lstStyle/>
          <a:p>
            <a:r>
              <a:rPr lang="en-GB" dirty="0">
                <a:hlinkClick r:id="rId4"/>
              </a:rPr>
              <a:t>https://www.e-unwto.org/doi/pdf/10.18111/9789284407262</a:t>
            </a:r>
            <a:r>
              <a:rPr lang="en-GB" dirty="0"/>
              <a:t> </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F623CC67-FCAF-4884-912E-2FAA7673CDFF}"/>
              </a:ext>
            </a:extLst>
          </p:cNvPr>
          <p:cNvSpPr>
            <a:spLocks noGrp="1" noChangeArrowheads="1"/>
          </p:cNvSpPr>
          <p:nvPr>
            <p:ph type="title"/>
          </p:nvPr>
        </p:nvSpPr>
        <p:spPr>
          <a:xfrm>
            <a:off x="1703388" y="476251"/>
            <a:ext cx="8964612" cy="936625"/>
          </a:xfrm>
          <a:solidFill>
            <a:srgbClr val="FFFFFF"/>
          </a:solidFill>
          <a:ln>
            <a:solidFill>
              <a:srgbClr val="000000"/>
            </a:solidFill>
            <a:miter lim="800000"/>
            <a:headEnd/>
            <a:tailEnd/>
          </a:ln>
        </p:spPr>
        <p:txBody>
          <a:bodyPr anchor="t"/>
          <a:lstStyle/>
          <a:p>
            <a:pPr>
              <a:defRPr/>
            </a:pPr>
            <a:r>
              <a:rPr lang="en-GB" altLang="en-US" sz="3600"/>
              <a:t>Other issues in sustainable tourism debate</a:t>
            </a:r>
          </a:p>
        </p:txBody>
      </p:sp>
      <p:sp>
        <p:nvSpPr>
          <p:cNvPr id="83971" name="Rectangle 3">
            <a:extLst>
              <a:ext uri="{FF2B5EF4-FFF2-40B4-BE49-F238E27FC236}">
                <a16:creationId xmlns:a16="http://schemas.microsoft.com/office/drawing/2014/main" id="{E9DF27FE-B54E-4AC2-8D9E-29C1EDE37D89}"/>
              </a:ext>
            </a:extLst>
          </p:cNvPr>
          <p:cNvSpPr>
            <a:spLocks noGrp="1" noChangeArrowheads="1"/>
          </p:cNvSpPr>
          <p:nvPr>
            <p:ph type="body" idx="1"/>
          </p:nvPr>
        </p:nvSpPr>
        <p:spPr>
          <a:xfrm>
            <a:off x="1992313" y="1773238"/>
            <a:ext cx="8229600" cy="4895850"/>
          </a:xfrm>
        </p:spPr>
        <p:txBody>
          <a:bodyPr rtlCol="0">
            <a:normAutofit fontScale="92500" lnSpcReduction="10000"/>
          </a:bodyPr>
          <a:lstStyle/>
          <a:p>
            <a:pPr marL="91440" indent="-91440">
              <a:lnSpc>
                <a:spcPct val="80000"/>
              </a:lnSpc>
              <a:buNone/>
              <a:defRPr/>
            </a:pPr>
            <a:r>
              <a:rPr lang="en-US" dirty="0">
                <a:solidFill>
                  <a:schemeClr val="tx1">
                    <a:lumMod val="85000"/>
                    <a:lumOff val="15000"/>
                  </a:schemeClr>
                </a:solidFill>
              </a:rPr>
              <a:t>To name some of the key issues in the sustainable tourism debate</a:t>
            </a:r>
          </a:p>
          <a:p>
            <a:pPr marL="91440" indent="-91440">
              <a:lnSpc>
                <a:spcPct val="80000"/>
              </a:lnSpc>
              <a:defRPr/>
            </a:pPr>
            <a:endParaRPr lang="en-GB" dirty="0">
              <a:solidFill>
                <a:schemeClr val="tx1">
                  <a:lumMod val="85000"/>
                  <a:lumOff val="15000"/>
                </a:schemeClr>
              </a:solidFill>
            </a:endParaRPr>
          </a:p>
          <a:p>
            <a:pPr marL="91440" indent="-91440">
              <a:lnSpc>
                <a:spcPct val="80000"/>
              </a:lnSpc>
              <a:defRPr/>
            </a:pPr>
            <a:r>
              <a:rPr lang="en-US" dirty="0">
                <a:solidFill>
                  <a:schemeClr val="tx1">
                    <a:lumMod val="85000"/>
                    <a:lumOff val="15000"/>
                  </a:schemeClr>
                </a:solidFill>
              </a:rPr>
              <a:t>visitor management</a:t>
            </a:r>
            <a:endParaRPr lang="fi-FI" dirty="0">
              <a:solidFill>
                <a:schemeClr val="tx1">
                  <a:lumMod val="85000"/>
                  <a:lumOff val="15000"/>
                </a:schemeClr>
              </a:solidFill>
            </a:endParaRPr>
          </a:p>
          <a:p>
            <a:pPr marL="91440" indent="-91440">
              <a:lnSpc>
                <a:spcPct val="80000"/>
              </a:lnSpc>
              <a:defRPr/>
            </a:pPr>
            <a:r>
              <a:rPr lang="en-US" dirty="0">
                <a:solidFill>
                  <a:schemeClr val="tx1">
                    <a:lumMod val="85000"/>
                    <a:lumOff val="15000"/>
                  </a:schemeClr>
                </a:solidFill>
              </a:rPr>
              <a:t>concept of carrying capacity</a:t>
            </a:r>
            <a:endParaRPr lang="fi-FI" dirty="0">
              <a:solidFill>
                <a:schemeClr val="tx1">
                  <a:lumMod val="85000"/>
                  <a:lumOff val="15000"/>
                </a:schemeClr>
              </a:solidFill>
            </a:endParaRPr>
          </a:p>
          <a:p>
            <a:pPr marL="91440" indent="-91440">
              <a:lnSpc>
                <a:spcPct val="80000"/>
              </a:lnSpc>
              <a:defRPr/>
            </a:pPr>
            <a:r>
              <a:rPr lang="en-US" dirty="0">
                <a:solidFill>
                  <a:schemeClr val="tx1">
                    <a:lumMod val="85000"/>
                    <a:lumOff val="15000"/>
                  </a:schemeClr>
                </a:solidFill>
              </a:rPr>
              <a:t>role of public sector planning</a:t>
            </a:r>
            <a:endParaRPr lang="fi-FI" dirty="0">
              <a:solidFill>
                <a:schemeClr val="tx1">
                  <a:lumMod val="85000"/>
                  <a:lumOff val="15000"/>
                </a:schemeClr>
              </a:solidFill>
            </a:endParaRPr>
          </a:p>
          <a:p>
            <a:pPr marL="91440" indent="-91440">
              <a:lnSpc>
                <a:spcPct val="80000"/>
              </a:lnSpc>
              <a:defRPr/>
            </a:pPr>
            <a:r>
              <a:rPr lang="en-US" dirty="0">
                <a:solidFill>
                  <a:schemeClr val="tx1">
                    <a:lumMod val="85000"/>
                    <a:lumOff val="15000"/>
                  </a:schemeClr>
                </a:solidFill>
              </a:rPr>
              <a:t>role of industry</a:t>
            </a:r>
            <a:endParaRPr lang="fi-FI" dirty="0">
              <a:solidFill>
                <a:schemeClr val="tx1">
                  <a:lumMod val="85000"/>
                  <a:lumOff val="15000"/>
                </a:schemeClr>
              </a:solidFill>
            </a:endParaRPr>
          </a:p>
          <a:p>
            <a:pPr marL="91440" indent="-91440">
              <a:lnSpc>
                <a:spcPct val="80000"/>
              </a:lnSpc>
              <a:defRPr/>
            </a:pPr>
            <a:r>
              <a:rPr lang="en-US" dirty="0">
                <a:solidFill>
                  <a:schemeClr val="tx1">
                    <a:lumMod val="85000"/>
                    <a:lumOff val="15000"/>
                  </a:schemeClr>
                </a:solidFill>
              </a:rPr>
              <a:t>tourist education</a:t>
            </a:r>
            <a:endParaRPr lang="fi-FI" dirty="0">
              <a:solidFill>
                <a:schemeClr val="tx1">
                  <a:lumMod val="85000"/>
                  <a:lumOff val="15000"/>
                </a:schemeClr>
              </a:solidFill>
            </a:endParaRPr>
          </a:p>
          <a:p>
            <a:pPr marL="91440" indent="-91440">
              <a:lnSpc>
                <a:spcPct val="80000"/>
              </a:lnSpc>
              <a:defRPr/>
            </a:pPr>
            <a:r>
              <a:rPr lang="en-US" dirty="0">
                <a:solidFill>
                  <a:schemeClr val="tx1">
                    <a:lumMod val="85000"/>
                    <a:lumOff val="15000"/>
                  </a:schemeClr>
                </a:solidFill>
              </a:rPr>
              <a:t>private versus public transportation</a:t>
            </a:r>
            <a:endParaRPr lang="fi-FI" dirty="0">
              <a:solidFill>
                <a:schemeClr val="tx1">
                  <a:lumMod val="85000"/>
                  <a:lumOff val="15000"/>
                </a:schemeClr>
              </a:solidFill>
            </a:endParaRPr>
          </a:p>
          <a:p>
            <a:pPr marL="91440" indent="-91440">
              <a:lnSpc>
                <a:spcPct val="80000"/>
              </a:lnSpc>
              <a:defRPr/>
            </a:pPr>
            <a:r>
              <a:rPr lang="en-US" dirty="0">
                <a:solidFill>
                  <a:schemeClr val="tx1">
                    <a:lumMod val="85000"/>
                    <a:lumOff val="15000"/>
                  </a:schemeClr>
                </a:solidFill>
              </a:rPr>
              <a:t>value judgment and lack of factual evidence etc.</a:t>
            </a:r>
            <a:endParaRPr lang="en-GB" dirty="0">
              <a:solidFill>
                <a:schemeClr val="tx1">
                  <a:lumMod val="85000"/>
                  <a:lumOff val="15000"/>
                </a:schemeClr>
              </a:solidFill>
            </a:endParaRPr>
          </a:p>
          <a:p>
            <a:pPr marL="91440" indent="-91440" algn="r">
              <a:lnSpc>
                <a:spcPct val="80000"/>
              </a:lnSpc>
              <a:buNone/>
              <a:defRPr/>
            </a:pPr>
            <a:br>
              <a:rPr lang="en-US" dirty="0">
                <a:solidFill>
                  <a:schemeClr val="tx1">
                    <a:lumMod val="85000"/>
                    <a:lumOff val="15000"/>
                  </a:schemeClr>
                </a:solidFill>
              </a:rPr>
            </a:br>
            <a:endParaRPr lang="en-GB" dirty="0">
              <a:solidFill>
                <a:schemeClr val="tx1">
                  <a:lumMod val="85000"/>
                  <a:lumOff val="15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04CE78C-98A0-4AA7-9870-6CD94DB75229}"/>
              </a:ext>
            </a:extLst>
          </p:cNvPr>
          <p:cNvSpPr>
            <a:spLocks noGrp="1" noChangeArrowheads="1"/>
          </p:cNvSpPr>
          <p:nvPr>
            <p:ph type="title"/>
          </p:nvPr>
        </p:nvSpPr>
        <p:spPr>
          <a:xfrm>
            <a:off x="1774826" y="274638"/>
            <a:ext cx="8435975" cy="1143000"/>
          </a:xfrm>
          <a:solidFill>
            <a:srgbClr val="FFFFFF"/>
          </a:solidFill>
          <a:ln>
            <a:solidFill>
              <a:srgbClr val="000000"/>
            </a:solidFill>
            <a:miter lim="800000"/>
            <a:headEnd/>
            <a:tailEnd/>
          </a:ln>
        </p:spPr>
        <p:txBody>
          <a:bodyPr anchor="t"/>
          <a:lstStyle/>
          <a:p>
            <a:pPr>
              <a:defRPr/>
            </a:pPr>
            <a:r>
              <a:rPr lang="en-GB" altLang="en-US" sz="4000"/>
              <a:t>Also - Links to Ecotourism</a:t>
            </a:r>
            <a:br>
              <a:rPr lang="en-GB" altLang="en-US" sz="2400"/>
            </a:br>
            <a:endParaRPr lang="en-GB" altLang="en-US" sz="2400"/>
          </a:p>
        </p:txBody>
      </p:sp>
      <p:sp>
        <p:nvSpPr>
          <p:cNvPr id="52227" name="Rectangle 3">
            <a:extLst>
              <a:ext uri="{FF2B5EF4-FFF2-40B4-BE49-F238E27FC236}">
                <a16:creationId xmlns:a16="http://schemas.microsoft.com/office/drawing/2014/main" id="{05480DC0-BC84-4954-9465-D8A6D11BE1AC}"/>
              </a:ext>
            </a:extLst>
          </p:cNvPr>
          <p:cNvSpPr>
            <a:spLocks noGrp="1"/>
          </p:cNvSpPr>
          <p:nvPr>
            <p:ph type="body" idx="1"/>
          </p:nvPr>
        </p:nvSpPr>
        <p:spPr>
          <a:xfrm>
            <a:off x="1981201" y="1916113"/>
            <a:ext cx="8435975" cy="4210050"/>
          </a:xfrm>
        </p:spPr>
        <p:txBody>
          <a:bodyPr/>
          <a:lstStyle/>
          <a:p>
            <a:pPr eaLnBrk="1" hangingPunct="1">
              <a:buFont typeface="Wingdings" panose="05000000000000000000" pitchFamily="2" charset="2"/>
              <a:buNone/>
            </a:pPr>
            <a:r>
              <a:rPr lang="en-GB" altLang="en-US"/>
              <a:t>Looks at -</a:t>
            </a:r>
          </a:p>
          <a:p>
            <a:pPr eaLnBrk="1" hangingPunct="1"/>
            <a:r>
              <a:rPr lang="en-GB" altLang="en-US"/>
              <a:t>policy frameworks; </a:t>
            </a:r>
          </a:p>
          <a:p>
            <a:pPr eaLnBrk="1" hangingPunct="1"/>
            <a:r>
              <a:rPr lang="en-GB" altLang="en-US"/>
              <a:t>conservation management frameworks;</a:t>
            </a:r>
          </a:p>
          <a:p>
            <a:pPr eaLnBrk="1" hangingPunct="1"/>
            <a:r>
              <a:rPr lang="en-GB" altLang="en-US"/>
              <a:t>WTO &amp; ecotourism</a:t>
            </a:r>
          </a:p>
          <a:p>
            <a:pPr eaLnBrk="1" hangingPunct="1"/>
            <a:r>
              <a:rPr lang="en-GB" altLang="en-US"/>
              <a:t>Definitions of ecotourism</a:t>
            </a:r>
          </a:p>
          <a:p>
            <a:pPr eaLnBrk="1" hangingPunct="1">
              <a:buFont typeface="Wingdings" panose="05000000000000000000" pitchFamily="2" charset="2"/>
              <a:buNone/>
            </a:pPr>
            <a:r>
              <a:rPr lang="en-GB" altLang="en-US"/>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9B8C715A-37A2-4A3A-8DFF-66C0BC2A7256}"/>
              </a:ext>
            </a:extLst>
          </p:cNvPr>
          <p:cNvSpPr>
            <a:spLocks noGrp="1" noChangeArrowheads="1"/>
          </p:cNvSpPr>
          <p:nvPr>
            <p:ph type="title"/>
          </p:nvPr>
        </p:nvSpPr>
        <p:spPr>
          <a:xfrm>
            <a:off x="1703388" y="274639"/>
            <a:ext cx="8507412" cy="1354137"/>
          </a:xfrm>
          <a:solidFill>
            <a:srgbClr val="FFFFFF"/>
          </a:solidFill>
          <a:ln>
            <a:solidFill>
              <a:srgbClr val="000000"/>
            </a:solidFill>
            <a:miter lim="800000"/>
            <a:headEnd/>
            <a:tailEnd/>
          </a:ln>
        </p:spPr>
        <p:txBody>
          <a:bodyPr anchor="t"/>
          <a:lstStyle/>
          <a:p>
            <a:pPr>
              <a:defRPr/>
            </a:pPr>
            <a:r>
              <a:rPr lang="en-GB" altLang="en-US" sz="4000"/>
              <a:t>Further websites to assist benchmarking your destination</a:t>
            </a:r>
          </a:p>
        </p:txBody>
      </p:sp>
      <p:sp>
        <p:nvSpPr>
          <p:cNvPr id="54275" name="Rectangle 3">
            <a:extLst>
              <a:ext uri="{FF2B5EF4-FFF2-40B4-BE49-F238E27FC236}">
                <a16:creationId xmlns:a16="http://schemas.microsoft.com/office/drawing/2014/main" id="{8C50139A-085D-4A1B-86C3-834465EB8BDA}"/>
              </a:ext>
            </a:extLst>
          </p:cNvPr>
          <p:cNvSpPr>
            <a:spLocks noGrp="1"/>
          </p:cNvSpPr>
          <p:nvPr>
            <p:ph type="body" idx="1"/>
          </p:nvPr>
        </p:nvSpPr>
        <p:spPr>
          <a:xfrm>
            <a:off x="1992313" y="1873250"/>
            <a:ext cx="8229600" cy="4281488"/>
          </a:xfrm>
        </p:spPr>
        <p:txBody>
          <a:bodyPr>
            <a:normAutofit lnSpcReduction="10000"/>
          </a:bodyPr>
          <a:lstStyle/>
          <a:p>
            <a:pPr eaLnBrk="1" hangingPunct="1">
              <a:lnSpc>
                <a:spcPct val="90000"/>
              </a:lnSpc>
            </a:pPr>
            <a:r>
              <a:rPr lang="en-GB" altLang="en-US" b="1" dirty="0"/>
              <a:t>United Nations Environment Program</a:t>
            </a:r>
            <a:endParaRPr lang="en-GB" altLang="en-US" dirty="0"/>
          </a:p>
          <a:p>
            <a:pPr eaLnBrk="1" hangingPunct="1">
              <a:lnSpc>
                <a:spcPct val="90000"/>
              </a:lnSpc>
            </a:pPr>
            <a:r>
              <a:rPr lang="en-GB" altLang="en-US" dirty="0"/>
              <a:t>See more about sustainable tourism from the following webpages:</a:t>
            </a:r>
            <a:endParaRPr lang="en-GB" altLang="en-US" dirty="0">
              <a:hlinkClick r:id=""/>
            </a:endParaRPr>
          </a:p>
          <a:p>
            <a:pPr eaLnBrk="1" hangingPunct="1">
              <a:lnSpc>
                <a:spcPct val="90000"/>
              </a:lnSpc>
            </a:pPr>
            <a:r>
              <a:rPr lang="en-GB" altLang="en-US" dirty="0">
                <a:hlinkClick r:id="rId3"/>
              </a:rPr>
              <a:t>www.uneptie.org/pc/tourism/sust-tourism</a:t>
            </a:r>
            <a:endParaRPr lang="en-GB" altLang="en-US" dirty="0"/>
          </a:p>
          <a:p>
            <a:r>
              <a:rPr lang="en-GB" altLang="en-US" dirty="0">
                <a:hlinkClick r:id="rId4"/>
              </a:rPr>
              <a:t>https://www.unenvironment.org/explore-topics/sustainable-development-goals</a:t>
            </a:r>
            <a:r>
              <a:rPr lang="en-GB" altLang="en-US" dirty="0"/>
              <a:t>   </a:t>
            </a:r>
            <a:endParaRPr lang="en-US" altLang="en-US" b="1" dirty="0"/>
          </a:p>
          <a:p>
            <a:pPr eaLnBrk="1" hangingPunct="1">
              <a:lnSpc>
                <a:spcPct val="90000"/>
              </a:lnSpc>
            </a:pPr>
            <a:endParaRPr lang="en-US" altLang="en-US" dirty="0"/>
          </a:p>
          <a:p>
            <a:pPr eaLnBrk="1" hangingPunct="1">
              <a:lnSpc>
                <a:spcPct val="90000"/>
              </a:lnSpc>
            </a:pPr>
            <a:r>
              <a:rPr lang="en-US" altLang="en-US" dirty="0"/>
              <a:t>The impacts of tourism in environment:</a:t>
            </a:r>
            <a:endParaRPr lang="en-US" altLang="en-US" dirty="0">
              <a:hlinkClick r:id=""/>
            </a:endParaRPr>
          </a:p>
          <a:p>
            <a:pPr eaLnBrk="1" hangingPunct="1">
              <a:lnSpc>
                <a:spcPct val="90000"/>
              </a:lnSpc>
            </a:pPr>
            <a:r>
              <a:rPr lang="en-US" altLang="en-US" dirty="0">
                <a:hlinkClick r:id=""/>
              </a:rPr>
              <a:t>http://www.uneptie.org/pc/tourism/sust-tourism/environment.htm</a:t>
            </a:r>
            <a:r>
              <a:rPr lang="en-US" altLang="en-US" dirty="0"/>
              <a:t> </a:t>
            </a: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3B0B9-7759-4D78-82AD-24FEC0165853}"/>
              </a:ext>
            </a:extLst>
          </p:cNvPr>
          <p:cNvSpPr>
            <a:spLocks noGrp="1"/>
          </p:cNvSpPr>
          <p:nvPr>
            <p:ph type="title"/>
          </p:nvPr>
        </p:nvSpPr>
        <p:spPr/>
        <p:txBody>
          <a:bodyPr/>
          <a:lstStyle/>
          <a:p>
            <a:pPr>
              <a:defRPr/>
            </a:pPr>
            <a:r>
              <a:rPr lang="en-GB" dirty="0">
                <a:ea typeface="+mj-ea"/>
              </a:rPr>
              <a:t>Sustainable tourism development</a:t>
            </a:r>
            <a:br>
              <a:rPr lang="en-GB" dirty="0">
                <a:ea typeface="+mj-ea"/>
              </a:rPr>
            </a:br>
            <a:endParaRPr lang="en-GB" dirty="0">
              <a:ea typeface="+mj-ea"/>
            </a:endParaRPr>
          </a:p>
        </p:txBody>
      </p:sp>
      <p:sp>
        <p:nvSpPr>
          <p:cNvPr id="65539" name="Content Placeholder 2">
            <a:extLst>
              <a:ext uri="{FF2B5EF4-FFF2-40B4-BE49-F238E27FC236}">
                <a16:creationId xmlns:a16="http://schemas.microsoft.com/office/drawing/2014/main" id="{0C735FBF-7D78-4DEA-B907-0B5B74A07839}"/>
              </a:ext>
            </a:extLst>
          </p:cNvPr>
          <p:cNvSpPr>
            <a:spLocks noGrp="1"/>
          </p:cNvSpPr>
          <p:nvPr>
            <p:ph idx="1"/>
          </p:nvPr>
        </p:nvSpPr>
        <p:spPr/>
        <p:txBody>
          <a:bodyPr/>
          <a:lstStyle/>
          <a:p>
            <a:pPr eaLnBrk="1" hangingPunct="1"/>
            <a:r>
              <a:rPr lang="en-GB" altLang="en-US" dirty="0"/>
              <a:t>A conceptual approach to sustainable tourism is based on respect for the social and natural environment in which tourism takes place. </a:t>
            </a:r>
          </a:p>
          <a:p>
            <a:pPr eaLnBrk="1" hangingPunct="1"/>
            <a:r>
              <a:rPr lang="en-GB" altLang="en-US" dirty="0"/>
              <a:t>On the environmental side there are several very important issues that we need to be aware of. </a:t>
            </a:r>
          </a:p>
          <a:p>
            <a:pPr eaLnBrk="1" hangingPunct="1"/>
            <a:r>
              <a:rPr lang="en-GB" altLang="en-US" dirty="0"/>
              <a:t>Examples?</a:t>
            </a:r>
          </a:p>
          <a:p>
            <a:pPr eaLnBrk="1" hangingPunct="1"/>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FF230-9ADF-4E8F-B7AE-F1F3E2DDAF5E}"/>
              </a:ext>
            </a:extLst>
          </p:cNvPr>
          <p:cNvSpPr>
            <a:spLocks noGrp="1"/>
          </p:cNvSpPr>
          <p:nvPr>
            <p:ph type="title"/>
          </p:nvPr>
        </p:nvSpPr>
        <p:spPr/>
        <p:txBody>
          <a:bodyPr/>
          <a:lstStyle/>
          <a:p>
            <a:pPr>
              <a:defRPr/>
            </a:pPr>
            <a:r>
              <a:rPr lang="en-GB" dirty="0">
                <a:ea typeface="+mj-ea"/>
              </a:rPr>
              <a:t>Big environmental issues</a:t>
            </a:r>
          </a:p>
        </p:txBody>
      </p:sp>
      <p:sp>
        <p:nvSpPr>
          <p:cNvPr id="66563" name="Content Placeholder 2">
            <a:extLst>
              <a:ext uri="{FF2B5EF4-FFF2-40B4-BE49-F238E27FC236}">
                <a16:creationId xmlns:a16="http://schemas.microsoft.com/office/drawing/2014/main" id="{690593D4-39EA-461C-8928-89D39F7E91FB}"/>
              </a:ext>
            </a:extLst>
          </p:cNvPr>
          <p:cNvSpPr>
            <a:spLocks noGrp="1"/>
          </p:cNvSpPr>
          <p:nvPr>
            <p:ph idx="1"/>
          </p:nvPr>
        </p:nvSpPr>
        <p:spPr/>
        <p:txBody>
          <a:bodyPr/>
          <a:lstStyle/>
          <a:p>
            <a:pPr eaLnBrk="1" hangingPunct="1"/>
            <a:r>
              <a:rPr lang="en-GB" altLang="en-US" dirty="0">
                <a:hlinkClick r:id="rId2"/>
              </a:rPr>
              <a:t>https://www.youtube.com/playlist?list=PL1A6E2D304D264F58</a:t>
            </a:r>
            <a:endParaRPr lang="en-GB" altLang="en-US" dirty="0"/>
          </a:p>
          <a:p>
            <a:pPr eaLnBrk="1" hangingPunct="1"/>
            <a:r>
              <a:rPr lang="en-GB" altLang="en-US" dirty="0"/>
              <a:t>The Inconvenient Truth</a:t>
            </a:r>
          </a:p>
          <a:p>
            <a:pPr eaLnBrk="1" hangingPunct="1"/>
            <a:r>
              <a:rPr lang="en-GB" altLang="en-US" dirty="0">
                <a:hlinkClick r:id="rId3"/>
              </a:rPr>
              <a:t>https://www.youtube.com/watch?v=O_g3zoL8TFU&amp;t=63s</a:t>
            </a:r>
            <a:endParaRPr lang="en-GB" altLang="en-US" dirty="0"/>
          </a:p>
          <a:p>
            <a:pPr eaLnBrk="1" hangingPunct="1"/>
            <a:r>
              <a:rPr lang="en-GB" altLang="en-US" dirty="0"/>
              <a:t>Extinction rebellion</a:t>
            </a:r>
          </a:p>
          <a:p>
            <a:pPr eaLnBrk="1" hangingPunct="1"/>
            <a:r>
              <a:rPr lang="en-GB" altLang="en-US" dirty="0">
                <a:hlinkClick r:id="rId4"/>
              </a:rPr>
              <a:t>https://www.theguardian.com/environment/video/2019/sep/23/greta-thunberg-to-world-leaders-how-dare-you-you-have-stolen-my-dreams-and-my-childhood-video</a:t>
            </a:r>
            <a:r>
              <a:rPr lang="en-GB" altLang="en-US" dirty="0"/>
              <a:t> </a:t>
            </a:r>
          </a:p>
          <a:p>
            <a:pPr eaLnBrk="1" hangingPunct="1"/>
            <a:r>
              <a:rPr lang="en-GB" altLang="en-US" dirty="0">
                <a:hlinkClick r:id="rId5"/>
              </a:rPr>
              <a:t>https://www.youtube.com/watch?v=8fYQGQSqzrw</a:t>
            </a:r>
            <a:r>
              <a:rPr lang="en-GB" altLang="en-US" dirty="0"/>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6E84-D61E-491C-8A6A-753BCED3BF06}"/>
              </a:ext>
            </a:extLst>
          </p:cNvPr>
          <p:cNvSpPr>
            <a:spLocks noGrp="1"/>
          </p:cNvSpPr>
          <p:nvPr>
            <p:ph type="title"/>
          </p:nvPr>
        </p:nvSpPr>
        <p:spPr/>
        <p:txBody>
          <a:bodyPr/>
          <a:lstStyle/>
          <a:p>
            <a:pPr>
              <a:defRPr/>
            </a:pPr>
            <a:r>
              <a:rPr lang="en-GB" dirty="0">
                <a:ea typeface="+mj-ea"/>
              </a:rPr>
              <a:t>Making tourism sustainable</a:t>
            </a:r>
          </a:p>
        </p:txBody>
      </p:sp>
      <p:sp>
        <p:nvSpPr>
          <p:cNvPr id="67587" name="Content Placeholder 2">
            <a:extLst>
              <a:ext uri="{FF2B5EF4-FFF2-40B4-BE49-F238E27FC236}">
                <a16:creationId xmlns:a16="http://schemas.microsoft.com/office/drawing/2014/main" id="{E1895772-AE3D-400A-9D88-7750228BF506}"/>
              </a:ext>
            </a:extLst>
          </p:cNvPr>
          <p:cNvSpPr>
            <a:spLocks noGrp="1"/>
          </p:cNvSpPr>
          <p:nvPr>
            <p:ph idx="1"/>
          </p:nvPr>
        </p:nvSpPr>
        <p:spPr/>
        <p:txBody>
          <a:bodyPr/>
          <a:lstStyle/>
          <a:p>
            <a:pPr eaLnBrk="1" hangingPunct="1"/>
            <a:r>
              <a:rPr lang="en-GB" altLang="en-US"/>
              <a:t>To ensure that tourism is carried out today for the benefit of all involved can continue to be carried out indefinitely  into the future without doing harm to anyone or anything involved or impacted by it. </a:t>
            </a:r>
          </a:p>
          <a:p>
            <a:pPr eaLnBrk="1" hangingPunct="1"/>
            <a:r>
              <a:rPr lang="en-GB" altLang="en-US"/>
              <a:t>The opposite of sustainability is </a:t>
            </a:r>
            <a:r>
              <a:rPr lang="en-GB" altLang="en-US">
                <a:solidFill>
                  <a:srgbClr val="7030A0"/>
                </a:solidFill>
              </a:rPr>
              <a:t>un-sustainability NOT BEING RESPONSIBLE</a:t>
            </a:r>
            <a:r>
              <a:rPr lang="en-GB" altLang="en-US"/>
              <a:t> which involves activities that have a very short term horizon and that involve excessive profit and often greed as the major motivations without any regard to the long term.</a:t>
            </a:r>
          </a:p>
          <a:p>
            <a:pPr eaLnBrk="1" hangingPunct="1"/>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93962-45F5-42B8-84C8-B6DFACB97A1E}"/>
              </a:ext>
            </a:extLst>
          </p:cNvPr>
          <p:cNvSpPr>
            <a:spLocks noGrp="1"/>
          </p:cNvSpPr>
          <p:nvPr>
            <p:ph type="title"/>
          </p:nvPr>
        </p:nvSpPr>
        <p:spPr/>
        <p:txBody>
          <a:bodyPr/>
          <a:lstStyle/>
          <a:p>
            <a:pPr>
              <a:defRPr/>
            </a:pPr>
            <a:r>
              <a:rPr lang="en-GB" dirty="0">
                <a:ea typeface="+mj-ea"/>
              </a:rPr>
              <a:t>Continued</a:t>
            </a:r>
          </a:p>
        </p:txBody>
      </p:sp>
      <p:sp>
        <p:nvSpPr>
          <p:cNvPr id="68611" name="Content Placeholder 2">
            <a:extLst>
              <a:ext uri="{FF2B5EF4-FFF2-40B4-BE49-F238E27FC236}">
                <a16:creationId xmlns:a16="http://schemas.microsoft.com/office/drawing/2014/main" id="{DDAABD3B-E2CC-4905-9D75-ECD8B5DD8D4E}"/>
              </a:ext>
            </a:extLst>
          </p:cNvPr>
          <p:cNvSpPr>
            <a:spLocks noGrp="1"/>
          </p:cNvSpPr>
          <p:nvPr>
            <p:ph idx="1"/>
          </p:nvPr>
        </p:nvSpPr>
        <p:spPr/>
        <p:txBody>
          <a:bodyPr/>
          <a:lstStyle/>
          <a:p>
            <a:pPr eaLnBrk="1" hangingPunct="1"/>
            <a:r>
              <a:rPr lang="en-GB" altLang="en-US"/>
              <a:t>Sustainability is about striking a balance between the rights of humans to a decent and meaningful life, the right to life for all types of animals and for nature to be protected for its own sake and for the sake of all other living things, including humans. </a:t>
            </a:r>
          </a:p>
          <a:p>
            <a:pPr eaLnBrk="1" hangingPunct="1"/>
            <a:r>
              <a:rPr lang="en-GB" altLang="en-US"/>
              <a:t>Sustainable development is envisaged as leading to the management of all resources in such a way that economic, social, and aesthetic needs can be fulfilled while maintaining cultural integrity, essential ecological processes, biological diversity, and life support systems (World Travel and Tourism Council, World Tourism Organisation and Earth Council 1995 p. 30).</a:t>
            </a:r>
          </a:p>
          <a:p>
            <a:pPr eaLnBrk="1" hangingPunct="1"/>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05AEB-C2BE-4FC9-9A29-231FD2EE366C}"/>
              </a:ext>
            </a:extLst>
          </p:cNvPr>
          <p:cNvSpPr>
            <a:spLocks noGrp="1"/>
          </p:cNvSpPr>
          <p:nvPr>
            <p:ph type="title"/>
          </p:nvPr>
        </p:nvSpPr>
        <p:spPr/>
        <p:txBody>
          <a:bodyPr/>
          <a:lstStyle/>
          <a:p>
            <a:pPr>
              <a:defRPr/>
            </a:pPr>
            <a:r>
              <a:rPr lang="en-GB" dirty="0">
                <a:ea typeface="+mj-ea"/>
              </a:rPr>
              <a:t>Sustainability</a:t>
            </a:r>
          </a:p>
        </p:txBody>
      </p:sp>
      <p:sp>
        <p:nvSpPr>
          <p:cNvPr id="69635" name="Content Placeholder 2">
            <a:extLst>
              <a:ext uri="{FF2B5EF4-FFF2-40B4-BE49-F238E27FC236}">
                <a16:creationId xmlns:a16="http://schemas.microsoft.com/office/drawing/2014/main" id="{39C0F4FB-4596-4117-A8BC-84E4DEC4D7E0}"/>
              </a:ext>
            </a:extLst>
          </p:cNvPr>
          <p:cNvSpPr>
            <a:spLocks noGrp="1"/>
          </p:cNvSpPr>
          <p:nvPr>
            <p:ph idx="1"/>
          </p:nvPr>
        </p:nvSpPr>
        <p:spPr/>
        <p:txBody>
          <a:bodyPr/>
          <a:lstStyle/>
          <a:p>
            <a:pPr eaLnBrk="1" hangingPunct="1"/>
            <a:r>
              <a:rPr lang="en-GB" altLang="en-US"/>
              <a:t>“Humanity has the ability to make development sustainable – to ensure that it meets the needs of the present without compromising the ability of future generations to meet their own needs.” (Our Common Future 1987 p.8)</a:t>
            </a:r>
          </a:p>
          <a:p>
            <a:pPr eaLnBrk="1" hangingPunct="1"/>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9EED3-046E-4ABF-84B9-A4ACA3CFF276}"/>
              </a:ext>
            </a:extLst>
          </p:cNvPr>
          <p:cNvSpPr>
            <a:spLocks noGrp="1"/>
          </p:cNvSpPr>
          <p:nvPr>
            <p:ph type="title"/>
          </p:nvPr>
        </p:nvSpPr>
        <p:spPr/>
        <p:txBody>
          <a:bodyPr>
            <a:normAutofit fontScale="90000"/>
          </a:bodyPr>
          <a:lstStyle/>
          <a:p>
            <a:pPr>
              <a:defRPr/>
            </a:pPr>
            <a:r>
              <a:rPr lang="en-GB" dirty="0">
                <a:ea typeface="+mj-ea"/>
              </a:rPr>
              <a:t>How can the tourism sector adapt to the effects of climate change?</a:t>
            </a:r>
            <a:br>
              <a:rPr lang="en-GB" dirty="0">
                <a:ea typeface="+mj-ea"/>
              </a:rPr>
            </a:br>
            <a:endParaRPr lang="en-GB" dirty="0">
              <a:ea typeface="+mj-ea"/>
            </a:endParaRPr>
          </a:p>
        </p:txBody>
      </p:sp>
      <p:sp>
        <p:nvSpPr>
          <p:cNvPr id="3" name="Content Placeholder 2">
            <a:extLst>
              <a:ext uri="{FF2B5EF4-FFF2-40B4-BE49-F238E27FC236}">
                <a16:creationId xmlns:a16="http://schemas.microsoft.com/office/drawing/2014/main" id="{25AC31C3-8185-4BBF-BC17-CF5DC1D20318}"/>
              </a:ext>
            </a:extLst>
          </p:cNvPr>
          <p:cNvSpPr>
            <a:spLocks noGrp="1"/>
          </p:cNvSpPr>
          <p:nvPr>
            <p:ph idx="1"/>
          </p:nvPr>
        </p:nvSpPr>
        <p:spPr/>
        <p:txBody>
          <a:bodyPr rtlCol="0">
            <a:normAutofit fontScale="92500" lnSpcReduction="10000"/>
          </a:bodyPr>
          <a:lstStyle/>
          <a:p>
            <a:pPr marL="91440" indent="-91440">
              <a:defRPr/>
            </a:pPr>
            <a:endParaRPr lang="en-GB" dirty="0">
              <a:solidFill>
                <a:schemeClr val="tx1">
                  <a:lumMod val="85000"/>
                  <a:lumOff val="15000"/>
                </a:schemeClr>
              </a:solidFill>
              <a:ea typeface="+mn-ea"/>
            </a:endParaRPr>
          </a:p>
          <a:p>
            <a:pPr marL="91440" indent="-91440">
              <a:defRPr/>
            </a:pPr>
            <a:r>
              <a:rPr lang="en-GB" dirty="0">
                <a:solidFill>
                  <a:schemeClr val="tx1">
                    <a:lumMod val="85000"/>
                    <a:lumOff val="15000"/>
                  </a:schemeClr>
                </a:solidFill>
                <a:ea typeface="+mn-ea"/>
              </a:rPr>
              <a:t>Change of operating patterns - given that winter sports, beach or health-wellness tourism, no name but a few, require very specific climate conditions. </a:t>
            </a:r>
          </a:p>
          <a:p>
            <a:pPr marL="91440" indent="-91440">
              <a:defRPr/>
            </a:pPr>
            <a:r>
              <a:rPr lang="en-GB" dirty="0">
                <a:solidFill>
                  <a:schemeClr val="tx1">
                    <a:lumMod val="85000"/>
                    <a:lumOff val="15000"/>
                  </a:schemeClr>
                </a:solidFill>
                <a:ea typeface="+mn-ea"/>
              </a:rPr>
              <a:t>Adaptation of tourist destinations - a difficult and long-term measure, which involves the modification of economic circuits, new technologies, intensive training efforts and especially changing the minds of all the people involved, including the tourists.</a:t>
            </a:r>
          </a:p>
          <a:p>
            <a:pPr marL="91440" indent="-91440">
              <a:defRPr/>
            </a:pPr>
            <a:r>
              <a:rPr lang="en-GB" dirty="0">
                <a:solidFill>
                  <a:schemeClr val="tx1">
                    <a:lumMod val="85000"/>
                    <a:lumOff val="15000"/>
                  </a:schemeClr>
                </a:solidFill>
                <a:ea typeface="+mn-ea"/>
              </a:rPr>
              <a:t>Mitigation of global warming - putting into action plans to reduce carbon emissions or modernize through carbon friendly technologies, amongst others.</a:t>
            </a:r>
          </a:p>
          <a:p>
            <a:pPr marL="91440" indent="-91440">
              <a:defRPr/>
            </a:pPr>
            <a:endParaRPr lang="en-GB" dirty="0">
              <a:solidFill>
                <a:schemeClr val="tx1">
                  <a:lumMod val="85000"/>
                  <a:lumOff val="15000"/>
                </a:schemeClr>
              </a:solidFill>
              <a:ea typeface="+mn-e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3">
            <a:extLst>
              <a:ext uri="{FF2B5EF4-FFF2-40B4-BE49-F238E27FC236}">
                <a16:creationId xmlns:a16="http://schemas.microsoft.com/office/drawing/2014/main" id="{6ACEE845-7D1C-4E48-8C9B-27D96C46771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444625"/>
            <a:ext cx="9144000" cy="396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1">
            <a:extLst>
              <a:ext uri="{FF2B5EF4-FFF2-40B4-BE49-F238E27FC236}">
                <a16:creationId xmlns:a16="http://schemas.microsoft.com/office/drawing/2014/main" id="{6D101E6E-D88D-4775-87E7-980DB2D4288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95525" y="895350"/>
            <a:ext cx="7600950" cy="506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1">
            <a:extLst>
              <a:ext uri="{FF2B5EF4-FFF2-40B4-BE49-F238E27FC236}">
                <a16:creationId xmlns:a16="http://schemas.microsoft.com/office/drawing/2014/main" id="{159E8619-24D5-47B9-81C9-5F764BF8714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95525" y="176214"/>
            <a:ext cx="7600950" cy="650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F1A3-963B-4D7A-83BE-4ED319FD3CDE}"/>
              </a:ext>
            </a:extLst>
          </p:cNvPr>
          <p:cNvSpPr>
            <a:spLocks noGrp="1"/>
          </p:cNvSpPr>
          <p:nvPr>
            <p:ph type="title"/>
          </p:nvPr>
        </p:nvSpPr>
        <p:spPr>
          <a:xfrm>
            <a:off x="1143000" y="2374900"/>
            <a:ext cx="10515600" cy="1325563"/>
          </a:xfrm>
        </p:spPr>
        <p:txBody>
          <a:bodyPr>
            <a:normAutofit fontScale="90000"/>
          </a:bodyPr>
          <a:lstStyle/>
          <a:p>
            <a:pPr>
              <a:defRPr/>
            </a:pPr>
            <a:r>
              <a:rPr lang="en-GB" dirty="0">
                <a:ea typeface="+mj-ea"/>
                <a:hlinkClick r:id="rId2"/>
              </a:rPr>
              <a:t>https://youtu.be/wP7uPi7lVVY</a:t>
            </a:r>
            <a:br>
              <a:rPr lang="en-GB" dirty="0"/>
            </a:br>
            <a:br>
              <a:rPr lang="en-GB" dirty="0"/>
            </a:br>
            <a:r>
              <a:rPr lang="en-GB" dirty="0">
                <a:hlinkClick r:id="rId3"/>
              </a:rPr>
              <a:t>https://www.nationalgeographic.com/environment/urban-expeditions/green-buildings/dubai-ecological-footprint-sustainable-urban-city/</a:t>
            </a:r>
            <a:r>
              <a:rPr lang="en-GB" dirty="0"/>
              <a:t>  </a:t>
            </a:r>
            <a:endParaRPr lang="en-GB" dirty="0">
              <a:ea typeface="+mj-ea"/>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879</Words>
  <Application>Microsoft Office PowerPoint</Application>
  <PresentationFormat>Widescreen</PresentationFormat>
  <Paragraphs>86</Paragraphs>
  <Slides>18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 Narrow</vt:lpstr>
      <vt:lpstr>Arial</vt:lpstr>
      <vt:lpstr>Wingdings</vt:lpstr>
      <vt:lpstr>Calibri</vt:lpstr>
      <vt:lpstr>Calibri Light</vt:lpstr>
      <vt:lpstr>Office Theme</vt:lpstr>
      <vt:lpstr>Monitoring destination impacts </vt:lpstr>
      <vt:lpstr>A framework for monitoring destination impacts</vt:lpstr>
      <vt:lpstr>Core indicators of sustainable tourism</vt:lpstr>
      <vt:lpstr>PowerPoint Presentation</vt:lpstr>
      <vt:lpstr>PowerPoint Presentation</vt:lpstr>
      <vt:lpstr>Other issues in sustainable tourism debate</vt:lpstr>
      <vt:lpstr>Also - Links to Ecotourism </vt:lpstr>
      <vt:lpstr>Further websites to assist benchmarking your destination</vt:lpstr>
      <vt:lpstr>Sustainable tourism development </vt:lpstr>
      <vt:lpstr>Big environmental issues</vt:lpstr>
      <vt:lpstr>Making tourism sustainable</vt:lpstr>
      <vt:lpstr>Continued</vt:lpstr>
      <vt:lpstr>Sustainability</vt:lpstr>
      <vt:lpstr>How can the tourism sector adapt to the effects of climate change? </vt:lpstr>
      <vt:lpstr>PowerPoint Presentation</vt:lpstr>
      <vt:lpstr>PowerPoint Presentation</vt:lpstr>
      <vt:lpstr>PowerPoint Presentation</vt:lpstr>
      <vt:lpstr>https://youtu.be/wP7uPi7lVVY  https://www.nationalgeographic.com/environment/urban-expeditions/green-buildings/dubai-ecological-footprint-sustainable-urban-city/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dc:creator>
  <cp:lastModifiedBy>Helen Evans</cp:lastModifiedBy>
  <cp:revision>6</cp:revision>
  <dcterms:created xsi:type="dcterms:W3CDTF">2020-05-18T09:44:04Z</dcterms:created>
  <dcterms:modified xsi:type="dcterms:W3CDTF">2020-05-18T12:31:17Z</dcterms:modified>
</cp:coreProperties>
</file>