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3"/>
  </p:notesMasterIdLst>
  <p:sldIdLst>
    <p:sldId id="266" r:id="rId2"/>
    <p:sldId id="256" r:id="rId3"/>
    <p:sldId id="257" r:id="rId4"/>
    <p:sldId id="258" r:id="rId5"/>
    <p:sldId id="259" r:id="rId6"/>
    <p:sldId id="260" r:id="rId7"/>
    <p:sldId id="264" r:id="rId8"/>
    <p:sldId id="261" r:id="rId9"/>
    <p:sldId id="265" r:id="rId10"/>
    <p:sldId id="262"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556" autoAdjust="0"/>
  </p:normalViewPr>
  <p:slideViewPr>
    <p:cSldViewPr snapToGrid="0">
      <p:cViewPr varScale="1">
        <p:scale>
          <a:sx n="47" d="100"/>
          <a:sy n="47" d="100"/>
        </p:scale>
        <p:origin x="203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1A84A1-CEFF-4A7D-906E-9AC0569D769F}" type="datetimeFigureOut">
              <a:rPr lang="en-GB" smtClean="0"/>
              <a:t>16/08/2022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7974F-C7AD-4C6E-A617-CEE746AFEE68}" type="slidenum">
              <a:rPr lang="en-GB" smtClean="0"/>
              <a:t>‹#›</a:t>
            </a:fld>
            <a:endParaRPr lang="en-GB"/>
          </a:p>
        </p:txBody>
      </p:sp>
    </p:spTree>
    <p:extLst>
      <p:ext uri="{BB962C8B-B14F-4D97-AF65-F5344CB8AC3E}">
        <p14:creationId xmlns:p14="http://schemas.microsoft.com/office/powerpoint/2010/main" val="6261414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Arial" panose="020B0604020202020204" pitchFamily="34" charset="0"/>
              </a:rPr>
              <a:t>Flexible working</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Flexible working provides the opportunity to use modern technology to individuals who are comfortable with flexible working. This helps them to increase external knowledge about specific tasks </a:t>
            </a:r>
            <a:r>
              <a:rPr lang="da-DK" sz="2800" b="0" i="0" dirty="0">
                <a:solidFill>
                  <a:srgbClr val="000000"/>
                </a:solidFill>
                <a:effectLst/>
                <a:latin typeface="Open Sans"/>
              </a:rPr>
              <a:t>(de Menezes and Kelliher, 2019)</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Personal performance evaluation is important which can be possible through a flexible working environment and conducting a continual professional development process.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Arial" panose="020B0604020202020204" pitchFamily="34" charset="0"/>
              </a:rPr>
              <a:t>Diversity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Understanding management status by involving individual employees in diverse professional roles and responsibilities in flexible working environments </a:t>
            </a:r>
            <a:r>
              <a:rPr lang="en-GB" sz="2800" b="0" i="0" dirty="0">
                <a:solidFill>
                  <a:srgbClr val="000000"/>
                </a:solidFill>
                <a:effectLst/>
                <a:latin typeface="Open Sans"/>
              </a:rPr>
              <a:t>(Buxton, 2021)</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Job functioning states the employee's roles and responsibilities specifically. Diversity provides a diverse task to experience and gather new and developing existing experiences.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marR="0" algn="just">
              <a:lnSpc>
                <a:spcPct val="150000"/>
              </a:lnSpc>
              <a:spcBef>
                <a:spcPts val="0"/>
              </a:spcBef>
              <a:spcAft>
                <a:spcPts val="800"/>
              </a:spcAft>
            </a:pPr>
            <a:r>
              <a:rPr lang="en-US" sz="1800" b="1" dirty="0">
                <a:effectLst/>
                <a:latin typeface="Calibri" panose="020F0502020204030204" pitchFamily="34" charset="0"/>
                <a:ea typeface="Calibri" panose="020F0502020204030204" pitchFamily="34" charset="0"/>
                <a:cs typeface="Arial" panose="020B0604020202020204" pitchFamily="34" charset="0"/>
              </a:rPr>
              <a:t>Inclusions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Self-acquisition is important for individuals to improve their performance </a:t>
            </a:r>
            <a:r>
              <a:rPr lang="en-US" sz="2800" b="0" i="0" dirty="0">
                <a:solidFill>
                  <a:srgbClr val="000000"/>
                </a:solidFill>
                <a:effectLst/>
                <a:latin typeface="Open Sans"/>
              </a:rPr>
              <a:t>(Bernstein, </a:t>
            </a:r>
            <a:r>
              <a:rPr lang="en-US" sz="2800" b="0" i="0" dirty="0" err="1">
                <a:solidFill>
                  <a:srgbClr val="000000"/>
                </a:solidFill>
                <a:effectLst/>
                <a:latin typeface="Open Sans"/>
              </a:rPr>
              <a:t>Crary</a:t>
            </a:r>
            <a:r>
              <a:rPr lang="en-US" sz="2800" b="0" i="0" dirty="0">
                <a:solidFill>
                  <a:srgbClr val="000000"/>
                </a:solidFill>
                <a:effectLst/>
                <a:latin typeface="Open Sans"/>
              </a:rPr>
              <a:t> and Bilimoria, 2020)</a:t>
            </a:r>
            <a:r>
              <a:rPr lang="en-US" sz="1800" dirty="0">
                <a:effectLst/>
                <a:latin typeface="Calibri" panose="020F0502020204030204" pitchFamily="34" charset="0"/>
                <a:ea typeface="Calibri" panose="020F0502020204030204" pitchFamily="34" charset="0"/>
                <a:cs typeface="Arial" panose="020B0604020202020204" pitchFamily="34" charset="0"/>
              </a:rPr>
              <a:t>. So they can involve them in personal skill practices to understand mistakes play a role in self-acquisition to develop the problems in flexible environments.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Practice skills and develop experiences only possible by individual inclusion in the skill and experience development process. So a flexible working environment is required for the developing process </a:t>
            </a:r>
            <a:r>
              <a:rPr lang="en-GB" sz="2800" b="0" i="0" dirty="0">
                <a:solidFill>
                  <a:srgbClr val="000000"/>
                </a:solidFill>
                <a:effectLst/>
                <a:latin typeface="Open Sans"/>
              </a:rPr>
              <a:t>(Hall and Atkinson, 2021)</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4</a:t>
            </a:fld>
            <a:endParaRPr lang="en-GB"/>
          </a:p>
        </p:txBody>
      </p:sp>
    </p:spTree>
    <p:extLst>
      <p:ext uri="{BB962C8B-B14F-4D97-AF65-F5344CB8AC3E}">
        <p14:creationId xmlns:p14="http://schemas.microsoft.com/office/powerpoint/2010/main" val="38725302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Less stress because individuals no needs to think about being formal and maintaining professional protocols at home operation </a:t>
            </a:r>
            <a:r>
              <a:rPr lang="en-GB" sz="2800" b="0" i="0" dirty="0">
                <a:solidFill>
                  <a:srgbClr val="000000"/>
                </a:solidFill>
                <a:effectLst/>
                <a:latin typeface="Open Sans"/>
              </a:rPr>
              <a:t>(Buxton, 2021)</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Saves money because a professional who favors flexible working does not need to travel long or short distances to reach the office on time.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Better Health because during covid-19 9it more necessary to be healthy and then operate other activities </a:t>
            </a:r>
            <a:r>
              <a:rPr lang="en-GB" sz="2800" b="0" i="0" dirty="0">
                <a:solidFill>
                  <a:srgbClr val="000000"/>
                </a:solidFill>
                <a:effectLst/>
                <a:latin typeface="Open Sans"/>
              </a:rPr>
              <a:t>(Link, 2020)</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Boosts mode in flexible working because an individual can take a break any time they feel stressed </a:t>
            </a:r>
            <a:r>
              <a:rPr lang="en-GB" sz="2800" b="0" i="0" dirty="0">
                <a:solidFill>
                  <a:srgbClr val="000000"/>
                </a:solidFill>
                <a:effectLst/>
                <a:latin typeface="Open Sans"/>
              </a:rPr>
              <a:t>(Prasad, 2021)</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A business professional can get More time for family while they are agreeing to flexible working from home.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just">
              <a:lnSpc>
                <a:spcPct val="150000"/>
              </a:lnSpc>
              <a:spcBef>
                <a:spcPts val="0"/>
              </a:spcBef>
              <a:spcAft>
                <a:spcPts val="800"/>
              </a:spcAft>
              <a:buFont typeface="Wingdings 3" panose="05040102010807070707" pitchFamily="18" charset="2"/>
              <a:buChar char=""/>
              <a:tabLst>
                <a:tab pos="457200" algn="l"/>
              </a:tabLst>
            </a:pPr>
            <a:r>
              <a:rPr lang="en-US" sz="1800" dirty="0">
                <a:effectLst/>
                <a:latin typeface="Calibri" panose="020F0502020204030204" pitchFamily="34" charset="0"/>
                <a:ea typeface="Calibri" panose="020F0502020204030204" pitchFamily="34" charset="0"/>
                <a:cs typeface="Arial" panose="020B0604020202020204" pitchFamily="34" charset="0"/>
              </a:rPr>
              <a:t>Similarly and business professionals get More time for travel and personal refreshments where they want to </a:t>
            </a:r>
            <a:r>
              <a:rPr lang="en-GB" sz="2800" b="0" i="0" dirty="0">
                <a:solidFill>
                  <a:srgbClr val="000000"/>
                </a:solidFill>
                <a:effectLst/>
                <a:latin typeface="Open Sans"/>
              </a:rPr>
              <a:t>(Delany, 2021)</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5</a:t>
            </a:fld>
            <a:endParaRPr lang="en-GB"/>
          </a:p>
        </p:txBody>
      </p:sp>
    </p:spTree>
    <p:extLst>
      <p:ext uri="{BB962C8B-B14F-4D97-AF65-F5344CB8AC3E}">
        <p14:creationId xmlns:p14="http://schemas.microsoft.com/office/powerpoint/2010/main" val="3202669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Arial" panose="020B0604020202020204" pitchFamily="34" charset="0"/>
              </a:rPr>
              <a:t>Business flexible working provides independence to individual professionals to operate their activities </a:t>
            </a:r>
            <a:r>
              <a:rPr lang="en-GB" sz="2800" b="0" i="0" dirty="0">
                <a:solidFill>
                  <a:srgbClr val="000000"/>
                </a:solidFill>
                <a:effectLst/>
                <a:latin typeface="Open Sans"/>
              </a:rPr>
              <a:t>(Romney, 2019)</a:t>
            </a:r>
            <a:r>
              <a:rPr lang="en-US" sz="1800" dirty="0">
                <a:effectLst/>
                <a:latin typeface="Calibri" panose="020F0502020204030204" pitchFamily="34" charset="0"/>
                <a:ea typeface="Calibri" panose="020F0502020204030204" pitchFamily="34" charset="0"/>
                <a:cs typeface="Arial" panose="020B0604020202020204" pitchFamily="34" charset="0"/>
              </a:rPr>
              <a:t>. This organizational approach influences employees to involve them in different perspectives and innovation processes to gather diverse knowledge. Moreover, this inclusion supports individual employees to show their creative thinking in problem-solving operations and an easy decision-making process.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6</a:t>
            </a:fld>
            <a:endParaRPr lang="en-GB"/>
          </a:p>
        </p:txBody>
      </p:sp>
    </p:spTree>
    <p:extLst>
      <p:ext uri="{BB962C8B-B14F-4D97-AF65-F5344CB8AC3E}">
        <p14:creationId xmlns:p14="http://schemas.microsoft.com/office/powerpoint/2010/main" val="22608332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Arial" panose="020B0604020202020204" pitchFamily="34" charset="0"/>
              </a:rPr>
              <a:t>Flexible working provides the opportunity for the organizational employee to operate their roles and responsibilities remotely </a:t>
            </a:r>
            <a:r>
              <a:rPr lang="en-GB" sz="2800" b="0" i="0" dirty="0">
                <a:solidFill>
                  <a:srgbClr val="000000"/>
                </a:solidFill>
                <a:effectLst/>
                <a:latin typeface="Open Sans"/>
              </a:rPr>
              <a:t>(O’Neill and </a:t>
            </a:r>
            <a:r>
              <a:rPr lang="en-GB" sz="2800" b="0" i="0" dirty="0" err="1">
                <a:solidFill>
                  <a:srgbClr val="000000"/>
                </a:solidFill>
                <a:effectLst/>
                <a:latin typeface="Open Sans"/>
              </a:rPr>
              <a:t>Kopacek</a:t>
            </a:r>
            <a:r>
              <a:rPr lang="en-GB" sz="2800" b="0" i="0" dirty="0">
                <a:solidFill>
                  <a:srgbClr val="000000"/>
                </a:solidFill>
                <a:effectLst/>
                <a:latin typeface="Open Sans"/>
              </a:rPr>
              <a:t>, 2021)</a:t>
            </a:r>
            <a:r>
              <a:rPr lang="en-US" sz="1800" dirty="0">
                <a:effectLst/>
                <a:latin typeface="Calibri" panose="020F0502020204030204" pitchFamily="34" charset="0"/>
                <a:ea typeface="Calibri" panose="020F0502020204030204" pitchFamily="34" charset="0"/>
                <a:cs typeface="Arial" panose="020B0604020202020204" pitchFamily="34" charset="0"/>
              </a:rPr>
              <a:t>. So that one employee's performance development influence other employees to engage in better performance and achieve business targets results. So organizations can operate flexible working policies to increase their employee's performance toward organizational performance </a:t>
            </a:r>
            <a:r>
              <a:rPr lang="en-GB" sz="2800" b="0" i="0" dirty="0">
                <a:solidFill>
                  <a:srgbClr val="000000"/>
                </a:solidFill>
                <a:effectLst/>
                <a:latin typeface="Open Sans"/>
              </a:rPr>
              <a:t>(Link, 2020)</a:t>
            </a:r>
            <a:r>
              <a:rPr lang="en-US" sz="1800" dirty="0">
                <a:effectLst/>
                <a:latin typeface="Calibri" panose="020F0502020204030204" pitchFamily="34" charset="0"/>
                <a:ea typeface="Calibri" panose="020F0502020204030204" pitchFamily="34" charset="0"/>
                <a:cs typeface="Arial" panose="020B0604020202020204" pitchFamily="34" charset="0"/>
              </a:rPr>
              <a: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7</a:t>
            </a:fld>
            <a:endParaRPr lang="en-GB"/>
          </a:p>
        </p:txBody>
      </p:sp>
    </p:spTree>
    <p:extLst>
      <p:ext uri="{BB962C8B-B14F-4D97-AF65-F5344CB8AC3E}">
        <p14:creationId xmlns:p14="http://schemas.microsoft.com/office/powerpoint/2010/main" val="11319681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Arial" panose="020B0604020202020204" pitchFamily="34" charset="0"/>
              </a:rPr>
              <a:t>Business human resources play important role in promoting flexible working in business significant changes </a:t>
            </a:r>
            <a:r>
              <a:rPr lang="en-GB" sz="2800" b="0" i="0" dirty="0">
                <a:solidFill>
                  <a:srgbClr val="000000"/>
                </a:solidFill>
                <a:effectLst/>
                <a:latin typeface="Open Sans"/>
              </a:rPr>
              <a:t>(Romney, 2019)</a:t>
            </a:r>
            <a:r>
              <a:rPr lang="en-US" sz="1800" dirty="0">
                <a:effectLst/>
                <a:latin typeface="Calibri" panose="020F0502020204030204" pitchFamily="34" charset="0"/>
                <a:ea typeface="Calibri" panose="020F0502020204030204" pitchFamily="34" charset="0"/>
                <a:cs typeface="Arial" panose="020B0604020202020204" pitchFamily="34" charset="0"/>
              </a:rPr>
              <a:t>. They suggest employees gather knowledge, skill and experience on their own from home. Also, support individual remote workers in their online learning to boost their performances </a:t>
            </a:r>
            <a:r>
              <a:rPr lang="en-GB" sz="2800" b="0" i="0" dirty="0">
                <a:solidFill>
                  <a:srgbClr val="000000"/>
                </a:solidFill>
                <a:effectLst/>
                <a:latin typeface="Open Sans"/>
              </a:rPr>
              <a:t>(</a:t>
            </a:r>
            <a:r>
              <a:rPr lang="en-GB" sz="2800" b="0" i="0" dirty="0" err="1">
                <a:solidFill>
                  <a:srgbClr val="000000"/>
                </a:solidFill>
                <a:effectLst/>
                <a:latin typeface="Open Sans"/>
              </a:rPr>
              <a:t>Máté</a:t>
            </a:r>
            <a:r>
              <a:rPr lang="en-GB" sz="2800" b="0" i="0" dirty="0">
                <a:solidFill>
                  <a:srgbClr val="000000"/>
                </a:solidFill>
                <a:effectLst/>
                <a:latin typeface="Open Sans"/>
              </a:rPr>
              <a:t>, 2022)</a:t>
            </a:r>
            <a:r>
              <a:rPr lang="en-US" sz="1800" dirty="0">
                <a:effectLst/>
                <a:latin typeface="Calibri" panose="020F0502020204030204" pitchFamily="34" charset="0"/>
                <a:ea typeface="Calibri" panose="020F0502020204030204" pitchFamily="34" charset="0"/>
                <a:cs typeface="Arial" panose="020B0604020202020204" pitchFamily="34" charset="0"/>
              </a:rPr>
              <a:t>. To motivate flexible workers human resource team provides feedback or comments on their performance to promote flexible working. Now flexible working is common operations and HRM promotes flexible working to increase their business values. For example, retail business organization Tesco continues their online operations and their HRM support employees to operate their duties at night. Which is effective their developing business values </a:t>
            </a:r>
            <a:r>
              <a:rPr lang="da-DK" sz="2800" b="0" i="0" dirty="0">
                <a:solidFill>
                  <a:srgbClr val="000000"/>
                </a:solidFill>
                <a:effectLst/>
                <a:latin typeface="Open Sans"/>
              </a:rPr>
              <a:t>(de Menezes and Kelliher, 2019)</a:t>
            </a:r>
            <a:r>
              <a:rPr lang="en-US" sz="1800" dirty="0">
                <a:effectLst/>
                <a:latin typeface="Calibri" panose="020F0502020204030204" pitchFamily="34" charset="0"/>
                <a:ea typeface="Calibri" panose="020F0502020204030204" pitchFamily="34"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8</a:t>
            </a:fld>
            <a:endParaRPr lang="en-GB"/>
          </a:p>
        </p:txBody>
      </p:sp>
    </p:spTree>
    <p:extLst>
      <p:ext uri="{BB962C8B-B14F-4D97-AF65-F5344CB8AC3E}">
        <p14:creationId xmlns:p14="http://schemas.microsoft.com/office/powerpoint/2010/main" val="1542109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Calibri" panose="020F0502020204030204" pitchFamily="34" charset="0"/>
                <a:ea typeface="Calibri" panose="020F0502020204030204" pitchFamily="34" charset="0"/>
                <a:cs typeface="Arial" panose="020B0604020202020204" pitchFamily="34" charset="0"/>
              </a:rPr>
              <a:t>The manufacturing company MADE.com reduce their employee performance assessment process with salaries which is effective in demotivating flexible working. Similarly, some of them have transferred some flexible workers' duties also demotivating their employees to leave the flexible workings </a:t>
            </a:r>
            <a:r>
              <a:rPr lang="en-GB" sz="2800" b="0" i="0" dirty="0">
                <a:solidFill>
                  <a:srgbClr val="000000"/>
                </a:solidFill>
                <a:effectLst/>
                <a:latin typeface="Open Sans"/>
              </a:rPr>
              <a:t>(Buxton, 2021)</a:t>
            </a:r>
            <a:r>
              <a:rPr lang="en-US" sz="1800" dirty="0">
                <a:effectLst/>
                <a:latin typeface="Calibri" panose="020F0502020204030204" pitchFamily="34" charset="0"/>
                <a:ea typeface="Calibri" panose="020F0502020204030204" pitchFamily="34" charset="0"/>
                <a:cs typeface="Arial" panose="020B0604020202020204" pitchFamily="34" charset="0"/>
              </a:rPr>
              <a:t>. As a result, all flexible workers move to the office and play their roles and responsibilities to achieve personal and professional success.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9</a:t>
            </a:fld>
            <a:endParaRPr lang="en-GB"/>
          </a:p>
        </p:txBody>
      </p:sp>
    </p:spTree>
    <p:extLst>
      <p:ext uri="{BB962C8B-B14F-4D97-AF65-F5344CB8AC3E}">
        <p14:creationId xmlns:p14="http://schemas.microsoft.com/office/powerpoint/2010/main" val="39633362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D7974F-C7AD-4C6E-A617-CEE746AFEE68}" type="slidenum">
              <a:rPr lang="en-GB" smtClean="0"/>
              <a:t>10</a:t>
            </a:fld>
            <a:endParaRPr lang="en-GB"/>
          </a:p>
        </p:txBody>
      </p:sp>
    </p:spTree>
    <p:extLst>
      <p:ext uri="{BB962C8B-B14F-4D97-AF65-F5344CB8AC3E}">
        <p14:creationId xmlns:p14="http://schemas.microsoft.com/office/powerpoint/2010/main" val="2367484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980849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349871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3113663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059859-9EF0-4C82-BA39-A020F4DA2EA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741849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059859-9EF0-4C82-BA39-A020F4DA2EAF}" type="datetimeFigureOut">
              <a:rPr lang="en-US" smtClean="0"/>
              <a:t>8/16/2022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18632421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059859-9EF0-4C82-BA39-A020F4DA2EAF}" type="datetimeFigureOut">
              <a:rPr lang="en-US" smtClean="0"/>
              <a:t>8/16/2022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1822937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059859-9EF0-4C82-BA39-A020F4DA2EAF}" type="datetimeFigureOut">
              <a:rPr lang="en-US" smtClean="0"/>
              <a:t>8/16/2022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1033015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059859-9EF0-4C82-BA39-A020F4DA2EA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339769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059859-9EF0-4C82-BA39-A020F4DA2EAF}" type="datetimeFigureOut">
              <a:rPr lang="en-US" smtClean="0"/>
              <a:t>8/16/2022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3542727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03802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35510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30340115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341575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7201369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050155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059859-9EF0-4C82-BA39-A020F4DA2EAF}" type="datetimeFigureOut">
              <a:rPr lang="en-US" smtClean="0"/>
              <a:t>8/16/2022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937FB1-F41D-4A53-A369-043262D2FCBA}" type="slidenum">
              <a:rPr lang="en-US" smtClean="0"/>
              <a:t>‹#›</a:t>
            </a:fld>
            <a:endParaRPr lang="en-US"/>
          </a:p>
        </p:txBody>
      </p:sp>
    </p:spTree>
    <p:extLst>
      <p:ext uri="{BB962C8B-B14F-4D97-AF65-F5344CB8AC3E}">
        <p14:creationId xmlns:p14="http://schemas.microsoft.com/office/powerpoint/2010/main" val="2372543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059859-9EF0-4C82-BA39-A020F4DA2EAF}" type="datetimeFigureOut">
              <a:rPr lang="en-US" smtClean="0"/>
              <a:t>8/16/2022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937FB1-F41D-4A53-A369-043262D2FCBA}" type="slidenum">
              <a:rPr lang="en-US" smtClean="0"/>
              <a:t>‹#›</a:t>
            </a:fld>
            <a:endParaRPr lang="en-US"/>
          </a:p>
        </p:txBody>
      </p:sp>
    </p:spTree>
    <p:extLst>
      <p:ext uri="{BB962C8B-B14F-4D97-AF65-F5344CB8AC3E}">
        <p14:creationId xmlns:p14="http://schemas.microsoft.com/office/powerpoint/2010/main" val="15280669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2A210-9EE8-4035-B0BC-4A90093C8704}"/>
              </a:ext>
            </a:extLst>
          </p:cNvPr>
          <p:cNvSpPr>
            <a:spLocks noGrp="1"/>
          </p:cNvSpPr>
          <p:nvPr>
            <p:ph type="title"/>
          </p:nvPr>
        </p:nvSpPr>
        <p:spPr/>
        <p:txBody>
          <a:bodyPr/>
          <a:lstStyle/>
          <a:p>
            <a:r>
              <a:rPr lang="en-GB" dirty="0">
                <a:solidFill>
                  <a:schemeClr val="tx1"/>
                </a:solidFill>
              </a:rPr>
              <a:t>University of Wales Trinity Saint David</a:t>
            </a:r>
          </a:p>
        </p:txBody>
      </p:sp>
      <p:sp>
        <p:nvSpPr>
          <p:cNvPr id="3" name="Content Placeholder 2">
            <a:extLst>
              <a:ext uri="{FF2B5EF4-FFF2-40B4-BE49-F238E27FC236}">
                <a16:creationId xmlns:a16="http://schemas.microsoft.com/office/drawing/2014/main" id="{C37352EF-2C0D-F031-2B7A-4190A5C60F40}"/>
              </a:ext>
            </a:extLst>
          </p:cNvPr>
          <p:cNvSpPr>
            <a:spLocks noGrp="1"/>
          </p:cNvSpPr>
          <p:nvPr>
            <p:ph idx="1"/>
          </p:nvPr>
        </p:nvSpPr>
        <p:spPr/>
        <p:txBody>
          <a:bodyPr/>
          <a:lstStyle/>
          <a:p>
            <a:pPr algn="ctr"/>
            <a:r>
              <a:rPr lang="en-GB" dirty="0"/>
              <a:t>Module name : Managing People</a:t>
            </a:r>
          </a:p>
          <a:p>
            <a:pPr algn="ctr"/>
            <a:r>
              <a:rPr lang="en-GB" dirty="0"/>
              <a:t>Module Code:LCBB5004</a:t>
            </a:r>
          </a:p>
          <a:p>
            <a:pPr algn="ctr"/>
            <a:r>
              <a:rPr lang="en-GB" dirty="0"/>
              <a:t>Student Name : Sava </a:t>
            </a:r>
            <a:r>
              <a:rPr lang="en-GB" dirty="0" err="1"/>
              <a:t>Kirilov</a:t>
            </a:r>
            <a:r>
              <a:rPr lang="en-GB" dirty="0"/>
              <a:t> </a:t>
            </a:r>
            <a:r>
              <a:rPr lang="en-GB" dirty="0" err="1"/>
              <a:t>Manchev</a:t>
            </a:r>
            <a:endParaRPr lang="en-GB" dirty="0"/>
          </a:p>
          <a:p>
            <a:pPr algn="ctr"/>
            <a:r>
              <a:rPr lang="en-GB" dirty="0"/>
              <a:t>Student Number :2028706</a:t>
            </a:r>
          </a:p>
          <a:p>
            <a:pPr algn="ctr"/>
            <a:r>
              <a:rPr lang="en-GB" dirty="0"/>
              <a:t>Lecturer Name: Nishi </a:t>
            </a:r>
            <a:r>
              <a:rPr lang="en-GB" dirty="0" err="1"/>
              <a:t>Ramsurrun</a:t>
            </a:r>
            <a:r>
              <a:rPr lang="en-GB" dirty="0"/>
              <a:t> </a:t>
            </a:r>
          </a:p>
          <a:p>
            <a:endParaRPr lang="en-GB" dirty="0"/>
          </a:p>
        </p:txBody>
      </p:sp>
    </p:spTree>
    <p:extLst>
      <p:ext uri="{BB962C8B-B14F-4D97-AF65-F5344CB8AC3E}">
        <p14:creationId xmlns:p14="http://schemas.microsoft.com/office/powerpoint/2010/main" val="1207214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519EA-FD07-45A4-8576-E1E87EA52B70}"/>
              </a:ext>
            </a:extLst>
          </p:cNvPr>
          <p:cNvSpPr>
            <a:spLocks noGrp="1"/>
          </p:cNvSpPr>
          <p:nvPr>
            <p:ph type="ctrTitle"/>
          </p:nvPr>
        </p:nvSpPr>
        <p:spPr/>
        <p:txBody>
          <a:bodyPr>
            <a:normAutofit fontScale="90000"/>
          </a:bodyPr>
          <a:lstStyle/>
          <a:p>
            <a:br>
              <a:rPr lang="en-GB" sz="3200" b="0" i="0" u="none" strike="noStrike" baseline="0" dirty="0">
                <a:solidFill>
                  <a:srgbClr val="000000"/>
                </a:solidFill>
              </a:rPr>
            </a:br>
            <a:r>
              <a:rPr lang="en-GB" sz="3200" b="0" i="0" u="none" strike="noStrike" baseline="0" dirty="0">
                <a:solidFill>
                  <a:srgbClr val="000000"/>
                </a:solidFill>
              </a:rPr>
              <a:t> </a:t>
            </a:r>
            <a:r>
              <a:rPr lang="en-GB" sz="3200" b="1" i="0" u="none" strike="noStrike" baseline="0" dirty="0">
                <a:solidFill>
                  <a:srgbClr val="000000"/>
                </a:solidFill>
              </a:rPr>
              <a:t>Assessment 1 Individual Presentation </a:t>
            </a:r>
            <a:r>
              <a:rPr lang="en-GB" sz="1800" b="0" i="0" u="none" strike="noStrike" baseline="0" dirty="0">
                <a:solidFill>
                  <a:srgbClr val="000000"/>
                </a:solidFill>
              </a:rPr>
              <a:t>	</a:t>
            </a:r>
            <a:br>
              <a:rPr lang="en-GB" sz="1800" b="0" i="0" u="none" strike="noStrike" baseline="0" dirty="0">
                <a:solidFill>
                  <a:srgbClr val="000000"/>
                </a:solidFill>
              </a:rPr>
            </a:br>
            <a:endParaRPr lang="en-US" dirty="0"/>
          </a:p>
        </p:txBody>
      </p:sp>
      <p:sp>
        <p:nvSpPr>
          <p:cNvPr id="3" name="Subtitle 2">
            <a:extLst>
              <a:ext uri="{FF2B5EF4-FFF2-40B4-BE49-F238E27FC236}">
                <a16:creationId xmlns:a16="http://schemas.microsoft.com/office/drawing/2014/main" id="{101618DC-31F0-429E-B93F-10538B6FBBF5}"/>
              </a:ext>
            </a:extLst>
          </p:cNvPr>
          <p:cNvSpPr>
            <a:spLocks noGrp="1"/>
          </p:cNvSpPr>
          <p:nvPr>
            <p:ph type="subTitle" idx="1"/>
          </p:nvPr>
        </p:nvSpPr>
        <p:spPr>
          <a:xfrm>
            <a:off x="894508" y="3358375"/>
            <a:ext cx="7766936" cy="1096899"/>
          </a:xfrm>
        </p:spPr>
        <p:txBody>
          <a:bodyPr>
            <a:normAutofit/>
          </a:bodyPr>
          <a:lstStyle/>
          <a:p>
            <a:r>
              <a:rPr lang="en-GB" sz="3200" b="0" i="0" u="none" strike="noStrike" baseline="0" dirty="0">
                <a:solidFill>
                  <a:srgbClr val="000000"/>
                </a:solidFill>
                <a:latin typeface="+mj-lt"/>
              </a:rPr>
              <a:t>In favour of flexible working</a:t>
            </a:r>
            <a:endParaRPr lang="en-US" sz="3200" dirty="0">
              <a:latin typeface="+mj-lt"/>
            </a:endParaRPr>
          </a:p>
          <a:p>
            <a:endParaRPr lang="en-US" sz="3200" dirty="0">
              <a:latin typeface="+mj-lt"/>
            </a:endParaRPr>
          </a:p>
        </p:txBody>
      </p:sp>
    </p:spTree>
    <p:extLst>
      <p:ext uri="{BB962C8B-B14F-4D97-AF65-F5344CB8AC3E}">
        <p14:creationId xmlns:p14="http://schemas.microsoft.com/office/powerpoint/2010/main" val="2093684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90C58-718C-4DA7-B09D-C903DFFC754F}"/>
              </a:ext>
            </a:extLst>
          </p:cNvPr>
          <p:cNvSpPr>
            <a:spLocks noGrp="1"/>
          </p:cNvSpPr>
          <p:nvPr>
            <p:ph type="title"/>
          </p:nvPr>
        </p:nvSpPr>
        <p:spPr/>
        <p:txBody>
          <a:bodyPr>
            <a:normAutofit/>
          </a:bodyPr>
          <a:lstStyle/>
          <a:p>
            <a:r>
              <a:rPr lang="en-US" sz="2400" dirty="0"/>
              <a:t>Introduction</a:t>
            </a:r>
          </a:p>
        </p:txBody>
      </p:sp>
      <p:sp>
        <p:nvSpPr>
          <p:cNvPr id="3" name="Content Placeholder 2">
            <a:extLst>
              <a:ext uri="{FF2B5EF4-FFF2-40B4-BE49-F238E27FC236}">
                <a16:creationId xmlns:a16="http://schemas.microsoft.com/office/drawing/2014/main" id="{6B32690B-DD40-48C9-956B-BCFD7AC3BBC4}"/>
              </a:ext>
            </a:extLst>
          </p:cNvPr>
          <p:cNvSpPr>
            <a:spLocks noGrp="1"/>
          </p:cNvSpPr>
          <p:nvPr>
            <p:ph idx="1"/>
          </p:nvPr>
        </p:nvSpPr>
        <p:spPr/>
        <p:txBody>
          <a:bodyPr/>
          <a:lstStyle/>
          <a:p>
            <a:pPr algn="just">
              <a:lnSpc>
                <a:spcPct val="150000"/>
              </a:lnSpc>
            </a:pPr>
            <a:r>
              <a:rPr lang="en-US" sz="1800" kern="1200" dirty="0">
                <a:solidFill>
                  <a:srgbClr val="404040"/>
                </a:solidFill>
                <a:effectLst/>
                <a:latin typeface="Calibri" panose="020F0502020204030204" pitchFamily="34" charset="0"/>
                <a:ea typeface="Times New Roman" panose="02020603050405020304" pitchFamily="18" charset="0"/>
                <a:cs typeface="Arial" panose="020B0604020202020204" pitchFamily="34" charset="0"/>
              </a:rPr>
              <a:t>Flexible working states the opportunity for the individual to operate their business professional activities for personal needs or professional needs </a:t>
            </a:r>
            <a:r>
              <a:rPr lang="en-GB" b="0" i="0" dirty="0">
                <a:solidFill>
                  <a:srgbClr val="000000"/>
                </a:solidFill>
                <a:effectLst/>
                <a:latin typeface="Open Sans"/>
              </a:rPr>
              <a:t>(Buxton, 2021)</a:t>
            </a:r>
            <a:r>
              <a:rPr lang="en-US" sz="1800" kern="1200" dirty="0">
                <a:solidFill>
                  <a:srgbClr val="404040"/>
                </a:solidFill>
                <a:effectLst/>
                <a:latin typeface="Calibri" panose="020F0502020204030204" pitchFamily="34" charset="0"/>
                <a:ea typeface="Times New Roman" panose="02020603050405020304" pitchFamily="18" charset="0"/>
                <a:cs typeface="Arial" panose="020B0604020202020204" pitchFamily="34" charset="0"/>
              </a:rPr>
              <a:t>. Flexible working is not like other professional working operations present in business organizations nine to five. Because flexible working opportunities are not able to provide professional needs but support individuals mentally and for health purposes. So flexible working does not become a business trend to operate business operations and manage dynamics and achieve business success. </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endParaRPr lang="en-US" dirty="0"/>
          </a:p>
        </p:txBody>
      </p:sp>
    </p:spTree>
    <p:extLst>
      <p:ext uri="{BB962C8B-B14F-4D97-AF65-F5344CB8AC3E}">
        <p14:creationId xmlns:p14="http://schemas.microsoft.com/office/powerpoint/2010/main" val="25729221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DF5A4-274A-4976-A78D-7EAABE3BFE16}"/>
              </a:ext>
            </a:extLst>
          </p:cNvPr>
          <p:cNvSpPr>
            <a:spLocks noGrp="1"/>
          </p:cNvSpPr>
          <p:nvPr>
            <p:ph type="title"/>
          </p:nvPr>
        </p:nvSpPr>
        <p:spPr>
          <a:xfrm>
            <a:off x="677334" y="609600"/>
            <a:ext cx="8596668" cy="784194"/>
          </a:xfrm>
        </p:spPr>
        <p:txBody>
          <a:bodyPr>
            <a:normAutofit/>
          </a:bodyPr>
          <a:lstStyle/>
          <a:p>
            <a:r>
              <a:rPr lang="en-US" sz="2400" dirty="0"/>
              <a:t>Flexible working, diversity and inclusion</a:t>
            </a:r>
          </a:p>
        </p:txBody>
      </p:sp>
      <p:sp>
        <p:nvSpPr>
          <p:cNvPr id="3" name="Content Placeholder 2">
            <a:extLst>
              <a:ext uri="{FF2B5EF4-FFF2-40B4-BE49-F238E27FC236}">
                <a16:creationId xmlns:a16="http://schemas.microsoft.com/office/drawing/2014/main" id="{EE793C2E-E1E5-4756-B61D-0554CC5F501F}"/>
              </a:ext>
            </a:extLst>
          </p:cNvPr>
          <p:cNvSpPr>
            <a:spLocks noGrp="1"/>
          </p:cNvSpPr>
          <p:nvPr>
            <p:ph idx="1"/>
          </p:nvPr>
        </p:nvSpPr>
        <p:spPr>
          <a:xfrm>
            <a:off x="677334" y="1464817"/>
            <a:ext cx="5980918" cy="3994950"/>
          </a:xfrm>
        </p:spPr>
        <p:txBody>
          <a:bodyPr/>
          <a:lstStyle/>
          <a:p>
            <a:pPr marL="0" indent="0">
              <a:buNone/>
            </a:pPr>
            <a:r>
              <a:rPr lang="en-US" b="1" dirty="0"/>
              <a:t>Flexible working</a:t>
            </a:r>
          </a:p>
          <a:p>
            <a:r>
              <a:rPr lang="en-US" dirty="0"/>
              <a:t>Flexible working provide opportunity to use modern technology.</a:t>
            </a:r>
          </a:p>
          <a:p>
            <a:r>
              <a:rPr lang="en-US" dirty="0"/>
              <a:t>Personal performance evaluation.</a:t>
            </a:r>
          </a:p>
          <a:p>
            <a:pPr marL="0" indent="0">
              <a:buNone/>
            </a:pPr>
            <a:r>
              <a:rPr lang="en-US" b="1" dirty="0"/>
              <a:t>Diversity </a:t>
            </a:r>
          </a:p>
          <a:p>
            <a:r>
              <a:rPr lang="en-US" dirty="0"/>
              <a:t>Understanding management status.</a:t>
            </a:r>
          </a:p>
          <a:p>
            <a:r>
              <a:rPr lang="en-US" dirty="0"/>
              <a:t>Job functioning</a:t>
            </a:r>
          </a:p>
          <a:p>
            <a:pPr marL="0" indent="0">
              <a:buNone/>
            </a:pPr>
            <a:r>
              <a:rPr lang="en-US" b="1" dirty="0"/>
              <a:t>Inclusions </a:t>
            </a:r>
          </a:p>
          <a:p>
            <a:r>
              <a:rPr lang="en-US" dirty="0"/>
              <a:t>Self acquisition </a:t>
            </a:r>
          </a:p>
          <a:p>
            <a:r>
              <a:rPr lang="en-US" dirty="0"/>
              <a:t>Practice skills and develop experiences </a:t>
            </a:r>
          </a:p>
        </p:txBody>
      </p:sp>
      <p:pic>
        <p:nvPicPr>
          <p:cNvPr id="4" name="Picture 3">
            <a:extLst>
              <a:ext uri="{FF2B5EF4-FFF2-40B4-BE49-F238E27FC236}">
                <a16:creationId xmlns:a16="http://schemas.microsoft.com/office/drawing/2014/main" id="{9D66348D-B4E9-4C10-B769-8592F9371BE9}"/>
              </a:ext>
            </a:extLst>
          </p:cNvPr>
          <p:cNvPicPr>
            <a:picLocks noChangeAspect="1"/>
          </p:cNvPicPr>
          <p:nvPr/>
        </p:nvPicPr>
        <p:blipFill>
          <a:blip r:embed="rId3"/>
          <a:stretch>
            <a:fillRect/>
          </a:stretch>
        </p:blipFill>
        <p:spPr>
          <a:xfrm>
            <a:off x="5551285" y="2379268"/>
            <a:ext cx="4365072" cy="3013915"/>
          </a:xfrm>
          <a:prstGeom prst="rect">
            <a:avLst/>
          </a:prstGeom>
        </p:spPr>
      </p:pic>
    </p:spTree>
    <p:extLst>
      <p:ext uri="{BB962C8B-B14F-4D97-AF65-F5344CB8AC3E}">
        <p14:creationId xmlns:p14="http://schemas.microsoft.com/office/powerpoint/2010/main" val="2756179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DEF5C-48E1-4354-9366-C94B07D19BD8}"/>
              </a:ext>
            </a:extLst>
          </p:cNvPr>
          <p:cNvSpPr>
            <a:spLocks noGrp="1"/>
          </p:cNvSpPr>
          <p:nvPr>
            <p:ph type="title"/>
          </p:nvPr>
        </p:nvSpPr>
        <p:spPr>
          <a:xfrm>
            <a:off x="677334" y="609600"/>
            <a:ext cx="8596668" cy="763589"/>
          </a:xfrm>
        </p:spPr>
        <p:txBody>
          <a:bodyPr>
            <a:normAutofit/>
          </a:bodyPr>
          <a:lstStyle/>
          <a:p>
            <a:r>
              <a:rPr lang="en-US" sz="2400" dirty="0"/>
              <a:t>Justification of the stand in favor of flexible working </a:t>
            </a:r>
          </a:p>
        </p:txBody>
      </p:sp>
      <p:sp>
        <p:nvSpPr>
          <p:cNvPr id="3" name="Content Placeholder 2">
            <a:extLst>
              <a:ext uri="{FF2B5EF4-FFF2-40B4-BE49-F238E27FC236}">
                <a16:creationId xmlns:a16="http://schemas.microsoft.com/office/drawing/2014/main" id="{5DE12A56-3517-4162-926E-81C3AC6B5873}"/>
              </a:ext>
            </a:extLst>
          </p:cNvPr>
          <p:cNvSpPr>
            <a:spLocks noGrp="1"/>
          </p:cNvSpPr>
          <p:nvPr>
            <p:ph idx="1"/>
          </p:nvPr>
        </p:nvSpPr>
        <p:spPr>
          <a:xfrm>
            <a:off x="677334" y="2160589"/>
            <a:ext cx="4397586" cy="3880773"/>
          </a:xfrm>
        </p:spPr>
        <p:txBody>
          <a:bodyPr/>
          <a:lstStyle/>
          <a:p>
            <a:r>
              <a:rPr lang="en-US" dirty="0"/>
              <a:t>Less stress</a:t>
            </a:r>
          </a:p>
          <a:p>
            <a:r>
              <a:rPr lang="en-US" dirty="0"/>
              <a:t>Saves money</a:t>
            </a:r>
          </a:p>
          <a:p>
            <a:r>
              <a:rPr lang="en-US" dirty="0"/>
              <a:t>Better health</a:t>
            </a:r>
          </a:p>
          <a:p>
            <a:r>
              <a:rPr lang="en-US" dirty="0"/>
              <a:t>Boosts mode</a:t>
            </a:r>
          </a:p>
          <a:p>
            <a:r>
              <a:rPr lang="en-US" dirty="0"/>
              <a:t>More time for family </a:t>
            </a:r>
          </a:p>
          <a:p>
            <a:r>
              <a:rPr lang="en-US" dirty="0"/>
              <a:t>More time for travel and personal refreshments</a:t>
            </a:r>
          </a:p>
        </p:txBody>
      </p:sp>
      <p:pic>
        <p:nvPicPr>
          <p:cNvPr id="4" name="Picture 3">
            <a:extLst>
              <a:ext uri="{FF2B5EF4-FFF2-40B4-BE49-F238E27FC236}">
                <a16:creationId xmlns:a16="http://schemas.microsoft.com/office/drawing/2014/main" id="{E25D3760-9C13-4ED7-9ADA-6CA6E2EE801E}"/>
              </a:ext>
            </a:extLst>
          </p:cNvPr>
          <p:cNvPicPr>
            <a:picLocks noChangeAspect="1"/>
          </p:cNvPicPr>
          <p:nvPr/>
        </p:nvPicPr>
        <p:blipFill rotWithShape="1">
          <a:blip r:embed="rId3"/>
          <a:srcRect t="22257"/>
          <a:stretch/>
        </p:blipFill>
        <p:spPr>
          <a:xfrm>
            <a:off x="4702002" y="1930400"/>
            <a:ext cx="4572000" cy="3554411"/>
          </a:xfrm>
          <a:prstGeom prst="rect">
            <a:avLst/>
          </a:prstGeom>
        </p:spPr>
      </p:pic>
    </p:spTree>
    <p:extLst>
      <p:ext uri="{BB962C8B-B14F-4D97-AF65-F5344CB8AC3E}">
        <p14:creationId xmlns:p14="http://schemas.microsoft.com/office/powerpoint/2010/main" val="2198245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0154-5358-4D05-A140-5BBAA6D0B782}"/>
              </a:ext>
            </a:extLst>
          </p:cNvPr>
          <p:cNvSpPr>
            <a:spLocks noGrp="1"/>
          </p:cNvSpPr>
          <p:nvPr>
            <p:ph type="title"/>
          </p:nvPr>
        </p:nvSpPr>
        <p:spPr>
          <a:xfrm>
            <a:off x="677334" y="609600"/>
            <a:ext cx="8596668" cy="709306"/>
          </a:xfrm>
        </p:spPr>
        <p:txBody>
          <a:bodyPr>
            <a:normAutofit/>
          </a:bodyPr>
          <a:lstStyle/>
          <a:p>
            <a:r>
              <a:rPr lang="en-US" sz="2400" dirty="0"/>
              <a:t>Link between flexible working and diversity and inclusion</a:t>
            </a:r>
          </a:p>
        </p:txBody>
      </p:sp>
      <p:sp>
        <p:nvSpPr>
          <p:cNvPr id="3" name="Content Placeholder 2">
            <a:extLst>
              <a:ext uri="{FF2B5EF4-FFF2-40B4-BE49-F238E27FC236}">
                <a16:creationId xmlns:a16="http://schemas.microsoft.com/office/drawing/2014/main" id="{ED09D375-8C3C-440B-A5BD-C636F0749E8B}"/>
              </a:ext>
            </a:extLst>
          </p:cNvPr>
          <p:cNvSpPr>
            <a:spLocks noGrp="1"/>
          </p:cNvSpPr>
          <p:nvPr>
            <p:ph idx="1"/>
          </p:nvPr>
        </p:nvSpPr>
        <p:spPr>
          <a:xfrm>
            <a:off x="677334" y="2160589"/>
            <a:ext cx="6637866" cy="2363285"/>
          </a:xfrm>
        </p:spPr>
        <p:txBody>
          <a:bodyPr/>
          <a:lstStyle/>
          <a:p>
            <a:r>
              <a:rPr lang="en-US" dirty="0"/>
              <a:t>Varity of different perspective </a:t>
            </a:r>
          </a:p>
          <a:p>
            <a:r>
              <a:rPr lang="en-US" dirty="0"/>
              <a:t>Higher innovation</a:t>
            </a:r>
          </a:p>
          <a:p>
            <a:r>
              <a:rPr lang="en-US" dirty="0"/>
              <a:t>Increased creativity</a:t>
            </a:r>
          </a:p>
          <a:p>
            <a:r>
              <a:rPr lang="en-US" dirty="0"/>
              <a:t>Faster problem solving </a:t>
            </a:r>
          </a:p>
          <a:p>
            <a:r>
              <a:rPr lang="en-US" dirty="0"/>
              <a:t>Better decision making </a:t>
            </a:r>
          </a:p>
        </p:txBody>
      </p:sp>
      <p:pic>
        <p:nvPicPr>
          <p:cNvPr id="4" name="Picture 3">
            <a:extLst>
              <a:ext uri="{FF2B5EF4-FFF2-40B4-BE49-F238E27FC236}">
                <a16:creationId xmlns:a16="http://schemas.microsoft.com/office/drawing/2014/main" id="{E362CF6A-0769-4B8E-91AD-29C151C6DFA9}"/>
              </a:ext>
            </a:extLst>
          </p:cNvPr>
          <p:cNvPicPr>
            <a:picLocks noChangeAspect="1"/>
          </p:cNvPicPr>
          <p:nvPr/>
        </p:nvPicPr>
        <p:blipFill>
          <a:blip r:embed="rId3"/>
          <a:stretch>
            <a:fillRect/>
          </a:stretch>
        </p:blipFill>
        <p:spPr>
          <a:xfrm>
            <a:off x="4236899" y="2594746"/>
            <a:ext cx="5277735" cy="2770811"/>
          </a:xfrm>
          <a:prstGeom prst="rect">
            <a:avLst/>
          </a:prstGeom>
        </p:spPr>
      </p:pic>
    </p:spTree>
    <p:extLst>
      <p:ext uri="{BB962C8B-B14F-4D97-AF65-F5344CB8AC3E}">
        <p14:creationId xmlns:p14="http://schemas.microsoft.com/office/powerpoint/2010/main" val="1009430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30154-5358-4D05-A140-5BBAA6D0B782}"/>
              </a:ext>
            </a:extLst>
          </p:cNvPr>
          <p:cNvSpPr>
            <a:spLocks noGrp="1"/>
          </p:cNvSpPr>
          <p:nvPr>
            <p:ph type="title"/>
          </p:nvPr>
        </p:nvSpPr>
        <p:spPr>
          <a:xfrm>
            <a:off x="677334" y="609600"/>
            <a:ext cx="8596668" cy="539002"/>
          </a:xfrm>
        </p:spPr>
        <p:txBody>
          <a:bodyPr>
            <a:normAutofit/>
          </a:bodyPr>
          <a:lstStyle/>
          <a:p>
            <a:r>
              <a:rPr lang="en-US" sz="2400" dirty="0"/>
              <a:t>Link between flexible working and diversity and inclusion</a:t>
            </a:r>
          </a:p>
        </p:txBody>
      </p:sp>
      <p:sp>
        <p:nvSpPr>
          <p:cNvPr id="3" name="Content Placeholder 2">
            <a:extLst>
              <a:ext uri="{FF2B5EF4-FFF2-40B4-BE49-F238E27FC236}">
                <a16:creationId xmlns:a16="http://schemas.microsoft.com/office/drawing/2014/main" id="{ED09D375-8C3C-440B-A5BD-C636F0749E8B}"/>
              </a:ext>
            </a:extLst>
          </p:cNvPr>
          <p:cNvSpPr>
            <a:spLocks noGrp="1"/>
          </p:cNvSpPr>
          <p:nvPr>
            <p:ph idx="1"/>
          </p:nvPr>
        </p:nvSpPr>
        <p:spPr>
          <a:xfrm>
            <a:off x="677334" y="2160590"/>
            <a:ext cx="3766329" cy="2186822"/>
          </a:xfrm>
        </p:spPr>
        <p:txBody>
          <a:bodyPr/>
          <a:lstStyle/>
          <a:p>
            <a:r>
              <a:rPr lang="en-US" dirty="0"/>
              <a:t>Increased profits</a:t>
            </a:r>
          </a:p>
          <a:p>
            <a:r>
              <a:rPr lang="en-US" dirty="0"/>
              <a:t>Higher employee engagement</a:t>
            </a:r>
          </a:p>
          <a:p>
            <a:r>
              <a:rPr lang="en-US" dirty="0"/>
              <a:t>Reduce employee turnover </a:t>
            </a:r>
          </a:p>
          <a:p>
            <a:r>
              <a:rPr lang="en-US" dirty="0"/>
              <a:t>Better company reputation</a:t>
            </a:r>
          </a:p>
          <a:p>
            <a:r>
              <a:rPr lang="en-US" dirty="0"/>
              <a:t>Improved hiring results </a:t>
            </a:r>
          </a:p>
        </p:txBody>
      </p:sp>
      <p:pic>
        <p:nvPicPr>
          <p:cNvPr id="4" name="Picture 3">
            <a:extLst>
              <a:ext uri="{FF2B5EF4-FFF2-40B4-BE49-F238E27FC236}">
                <a16:creationId xmlns:a16="http://schemas.microsoft.com/office/drawing/2014/main" id="{ACAFCBE2-F97E-4B72-BEB1-38F630EB947A}"/>
              </a:ext>
            </a:extLst>
          </p:cNvPr>
          <p:cNvPicPr>
            <a:picLocks noChangeAspect="1"/>
          </p:cNvPicPr>
          <p:nvPr/>
        </p:nvPicPr>
        <p:blipFill>
          <a:blip r:embed="rId3"/>
          <a:stretch>
            <a:fillRect/>
          </a:stretch>
        </p:blipFill>
        <p:spPr>
          <a:xfrm>
            <a:off x="4443663" y="1930400"/>
            <a:ext cx="5143500" cy="3429000"/>
          </a:xfrm>
          <a:prstGeom prst="rect">
            <a:avLst/>
          </a:prstGeom>
        </p:spPr>
      </p:pic>
    </p:spTree>
    <p:extLst>
      <p:ext uri="{BB962C8B-B14F-4D97-AF65-F5344CB8AC3E}">
        <p14:creationId xmlns:p14="http://schemas.microsoft.com/office/powerpoint/2010/main" val="22042399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8A43B-542D-4FB9-9A86-3674E68135F9}"/>
              </a:ext>
            </a:extLst>
          </p:cNvPr>
          <p:cNvSpPr>
            <a:spLocks noGrp="1"/>
          </p:cNvSpPr>
          <p:nvPr>
            <p:ph type="title"/>
          </p:nvPr>
        </p:nvSpPr>
        <p:spPr>
          <a:xfrm>
            <a:off x="677334" y="609600"/>
            <a:ext cx="8596668" cy="1005840"/>
          </a:xfrm>
        </p:spPr>
        <p:txBody>
          <a:bodyPr>
            <a:normAutofit/>
          </a:bodyPr>
          <a:lstStyle/>
          <a:p>
            <a:r>
              <a:rPr lang="en-US" sz="2400" dirty="0"/>
              <a:t>Role of human resource in promoting/addressing the concern of inequality related to flexible working</a:t>
            </a:r>
          </a:p>
        </p:txBody>
      </p:sp>
      <p:sp>
        <p:nvSpPr>
          <p:cNvPr id="3" name="Content Placeholder 2">
            <a:extLst>
              <a:ext uri="{FF2B5EF4-FFF2-40B4-BE49-F238E27FC236}">
                <a16:creationId xmlns:a16="http://schemas.microsoft.com/office/drawing/2014/main" id="{07829564-E539-4857-81D8-D6D0B0D76EE1}"/>
              </a:ext>
            </a:extLst>
          </p:cNvPr>
          <p:cNvSpPr>
            <a:spLocks noGrp="1"/>
          </p:cNvSpPr>
          <p:nvPr>
            <p:ph idx="1"/>
          </p:nvPr>
        </p:nvSpPr>
        <p:spPr>
          <a:xfrm>
            <a:off x="677334" y="2160590"/>
            <a:ext cx="5065740" cy="3149348"/>
          </a:xfrm>
        </p:spPr>
        <p:txBody>
          <a:bodyPr/>
          <a:lstStyle/>
          <a:p>
            <a:r>
              <a:rPr lang="en-US" dirty="0"/>
              <a:t>Improved knowledge, skills, and experience level</a:t>
            </a:r>
          </a:p>
          <a:p>
            <a:r>
              <a:rPr lang="en-US" dirty="0"/>
              <a:t>Boost in job performance by learning</a:t>
            </a:r>
          </a:p>
          <a:p>
            <a:r>
              <a:rPr lang="en-US" dirty="0"/>
              <a:t>Highlighting commitments</a:t>
            </a:r>
          </a:p>
          <a:p>
            <a:r>
              <a:rPr lang="en-US" dirty="0"/>
              <a:t>Increased job value in the market </a:t>
            </a:r>
          </a:p>
        </p:txBody>
      </p:sp>
      <p:pic>
        <p:nvPicPr>
          <p:cNvPr id="4" name="Picture 3">
            <a:extLst>
              <a:ext uri="{FF2B5EF4-FFF2-40B4-BE49-F238E27FC236}">
                <a16:creationId xmlns:a16="http://schemas.microsoft.com/office/drawing/2014/main" id="{3863E95A-CF37-47E5-A2EA-84CA8591D826}"/>
              </a:ext>
            </a:extLst>
          </p:cNvPr>
          <p:cNvPicPr>
            <a:picLocks noChangeAspect="1"/>
          </p:cNvPicPr>
          <p:nvPr/>
        </p:nvPicPr>
        <p:blipFill>
          <a:blip r:embed="rId3"/>
          <a:stretch>
            <a:fillRect/>
          </a:stretch>
        </p:blipFill>
        <p:spPr>
          <a:xfrm>
            <a:off x="5951623" y="2235340"/>
            <a:ext cx="3946358" cy="2834274"/>
          </a:xfrm>
          <a:prstGeom prst="rect">
            <a:avLst/>
          </a:prstGeom>
        </p:spPr>
      </p:pic>
    </p:spTree>
    <p:extLst>
      <p:ext uri="{BB962C8B-B14F-4D97-AF65-F5344CB8AC3E}">
        <p14:creationId xmlns:p14="http://schemas.microsoft.com/office/powerpoint/2010/main" val="1607501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D32F8-8AFA-4329-B1DF-57A657B95EEA}"/>
              </a:ext>
            </a:extLst>
          </p:cNvPr>
          <p:cNvSpPr>
            <a:spLocks noGrp="1"/>
          </p:cNvSpPr>
          <p:nvPr>
            <p:ph type="title"/>
          </p:nvPr>
        </p:nvSpPr>
        <p:spPr>
          <a:xfrm>
            <a:off x="677334" y="609600"/>
            <a:ext cx="8596668" cy="807720"/>
          </a:xfrm>
        </p:spPr>
        <p:txBody>
          <a:bodyPr>
            <a:normAutofit fontScale="90000"/>
          </a:bodyPr>
          <a:lstStyle/>
          <a:p>
            <a:r>
              <a:rPr lang="en-US" sz="2400" dirty="0"/>
              <a:t>Role of human resource in promoting/addressing the concern of inequality related to flexible working</a:t>
            </a:r>
            <a:endParaRPr lang="en-GB" sz="2400" dirty="0"/>
          </a:p>
        </p:txBody>
      </p:sp>
      <p:sp>
        <p:nvSpPr>
          <p:cNvPr id="3" name="Content Placeholder 2">
            <a:extLst>
              <a:ext uri="{FF2B5EF4-FFF2-40B4-BE49-F238E27FC236}">
                <a16:creationId xmlns:a16="http://schemas.microsoft.com/office/drawing/2014/main" id="{C7C30EC4-B5CB-4C86-BB2E-7585C4CE101C}"/>
              </a:ext>
            </a:extLst>
          </p:cNvPr>
          <p:cNvSpPr>
            <a:spLocks noGrp="1"/>
          </p:cNvSpPr>
          <p:nvPr>
            <p:ph idx="1"/>
          </p:nvPr>
        </p:nvSpPr>
        <p:spPr>
          <a:xfrm>
            <a:off x="677334" y="2160589"/>
            <a:ext cx="4359887" cy="2731451"/>
          </a:xfrm>
        </p:spPr>
        <p:txBody>
          <a:bodyPr/>
          <a:lstStyle/>
          <a:p>
            <a:r>
              <a:rPr lang="en-US" dirty="0"/>
              <a:t>Reducing performance assessments</a:t>
            </a:r>
          </a:p>
          <a:p>
            <a:r>
              <a:rPr lang="en-US" dirty="0"/>
              <a:t>Dominating individual roles and responsibilities.</a:t>
            </a:r>
          </a:p>
          <a:p>
            <a:r>
              <a:rPr lang="en-US" dirty="0"/>
              <a:t>Transferring duties</a:t>
            </a:r>
          </a:p>
          <a:p>
            <a:r>
              <a:rPr lang="en-US" dirty="0"/>
              <a:t>Decreasing reword and salaries </a:t>
            </a:r>
            <a:endParaRPr lang="en-GB" dirty="0"/>
          </a:p>
        </p:txBody>
      </p:sp>
      <p:pic>
        <p:nvPicPr>
          <p:cNvPr id="4" name="Picture 3">
            <a:extLst>
              <a:ext uri="{FF2B5EF4-FFF2-40B4-BE49-F238E27FC236}">
                <a16:creationId xmlns:a16="http://schemas.microsoft.com/office/drawing/2014/main" id="{15411968-18E0-40EF-88C4-74B9315C88DE}"/>
              </a:ext>
            </a:extLst>
          </p:cNvPr>
          <p:cNvPicPr>
            <a:picLocks noChangeAspect="1"/>
          </p:cNvPicPr>
          <p:nvPr/>
        </p:nvPicPr>
        <p:blipFill>
          <a:blip r:embed="rId3"/>
          <a:stretch>
            <a:fillRect/>
          </a:stretch>
        </p:blipFill>
        <p:spPr>
          <a:xfrm>
            <a:off x="5720514" y="1986213"/>
            <a:ext cx="3745993" cy="3307682"/>
          </a:xfrm>
          <a:prstGeom prst="rect">
            <a:avLst/>
          </a:prstGeom>
        </p:spPr>
      </p:pic>
    </p:spTree>
    <p:extLst>
      <p:ext uri="{BB962C8B-B14F-4D97-AF65-F5344CB8AC3E}">
        <p14:creationId xmlns:p14="http://schemas.microsoft.com/office/powerpoint/2010/main" val="12036623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36967-0183-44A3-8A57-B87D49DEE9FC}"/>
              </a:ext>
            </a:extLst>
          </p:cNvPr>
          <p:cNvSpPr>
            <a:spLocks noGrp="1"/>
          </p:cNvSpPr>
          <p:nvPr>
            <p:ph type="title"/>
          </p:nvPr>
        </p:nvSpPr>
        <p:spPr/>
        <p:txBody>
          <a:bodyPr>
            <a:normAutofit/>
          </a:bodyPr>
          <a:lstStyle/>
          <a:p>
            <a:r>
              <a:rPr lang="en-US" sz="2400" dirty="0"/>
              <a:t>Conclusion</a:t>
            </a:r>
          </a:p>
        </p:txBody>
      </p:sp>
      <p:sp>
        <p:nvSpPr>
          <p:cNvPr id="3" name="Content Placeholder 2">
            <a:extLst>
              <a:ext uri="{FF2B5EF4-FFF2-40B4-BE49-F238E27FC236}">
                <a16:creationId xmlns:a16="http://schemas.microsoft.com/office/drawing/2014/main" id="{B9DAD851-2AF1-44CA-851B-AEAD58ED0587}"/>
              </a:ext>
            </a:extLst>
          </p:cNvPr>
          <p:cNvSpPr>
            <a:spLocks noGrp="1"/>
          </p:cNvSpPr>
          <p:nvPr>
            <p:ph idx="1"/>
          </p:nvPr>
        </p:nvSpPr>
        <p:spPr/>
        <p:txBody>
          <a:bodyPr/>
          <a:lstStyle/>
          <a:p>
            <a:pPr algn="just">
              <a:lnSpc>
                <a:spcPct val="150000"/>
              </a:lnSpc>
            </a:pPr>
            <a:r>
              <a:rPr lang="en-US" sz="2400" dirty="0">
                <a:effectLst/>
                <a:latin typeface="Calibri" panose="020F0502020204030204" pitchFamily="34" charset="0"/>
                <a:ea typeface="Calibri" panose="020F0502020204030204" pitchFamily="34" charset="0"/>
                <a:cs typeface="Arial" panose="020B0604020202020204" pitchFamily="34" charset="0"/>
              </a:rPr>
              <a:t>Flexible working is a new trend of business operations which is beneficial to business operations to operate 24*7. As a result business can operate their functional operations accordingly with business aims and objectives to achieve the goals. </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6752558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64843-EBCC-4D1C-B8E6-81931E911C83}"/>
              </a:ext>
            </a:extLst>
          </p:cNvPr>
          <p:cNvSpPr>
            <a:spLocks noGrp="1"/>
          </p:cNvSpPr>
          <p:nvPr>
            <p:ph type="title"/>
          </p:nvPr>
        </p:nvSpPr>
        <p:spPr>
          <a:xfrm>
            <a:off x="677334" y="609600"/>
            <a:ext cx="8596668" cy="437228"/>
          </a:xfrm>
        </p:spPr>
        <p:txBody>
          <a:bodyPr>
            <a:normAutofit fontScale="90000"/>
          </a:bodyPr>
          <a:lstStyle/>
          <a:p>
            <a:r>
              <a:rPr lang="en-US" sz="2400" dirty="0"/>
              <a:t>References</a:t>
            </a:r>
          </a:p>
        </p:txBody>
      </p:sp>
      <p:sp>
        <p:nvSpPr>
          <p:cNvPr id="3" name="Content Placeholder 2">
            <a:extLst>
              <a:ext uri="{FF2B5EF4-FFF2-40B4-BE49-F238E27FC236}">
                <a16:creationId xmlns:a16="http://schemas.microsoft.com/office/drawing/2014/main" id="{7E5518B8-1EDE-4B8E-BA58-6E5AB9E1E71B}"/>
              </a:ext>
            </a:extLst>
          </p:cNvPr>
          <p:cNvSpPr>
            <a:spLocks noGrp="1"/>
          </p:cNvSpPr>
          <p:nvPr>
            <p:ph idx="1"/>
          </p:nvPr>
        </p:nvSpPr>
        <p:spPr>
          <a:xfrm>
            <a:off x="555414" y="1046828"/>
            <a:ext cx="8596668" cy="3880773"/>
          </a:xfrm>
        </p:spPr>
        <p:txBody>
          <a:bodyPr>
            <a:noAutofit/>
          </a:bodyPr>
          <a:lstStyle/>
          <a:p>
            <a:pPr algn="just"/>
            <a:r>
              <a:rPr lang="en-US" sz="1400" b="0" i="0" dirty="0">
                <a:solidFill>
                  <a:srgbClr val="000000"/>
                </a:solidFill>
                <a:effectLst/>
              </a:rPr>
              <a:t>Bernstein, R., </a:t>
            </a:r>
            <a:r>
              <a:rPr lang="en-US" sz="1400" b="0" i="0" dirty="0" err="1">
                <a:solidFill>
                  <a:srgbClr val="000000"/>
                </a:solidFill>
                <a:effectLst/>
              </a:rPr>
              <a:t>Crary</a:t>
            </a:r>
            <a:r>
              <a:rPr lang="en-US" sz="1400" b="0" i="0" dirty="0">
                <a:solidFill>
                  <a:srgbClr val="000000"/>
                </a:solidFill>
                <a:effectLst/>
              </a:rPr>
              <a:t>, M. and Bilimoria, D., 2020. Working effectively across differences – diversity and inclusion at the individual, team and organizational levels. </a:t>
            </a:r>
            <a:r>
              <a:rPr lang="en-US" sz="1400" b="0" i="1" dirty="0">
                <a:solidFill>
                  <a:srgbClr val="000000"/>
                </a:solidFill>
                <a:effectLst/>
              </a:rPr>
              <a:t>Equality, Diversity and Inclusion: An International Journal</a:t>
            </a:r>
            <a:r>
              <a:rPr lang="en-US" sz="1400" b="0" i="0" dirty="0">
                <a:solidFill>
                  <a:srgbClr val="000000"/>
                </a:solidFill>
                <a:effectLst/>
              </a:rPr>
              <a:t>, 34(5).</a:t>
            </a:r>
          </a:p>
          <a:p>
            <a:pPr algn="just"/>
            <a:r>
              <a:rPr lang="en-US" sz="1400" b="0" i="0" dirty="0">
                <a:solidFill>
                  <a:srgbClr val="000000"/>
                </a:solidFill>
                <a:effectLst/>
              </a:rPr>
              <a:t>Buxton, S., 2021. Is flexible working too flexible?. </a:t>
            </a:r>
            <a:r>
              <a:rPr lang="en-US" sz="1400" b="0" i="1" dirty="0">
                <a:solidFill>
                  <a:srgbClr val="000000"/>
                </a:solidFill>
                <a:effectLst/>
              </a:rPr>
              <a:t>Practice Management</a:t>
            </a:r>
            <a:r>
              <a:rPr lang="en-US" sz="1400" b="0" i="0" dirty="0">
                <a:solidFill>
                  <a:srgbClr val="000000"/>
                </a:solidFill>
                <a:effectLst/>
              </a:rPr>
              <a:t>, 24(7), pp.33-33.</a:t>
            </a:r>
          </a:p>
          <a:p>
            <a:pPr algn="just"/>
            <a:r>
              <a:rPr lang="en-US" sz="1400" b="0" i="0" dirty="0">
                <a:solidFill>
                  <a:srgbClr val="000000"/>
                </a:solidFill>
                <a:effectLst/>
              </a:rPr>
              <a:t>de Menezes, L. and </a:t>
            </a:r>
            <a:r>
              <a:rPr lang="en-US" sz="1400" b="0" i="0" dirty="0" err="1">
                <a:solidFill>
                  <a:srgbClr val="000000"/>
                </a:solidFill>
                <a:effectLst/>
              </a:rPr>
              <a:t>Kelliher</a:t>
            </a:r>
            <a:r>
              <a:rPr lang="en-US" sz="1400" b="0" i="0" dirty="0">
                <a:solidFill>
                  <a:srgbClr val="000000"/>
                </a:solidFill>
                <a:effectLst/>
              </a:rPr>
              <a:t>, C., 2019. Flexible Working and Performance: A Systematic Review of the Evidence for a Business Case. </a:t>
            </a:r>
            <a:r>
              <a:rPr lang="en-US" sz="1400" b="0" i="1" dirty="0">
                <a:solidFill>
                  <a:srgbClr val="000000"/>
                </a:solidFill>
                <a:effectLst/>
              </a:rPr>
              <a:t>International Journal of Management Reviews</a:t>
            </a:r>
            <a:r>
              <a:rPr lang="en-US" sz="1400" b="0" i="0" dirty="0">
                <a:solidFill>
                  <a:srgbClr val="000000"/>
                </a:solidFill>
                <a:effectLst/>
              </a:rPr>
              <a:t>, 13(4), pp.452-474.</a:t>
            </a:r>
          </a:p>
          <a:p>
            <a:pPr algn="just"/>
            <a:r>
              <a:rPr lang="en-US" sz="1400" b="0" i="0" dirty="0">
                <a:solidFill>
                  <a:srgbClr val="000000"/>
                </a:solidFill>
                <a:effectLst/>
              </a:rPr>
              <a:t>Delany, K., 2021. What challenges will </a:t>
            </a:r>
            <a:r>
              <a:rPr lang="en-US" sz="1400" b="0" i="0" dirty="0" err="1">
                <a:solidFill>
                  <a:srgbClr val="000000"/>
                </a:solidFill>
                <a:effectLst/>
              </a:rPr>
              <a:t>organisations</a:t>
            </a:r>
            <a:r>
              <a:rPr lang="en-US" sz="1400" b="0" i="0" dirty="0">
                <a:solidFill>
                  <a:srgbClr val="000000"/>
                </a:solidFill>
                <a:effectLst/>
              </a:rPr>
              <a:t> face transitioning for the first time to the new normal of remote working?. </a:t>
            </a:r>
            <a:r>
              <a:rPr lang="en-US" sz="1400" b="0" i="1" dirty="0">
                <a:solidFill>
                  <a:srgbClr val="000000"/>
                </a:solidFill>
                <a:effectLst/>
              </a:rPr>
              <a:t>Human Resource Development International</a:t>
            </a:r>
            <a:r>
              <a:rPr lang="en-US" sz="1400" b="0" i="0" dirty="0">
                <a:solidFill>
                  <a:srgbClr val="000000"/>
                </a:solidFill>
                <a:effectLst/>
              </a:rPr>
              <a:t>, pp.1-9.</a:t>
            </a:r>
          </a:p>
          <a:p>
            <a:pPr algn="just"/>
            <a:r>
              <a:rPr lang="en-US" sz="1400" b="0" i="0" dirty="0">
                <a:solidFill>
                  <a:srgbClr val="000000"/>
                </a:solidFill>
                <a:effectLst/>
              </a:rPr>
              <a:t>Hall, L. and Atkinson, C., 2021. Improving working lives: flexible working and the role of employee control. </a:t>
            </a:r>
            <a:r>
              <a:rPr lang="en-US" sz="1400" b="0" i="1" dirty="0">
                <a:solidFill>
                  <a:srgbClr val="000000"/>
                </a:solidFill>
                <a:effectLst/>
              </a:rPr>
              <a:t>Employee Relations</a:t>
            </a:r>
            <a:r>
              <a:rPr lang="en-US" sz="1400" b="0" i="0" dirty="0">
                <a:solidFill>
                  <a:srgbClr val="000000"/>
                </a:solidFill>
                <a:effectLst/>
              </a:rPr>
              <a:t>, 28(4), pp.374-386.</a:t>
            </a:r>
          </a:p>
          <a:p>
            <a:pPr algn="just"/>
            <a:r>
              <a:rPr lang="en-US" sz="1400" b="0" i="0" dirty="0">
                <a:solidFill>
                  <a:srgbClr val="000000"/>
                </a:solidFill>
                <a:effectLst/>
              </a:rPr>
              <a:t>Link, D., 2020. Flexible manufacturing systems. </a:t>
            </a:r>
            <a:r>
              <a:rPr lang="en-US" sz="1400" b="0" i="1" dirty="0">
                <a:solidFill>
                  <a:srgbClr val="000000"/>
                </a:solidFill>
                <a:effectLst/>
              </a:rPr>
              <a:t>Journal of Mechanical Working Technology</a:t>
            </a:r>
            <a:r>
              <a:rPr lang="en-US" sz="1400" b="0" i="0" dirty="0">
                <a:solidFill>
                  <a:srgbClr val="000000"/>
                </a:solidFill>
                <a:effectLst/>
              </a:rPr>
              <a:t>, 18(1), pp.127-128.</a:t>
            </a:r>
          </a:p>
          <a:p>
            <a:pPr algn="just"/>
            <a:r>
              <a:rPr lang="en-US" sz="1400" b="0" i="0" dirty="0" err="1">
                <a:solidFill>
                  <a:srgbClr val="000000"/>
                </a:solidFill>
                <a:effectLst/>
              </a:rPr>
              <a:t>Máté</a:t>
            </a:r>
            <a:r>
              <a:rPr lang="en-US" sz="1400" b="0" i="0" dirty="0">
                <a:solidFill>
                  <a:srgbClr val="000000"/>
                </a:solidFill>
                <a:effectLst/>
              </a:rPr>
              <a:t>, D., 2022. FLEXIBLE WORKING, FLEXIBLE RULES. </a:t>
            </a:r>
            <a:r>
              <a:rPr lang="en-US" sz="1400" b="0" i="1" dirty="0">
                <a:solidFill>
                  <a:srgbClr val="000000"/>
                </a:solidFill>
                <a:effectLst/>
              </a:rPr>
              <a:t>Revue </a:t>
            </a:r>
            <a:r>
              <a:rPr lang="en-US" sz="1400" b="0" i="1" dirty="0" err="1">
                <a:solidFill>
                  <a:srgbClr val="000000"/>
                </a:solidFill>
                <a:effectLst/>
              </a:rPr>
              <a:t>Européenne</a:t>
            </a:r>
            <a:r>
              <a:rPr lang="en-US" sz="1400" b="0" i="1" dirty="0">
                <a:solidFill>
                  <a:srgbClr val="000000"/>
                </a:solidFill>
                <a:effectLst/>
              </a:rPr>
              <a:t> du Droit Social</a:t>
            </a:r>
            <a:r>
              <a:rPr lang="en-US" sz="1400" b="0" i="0" dirty="0">
                <a:solidFill>
                  <a:srgbClr val="000000"/>
                </a:solidFill>
                <a:effectLst/>
              </a:rPr>
              <a:t>, 56(3), pp.86-99.</a:t>
            </a:r>
          </a:p>
          <a:p>
            <a:pPr algn="just"/>
            <a:r>
              <a:rPr lang="en-US" sz="1400" b="0" i="0" dirty="0">
                <a:solidFill>
                  <a:srgbClr val="000000"/>
                </a:solidFill>
                <a:effectLst/>
              </a:rPr>
              <a:t>O’Neill, B. and </a:t>
            </a:r>
            <a:r>
              <a:rPr lang="en-US" sz="1400" b="0" i="0" dirty="0" err="1">
                <a:solidFill>
                  <a:srgbClr val="000000"/>
                </a:solidFill>
                <a:effectLst/>
              </a:rPr>
              <a:t>Kopacek</a:t>
            </a:r>
            <a:r>
              <a:rPr lang="en-US" sz="1400" b="0" i="0" dirty="0">
                <a:solidFill>
                  <a:srgbClr val="000000"/>
                </a:solidFill>
                <a:effectLst/>
              </a:rPr>
              <a:t>, P., 2021. Diversity and Inclusion Working Group: Raising the Profile of Diversity and Inclusion in IFAC. </a:t>
            </a:r>
            <a:r>
              <a:rPr lang="en-US" sz="1400" b="0" i="1" dirty="0">
                <a:solidFill>
                  <a:srgbClr val="000000"/>
                </a:solidFill>
                <a:effectLst/>
              </a:rPr>
              <a:t>IFAC-</a:t>
            </a:r>
            <a:r>
              <a:rPr lang="en-US" sz="1400" b="0" i="1" dirty="0" err="1">
                <a:solidFill>
                  <a:srgbClr val="000000"/>
                </a:solidFill>
                <a:effectLst/>
              </a:rPr>
              <a:t>PapersOnLine</a:t>
            </a:r>
            <a:r>
              <a:rPr lang="en-US" sz="1400" b="0" i="0" dirty="0">
                <a:solidFill>
                  <a:srgbClr val="000000"/>
                </a:solidFill>
                <a:effectLst/>
              </a:rPr>
              <a:t>, 54(13), pp.576-581.</a:t>
            </a:r>
          </a:p>
          <a:p>
            <a:pPr algn="just"/>
            <a:r>
              <a:rPr lang="en-US" sz="1400" b="0" i="0" dirty="0">
                <a:solidFill>
                  <a:srgbClr val="000000"/>
                </a:solidFill>
                <a:effectLst/>
              </a:rPr>
              <a:t>Prasad, D., 2021. Remote Working Challenges and Opportunities During Covid-19 Pandemic. </a:t>
            </a:r>
            <a:r>
              <a:rPr lang="en-US" sz="1400" b="0" i="1" dirty="0">
                <a:solidFill>
                  <a:srgbClr val="000000"/>
                </a:solidFill>
                <a:effectLst/>
              </a:rPr>
              <a:t>Journal of Business Strategy Finance and Management</a:t>
            </a:r>
            <a:r>
              <a:rPr lang="en-US" sz="1400" b="0" i="0" dirty="0">
                <a:solidFill>
                  <a:srgbClr val="000000"/>
                </a:solidFill>
                <a:effectLst/>
              </a:rPr>
              <a:t>, 2(1), pp.01-03.</a:t>
            </a:r>
          </a:p>
          <a:p>
            <a:pPr algn="just"/>
            <a:r>
              <a:rPr lang="en-US" sz="1400" b="0" i="0" dirty="0">
                <a:solidFill>
                  <a:srgbClr val="000000"/>
                </a:solidFill>
                <a:effectLst/>
              </a:rPr>
              <a:t>Romney, C., 2019. Changes in Diversity and Inclusion in Textbook Images Over Time. </a:t>
            </a:r>
            <a:r>
              <a:rPr lang="en-US" sz="1400" b="0" i="1" dirty="0">
                <a:solidFill>
                  <a:srgbClr val="000000"/>
                </a:solidFill>
                <a:effectLst/>
              </a:rPr>
              <a:t>JALT2018—Diversity and Inclusion</a:t>
            </a:r>
            <a:r>
              <a:rPr lang="en-US" sz="1400" b="0" i="0" dirty="0">
                <a:solidFill>
                  <a:srgbClr val="000000"/>
                </a:solidFill>
                <a:effectLst/>
              </a:rPr>
              <a:t>, 2018(1), p.189.</a:t>
            </a:r>
          </a:p>
        </p:txBody>
      </p:sp>
    </p:spTree>
    <p:extLst>
      <p:ext uri="{BB962C8B-B14F-4D97-AF65-F5344CB8AC3E}">
        <p14:creationId xmlns:p14="http://schemas.microsoft.com/office/powerpoint/2010/main" val="810419161"/>
      </p:ext>
    </p:extLst>
  </p:cSld>
  <p:clrMapOvr>
    <a:masterClrMapping/>
  </p:clrMapOvr>
</p:sld>
</file>

<file path=ppt/theme/theme1.xml><?xml version="1.0" encoding="utf-8"?>
<a:theme xmlns:a="http://schemas.openxmlformats.org/drawingml/2006/main" name="Facet">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163</TotalTime>
  <Words>1315</Words>
  <Application>Microsoft Office PowerPoint</Application>
  <PresentationFormat>Widescreen</PresentationFormat>
  <Paragraphs>88</Paragraphs>
  <Slides>11</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Open Sans</vt:lpstr>
      <vt:lpstr>Times New Roman</vt:lpstr>
      <vt:lpstr>Trebuchet MS</vt:lpstr>
      <vt:lpstr>Wingdings 3</vt:lpstr>
      <vt:lpstr>Facet</vt:lpstr>
      <vt:lpstr>University of Wales Trinity Saint David</vt:lpstr>
      <vt:lpstr>  Assessment 1 Individual Presentation   </vt:lpstr>
      <vt:lpstr>Introduction</vt:lpstr>
      <vt:lpstr>Flexible working, diversity and inclusion</vt:lpstr>
      <vt:lpstr>Justification of the stand in favor of flexible working </vt:lpstr>
      <vt:lpstr>Link between flexible working and diversity and inclusion</vt:lpstr>
      <vt:lpstr>Link between flexible working and diversity and inclusion</vt:lpstr>
      <vt:lpstr>Role of human resource in promoting/addressing the concern of inequality related to flexible working</vt:lpstr>
      <vt:lpstr>Role of human resource in promoting/addressing the concern of inequality related to flexible working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Provide a title based on whether you are writing for or against flexible working</dc:title>
  <dc:creator>Sonet Islam</dc:creator>
  <cp:lastModifiedBy>Sava Mantchev</cp:lastModifiedBy>
  <cp:revision>25</cp:revision>
  <dcterms:created xsi:type="dcterms:W3CDTF">2022-08-04T10:13:32Z</dcterms:created>
  <dcterms:modified xsi:type="dcterms:W3CDTF">2022-08-16T15:43:06Z</dcterms:modified>
</cp:coreProperties>
</file>