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455" r:id="rId3"/>
    <p:sldId id="456" r:id="rId4"/>
    <p:sldId id="465" r:id="rId5"/>
    <p:sldId id="466" r:id="rId6"/>
    <p:sldId id="442" r:id="rId7"/>
    <p:sldId id="464" r:id="rId8"/>
    <p:sldId id="458" r:id="rId9"/>
    <p:sldId id="457" r:id="rId10"/>
    <p:sldId id="460" r:id="rId11"/>
    <p:sldId id="467" r:id="rId12"/>
    <p:sldId id="468" r:id="rId13"/>
    <p:sldId id="459" r:id="rId14"/>
    <p:sldId id="461" r:id="rId15"/>
    <p:sldId id="462" r:id="rId16"/>
    <p:sldId id="463" r:id="rId17"/>
    <p:sldId id="469" r:id="rId18"/>
    <p:sldId id="452" r:id="rId19"/>
    <p:sldId id="454" r:id="rId20"/>
    <p:sldId id="450"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122A93-3291-1919-9060-534292C64857}" v="108" dt="2025-12-19T02:13:27.066"/>
    <p1510:client id="{8AEC2D90-1905-BDDB-2A8D-2DA71D007AA9}" v="655" dt="2025-12-19T11:41:33.620"/>
    <p1510:client id="{8C2EAD33-EB22-C388-21F4-487445698ABD}" v="8" dt="2025-12-18T19:26:26.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11" d="100"/>
          <a:sy n="111" d="100"/>
        </p:scale>
        <p:origin x="634" y="-109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11966469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hyperlink" Target="TEL:0206787788"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openxmlformats.org/officeDocument/2006/relationships/hyperlink" Target="https://allergyasthmanetwork.org/what-is-asthma/asthma-action-plan/?utm_source=chatgpt.com" TargetMode="External"/><Relationship Id="rId3" Type="http://schemas.openxmlformats.org/officeDocument/2006/relationships/slideLayout" Target="../slideLayouts/slideLayout2.xml"/><Relationship Id="rId7" Type="http://schemas.openxmlformats.org/officeDocument/2006/relationships/hyperlink" Target="https://www.vecteezy.com/vector-art/3567446-bronchial-asthma-diagram-with-normal-lung-and-asthmatic-lung" TargetMode="Externa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england.nhs.uk/rightcare/wp-content/uploads/sites/40/2022/09/RightCare-Asthma-Toolkit.pdf?utm_source=chatgpt.com" TargetMode="External"/><Relationship Id="rId5" Type="http://schemas.openxmlformats.org/officeDocument/2006/relationships/hyperlink" Target="https://www.nhs.uk/conditions/asthma" TargetMode="External"/><Relationship Id="rId4" Type="http://schemas.openxmlformats.org/officeDocument/2006/relationships/notesSlide" Target="../notesSlides/notesSlide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62089" y="1271843"/>
            <a:ext cx="8050709" cy="1584176"/>
          </a:xfrm>
          <a:solidFill>
            <a:schemeClr val="accent2">
              <a:lumMod val="20000"/>
              <a:lumOff val="80000"/>
            </a:schemeClr>
          </a:solidFill>
        </p:spPr>
        <p:txBody>
          <a:bodyPr/>
          <a:lstStyle/>
          <a:p>
            <a:pPr algn="l"/>
            <a:r>
              <a:rPr lang="en-GB" sz="2800" b="1" dirty="0">
                <a:solidFill>
                  <a:schemeClr val="tx1"/>
                </a:solidFill>
                <a:latin typeface="Arial"/>
                <a:cs typeface="Arial"/>
              </a:rPr>
              <a:t>Module: </a:t>
            </a:r>
            <a:r>
              <a:rPr lang="en-GB" sz="2800" b="1" i="1" dirty="0">
                <a:solidFill>
                  <a:schemeClr val="tx1"/>
                </a:solidFill>
                <a:latin typeface="Arial"/>
                <a:cs typeface="Arial"/>
              </a:rPr>
              <a:t>BMHP5023 Introduction to Physiology</a:t>
            </a:r>
            <a:endParaRPr lang="en-US" b="1" dirty="0">
              <a:solidFill>
                <a:schemeClr val="tx1"/>
              </a:solidFill>
            </a:endParaRPr>
          </a:p>
          <a:p>
            <a:pPr algn="l"/>
            <a:r>
              <a:rPr lang="en-GB" sz="2800" b="1" dirty="0">
                <a:solidFill>
                  <a:schemeClr val="tx1"/>
                </a:solidFill>
                <a:latin typeface="Arial"/>
                <a:cs typeface="Arial"/>
              </a:rPr>
              <a:t>Component2: </a:t>
            </a:r>
            <a:r>
              <a:rPr lang="en-GB" sz="2800" b="1" i="1" dirty="0">
                <a:solidFill>
                  <a:schemeClr val="tx1"/>
                </a:solidFill>
                <a:latin typeface="Arial"/>
                <a:cs typeface="Arial"/>
              </a:rPr>
              <a:t>Care Plan Presentation</a:t>
            </a:r>
            <a:endParaRPr lang="en-GB" b="1" dirty="0">
              <a:solidFill>
                <a:schemeClr val="tx1"/>
              </a:solidFill>
            </a:endParaRPr>
          </a:p>
          <a:p>
            <a:pPr algn="l" eaLnBrk="1" hangingPunct="1"/>
            <a:endParaRPr lang="en-GB" altLang="en-US" sz="2800" b="1" dirty="0">
              <a:solidFill>
                <a:schemeClr val="tx1"/>
              </a:solidFill>
            </a:endParaRPr>
          </a:p>
          <a:p>
            <a:pPr marL="285750" indent="-285750" algn="l">
              <a:buFont typeface="Arial"/>
              <a:buChar char="•"/>
            </a:pPr>
            <a:endParaRPr lang="en-GB" sz="2800" i="1" dirty="0">
              <a:solidFill>
                <a:schemeClr val="bg1"/>
              </a:solidFill>
            </a:endParaRPr>
          </a:p>
          <a:p>
            <a:pPr algn="l"/>
            <a:r>
              <a:rPr lang="en-GB" sz="2800" dirty="0">
                <a:solidFill>
                  <a:schemeClr val="bg1"/>
                </a:solidFill>
                <a:ea typeface="+mn-lt"/>
                <a:cs typeface="+mn-lt"/>
              </a:rPr>
              <a:t>Student Name: </a:t>
            </a:r>
            <a:r>
              <a:rPr lang="en-GB" sz="2800" b="1" dirty="0">
                <a:solidFill>
                  <a:schemeClr val="bg1"/>
                </a:solidFill>
                <a:ea typeface="+mn-lt"/>
                <a:cs typeface="+mn-lt"/>
              </a:rPr>
              <a:t>Nene Toure</a:t>
            </a:r>
            <a:endParaRPr lang="en-GB" dirty="0">
              <a:solidFill>
                <a:schemeClr val="bg1"/>
              </a:solidFill>
            </a:endParaRPr>
          </a:p>
          <a:p>
            <a:pPr algn="l"/>
            <a:r>
              <a:rPr lang="en-GB" sz="2800" dirty="0">
                <a:solidFill>
                  <a:schemeClr val="bg1"/>
                </a:solidFill>
                <a:ea typeface="+mn-lt"/>
                <a:cs typeface="+mn-lt"/>
              </a:rPr>
              <a:t>Student ID: </a:t>
            </a:r>
            <a:r>
              <a:rPr lang="en-GB" sz="2800" b="1" dirty="0">
                <a:solidFill>
                  <a:schemeClr val="bg1"/>
                </a:solidFill>
                <a:ea typeface="+mn-lt"/>
                <a:cs typeface="+mn-lt"/>
              </a:rPr>
              <a:t>2411571</a:t>
            </a:r>
            <a:endParaRPr lang="en-GB" dirty="0">
              <a:solidFill>
                <a:schemeClr val="bg1"/>
              </a:solidFill>
            </a:endParaRPr>
          </a:p>
          <a:p>
            <a:pPr algn="l"/>
            <a:r>
              <a:rPr lang="en-GB" sz="2800" dirty="0">
                <a:solidFill>
                  <a:schemeClr val="bg1"/>
                </a:solidFill>
                <a:ea typeface="+mn-lt"/>
                <a:cs typeface="+mn-lt"/>
              </a:rPr>
              <a:t>Lecturer: </a:t>
            </a:r>
            <a:r>
              <a:rPr lang="en-GB" sz="2800" b="1" dirty="0">
                <a:solidFill>
                  <a:schemeClr val="bg1"/>
                </a:solidFill>
                <a:ea typeface="+mn-lt"/>
                <a:cs typeface="+mn-lt"/>
              </a:rPr>
              <a:t>Shaila Hussain</a:t>
            </a:r>
            <a:endParaRPr lang="en-GB" dirty="0">
              <a:solidFill>
                <a:schemeClr val="bg1"/>
              </a:solidFill>
            </a:endParaRPr>
          </a:p>
          <a:p>
            <a:pPr algn="l"/>
            <a:r>
              <a:rPr lang="en-GB" sz="2800" dirty="0">
                <a:solidFill>
                  <a:schemeClr val="bg1"/>
                </a:solidFill>
                <a:ea typeface="+mn-lt"/>
                <a:cs typeface="+mn-lt"/>
              </a:rPr>
              <a:t>Title: </a:t>
            </a:r>
            <a:r>
              <a:rPr lang="en-GB" sz="2800" i="1" dirty="0">
                <a:solidFill>
                  <a:schemeClr val="bg1"/>
                </a:solidFill>
                <a:ea typeface="+mn-lt"/>
                <a:cs typeface="+mn-lt"/>
              </a:rPr>
              <a:t>Understanding and Managing Asthma – A Chronic Respiratory Disease</a:t>
            </a:r>
            <a:endParaRPr lang="en-GB" dirty="0">
              <a:solidFill>
                <a:schemeClr val="bg1"/>
              </a:solidFill>
            </a:endParaRPr>
          </a:p>
          <a:p>
            <a:pPr algn="l"/>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4" name="Recorded Sound">
            <a:hlinkClick r:id="" action="ppaction://media"/>
            <a:extLst>
              <a:ext uri="{FF2B5EF4-FFF2-40B4-BE49-F238E27FC236}">
                <a16:creationId xmlns:a16="http://schemas.microsoft.com/office/drawing/2014/main" id="{8948AC74-7701-7C49-BE9F-A0C871A0E7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8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2297" y="-1061"/>
            <a:ext cx="9125619" cy="850106"/>
          </a:xfrm>
          <a:solidFill>
            <a:schemeClr val="accent5">
              <a:lumMod val="20000"/>
              <a:lumOff val="80000"/>
            </a:schemeClr>
          </a:solidFill>
        </p:spPr>
        <p:txBody>
          <a:bodyPr/>
          <a:lstStyle/>
          <a:p>
            <a:r>
              <a:rPr lang="en-GB" sz="20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241" y="854450"/>
            <a:ext cx="9148481" cy="4802296"/>
          </a:xfrm>
          <a:solidFill>
            <a:schemeClr val="accent2">
              <a:lumMod val="20000"/>
              <a:lumOff val="80000"/>
            </a:schemeClr>
          </a:solidFill>
        </p:spPr>
        <p:txBody>
          <a:bodyPr/>
          <a:lstStyle/>
          <a:p>
            <a:pPr marL="0" indent="0" algn="just">
              <a:buNone/>
            </a:pPr>
            <a:r>
              <a:rPr lang="en-GB" sz="1100" dirty="0"/>
              <a:t>Asthma is a long-term inflammatory disease of the respiratory system that affects individuals of all ages and backgrounds. It is characterised by </a:t>
            </a:r>
            <a:r>
              <a:rPr lang="en-GB" sz="1100" b="1" dirty="0"/>
              <a:t>chronic airway inflammation, bronchoconstriction, and increased mucus production</a:t>
            </a:r>
            <a:r>
              <a:rPr lang="en-GB" sz="1100" dirty="0"/>
              <a:t>, which cause the airways to become swollen and narrowed. These physiological changes result in symptoms such as </a:t>
            </a:r>
            <a:r>
              <a:rPr lang="en-GB" sz="1100" b="1" dirty="0"/>
              <a:t>wheezing, chest tightness, coughing, and shortness of breath</a:t>
            </a:r>
            <a:r>
              <a:rPr lang="en-GB" sz="1100" dirty="0"/>
              <a:t>, which can vary in severity and frequency. Globally, asthma affects approximately </a:t>
            </a:r>
            <a:r>
              <a:rPr lang="en-GB" sz="1100" b="1" dirty="0"/>
              <a:t>262 million people</a:t>
            </a:r>
            <a:r>
              <a:rPr lang="en-GB" sz="1100" dirty="0"/>
              <a:t> and contributes to nearly </a:t>
            </a:r>
            <a:r>
              <a:rPr lang="en-GB" sz="1100" b="1" dirty="0"/>
              <a:t>455,000 deaths each year</a:t>
            </a:r>
            <a:r>
              <a:rPr lang="en-GB" sz="1100" dirty="0"/>
              <a:t>, highlighting its significant public health impact (World Health Organization, 2021).</a:t>
            </a:r>
          </a:p>
          <a:p>
            <a:pPr marL="0" indent="0" algn="just">
              <a:buNone/>
            </a:pPr>
            <a:r>
              <a:rPr lang="en-GB" sz="1100" dirty="0"/>
              <a:t>In the United Kingdom, asthma is one of the most prevalent chronic respiratory conditions, affecting around </a:t>
            </a:r>
            <a:r>
              <a:rPr lang="en-GB" sz="1100" b="1" dirty="0"/>
              <a:t>8 million people</a:t>
            </a:r>
            <a:r>
              <a:rPr lang="en-GB" sz="1100" dirty="0"/>
              <a:t>, which represents approximately </a:t>
            </a:r>
            <a:r>
              <a:rPr lang="en-GB" sz="1100" b="1" dirty="0"/>
              <a:t>12% of the population</a:t>
            </a:r>
            <a:r>
              <a:rPr lang="en-GB" sz="1100" dirty="0"/>
              <a:t> (NHS, 2023). Poorly controlled asthma can lead to frequent exacerbations, reduced physical activity, psychological distress, and avoidable hospital admissions. The condition can significantly impact an individual’s </a:t>
            </a:r>
            <a:r>
              <a:rPr lang="en-GB" sz="1100" b="1" dirty="0"/>
              <a:t>quality of life</a:t>
            </a:r>
            <a:r>
              <a:rPr lang="en-GB" sz="1100" dirty="0"/>
              <a:t>, particularly when environmental, behavioural, or lifestyle triggers are not effectively managed.</a:t>
            </a:r>
          </a:p>
          <a:p>
            <a:pPr marL="0" indent="0" algn="just">
              <a:buNone/>
            </a:pPr>
            <a:r>
              <a:rPr lang="en-GB" sz="1100" dirty="0"/>
              <a:t>This report focuses on </a:t>
            </a:r>
            <a:r>
              <a:rPr lang="en-GB" sz="1100" b="1" dirty="0"/>
              <a:t>SJ/SG</a:t>
            </a:r>
            <a:r>
              <a:rPr lang="en-GB" sz="1100" dirty="0"/>
              <a:t> a fictional </a:t>
            </a:r>
            <a:r>
              <a:rPr lang="en-GB" sz="1100" b="1" dirty="0"/>
              <a:t>35-year-old woman</a:t>
            </a:r>
            <a:r>
              <a:rPr lang="en-GB" sz="1100" dirty="0"/>
              <a:t> diagnosed with </a:t>
            </a:r>
            <a:r>
              <a:rPr lang="en-GB" sz="1100" b="1" dirty="0"/>
              <a:t>mild chronic asthma associated with allergic triggers</a:t>
            </a:r>
            <a:r>
              <a:rPr lang="en-GB" sz="1100" dirty="0"/>
              <a:t>. The report aims to develop a comprehensive understanding of asthma by explaining the </a:t>
            </a:r>
            <a:r>
              <a:rPr lang="en-GB" sz="1100" b="1" dirty="0"/>
              <a:t>anatomy and physiology of the respiratory system</a:t>
            </a:r>
            <a:r>
              <a:rPr lang="en-GB" sz="1100" dirty="0"/>
              <a:t> and exploring the </a:t>
            </a:r>
            <a:r>
              <a:rPr lang="en-GB" sz="1100" b="1" dirty="0"/>
              <a:t>pathophysiology of asthma</a:t>
            </a:r>
            <a:r>
              <a:rPr lang="en-GB" sz="1100" dirty="0"/>
              <a:t>. It also presents an </a:t>
            </a:r>
            <a:r>
              <a:rPr lang="en-GB" sz="1100" b="1" dirty="0"/>
              <a:t>evidence-based, person-centred care plan</a:t>
            </a:r>
            <a:r>
              <a:rPr lang="en-GB" sz="1100" dirty="0"/>
              <a:t> designed to support effective symptom management and long-term wellbeing.</a:t>
            </a:r>
          </a:p>
          <a:p>
            <a:pPr marL="0" indent="0" algn="just">
              <a:buNone/>
            </a:pPr>
            <a:r>
              <a:rPr lang="en-GB" sz="1100" dirty="0"/>
              <a:t>The care plan integrates information gathered from </a:t>
            </a:r>
            <a:r>
              <a:rPr lang="en-GB" sz="1100" b="1" dirty="0"/>
              <a:t>lifestyle questionnaires</a:t>
            </a:r>
            <a:r>
              <a:rPr lang="en-GB" sz="1100" dirty="0"/>
              <a:t>, risk assessments, and monitoring tools to identify key factors influencing SJ’s asthma control. Ethical and legal frameworks, including person-centred care principles, are applied to ensure that the support provided is </a:t>
            </a:r>
            <a:r>
              <a:rPr lang="en-GB" sz="1100" b="1" dirty="0"/>
              <a:t>safe, inclusive, and respectful of individual needs and preferences</a:t>
            </a:r>
            <a:r>
              <a:rPr lang="en-GB" sz="1100" dirty="0"/>
              <a:t>. By combining theoretical knowledge with practical care-planning strategies, this report demonstrates how healthcare professionals can deliver </a:t>
            </a:r>
            <a:r>
              <a:rPr lang="en-GB" sz="1100" b="1" dirty="0"/>
              <a:t>holistic, effective, and ethical care</a:t>
            </a:r>
            <a:r>
              <a:rPr lang="en-GB" sz="1100" dirty="0"/>
              <a:t> to individuals living with asthma.</a:t>
            </a:r>
          </a:p>
          <a:p>
            <a:pPr marL="0" indent="0" algn="just">
              <a:buNone/>
            </a:pPr>
            <a:endParaRPr lang="en-GB"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Recorded Sound2">
            <a:hlinkClick r:id="" action="ppaction://media"/>
            <a:extLst>
              <a:ext uri="{FF2B5EF4-FFF2-40B4-BE49-F238E27FC236}">
                <a16:creationId xmlns:a16="http://schemas.microsoft.com/office/drawing/2014/main" id="{36F00AA4-0A47-B0C7-0493-F38F42EB48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0440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7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2297" y="-12547"/>
            <a:ext cx="9148594" cy="1005150"/>
          </a:xfrm>
          <a:solidFill>
            <a:schemeClr val="accent5">
              <a:lumMod val="20000"/>
              <a:lumOff val="80000"/>
            </a:schemeClr>
          </a:solidFill>
        </p:spPr>
        <p:txBody>
          <a:bodyPr/>
          <a:lstStyle/>
          <a:p>
            <a:r>
              <a:rPr lang="en-GB" sz="2000" b="1">
                <a:ea typeface="+mj-lt"/>
                <a:cs typeface="+mj-lt"/>
              </a:rPr>
              <a:t>Demographic and Health Information of the Fictional Patient</a:t>
            </a:r>
            <a:endParaRPr lang="en-US" sz="2000" b="1"/>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240" y="995873"/>
            <a:ext cx="9148763" cy="4579924"/>
          </a:xfrm>
          <a:solidFill>
            <a:schemeClr val="accent2">
              <a:lumMod val="20000"/>
              <a:lumOff val="80000"/>
            </a:schemeClr>
          </a:solidFill>
          <a:ln>
            <a:solidFill>
              <a:schemeClr val="accent2">
                <a:lumMod val="20000"/>
                <a:lumOff val="80000"/>
              </a:schemeClr>
            </a:solidFill>
          </a:ln>
        </p:spPr>
        <p:txBody>
          <a:bodyPr/>
          <a:lstStyle/>
          <a:p>
            <a:pPr marL="0" indent="0">
              <a:buNone/>
            </a:pPr>
            <a:r>
              <a:rPr lang="en-GB" sz="1400" b="1">
                <a:ea typeface="+mn-lt"/>
                <a:cs typeface="+mn-lt"/>
              </a:rPr>
              <a:t> Legal Name:</a:t>
            </a:r>
            <a:r>
              <a:rPr lang="en-GB" sz="1400">
                <a:ea typeface="+mn-lt"/>
                <a:cs typeface="+mn-lt"/>
              </a:rPr>
              <a:t> Sarah Grace Johnson</a:t>
            </a:r>
            <a:endParaRPr lang="en-GB" sz="1400" b="1">
              <a:solidFill>
                <a:srgbClr val="000000"/>
              </a:solidFill>
              <a:ea typeface="+mn-lt"/>
              <a:cs typeface="+mn-lt"/>
            </a:endParaRPr>
          </a:p>
          <a:p>
            <a:pPr marL="0" indent="0">
              <a:buNone/>
            </a:pPr>
            <a:r>
              <a:rPr lang="en-GB" sz="1400" b="1">
                <a:ea typeface="+mn-lt"/>
                <a:cs typeface="+mn-lt"/>
              </a:rPr>
              <a:t>Preferred Name:</a:t>
            </a:r>
            <a:r>
              <a:rPr lang="en-GB" sz="1400">
                <a:ea typeface="+mn-lt"/>
                <a:cs typeface="+mn-lt"/>
              </a:rPr>
              <a:t> SG</a:t>
            </a:r>
            <a:br>
              <a:rPr lang="en-GB" sz="1400">
                <a:ea typeface="+mn-lt"/>
                <a:cs typeface="+mn-lt"/>
              </a:rPr>
            </a:br>
            <a:r>
              <a:rPr lang="en-GB" sz="1400">
                <a:ea typeface="+mn-lt"/>
                <a:cs typeface="+mn-lt"/>
              </a:rPr>
              <a:t> </a:t>
            </a:r>
            <a:r>
              <a:rPr lang="en-GB" sz="1400" i="1">
                <a:ea typeface="+mn-lt"/>
                <a:cs typeface="+mn-lt"/>
              </a:rPr>
              <a:t>(SG prefers to be addressed by this name and responds best when staff use it consistently.)</a:t>
            </a:r>
            <a:endParaRPr lang="en-GB"/>
          </a:p>
          <a:p>
            <a:pPr marL="0" indent="0">
              <a:buNone/>
            </a:pPr>
            <a:r>
              <a:rPr lang="en-GB" sz="1400" b="1">
                <a:ea typeface="+mn-lt"/>
                <a:cs typeface="+mn-lt"/>
              </a:rPr>
              <a:t>Date of Birth:</a:t>
            </a:r>
            <a:r>
              <a:rPr lang="en-GB" sz="1400">
                <a:ea typeface="+mn-lt"/>
                <a:cs typeface="+mn-lt"/>
              </a:rPr>
              <a:t> 14 March 1990</a:t>
            </a:r>
            <a:endParaRPr lang="en-GB"/>
          </a:p>
          <a:p>
            <a:pPr marL="0" indent="0">
              <a:buNone/>
            </a:pPr>
            <a:r>
              <a:rPr lang="en-GB" sz="1400" b="1">
                <a:ea typeface="+mn-lt"/>
                <a:cs typeface="+mn-lt"/>
              </a:rPr>
              <a:t>Age:</a:t>
            </a:r>
            <a:r>
              <a:rPr lang="en-GB" sz="1400">
                <a:ea typeface="+mn-lt"/>
                <a:cs typeface="+mn-lt"/>
              </a:rPr>
              <a:t> 35 years</a:t>
            </a:r>
            <a:endParaRPr lang="en-GB">
              <a:ea typeface="+mn-lt"/>
              <a:cs typeface="+mn-lt"/>
            </a:endParaRPr>
          </a:p>
          <a:p>
            <a:pPr marL="0" indent="0">
              <a:buNone/>
            </a:pPr>
            <a:r>
              <a:rPr lang="en-GB" sz="1400" b="1">
                <a:ea typeface="+mn-lt"/>
                <a:cs typeface="+mn-lt"/>
              </a:rPr>
              <a:t>Gender:</a:t>
            </a:r>
            <a:r>
              <a:rPr lang="en-GB" sz="1400">
                <a:ea typeface="+mn-lt"/>
                <a:cs typeface="+mn-lt"/>
              </a:rPr>
              <a:t> Female</a:t>
            </a:r>
            <a:endParaRPr lang="en-GB">
              <a:ea typeface="+mn-lt"/>
              <a:cs typeface="+mn-lt"/>
            </a:endParaRPr>
          </a:p>
          <a:p>
            <a:pPr marL="0" indent="0">
              <a:buNone/>
            </a:pPr>
            <a:r>
              <a:rPr lang="en-GB" sz="1400" b="1">
                <a:ea typeface="+mn-lt"/>
                <a:cs typeface="+mn-lt"/>
              </a:rPr>
              <a:t>Ethnicity:</a:t>
            </a:r>
            <a:r>
              <a:rPr lang="en-GB" sz="1400">
                <a:ea typeface="+mn-lt"/>
                <a:cs typeface="+mn-lt"/>
              </a:rPr>
              <a:t> Black British</a:t>
            </a:r>
            <a:endParaRPr lang="en-GB">
              <a:ea typeface="+mn-lt"/>
              <a:cs typeface="+mn-lt"/>
            </a:endParaRPr>
          </a:p>
          <a:p>
            <a:pPr marL="0" indent="0">
              <a:buNone/>
            </a:pPr>
            <a:r>
              <a:rPr lang="en-GB" sz="1400" b="1">
                <a:ea typeface="+mn-lt"/>
                <a:cs typeface="+mn-lt"/>
              </a:rPr>
              <a:t>Marital Status:</a:t>
            </a:r>
            <a:r>
              <a:rPr lang="en-GB" sz="1400">
                <a:ea typeface="+mn-lt"/>
                <a:cs typeface="+mn-lt"/>
              </a:rPr>
              <a:t> Single</a:t>
            </a:r>
            <a:endParaRPr lang="en-GB">
              <a:ea typeface="+mn-lt"/>
              <a:cs typeface="+mn-lt"/>
            </a:endParaRPr>
          </a:p>
          <a:p>
            <a:pPr marL="0" indent="0">
              <a:buNone/>
            </a:pPr>
            <a:r>
              <a:rPr lang="en-GB" sz="1400" b="1">
                <a:ea typeface="+mn-lt"/>
                <a:cs typeface="+mn-lt"/>
              </a:rPr>
              <a:t>Nationality:</a:t>
            </a:r>
            <a:r>
              <a:rPr lang="en-GB" sz="1400">
                <a:ea typeface="+mn-lt"/>
                <a:cs typeface="+mn-lt"/>
              </a:rPr>
              <a:t> British</a:t>
            </a:r>
            <a:br>
              <a:rPr lang="en-GB" sz="1400">
                <a:solidFill>
                  <a:srgbClr val="000000"/>
                </a:solidFill>
                <a:ea typeface="+mn-lt"/>
                <a:cs typeface="+mn-lt"/>
              </a:rPr>
            </a:br>
            <a:r>
              <a:rPr lang="en-GB" sz="1400">
                <a:solidFill>
                  <a:srgbClr val="000000"/>
                </a:solidFill>
                <a:ea typeface="+mn-lt"/>
                <a:cs typeface="+mn-lt"/>
              </a:rPr>
              <a:t> </a:t>
            </a:r>
            <a:r>
              <a:rPr lang="en-GB" sz="1400" b="1">
                <a:solidFill>
                  <a:srgbClr val="000000"/>
                </a:solidFill>
                <a:ea typeface="+mn-lt"/>
                <a:cs typeface="+mn-lt"/>
              </a:rPr>
              <a:t>Medical condition:</a:t>
            </a:r>
            <a:r>
              <a:rPr lang="en-GB" sz="1400">
                <a:solidFill>
                  <a:srgbClr val="000000"/>
                </a:solidFill>
                <a:ea typeface="+mn-lt"/>
                <a:cs typeface="+mn-lt"/>
              </a:rPr>
              <a:t> Chronic mild asthma associated with allergic triggers (pollen, dust, cold air)</a:t>
            </a:r>
            <a:br>
              <a:rPr lang="en-GB" sz="1400">
                <a:solidFill>
                  <a:srgbClr val="000000"/>
                </a:solidFill>
                <a:ea typeface="+mn-lt"/>
                <a:cs typeface="+mn-lt"/>
              </a:rPr>
            </a:br>
            <a:r>
              <a:rPr lang="en-GB" sz="1400">
                <a:solidFill>
                  <a:srgbClr val="000000"/>
                </a:solidFill>
                <a:ea typeface="+mn-lt"/>
                <a:cs typeface="+mn-lt"/>
              </a:rPr>
              <a:t> </a:t>
            </a:r>
            <a:r>
              <a:rPr lang="en-GB" sz="1400" b="1">
                <a:solidFill>
                  <a:srgbClr val="000000"/>
                </a:solidFill>
                <a:ea typeface="+mn-lt"/>
                <a:cs typeface="+mn-lt"/>
              </a:rPr>
              <a:t>Known allergies:</a:t>
            </a:r>
            <a:r>
              <a:rPr lang="en-GB" sz="1400">
                <a:solidFill>
                  <a:srgbClr val="000000"/>
                </a:solidFill>
                <a:ea typeface="+mn-lt"/>
                <a:cs typeface="+mn-lt"/>
              </a:rPr>
              <a:t> Pollen and household dust</a:t>
            </a:r>
            <a:br>
              <a:rPr lang="en-GB" sz="1400">
                <a:solidFill>
                  <a:srgbClr val="000000"/>
                </a:solidFill>
                <a:ea typeface="+mn-lt"/>
                <a:cs typeface="+mn-lt"/>
              </a:rPr>
            </a:br>
            <a:r>
              <a:rPr lang="en-GB" sz="1400">
                <a:solidFill>
                  <a:srgbClr val="000000"/>
                </a:solidFill>
                <a:ea typeface="+mn-lt"/>
                <a:cs typeface="+mn-lt"/>
              </a:rPr>
              <a:t> </a:t>
            </a:r>
            <a:r>
              <a:rPr lang="en-GB" sz="1400" b="1">
                <a:solidFill>
                  <a:srgbClr val="000000"/>
                </a:solidFill>
                <a:ea typeface="+mn-lt"/>
                <a:cs typeface="+mn-lt"/>
              </a:rPr>
              <a:t>Smoking status:</a:t>
            </a:r>
            <a:r>
              <a:rPr lang="en-GB" sz="1400">
                <a:solidFill>
                  <a:srgbClr val="000000"/>
                </a:solidFill>
                <a:ea typeface="+mn-lt"/>
                <a:cs typeface="+mn-lt"/>
              </a:rPr>
              <a:t> Non-smoker</a:t>
            </a:r>
            <a:br>
              <a:rPr lang="en-GB" sz="1400">
                <a:solidFill>
                  <a:srgbClr val="000000"/>
                </a:solidFill>
                <a:ea typeface="+mn-lt"/>
                <a:cs typeface="+mn-lt"/>
              </a:rPr>
            </a:br>
            <a:r>
              <a:rPr lang="en-GB" sz="1400">
                <a:solidFill>
                  <a:srgbClr val="000000"/>
                </a:solidFill>
                <a:ea typeface="+mn-lt"/>
                <a:cs typeface="+mn-lt"/>
              </a:rPr>
              <a:t> </a:t>
            </a:r>
            <a:r>
              <a:rPr lang="en-GB" sz="1400" b="1">
                <a:solidFill>
                  <a:srgbClr val="000000"/>
                </a:solidFill>
                <a:ea typeface="+mn-lt"/>
                <a:cs typeface="+mn-lt"/>
              </a:rPr>
              <a:t>Alcohol use:</a:t>
            </a:r>
            <a:r>
              <a:rPr lang="en-GB" sz="1400">
                <a:solidFill>
                  <a:srgbClr val="000000"/>
                </a:solidFill>
                <a:ea typeface="+mn-lt"/>
                <a:cs typeface="+mn-lt"/>
              </a:rPr>
              <a:t> Occasional social drinking</a:t>
            </a:r>
          </a:p>
          <a:p>
            <a:endParaRPr lang="en-GB"/>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ecorded Sound3">
            <a:hlinkClick r:id="" action="ppaction://media"/>
            <a:extLst>
              <a:ext uri="{FF2B5EF4-FFF2-40B4-BE49-F238E27FC236}">
                <a16:creationId xmlns:a16="http://schemas.microsoft.com/office/drawing/2014/main" id="{DF2C9B70-B3E8-70EF-74AE-52116E2B39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1961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8F6B16-3619-DD7B-4301-221A0334F93B}"/>
              </a:ext>
            </a:extLst>
          </p:cNvPr>
          <p:cNvSpPr>
            <a:spLocks noGrp="1"/>
          </p:cNvSpPr>
          <p:nvPr>
            <p:ph idx="1"/>
          </p:nvPr>
        </p:nvSpPr>
        <p:spPr>
          <a:xfrm>
            <a:off x="-2240" y="-2239"/>
            <a:ext cx="9148482" cy="6012530"/>
          </a:xfrm>
          <a:solidFill>
            <a:schemeClr val="accent2">
              <a:lumMod val="20000"/>
              <a:lumOff val="80000"/>
            </a:schemeClr>
          </a:solidFill>
        </p:spPr>
        <p:txBody>
          <a:bodyPr vert="horz" wrap="square" lIns="91440" tIns="45720" rIns="91440" bIns="45720" numCol="1" anchor="t" anchorCtr="0" compatLnSpc="1">
            <a:prstTxWarp prst="textNoShape">
              <a:avLst/>
            </a:prstTxWarp>
          </a:bodyPr>
          <a:lstStyle/>
          <a:p>
            <a:pPr marL="0" indent="0" algn="just">
              <a:buNone/>
            </a:pPr>
            <a:r>
              <a:rPr lang="en-US" sz="1200" b="1" dirty="0"/>
              <a:t>NHS &amp; Medical Identifiers</a:t>
            </a:r>
            <a:endParaRPr lang="en-US" sz="1200" dirty="0"/>
          </a:p>
          <a:p>
            <a:pPr marL="0" indent="0" algn="just">
              <a:buNone/>
            </a:pPr>
            <a:r>
              <a:rPr lang="en-US" sz="1200" b="1" dirty="0">
                <a:ea typeface="+mn-lt"/>
                <a:cs typeface="+mn-lt"/>
              </a:rPr>
              <a:t>NHS Number:</a:t>
            </a:r>
            <a:r>
              <a:rPr lang="en-US" sz="1200" dirty="0">
                <a:ea typeface="+mn-lt"/>
                <a:cs typeface="+mn-lt"/>
              </a:rPr>
              <a:t> </a:t>
            </a:r>
            <a:r>
              <a:rPr lang="en-US" sz="1200" b="1" dirty="0">
                <a:ea typeface="+mn-lt"/>
                <a:cs typeface="+mn-lt"/>
              </a:rPr>
              <a:t>485 729 3614</a:t>
            </a:r>
            <a:r>
              <a:rPr lang="en-US" sz="1200" dirty="0">
                <a:ea typeface="+mn-lt"/>
                <a:cs typeface="+mn-lt"/>
              </a:rPr>
              <a:t> </a:t>
            </a:r>
            <a:endParaRPr lang="en-US" sz="1200" i="1" dirty="0"/>
          </a:p>
          <a:p>
            <a:pPr marL="0" indent="0" algn="just">
              <a:buNone/>
            </a:pPr>
            <a:r>
              <a:rPr lang="en-US" sz="1200" b="1" dirty="0">
                <a:ea typeface="+mn-lt"/>
                <a:cs typeface="+mn-lt"/>
              </a:rPr>
              <a:t>GP Registration Number:</a:t>
            </a:r>
            <a:r>
              <a:rPr lang="en-US" sz="1200" dirty="0">
                <a:ea typeface="+mn-lt"/>
                <a:cs typeface="+mn-lt"/>
              </a:rPr>
              <a:t> GP-SJ-9031 </a:t>
            </a:r>
            <a:endParaRPr lang="en-US" sz="1200" i="1" dirty="0"/>
          </a:p>
          <a:p>
            <a:pPr marL="0" indent="0" algn="just">
              <a:buNone/>
            </a:pPr>
            <a:r>
              <a:rPr lang="en-US" sz="1200" b="1" dirty="0">
                <a:ea typeface="+mn-lt"/>
                <a:cs typeface="+mn-lt"/>
              </a:rPr>
              <a:t>Hospital Number:</a:t>
            </a:r>
            <a:r>
              <a:rPr lang="en-US" sz="1200" dirty="0">
                <a:ea typeface="+mn-lt"/>
                <a:cs typeface="+mn-lt"/>
              </a:rPr>
              <a:t> HOSP-LN-55218 </a:t>
            </a:r>
            <a:endParaRPr lang="en-US" sz="1200" i="1" dirty="0"/>
          </a:p>
          <a:p>
            <a:pPr algn="just">
              <a:buNone/>
            </a:pPr>
            <a:r>
              <a:rPr lang="en-US" sz="1200" b="1" dirty="0"/>
              <a:t>GP &amp; Healthcare Team</a:t>
            </a:r>
            <a:endParaRPr lang="en-US" sz="1200" dirty="0"/>
          </a:p>
          <a:p>
            <a:pPr marL="0" indent="0">
              <a:spcBef>
                <a:spcPts val="1400"/>
              </a:spcBef>
              <a:spcAft>
                <a:spcPts val="0"/>
              </a:spcAft>
              <a:buNone/>
            </a:pPr>
            <a:r>
              <a:rPr lang="en-US" sz="1200" b="1" dirty="0">
                <a:latin typeface="Arial"/>
              </a:rPr>
              <a:t>GP</a:t>
            </a:r>
            <a:r>
              <a:rPr lang="en-US" sz="1200" b="1" dirty="0">
                <a:latin typeface="Arial"/>
                <a:ea typeface="+mn-lt"/>
                <a:cs typeface="+mn-lt"/>
              </a:rPr>
              <a:t> Practice:</a:t>
            </a:r>
            <a:br>
              <a:rPr lang="en-US" sz="1200" b="1" dirty="0">
                <a:latin typeface="Arial"/>
                <a:ea typeface="+mn-lt"/>
                <a:cs typeface="+mn-lt"/>
              </a:rPr>
            </a:br>
            <a:r>
              <a:rPr lang="en-US" sz="1200" b="1" dirty="0">
                <a:latin typeface="Arial"/>
                <a:ea typeface="+mn-lt"/>
                <a:cs typeface="+mn-lt"/>
              </a:rPr>
              <a:t> Greenfield Medical Centre</a:t>
            </a:r>
            <a:br>
              <a:rPr lang="en-US" sz="1200" b="1" dirty="0">
                <a:latin typeface="Arial"/>
                <a:ea typeface="+mn-lt"/>
                <a:cs typeface="+mn-lt"/>
              </a:rPr>
            </a:br>
            <a:r>
              <a:rPr lang="en-US" sz="1200" b="1" dirty="0">
                <a:latin typeface="Arial"/>
                <a:ea typeface="+mn-lt"/>
                <a:cs typeface="+mn-lt"/>
              </a:rPr>
              <a:t> 112 High Road, North London, N18 3AB  Tel:</a:t>
            </a:r>
            <a:r>
              <a:rPr lang="en-US" sz="1200" dirty="0">
                <a:latin typeface="Arial"/>
                <a:ea typeface="+mn-lt"/>
                <a:cs typeface="+mn-lt"/>
              </a:rPr>
              <a:t> 020 8123 4477 </a:t>
            </a:r>
            <a:endParaRPr lang="en-US" sz="1200" i="1">
              <a:latin typeface="Arial"/>
              <a:cs typeface="Arial"/>
            </a:endParaRPr>
          </a:p>
          <a:p>
            <a:pPr marL="0" indent="0">
              <a:buNone/>
            </a:pPr>
            <a:r>
              <a:rPr lang="en-US" sz="1200" b="1" dirty="0">
                <a:latin typeface="Arial"/>
                <a:ea typeface="+mn-lt"/>
                <a:cs typeface="+mn-lt"/>
              </a:rPr>
              <a:t>Pharmacy:</a:t>
            </a:r>
            <a:br>
              <a:rPr lang="en-US" sz="1200" b="1" dirty="0">
                <a:latin typeface="Arial"/>
                <a:ea typeface="+mn-lt"/>
                <a:cs typeface="+mn-lt"/>
              </a:rPr>
            </a:br>
            <a:r>
              <a:rPr lang="en-US" sz="1200" b="1" dirty="0">
                <a:latin typeface="Arial"/>
                <a:ea typeface="+mn-lt"/>
                <a:cs typeface="+mn-lt"/>
              </a:rPr>
              <a:t> Willow Pharmacy</a:t>
            </a:r>
            <a:br>
              <a:rPr lang="en-US" sz="1200" b="1" dirty="0">
                <a:latin typeface="Arial"/>
                <a:ea typeface="+mn-lt"/>
                <a:cs typeface="+mn-lt"/>
              </a:rPr>
            </a:br>
            <a:r>
              <a:rPr lang="en-US" sz="1200" b="1" dirty="0">
                <a:latin typeface="Arial"/>
                <a:ea typeface="+mn-lt"/>
                <a:cs typeface="+mn-lt"/>
              </a:rPr>
              <a:t> 6 Station Parade, London N18 2RT</a:t>
            </a:r>
            <a:endParaRPr lang="en-US" sz="1200" i="1" dirty="0">
              <a:latin typeface="Arial"/>
              <a:cs typeface="Arial"/>
            </a:endParaRPr>
          </a:p>
          <a:p>
            <a:pPr lvl="1" indent="0">
              <a:buNone/>
            </a:pPr>
            <a:r>
              <a:rPr lang="en-US" sz="1200" dirty="0">
                <a:latin typeface="Arial"/>
                <a:ea typeface="+mn-lt"/>
                <a:cs typeface="+mn-lt"/>
              </a:rPr>
              <a:t>Manages asthma medication</a:t>
            </a:r>
            <a:endParaRPr lang="en-US" sz="1200" dirty="0">
              <a:latin typeface="Arial"/>
              <a:cs typeface="Arial"/>
            </a:endParaRPr>
          </a:p>
          <a:p>
            <a:pPr lvl="1" indent="0">
              <a:buNone/>
            </a:pPr>
            <a:r>
              <a:rPr lang="en-US" sz="1200" dirty="0">
                <a:latin typeface="Arial"/>
                <a:ea typeface="+mn-lt"/>
                <a:cs typeface="+mn-lt"/>
              </a:rPr>
              <a:t>Delivers inhalers monthly</a:t>
            </a:r>
            <a:endParaRPr lang="en-US" sz="1200" dirty="0">
              <a:latin typeface="Arial"/>
              <a:cs typeface="Arial"/>
            </a:endParaRPr>
          </a:p>
          <a:p>
            <a:pPr lvl="1" indent="0">
              <a:buNone/>
            </a:pPr>
            <a:r>
              <a:rPr lang="en-US" sz="1200" b="1" dirty="0">
                <a:latin typeface="Arial"/>
                <a:ea typeface="+mn-lt"/>
                <a:cs typeface="+mn-lt"/>
              </a:rPr>
              <a:t>TEL</a:t>
            </a:r>
            <a:r>
              <a:rPr lang="en-US" sz="1200" dirty="0">
                <a:latin typeface="Arial"/>
                <a:ea typeface="+mn-lt"/>
                <a:cs typeface="+mn-lt"/>
              </a:rPr>
              <a:t>:02078678678</a:t>
            </a:r>
          </a:p>
          <a:p>
            <a:pPr marL="0" indent="0">
              <a:buNone/>
            </a:pPr>
            <a:r>
              <a:rPr lang="en-US" sz="1200" b="1" dirty="0">
                <a:latin typeface="Arial"/>
                <a:ea typeface="+mn-lt"/>
                <a:cs typeface="+mn-lt"/>
              </a:rPr>
              <a:t>Specialist Services:</a:t>
            </a:r>
            <a:endParaRPr lang="en-US" sz="1200" dirty="0">
              <a:latin typeface="Arial"/>
              <a:cs typeface="Arial"/>
            </a:endParaRPr>
          </a:p>
          <a:p>
            <a:pPr lvl="1" indent="0">
              <a:buNone/>
            </a:pPr>
            <a:r>
              <a:rPr lang="en-US" sz="1200" b="1" dirty="0">
                <a:latin typeface="Arial"/>
                <a:ea typeface="+mn-lt"/>
                <a:cs typeface="+mn-lt"/>
              </a:rPr>
              <a:t>Asthma Nurse:</a:t>
            </a:r>
            <a:r>
              <a:rPr lang="en-US" sz="1200" dirty="0">
                <a:latin typeface="Arial"/>
                <a:ea typeface="+mn-lt"/>
                <a:cs typeface="+mn-lt"/>
              </a:rPr>
              <a:t> North London Respiratory Team</a:t>
            </a:r>
            <a:endParaRPr lang="en-US" sz="1200" dirty="0">
              <a:latin typeface="Arial"/>
              <a:cs typeface="Arial"/>
            </a:endParaRPr>
          </a:p>
          <a:p>
            <a:pPr lvl="1" indent="0">
              <a:buNone/>
            </a:pPr>
            <a:r>
              <a:rPr lang="en-US" sz="1200" b="1" dirty="0">
                <a:latin typeface="Arial"/>
                <a:ea typeface="+mn-lt"/>
                <a:cs typeface="+mn-lt"/>
              </a:rPr>
              <a:t>Learning Disability Team:</a:t>
            </a:r>
            <a:r>
              <a:rPr lang="en-US" sz="1200" dirty="0">
                <a:latin typeface="Arial"/>
                <a:ea typeface="+mn-lt"/>
                <a:cs typeface="+mn-lt"/>
              </a:rPr>
              <a:t> Enfield Community LD Team</a:t>
            </a:r>
            <a:endParaRPr lang="en-US" sz="1200" dirty="0">
              <a:latin typeface="Arial"/>
              <a:cs typeface="Arial"/>
            </a:endParaRPr>
          </a:p>
          <a:p>
            <a:pPr lvl="1" indent="0">
              <a:buNone/>
            </a:pPr>
            <a:r>
              <a:rPr lang="en-US" sz="1200" b="1" dirty="0">
                <a:latin typeface="Arial"/>
                <a:ea typeface="+mn-lt"/>
                <a:cs typeface="+mn-lt"/>
              </a:rPr>
              <a:t>Social Worker:</a:t>
            </a:r>
            <a:r>
              <a:rPr lang="en-US" sz="1200" dirty="0">
                <a:latin typeface="Arial"/>
                <a:ea typeface="+mn-lt"/>
                <a:cs typeface="+mn-lt"/>
              </a:rPr>
              <a:t> Assigned Adult Social Care Practitioner</a:t>
            </a:r>
            <a:endParaRPr lang="en-US" sz="1200" dirty="0">
              <a:latin typeface="Arial"/>
              <a:cs typeface="Arial"/>
            </a:endParaRPr>
          </a:p>
          <a:p>
            <a:pPr lvl="1" indent="0">
              <a:buNone/>
            </a:pPr>
            <a:r>
              <a:rPr lang="en-US" sz="1200" b="1" dirty="0">
                <a:latin typeface="Arial"/>
                <a:cs typeface="Arial"/>
                <a:hlinkClick r:id="rId4">
                  <a:extLst>
                    <a:ext uri="{A12FA001-AC4F-418D-AE19-62706E023703}">
                      <ahyp:hlinkClr xmlns:ahyp="http://schemas.microsoft.com/office/drawing/2018/hyperlinkcolor" val="tx"/>
                    </a:ext>
                  </a:extLst>
                </a:hlinkClick>
              </a:rPr>
              <a:t>TEL:</a:t>
            </a:r>
            <a:r>
              <a:rPr lang="en-US" sz="1200" dirty="0">
                <a:latin typeface="Arial"/>
                <a:cs typeface="Arial"/>
                <a:hlinkClick r:id="rId4">
                  <a:extLst>
                    <a:ext uri="{A12FA001-AC4F-418D-AE19-62706E023703}">
                      <ahyp:hlinkClr xmlns:ahyp="http://schemas.microsoft.com/office/drawing/2018/hyperlinkcolor" val="tx"/>
                    </a:ext>
                  </a:extLst>
                </a:hlinkClick>
              </a:rPr>
              <a:t> 0206787788</a:t>
            </a:r>
            <a:r>
              <a:rPr lang="en-US" sz="1200" dirty="0">
                <a:latin typeface="Arial"/>
                <a:cs typeface="Arial"/>
              </a:rPr>
              <a:t>9</a:t>
            </a:r>
          </a:p>
          <a:p>
            <a:pPr lvl="1">
              <a:buNone/>
            </a:pPr>
            <a:endParaRPr lang="en-US" sz="1200">
              <a:latin typeface="Arial"/>
              <a:cs typeface="Arial"/>
            </a:endParaRPr>
          </a:p>
          <a:p>
            <a:pPr marL="0" indent="0">
              <a:buNone/>
            </a:pPr>
            <a:endParaRPr lang="en-US" sz="1200" i="1">
              <a:latin typeface="Arial"/>
              <a:cs typeface="Arial"/>
            </a:endParaRPr>
          </a:p>
          <a:p>
            <a:pPr marL="0" indent="0" algn="just">
              <a:buNone/>
            </a:pPr>
            <a:endParaRPr lang="en-US" sz="1200"/>
          </a:p>
        </p:txBody>
      </p:sp>
      <p:sp>
        <p:nvSpPr>
          <p:cNvPr id="4" name="Date Placeholder 3">
            <a:extLst>
              <a:ext uri="{FF2B5EF4-FFF2-40B4-BE49-F238E27FC236}">
                <a16:creationId xmlns:a16="http://schemas.microsoft.com/office/drawing/2014/main" id="{80BD2B3A-C2E0-3018-35D4-9BF64A680F64}"/>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9F572679-6844-29B4-F29D-EAE373A9BA8D}"/>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pic>
        <p:nvPicPr>
          <p:cNvPr id="2" name="Recorded Sound4">
            <a:hlinkClick r:id="" action="ppaction://media"/>
            <a:extLst>
              <a:ext uri="{FF2B5EF4-FFF2-40B4-BE49-F238E27FC236}">
                <a16:creationId xmlns:a16="http://schemas.microsoft.com/office/drawing/2014/main" id="{9933F8F9-B5E5-0A74-6BA8-548EC45199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380288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BE43C-6FFE-1B0E-0FFF-C2498C28FCB1}"/>
              </a:ext>
            </a:extLst>
          </p:cNvPr>
          <p:cNvSpPr>
            <a:spLocks noGrp="1"/>
          </p:cNvSpPr>
          <p:nvPr>
            <p:ph idx="1"/>
          </p:nvPr>
        </p:nvSpPr>
        <p:spPr>
          <a:xfrm>
            <a:off x="-2240" y="-2240"/>
            <a:ext cx="9148481" cy="5687561"/>
          </a:xfrm>
          <a:solidFill>
            <a:schemeClr val="accent2">
              <a:lumMod val="20000"/>
              <a:lumOff val="80000"/>
            </a:schemeClr>
          </a:solidFill>
        </p:spPr>
        <p:txBody>
          <a:bodyPr/>
          <a:lstStyle/>
          <a:p>
            <a:pPr marL="0" indent="0">
              <a:buNone/>
            </a:pPr>
            <a:r>
              <a:rPr lang="en-US" sz="1200" b="1" dirty="0"/>
              <a:t>Emergency &amp; Legal Contacts</a:t>
            </a:r>
            <a:endParaRPr lang="en-US" sz="1200" dirty="0"/>
          </a:p>
          <a:p>
            <a:pPr marL="0" indent="0">
              <a:buNone/>
            </a:pPr>
            <a:r>
              <a:rPr lang="en-US" sz="1200" b="1" dirty="0"/>
              <a:t>Next of Kin (NOK)</a:t>
            </a:r>
            <a:endParaRPr lang="en-US" sz="1200" dirty="0"/>
          </a:p>
          <a:p>
            <a:pPr marL="0" indent="0">
              <a:buNone/>
            </a:pPr>
            <a:r>
              <a:rPr lang="en-US" sz="1200" b="1" dirty="0">
                <a:ea typeface="+mn-lt"/>
                <a:cs typeface="+mn-lt"/>
              </a:rPr>
              <a:t>Name:</a:t>
            </a:r>
            <a:r>
              <a:rPr lang="en-US" sz="1200" dirty="0">
                <a:ea typeface="+mn-lt"/>
                <a:cs typeface="+mn-lt"/>
              </a:rPr>
              <a:t> Angela Johnson</a:t>
            </a:r>
            <a:endParaRPr lang="en-US" sz="1200" dirty="0"/>
          </a:p>
          <a:p>
            <a:pPr marL="0" indent="0">
              <a:buNone/>
            </a:pPr>
            <a:r>
              <a:rPr lang="en-US" sz="1200" b="1" dirty="0">
                <a:ea typeface="+mn-lt"/>
                <a:cs typeface="+mn-lt"/>
              </a:rPr>
              <a:t>Relationship:</a:t>
            </a:r>
            <a:r>
              <a:rPr lang="en-US" sz="1200" dirty="0">
                <a:ea typeface="+mn-lt"/>
                <a:cs typeface="+mn-lt"/>
              </a:rPr>
              <a:t> Mother</a:t>
            </a:r>
            <a:endParaRPr lang="en-US" sz="1200" dirty="0"/>
          </a:p>
          <a:p>
            <a:pPr marL="0" indent="0">
              <a:buNone/>
            </a:pPr>
            <a:r>
              <a:rPr lang="en-US" sz="1200" b="1" dirty="0">
                <a:ea typeface="+mn-lt"/>
                <a:cs typeface="+mn-lt"/>
              </a:rPr>
              <a:t>Contact Number:</a:t>
            </a:r>
            <a:r>
              <a:rPr lang="en-US" sz="1200" dirty="0">
                <a:ea typeface="+mn-lt"/>
                <a:cs typeface="+mn-lt"/>
              </a:rPr>
              <a:t> 07789 432 610 </a:t>
            </a:r>
            <a:endParaRPr lang="en-US" sz="1200" i="1" dirty="0">
              <a:ea typeface="+mn-lt"/>
              <a:cs typeface="+mn-lt"/>
            </a:endParaRPr>
          </a:p>
          <a:p>
            <a:pPr marL="0" indent="0">
              <a:buNone/>
            </a:pPr>
            <a:r>
              <a:rPr lang="en-US" sz="1200" b="1" dirty="0" err="1">
                <a:ea typeface="+mn-lt"/>
                <a:cs typeface="+mn-lt"/>
              </a:rPr>
              <a:t>mergency</a:t>
            </a:r>
            <a:r>
              <a:rPr lang="en-US" sz="1200" b="1" dirty="0"/>
              <a:t> Contact </a:t>
            </a:r>
            <a:endParaRPr lang="en-US" sz="1200" dirty="0"/>
          </a:p>
          <a:p>
            <a:pPr marL="0" indent="0">
              <a:buNone/>
            </a:pPr>
            <a:r>
              <a:rPr lang="en-US" sz="1200" b="1" dirty="0">
                <a:ea typeface="+mn-lt"/>
                <a:cs typeface="+mn-lt"/>
              </a:rPr>
              <a:t>Name:</a:t>
            </a:r>
            <a:r>
              <a:rPr lang="en-US" sz="1200" dirty="0">
                <a:ea typeface="+mn-lt"/>
                <a:cs typeface="+mn-lt"/>
              </a:rPr>
              <a:t> Michael Johnson</a:t>
            </a:r>
            <a:endParaRPr lang="en-US" sz="1200" dirty="0"/>
          </a:p>
          <a:p>
            <a:pPr marL="0" indent="0">
              <a:buNone/>
            </a:pPr>
            <a:r>
              <a:rPr lang="en-US" sz="1200" b="1" dirty="0">
                <a:ea typeface="+mn-lt"/>
                <a:cs typeface="+mn-lt"/>
              </a:rPr>
              <a:t>Relationship:</a:t>
            </a:r>
            <a:r>
              <a:rPr lang="en-US" sz="1200" dirty="0">
                <a:ea typeface="+mn-lt"/>
                <a:cs typeface="+mn-lt"/>
              </a:rPr>
              <a:t> Older Brother</a:t>
            </a:r>
            <a:endParaRPr lang="en-US" sz="1200" dirty="0"/>
          </a:p>
          <a:p>
            <a:pPr marL="0" indent="0">
              <a:buNone/>
            </a:pPr>
            <a:r>
              <a:rPr lang="en-US" sz="1200" b="1" dirty="0">
                <a:ea typeface="+mn-lt"/>
                <a:cs typeface="+mn-lt"/>
              </a:rPr>
              <a:t>Contact Number:</a:t>
            </a:r>
            <a:r>
              <a:rPr lang="en-US" sz="1200" dirty="0">
                <a:ea typeface="+mn-lt"/>
                <a:cs typeface="+mn-lt"/>
              </a:rPr>
              <a:t> 07922 518 774 </a:t>
            </a:r>
            <a:endParaRPr lang="en-US" sz="1200" i="1" dirty="0"/>
          </a:p>
          <a:p>
            <a:pPr marL="0" indent="0">
              <a:buNone/>
            </a:pPr>
            <a:r>
              <a:rPr lang="en-US" sz="1200" b="1" dirty="0"/>
              <a:t> Legal Status &amp; Decision-Making</a:t>
            </a:r>
            <a:endParaRPr lang="en-US" sz="1200" dirty="0"/>
          </a:p>
          <a:p>
            <a:pPr marL="0" indent="0">
              <a:buNone/>
            </a:pPr>
            <a:r>
              <a:rPr lang="en-US" sz="1200" b="1" dirty="0">
                <a:ea typeface="+mn-lt"/>
                <a:cs typeface="+mn-lt"/>
              </a:rPr>
              <a:t>Mental Capacity:</a:t>
            </a:r>
            <a:br>
              <a:rPr lang="en-US" sz="1200" b="1" dirty="0">
                <a:ea typeface="+mn-lt"/>
                <a:cs typeface="+mn-lt"/>
              </a:rPr>
            </a:br>
            <a:r>
              <a:rPr lang="en-US" sz="1200" b="1" dirty="0">
                <a:ea typeface="+mn-lt"/>
                <a:cs typeface="+mn-lt"/>
              </a:rPr>
              <a:t> Presumed to have capacity unless assessed otherwise, in line with the Mental Capacity Act (2005)</a:t>
            </a:r>
            <a:r>
              <a:rPr lang="en-US" sz="1200" dirty="0">
                <a:ea typeface="+mn-lt"/>
                <a:cs typeface="+mn-lt"/>
              </a:rPr>
              <a:t>.</a:t>
            </a:r>
            <a:endParaRPr lang="en-US" sz="1200" dirty="0"/>
          </a:p>
          <a:p>
            <a:pPr marL="0" indent="0">
              <a:buNone/>
            </a:pPr>
            <a:r>
              <a:rPr lang="en-US" sz="1200" b="1" dirty="0">
                <a:ea typeface="+mn-lt"/>
                <a:cs typeface="+mn-lt"/>
              </a:rPr>
              <a:t>LPA Holder:</a:t>
            </a:r>
            <a:r>
              <a:rPr lang="en-US" sz="1200" dirty="0">
                <a:ea typeface="+mn-lt"/>
                <a:cs typeface="+mn-lt"/>
              </a:rPr>
              <a:t> Angela Johnson (Mother)</a:t>
            </a:r>
            <a:endParaRPr lang="en-US" sz="1200"/>
          </a:p>
          <a:p>
            <a:pPr marL="457200" lvl="1" indent="0">
              <a:buNone/>
            </a:pPr>
            <a:r>
              <a:rPr lang="en-US" sz="1200" b="1" dirty="0">
                <a:ea typeface="+mn-lt"/>
                <a:cs typeface="+mn-lt"/>
              </a:rPr>
              <a:t>Contact:</a:t>
            </a:r>
            <a:r>
              <a:rPr lang="en-US" sz="1200" dirty="0">
                <a:ea typeface="+mn-lt"/>
                <a:cs typeface="+mn-lt"/>
              </a:rPr>
              <a:t> 07789 432 610</a:t>
            </a:r>
            <a:endParaRPr lang="en-US" sz="1200" dirty="0"/>
          </a:p>
          <a:p>
            <a:pPr marL="457200" lvl="1" indent="0">
              <a:buNone/>
            </a:pPr>
            <a:br>
              <a:rPr lang="en-US" dirty="0"/>
            </a:br>
            <a:endParaRPr lang="en-US" sz="1200"/>
          </a:p>
          <a:p>
            <a:pPr marL="457200" lvl="1" indent="0">
              <a:buNone/>
            </a:pPr>
            <a:endParaRPr lang="en-US" sz="1200"/>
          </a:p>
        </p:txBody>
      </p:sp>
      <p:sp>
        <p:nvSpPr>
          <p:cNvPr id="4" name="Date Placeholder 3">
            <a:extLst>
              <a:ext uri="{FF2B5EF4-FFF2-40B4-BE49-F238E27FC236}">
                <a16:creationId xmlns:a16="http://schemas.microsoft.com/office/drawing/2014/main" id="{9DA12DC0-68BC-BE5A-A276-6361946CDD84}"/>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ED8891D9-BAA3-3565-F928-2117881497EA}"/>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pic>
        <p:nvPicPr>
          <p:cNvPr id="2" name="Recorded Sound5">
            <a:hlinkClick r:id="" action="ppaction://media"/>
            <a:extLst>
              <a:ext uri="{FF2B5EF4-FFF2-40B4-BE49-F238E27FC236}">
                <a16:creationId xmlns:a16="http://schemas.microsoft.com/office/drawing/2014/main" id="{94DE11F1-DDB6-B8F0-AEE8-508F58862F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81032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678" y="-1325"/>
            <a:ext cx="9137107" cy="694990"/>
          </a:xfrm>
          <a:solidFill>
            <a:schemeClr val="accent5">
              <a:lumMod val="20000"/>
              <a:lumOff val="80000"/>
            </a:schemeClr>
          </a:solidFill>
        </p:spPr>
        <p:txBody>
          <a:bodyPr/>
          <a:lstStyle/>
          <a:p>
            <a:r>
              <a:rPr lang="en-GB" sz="2000" b="1">
                <a:ea typeface="+mj-lt"/>
                <a:cs typeface="+mj-lt"/>
              </a:rPr>
              <a:t>Anatomy and Physiology of the Main Disease/Disorder – Asthma</a:t>
            </a:r>
            <a:endParaRPr lang="en-US" sz="2000" b="1"/>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238939" y="497407"/>
            <a:ext cx="8861408" cy="5169162"/>
          </a:xfrm>
          <a:solidFill>
            <a:schemeClr val="accent2">
              <a:lumMod val="20000"/>
              <a:lumOff val="80000"/>
            </a:schemeClr>
          </a:solidFill>
          <a:ln>
            <a:solidFill>
              <a:schemeClr val="accent2">
                <a:lumMod val="20000"/>
                <a:lumOff val="80000"/>
              </a:schemeClr>
            </a:solidFill>
          </a:ln>
        </p:spPr>
        <p:txBody>
          <a:bodyPr/>
          <a:lstStyle/>
          <a:p>
            <a:pPr algn="just">
              <a:buNone/>
            </a:pPr>
            <a:endParaRPr lang="en-GB" sz="1200" b="1"/>
          </a:p>
          <a:p>
            <a:pPr algn="just">
              <a:buNone/>
            </a:pPr>
            <a:r>
              <a:rPr lang="en-GB" sz="1200">
                <a:ea typeface="+mn-lt"/>
                <a:cs typeface="+mn-lt"/>
              </a:rPr>
              <a:t>Asthma is a </a:t>
            </a:r>
            <a:r>
              <a:rPr lang="en-GB" sz="1200" b="1">
                <a:ea typeface="+mn-lt"/>
                <a:cs typeface="+mn-lt"/>
              </a:rPr>
              <a:t>chronic inflammatory disease</a:t>
            </a:r>
            <a:r>
              <a:rPr lang="en-GB" sz="1200">
                <a:ea typeface="+mn-lt"/>
                <a:cs typeface="+mn-lt"/>
              </a:rPr>
              <a:t> that affects the </a:t>
            </a:r>
            <a:r>
              <a:rPr lang="en-GB" sz="1200" b="1">
                <a:ea typeface="+mn-lt"/>
                <a:cs typeface="+mn-lt"/>
              </a:rPr>
              <a:t>respiratory system</a:t>
            </a:r>
            <a:r>
              <a:rPr lang="en-GB" sz="1200">
                <a:ea typeface="+mn-lt"/>
                <a:cs typeface="+mn-lt"/>
              </a:rPr>
              <a:t>, particularly the </a:t>
            </a:r>
            <a:r>
              <a:rPr lang="en-GB" sz="1200" b="1">
                <a:ea typeface="+mn-lt"/>
                <a:cs typeface="+mn-lt"/>
              </a:rPr>
              <a:t>lower airways</a:t>
            </a:r>
            <a:r>
              <a:rPr lang="en-GB" sz="1200">
                <a:ea typeface="+mn-lt"/>
                <a:cs typeface="+mn-lt"/>
              </a:rPr>
              <a:t>. The main organs involved are the </a:t>
            </a:r>
            <a:r>
              <a:rPr lang="en-GB" sz="1200" b="1">
                <a:ea typeface="+mn-lt"/>
                <a:cs typeface="+mn-lt"/>
              </a:rPr>
              <a:t>lungs</a:t>
            </a:r>
            <a:r>
              <a:rPr lang="en-GB" sz="1200">
                <a:ea typeface="+mn-lt"/>
                <a:cs typeface="+mn-lt"/>
              </a:rPr>
              <a:t>, </a:t>
            </a:r>
            <a:r>
              <a:rPr lang="en-GB" sz="1200" b="1">
                <a:ea typeface="+mn-lt"/>
                <a:cs typeface="+mn-lt"/>
              </a:rPr>
              <a:t>trachea</a:t>
            </a:r>
            <a:r>
              <a:rPr lang="en-GB" sz="1200">
                <a:ea typeface="+mn-lt"/>
                <a:cs typeface="+mn-lt"/>
              </a:rPr>
              <a:t>, </a:t>
            </a:r>
            <a:r>
              <a:rPr lang="en-GB" sz="1200" b="1">
                <a:ea typeface="+mn-lt"/>
                <a:cs typeface="+mn-lt"/>
              </a:rPr>
              <a:t>bronchi</a:t>
            </a:r>
            <a:r>
              <a:rPr lang="en-GB" sz="1200">
                <a:ea typeface="+mn-lt"/>
                <a:cs typeface="+mn-lt"/>
              </a:rPr>
              <a:t>, </a:t>
            </a:r>
            <a:r>
              <a:rPr lang="en-GB" sz="1200" b="1">
                <a:ea typeface="+mn-lt"/>
                <a:cs typeface="+mn-lt"/>
              </a:rPr>
              <a:t>bronchioles</a:t>
            </a:r>
            <a:r>
              <a:rPr lang="en-GB" sz="1200">
                <a:ea typeface="+mn-lt"/>
                <a:cs typeface="+mn-lt"/>
              </a:rPr>
              <a:t>, and </a:t>
            </a:r>
            <a:r>
              <a:rPr lang="en-GB" sz="1200" b="1">
                <a:ea typeface="+mn-lt"/>
                <a:cs typeface="+mn-lt"/>
              </a:rPr>
              <a:t>alveoli</a:t>
            </a:r>
            <a:r>
              <a:rPr lang="en-GB" sz="1200">
                <a:ea typeface="+mn-lt"/>
                <a:cs typeface="+mn-lt"/>
              </a:rPr>
              <a:t>, supported by the </a:t>
            </a:r>
            <a:r>
              <a:rPr lang="en-GB" sz="1200" b="1">
                <a:ea typeface="+mn-lt"/>
                <a:cs typeface="+mn-lt"/>
              </a:rPr>
              <a:t>diaphragm</a:t>
            </a:r>
            <a:r>
              <a:rPr lang="en-GB" sz="1200">
                <a:ea typeface="+mn-lt"/>
                <a:cs typeface="+mn-lt"/>
              </a:rPr>
              <a:t> and </a:t>
            </a:r>
            <a:r>
              <a:rPr lang="en-GB" sz="1200" b="1">
                <a:ea typeface="+mn-lt"/>
                <a:cs typeface="+mn-lt"/>
              </a:rPr>
              <a:t>intercostal muscles</a:t>
            </a:r>
            <a:r>
              <a:rPr lang="en-GB" sz="1200">
                <a:ea typeface="+mn-lt"/>
                <a:cs typeface="+mn-lt"/>
              </a:rPr>
              <a:t>, which control breathing movements. The respiratory system’s primary function is to enable </a:t>
            </a:r>
            <a:r>
              <a:rPr lang="en-GB" sz="1200" b="1">
                <a:ea typeface="+mn-lt"/>
                <a:cs typeface="+mn-lt"/>
              </a:rPr>
              <a:t>gas exchange</a:t>
            </a:r>
            <a:r>
              <a:rPr lang="en-GB" sz="1200">
                <a:ea typeface="+mn-lt"/>
                <a:cs typeface="+mn-lt"/>
              </a:rPr>
              <a:t>, supplying oxygen to the bloodstream and removing carbon dioxide.</a:t>
            </a:r>
            <a:endParaRPr lang="en-GB" sz="1200"/>
          </a:p>
          <a:p>
            <a:pPr algn="just">
              <a:buNone/>
            </a:pPr>
            <a:r>
              <a:rPr lang="en-GB" sz="1200">
                <a:ea typeface="+mn-lt"/>
                <a:cs typeface="+mn-lt"/>
              </a:rPr>
              <a:t>During </a:t>
            </a:r>
            <a:r>
              <a:rPr lang="en-GB" sz="1200" b="1">
                <a:ea typeface="+mn-lt"/>
                <a:cs typeface="+mn-lt"/>
              </a:rPr>
              <a:t>normal breathing</a:t>
            </a:r>
            <a:r>
              <a:rPr lang="en-GB" sz="1200">
                <a:ea typeface="+mn-lt"/>
                <a:cs typeface="+mn-lt"/>
              </a:rPr>
              <a:t>, air enters through the nasal cavity, where it is filtered and humidified. It then passes through the trachea into the bronchi, which branch into smaller bronchioles ending in millions of </a:t>
            </a:r>
            <a:r>
              <a:rPr lang="en-GB" sz="1200" b="1">
                <a:ea typeface="+mn-lt"/>
                <a:cs typeface="+mn-lt"/>
              </a:rPr>
              <a:t>alveoli</a:t>
            </a:r>
            <a:r>
              <a:rPr lang="en-GB" sz="1200">
                <a:ea typeface="+mn-lt"/>
                <a:cs typeface="+mn-lt"/>
              </a:rPr>
              <a:t> — small air sacs surrounded by capillaries. Oxygen diffuses across the alveolar membrane into the blood, while carbon dioxide diffuses out to be exhaled (</a:t>
            </a:r>
            <a:r>
              <a:rPr lang="en-GB" sz="1200" i="1">
                <a:ea typeface="+mn-lt"/>
                <a:cs typeface="+mn-lt"/>
              </a:rPr>
              <a:t>NHS, 2023</a:t>
            </a:r>
            <a:r>
              <a:rPr lang="en-GB" sz="1200">
                <a:ea typeface="+mn-lt"/>
                <a:cs typeface="+mn-lt"/>
              </a:rPr>
              <a:t>). This process is essential for </a:t>
            </a:r>
            <a:r>
              <a:rPr lang="en-GB" sz="1200" b="1">
                <a:ea typeface="+mn-lt"/>
                <a:cs typeface="+mn-lt"/>
              </a:rPr>
              <a:t>cellular respiration</a:t>
            </a:r>
            <a:r>
              <a:rPr lang="en-GB" sz="1200">
                <a:ea typeface="+mn-lt"/>
                <a:cs typeface="+mn-lt"/>
              </a:rPr>
              <a:t> and maintaining the body’s energy and pH balance.</a:t>
            </a:r>
            <a:endParaRPr lang="en-GB" sz="1200"/>
          </a:p>
          <a:p>
            <a:pPr algn="just">
              <a:buNone/>
            </a:pPr>
            <a:r>
              <a:rPr lang="en-GB" sz="1200">
                <a:ea typeface="+mn-lt"/>
                <a:cs typeface="+mn-lt"/>
              </a:rPr>
              <a:t>In asthma, the normal structure and function of the airways are disrupted by </a:t>
            </a:r>
            <a:r>
              <a:rPr lang="en-GB" sz="1200" b="1">
                <a:ea typeface="+mn-lt"/>
                <a:cs typeface="+mn-lt"/>
              </a:rPr>
              <a:t>inflammation</a:t>
            </a:r>
            <a:r>
              <a:rPr lang="en-GB" sz="1200">
                <a:ea typeface="+mn-lt"/>
                <a:cs typeface="+mn-lt"/>
              </a:rPr>
              <a:t>, </a:t>
            </a:r>
            <a:r>
              <a:rPr lang="en-GB" sz="1200" b="1">
                <a:ea typeface="+mn-lt"/>
                <a:cs typeface="+mn-lt"/>
              </a:rPr>
              <a:t>bronchoconstriction</a:t>
            </a:r>
            <a:r>
              <a:rPr lang="en-GB" sz="1200">
                <a:ea typeface="+mn-lt"/>
                <a:cs typeface="+mn-lt"/>
              </a:rPr>
              <a:t>, and </a:t>
            </a:r>
            <a:r>
              <a:rPr lang="en-GB" sz="1200" b="1">
                <a:ea typeface="+mn-lt"/>
                <a:cs typeface="+mn-lt"/>
              </a:rPr>
              <a:t>mucus hypersecretion</a:t>
            </a:r>
            <a:r>
              <a:rPr lang="en-GB" sz="1200">
                <a:ea typeface="+mn-lt"/>
                <a:cs typeface="+mn-lt"/>
              </a:rPr>
              <a:t>. When a person is exposed to triggers such as </a:t>
            </a:r>
            <a:r>
              <a:rPr lang="en-GB" sz="1200" b="1">
                <a:ea typeface="+mn-lt"/>
                <a:cs typeface="+mn-lt"/>
              </a:rPr>
              <a:t>pollen, dust, cold air, or stress</a:t>
            </a:r>
            <a:r>
              <a:rPr lang="en-GB" sz="1200">
                <a:ea typeface="+mn-lt"/>
                <a:cs typeface="+mn-lt"/>
              </a:rPr>
              <a:t>, the </a:t>
            </a:r>
            <a:r>
              <a:rPr lang="en-GB" sz="1200" b="1">
                <a:ea typeface="+mn-lt"/>
                <a:cs typeface="+mn-lt"/>
              </a:rPr>
              <a:t>smooth muscles</a:t>
            </a:r>
            <a:r>
              <a:rPr lang="en-GB" sz="1200">
                <a:ea typeface="+mn-lt"/>
                <a:cs typeface="+mn-lt"/>
              </a:rPr>
              <a:t> surrounding the bronchioles tighten — a process known as </a:t>
            </a:r>
            <a:r>
              <a:rPr lang="en-GB" sz="1200" b="1">
                <a:ea typeface="+mn-lt"/>
                <a:cs typeface="+mn-lt"/>
              </a:rPr>
              <a:t>bronchoconstriction</a:t>
            </a:r>
            <a:r>
              <a:rPr lang="en-GB" sz="1200">
                <a:ea typeface="+mn-lt"/>
                <a:cs typeface="+mn-lt"/>
              </a:rPr>
              <a:t>. The lining of the airways becomes swollen and produces excessive mucus, which further narrows the airway lumen. This makes it difficult for air to move in and out of the lungs, leading to the classic symptoms of </a:t>
            </a:r>
            <a:r>
              <a:rPr lang="en-GB" sz="1200" b="1">
                <a:ea typeface="+mn-lt"/>
                <a:cs typeface="+mn-lt"/>
              </a:rPr>
              <a:t>wheezing, coughing, chest tightness, and shortness of breath</a:t>
            </a:r>
            <a:r>
              <a:rPr lang="en-GB" sz="1200">
                <a:ea typeface="+mn-lt"/>
                <a:cs typeface="+mn-lt"/>
              </a:rPr>
              <a:t> (</a:t>
            </a:r>
            <a:r>
              <a:rPr lang="en-GB" sz="1200" i="1">
                <a:ea typeface="+mn-lt"/>
                <a:cs typeface="+mn-lt"/>
              </a:rPr>
              <a:t>Barnes, 2019</a:t>
            </a:r>
            <a:r>
              <a:rPr lang="en-GB" sz="1200">
                <a:ea typeface="+mn-lt"/>
                <a:cs typeface="+mn-lt"/>
              </a:rPr>
              <a:t>).</a:t>
            </a:r>
            <a:endParaRPr lang="en-GB" sz="1200"/>
          </a:p>
          <a:p>
            <a:pPr algn="just">
              <a:buNone/>
            </a:pPr>
            <a:r>
              <a:rPr lang="en-GB" sz="1200">
                <a:ea typeface="+mn-lt"/>
                <a:cs typeface="+mn-lt"/>
              </a:rPr>
              <a:t>The </a:t>
            </a:r>
            <a:r>
              <a:rPr lang="en-GB" sz="1200" b="1">
                <a:ea typeface="+mn-lt"/>
                <a:cs typeface="+mn-lt"/>
              </a:rPr>
              <a:t>pathophysiological process</a:t>
            </a:r>
            <a:r>
              <a:rPr lang="en-GB" sz="1200">
                <a:ea typeface="+mn-lt"/>
                <a:cs typeface="+mn-lt"/>
              </a:rPr>
              <a:t> of asthma involves the immune system. When the body encounters an allergen, immune cells such as </a:t>
            </a:r>
            <a:r>
              <a:rPr lang="en-GB" sz="1200" b="1">
                <a:ea typeface="+mn-lt"/>
                <a:cs typeface="+mn-lt"/>
              </a:rPr>
              <a:t>mast cells</a:t>
            </a:r>
            <a:r>
              <a:rPr lang="en-GB" sz="1200">
                <a:ea typeface="+mn-lt"/>
                <a:cs typeface="+mn-lt"/>
              </a:rPr>
              <a:t> and </a:t>
            </a:r>
            <a:r>
              <a:rPr lang="en-GB" sz="1200" b="1">
                <a:ea typeface="+mn-lt"/>
                <a:cs typeface="+mn-lt"/>
              </a:rPr>
              <a:t>eosinophils</a:t>
            </a:r>
            <a:r>
              <a:rPr lang="en-GB" sz="1200">
                <a:ea typeface="+mn-lt"/>
                <a:cs typeface="+mn-lt"/>
              </a:rPr>
              <a:t> release chemical mediators like </a:t>
            </a:r>
            <a:r>
              <a:rPr lang="en-GB" sz="1200" b="1">
                <a:ea typeface="+mn-lt"/>
                <a:cs typeface="+mn-lt"/>
              </a:rPr>
              <a:t>histamine</a:t>
            </a:r>
            <a:r>
              <a:rPr lang="en-GB" sz="1200">
                <a:ea typeface="+mn-lt"/>
                <a:cs typeface="+mn-lt"/>
              </a:rPr>
              <a:t> and </a:t>
            </a:r>
            <a:r>
              <a:rPr lang="en-GB" sz="1200" b="1">
                <a:ea typeface="+mn-lt"/>
                <a:cs typeface="+mn-lt"/>
              </a:rPr>
              <a:t>leukotrienes</a:t>
            </a:r>
            <a:r>
              <a:rPr lang="en-GB" sz="1200">
                <a:ea typeface="+mn-lt"/>
                <a:cs typeface="+mn-lt"/>
              </a:rPr>
              <a:t>, which cause inflammation and muscle tightening. Over time, repeated episodes of inflammation lead to </a:t>
            </a:r>
            <a:r>
              <a:rPr lang="en-GB" sz="1200" b="1">
                <a:ea typeface="+mn-lt"/>
                <a:cs typeface="+mn-lt"/>
              </a:rPr>
              <a:t>airway remodelling</a:t>
            </a:r>
            <a:r>
              <a:rPr lang="en-GB" sz="1200">
                <a:ea typeface="+mn-lt"/>
                <a:cs typeface="+mn-lt"/>
              </a:rPr>
              <a:t>, where the airway wall becomes thicker and less elastic (</a:t>
            </a:r>
            <a:r>
              <a:rPr lang="en-GB" sz="1200" i="1">
                <a:ea typeface="+mn-lt"/>
                <a:cs typeface="+mn-lt"/>
              </a:rPr>
              <a:t>Barnes, 2019</a:t>
            </a:r>
            <a:r>
              <a:rPr lang="en-GB" sz="1200">
                <a:ea typeface="+mn-lt"/>
                <a:cs typeface="+mn-lt"/>
              </a:rPr>
              <a:t>). This makes the lungs less efficient, increasing the risk of chronic breathing difficulties.</a:t>
            </a:r>
            <a:endParaRPr lang="en-GB" sz="1200"/>
          </a:p>
          <a:p>
            <a:pPr algn="just">
              <a:buNone/>
            </a:pPr>
            <a:r>
              <a:rPr lang="en-GB" sz="1200">
                <a:ea typeface="+mn-lt"/>
                <a:cs typeface="+mn-lt"/>
              </a:rPr>
              <a:t>Asthma affects </a:t>
            </a:r>
            <a:r>
              <a:rPr lang="en-GB" sz="1200" b="1">
                <a:ea typeface="+mn-lt"/>
                <a:cs typeface="+mn-lt"/>
              </a:rPr>
              <a:t>gas exchange</a:t>
            </a:r>
            <a:r>
              <a:rPr lang="en-GB" sz="1200">
                <a:ea typeface="+mn-lt"/>
                <a:cs typeface="+mn-lt"/>
              </a:rPr>
              <a:t> in the alveoli. The obstruction in airflow prevents sufficient oxygen from reaching the alveoli and decreases the removal of carbon dioxide. This can cause </a:t>
            </a:r>
            <a:r>
              <a:rPr lang="en-GB" sz="1200" b="1">
                <a:ea typeface="+mn-lt"/>
                <a:cs typeface="+mn-lt"/>
              </a:rPr>
              <a:t>hypoxia</a:t>
            </a:r>
            <a:r>
              <a:rPr lang="en-GB" sz="1200">
                <a:ea typeface="+mn-lt"/>
                <a:cs typeface="+mn-lt"/>
              </a:rPr>
              <a:t> (low oxygen levels) and </a:t>
            </a:r>
            <a:r>
              <a:rPr lang="en-GB" sz="1200" b="1">
                <a:ea typeface="+mn-lt"/>
                <a:cs typeface="+mn-lt"/>
              </a:rPr>
              <a:t>hypercapnia</a:t>
            </a:r>
            <a:r>
              <a:rPr lang="en-GB" sz="1200">
                <a:ea typeface="+mn-lt"/>
                <a:cs typeface="+mn-lt"/>
              </a:rPr>
              <a:t> (increased carbon dioxide), which, if severe, can lead to respiratory failure. During an asthma attack, the </a:t>
            </a:r>
            <a:r>
              <a:rPr lang="en-GB" sz="1200" b="1">
                <a:ea typeface="+mn-lt"/>
                <a:cs typeface="+mn-lt"/>
              </a:rPr>
              <a:t>diaphragm and accessory muscles</a:t>
            </a:r>
            <a:r>
              <a:rPr lang="en-GB" sz="1200">
                <a:ea typeface="+mn-lt"/>
                <a:cs typeface="+mn-lt"/>
              </a:rPr>
              <a:t> work harder to maintain breathing, causing fatigue and anxiety.</a:t>
            </a:r>
            <a:endParaRPr lang="en-GB" sz="1200"/>
          </a:p>
          <a:p>
            <a:pPr algn="just">
              <a:buNone/>
            </a:pPr>
            <a:r>
              <a:rPr lang="en-GB" sz="1200">
                <a:ea typeface="+mn-lt"/>
                <a:cs typeface="+mn-lt"/>
              </a:rPr>
              <a:t>Understanding the anatomy and physiology of the respiratory system helps healthcare professionals link the biological causes of asthma symptoms with appropriate treatment and care. By using </a:t>
            </a:r>
            <a:r>
              <a:rPr lang="en-GB" sz="1200" b="1">
                <a:ea typeface="+mn-lt"/>
                <a:cs typeface="+mn-lt"/>
              </a:rPr>
              <a:t>inhaled corticosteroids</a:t>
            </a:r>
            <a:r>
              <a:rPr lang="en-GB" sz="1200">
                <a:ea typeface="+mn-lt"/>
                <a:cs typeface="+mn-lt"/>
              </a:rPr>
              <a:t> (such as </a:t>
            </a:r>
            <a:r>
              <a:rPr lang="en-GB" sz="1200" i="1" err="1">
                <a:ea typeface="+mn-lt"/>
                <a:cs typeface="+mn-lt"/>
              </a:rPr>
              <a:t>Beclometasone</a:t>
            </a:r>
            <a:r>
              <a:rPr lang="en-GB" sz="1200">
                <a:ea typeface="+mn-lt"/>
                <a:cs typeface="+mn-lt"/>
              </a:rPr>
              <a:t>), inflammation is reduced, and airway narrowing is prevented. </a:t>
            </a:r>
            <a:r>
              <a:rPr lang="en-GB" sz="1200" b="1">
                <a:ea typeface="+mn-lt"/>
                <a:cs typeface="+mn-lt"/>
              </a:rPr>
              <a:t>Bronchodilators</a:t>
            </a:r>
            <a:r>
              <a:rPr lang="en-GB" sz="1200">
                <a:ea typeface="+mn-lt"/>
                <a:cs typeface="+mn-lt"/>
              </a:rPr>
              <a:t> (such as </a:t>
            </a:r>
            <a:r>
              <a:rPr lang="en-GB" sz="1200" i="1">
                <a:ea typeface="+mn-lt"/>
                <a:cs typeface="+mn-lt"/>
              </a:rPr>
              <a:t>Salbutamol</a:t>
            </a:r>
            <a:r>
              <a:rPr lang="en-GB" sz="1200">
                <a:ea typeface="+mn-lt"/>
                <a:cs typeface="+mn-lt"/>
              </a:rPr>
              <a:t>) relax the smooth muscles, widening the airways and improving airflow. Alongside medication, managing environmental and lifestyle triggers—like avoiding dust and maintaining a healthy diet—plays an essential role in preventing flare-ups and promoting respiratory health (</a:t>
            </a:r>
            <a:r>
              <a:rPr lang="en-GB" sz="1200" i="1">
                <a:ea typeface="+mn-lt"/>
                <a:cs typeface="+mn-lt"/>
              </a:rPr>
              <a:t>NICE, 2022</a:t>
            </a:r>
            <a:r>
              <a:rPr lang="en-GB" sz="1200">
                <a:ea typeface="+mn-lt"/>
                <a:cs typeface="+mn-lt"/>
              </a:rPr>
              <a:t>).</a:t>
            </a:r>
            <a:endParaRPr lang="en-GB" sz="1200"/>
          </a:p>
          <a:p>
            <a:pPr marL="0" indent="0" algn="just">
              <a:buNone/>
            </a:pPr>
            <a:endParaRPr lang="en-GB" sz="1200"/>
          </a:p>
        </p:txBody>
      </p:sp>
      <p:pic>
        <p:nvPicPr>
          <p:cNvPr id="4" name="Recorded Sound6">
            <a:hlinkClick r:id="" action="ppaction://media"/>
            <a:extLst>
              <a:ext uri="{FF2B5EF4-FFF2-40B4-BE49-F238E27FC236}">
                <a16:creationId xmlns:a16="http://schemas.microsoft.com/office/drawing/2014/main" id="{658DB184-C956-68D2-2800-5E7F6EAB81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71173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3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30DB-A84A-E060-D957-24955DE393C5}"/>
              </a:ext>
            </a:extLst>
          </p:cNvPr>
          <p:cNvSpPr>
            <a:spLocks noGrp="1"/>
          </p:cNvSpPr>
          <p:nvPr>
            <p:ph type="title"/>
          </p:nvPr>
        </p:nvSpPr>
        <p:spPr>
          <a:xfrm>
            <a:off x="165848" y="4958696"/>
            <a:ext cx="3836893" cy="560295"/>
          </a:xfrm>
        </p:spPr>
        <p:txBody>
          <a:bodyPr/>
          <a:lstStyle/>
          <a:p>
            <a:r>
              <a:rPr lang="en-US">
                <a:ea typeface="+mj-lt"/>
                <a:cs typeface="+mj-lt"/>
              </a:rPr>
              <a:t>(</a:t>
            </a:r>
            <a:r>
              <a:rPr lang="en-US" err="1">
                <a:ea typeface="+mj-lt"/>
                <a:cs typeface="+mj-lt"/>
              </a:rPr>
              <a:t>Vecteezy</a:t>
            </a:r>
            <a:r>
              <a:rPr lang="en-US">
                <a:ea typeface="+mj-lt"/>
                <a:cs typeface="+mj-lt"/>
              </a:rPr>
              <a:t>, n.d.)</a:t>
            </a:r>
            <a:endParaRPr lang="en-US"/>
          </a:p>
        </p:txBody>
      </p:sp>
      <p:sp>
        <p:nvSpPr>
          <p:cNvPr id="3" name="Content Placeholder 2">
            <a:extLst>
              <a:ext uri="{FF2B5EF4-FFF2-40B4-BE49-F238E27FC236}">
                <a16:creationId xmlns:a16="http://schemas.microsoft.com/office/drawing/2014/main" id="{D04AFF5B-762B-7AFE-229C-A54BDF053657}"/>
              </a:ext>
            </a:extLst>
          </p:cNvPr>
          <p:cNvSpPr>
            <a:spLocks noGrp="1"/>
          </p:cNvSpPr>
          <p:nvPr>
            <p:ph idx="1"/>
          </p:nvPr>
        </p:nvSpPr>
        <p:spPr/>
        <p:txBody>
          <a:bodyPr/>
          <a:lstStyle/>
          <a:p>
            <a:endParaRPr lang="en-US"/>
          </a:p>
          <a:p>
            <a:endParaRPr lang="en-US"/>
          </a:p>
        </p:txBody>
      </p:sp>
      <p:sp>
        <p:nvSpPr>
          <p:cNvPr id="4" name="Date Placeholder 3">
            <a:extLst>
              <a:ext uri="{FF2B5EF4-FFF2-40B4-BE49-F238E27FC236}">
                <a16:creationId xmlns:a16="http://schemas.microsoft.com/office/drawing/2014/main" id="{F45FE0E6-76E1-3E01-AB40-70EE1C24DCD2}"/>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A31AFC1E-1CE1-3092-5618-244EE7E819C1}"/>
              </a:ext>
            </a:extLst>
          </p:cNvPr>
          <p:cNvSpPr>
            <a:spLocks noGrp="1"/>
          </p:cNvSpPr>
          <p:nvPr>
            <p:ph type="sldNum" sz="quarter" idx="12"/>
          </p:nvPr>
        </p:nvSpPr>
        <p:spPr/>
        <p:txBody>
          <a:bodyPr/>
          <a:lstStyle/>
          <a:p>
            <a:pPr>
              <a:defRPr/>
            </a:pPr>
            <a:fld id="{6550E941-99E4-4403-A917-B30FF69A9617}" type="slidenum">
              <a:rPr lang="en-GB" altLang="en-US"/>
              <a:pPr>
                <a:defRPr/>
              </a:pPr>
              <a:t>7</a:t>
            </a:fld>
            <a:endParaRPr lang="en-GB" altLang="en-US"/>
          </a:p>
        </p:txBody>
      </p:sp>
      <p:pic>
        <p:nvPicPr>
          <p:cNvPr id="6" name="Picture 5">
            <a:extLst>
              <a:ext uri="{FF2B5EF4-FFF2-40B4-BE49-F238E27FC236}">
                <a16:creationId xmlns:a16="http://schemas.microsoft.com/office/drawing/2014/main" id="{9F9C7FFD-934E-6458-0FFF-FC7439C2DE74}"/>
              </a:ext>
            </a:extLst>
          </p:cNvPr>
          <p:cNvPicPr>
            <a:picLocks noChangeAspect="1"/>
          </p:cNvPicPr>
          <p:nvPr/>
        </p:nvPicPr>
        <p:blipFill>
          <a:blip r:embed="rId4"/>
          <a:stretch>
            <a:fillRect/>
          </a:stretch>
        </p:blipFill>
        <p:spPr>
          <a:xfrm>
            <a:off x="0" y="2419"/>
            <a:ext cx="9132794" cy="4948161"/>
          </a:xfrm>
          <a:prstGeom prst="rect">
            <a:avLst/>
          </a:prstGeom>
        </p:spPr>
      </p:pic>
      <p:pic>
        <p:nvPicPr>
          <p:cNvPr id="7" name="Recorded Sound">
            <a:hlinkClick r:id="" action="ppaction://media"/>
            <a:extLst>
              <a:ext uri="{FF2B5EF4-FFF2-40B4-BE49-F238E27FC236}">
                <a16:creationId xmlns:a16="http://schemas.microsoft.com/office/drawing/2014/main" id="{B0424663-2717-AC7F-087F-84B8B79141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96372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9191" y="274638"/>
            <a:ext cx="9125619" cy="922114"/>
          </a:xfrm>
          <a:solidFill>
            <a:schemeClr val="accent5">
              <a:lumMod val="20000"/>
              <a:lumOff val="80000"/>
            </a:schemeClr>
          </a:solidFill>
        </p:spPr>
        <p:txBody>
          <a:bodyPr/>
          <a:lstStyle/>
          <a:p>
            <a:r>
              <a:rPr lang="en-GB" sz="3600" b="1"/>
              <a:t>Care Plan (1/3)</a:t>
            </a:r>
            <a:endParaRPr lang="en-US"/>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solidFill>
            <a:schemeClr val="accent2">
              <a:lumMod val="20000"/>
              <a:lumOff val="80000"/>
            </a:schemeClr>
          </a:solidFill>
          <a:ln>
            <a:solidFill>
              <a:schemeClr val="bg2">
                <a:lumMod val="10000"/>
              </a:schemeClr>
            </a:solidFill>
          </a:ln>
        </p:spPr>
        <p:txBody>
          <a:bodyPr/>
          <a:lstStyle/>
          <a:p>
            <a:pPr algn="just">
              <a:buNone/>
            </a:pPr>
            <a:r>
              <a:rPr lang="en-GB" sz="1400">
                <a:ea typeface="+mn-lt"/>
                <a:cs typeface="+mn-lt"/>
              </a:rPr>
              <a:t>SJ is a 35-year-old woman living with mild chronic asthma, which is triggered by pollen, dust, and cold air. Her lifestyle assessment indicates that she frequently skips meals and consumes processed foods high in sugar and salt, which may negatively affect her respiratory health and overall wellbeing (BHF, 2012). In addition, SJ has a low level of physical activity due to a fear of breathlessness, which can further reduce lung capacity and asthma control (NHS, 2021). These factors, together with occasional forgetfulness in using her preventer inhaler, contribute to suboptimal asthma management.</a:t>
            </a:r>
            <a:endParaRPr lang="en-US">
              <a:ea typeface="+mn-lt"/>
              <a:cs typeface="+mn-lt"/>
            </a:endParaRPr>
          </a:p>
          <a:p>
            <a:pPr algn="just">
              <a:buNone/>
            </a:pPr>
            <a:r>
              <a:rPr lang="en-GB" sz="1400">
                <a:ea typeface="+mn-lt"/>
                <a:cs typeface="+mn-lt"/>
              </a:rPr>
              <a:t>SJ’s care plan focuses on promoting healthier lifestyle choices, including improved nutrition, regular light physical activity, and consistent adherence to prescribed medication. Staff encourage adequate hydration, balanced meals, and avoidance of known triggers such as perfumes, smoke, and environmental allergens. Emotional support and relaxation techniques are also incorporated to help manage stress and anxiety, which can exacerbate asthma symptoms.</a:t>
            </a:r>
            <a:endParaRPr lang="en-GB"/>
          </a:p>
          <a:p>
            <a:pPr algn="just">
              <a:buNone/>
            </a:pPr>
            <a:r>
              <a:rPr lang="en-GB" sz="1400">
                <a:ea typeface="+mn-lt"/>
                <a:cs typeface="+mn-lt"/>
              </a:rPr>
              <a:t>As part of her daily routine, SJ engages in structured exercise to support respiratory health. Each morning, she uses a stationary exercise cycle for 10–15 minutes and a treadmill for a further 10–15 minutes. This routine is repeated in the evening, promoting cardiovascular fitness while remaining within safe limits for her asthma. These lifestyle interventions support improved asthma control and overall wellbeing in line with person-centred care principles outlined by </a:t>
            </a:r>
            <a:r>
              <a:rPr lang="en-GB" sz="1400" err="1">
                <a:ea typeface="+mn-lt"/>
                <a:cs typeface="+mn-lt"/>
              </a:rPr>
              <a:t>Oxleas</a:t>
            </a:r>
            <a:r>
              <a:rPr lang="en-GB" sz="1400">
                <a:ea typeface="+mn-lt"/>
                <a:cs typeface="+mn-lt"/>
              </a:rPr>
              <a:t> NHS (2014).</a:t>
            </a:r>
            <a:endParaRPr lang="en-GB"/>
          </a:p>
          <a:p>
            <a:pPr marL="0" indent="0">
              <a:buNone/>
            </a:pPr>
            <a:endParaRPr lang="en-GB" sz="140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Recorded Sound">
            <a:hlinkClick r:id="" action="ppaction://media"/>
            <a:extLst>
              <a:ext uri="{FF2B5EF4-FFF2-40B4-BE49-F238E27FC236}">
                <a16:creationId xmlns:a16="http://schemas.microsoft.com/office/drawing/2014/main" id="{7F25100E-B417-F676-5DE9-6924482979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07094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5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32165" y="274638"/>
            <a:ext cx="9114131" cy="853190"/>
          </a:xfrm>
          <a:solidFill>
            <a:schemeClr val="accent5">
              <a:lumMod val="20000"/>
              <a:lumOff val="80000"/>
            </a:schemeClr>
          </a:solidFill>
        </p:spPr>
        <p:txBody>
          <a:bodyPr/>
          <a:lstStyle/>
          <a:p>
            <a:r>
              <a:rPr lang="en-GB" sz="2000" b="1"/>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330839" y="1152191"/>
            <a:ext cx="8355961" cy="4365042"/>
          </a:xfrm>
          <a:solidFill>
            <a:schemeClr val="accent2">
              <a:lumMod val="20000"/>
              <a:lumOff val="80000"/>
            </a:schemeClr>
          </a:solidFill>
        </p:spPr>
        <p:txBody>
          <a:bodyPr/>
          <a:lstStyle/>
          <a:p>
            <a:pPr marL="0" indent="0">
              <a:buNone/>
            </a:pPr>
            <a:r>
              <a:rPr lang="en-GB" sz="1200">
                <a:ea typeface="+mn-lt"/>
                <a:cs typeface="+mn-lt"/>
              </a:rPr>
              <a:t>A structured daily routine helps SJ manage her asthma effectively, prevent flare-ups, and maintain overall wellbeing. Consistency in medication, diet, and activity supports stable breathing patterns, reduces emergency episodes, and limits physiological </a:t>
            </a:r>
            <a:r>
              <a:rPr lang="en-GB" sz="1200" err="1">
                <a:ea typeface="+mn-lt"/>
                <a:cs typeface="+mn-lt"/>
              </a:rPr>
              <a:t>inexcitation</a:t>
            </a:r>
            <a:r>
              <a:rPr lang="en-GB" sz="1200">
                <a:ea typeface="+mn-lt"/>
                <a:cs typeface="+mn-lt"/>
              </a:rPr>
              <a:t> or over-excitation that can exacerbate symptoms (NICE, 2022). This routine has been developed in line with NICE (2022) and </a:t>
            </a:r>
            <a:r>
              <a:rPr lang="en-GB" sz="1200" err="1">
                <a:ea typeface="+mn-lt"/>
                <a:cs typeface="+mn-lt"/>
              </a:rPr>
              <a:t>Oxleas</a:t>
            </a:r>
            <a:r>
              <a:rPr lang="en-GB" sz="1200">
                <a:ea typeface="+mn-lt"/>
                <a:cs typeface="+mn-lt"/>
              </a:rPr>
              <a:t> NHS (2014) guidance, ensuring it is person-centred, realistic, and easy for SJ to follow with staff support.</a:t>
            </a:r>
            <a:endParaRPr lang="en-US">
              <a:ea typeface="+mn-lt"/>
              <a:cs typeface="+mn-lt"/>
            </a:endParaRPr>
          </a:p>
          <a:p>
            <a:pPr marL="0" indent="0">
              <a:buNone/>
            </a:pPr>
            <a:r>
              <a:rPr lang="en-GB" sz="1200">
                <a:ea typeface="+mn-lt"/>
                <a:cs typeface="+mn-lt"/>
              </a:rPr>
              <a:t>Having a predictable routine allows SJ to take her preventer inhaler at the correct times each day, which is essential for reducing airway inflammation and long-term symptom control. Regular monitoring of symptoms, such as wheezing, coughing, or shortness of breath, enables early identification of deterioration and timely use of her reliever inhaler or escalation according to her asthma action plan. By maintaining consistent routines, physiological excitation linked to stress or sudden symptom onset can be minimized, reducing the likelihood of acute exacerbations and unplanned hospital admissions (</a:t>
            </a:r>
            <a:r>
              <a:rPr lang="en-GB" sz="1200" err="1">
                <a:ea typeface="+mn-lt"/>
                <a:cs typeface="+mn-lt"/>
              </a:rPr>
              <a:t>Oxleas</a:t>
            </a:r>
            <a:r>
              <a:rPr lang="en-GB" sz="1200">
                <a:ea typeface="+mn-lt"/>
                <a:cs typeface="+mn-lt"/>
              </a:rPr>
              <a:t> NHS, 2014).</a:t>
            </a:r>
            <a:endParaRPr lang="en-GB"/>
          </a:p>
          <a:p>
            <a:pPr marL="0" indent="0">
              <a:buNone/>
            </a:pPr>
            <a:r>
              <a:rPr lang="en-GB" sz="1200">
                <a:ea typeface="+mn-lt"/>
                <a:cs typeface="+mn-lt"/>
              </a:rPr>
              <a:t>Diet and hydration are also integrated into the routine, as maintaining good nutrition and adequate fluid intake supports overall respiratory health and energy levels. Exposure to known triggers, such as dust, smoke, cold air, or strenuous activity, can be better managed when daily activities are planned and paced appropriately. Gentle, regular physical activity is encouraged within her tolerance, helping to improve lung function and general fitness without provoking symptoms.</a:t>
            </a:r>
            <a:endParaRPr lang="en-GB"/>
          </a:p>
          <a:p>
            <a:pPr marL="0" indent="0">
              <a:buNone/>
            </a:pPr>
            <a:r>
              <a:rPr lang="en-GB" sz="1200">
                <a:ea typeface="+mn-lt"/>
                <a:cs typeface="+mn-lt"/>
              </a:rPr>
              <a:t>The routine further promotes emotional wellbeing by reducing anxiety associated with unpredictable symptoms. Limiting excessive excitation from stress or environmental triggers helps SJ feel more in control of her condition, which is particularly important as stress and anxiety can worsen asthma symptoms (NICE, 2022). Staff support ensures that instructions are followed correctly, inhaler technique is checked regularly, and any concerns are promptly addressed.</a:t>
            </a:r>
            <a:endParaRPr lang="en-GB">
              <a:ea typeface="+mn-lt"/>
              <a:cs typeface="+mn-lt"/>
            </a:endParaRPr>
          </a:p>
          <a:p>
            <a:pPr marL="0" indent="0">
              <a:buNone/>
            </a:pPr>
            <a:r>
              <a:rPr lang="en-GB" sz="1200">
                <a:ea typeface="+mn-lt"/>
                <a:cs typeface="+mn-lt"/>
              </a:rPr>
              <a:t>Overall, this structured daily routine supports safe, effective asthma management while promoting independence, confidence, and quality of life for SJ.</a:t>
            </a:r>
            <a:endParaRPr lang="en-GB">
              <a:ea typeface="+mn-lt"/>
              <a:cs typeface="+mn-lt"/>
            </a:endParaRPr>
          </a:p>
          <a:p>
            <a:endParaRPr lang="en-GB" sz="1200">
              <a:ea typeface="+mn-lt"/>
              <a:cs typeface="+mn-lt"/>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ecorded Sound9">
            <a:hlinkClick r:id="" action="ppaction://media"/>
            <a:extLst>
              <a:ext uri="{FF2B5EF4-FFF2-40B4-BE49-F238E27FC236}">
                <a16:creationId xmlns:a16="http://schemas.microsoft.com/office/drawing/2014/main" id="{2429A9F3-F59E-989D-CB27-787B9E9FF2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4254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3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2297" y="21915"/>
            <a:ext cx="9148593" cy="1174837"/>
          </a:xfrm>
          <a:solidFill>
            <a:schemeClr val="accent5">
              <a:lumMod val="20000"/>
              <a:lumOff val="80000"/>
            </a:schemeClr>
          </a:solidFill>
        </p:spPr>
        <p:txBody>
          <a:bodyPr/>
          <a:lstStyle/>
          <a:p>
            <a:r>
              <a:rPr lang="en-GB" sz="3200" b="1">
                <a:ea typeface="+mj-lt"/>
                <a:cs typeface="+mj-lt"/>
              </a:rPr>
              <a:t>Care Plan (3/3): Communication and Ethical Considerations</a:t>
            </a:r>
            <a:endParaRPr lang="en-US"/>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297" y="1198141"/>
            <a:ext cx="9148769" cy="4465205"/>
          </a:xfrm>
          <a:solidFill>
            <a:schemeClr val="accent2">
              <a:lumMod val="20000"/>
              <a:lumOff val="80000"/>
            </a:schemeClr>
          </a:solidFill>
        </p:spPr>
        <p:txBody>
          <a:bodyPr/>
          <a:lstStyle/>
          <a:p>
            <a:pPr marL="0" indent="0">
              <a:buNone/>
            </a:pPr>
            <a:r>
              <a:rPr lang="en-GB" sz="1100" dirty="0"/>
              <a:t>Communication Strategies</a:t>
            </a:r>
            <a:endParaRPr lang="en-GB" sz="1100" b="1" dirty="0"/>
          </a:p>
          <a:p>
            <a:pPr marL="0" indent="0" algn="just">
              <a:buNone/>
            </a:pPr>
            <a:r>
              <a:rPr lang="en-GB" sz="1100" dirty="0">
                <a:ea typeface="+mn-lt"/>
                <a:cs typeface="+mn-lt"/>
              </a:rPr>
              <a:t>SJ occasionally experiences anxiety during episodes of breathlessness; therefore, staff communicate using a calm, reassuring, and empathetic tone to reduce distress. Information and instructions are kept short, clear, and simple, allowing SJ time to process what is being communicated. Where appropriate, visual prompts, demonstrations, and gestures are used to support understanding. This approach reduces confusion and helps SJ feel more in control of her care, which is particularly important during periods of respiratory difficulty.</a:t>
            </a:r>
            <a:endParaRPr lang="en-GB" sz="1100" dirty="0"/>
          </a:p>
          <a:p>
            <a:pPr marL="0" indent="0" algn="just">
              <a:buNone/>
            </a:pPr>
            <a:r>
              <a:rPr lang="en-GB" sz="1100" dirty="0">
                <a:ea typeface="+mn-lt"/>
                <a:cs typeface="+mn-lt"/>
              </a:rPr>
              <a:t>SJ uses </a:t>
            </a:r>
            <a:r>
              <a:rPr lang="en-GB" sz="1100" b="1" dirty="0">
                <a:ea typeface="+mn-lt"/>
                <a:cs typeface="+mn-lt"/>
              </a:rPr>
              <a:t>British Sign Language (BSL)</a:t>
            </a:r>
            <a:r>
              <a:rPr lang="en-GB" sz="1100" dirty="0">
                <a:ea typeface="+mn-lt"/>
                <a:cs typeface="+mn-lt"/>
              </a:rPr>
              <a:t> and understands </a:t>
            </a:r>
            <a:r>
              <a:rPr lang="en-GB" sz="1100" b="1" dirty="0">
                <a:ea typeface="+mn-lt"/>
                <a:cs typeface="+mn-lt"/>
              </a:rPr>
              <a:t>Makaton</a:t>
            </a:r>
            <a:r>
              <a:rPr lang="en-GB" sz="1100" dirty="0">
                <a:ea typeface="+mn-lt"/>
                <a:cs typeface="+mn-lt"/>
              </a:rPr>
              <a:t> as her preferred communication methods. Her support workers have undertaken training in both </a:t>
            </a:r>
            <a:r>
              <a:rPr lang="en-GB" sz="1100" b="1" dirty="0">
                <a:ea typeface="+mn-lt"/>
                <a:cs typeface="+mn-lt"/>
              </a:rPr>
              <a:t>BSL and Makaton</a:t>
            </a:r>
            <a:r>
              <a:rPr lang="en-GB" sz="1100" dirty="0">
                <a:ea typeface="+mn-lt"/>
                <a:cs typeface="+mn-lt"/>
              </a:rPr>
              <a:t>, enabling them to communicate effectively and consistently with her. This ensures that information about her asthma care, medication use, and daily support is provided in an accessible and inclusive manner. Using appropriate communication methods helps to reduce anxiety, build trust, and promote emotional reassurance.</a:t>
            </a:r>
            <a:endParaRPr lang="en-GB" sz="1100" dirty="0"/>
          </a:p>
          <a:p>
            <a:pPr marL="0" indent="0" algn="just">
              <a:buNone/>
            </a:pPr>
            <a:r>
              <a:rPr lang="en-GB" sz="1100" dirty="0">
                <a:ea typeface="+mn-lt"/>
                <a:cs typeface="+mn-lt"/>
              </a:rPr>
              <a:t>Staff practise </a:t>
            </a:r>
            <a:r>
              <a:rPr lang="en-GB" sz="1100" b="1" dirty="0">
                <a:ea typeface="+mn-lt"/>
                <a:cs typeface="+mn-lt"/>
              </a:rPr>
              <a:t>active listening</a:t>
            </a:r>
            <a:r>
              <a:rPr lang="en-GB" sz="1100" dirty="0">
                <a:ea typeface="+mn-lt"/>
                <a:cs typeface="+mn-lt"/>
              </a:rPr>
              <a:t>, encouraging SJ to express how she feels about her symptoms, triggers, and treatment plan. Her views and preferences are acknowledged and respected, which promotes dignity and autonomy. This approach aligns with the principles of </a:t>
            </a:r>
            <a:r>
              <a:rPr lang="en-GB" sz="1100" b="1" dirty="0">
                <a:ea typeface="+mn-lt"/>
                <a:cs typeface="+mn-lt"/>
              </a:rPr>
              <a:t>person-centred care</a:t>
            </a:r>
            <a:r>
              <a:rPr lang="en-GB" sz="1100" dirty="0">
                <a:ea typeface="+mn-lt"/>
                <a:cs typeface="+mn-lt"/>
              </a:rPr>
              <a:t>, ensuring that SJ remains actively involved in decisions about her own health and wellbeing.</a:t>
            </a:r>
            <a:endParaRPr lang="en-GB" sz="1100" dirty="0"/>
          </a:p>
          <a:p>
            <a:pPr marL="0" indent="0" algn="just">
              <a:buNone/>
            </a:pPr>
            <a:r>
              <a:rPr lang="en-GB" sz="1100" dirty="0">
                <a:ea typeface="+mn-lt"/>
                <a:cs typeface="+mn-lt"/>
              </a:rPr>
              <a:t>Effective communication and ethical practice are essential in delivering safe, person-centred care for individuals living with chronic conditions such as asthma. For SJ, communication must be clear, respectful, and supportive to ensure she understands her care plan, the correct use of her medication, and how to recognise early signs of asthma deterioration. This approach supports early intervention, reduces the risk of asthma exacerbations, and promotes independence.</a:t>
            </a:r>
            <a:endParaRPr lang="en-GB" sz="1100" dirty="0"/>
          </a:p>
          <a:p>
            <a:pPr marL="0" indent="0" algn="just">
              <a:buNone/>
            </a:pPr>
            <a:r>
              <a:rPr lang="en-GB" sz="1100" dirty="0">
                <a:ea typeface="+mn-lt"/>
                <a:cs typeface="+mn-lt"/>
              </a:rPr>
              <a:t>This practice also reflects the </a:t>
            </a:r>
            <a:r>
              <a:rPr lang="en-GB" sz="1100" b="1" dirty="0">
                <a:ea typeface="+mn-lt"/>
                <a:cs typeface="+mn-lt"/>
              </a:rPr>
              <a:t>Equality Act 2010</a:t>
            </a:r>
            <a:r>
              <a:rPr lang="en-GB" sz="1100" dirty="0">
                <a:ea typeface="+mn-lt"/>
                <a:cs typeface="+mn-lt"/>
              </a:rPr>
              <a:t>, which requires services to make reasonable adjustments to meet individual communication needs, and the </a:t>
            </a:r>
            <a:r>
              <a:rPr lang="en-GB" sz="1100" b="1" dirty="0">
                <a:ea typeface="+mn-lt"/>
                <a:cs typeface="+mn-lt"/>
              </a:rPr>
              <a:t>Care Act 2014</a:t>
            </a:r>
            <a:r>
              <a:rPr lang="en-GB" sz="1100" dirty="0">
                <a:ea typeface="+mn-lt"/>
                <a:cs typeface="+mn-lt"/>
              </a:rPr>
              <a:t>, which emphasises wellbeing, involvement, and personalised support. By using BSL and Makaton appropriately, staff ensure that SJ is not disadvantaged due to communication barriers and that her rights are upheld.</a:t>
            </a:r>
          </a:p>
          <a:p>
            <a:endParaRPr lang="en-GB" sz="1100" b="1" dirty="0">
              <a:solidFill>
                <a:srgbClr val="00000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Recorded Sound10">
            <a:hlinkClick r:id="" action="ppaction://media"/>
            <a:extLst>
              <a:ext uri="{FF2B5EF4-FFF2-40B4-BE49-F238E27FC236}">
                <a16:creationId xmlns:a16="http://schemas.microsoft.com/office/drawing/2014/main" id="{A66ECD5A-69D9-319C-D6B0-B612993EDB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41830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8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7EF44-67C2-AC6C-0280-F5BC0DE744D2}"/>
              </a:ext>
            </a:extLst>
          </p:cNvPr>
          <p:cNvSpPr>
            <a:spLocks noGrp="1"/>
          </p:cNvSpPr>
          <p:nvPr>
            <p:ph type="title"/>
          </p:nvPr>
        </p:nvSpPr>
        <p:spPr>
          <a:xfrm>
            <a:off x="-2330" y="-552566"/>
            <a:ext cx="9146330" cy="615462"/>
          </a:xfrm>
          <a:solidFill>
            <a:schemeClr val="accent2">
              <a:lumMod val="20000"/>
              <a:lumOff val="80000"/>
            </a:schemeClr>
          </a:solidFill>
        </p:spPr>
        <p:txBody>
          <a:bodyPr/>
          <a:lstStyle/>
          <a:p>
            <a:r>
              <a:rPr lang="en-US" sz="1800" b="1" dirty="0">
                <a:latin typeface="Arial"/>
                <a:cs typeface="Arial"/>
              </a:rPr>
              <a:t>Asthma Action Plan </a:t>
            </a:r>
          </a:p>
        </p:txBody>
      </p:sp>
      <p:sp>
        <p:nvSpPr>
          <p:cNvPr id="4" name="Date Placeholder 3">
            <a:extLst>
              <a:ext uri="{FF2B5EF4-FFF2-40B4-BE49-F238E27FC236}">
                <a16:creationId xmlns:a16="http://schemas.microsoft.com/office/drawing/2014/main" id="{DE9F64CC-BA6D-135A-0040-A4E62D1604FA}"/>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689695B3-E62C-946F-DBC2-D68F63DEC36E}"/>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pic>
        <p:nvPicPr>
          <p:cNvPr id="13" name="Content Placeholder 12">
            <a:extLst>
              <a:ext uri="{FF2B5EF4-FFF2-40B4-BE49-F238E27FC236}">
                <a16:creationId xmlns:a16="http://schemas.microsoft.com/office/drawing/2014/main" id="{3D21E131-7AC2-9950-E0F1-B2AD1C72D402}"/>
              </a:ext>
            </a:extLst>
          </p:cNvPr>
          <p:cNvPicPr>
            <a:picLocks noGrp="1" noChangeAspect="1"/>
          </p:cNvPicPr>
          <p:nvPr>
            <p:ph idx="1"/>
          </p:nvPr>
        </p:nvPicPr>
        <p:blipFill>
          <a:blip r:embed="rId4"/>
          <a:stretch>
            <a:fillRect/>
          </a:stretch>
        </p:blipFill>
        <p:spPr bwMode="auto">
          <a:xfrm>
            <a:off x="108556" y="349110"/>
            <a:ext cx="4580230" cy="498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7" name="Table 16">
            <a:extLst>
              <a:ext uri="{FF2B5EF4-FFF2-40B4-BE49-F238E27FC236}">
                <a16:creationId xmlns:a16="http://schemas.microsoft.com/office/drawing/2014/main" id="{E5541747-AC0C-6C3B-5466-CADFCD67DA21}"/>
              </a:ext>
            </a:extLst>
          </p:cNvPr>
          <p:cNvGraphicFramePr>
            <a:graphicFrameLocks noGrp="1"/>
          </p:cNvGraphicFramePr>
          <p:nvPr>
            <p:extLst>
              <p:ext uri="{D42A27DB-BD31-4B8C-83A1-F6EECF244321}">
                <p14:modId xmlns:p14="http://schemas.microsoft.com/office/powerpoint/2010/main" val="66142576"/>
              </p:ext>
            </p:extLst>
          </p:nvPr>
        </p:nvGraphicFramePr>
        <p:xfrm>
          <a:off x="5396278" y="-11638817"/>
          <a:ext cx="3775418" cy="2194560"/>
        </p:xfrm>
        <a:graphic>
          <a:graphicData uri="http://schemas.openxmlformats.org/drawingml/2006/table">
            <a:tbl>
              <a:tblPr bandRow="1">
                <a:tableStyleId>{5C22544A-7EE6-4342-B048-85BDC9FD1C3A}</a:tableStyleId>
              </a:tblPr>
              <a:tblGrid>
                <a:gridCol w="1887709">
                  <a:extLst>
                    <a:ext uri="{9D8B030D-6E8A-4147-A177-3AD203B41FA5}">
                      <a16:colId xmlns:a16="http://schemas.microsoft.com/office/drawing/2014/main" val="3640189424"/>
                    </a:ext>
                  </a:extLst>
                </a:gridCol>
                <a:gridCol w="1887709">
                  <a:extLst>
                    <a:ext uri="{9D8B030D-6E8A-4147-A177-3AD203B41FA5}">
                      <a16:colId xmlns:a16="http://schemas.microsoft.com/office/drawing/2014/main" val="1497186681"/>
                    </a:ext>
                  </a:extLst>
                </a:gridCol>
              </a:tblGrid>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3174875840"/>
                  </a:ext>
                </a:extLst>
              </a:tr>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3904278888"/>
                  </a:ext>
                </a:extLst>
              </a:tr>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2297816700"/>
                  </a:ext>
                </a:extLst>
              </a:tr>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3515057135"/>
                  </a:ext>
                </a:extLst>
              </a:tr>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2459093189"/>
                  </a:ext>
                </a:extLst>
              </a:tr>
              <a:tr h="32833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3568245990"/>
                  </a:ext>
                </a:extLst>
              </a:tr>
            </a:tbl>
          </a:graphicData>
        </a:graphic>
      </p:graphicFrame>
      <p:sp>
        <p:nvSpPr>
          <p:cNvPr id="6" name="TextBox 5">
            <a:extLst>
              <a:ext uri="{FF2B5EF4-FFF2-40B4-BE49-F238E27FC236}">
                <a16:creationId xmlns:a16="http://schemas.microsoft.com/office/drawing/2014/main" id="{D1D30C9A-756D-8560-8928-8F1E198DEFEF}"/>
              </a:ext>
            </a:extLst>
          </p:cNvPr>
          <p:cNvSpPr txBox="1"/>
          <p:nvPr/>
        </p:nvSpPr>
        <p:spPr>
          <a:xfrm>
            <a:off x="4571996" y="739589"/>
            <a:ext cx="4336679" cy="2862322"/>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 </a:t>
            </a:r>
          </a:p>
          <a:p>
            <a:r>
              <a:rPr lang="en-US" dirty="0">
                <a:latin typeface="Arial"/>
                <a:cs typeface="Arial"/>
              </a:rPr>
              <a:t>The </a:t>
            </a:r>
            <a:r>
              <a:rPr lang="en-US" b="1" dirty="0">
                <a:latin typeface="Arial"/>
                <a:cs typeface="Arial"/>
              </a:rPr>
              <a:t>Asthma Action Plan</a:t>
            </a:r>
            <a:r>
              <a:rPr lang="en-US" dirty="0">
                <a:latin typeface="Arial"/>
                <a:cs typeface="Arial"/>
              </a:rPr>
              <a:t> uses a </a:t>
            </a:r>
            <a:r>
              <a:rPr lang="en-US" b="1" dirty="0">
                <a:latin typeface="Arial"/>
                <a:cs typeface="Arial"/>
              </a:rPr>
              <a:t>traffic-light system (Green, Yellow, Red)</a:t>
            </a:r>
            <a:r>
              <a:rPr lang="en-US" dirty="0">
                <a:latin typeface="Arial"/>
                <a:cs typeface="Arial"/>
              </a:rPr>
              <a:t> to help SG </a:t>
            </a:r>
            <a:r>
              <a:rPr lang="en-US" dirty="0" err="1">
                <a:latin typeface="Arial"/>
                <a:cs typeface="Arial"/>
              </a:rPr>
              <a:t>recognise</a:t>
            </a:r>
            <a:r>
              <a:rPr lang="en-US" dirty="0">
                <a:latin typeface="Arial"/>
                <a:cs typeface="Arial"/>
              </a:rPr>
              <a:t> symptoms and take the correct action at the right time.</a:t>
            </a:r>
          </a:p>
          <a:p>
            <a:r>
              <a:rPr lang="en-US" dirty="0">
                <a:latin typeface="Arial"/>
                <a:cs typeface="Arial"/>
              </a:rPr>
              <a:t>To ensure the plan is fully understood, staff use the </a:t>
            </a:r>
            <a:r>
              <a:rPr lang="en-US" b="1" dirty="0">
                <a:latin typeface="Arial"/>
                <a:cs typeface="Arial"/>
              </a:rPr>
              <a:t>teach-back method</a:t>
            </a:r>
            <a:r>
              <a:rPr lang="en-US" dirty="0">
                <a:latin typeface="Arial"/>
                <a:cs typeface="Arial"/>
              </a:rPr>
              <a:t> alongside </a:t>
            </a:r>
            <a:r>
              <a:rPr lang="en-US" b="1" dirty="0">
                <a:latin typeface="Arial"/>
                <a:cs typeface="Arial"/>
              </a:rPr>
              <a:t>BSL, Makaton, and visual prompts</a:t>
            </a:r>
            <a:r>
              <a:rPr lang="en-US" dirty="0">
                <a:latin typeface="Arial"/>
                <a:cs typeface="Arial"/>
              </a:rPr>
              <a:t>.</a:t>
            </a:r>
          </a:p>
          <a:p>
            <a:pPr algn="ctr"/>
            <a:endParaRPr lang="en-US"/>
          </a:p>
        </p:txBody>
      </p:sp>
      <p:sp>
        <p:nvSpPr>
          <p:cNvPr id="9" name="TextBox 8">
            <a:extLst>
              <a:ext uri="{FF2B5EF4-FFF2-40B4-BE49-F238E27FC236}">
                <a16:creationId xmlns:a16="http://schemas.microsoft.com/office/drawing/2014/main" id="{C10530E6-ACEA-0AF5-F22C-136896C4D8B5}"/>
              </a:ext>
            </a:extLst>
          </p:cNvPr>
          <p:cNvSpPr txBox="1"/>
          <p:nvPr/>
        </p:nvSpPr>
        <p:spPr>
          <a:xfrm>
            <a:off x="4688786" y="5080226"/>
            <a:ext cx="25922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(Allergy &amp; Asthma Network, n.d.)</a:t>
            </a:r>
          </a:p>
        </p:txBody>
      </p:sp>
      <p:pic>
        <p:nvPicPr>
          <p:cNvPr id="3" name="Recorded Sound 11">
            <a:hlinkClick r:id="" action="ppaction://media"/>
            <a:extLst>
              <a:ext uri="{FF2B5EF4-FFF2-40B4-BE49-F238E27FC236}">
                <a16:creationId xmlns:a16="http://schemas.microsoft.com/office/drawing/2014/main" id="{F8E3E538-1285-558D-EE40-16048A73D6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76262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71BE0A25-EC29-D4A2-BADB-08AC7906C4AB}"/>
              </a:ext>
            </a:extLst>
          </p:cNvPr>
          <p:cNvGraphicFramePr>
            <a:graphicFrameLocks noGrp="1"/>
          </p:cNvGraphicFramePr>
          <p:nvPr>
            <p:ph idx="1"/>
            <p:extLst>
              <p:ext uri="{D42A27DB-BD31-4B8C-83A1-F6EECF244321}">
                <p14:modId xmlns:p14="http://schemas.microsoft.com/office/powerpoint/2010/main" val="4266889176"/>
              </p:ext>
            </p:extLst>
          </p:nvPr>
        </p:nvGraphicFramePr>
        <p:xfrm>
          <a:off x="33617" y="22411"/>
          <a:ext cx="7429067" cy="5551147"/>
        </p:xfrm>
        <a:graphic>
          <a:graphicData uri="http://schemas.openxmlformats.org/drawingml/2006/table">
            <a:tbl>
              <a:tblPr bandRow="1">
                <a:tableStyleId>{5C22544A-7EE6-4342-B048-85BDC9FD1C3A}</a:tableStyleId>
              </a:tblPr>
              <a:tblGrid>
                <a:gridCol w="5907331">
                  <a:extLst>
                    <a:ext uri="{9D8B030D-6E8A-4147-A177-3AD203B41FA5}">
                      <a16:colId xmlns:a16="http://schemas.microsoft.com/office/drawing/2014/main" val="276714062"/>
                    </a:ext>
                  </a:extLst>
                </a:gridCol>
                <a:gridCol w="1521736">
                  <a:extLst>
                    <a:ext uri="{9D8B030D-6E8A-4147-A177-3AD203B41FA5}">
                      <a16:colId xmlns:a16="http://schemas.microsoft.com/office/drawing/2014/main" val="2665229893"/>
                    </a:ext>
                  </a:extLst>
                </a:gridCol>
              </a:tblGrid>
              <a:tr h="5551147">
                <a:tc>
                  <a:txBody>
                    <a:bodyPr/>
                    <a:lstStyle/>
                    <a:p>
                      <a:pPr lvl="0" algn="l" rtl="0">
                        <a:lnSpc>
                          <a:spcPts val="1500"/>
                        </a:lnSpc>
                        <a:buNone/>
                      </a:pPr>
                      <a:r>
                        <a:rPr lang="en-US" sz="1800" b="0" i="0" dirty="0">
                          <a:solidFill>
                            <a:srgbClr val="000000"/>
                          </a:solidFill>
                          <a:effectLst/>
                          <a:latin typeface="Myriad Pro"/>
                        </a:rPr>
                        <a:t>🟢 Green Zone – Feeling good</a:t>
                      </a:r>
                      <a:endParaRPr lang="en-US" b="0" i="0">
                        <a:solidFill>
                          <a:srgbClr val="000000"/>
                        </a:solidFill>
                        <a:effectLst/>
                      </a:endParaRPr>
                    </a:p>
                    <a:p>
                      <a:pPr lvl="0" algn="l" rtl="0">
                        <a:lnSpc>
                          <a:spcPts val="1500"/>
                        </a:lnSpc>
                        <a:buNone/>
                      </a:pPr>
                      <a:r>
                        <a:rPr lang="en-US" sz="1800" b="0" i="0" u="none" strike="noStrike" dirty="0">
                          <a:solidFill>
                            <a:srgbClr val="000000"/>
                          </a:solidFill>
                          <a:effectLst/>
                          <a:latin typeface="Myriad Pro"/>
                        </a:rPr>
                        <a:t>Staff explain daily asthma management using signs, pictures, and demonstrations.</a:t>
                      </a:r>
                      <a:br>
                        <a:rPr lang="en-US" sz="1800" b="0" i="0" dirty="0">
                          <a:solidFill>
                            <a:srgbClr val="000000"/>
                          </a:solidFill>
                          <a:effectLst/>
                          <a:latin typeface="Myriad Pro"/>
                        </a:rPr>
                      </a:br>
                      <a:r>
                        <a:rPr lang="en-US" sz="1800" b="1" i="0" u="none" strike="noStrike" dirty="0">
                          <a:solidFill>
                            <a:srgbClr val="000000"/>
                          </a:solidFill>
                          <a:effectLst/>
                          <a:latin typeface="Myriad Pro"/>
                        </a:rPr>
                        <a:t>Teach-back:</a:t>
                      </a:r>
                      <a:r>
                        <a:rPr lang="en-US" sz="1800" b="0" i="0" u="none" strike="noStrike" dirty="0">
                          <a:solidFill>
                            <a:srgbClr val="000000"/>
                          </a:solidFill>
                          <a:effectLst/>
                          <a:latin typeface="Myriad Pro"/>
                        </a:rPr>
                        <a:t> SG is asked to </a:t>
                      </a:r>
                      <a:r>
                        <a:rPr lang="en-US" sz="1800" b="1" i="0" u="none" strike="noStrike" dirty="0">
                          <a:solidFill>
                            <a:srgbClr val="000000"/>
                          </a:solidFill>
                          <a:effectLst/>
                          <a:latin typeface="Myriad Pro"/>
                        </a:rPr>
                        <a:t>show or sign back</a:t>
                      </a:r>
                      <a:r>
                        <a:rPr lang="en-US" sz="1800" b="0" i="0" u="none" strike="noStrike" dirty="0">
                          <a:solidFill>
                            <a:srgbClr val="000000"/>
                          </a:solidFill>
                          <a:effectLst/>
                          <a:latin typeface="Myriad Pro"/>
                        </a:rPr>
                        <a:t> when she takes her preventer inhaler and how often she uses it. This confirms correct understanding of daily treatment.</a:t>
                      </a:r>
                      <a:endParaRPr lang="en-US" b="0" i="0">
                        <a:solidFill>
                          <a:srgbClr val="000000"/>
                        </a:solidFill>
                        <a:effectLst/>
                      </a:endParaRPr>
                    </a:p>
                    <a:p>
                      <a:pPr lvl="0" algn="l" rtl="0">
                        <a:lnSpc>
                          <a:spcPts val="1500"/>
                        </a:lnSpc>
                        <a:buNone/>
                      </a:pPr>
                      <a:r>
                        <a:rPr lang="en-US" sz="1800" b="0" i="0" dirty="0">
                          <a:solidFill>
                            <a:srgbClr val="000000"/>
                          </a:solidFill>
                          <a:effectLst/>
                          <a:latin typeface="Myriad Pro"/>
                        </a:rPr>
                        <a:t>🟡 Yellow Zone – Feeling bad</a:t>
                      </a:r>
                      <a:endParaRPr lang="en-US" b="0" i="0">
                        <a:solidFill>
                          <a:srgbClr val="000000"/>
                        </a:solidFill>
                        <a:effectLst/>
                      </a:endParaRPr>
                    </a:p>
                    <a:p>
                      <a:pPr lvl="0" algn="l" rtl="0">
                        <a:lnSpc>
                          <a:spcPts val="1500"/>
                        </a:lnSpc>
                        <a:buNone/>
                      </a:pPr>
                      <a:r>
                        <a:rPr lang="en-US" sz="1800" b="0" i="0" u="none" strike="noStrike" dirty="0">
                          <a:solidFill>
                            <a:srgbClr val="000000"/>
                          </a:solidFill>
                          <a:effectLst/>
                          <a:latin typeface="Myriad Pro"/>
                        </a:rPr>
                        <a:t>Staff explain early warning signs such as coughing, wheezing, or chest tightness.</a:t>
                      </a:r>
                      <a:br>
                        <a:rPr lang="en-US" sz="1800" b="0" i="0" dirty="0">
                          <a:solidFill>
                            <a:srgbClr val="000000"/>
                          </a:solidFill>
                          <a:effectLst/>
                          <a:latin typeface="Myriad Pro"/>
                        </a:rPr>
                      </a:br>
                      <a:r>
                        <a:rPr lang="en-US" sz="1800" b="1" i="0" u="none" strike="noStrike" dirty="0">
                          <a:solidFill>
                            <a:srgbClr val="000000"/>
                          </a:solidFill>
                          <a:effectLst/>
                          <a:latin typeface="Myriad Pro"/>
                        </a:rPr>
                        <a:t>Teach-back:</a:t>
                      </a:r>
                      <a:r>
                        <a:rPr lang="en-US" sz="1800" b="0" i="0" u="none" strike="noStrike" dirty="0">
                          <a:solidFill>
                            <a:srgbClr val="000000"/>
                          </a:solidFill>
                          <a:effectLst/>
                          <a:latin typeface="Myriad Pro"/>
                        </a:rPr>
                        <a:t> SG is asked to </a:t>
                      </a:r>
                      <a:r>
                        <a:rPr lang="en-US" sz="1800" b="1" i="0" u="none" strike="noStrike" dirty="0">
                          <a:solidFill>
                            <a:srgbClr val="000000"/>
                          </a:solidFill>
                          <a:effectLst/>
                          <a:latin typeface="Myriad Pro"/>
                        </a:rPr>
                        <a:t>demonstrate or sign</a:t>
                      </a:r>
                      <a:r>
                        <a:rPr lang="en-US" sz="1800" b="0" i="0" u="none" strike="noStrike" dirty="0">
                          <a:solidFill>
                            <a:srgbClr val="000000"/>
                          </a:solidFill>
                          <a:effectLst/>
                          <a:latin typeface="Myriad Pro"/>
                        </a:rPr>
                        <a:t> when she should use her reliever inhaler and who to inform if symptoms continue.</a:t>
                      </a:r>
                      <a:endParaRPr lang="en-US" b="0" i="0">
                        <a:solidFill>
                          <a:srgbClr val="000000"/>
                        </a:solidFill>
                        <a:effectLst/>
                      </a:endParaRPr>
                    </a:p>
                    <a:p>
                      <a:pPr lvl="0" algn="l" rtl="0">
                        <a:lnSpc>
                          <a:spcPts val="1500"/>
                        </a:lnSpc>
                        <a:buNone/>
                      </a:pPr>
                      <a:r>
                        <a:rPr lang="en-US" sz="1800" b="0" i="0" dirty="0">
                          <a:solidFill>
                            <a:srgbClr val="000000"/>
                          </a:solidFill>
                          <a:effectLst/>
                          <a:latin typeface="Myriad Pro"/>
                        </a:rPr>
                        <a:t>🔴 Red Zone – Feeling worse (Emergency)</a:t>
                      </a:r>
                      <a:endParaRPr lang="en-US" b="0" i="0">
                        <a:solidFill>
                          <a:srgbClr val="000000"/>
                        </a:solidFill>
                        <a:effectLst/>
                      </a:endParaRPr>
                    </a:p>
                    <a:p>
                      <a:pPr lvl="0" algn="l" rtl="0">
                        <a:lnSpc>
                          <a:spcPts val="1500"/>
                        </a:lnSpc>
                        <a:buNone/>
                      </a:pPr>
                      <a:r>
                        <a:rPr lang="en-US" sz="1800" b="0" i="0" u="none" strike="noStrike" dirty="0">
                          <a:solidFill>
                            <a:srgbClr val="000000"/>
                          </a:solidFill>
                          <a:effectLst/>
                          <a:latin typeface="Myriad Pro"/>
                        </a:rPr>
                        <a:t>Emergency symptoms and actions are explained clearly using simple visuals and signs.</a:t>
                      </a:r>
                      <a:br>
                        <a:rPr lang="en-US" sz="1800" b="0" i="0" dirty="0">
                          <a:solidFill>
                            <a:srgbClr val="000000"/>
                          </a:solidFill>
                          <a:effectLst/>
                          <a:latin typeface="Myriad Pro"/>
                        </a:rPr>
                      </a:br>
                      <a:r>
                        <a:rPr lang="en-US" sz="1800" b="1" i="0" u="none" strike="noStrike" dirty="0">
                          <a:solidFill>
                            <a:srgbClr val="000000"/>
                          </a:solidFill>
                          <a:effectLst/>
                          <a:latin typeface="Myriad Pro"/>
                        </a:rPr>
                        <a:t>Teach-back:</a:t>
                      </a:r>
                      <a:r>
                        <a:rPr lang="en-US" sz="1800" b="0" i="0" u="none" strike="noStrike" dirty="0">
                          <a:solidFill>
                            <a:srgbClr val="000000"/>
                          </a:solidFill>
                          <a:effectLst/>
                          <a:latin typeface="Myriad Pro"/>
                        </a:rPr>
                        <a:t> SG is asked to </a:t>
                      </a:r>
                      <a:r>
                        <a:rPr lang="en-US" sz="1800" b="1" i="0" u="none" strike="noStrike" dirty="0">
                          <a:solidFill>
                            <a:srgbClr val="000000"/>
                          </a:solidFill>
                          <a:effectLst/>
                          <a:latin typeface="Myriad Pro"/>
                        </a:rPr>
                        <a:t>point, sign, or demonstrate</a:t>
                      </a:r>
                      <a:r>
                        <a:rPr lang="en-US" sz="1800" b="0" i="0" u="none" strike="noStrike" dirty="0">
                          <a:solidFill>
                            <a:srgbClr val="000000"/>
                          </a:solidFill>
                          <a:effectLst/>
                          <a:latin typeface="Myriad Pro"/>
                        </a:rPr>
                        <a:t> what to do in an emergency, including </a:t>
                      </a:r>
                      <a:r>
                        <a:rPr lang="en-US" sz="1800" b="0" i="0" u="none" strike="noStrike" err="1">
                          <a:solidFill>
                            <a:srgbClr val="000000"/>
                          </a:solidFill>
                          <a:effectLst/>
                          <a:latin typeface="Myriad Pro"/>
                        </a:rPr>
                        <a:t>recognising</a:t>
                      </a:r>
                      <a:r>
                        <a:rPr lang="en-US" sz="1800" b="0" i="0" u="none" strike="noStrike" dirty="0">
                          <a:solidFill>
                            <a:srgbClr val="000000"/>
                          </a:solidFill>
                          <a:effectLst/>
                          <a:latin typeface="Myriad Pro"/>
                        </a:rPr>
                        <a:t> danger signs and knowing that staff must call </a:t>
                      </a:r>
                      <a:r>
                        <a:rPr lang="en-US" sz="1800" b="1" i="0" u="none" strike="noStrike" dirty="0">
                          <a:solidFill>
                            <a:srgbClr val="000000"/>
                          </a:solidFill>
                          <a:effectLst/>
                          <a:latin typeface="Myriad Pro"/>
                        </a:rPr>
                        <a:t>999</a:t>
                      </a:r>
                      <a:r>
                        <a:rPr lang="en-US" sz="1800" b="0" i="0" u="none" strike="noStrike" dirty="0">
                          <a:solidFill>
                            <a:srgbClr val="000000"/>
                          </a:solidFill>
                          <a:effectLst/>
                          <a:latin typeface="Myriad Pro"/>
                        </a:rPr>
                        <a:t>.</a:t>
                      </a:r>
                      <a:endParaRPr lang="en-US" b="0" i="0">
                        <a:solidFill>
                          <a:srgbClr val="000000"/>
                        </a:solidFill>
                        <a:effectLst/>
                      </a:endParaRPr>
                    </a:p>
                  </a:txBody>
                  <a:tcPr marL="63398" marR="63398" marT="31699" marB="31699"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20000"/>
                        <a:lumOff val="80000"/>
                      </a:schemeClr>
                    </a:solidFill>
                  </a:tcPr>
                </a:tc>
                <a:tc>
                  <a:txBody>
                    <a:bodyPr/>
                    <a:lstStyle/>
                    <a:p>
                      <a:pPr fontAlgn="ctr">
                        <a:buNone/>
                      </a:pPr>
                      <a:endParaRPr lang="en-US" dirty="0">
                        <a:effectLst/>
                      </a:endParaRPr>
                    </a:p>
                  </a:txBody>
                  <a:tcPr marL="63398" marR="63398" marT="31699" marB="31699"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744717828"/>
                  </a:ext>
                </a:extLst>
              </a:tr>
            </a:tbl>
          </a:graphicData>
        </a:graphic>
      </p:graphicFrame>
      <p:sp>
        <p:nvSpPr>
          <p:cNvPr id="4" name="Date Placeholder 3">
            <a:extLst>
              <a:ext uri="{FF2B5EF4-FFF2-40B4-BE49-F238E27FC236}">
                <a16:creationId xmlns:a16="http://schemas.microsoft.com/office/drawing/2014/main" id="{340D1335-0CB5-E8F7-AA97-5FB7B0357469}"/>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97CD2570-8D2F-CA06-9A3E-69316EC5CC07}"/>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pic>
        <p:nvPicPr>
          <p:cNvPr id="2" name="Recorded Sound12">
            <a:hlinkClick r:id="" action="ppaction://media"/>
            <a:extLst>
              <a:ext uri="{FF2B5EF4-FFF2-40B4-BE49-F238E27FC236}">
                <a16:creationId xmlns:a16="http://schemas.microsoft.com/office/drawing/2014/main" id="{CF97E576-06CE-2D27-68C6-657DCB4950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44964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4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2296" y="-1060"/>
            <a:ext cx="9137105" cy="763915"/>
          </a:xfrm>
          <a:solidFill>
            <a:schemeClr val="accent5">
              <a:lumMod val="20000"/>
              <a:lumOff val="80000"/>
            </a:schemeClr>
          </a:solidFill>
          <a:ln>
            <a:solidFill>
              <a:schemeClr val="bg2">
                <a:lumMod val="10000"/>
              </a:schemeClr>
            </a:solidFill>
          </a:ln>
        </p:spPr>
        <p:txBody>
          <a:bodyPr/>
          <a:lstStyle/>
          <a:p>
            <a:r>
              <a:rPr lang="en-GB" sz="1400" b="1">
                <a:ea typeface="+mj-lt"/>
                <a:cs typeface="+mj-lt"/>
              </a:rPr>
              <a:t>Evidence-Based Recommendations for the Care Routine, Monitoring, and Care Planning</a:t>
            </a:r>
            <a:endParaRPr lang="en-US" sz="1400"/>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297" y="738644"/>
            <a:ext cx="9148593" cy="4904950"/>
          </a:xfrm>
          <a:solidFill>
            <a:schemeClr val="accent2">
              <a:lumMod val="20000"/>
              <a:lumOff val="80000"/>
            </a:schemeClr>
          </a:solidFill>
        </p:spPr>
        <p:txBody>
          <a:bodyPr/>
          <a:lstStyle/>
          <a:p>
            <a:pPr marL="0" indent="0" algn="just">
              <a:buNone/>
            </a:pPr>
            <a:r>
              <a:rPr lang="en-GB" sz="1100" dirty="0">
                <a:ea typeface="+mn-lt"/>
                <a:cs typeface="+mn-lt"/>
              </a:rPr>
              <a:t>Developing an effective care routine for SJ requires </a:t>
            </a:r>
            <a:r>
              <a:rPr lang="en-GB" sz="1100" b="1" dirty="0">
                <a:ea typeface="+mn-lt"/>
                <a:cs typeface="+mn-lt"/>
              </a:rPr>
              <a:t>evidence-based practice</a:t>
            </a:r>
            <a:r>
              <a:rPr lang="en-GB" sz="1100" dirty="0">
                <a:ea typeface="+mn-lt"/>
                <a:cs typeface="+mn-lt"/>
              </a:rPr>
              <a:t>, where interventions are guided by current research, national health policies, and professional standards. Evidence-based care ensures that all decisions are safe, effective, and person-centred, supporting SJ to manage her asthma independently while maintaining quality of life.</a:t>
            </a:r>
          </a:p>
          <a:p>
            <a:pPr marL="0" indent="0" algn="just">
              <a:buNone/>
            </a:pPr>
            <a:r>
              <a:rPr lang="en-GB" sz="1100" b="1" dirty="0">
                <a:ea typeface="+mn-lt"/>
                <a:cs typeface="+mn-lt"/>
              </a:rPr>
              <a:t>1. Care Routine</a:t>
            </a:r>
            <a:endParaRPr lang="en-GB" sz="1100" dirty="0">
              <a:ea typeface="+mn-lt"/>
              <a:cs typeface="+mn-lt"/>
            </a:endParaRPr>
          </a:p>
          <a:p>
            <a:pPr marL="0" indent="0" algn="just">
              <a:buNone/>
            </a:pPr>
            <a:r>
              <a:rPr lang="en-GB" sz="1100" dirty="0">
                <a:ea typeface="+mn-lt"/>
                <a:cs typeface="+mn-lt"/>
              </a:rPr>
              <a:t>The daily care routine for SJ should focus on </a:t>
            </a:r>
            <a:r>
              <a:rPr lang="en-GB" sz="1100" b="1" dirty="0">
                <a:ea typeface="+mn-lt"/>
                <a:cs typeface="+mn-lt"/>
              </a:rPr>
              <a:t>consistency, prevention, and empowerment</a:t>
            </a:r>
            <a:r>
              <a:rPr lang="en-GB" sz="1100" dirty="0">
                <a:ea typeface="+mn-lt"/>
                <a:cs typeface="+mn-lt"/>
              </a:rPr>
              <a:t>. According to </a:t>
            </a:r>
            <a:r>
              <a:rPr lang="en-GB" sz="1100" i="1" dirty="0">
                <a:ea typeface="+mn-lt"/>
                <a:cs typeface="+mn-lt"/>
              </a:rPr>
              <a:t>NICE (2022)</a:t>
            </a:r>
            <a:r>
              <a:rPr lang="en-GB" sz="1100" dirty="0">
                <a:ea typeface="+mn-lt"/>
                <a:cs typeface="+mn-lt"/>
              </a:rPr>
              <a:t> guidelines, individuals with asthma benefit from structured routines that include </a:t>
            </a:r>
            <a:r>
              <a:rPr lang="en-GB" sz="1100" b="1" dirty="0">
                <a:ea typeface="+mn-lt"/>
                <a:cs typeface="+mn-lt"/>
              </a:rPr>
              <a:t>regular medication</a:t>
            </a:r>
            <a:r>
              <a:rPr lang="en-GB" sz="1100" dirty="0">
                <a:ea typeface="+mn-lt"/>
                <a:cs typeface="+mn-lt"/>
              </a:rPr>
              <a:t>, </a:t>
            </a:r>
            <a:r>
              <a:rPr lang="en-GB" sz="1100" b="1" dirty="0">
                <a:ea typeface="+mn-lt"/>
                <a:cs typeface="+mn-lt"/>
              </a:rPr>
              <a:t>peak-flow monitoring</a:t>
            </a:r>
            <a:r>
              <a:rPr lang="en-GB" sz="1100" dirty="0">
                <a:ea typeface="+mn-lt"/>
                <a:cs typeface="+mn-lt"/>
              </a:rPr>
              <a:t>, and </a:t>
            </a:r>
            <a:r>
              <a:rPr lang="en-GB" sz="1100" b="1" dirty="0">
                <a:ea typeface="+mn-lt"/>
                <a:cs typeface="+mn-lt"/>
              </a:rPr>
              <a:t>avoidance of triggers</a:t>
            </a:r>
            <a:r>
              <a:rPr lang="en-GB" sz="1100" dirty="0">
                <a:ea typeface="+mn-lt"/>
                <a:cs typeface="+mn-lt"/>
              </a:rPr>
              <a:t>.</a:t>
            </a:r>
            <a:br>
              <a:rPr lang="en-GB" sz="1100" dirty="0">
                <a:ea typeface="+mn-lt"/>
                <a:cs typeface="+mn-lt"/>
              </a:rPr>
            </a:br>
            <a:r>
              <a:rPr lang="en-GB" sz="1100" dirty="0">
                <a:ea typeface="+mn-lt"/>
                <a:cs typeface="+mn-lt"/>
              </a:rPr>
              <a:t> SJ’s plan follows these recommendations:</a:t>
            </a:r>
          </a:p>
          <a:p>
            <a:pPr marL="0" indent="0" algn="just">
              <a:buNone/>
            </a:pPr>
            <a:r>
              <a:rPr lang="en-GB" sz="1100" b="1" dirty="0">
                <a:ea typeface="+mn-lt"/>
                <a:cs typeface="+mn-lt"/>
              </a:rPr>
              <a:t>Medication adherence:</a:t>
            </a:r>
            <a:r>
              <a:rPr lang="en-GB" sz="1100" dirty="0">
                <a:ea typeface="+mn-lt"/>
                <a:cs typeface="+mn-lt"/>
              </a:rPr>
              <a:t> Use of her </a:t>
            </a:r>
            <a:r>
              <a:rPr lang="en-GB" sz="1100" i="1" dirty="0" err="1">
                <a:ea typeface="+mn-lt"/>
                <a:cs typeface="+mn-lt"/>
              </a:rPr>
              <a:t>Beclometasone</a:t>
            </a:r>
            <a:r>
              <a:rPr lang="en-GB" sz="1100" dirty="0">
                <a:ea typeface="+mn-lt"/>
                <a:cs typeface="+mn-lt"/>
              </a:rPr>
              <a:t> (preventer) inhaler twice daily and </a:t>
            </a:r>
            <a:r>
              <a:rPr lang="en-GB" sz="1100" i="1" dirty="0">
                <a:ea typeface="+mn-lt"/>
                <a:cs typeface="+mn-lt"/>
              </a:rPr>
              <a:t>Salbutamol</a:t>
            </a:r>
            <a:r>
              <a:rPr lang="en-GB" sz="1100" dirty="0">
                <a:ea typeface="+mn-lt"/>
                <a:cs typeface="+mn-lt"/>
              </a:rPr>
              <a:t> (reliever) when required. Regular review of inhaler technique prevents underuse or misuse.</a:t>
            </a:r>
          </a:p>
          <a:p>
            <a:pPr marL="0" indent="0" algn="just">
              <a:buNone/>
            </a:pPr>
            <a:r>
              <a:rPr lang="en-GB" sz="1100" b="1" dirty="0">
                <a:ea typeface="+mn-lt"/>
                <a:cs typeface="+mn-lt"/>
              </a:rPr>
              <a:t>Healthy lifestyle:</a:t>
            </a:r>
            <a:r>
              <a:rPr lang="en-GB" sz="1100" dirty="0">
                <a:ea typeface="+mn-lt"/>
                <a:cs typeface="+mn-lt"/>
              </a:rPr>
              <a:t> Balanced diet, hydration, and gentle daily activity improve lung efficiency and overall wellbeing (</a:t>
            </a:r>
            <a:r>
              <a:rPr lang="en-GB" sz="1100" i="1" dirty="0">
                <a:ea typeface="+mn-lt"/>
                <a:cs typeface="+mn-lt"/>
              </a:rPr>
              <a:t>BHF, 2012</a:t>
            </a:r>
            <a:r>
              <a:rPr lang="en-GB" sz="1100" dirty="0">
                <a:ea typeface="+mn-lt"/>
                <a:cs typeface="+mn-lt"/>
              </a:rPr>
              <a:t>; </a:t>
            </a:r>
            <a:r>
              <a:rPr lang="en-GB" sz="1100" i="1" dirty="0">
                <a:ea typeface="+mn-lt"/>
                <a:cs typeface="+mn-lt"/>
              </a:rPr>
              <a:t>NHS, 2021</a:t>
            </a:r>
            <a:r>
              <a:rPr lang="en-GB" sz="1100" dirty="0">
                <a:ea typeface="+mn-lt"/>
                <a:cs typeface="+mn-lt"/>
              </a:rPr>
              <a:t>).</a:t>
            </a:r>
          </a:p>
          <a:p>
            <a:pPr marL="0" indent="0" algn="just">
              <a:buNone/>
            </a:pPr>
            <a:r>
              <a:rPr lang="en-GB" sz="1100" b="1" dirty="0">
                <a:ea typeface="+mn-lt"/>
                <a:cs typeface="+mn-lt"/>
              </a:rPr>
              <a:t>Environmental control:</a:t>
            </a:r>
            <a:r>
              <a:rPr lang="en-GB" sz="1100" dirty="0">
                <a:ea typeface="+mn-lt"/>
                <a:cs typeface="+mn-lt"/>
              </a:rPr>
              <a:t> Keeping living spaces clean, warm, and free from dust or smoke reduces the frequency of asthma attacks.</a:t>
            </a:r>
          </a:p>
          <a:p>
            <a:pPr marL="0" indent="0" algn="just">
              <a:buNone/>
            </a:pPr>
            <a:r>
              <a:rPr lang="en-GB" sz="1100" dirty="0">
                <a:ea typeface="+mn-lt"/>
                <a:cs typeface="+mn-lt"/>
              </a:rPr>
              <a:t>Encouraging SJ to actively participate in her own care routine promotes confidence, autonomy, and long-term stability.</a:t>
            </a:r>
            <a:br>
              <a:rPr lang="en-US" sz="1100" dirty="0"/>
            </a:br>
            <a:endParaRPr lang="en-US" sz="1100" dirty="0">
              <a:ea typeface="+mn-lt"/>
              <a:cs typeface="+mn-lt"/>
            </a:endParaRPr>
          </a:p>
          <a:p>
            <a:pPr marL="0" indent="0" algn="just">
              <a:buNone/>
            </a:pPr>
            <a:r>
              <a:rPr lang="en-GB" sz="1100" b="1" dirty="0">
                <a:ea typeface="+mn-lt"/>
                <a:cs typeface="+mn-lt"/>
              </a:rPr>
              <a:t>2. Monitoring and Evaluation</a:t>
            </a:r>
            <a:endParaRPr lang="en-GB" sz="1100" dirty="0">
              <a:ea typeface="+mn-lt"/>
              <a:cs typeface="+mn-lt"/>
            </a:endParaRPr>
          </a:p>
          <a:p>
            <a:pPr marL="0" indent="0" algn="just">
              <a:buNone/>
            </a:pPr>
            <a:r>
              <a:rPr lang="en-GB" sz="1100" dirty="0">
                <a:ea typeface="+mn-lt"/>
                <a:cs typeface="+mn-lt"/>
              </a:rPr>
              <a:t>Continuous monitoring is essential for early detection of deterioration and effective management of asthma symptoms. </a:t>
            </a:r>
            <a:r>
              <a:rPr lang="en-GB" sz="1100" i="1" dirty="0">
                <a:ea typeface="+mn-lt"/>
                <a:cs typeface="+mn-lt"/>
              </a:rPr>
              <a:t>NICE (2022)</a:t>
            </a:r>
            <a:r>
              <a:rPr lang="en-GB" sz="1100" dirty="0">
                <a:ea typeface="+mn-lt"/>
                <a:cs typeface="+mn-lt"/>
              </a:rPr>
              <a:t> recommends </a:t>
            </a:r>
            <a:r>
              <a:rPr lang="en-GB" sz="1100" b="1" dirty="0">
                <a:ea typeface="+mn-lt"/>
                <a:cs typeface="+mn-lt"/>
              </a:rPr>
              <a:t>daily peak-</a:t>
            </a:r>
            <a:r>
              <a:rPr lang="en-GB" sz="1100" b="1" dirty="0" err="1">
                <a:ea typeface="+mn-lt"/>
                <a:cs typeface="+mn-lt"/>
              </a:rPr>
              <a:t>flowmeasurements</a:t>
            </a:r>
            <a:r>
              <a:rPr lang="en-GB" sz="1100" dirty="0">
                <a:ea typeface="+mn-lt"/>
                <a:cs typeface="+mn-lt"/>
              </a:rPr>
              <a:t>.</a:t>
            </a:r>
            <a:br>
              <a:rPr lang="en-GB" sz="1100" dirty="0">
                <a:ea typeface="+mn-lt"/>
                <a:cs typeface="+mn-lt"/>
              </a:rPr>
            </a:br>
            <a:r>
              <a:rPr lang="en-GB" sz="1100" dirty="0">
                <a:ea typeface="+mn-lt"/>
                <a:cs typeface="+mn-lt"/>
              </a:rPr>
              <a:t> For SJ, monitoring includes:</a:t>
            </a:r>
          </a:p>
          <a:p>
            <a:pPr marL="0" indent="0" algn="just">
              <a:buNone/>
            </a:pPr>
            <a:r>
              <a:rPr lang="en-GB" sz="1100" b="1" dirty="0">
                <a:ea typeface="+mn-lt"/>
                <a:cs typeface="+mn-lt"/>
              </a:rPr>
              <a:t>Daily Peak-Flow Recording:</a:t>
            </a:r>
            <a:r>
              <a:rPr lang="en-GB" sz="1100" dirty="0">
                <a:ea typeface="+mn-lt"/>
                <a:cs typeface="+mn-lt"/>
              </a:rPr>
              <a:t> Using a chart to track readings in the morning and evening, identifying any sudden drops that may indicate inflammation or airway narrowing.</a:t>
            </a:r>
          </a:p>
          <a:p>
            <a:pPr marL="0" indent="0" algn="just">
              <a:buNone/>
            </a:pPr>
            <a:r>
              <a:rPr lang="en-GB" sz="1100" b="1" dirty="0">
                <a:ea typeface="+mn-lt"/>
                <a:cs typeface="+mn-lt"/>
              </a:rPr>
              <a:t>Symptom Diary:</a:t>
            </a:r>
            <a:r>
              <a:rPr lang="en-GB" sz="1100" dirty="0">
                <a:ea typeface="+mn-lt"/>
                <a:cs typeface="+mn-lt"/>
              </a:rPr>
              <a:t> Recording episodes of coughing, wheezing, or breathlessness, along with weather conditions or allergen exposure, helps identify patterns and triggers.</a:t>
            </a:r>
          </a:p>
          <a:p>
            <a:pPr marL="0" indent="0" algn="just">
              <a:buNone/>
            </a:pPr>
            <a:r>
              <a:rPr lang="en-GB" sz="1100" b="1" dirty="0">
                <a:ea typeface="+mn-lt"/>
                <a:cs typeface="+mn-lt"/>
              </a:rPr>
              <a:t>Two-Weekly Reviews:</a:t>
            </a:r>
            <a:r>
              <a:rPr lang="en-GB" sz="1100" dirty="0">
                <a:ea typeface="+mn-lt"/>
                <a:cs typeface="+mn-lt"/>
              </a:rPr>
              <a:t> Support staff and the GP nurse assess her readings and adjust treatment if necessary.</a:t>
            </a:r>
          </a:p>
          <a:p>
            <a:pPr marL="0" indent="0" algn="just">
              <a:buNone/>
            </a:pPr>
            <a:r>
              <a:rPr lang="en-GB" sz="1100" b="1" dirty="0">
                <a:ea typeface="+mn-lt"/>
                <a:cs typeface="+mn-lt"/>
              </a:rPr>
              <a:t>Annual Asthma Review:</a:t>
            </a:r>
            <a:r>
              <a:rPr lang="en-GB" sz="1100" dirty="0">
                <a:ea typeface="+mn-lt"/>
                <a:cs typeface="+mn-lt"/>
              </a:rPr>
              <a:t> Carried out by her GP to review inhaler technique, medication type, and overall control.</a:t>
            </a:r>
          </a:p>
          <a:p>
            <a:pPr marL="0" indent="0" algn="just">
              <a:buNone/>
            </a:pPr>
            <a:r>
              <a:rPr lang="en-GB" sz="1100" dirty="0"/>
              <a:t>SG should be </a:t>
            </a:r>
            <a:r>
              <a:rPr lang="en-GB" sz="1100" b="1" dirty="0"/>
              <a:t>prioritised for annual influenza vaccination</a:t>
            </a:r>
            <a:r>
              <a:rPr lang="en-GB" sz="1100" dirty="0"/>
              <a:t> and any </a:t>
            </a:r>
            <a:r>
              <a:rPr lang="en-GB" sz="1100" b="1" dirty="0"/>
              <a:t>recommended pandemic-related vaccinations</a:t>
            </a:r>
            <a:r>
              <a:rPr lang="en-GB" sz="1100" dirty="0"/>
              <a:t>, in line with UK public health guidance. Vaccination reduces the risk of severe respiratory infection, hospital admission, and asthma deterioration (NICE NG245, 2024; NHS England, 2022). Support workers should ensure that vaccination appointments are booked, attended, and recorded in SG’s care plan</a:t>
            </a:r>
          </a:p>
          <a:p>
            <a:pPr marL="0" indent="0" algn="just">
              <a:buNone/>
            </a:pPr>
            <a:endParaRPr lang="en-GB" sz="1200" dirty="0">
              <a:ea typeface="+mn-lt"/>
              <a:cs typeface="+mn-lt"/>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Recorded Sound13">
            <a:hlinkClick r:id="" action="ppaction://media"/>
            <a:extLst>
              <a:ext uri="{FF2B5EF4-FFF2-40B4-BE49-F238E27FC236}">
                <a16:creationId xmlns:a16="http://schemas.microsoft.com/office/drawing/2014/main" id="{D74AAFCA-F2DC-6925-A241-5CF275E708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87276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9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7222CA-9EFA-CE74-F90F-E74062B97A93}"/>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DB022A03-53AD-5A3B-3A47-8AC11DB681C1}"/>
              </a:ext>
            </a:extLst>
          </p:cNvPr>
          <p:cNvSpPr>
            <a:spLocks noGrp="1"/>
          </p:cNvSpPr>
          <p:nvPr>
            <p:ph type="sldNum" sz="quarter" idx="12"/>
          </p:nvPr>
        </p:nvSpPr>
        <p:spPr/>
        <p:txBody>
          <a:bodyPr/>
          <a:lstStyle/>
          <a:p>
            <a:pPr>
              <a:defRPr/>
            </a:pPr>
            <a:fld id="{6550E941-99E4-4403-A917-B30FF69A9617}" type="slidenum">
              <a:rPr lang="en-GB" altLang="en-US"/>
              <a:pPr>
                <a:defRPr/>
              </a:pPr>
              <a:t>14</a:t>
            </a:fld>
            <a:endParaRPr lang="en-GB" altLang="en-US"/>
          </a:p>
        </p:txBody>
      </p:sp>
      <p:sp>
        <p:nvSpPr>
          <p:cNvPr id="6" name="TextBox 5">
            <a:extLst>
              <a:ext uri="{FF2B5EF4-FFF2-40B4-BE49-F238E27FC236}">
                <a16:creationId xmlns:a16="http://schemas.microsoft.com/office/drawing/2014/main" id="{134437CE-F1E6-2578-DF08-87D9F507DF06}"/>
              </a:ext>
            </a:extLst>
          </p:cNvPr>
          <p:cNvSpPr txBox="1"/>
          <p:nvPr/>
        </p:nvSpPr>
        <p:spPr>
          <a:xfrm>
            <a:off x="329910" y="288671"/>
            <a:ext cx="8440188" cy="52510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9" name="Picture 8">
            <a:extLst>
              <a:ext uri="{FF2B5EF4-FFF2-40B4-BE49-F238E27FC236}">
                <a16:creationId xmlns:a16="http://schemas.microsoft.com/office/drawing/2014/main" id="{D4FB72EB-293B-FF89-D8FD-5FBD466AD99A}"/>
              </a:ext>
            </a:extLst>
          </p:cNvPr>
          <p:cNvPicPr>
            <a:picLocks noChangeAspect="1"/>
          </p:cNvPicPr>
          <p:nvPr/>
        </p:nvPicPr>
        <p:blipFill>
          <a:blip r:embed="rId4"/>
          <a:stretch>
            <a:fillRect/>
          </a:stretch>
        </p:blipFill>
        <p:spPr>
          <a:xfrm>
            <a:off x="5044" y="145117"/>
            <a:ext cx="9133913" cy="5200646"/>
          </a:xfrm>
          <a:prstGeom prst="rect">
            <a:avLst/>
          </a:prstGeom>
        </p:spPr>
      </p:pic>
      <p:sp>
        <p:nvSpPr>
          <p:cNvPr id="10" name="TextBox 9">
            <a:extLst>
              <a:ext uri="{FF2B5EF4-FFF2-40B4-BE49-F238E27FC236}">
                <a16:creationId xmlns:a16="http://schemas.microsoft.com/office/drawing/2014/main" id="{AEB30564-0A54-4D8F-8F88-6D14D055846B}"/>
              </a:ext>
            </a:extLst>
          </p:cNvPr>
          <p:cNvSpPr txBox="1"/>
          <p:nvPr/>
        </p:nvSpPr>
        <p:spPr>
          <a:xfrm>
            <a:off x="2709" y="4761278"/>
            <a:ext cx="9146644" cy="1200329"/>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Support workers will record asthma attacks, weather changes, and allergy triggers in an Excel file. The data will be displayed using graphs to identify the main triggers and patterns. This helps put effective prevention measures in place and supports early intervention to improve asthma control.</a:t>
            </a:r>
          </a:p>
        </p:txBody>
      </p:sp>
      <p:pic>
        <p:nvPicPr>
          <p:cNvPr id="2" name="Recorded Sound14">
            <a:hlinkClick r:id="" action="ppaction://media"/>
            <a:extLst>
              <a:ext uri="{FF2B5EF4-FFF2-40B4-BE49-F238E27FC236}">
                <a16:creationId xmlns:a16="http://schemas.microsoft.com/office/drawing/2014/main" id="{D87ECC08-8F4B-4959-8C90-6203FF17C3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24128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BBDBF7ED-F38B-F42B-5E41-640320BACF03}"/>
              </a:ext>
            </a:extLst>
          </p:cNvPr>
          <p:cNvGraphicFramePr>
            <a:graphicFrameLocks noGrp="1"/>
          </p:cNvGraphicFramePr>
          <p:nvPr>
            <p:ph idx="1"/>
            <p:extLst>
              <p:ext uri="{D42A27DB-BD31-4B8C-83A1-F6EECF244321}">
                <p14:modId xmlns:p14="http://schemas.microsoft.com/office/powerpoint/2010/main" val="1207957642"/>
              </p:ext>
            </p:extLst>
          </p:nvPr>
        </p:nvGraphicFramePr>
        <p:xfrm>
          <a:off x="123264" y="134470"/>
          <a:ext cx="8869890" cy="3087968"/>
        </p:xfrm>
        <a:graphic>
          <a:graphicData uri="http://schemas.openxmlformats.org/drawingml/2006/table">
            <a:tbl>
              <a:tblPr bandRow="1">
                <a:tableStyleId>{5C22544A-7EE6-4342-B048-85BDC9FD1C3A}</a:tableStyleId>
              </a:tblPr>
              <a:tblGrid>
                <a:gridCol w="1773978">
                  <a:extLst>
                    <a:ext uri="{9D8B030D-6E8A-4147-A177-3AD203B41FA5}">
                      <a16:colId xmlns:a16="http://schemas.microsoft.com/office/drawing/2014/main" val="1399583912"/>
                    </a:ext>
                  </a:extLst>
                </a:gridCol>
                <a:gridCol w="1773978">
                  <a:extLst>
                    <a:ext uri="{9D8B030D-6E8A-4147-A177-3AD203B41FA5}">
                      <a16:colId xmlns:a16="http://schemas.microsoft.com/office/drawing/2014/main" val="1255886105"/>
                    </a:ext>
                  </a:extLst>
                </a:gridCol>
                <a:gridCol w="1773978">
                  <a:extLst>
                    <a:ext uri="{9D8B030D-6E8A-4147-A177-3AD203B41FA5}">
                      <a16:colId xmlns:a16="http://schemas.microsoft.com/office/drawing/2014/main" val="951530291"/>
                    </a:ext>
                  </a:extLst>
                </a:gridCol>
                <a:gridCol w="1773978">
                  <a:extLst>
                    <a:ext uri="{9D8B030D-6E8A-4147-A177-3AD203B41FA5}">
                      <a16:colId xmlns:a16="http://schemas.microsoft.com/office/drawing/2014/main" val="3453843779"/>
                    </a:ext>
                  </a:extLst>
                </a:gridCol>
                <a:gridCol w="1773978">
                  <a:extLst>
                    <a:ext uri="{9D8B030D-6E8A-4147-A177-3AD203B41FA5}">
                      <a16:colId xmlns:a16="http://schemas.microsoft.com/office/drawing/2014/main" val="4270870042"/>
                    </a:ext>
                  </a:extLst>
                </a:gridCol>
              </a:tblGrid>
              <a:tr h="1167728">
                <a:tc>
                  <a:txBody>
                    <a:bodyPr/>
                    <a:lstStyle/>
                    <a:p>
                      <a:pPr>
                        <a:buNone/>
                      </a:pPr>
                      <a:r>
                        <a:rPr lang="en-US" b="1"/>
                        <a:t>Date</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b="1"/>
                        <a:t>Trigger</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b="1"/>
                        <a:t>Peak Flow (L/min)</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b="1"/>
                        <a:t>Symptoms</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b="1"/>
                        <a:t>Action Taken</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590851362"/>
                  </a:ext>
                </a:extLst>
              </a:tr>
              <a:tr h="0">
                <a:tc>
                  <a:txBody>
                    <a:bodyPr/>
                    <a:lstStyle/>
                    <a:p>
                      <a:pPr>
                        <a:buNone/>
                      </a:pPr>
                      <a:r>
                        <a:rPr lang="en-US"/>
                        <a:t>02 Jan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Pollen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400</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Mild wheeze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Used reliever inhaler</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16093925"/>
                  </a:ext>
                </a:extLst>
              </a:tr>
              <a:tr h="0">
                <a:tc>
                  <a:txBody>
                    <a:bodyPr/>
                    <a:lstStyle/>
                    <a:p>
                      <a:pPr>
                        <a:buNone/>
                      </a:pPr>
                      <a:r>
                        <a:rPr lang="en-US"/>
                        <a:t>05 Jan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Cold air</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380</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Tight chest</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Wore scarf, stayed indoors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999512458"/>
                  </a:ext>
                </a:extLst>
              </a:tr>
              <a:tr h="0">
                <a:tc>
                  <a:txBody>
                    <a:bodyPr/>
                    <a:lstStyle/>
                    <a:p>
                      <a:pPr>
                        <a:buNone/>
                      </a:pPr>
                      <a:r>
                        <a:rPr lang="en-US"/>
                        <a:t>08 Jan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None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430</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Stable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Normal activity continued</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260570491"/>
                  </a:ext>
                </a:extLst>
              </a:tr>
            </a:tbl>
          </a:graphicData>
        </a:graphic>
      </p:graphicFrame>
      <p:sp>
        <p:nvSpPr>
          <p:cNvPr id="4" name="Date Placeholder 3">
            <a:extLst>
              <a:ext uri="{FF2B5EF4-FFF2-40B4-BE49-F238E27FC236}">
                <a16:creationId xmlns:a16="http://schemas.microsoft.com/office/drawing/2014/main" id="{0DAC89D1-4B4C-0150-BADE-DD67346B30B1}"/>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AD4DEE1E-52FD-200A-452A-8D6C537C99C0}"/>
              </a:ext>
            </a:extLst>
          </p:cNvPr>
          <p:cNvSpPr>
            <a:spLocks noGrp="1"/>
          </p:cNvSpPr>
          <p:nvPr>
            <p:ph type="sldNum" sz="quarter" idx="12"/>
          </p:nvPr>
        </p:nvSpPr>
        <p:spPr/>
        <p:txBody>
          <a:bodyPr/>
          <a:lstStyle/>
          <a:p>
            <a:pPr>
              <a:defRPr/>
            </a:pPr>
            <a:fld id="{6550E941-99E4-4403-A917-B30FF69A9617}" type="slidenum">
              <a:rPr lang="en-GB" altLang="en-US"/>
              <a:pPr>
                <a:defRPr/>
              </a:pPr>
              <a:t>15</a:t>
            </a:fld>
            <a:endParaRPr lang="en-GB" altLang="en-US"/>
          </a:p>
        </p:txBody>
      </p:sp>
      <p:sp>
        <p:nvSpPr>
          <p:cNvPr id="8" name="TextBox 7">
            <a:extLst>
              <a:ext uri="{FF2B5EF4-FFF2-40B4-BE49-F238E27FC236}">
                <a16:creationId xmlns:a16="http://schemas.microsoft.com/office/drawing/2014/main" id="{441A815B-7514-02E3-10C5-7F43F4D702C6}"/>
              </a:ext>
            </a:extLst>
          </p:cNvPr>
          <p:cNvSpPr txBox="1"/>
          <p:nvPr/>
        </p:nvSpPr>
        <p:spPr>
          <a:xfrm>
            <a:off x="-8107" y="3223464"/>
            <a:ext cx="9006430" cy="1754326"/>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Example of Monitoring Table:</a:t>
            </a:r>
          </a:p>
          <a:p>
            <a:endParaRPr lang="en-US"/>
          </a:p>
          <a:p>
            <a:r>
              <a:rPr lang="en-US"/>
              <a:t>This monitoring supports </a:t>
            </a:r>
            <a:r>
              <a:rPr lang="en-US" i="1"/>
              <a:t>evidence-based decision-making</a:t>
            </a:r>
            <a:r>
              <a:rPr lang="en-US"/>
              <a:t>, allowing care staff and healthcare professionals to adapt interventions promptly to maintain control.</a:t>
            </a:r>
          </a:p>
          <a:p>
            <a:endParaRPr lang="en-US"/>
          </a:p>
          <a:p>
            <a:pPr algn="ctr"/>
            <a:endParaRPr lang="en-US"/>
          </a:p>
        </p:txBody>
      </p:sp>
      <p:pic>
        <p:nvPicPr>
          <p:cNvPr id="2" name="Recorded Sound15">
            <a:hlinkClick r:id="" action="ppaction://media"/>
            <a:extLst>
              <a:ext uri="{FF2B5EF4-FFF2-40B4-BE49-F238E27FC236}">
                <a16:creationId xmlns:a16="http://schemas.microsoft.com/office/drawing/2014/main" id="{B5E8D484-50B8-9D1D-03A1-09D416E3FD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354829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0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DEA93DC-89BE-7EC4-BDEB-D7676786D5E1}"/>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8A72020C-3A68-C8E4-5768-F91B3CB425F5}"/>
              </a:ext>
            </a:extLst>
          </p:cNvPr>
          <p:cNvSpPr>
            <a:spLocks noGrp="1"/>
          </p:cNvSpPr>
          <p:nvPr>
            <p:ph type="sldNum" sz="quarter" idx="11"/>
          </p:nvPr>
        </p:nvSpPr>
        <p:spPr/>
        <p:txBody>
          <a:bodyPr/>
          <a:lstStyle/>
          <a:p>
            <a:pPr>
              <a:defRPr/>
            </a:pPr>
            <a:fld id="{6550E941-99E4-4403-A917-B30FF69A9617}" type="slidenum">
              <a:rPr lang="en-GB" altLang="en-US"/>
              <a:pPr>
                <a:defRPr/>
              </a:pPr>
              <a:t>16</a:t>
            </a:fld>
            <a:endParaRPr lang="en-GB" altLang="en-US"/>
          </a:p>
        </p:txBody>
      </p:sp>
      <p:sp>
        <p:nvSpPr>
          <p:cNvPr id="8" name="TextBox 5">
            <a:extLst>
              <a:ext uri="{FF2B5EF4-FFF2-40B4-BE49-F238E27FC236}">
                <a16:creationId xmlns:a16="http://schemas.microsoft.com/office/drawing/2014/main" id="{E51AFB0A-525A-C718-7823-8353F352159C}"/>
              </a:ext>
            </a:extLst>
          </p:cNvPr>
          <p:cNvSpPr txBox="1"/>
          <p:nvPr/>
        </p:nvSpPr>
        <p:spPr>
          <a:xfrm>
            <a:off x="-8957" y="587477"/>
            <a:ext cx="9143998" cy="3754874"/>
          </a:xfrm>
          <a:prstGeom prst="rect">
            <a:avLst/>
          </a:prstGeom>
          <a:solidFill>
            <a:schemeClr val="accent2">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just"/>
            <a:r>
              <a:rPr lang="en-US" sz="1100" dirty="0">
                <a:latin typeface="Arial"/>
                <a:cs typeface="Arial"/>
              </a:rPr>
              <a:t>Effective medication management is essential for maintaining asthma control and preventing exacerbations. In line with </a:t>
            </a:r>
            <a:r>
              <a:rPr lang="en-US" sz="1100" b="1" dirty="0">
                <a:latin typeface="Arial"/>
                <a:cs typeface="Arial"/>
              </a:rPr>
              <a:t>current UK asthma management standards (2025)</a:t>
            </a:r>
            <a:r>
              <a:rPr lang="en-US" sz="1100" dirty="0">
                <a:latin typeface="Arial"/>
                <a:cs typeface="Arial"/>
              </a:rPr>
              <a:t>, SG’s medication plan incorporates evidence-based approaches that </a:t>
            </a:r>
            <a:r>
              <a:rPr lang="en-US" sz="1100" dirty="0" err="1">
                <a:latin typeface="Arial"/>
                <a:cs typeface="Arial"/>
              </a:rPr>
              <a:t>prioritise</a:t>
            </a:r>
            <a:r>
              <a:rPr lang="en-US" sz="1100" dirty="0">
                <a:latin typeface="Arial"/>
                <a:cs typeface="Arial"/>
              </a:rPr>
              <a:t> </a:t>
            </a:r>
            <a:r>
              <a:rPr lang="en-US" sz="1100" b="1" dirty="0">
                <a:latin typeface="Arial"/>
                <a:cs typeface="Arial"/>
              </a:rPr>
              <a:t>safety, simplicity, and adherence</a:t>
            </a:r>
            <a:endParaRPr lang="en-US" sz="1100" dirty="0">
              <a:latin typeface="Arial"/>
              <a:cs typeface="Arial"/>
            </a:endParaRPr>
          </a:p>
          <a:p>
            <a:pPr algn="just"/>
            <a:r>
              <a:rPr lang="en-US" sz="1100" b="1" dirty="0">
                <a:latin typeface="Arial"/>
                <a:cs typeface="Arial"/>
              </a:rPr>
              <a:t>Anti-Inflammatory Reliever (AIR) / Maintenance and Reliever Therapy (MART)</a:t>
            </a:r>
          </a:p>
          <a:p>
            <a:pPr algn="just"/>
            <a:r>
              <a:rPr lang="en-US" sz="1100" dirty="0">
                <a:latin typeface="Arial"/>
                <a:cs typeface="Arial"/>
              </a:rPr>
              <a:t>SG’s asthma management follows the UK shift towards </a:t>
            </a:r>
            <a:r>
              <a:rPr lang="en-US" sz="1100" b="1" dirty="0">
                <a:latin typeface="Arial"/>
                <a:cs typeface="Arial"/>
              </a:rPr>
              <a:t>Anti-Inflammatory Reliever (AIR)</a:t>
            </a:r>
            <a:r>
              <a:rPr lang="en-US" sz="1100" dirty="0">
                <a:latin typeface="Arial"/>
                <a:cs typeface="Arial"/>
              </a:rPr>
              <a:t> and </a:t>
            </a:r>
            <a:r>
              <a:rPr lang="en-US" sz="1100" b="1" dirty="0">
                <a:latin typeface="Arial"/>
                <a:cs typeface="Arial"/>
              </a:rPr>
              <a:t>Maintenance and Reliever Therapy (MART)</a:t>
            </a:r>
            <a:r>
              <a:rPr lang="en-US" sz="1100" dirty="0">
                <a:latin typeface="Arial"/>
                <a:cs typeface="Arial"/>
              </a:rPr>
              <a:t>, where a </a:t>
            </a:r>
            <a:r>
              <a:rPr lang="en-US" sz="1100" b="1" dirty="0">
                <a:latin typeface="Arial"/>
                <a:cs typeface="Arial"/>
              </a:rPr>
              <a:t>single combination inhaler containing an inhaled corticosteroid (ICS) and a fast-acting bronchodilator such as formoterol</a:t>
            </a:r>
            <a:r>
              <a:rPr lang="en-US" sz="1100" dirty="0">
                <a:latin typeface="Arial"/>
                <a:cs typeface="Arial"/>
              </a:rPr>
              <a:t> is used for both </a:t>
            </a:r>
            <a:r>
              <a:rPr lang="en-US" sz="1100" b="1" dirty="0">
                <a:latin typeface="Arial"/>
                <a:cs typeface="Arial"/>
              </a:rPr>
              <a:t>daily maintenance and as-needed symptom relief</a:t>
            </a:r>
            <a:r>
              <a:rPr lang="en-US" sz="1100" dirty="0">
                <a:latin typeface="Arial"/>
                <a:cs typeface="Arial"/>
              </a:rPr>
              <a:t> (NICE, 2024).</a:t>
            </a:r>
          </a:p>
          <a:p>
            <a:pPr algn="just"/>
            <a:r>
              <a:rPr lang="en-US" sz="1100" dirty="0">
                <a:latin typeface="Arial"/>
                <a:cs typeface="Arial"/>
              </a:rPr>
              <a:t>This approach reduces reliance on short-acting beta-agonists alone and ensures that </a:t>
            </a:r>
            <a:r>
              <a:rPr lang="en-US" sz="1100" b="1" dirty="0">
                <a:latin typeface="Arial"/>
                <a:cs typeface="Arial"/>
              </a:rPr>
              <a:t>anti-inflammatory treatment is delivered whenever symptoms occur</a:t>
            </a:r>
            <a:r>
              <a:rPr lang="en-US" sz="1100" dirty="0">
                <a:latin typeface="Arial"/>
                <a:cs typeface="Arial"/>
              </a:rPr>
              <a:t>, lowering the risk of exacerbations. Using one inhaler also simplifies the medication regimen, improving adherence and reducing medication errors, particularly for individuals who may find complex routines challenging (NICE, 2024; BTS/SIGN, 2019).</a:t>
            </a:r>
          </a:p>
          <a:p>
            <a:pPr algn="just"/>
            <a:r>
              <a:rPr lang="en-US" sz="1100" b="1" dirty="0">
                <a:latin typeface="Arial"/>
                <a:cs typeface="Arial"/>
              </a:rPr>
              <a:t>Spacer Use with Metered-Dose Inhalers (</a:t>
            </a:r>
            <a:r>
              <a:rPr lang="en-US" sz="1100" b="1" dirty="0" err="1">
                <a:latin typeface="Arial"/>
                <a:cs typeface="Arial"/>
              </a:rPr>
              <a:t>pMDI</a:t>
            </a:r>
            <a:r>
              <a:rPr lang="en-US" sz="1100" b="1" dirty="0">
                <a:latin typeface="Arial"/>
                <a:cs typeface="Arial"/>
              </a:rPr>
              <a:t>)</a:t>
            </a:r>
          </a:p>
          <a:p>
            <a:pPr algn="just"/>
            <a:r>
              <a:rPr lang="en-US" sz="1100" dirty="0">
                <a:latin typeface="Arial"/>
                <a:cs typeface="Arial"/>
              </a:rPr>
              <a:t>When a </a:t>
            </a:r>
            <a:r>
              <a:rPr lang="en-US" sz="1100" b="1" dirty="0">
                <a:latin typeface="Arial"/>
                <a:cs typeface="Arial"/>
              </a:rPr>
              <a:t>metered-dose inhaler (</a:t>
            </a:r>
            <a:r>
              <a:rPr lang="en-US" sz="1100" b="1" dirty="0" err="1">
                <a:latin typeface="Arial"/>
                <a:cs typeface="Arial"/>
              </a:rPr>
              <a:t>pMDI</a:t>
            </a:r>
            <a:r>
              <a:rPr lang="en-US" sz="1100" b="1" dirty="0">
                <a:latin typeface="Arial"/>
                <a:cs typeface="Arial"/>
              </a:rPr>
              <a:t>)</a:t>
            </a:r>
            <a:r>
              <a:rPr lang="en-US" sz="1100" dirty="0">
                <a:latin typeface="Arial"/>
                <a:cs typeface="Arial"/>
              </a:rPr>
              <a:t> is prescribed, SG is supported to use a </a:t>
            </a:r>
            <a:r>
              <a:rPr lang="en-US" sz="1100" b="1" dirty="0">
                <a:latin typeface="Arial"/>
                <a:cs typeface="Arial"/>
              </a:rPr>
              <a:t>spacer device with every dose</a:t>
            </a:r>
            <a:r>
              <a:rPr lang="en-US" sz="1100" dirty="0">
                <a:latin typeface="Arial"/>
                <a:cs typeface="Arial"/>
              </a:rPr>
              <a:t>. Spacer use improves delivery of medication to the lungs and reduces oropharyngeal deposition, enhancing treatment effectiveness (NHS, 2023).</a:t>
            </a:r>
          </a:p>
          <a:p>
            <a:pPr algn="just"/>
            <a:r>
              <a:rPr lang="en-US" sz="1100" dirty="0">
                <a:latin typeface="Arial"/>
                <a:cs typeface="Arial"/>
              </a:rPr>
              <a:t>This is particularly important if SG’s coordination, timing, or sensory processing is affected, as spacers reduce the need for precise hand breath coordination. Staff provide demonstrations using </a:t>
            </a:r>
            <a:r>
              <a:rPr lang="en-US" sz="1100" b="1" dirty="0">
                <a:latin typeface="Arial"/>
                <a:cs typeface="Arial"/>
              </a:rPr>
              <a:t>visual aids, British Sign Language (BSL), and Makaton</a:t>
            </a:r>
            <a:r>
              <a:rPr lang="en-US" sz="1100" dirty="0">
                <a:latin typeface="Arial"/>
                <a:cs typeface="Arial"/>
              </a:rPr>
              <a:t>, and confirm correct technique using the </a:t>
            </a:r>
            <a:r>
              <a:rPr lang="en-US" sz="1100" b="1" dirty="0">
                <a:latin typeface="Arial"/>
                <a:cs typeface="Arial"/>
              </a:rPr>
              <a:t>teach-back method</a:t>
            </a:r>
            <a:r>
              <a:rPr lang="en-US" sz="1100" dirty="0">
                <a:latin typeface="Arial"/>
                <a:cs typeface="Arial"/>
              </a:rPr>
              <a:t>.</a:t>
            </a:r>
          </a:p>
          <a:p>
            <a:pPr algn="just"/>
            <a:r>
              <a:rPr lang="en-US" sz="1100" b="1" dirty="0">
                <a:latin typeface="Arial"/>
                <a:cs typeface="Arial"/>
              </a:rPr>
              <a:t>Post-Inhaler Mouth Care</a:t>
            </a:r>
          </a:p>
          <a:p>
            <a:pPr algn="just"/>
            <a:r>
              <a:rPr lang="en-US" sz="1100" dirty="0">
                <a:latin typeface="Arial"/>
                <a:cs typeface="Arial"/>
              </a:rPr>
              <a:t>After using any </a:t>
            </a:r>
            <a:r>
              <a:rPr lang="en-US" sz="1100" b="1" dirty="0">
                <a:latin typeface="Arial"/>
                <a:cs typeface="Arial"/>
              </a:rPr>
              <a:t>steroid-containing inhaler</a:t>
            </a:r>
            <a:r>
              <a:rPr lang="en-US" sz="1100" dirty="0">
                <a:latin typeface="Arial"/>
                <a:cs typeface="Arial"/>
              </a:rPr>
              <a:t>, SG is prompted and supported to </a:t>
            </a:r>
            <a:r>
              <a:rPr lang="en-US" sz="1100" b="1" dirty="0">
                <a:latin typeface="Arial"/>
                <a:cs typeface="Arial"/>
              </a:rPr>
              <a:t>rinse her mouth with water and spit it out</a:t>
            </a:r>
            <a:r>
              <a:rPr lang="en-US" sz="1100" dirty="0">
                <a:latin typeface="Arial"/>
                <a:cs typeface="Arial"/>
              </a:rPr>
              <a:t>. This practice reduces the risk of </a:t>
            </a:r>
            <a:r>
              <a:rPr lang="en-US" sz="1100" b="1" dirty="0">
                <a:latin typeface="Arial"/>
                <a:cs typeface="Arial"/>
              </a:rPr>
              <a:t>oral thrush, hoarseness, and throat irritation</a:t>
            </a:r>
            <a:r>
              <a:rPr lang="en-US" sz="1100" dirty="0">
                <a:latin typeface="Arial"/>
                <a:cs typeface="Arial"/>
              </a:rPr>
              <a:t>, which are known side effects of inhaled corticosteroids (NHS, 2023).</a:t>
            </a:r>
          </a:p>
          <a:p>
            <a:pPr algn="just"/>
            <a:r>
              <a:rPr lang="en-US" sz="1100" dirty="0">
                <a:latin typeface="Arial"/>
                <a:cs typeface="Arial"/>
              </a:rPr>
              <a:t>Visual reminders and simple prompts are used to reinforce this routine, and staff regularly check understanding using teach-back.</a:t>
            </a:r>
          </a:p>
          <a:p>
            <a:pPr algn="ctr"/>
            <a:endParaRPr lang="en-US" dirty="0"/>
          </a:p>
        </p:txBody>
      </p:sp>
      <p:sp>
        <p:nvSpPr>
          <p:cNvPr id="2" name="TextBox 1">
            <a:extLst>
              <a:ext uri="{FF2B5EF4-FFF2-40B4-BE49-F238E27FC236}">
                <a16:creationId xmlns:a16="http://schemas.microsoft.com/office/drawing/2014/main" id="{F88B0F75-532A-A2F5-0A43-C13298FB17EE}"/>
              </a:ext>
            </a:extLst>
          </p:cNvPr>
          <p:cNvSpPr txBox="1"/>
          <p:nvPr/>
        </p:nvSpPr>
        <p:spPr>
          <a:xfrm>
            <a:off x="1578402" y="17156"/>
            <a:ext cx="6159200" cy="4632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27783ED6-8D9E-57FB-9651-EE33EF9215F4}"/>
              </a:ext>
            </a:extLst>
          </p:cNvPr>
          <p:cNvSpPr txBox="1"/>
          <p:nvPr/>
        </p:nvSpPr>
        <p:spPr>
          <a:xfrm>
            <a:off x="1154" y="21176"/>
            <a:ext cx="9132471" cy="584775"/>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latin typeface="Arial"/>
                <a:cs typeface="Arial"/>
              </a:rPr>
              <a:t>Medication Management </a:t>
            </a:r>
            <a:endParaRPr lang="en-US" sz="1400" dirty="0">
              <a:latin typeface="Arial"/>
              <a:cs typeface="Arial"/>
            </a:endParaRPr>
          </a:p>
          <a:p>
            <a:pPr algn="l"/>
            <a:endParaRPr lang="en-US" dirty="0"/>
          </a:p>
        </p:txBody>
      </p:sp>
      <p:pic>
        <p:nvPicPr>
          <p:cNvPr id="6" name="Recorded Sound">
            <a:hlinkClick r:id="" action="ppaction://media"/>
            <a:extLst>
              <a:ext uri="{FF2B5EF4-FFF2-40B4-BE49-F238E27FC236}">
                <a16:creationId xmlns:a16="http://schemas.microsoft.com/office/drawing/2014/main" id="{D95B7775-0174-B847-E81A-57B3E3A8B6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38262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2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D74FC1-4208-FDE0-E074-03C312864FE3}"/>
              </a:ext>
            </a:extLst>
          </p:cNvPr>
          <p:cNvSpPr>
            <a:spLocks noGrp="1"/>
          </p:cNvSpPr>
          <p:nvPr>
            <p:ph type="dt" sz="half" idx="10"/>
          </p:nvPr>
        </p:nvSpPr>
        <p:spPr/>
        <p:txBody>
          <a:bodyPr/>
          <a:lstStyle/>
          <a:p>
            <a:pPr>
              <a:defRPr/>
            </a:pPr>
            <a:fld id="{D30023C4-5528-489E-A726-D14A340FF59E}" type="datetime1">
              <a:rPr lang="en-GB" altLang="en-US"/>
              <a:pPr>
                <a:defRPr/>
              </a:pPr>
              <a:t>19/12/2025</a:t>
            </a:fld>
            <a:endParaRPr lang="en-GB" altLang="en-US"/>
          </a:p>
        </p:txBody>
      </p:sp>
      <p:sp>
        <p:nvSpPr>
          <p:cNvPr id="3" name="Slide Number Placeholder 2">
            <a:extLst>
              <a:ext uri="{FF2B5EF4-FFF2-40B4-BE49-F238E27FC236}">
                <a16:creationId xmlns:a16="http://schemas.microsoft.com/office/drawing/2014/main" id="{B22CA939-F907-D15A-536D-308E3BB80BCA}"/>
              </a:ext>
            </a:extLst>
          </p:cNvPr>
          <p:cNvSpPr>
            <a:spLocks noGrp="1"/>
          </p:cNvSpPr>
          <p:nvPr>
            <p:ph type="sldNum" sz="quarter" idx="11"/>
          </p:nvPr>
        </p:nvSpPr>
        <p:spPr/>
        <p:txBody>
          <a:bodyPr/>
          <a:lstStyle/>
          <a:p>
            <a:pPr>
              <a:defRPr/>
            </a:pPr>
            <a:fld id="{AA1819AB-B9DA-41D7-8C91-5DE9528F5AA4}" type="slidenum">
              <a:rPr lang="en-GB" altLang="en-US"/>
              <a:pPr>
                <a:defRPr/>
              </a:pPr>
              <a:t>17</a:t>
            </a:fld>
            <a:endParaRPr lang="en-GB" altLang="en-US"/>
          </a:p>
        </p:txBody>
      </p:sp>
      <p:pic>
        <p:nvPicPr>
          <p:cNvPr id="5" name="Picture 4">
            <a:extLst>
              <a:ext uri="{FF2B5EF4-FFF2-40B4-BE49-F238E27FC236}">
                <a16:creationId xmlns:a16="http://schemas.microsoft.com/office/drawing/2014/main" id="{E1136F18-D0CC-8C5D-A4B7-0560AB0503EA}"/>
              </a:ext>
            </a:extLst>
          </p:cNvPr>
          <p:cNvPicPr>
            <a:picLocks noChangeAspect="1"/>
          </p:cNvPicPr>
          <p:nvPr/>
        </p:nvPicPr>
        <p:blipFill>
          <a:blip r:embed="rId4"/>
          <a:stretch>
            <a:fillRect/>
          </a:stretch>
        </p:blipFill>
        <p:spPr>
          <a:xfrm>
            <a:off x="0" y="178736"/>
            <a:ext cx="4818530" cy="5503206"/>
          </a:xfrm>
          <a:prstGeom prst="rect">
            <a:avLst/>
          </a:prstGeom>
        </p:spPr>
      </p:pic>
      <p:sp>
        <p:nvSpPr>
          <p:cNvPr id="8" name="TextBox 7">
            <a:extLst>
              <a:ext uri="{FF2B5EF4-FFF2-40B4-BE49-F238E27FC236}">
                <a16:creationId xmlns:a16="http://schemas.microsoft.com/office/drawing/2014/main" id="{22338A07-4BAB-FD87-C627-16A27140C731}"/>
              </a:ext>
            </a:extLst>
          </p:cNvPr>
          <p:cNvSpPr txBox="1"/>
          <p:nvPr/>
        </p:nvSpPr>
        <p:spPr>
          <a:xfrm>
            <a:off x="-1316" y="5311343"/>
            <a:ext cx="2866532" cy="369332"/>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Asthma + Lung UK (n.d.)</a:t>
            </a:r>
          </a:p>
        </p:txBody>
      </p:sp>
      <p:sp>
        <p:nvSpPr>
          <p:cNvPr id="9" name="TextBox 8">
            <a:extLst>
              <a:ext uri="{FF2B5EF4-FFF2-40B4-BE49-F238E27FC236}">
                <a16:creationId xmlns:a16="http://schemas.microsoft.com/office/drawing/2014/main" id="{8ED6496C-6502-5FF9-E23A-6BC453502A05}"/>
              </a:ext>
            </a:extLst>
          </p:cNvPr>
          <p:cNvSpPr txBox="1"/>
          <p:nvPr/>
        </p:nvSpPr>
        <p:spPr>
          <a:xfrm>
            <a:off x="4818530" y="291354"/>
            <a:ext cx="4191000" cy="2308324"/>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Medication Management Support</a:t>
            </a:r>
          </a:p>
          <a:p>
            <a:r>
              <a:rPr lang="en-US" sz="1200" dirty="0">
                <a:latin typeface="Arial"/>
                <a:cs typeface="Arial"/>
              </a:rPr>
              <a:t>Because SJ has </a:t>
            </a:r>
            <a:r>
              <a:rPr lang="en-US" sz="1200" b="1" dirty="0">
                <a:latin typeface="Arial"/>
                <a:cs typeface="Arial"/>
              </a:rPr>
              <a:t>learning disabilities</a:t>
            </a:r>
            <a:r>
              <a:rPr lang="en-US" sz="1200" dirty="0">
                <a:latin typeface="Arial"/>
                <a:cs typeface="Arial"/>
              </a:rPr>
              <a:t>, </a:t>
            </a:r>
            <a:r>
              <a:rPr lang="en-US" sz="1200" b="1" dirty="0">
                <a:latin typeface="Arial"/>
                <a:cs typeface="Arial"/>
              </a:rPr>
              <a:t>all inhalation requirements must be supported</a:t>
            </a:r>
            <a:r>
              <a:rPr lang="en-US" sz="1200" dirty="0">
                <a:latin typeface="Arial"/>
                <a:cs typeface="Arial"/>
              </a:rPr>
              <a:t>:</a:t>
            </a:r>
          </a:p>
          <a:p>
            <a:pPr marL="228600" indent="-228600">
              <a:buFont typeface=""/>
              <a:buChar char="•"/>
            </a:pPr>
            <a:r>
              <a:rPr lang="en-US" sz="1200" dirty="0">
                <a:latin typeface="Arial"/>
                <a:cs typeface="Arial"/>
              </a:rPr>
              <a:t>✔ </a:t>
            </a:r>
            <a:r>
              <a:rPr lang="en-US" sz="1200" b="1" dirty="0">
                <a:latin typeface="Arial"/>
                <a:cs typeface="Arial"/>
              </a:rPr>
              <a:t>AIR/MART therapy</a:t>
            </a:r>
            <a:r>
              <a:rPr lang="en-US" sz="1200" dirty="0">
                <a:latin typeface="Arial"/>
                <a:cs typeface="Arial"/>
              </a:rPr>
              <a:t> used where prescribed (single combination inhaler)</a:t>
            </a:r>
          </a:p>
          <a:p>
            <a:pPr marL="228600" indent="-228600">
              <a:buFont typeface=""/>
              <a:buChar char="•"/>
            </a:pPr>
            <a:r>
              <a:rPr lang="en-US" sz="1200" dirty="0">
                <a:latin typeface="Arial"/>
                <a:cs typeface="Arial"/>
              </a:rPr>
              <a:t>✔ </a:t>
            </a:r>
            <a:r>
              <a:rPr lang="en-US" sz="1200" b="1" dirty="0">
                <a:latin typeface="Arial"/>
                <a:cs typeface="Arial"/>
              </a:rPr>
              <a:t>Spacer always used</a:t>
            </a:r>
            <a:r>
              <a:rPr lang="en-US" sz="1200" dirty="0">
                <a:latin typeface="Arial"/>
                <a:cs typeface="Arial"/>
              </a:rPr>
              <a:t> with </a:t>
            </a:r>
            <a:r>
              <a:rPr lang="en-US" sz="1200" dirty="0" err="1">
                <a:latin typeface="Arial"/>
                <a:cs typeface="Arial"/>
              </a:rPr>
              <a:t>pMDI</a:t>
            </a:r>
            <a:endParaRPr lang="en-US" sz="1200">
              <a:latin typeface="Arial"/>
              <a:cs typeface="Arial"/>
            </a:endParaRPr>
          </a:p>
          <a:p>
            <a:pPr marL="228600" indent="-228600">
              <a:buFont typeface=""/>
              <a:buChar char="•"/>
            </a:pPr>
            <a:r>
              <a:rPr lang="en-US" sz="1200" dirty="0">
                <a:latin typeface="Arial"/>
                <a:cs typeface="Arial"/>
              </a:rPr>
              <a:t>✔ </a:t>
            </a:r>
            <a:r>
              <a:rPr lang="en-US" sz="1200" b="1" dirty="0">
                <a:latin typeface="Arial"/>
                <a:cs typeface="Arial"/>
              </a:rPr>
              <a:t>Staff assistance and supervision required</a:t>
            </a:r>
          </a:p>
          <a:p>
            <a:pPr marL="228600" indent="-228600">
              <a:buFont typeface=""/>
              <a:buChar char="•"/>
            </a:pPr>
            <a:r>
              <a:rPr lang="en-US" sz="1200" dirty="0">
                <a:latin typeface="Arial"/>
                <a:cs typeface="Arial"/>
              </a:rPr>
              <a:t>✔ </a:t>
            </a:r>
            <a:r>
              <a:rPr lang="en-US" sz="1200" b="1" dirty="0">
                <a:latin typeface="Arial"/>
                <a:cs typeface="Arial"/>
              </a:rPr>
              <a:t>Visual prompts, BSL, and Makaton used</a:t>
            </a:r>
          </a:p>
          <a:p>
            <a:pPr marL="228600" indent="-228600">
              <a:buFont typeface=""/>
              <a:buChar char="•"/>
            </a:pPr>
            <a:r>
              <a:rPr lang="en-US" sz="1200" dirty="0">
                <a:latin typeface="Arial"/>
                <a:cs typeface="Arial"/>
              </a:rPr>
              <a:t>✔ </a:t>
            </a:r>
            <a:r>
              <a:rPr lang="en-US" sz="1200" b="1" dirty="0">
                <a:latin typeface="Arial"/>
                <a:cs typeface="Arial"/>
              </a:rPr>
              <a:t>Teach-back method applied</a:t>
            </a:r>
            <a:r>
              <a:rPr lang="en-US" sz="1200" dirty="0">
                <a:latin typeface="Arial"/>
                <a:cs typeface="Arial"/>
              </a:rPr>
              <a:t> to confirm understanding</a:t>
            </a:r>
          </a:p>
          <a:p>
            <a:pPr marL="228600" indent="-228600">
              <a:buFont typeface=""/>
              <a:buChar char="•"/>
            </a:pPr>
            <a:r>
              <a:rPr lang="en-US" sz="1200" dirty="0">
                <a:latin typeface="Arial"/>
                <a:cs typeface="Arial"/>
              </a:rPr>
              <a:t>✔ </a:t>
            </a:r>
            <a:r>
              <a:rPr lang="en-US" sz="1200" b="1" dirty="0">
                <a:latin typeface="Arial"/>
                <a:cs typeface="Arial"/>
              </a:rPr>
              <a:t>Mouth rinsing</a:t>
            </a:r>
            <a:r>
              <a:rPr lang="en-US" sz="1200" dirty="0">
                <a:latin typeface="Arial"/>
                <a:cs typeface="Arial"/>
              </a:rPr>
              <a:t> supported after steroid inhaler use</a:t>
            </a:r>
          </a:p>
          <a:p>
            <a:pPr algn="ctr"/>
            <a:endParaRPr lang="en-US" sz="1200"/>
          </a:p>
        </p:txBody>
      </p:sp>
      <p:pic>
        <p:nvPicPr>
          <p:cNvPr id="4" name="Recorde17d Sound">
            <a:hlinkClick r:id="" action="ppaction://media"/>
            <a:extLst>
              <a:ext uri="{FF2B5EF4-FFF2-40B4-BE49-F238E27FC236}">
                <a16:creationId xmlns:a16="http://schemas.microsoft.com/office/drawing/2014/main" id="{2DBDF512-47E9-9FB7-CFC6-C2FA67CCD4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64455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97" y="-1325"/>
            <a:ext cx="9148593" cy="729452"/>
          </a:xfrm>
          <a:solidFill>
            <a:schemeClr val="accent5">
              <a:lumMod val="20000"/>
              <a:lumOff val="80000"/>
            </a:schemeClr>
          </a:solidFill>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6595" y="720971"/>
            <a:ext cx="9152791" cy="4796262"/>
          </a:xfrm>
          <a:solidFill>
            <a:schemeClr val="accent2">
              <a:lumMod val="20000"/>
              <a:lumOff val="80000"/>
            </a:schemeClr>
          </a:solidFill>
        </p:spPr>
        <p:txBody>
          <a:bodyPr/>
          <a:lstStyle/>
          <a:p>
            <a:pPr algn="just">
              <a:buFont typeface="Wingdings" panose="05000000000000000000" pitchFamily="2" charset="2"/>
              <a:buChar char="Ø"/>
            </a:pPr>
            <a:r>
              <a:rPr lang="en-GB" sz="1100" dirty="0"/>
              <a:t>SG’s health is primarily affected by a combination of lifestyle, behavioural, environmental, and psychological factors, all of which increase the risk of asthma exacerbations. A poor diet, low levels of physical activity, and an overweight body mass index (BMI 28.6) may reduce lung efficiency, impair respiratory muscle function, and weaken immune responses, increasing vulnerability to respiratory infections and asthma symptoms (British Heart Foundation, 2012; NHS, 2023; Barnes, 2019). Reduced physical activity can also contribute to decreased lung capacity and poor cardiovascular fitness, which may worsen breathlessness during daily activities (WHO, 2021).</a:t>
            </a:r>
          </a:p>
          <a:p>
            <a:pPr algn="just">
              <a:buFont typeface="Wingdings" panose="05000000000000000000" pitchFamily="2" charset="2"/>
              <a:buChar char="Ø"/>
            </a:pPr>
            <a:r>
              <a:rPr lang="en-GB" sz="1100" dirty="0"/>
              <a:t>In addition, SG occasionally forgets to use her preventer inhaler, which can result in uncontrolled airway inflammation, increased bronchial hyper-responsiveness, and a higher likelihood of acute asthma attacks (NICE NG245, 2024). Poor adherence to preventer medication is a well-recognised risk factor for asthma deterioration and avoidable hospital admissions (NHS England, 2022).</a:t>
            </a:r>
          </a:p>
          <a:p>
            <a:pPr algn="just">
              <a:buFont typeface="Wingdings" panose="05000000000000000000" pitchFamily="2" charset="2"/>
              <a:buChar char="Ø"/>
            </a:pPr>
            <a:r>
              <a:rPr lang="en-GB" sz="1100" dirty="0"/>
              <a:t>Environmental triggers such as pollen, dust mites, and cold weather further contribute to symptom worsening by provoking airway inflammation and bronchoconstriction (Barnes, 2019; NHS, 2023). Seasonal changes, particularly during colder months and high-pollen periods, increase the likelihood of asthma flare-ups and require closer monitoring and preventive strategies (WHO, 2021).</a:t>
            </a:r>
          </a:p>
          <a:p>
            <a:pPr algn="just">
              <a:buFont typeface="Wingdings" panose="05000000000000000000" pitchFamily="2" charset="2"/>
              <a:buChar char="Ø"/>
            </a:pPr>
            <a:r>
              <a:rPr lang="en-GB" sz="1100" dirty="0"/>
              <a:t>Emotional stress and anxiety are also significant contributing factors, as they may cause rapid or shallow breathing and hyperventilation, leading to respiratory instability and heightened symptom perception (Barnes, 2019). For SG, who is autistic, changes in routine, sensory overload, or increased anxiety may further exacerbate asthma symptoms, highlighting the need for structured routines and emotional reassurance (Department of Health and Social Care, 2014).</a:t>
            </a:r>
          </a:p>
          <a:p>
            <a:pPr algn="just">
              <a:buFont typeface="Wingdings" panose="05000000000000000000" pitchFamily="2" charset="2"/>
              <a:buChar char="Ø"/>
            </a:pPr>
            <a:r>
              <a:rPr lang="en-GB" sz="1100" dirty="0"/>
              <a:t>These risks can be reduced through the promotion of a balanced and nutritious diet, regular light physical activity, and consistent adherence to prescribed medication, supported by visual prompts and staff encouragement. Effective avoidance of known triggers, use of an individualised asthma action plan, and regular monitoring of peak-flow readings are essential in preventing deterioration (NICE NG245, 2024; Allergy &amp; Asthma Network, n.d.). Ongoing monitoring, reassurance, emotional support, and regular care plan reviews play a crucial role in maintaining stable respiratory function and promoting overall wellbeing (</a:t>
            </a:r>
            <a:r>
              <a:rPr lang="en-GB" sz="1100" dirty="0" err="1"/>
              <a:t>Oxleas</a:t>
            </a:r>
            <a:r>
              <a:rPr lang="en-GB" sz="1100" dirty="0"/>
              <a:t> NHS, 2014).</a:t>
            </a:r>
          </a:p>
          <a:p>
            <a:pPr marL="0" indent="0">
              <a:buNone/>
            </a:pPr>
            <a:endParaRPr lang="en-GB" sz="1400" b="1" dirty="0"/>
          </a:p>
        </p:txBody>
      </p:sp>
      <p:pic>
        <p:nvPicPr>
          <p:cNvPr id="5" name="Recorded Sound 18">
            <a:hlinkClick r:id="" action="ppaction://media"/>
            <a:extLst>
              <a:ext uri="{FF2B5EF4-FFF2-40B4-BE49-F238E27FC236}">
                <a16:creationId xmlns:a16="http://schemas.microsoft.com/office/drawing/2014/main" id="{12EE1193-6EA6-B395-E492-2A601EC9D9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68872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1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32165" y="274638"/>
            <a:ext cx="9114132" cy="1143000"/>
          </a:xfrm>
          <a:solidFill>
            <a:schemeClr val="accent5">
              <a:lumMod val="20000"/>
              <a:lumOff val="80000"/>
            </a:schemeClr>
          </a:solidFill>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6594" y="1413364"/>
            <a:ext cx="9105241" cy="4309010"/>
          </a:xfrm>
          <a:solidFill>
            <a:schemeClr val="accent2">
              <a:lumMod val="20000"/>
              <a:lumOff val="80000"/>
            </a:schemeClr>
          </a:solidFill>
        </p:spPr>
        <p:txBody>
          <a:bodyPr/>
          <a:lstStyle/>
          <a:p>
            <a:r>
              <a:rPr lang="en-GB" sz="1400" dirty="0"/>
              <a:t>Asthma is a chronic respiratory condition that requires ongoing, structured, and person-centred management to prevent exacerbations and maintain quality of life. This care plan has demonstrated how a thorough understanding of the physiology and pathophysiology of asthma, combined with evidence-based interventions, can support effective long-term management for SG, an adult with autism and chronic asthma.</a:t>
            </a:r>
          </a:p>
          <a:p>
            <a:r>
              <a:rPr lang="en-GB" sz="1400" dirty="0"/>
              <a:t>For SG, lifestyle choices, environmental exposure, and health-related behaviours significantly influence asthma control. The promotion of a balanced diet, regular light physical activity, and consistent use of prescribed inhalers supports stable lung function and reduces the risk of acute asthma attacks. Regular monitoring of peak-flow readings, alongside the avoidance of known triggers such as pollen, dust, and cold air, enables early identification of deterioration and timely intervention.</a:t>
            </a:r>
          </a:p>
          <a:p>
            <a:r>
              <a:rPr lang="en-GB" sz="1400" dirty="0"/>
              <a:t>The care plan also highlights the importance of accessible communication, reasonable adjustments, and the use of teach-back, visual aids, BSL, and Makaton to ensure SG fully understands and engages with her care. This approach reflects the principles of person-centred care, promoting autonomy, dignity, and empowerment, while ensuring safety and inclusivity.</a:t>
            </a:r>
          </a:p>
          <a:p>
            <a:r>
              <a:rPr lang="en-GB" sz="1400" dirty="0"/>
              <a:t>Guided by </a:t>
            </a:r>
            <a:r>
              <a:rPr lang="en-GB" sz="1400" b="1" dirty="0"/>
              <a:t>NICE NG245 (2024)</a:t>
            </a:r>
            <a:r>
              <a:rPr lang="en-GB" sz="1400" dirty="0"/>
              <a:t>, the </a:t>
            </a:r>
            <a:r>
              <a:rPr lang="en-GB" sz="1400" b="1" dirty="0"/>
              <a:t>Care Act (2014)</a:t>
            </a:r>
            <a:r>
              <a:rPr lang="en-GB" sz="1400" dirty="0"/>
              <a:t>, and best-practice guidance from </a:t>
            </a:r>
            <a:r>
              <a:rPr lang="en-GB" sz="1400" b="1" dirty="0" err="1"/>
              <a:t>Oxleas</a:t>
            </a:r>
            <a:r>
              <a:rPr lang="en-GB" sz="1400" b="1" dirty="0"/>
              <a:t> NHS (2014)</a:t>
            </a:r>
            <a:r>
              <a:rPr lang="en-GB" sz="1400" dirty="0"/>
              <a:t>, this care plan integrates ethical practice, multidisciplinary collaboration, and regular review. Through ongoing support, structured routines, and collaborative working, SG is supported to manage her asthma with increasing independence, reduce avoidable hospital admissions, and achieve improved long-term health and wellbeing.</a:t>
            </a:r>
          </a:p>
          <a:p>
            <a:pPr marL="0" indent="0" algn="just">
              <a:buNone/>
            </a:pPr>
            <a:endParaRPr lang="en-GB" sz="1400" dirty="0"/>
          </a:p>
          <a:p>
            <a:pPr algn="just"/>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3" name="Recorded Sound19">
            <a:hlinkClick r:id="" action="ppaction://media"/>
            <a:extLst>
              <a:ext uri="{FF2B5EF4-FFF2-40B4-BE49-F238E27FC236}">
                <a16:creationId xmlns:a16="http://schemas.microsoft.com/office/drawing/2014/main" id="{294DED8E-95A1-141D-22EA-4A7649A907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2785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1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7" y="-1060"/>
            <a:ext cx="9146297" cy="1200595"/>
          </a:xfrm>
          <a:solidFill>
            <a:schemeClr val="accent5">
              <a:lumMod val="20000"/>
              <a:lumOff val="80000"/>
            </a:schemeClr>
          </a:solidFill>
          <a:ln>
            <a:solidFill>
              <a:schemeClr val="bg2">
                <a:lumMod val="10000"/>
              </a:schemeClr>
            </a:solidFill>
          </a:ln>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83527" y="775922"/>
            <a:ext cx="8240590" cy="4576455"/>
          </a:xfrm>
        </p:spPr>
        <p:txBody>
          <a:bodyPr/>
          <a:lstStyle/>
          <a:p>
            <a:endParaRPr lang="en-GB" sz="1200" b="1"/>
          </a:p>
          <a:p>
            <a:pPr marL="0" indent="0">
              <a:buNone/>
            </a:pPr>
            <a:endParaRPr lang="en-GB" sz="1200" dirty="0">
              <a:solidFill>
                <a:srgbClr val="000000"/>
              </a:solidFill>
            </a:endParaRPr>
          </a:p>
          <a:p>
            <a:endParaRPr lang="en-GB" sz="12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3" name="TextBox 2">
            <a:extLst>
              <a:ext uri="{FF2B5EF4-FFF2-40B4-BE49-F238E27FC236}">
                <a16:creationId xmlns:a16="http://schemas.microsoft.com/office/drawing/2014/main" id="{A7B93576-0578-5FAC-115F-E296E9CCC901}"/>
              </a:ext>
            </a:extLst>
          </p:cNvPr>
          <p:cNvSpPr txBox="1"/>
          <p:nvPr/>
        </p:nvSpPr>
        <p:spPr>
          <a:xfrm>
            <a:off x="83526" y="1199535"/>
            <a:ext cx="9060473" cy="4662815"/>
          </a:xfrm>
          <a:prstGeom prst="rect">
            <a:avLst/>
          </a:prstGeom>
          <a:solidFill>
            <a:schemeClr val="accent2">
              <a:lumMod val="20000"/>
              <a:lumOff val="80000"/>
            </a:schemeClr>
          </a:solidFill>
        </p:spPr>
        <p:txBody>
          <a:bodyPr wrap="square" rtlCol="0">
            <a:spAutoFit/>
          </a:bodyPr>
          <a:lstStyle/>
          <a:p>
            <a:r>
              <a:rPr lang="en-GB" sz="1100" dirty="0"/>
              <a:t>Barnes, P.J. (2019) </a:t>
            </a:r>
            <a:r>
              <a:rPr lang="en-GB" sz="1100" i="1" dirty="0"/>
              <a:t>Asthma: Pathophysiology and Management.</a:t>
            </a:r>
            <a:r>
              <a:rPr lang="en-GB" sz="1100" dirty="0"/>
              <a:t> London: Elsevier.</a:t>
            </a:r>
          </a:p>
          <a:p>
            <a:r>
              <a:rPr lang="en-GB" sz="1100" dirty="0"/>
              <a:t>British Heart Foundation (2012) </a:t>
            </a:r>
            <a:r>
              <a:rPr lang="en-GB" sz="1100" i="1" dirty="0"/>
              <a:t>How Healthy Is Your Diet? Questionnaire.</a:t>
            </a:r>
            <a:r>
              <a:rPr lang="en-GB" sz="1100" dirty="0"/>
              <a:t> London: BHF.</a:t>
            </a:r>
          </a:p>
          <a:p>
            <a:r>
              <a:rPr lang="en-GB" sz="1100" dirty="0"/>
              <a:t>British Thoracic Society / Scottish Intercollegiate Guidelines Network (BTS/SIGN) (2019) </a:t>
            </a:r>
            <a:r>
              <a:rPr lang="en-GB" sz="1100" i="1" dirty="0"/>
              <a:t>British guideline on the management of asthma.</a:t>
            </a:r>
            <a:r>
              <a:rPr lang="en-GB" sz="1100" dirty="0"/>
              <a:t> London: BTS.</a:t>
            </a:r>
          </a:p>
          <a:p>
            <a:r>
              <a:rPr lang="en-GB" sz="1100" dirty="0"/>
              <a:t>Care Act (2014) </a:t>
            </a:r>
            <a:r>
              <a:rPr lang="en-GB" sz="1100" i="1" dirty="0"/>
              <a:t>UK Public General Acts.</a:t>
            </a:r>
            <a:r>
              <a:rPr lang="en-GB" sz="1100" dirty="0"/>
              <a:t> London: HMSO.</a:t>
            </a:r>
          </a:p>
          <a:p>
            <a:r>
              <a:rPr lang="en-GB" sz="1100" dirty="0"/>
              <a:t>Care Coordination Association &amp; Derbyshire Healthcare NHS Foundation Trust (2014) </a:t>
            </a:r>
            <a:r>
              <a:rPr lang="en-GB" sz="1100" i="1" dirty="0"/>
              <a:t>Writing Good Care Plans: A good practice guide.</a:t>
            </a:r>
            <a:r>
              <a:rPr lang="en-GB" sz="1100" dirty="0"/>
              <a:t> London: Care Coordination Association.</a:t>
            </a:r>
          </a:p>
          <a:p>
            <a:r>
              <a:rPr lang="en-GB" sz="1100" dirty="0"/>
              <a:t>Data Protection Act (2018) </a:t>
            </a:r>
            <a:r>
              <a:rPr lang="en-GB" sz="1100" i="1" dirty="0"/>
              <a:t>UK Public General Acts.</a:t>
            </a:r>
            <a:r>
              <a:rPr lang="en-GB" sz="1100" dirty="0"/>
              <a:t> London: HMSO.</a:t>
            </a:r>
          </a:p>
          <a:p>
            <a:r>
              <a:rPr lang="en-GB" sz="1100" dirty="0"/>
              <a:t>Department of Health and Social Care (2014) </a:t>
            </a:r>
            <a:r>
              <a:rPr lang="en-GB" sz="1100" i="1" dirty="0"/>
              <a:t>Person-Centred Care Framework.</a:t>
            </a:r>
            <a:r>
              <a:rPr lang="en-GB" sz="1100" dirty="0"/>
              <a:t> London: DHSC.</a:t>
            </a:r>
          </a:p>
          <a:p>
            <a:r>
              <a:rPr lang="en-GB" sz="1100" dirty="0"/>
              <a:t>Equality Act (2010) </a:t>
            </a:r>
            <a:r>
              <a:rPr lang="en-GB" sz="1100" i="1" dirty="0"/>
              <a:t>UK Public General Acts.</a:t>
            </a:r>
            <a:r>
              <a:rPr lang="en-GB" sz="1100" dirty="0"/>
              <a:t> London: HMSO.</a:t>
            </a:r>
          </a:p>
          <a:p>
            <a:r>
              <a:rPr lang="en-GB" sz="1100" dirty="0"/>
              <a:t>Mental Capacity Act (2005) </a:t>
            </a:r>
            <a:r>
              <a:rPr lang="en-GB" sz="1100" i="1" dirty="0"/>
              <a:t>UK Public General Acts.</a:t>
            </a:r>
            <a:r>
              <a:rPr lang="en-GB" sz="1100" dirty="0"/>
              <a:t> London: HMSO.</a:t>
            </a:r>
          </a:p>
          <a:p>
            <a:r>
              <a:rPr lang="en-GB" sz="1100" dirty="0"/>
              <a:t>National Institute for Health and Care Excellence (NICE) (2024) </a:t>
            </a:r>
            <a:r>
              <a:rPr lang="en-GB" sz="1100" i="1" dirty="0"/>
              <a:t>Asthma: diagnosis, monitoring and management (NG245).</a:t>
            </a:r>
            <a:r>
              <a:rPr lang="en-GB" sz="1100" dirty="0"/>
              <a:t> London: NICE.</a:t>
            </a:r>
          </a:p>
          <a:p>
            <a:r>
              <a:rPr lang="en-GB" sz="1100" dirty="0"/>
              <a:t>NHS (2021) </a:t>
            </a:r>
            <a:r>
              <a:rPr lang="en-GB" sz="1100" i="1" dirty="0"/>
              <a:t>GP Lifestyle Questionnaire.</a:t>
            </a:r>
            <a:r>
              <a:rPr lang="en-GB" sz="1100" dirty="0"/>
              <a:t> London: NHS England.</a:t>
            </a:r>
          </a:p>
          <a:p>
            <a:r>
              <a:rPr lang="en-GB" sz="1100" dirty="0"/>
              <a:t>NHS (2023) </a:t>
            </a:r>
            <a:r>
              <a:rPr lang="en-GB" sz="1100" i="1" dirty="0"/>
              <a:t>Asthma.</a:t>
            </a:r>
            <a:r>
              <a:rPr lang="en-GB" sz="1100" dirty="0"/>
              <a:t> Available at: </a:t>
            </a:r>
            <a:r>
              <a:rPr lang="en-GB" sz="1100" dirty="0">
                <a:hlinkClick r:id="rId5"/>
              </a:rPr>
              <a:t>https://www.nhs.uk/conditions/asthma</a:t>
            </a:r>
            <a:br>
              <a:rPr lang="en-GB" sz="1100" dirty="0"/>
            </a:br>
            <a:r>
              <a:rPr lang="en-GB" sz="1100" dirty="0"/>
              <a:t>(Accessed: 19 December 2025).</a:t>
            </a:r>
          </a:p>
          <a:p>
            <a:r>
              <a:rPr lang="en-GB" sz="1100" dirty="0"/>
              <a:t>NHS England (2022) </a:t>
            </a:r>
            <a:r>
              <a:rPr lang="en-GB" sz="1100" i="1" dirty="0" err="1"/>
              <a:t>RightCare</a:t>
            </a:r>
            <a:r>
              <a:rPr lang="en-GB" sz="1100" i="1" dirty="0"/>
              <a:t> Asthma Toolkit.</a:t>
            </a:r>
            <a:r>
              <a:rPr lang="en-GB" sz="1100" dirty="0"/>
              <a:t> Available at:</a:t>
            </a:r>
            <a:br>
              <a:rPr lang="en-GB" sz="1100" dirty="0"/>
            </a:br>
            <a:r>
              <a:rPr lang="en-GB" sz="1100" dirty="0">
                <a:hlinkClick r:id="rId6"/>
              </a:rPr>
              <a:t>https://www.england.nhs.uk/rightcare/wp-content/uploads/sites/40/2022/09/RightCare-Asthma-Toolkit.pdf</a:t>
            </a:r>
            <a:br>
              <a:rPr lang="en-GB" sz="1100" dirty="0"/>
            </a:br>
            <a:r>
              <a:rPr lang="en-GB" sz="1100" dirty="0"/>
              <a:t>(Accessed: 16 December 2025).</a:t>
            </a:r>
          </a:p>
          <a:p>
            <a:r>
              <a:rPr lang="en-GB" sz="1100" dirty="0" err="1"/>
              <a:t>Oxleas</a:t>
            </a:r>
            <a:r>
              <a:rPr lang="en-GB" sz="1100" dirty="0"/>
              <a:t> NHS (2014) </a:t>
            </a:r>
            <a:r>
              <a:rPr lang="en-GB" sz="1100" i="1" dirty="0"/>
              <a:t>Writing a Good Care Plan: A Good Practice Guide.</a:t>
            </a:r>
            <a:r>
              <a:rPr lang="en-GB" sz="1100" dirty="0"/>
              <a:t> London: Care Coordination Association.</a:t>
            </a:r>
          </a:p>
          <a:p>
            <a:r>
              <a:rPr lang="en-GB" sz="1100" dirty="0"/>
              <a:t>World Health Organization (2021) </a:t>
            </a:r>
            <a:r>
              <a:rPr lang="en-GB" sz="1100" i="1" dirty="0"/>
              <a:t>Asthma Fact Sheet.</a:t>
            </a:r>
            <a:r>
              <a:rPr lang="en-GB" sz="1100" dirty="0"/>
              <a:t> Geneva: WHO.</a:t>
            </a:r>
          </a:p>
          <a:p>
            <a:r>
              <a:rPr lang="en-GB" sz="1100" dirty="0" err="1"/>
              <a:t>Vecteezy</a:t>
            </a:r>
            <a:r>
              <a:rPr lang="en-GB" sz="1100" dirty="0"/>
              <a:t> (n.d.) </a:t>
            </a:r>
            <a:r>
              <a:rPr lang="en-GB" sz="1100" i="1" dirty="0"/>
              <a:t>Bronchial asthma diagram with normal lung and asthmatic lung</a:t>
            </a:r>
            <a:r>
              <a:rPr lang="en-GB" sz="1100" dirty="0"/>
              <a:t> [Vector image]. Available at:</a:t>
            </a:r>
            <a:br>
              <a:rPr lang="en-GB" sz="1100" dirty="0"/>
            </a:br>
            <a:r>
              <a:rPr lang="en-GB" sz="1100" dirty="0">
                <a:hlinkClick r:id="rId7"/>
              </a:rPr>
              <a:t>https://www.vecteezy.com/vector-art/3567446-bronchial-asthma-diagram-with-normal-lung-and-asthmatic-lung</a:t>
            </a:r>
            <a:br>
              <a:rPr lang="en-GB" sz="1100" dirty="0"/>
            </a:br>
            <a:r>
              <a:rPr lang="en-GB" sz="1100" dirty="0"/>
              <a:t>(Accessed: 18 December 2025).</a:t>
            </a:r>
          </a:p>
          <a:p>
            <a:r>
              <a:rPr lang="en-GB" sz="1100" dirty="0"/>
              <a:t>Allergy &amp; Asthma Network (n.d.) </a:t>
            </a:r>
            <a:r>
              <a:rPr lang="en-GB" sz="1100" i="1" dirty="0"/>
              <a:t>My Asthma Action Plan.</a:t>
            </a:r>
            <a:r>
              <a:rPr lang="en-GB" sz="1100" dirty="0"/>
              <a:t> Available at:</a:t>
            </a:r>
            <a:br>
              <a:rPr lang="en-GB" sz="1100" dirty="0"/>
            </a:br>
            <a:r>
              <a:rPr lang="en-GB" sz="1100" dirty="0">
                <a:hlinkClick r:id="rId8"/>
              </a:rPr>
              <a:t>https://allergyasthmanetwork.org/what-is-asthma/asthma-action-plan/</a:t>
            </a:r>
            <a:br>
              <a:rPr lang="en-GB" sz="1100" dirty="0"/>
            </a:br>
            <a:r>
              <a:rPr lang="en-GB" sz="1100" dirty="0"/>
              <a:t>(Accessed: 19 December 2025).</a:t>
            </a:r>
          </a:p>
        </p:txBody>
      </p:sp>
      <p:pic>
        <p:nvPicPr>
          <p:cNvPr id="8" name="Recorded S20ound">
            <a:hlinkClick r:id="" action="ppaction://media"/>
            <a:extLst>
              <a:ext uri="{FF2B5EF4-FFF2-40B4-BE49-F238E27FC236}">
                <a16:creationId xmlns:a16="http://schemas.microsoft.com/office/drawing/2014/main" id="{5491DA5C-F21B-F32B-A5CB-A5D3BDAD8DD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52100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8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81</TotalTime>
  <Words>4509</Words>
  <Application>Microsoft Office PowerPoint</Application>
  <PresentationFormat>On-screen Show (4:3)</PresentationFormat>
  <Paragraphs>214</Paragraphs>
  <Slides>20</Slides>
  <Notes>1</Notes>
  <HiddenSlides>0</HiddenSlides>
  <MMClips>20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Verdana</vt:lpstr>
      <vt:lpstr>Wingdings</vt:lpstr>
      <vt:lpstr>20140311PresentationUWTSDTemplate</vt:lpstr>
      <vt:lpstr>PowerPoint Presentation</vt:lpstr>
      <vt:lpstr>Introduction</vt:lpstr>
      <vt:lpstr>Demographic and Health Information of the Fictional Patient</vt:lpstr>
      <vt:lpstr>PowerPoint Presentation</vt:lpstr>
      <vt:lpstr>PowerPoint Presentation</vt:lpstr>
      <vt:lpstr>Anatomy and Physiology of the Main Disease/Disorder – Asthma</vt:lpstr>
      <vt:lpstr>(Vecteezy, n.d.)</vt:lpstr>
      <vt:lpstr>Care Plan (1/3)</vt:lpstr>
      <vt:lpstr>Care Plan (2/3)</vt:lpstr>
      <vt:lpstr>Care Plan (3/3): Communication and Ethical Considerations</vt:lpstr>
      <vt:lpstr>Asthma Action Plan </vt:lpstr>
      <vt:lpstr>PowerPoint Presentation</vt:lpstr>
      <vt:lpstr>Evidence-Based Recommendations for the Care Routine, Monitoring, and Care Planning</vt:lpstr>
      <vt:lpstr>PowerPoint Presentation</vt:lpstr>
      <vt:lpstr>PowerPoint Presentation</vt:lpstr>
      <vt:lpstr>PowerPoint Presentation</vt:lpstr>
      <vt:lpstr>PowerPoint Presentation</vt:lpstr>
      <vt:lpstr>Risk factors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rama chiova</cp:lastModifiedBy>
  <cp:revision>331</cp:revision>
  <cp:lastPrinted>2018-07-09T15:27:01Z</cp:lastPrinted>
  <dcterms:created xsi:type="dcterms:W3CDTF">2002-10-07T19:43:58Z</dcterms:created>
  <dcterms:modified xsi:type="dcterms:W3CDTF">2025-12-19T13:43:32Z</dcterms:modified>
</cp:coreProperties>
</file>