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handoutMasterIdLst>
    <p:handoutMasterId r:id="rId15"/>
  </p:handoutMasterIdLst>
  <p:sldIdLst>
    <p:sldId id="256" r:id="rId2"/>
    <p:sldId id="261" r:id="rId3"/>
    <p:sldId id="257" r:id="rId4"/>
    <p:sldId id="262" r:id="rId5"/>
    <p:sldId id="258" r:id="rId6"/>
    <p:sldId id="259" r:id="rId7"/>
    <p:sldId id="260" r:id="rId8"/>
    <p:sldId id="263" r:id="rId9"/>
    <p:sldId id="264" r:id="rId10"/>
    <p:sldId id="265" r:id="rId11"/>
    <p:sldId id="266" r:id="rId12"/>
    <p:sldId id="267" r:id="rId13"/>
  </p:sldIdLst>
  <p:sldSz cx="12192000" cy="6858000"/>
  <p:notesSz cx="6669088"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20" autoAdjust="0"/>
    <p:restoredTop sz="94660"/>
  </p:normalViewPr>
  <p:slideViewPr>
    <p:cSldViewPr snapToGrid="0">
      <p:cViewPr varScale="1">
        <p:scale>
          <a:sx n="116" d="100"/>
          <a:sy n="116" d="100"/>
        </p:scale>
        <p:origin x="102" y="3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889938"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1"/>
            <a:ext cx="2889938" cy="498056"/>
          </a:xfrm>
          <a:prstGeom prst="rect">
            <a:avLst/>
          </a:prstGeom>
        </p:spPr>
        <p:txBody>
          <a:bodyPr vert="horz" lIns="91440" tIns="45720" rIns="91440" bIns="45720" rtlCol="0"/>
          <a:lstStyle>
            <a:lvl1pPr algn="r">
              <a:defRPr sz="1200"/>
            </a:lvl1pPr>
          </a:lstStyle>
          <a:p>
            <a:fld id="{FE0C0113-6C16-41E5-A7CC-6C88EA6F15E2}" type="datetimeFigureOut">
              <a:rPr lang="en-GB" smtClean="0"/>
              <a:t>18/03/2019</a:t>
            </a:fld>
            <a:endParaRPr lang="en-GB"/>
          </a:p>
        </p:txBody>
      </p:sp>
      <p:sp>
        <p:nvSpPr>
          <p:cNvPr id="4" name="Footer Placeholder 3"/>
          <p:cNvSpPr>
            <a:spLocks noGrp="1"/>
          </p:cNvSpPr>
          <p:nvPr>
            <p:ph type="ftr" sz="quarter" idx="2"/>
          </p:nvPr>
        </p:nvSpPr>
        <p:spPr>
          <a:xfrm>
            <a:off x="0" y="9428584"/>
            <a:ext cx="2889938"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428584"/>
            <a:ext cx="2889938" cy="498055"/>
          </a:xfrm>
          <a:prstGeom prst="rect">
            <a:avLst/>
          </a:prstGeom>
        </p:spPr>
        <p:txBody>
          <a:bodyPr vert="horz" lIns="91440" tIns="45720" rIns="91440" bIns="45720" rtlCol="0" anchor="b"/>
          <a:lstStyle>
            <a:lvl1pPr algn="r">
              <a:defRPr sz="1200"/>
            </a:lvl1pPr>
          </a:lstStyle>
          <a:p>
            <a:fld id="{34CF3B04-EFA4-4E91-9B7C-D95934637931}" type="slidenum">
              <a:rPr lang="en-GB" smtClean="0"/>
              <a:t>‹#›</a:t>
            </a:fld>
            <a:endParaRPr lang="en-GB"/>
          </a:p>
        </p:txBody>
      </p:sp>
    </p:spTree>
    <p:extLst>
      <p:ext uri="{BB962C8B-B14F-4D97-AF65-F5344CB8AC3E}">
        <p14:creationId xmlns:p14="http://schemas.microsoft.com/office/powerpoint/2010/main" val="29729047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889938"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1"/>
            <a:ext cx="2889938" cy="498056"/>
          </a:xfrm>
          <a:prstGeom prst="rect">
            <a:avLst/>
          </a:prstGeom>
        </p:spPr>
        <p:txBody>
          <a:bodyPr vert="horz" lIns="91440" tIns="45720" rIns="91440" bIns="45720" rtlCol="0"/>
          <a:lstStyle>
            <a:lvl1pPr algn="r">
              <a:defRPr sz="1200"/>
            </a:lvl1pPr>
          </a:lstStyle>
          <a:p>
            <a:fld id="{76785B8D-EBB7-417B-94A3-47015FF1B210}" type="datetimeFigureOut">
              <a:rPr lang="en-GB" smtClean="0"/>
              <a:t>18/03/2019</a:t>
            </a:fld>
            <a:endParaRPr lang="en-GB"/>
          </a:p>
        </p:txBody>
      </p:sp>
      <p:sp>
        <p:nvSpPr>
          <p:cNvPr id="4" name="Slide Image Placeholder 3"/>
          <p:cNvSpPr>
            <a:spLocks noGrp="1" noRot="1" noChangeAspect="1"/>
          </p:cNvSpPr>
          <p:nvPr>
            <p:ph type="sldImg" idx="2"/>
          </p:nvPr>
        </p:nvSpPr>
        <p:spPr>
          <a:xfrm>
            <a:off x="357188" y="1241425"/>
            <a:ext cx="5954712"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777194"/>
            <a:ext cx="5335270" cy="390861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889938"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428584"/>
            <a:ext cx="2889938" cy="498055"/>
          </a:xfrm>
          <a:prstGeom prst="rect">
            <a:avLst/>
          </a:prstGeom>
        </p:spPr>
        <p:txBody>
          <a:bodyPr vert="horz" lIns="91440" tIns="45720" rIns="91440" bIns="45720" rtlCol="0" anchor="b"/>
          <a:lstStyle>
            <a:lvl1pPr algn="r">
              <a:defRPr sz="1200"/>
            </a:lvl1pPr>
          </a:lstStyle>
          <a:p>
            <a:fld id="{76342652-85DA-4C0A-B87F-90A53DD09F2B}" type="slidenum">
              <a:rPr lang="en-GB" smtClean="0"/>
              <a:t>‹#›</a:t>
            </a:fld>
            <a:endParaRPr lang="en-GB"/>
          </a:p>
        </p:txBody>
      </p:sp>
    </p:spTree>
    <p:extLst>
      <p:ext uri="{BB962C8B-B14F-4D97-AF65-F5344CB8AC3E}">
        <p14:creationId xmlns:p14="http://schemas.microsoft.com/office/powerpoint/2010/main" val="3136263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6342652-85DA-4C0A-B87F-90A53DD09F2B}" type="slidenum">
              <a:rPr lang="en-GB" smtClean="0"/>
              <a:t>1</a:t>
            </a:fld>
            <a:endParaRPr lang="en-GB"/>
          </a:p>
        </p:txBody>
      </p:sp>
    </p:spTree>
    <p:extLst>
      <p:ext uri="{BB962C8B-B14F-4D97-AF65-F5344CB8AC3E}">
        <p14:creationId xmlns:p14="http://schemas.microsoft.com/office/powerpoint/2010/main" val="9471405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6342652-85DA-4C0A-B87F-90A53DD09F2B}" type="slidenum">
              <a:rPr lang="en-GB" smtClean="0"/>
              <a:t>2</a:t>
            </a:fld>
            <a:endParaRPr lang="en-GB"/>
          </a:p>
        </p:txBody>
      </p:sp>
    </p:spTree>
    <p:extLst>
      <p:ext uri="{BB962C8B-B14F-4D97-AF65-F5344CB8AC3E}">
        <p14:creationId xmlns:p14="http://schemas.microsoft.com/office/powerpoint/2010/main" val="18620395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6342652-85DA-4C0A-B87F-90A53DD09F2B}" type="slidenum">
              <a:rPr lang="en-GB" smtClean="0"/>
              <a:t>3</a:t>
            </a:fld>
            <a:endParaRPr lang="en-GB"/>
          </a:p>
        </p:txBody>
      </p:sp>
    </p:spTree>
    <p:extLst>
      <p:ext uri="{BB962C8B-B14F-4D97-AF65-F5344CB8AC3E}">
        <p14:creationId xmlns:p14="http://schemas.microsoft.com/office/powerpoint/2010/main" val="27960161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6342652-85DA-4C0A-B87F-90A53DD09F2B}" type="slidenum">
              <a:rPr lang="en-GB" smtClean="0"/>
              <a:t>4</a:t>
            </a:fld>
            <a:endParaRPr lang="en-GB"/>
          </a:p>
        </p:txBody>
      </p:sp>
    </p:spTree>
    <p:extLst>
      <p:ext uri="{BB962C8B-B14F-4D97-AF65-F5344CB8AC3E}">
        <p14:creationId xmlns:p14="http://schemas.microsoft.com/office/powerpoint/2010/main" val="2745786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6342652-85DA-4C0A-B87F-90A53DD09F2B}" type="slidenum">
              <a:rPr lang="en-GB" smtClean="0"/>
              <a:t>5</a:t>
            </a:fld>
            <a:endParaRPr lang="en-GB"/>
          </a:p>
        </p:txBody>
      </p:sp>
    </p:spTree>
    <p:extLst>
      <p:ext uri="{BB962C8B-B14F-4D97-AF65-F5344CB8AC3E}">
        <p14:creationId xmlns:p14="http://schemas.microsoft.com/office/powerpoint/2010/main" val="7457156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6342652-85DA-4C0A-B87F-90A53DD09F2B}" type="slidenum">
              <a:rPr lang="en-GB" smtClean="0"/>
              <a:t>6</a:t>
            </a:fld>
            <a:endParaRPr lang="en-GB"/>
          </a:p>
        </p:txBody>
      </p:sp>
    </p:spTree>
    <p:extLst>
      <p:ext uri="{BB962C8B-B14F-4D97-AF65-F5344CB8AC3E}">
        <p14:creationId xmlns:p14="http://schemas.microsoft.com/office/powerpoint/2010/main" val="33542196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6342652-85DA-4C0A-B87F-90A53DD09F2B}" type="slidenum">
              <a:rPr lang="en-GB" smtClean="0"/>
              <a:t>7</a:t>
            </a:fld>
            <a:endParaRPr lang="en-GB"/>
          </a:p>
        </p:txBody>
      </p:sp>
    </p:spTree>
    <p:extLst>
      <p:ext uri="{BB962C8B-B14F-4D97-AF65-F5344CB8AC3E}">
        <p14:creationId xmlns:p14="http://schemas.microsoft.com/office/powerpoint/2010/main" val="42646324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6342652-85DA-4C0A-B87F-90A53DD09F2B}" type="slidenum">
              <a:rPr lang="en-GB" smtClean="0"/>
              <a:t>8</a:t>
            </a:fld>
            <a:endParaRPr lang="en-GB"/>
          </a:p>
        </p:txBody>
      </p:sp>
    </p:spTree>
    <p:extLst>
      <p:ext uri="{BB962C8B-B14F-4D97-AF65-F5344CB8AC3E}">
        <p14:creationId xmlns:p14="http://schemas.microsoft.com/office/powerpoint/2010/main" val="21883094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6342652-85DA-4C0A-B87F-90A53DD09F2B}" type="slidenum">
              <a:rPr lang="en-GB" smtClean="0"/>
              <a:t>9</a:t>
            </a:fld>
            <a:endParaRPr lang="en-GB"/>
          </a:p>
        </p:txBody>
      </p:sp>
    </p:spTree>
    <p:extLst>
      <p:ext uri="{BB962C8B-B14F-4D97-AF65-F5344CB8AC3E}">
        <p14:creationId xmlns:p14="http://schemas.microsoft.com/office/powerpoint/2010/main" val="24441897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6342652-85DA-4C0A-B87F-90A53DD09F2B}" type="slidenum">
              <a:rPr lang="en-GB" smtClean="0"/>
              <a:t>10</a:t>
            </a:fld>
            <a:endParaRPr lang="en-GB"/>
          </a:p>
        </p:txBody>
      </p:sp>
    </p:spTree>
    <p:extLst>
      <p:ext uri="{BB962C8B-B14F-4D97-AF65-F5344CB8AC3E}">
        <p14:creationId xmlns:p14="http://schemas.microsoft.com/office/powerpoint/2010/main" val="26886341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6342652-85DA-4C0A-B87F-90A53DD09F2B}" type="slidenum">
              <a:rPr lang="en-GB" smtClean="0"/>
              <a:t>11</a:t>
            </a:fld>
            <a:endParaRPr lang="en-GB"/>
          </a:p>
        </p:txBody>
      </p:sp>
    </p:spTree>
    <p:extLst>
      <p:ext uri="{BB962C8B-B14F-4D97-AF65-F5344CB8AC3E}">
        <p14:creationId xmlns:p14="http://schemas.microsoft.com/office/powerpoint/2010/main" val="5726455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3/18/2019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3/18/2019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smtClean="0"/>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3/18/2019</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policy-practice.oxfam.org.uk/publications/gleneagles-what-really-happened-at-the-g8-summit-114465" TargetMode="External"/><Relationship Id="rId2" Type="http://schemas.openxmlformats.org/officeDocument/2006/relationships/hyperlink" Target="http://www.glasswages.org.ok/" TargetMode="External"/><Relationship Id="rId1" Type="http://schemas.openxmlformats.org/officeDocument/2006/relationships/slideLayout" Target="../slideLayouts/slideLayout2.xml"/><Relationship Id="rId4" Type="http://schemas.openxmlformats.org/officeDocument/2006/relationships/hyperlink" Target="http://www.poverty.ac.uk/definitions-pover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dirty="0"/>
          </a:p>
        </p:txBody>
      </p:sp>
      <p:sp>
        <p:nvSpPr>
          <p:cNvPr id="3" name="Subtitle 2"/>
          <p:cNvSpPr>
            <a:spLocks noGrp="1"/>
          </p:cNvSpPr>
          <p:nvPr>
            <p:ph type="subTitle" idx="1"/>
          </p:nvPr>
        </p:nvSpPr>
        <p:spPr>
          <a:xfrm>
            <a:off x="1751012" y="4129466"/>
            <a:ext cx="8689976" cy="1371599"/>
          </a:xfrm>
        </p:spPr>
        <p:txBody>
          <a:bodyPr>
            <a:normAutofit fontScale="62500" lnSpcReduction="20000"/>
          </a:bodyPr>
          <a:lstStyle/>
          <a:p>
            <a:endParaRPr lang="en-GB" dirty="0" smtClean="0"/>
          </a:p>
          <a:p>
            <a:endParaRPr lang="en-GB" dirty="0"/>
          </a:p>
          <a:p>
            <a:endParaRPr lang="en-GB" dirty="0"/>
          </a:p>
          <a:p>
            <a:r>
              <a:rPr lang="en-GB" dirty="0" smtClean="0"/>
              <a:t>Image by Oxfam 2016</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51802" y="1620253"/>
            <a:ext cx="7205545" cy="3416968"/>
          </a:xfrm>
          <a:prstGeom prst="rect">
            <a:avLst/>
          </a:prstGeom>
        </p:spPr>
      </p:pic>
    </p:spTree>
    <p:extLst>
      <p:ext uri="{BB962C8B-B14F-4D97-AF65-F5344CB8AC3E}">
        <p14:creationId xmlns:p14="http://schemas.microsoft.com/office/powerpoint/2010/main" val="395630307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53086"/>
            <a:ext cx="8689976" cy="1280490"/>
          </a:xfrm>
        </p:spPr>
        <p:txBody>
          <a:bodyPr/>
          <a:lstStyle/>
          <a:p>
            <a:r>
              <a:rPr lang="en-GB" dirty="0"/>
              <a:t>A Brief History….</a:t>
            </a:r>
          </a:p>
        </p:txBody>
      </p:sp>
      <p:sp>
        <p:nvSpPr>
          <p:cNvPr id="3" name="Subtitle 2"/>
          <p:cNvSpPr>
            <a:spLocks noGrp="1"/>
          </p:cNvSpPr>
          <p:nvPr>
            <p:ph type="subTitle" idx="1"/>
          </p:nvPr>
        </p:nvSpPr>
        <p:spPr>
          <a:xfrm>
            <a:off x="1255712" y="2066925"/>
            <a:ext cx="8689976" cy="3848099"/>
          </a:xfrm>
        </p:spPr>
        <p:txBody>
          <a:bodyPr>
            <a:normAutofit fontScale="77500" lnSpcReduction="20000"/>
          </a:bodyPr>
          <a:lstStyle/>
          <a:p>
            <a:r>
              <a:rPr lang="en-GB" b="1" dirty="0"/>
              <a:t>Oxfam International was formed in 1995 by a group of independent non-governmental organizations. Their aim was to work together for greater impact on the international stage to reduce poverty and injustice.</a:t>
            </a:r>
            <a:endParaRPr lang="en-GB" dirty="0"/>
          </a:p>
          <a:p>
            <a:r>
              <a:rPr lang="en-GB" dirty="0"/>
              <a:t>The name “Oxfam” comes from the Oxford Committee for Famine Relief, founded in Britain in 1942. The group campaigned for food supplies to be sent through an allied naval blockade to starving women and children in enemy-occupied Greece during the Second World War.</a:t>
            </a:r>
          </a:p>
          <a:p>
            <a:r>
              <a:rPr lang="en-GB" dirty="0"/>
              <a:t>Today, there are 19 member organizations of the Oxfam International confederation. They are based in: Australia, Belgium, Brazil, Canada, Denmark, France, Germany, Great Britain, Hong Kong, Ireland, India, Italy, Mexico, The Netherlands, New Zealand, Quebec, South Africa, Spain and the United States</a:t>
            </a:r>
            <a:r>
              <a:rPr lang="en-GB" dirty="0" smtClean="0"/>
              <a:t>.</a:t>
            </a:r>
          </a:p>
          <a:p>
            <a:r>
              <a:rPr lang="en-GB" dirty="0" smtClean="0"/>
              <a:t>Oxfam.org</a:t>
            </a:r>
            <a:endParaRPr lang="en-GB" dirty="0"/>
          </a:p>
          <a:p>
            <a:endParaRPr lang="en-GB" dirty="0"/>
          </a:p>
        </p:txBody>
      </p:sp>
    </p:spTree>
    <p:extLst>
      <p:ext uri="{BB962C8B-B14F-4D97-AF65-F5344CB8AC3E}">
        <p14:creationId xmlns:p14="http://schemas.microsoft.com/office/powerpoint/2010/main" val="111808519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3"/>
          </p:nvPr>
        </p:nvSpPr>
        <p:spPr>
          <a:xfrm>
            <a:off x="913774" y="618518"/>
            <a:ext cx="10363826" cy="5172682"/>
          </a:xfrm>
        </p:spPr>
        <p:txBody>
          <a:bodyPr>
            <a:normAutofit fontScale="85000" lnSpcReduction="10000"/>
          </a:bodyPr>
          <a:lstStyle/>
          <a:p>
            <a:r>
              <a:rPr lang="en-GB" b="1" dirty="0" smtClean="0"/>
              <a:t>Vision</a:t>
            </a:r>
            <a:endParaRPr lang="en-GB" b="1" dirty="0"/>
          </a:p>
          <a:p>
            <a:r>
              <a:rPr lang="en-GB" dirty="0"/>
              <a:t>Our vision is a just world without poverty. We want a world where people are valued and treated equally, enjoy their rights as full citizens, and can influence decisions affecting their lives.</a:t>
            </a:r>
          </a:p>
          <a:p>
            <a:r>
              <a:rPr lang="en-GB" b="1" dirty="0" smtClean="0"/>
              <a:t>purpose</a:t>
            </a:r>
            <a:endParaRPr lang="en-GB" b="1" dirty="0"/>
          </a:p>
          <a:p>
            <a:r>
              <a:rPr lang="en-GB" dirty="0"/>
              <a:t>Our purpose is to help create lasting solutions to the injustice of poverty. We are part of a global movement for change, empowering people to create a future that is secure, just, and free from poverty.</a:t>
            </a:r>
          </a:p>
          <a:p>
            <a:r>
              <a:rPr lang="en-GB" b="1" dirty="0"/>
              <a:t>Achieving </a:t>
            </a:r>
            <a:r>
              <a:rPr lang="en-GB" b="1" dirty="0" smtClean="0"/>
              <a:t>their </a:t>
            </a:r>
            <a:r>
              <a:rPr lang="en-GB" b="1" dirty="0"/>
              <a:t>purpose</a:t>
            </a:r>
          </a:p>
          <a:p>
            <a:r>
              <a:rPr lang="en-GB" dirty="0"/>
              <a:t>We use a combination of rights-based sustainable development programs, public education, campaigns, advocacy, and humanitarian assistance in disasters and conflicts.</a:t>
            </a:r>
          </a:p>
          <a:p>
            <a:r>
              <a:rPr lang="en-GB" dirty="0"/>
              <a:t>We challenge the structural causes of the injustice of poverty, and work with allies and partners locally and globally</a:t>
            </a:r>
            <a:r>
              <a:rPr lang="en-GB" dirty="0" smtClean="0"/>
              <a:t>.</a:t>
            </a:r>
          </a:p>
          <a:p>
            <a:pPr marL="0" indent="0">
              <a:buNone/>
            </a:pPr>
            <a:r>
              <a:rPr lang="en-GB" dirty="0" smtClean="0"/>
              <a:t>                                                                                                                          Oxfam.org</a:t>
            </a:r>
            <a:endParaRPr lang="en-GB" dirty="0"/>
          </a:p>
          <a:p>
            <a:endParaRPr lang="en-GB" dirty="0"/>
          </a:p>
        </p:txBody>
      </p:sp>
    </p:spTree>
    <p:extLst>
      <p:ext uri="{BB962C8B-B14F-4D97-AF65-F5344CB8AC3E}">
        <p14:creationId xmlns:p14="http://schemas.microsoft.com/office/powerpoint/2010/main" val="147166016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Poverty and inequality </a:t>
            </a:r>
            <a:endParaRPr lang="en-GB" dirty="0"/>
          </a:p>
        </p:txBody>
      </p:sp>
      <p:sp>
        <p:nvSpPr>
          <p:cNvPr id="3" name="Content Placeholder 2"/>
          <p:cNvSpPr>
            <a:spLocks noGrp="1"/>
          </p:cNvSpPr>
          <p:nvPr>
            <p:ph sz="quarter" idx="13"/>
          </p:nvPr>
        </p:nvSpPr>
        <p:spPr>
          <a:xfrm>
            <a:off x="751849" y="1747967"/>
            <a:ext cx="10363826" cy="3424107"/>
          </a:xfrm>
        </p:spPr>
        <p:txBody>
          <a:bodyPr/>
          <a:lstStyle/>
          <a:p>
            <a:pPr marL="0" indent="0">
              <a:buNone/>
            </a:pPr>
            <a:r>
              <a:rPr lang="en-GB" dirty="0" smtClean="0"/>
              <a:t>The state of being extremely poor. (oxford dictionary)</a:t>
            </a:r>
          </a:p>
          <a:p>
            <a:pPr marL="0" indent="0">
              <a:buNone/>
            </a:pPr>
            <a:r>
              <a:rPr lang="en-GB" dirty="0" smtClean="0"/>
              <a:t>The definition of poverty as related to individual countries is a frequent subject of debate.</a:t>
            </a:r>
          </a:p>
          <a:p>
            <a:pPr marL="0" indent="0">
              <a:buNone/>
            </a:pPr>
            <a:endParaRPr lang="en-GB" dirty="0" smtClean="0"/>
          </a:p>
          <a:p>
            <a:pPr marL="0" indent="0">
              <a:buNone/>
            </a:pPr>
            <a:r>
              <a:rPr lang="en-GB" dirty="0" smtClean="0"/>
              <a:t>What does poverty look like?</a:t>
            </a:r>
          </a:p>
          <a:p>
            <a:pPr marL="0" indent="0">
              <a:buNone/>
            </a:pPr>
            <a:r>
              <a:rPr lang="en-GB" sz="900" dirty="0" smtClean="0"/>
              <a:t>(google images)</a:t>
            </a:r>
          </a:p>
          <a:p>
            <a:pPr marL="0" indent="0">
              <a:buNone/>
            </a:pPr>
            <a:endParaRPr lang="en-GB" dirty="0" smtClean="0"/>
          </a:p>
          <a:p>
            <a:pPr marL="0" indent="0">
              <a:buNone/>
            </a:pPr>
            <a:endParaRPr lang="en-GB" dirty="0" smtClean="0"/>
          </a:p>
          <a:p>
            <a:pPr marL="0" indent="0">
              <a:buNone/>
            </a:pPr>
            <a:endParaRPr lang="en-GB"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38675" y="3344144"/>
            <a:ext cx="4514850" cy="3295650"/>
          </a:xfrm>
          <a:prstGeom prst="rect">
            <a:avLst/>
          </a:prstGeom>
        </p:spPr>
      </p:pic>
    </p:spTree>
    <p:extLst>
      <p:ext uri="{BB962C8B-B14F-4D97-AF65-F5344CB8AC3E}">
        <p14:creationId xmlns:p14="http://schemas.microsoft.com/office/powerpoint/2010/main" val="141824436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much good….</a:t>
            </a:r>
            <a:endParaRPr lang="en-GB" dirty="0"/>
          </a:p>
        </p:txBody>
      </p:sp>
      <p:sp>
        <p:nvSpPr>
          <p:cNvPr id="3" name="Content Placeholder 2"/>
          <p:cNvSpPr>
            <a:spLocks noGrp="1"/>
          </p:cNvSpPr>
          <p:nvPr>
            <p:ph sz="quarter" idx="13"/>
          </p:nvPr>
        </p:nvSpPr>
        <p:spPr>
          <a:xfrm>
            <a:off x="913774" y="1876926"/>
            <a:ext cx="10363826" cy="3914273"/>
          </a:xfrm>
        </p:spPr>
        <p:txBody>
          <a:bodyPr>
            <a:normAutofit/>
          </a:bodyPr>
          <a:lstStyle/>
          <a:p>
            <a:r>
              <a:rPr lang="en-GB" b="1" dirty="0"/>
              <a:t>We won't live with poverty </a:t>
            </a:r>
          </a:p>
          <a:p>
            <a:r>
              <a:rPr lang="en-GB" dirty="0"/>
              <a:t>Oxfam is a global movement of millions of people who share the belief that, in a world rich in resources, poverty isn't inevitable. This is just some of what we do</a:t>
            </a:r>
            <a:r>
              <a:rPr lang="en-GB" dirty="0" smtClean="0"/>
              <a:t>.</a:t>
            </a:r>
          </a:p>
          <a:p>
            <a:pPr marL="0" indent="0">
              <a:buNone/>
            </a:pPr>
            <a:r>
              <a:rPr lang="en-GB" dirty="0"/>
              <a:t> </a:t>
            </a:r>
            <a:r>
              <a:rPr lang="en-GB" dirty="0" smtClean="0"/>
              <a:t>                                                                                                                    (Oxfam 2019)</a:t>
            </a:r>
          </a:p>
          <a:p>
            <a:pPr marL="0" indent="0">
              <a:buNone/>
            </a:pPr>
            <a:r>
              <a:rPr lang="en-GB" dirty="0" smtClean="0"/>
              <a:t>Oxfam help and support millions of people around the world. Their programmes help provide clean water, sanitation, shelter and the skills to rebuild communities.</a:t>
            </a:r>
          </a:p>
          <a:p>
            <a:pPr marL="0" indent="0">
              <a:buNone/>
            </a:pPr>
            <a:r>
              <a:rPr lang="en-GB" dirty="0" smtClean="0"/>
              <a:t>OXFAM CAN EVIDENCE HUNDREDS OF SUCCESSES IN COUNTRIES, COMMUNITIES AND WITH INDIVIDUAL STORIES.  Their ongoing work often focuses on resilience ensuring people can prepare for disaster and  recover from catastrophic events.</a:t>
            </a:r>
            <a:endParaRPr lang="en-GB" dirty="0"/>
          </a:p>
          <a:p>
            <a:endParaRPr lang="en-GB" dirty="0"/>
          </a:p>
        </p:txBody>
      </p:sp>
    </p:spTree>
    <p:extLst>
      <p:ext uri="{BB962C8B-B14F-4D97-AF65-F5344CB8AC3E}">
        <p14:creationId xmlns:p14="http://schemas.microsoft.com/office/powerpoint/2010/main" val="64842720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381250" y="857250"/>
            <a:ext cx="6650455" cy="4401205"/>
          </a:xfrm>
          <a:prstGeom prst="rect">
            <a:avLst/>
          </a:prstGeom>
        </p:spPr>
        <p:txBody>
          <a:bodyPr wrap="square">
            <a:spAutoFit/>
          </a:bodyPr>
          <a:lstStyle/>
          <a:p>
            <a:r>
              <a:rPr lang="en-GB" sz="2800" dirty="0" smtClean="0"/>
              <a:t>The gap between the rich and the poor……</a:t>
            </a:r>
          </a:p>
          <a:p>
            <a:endParaRPr lang="en-GB" sz="2800" dirty="0"/>
          </a:p>
          <a:p>
            <a:endParaRPr lang="en-GB" sz="2800" dirty="0" smtClean="0"/>
          </a:p>
          <a:p>
            <a:r>
              <a:rPr lang="en-GB" sz="2800" dirty="0" smtClean="0"/>
              <a:t>   Free schools</a:t>
            </a:r>
          </a:p>
          <a:p>
            <a:endParaRPr lang="en-GB" sz="2800" dirty="0" smtClean="0"/>
          </a:p>
          <a:p>
            <a:r>
              <a:rPr lang="en-GB" sz="2800" dirty="0"/>
              <a:t> </a:t>
            </a:r>
            <a:r>
              <a:rPr lang="en-GB" sz="2800" dirty="0" smtClean="0"/>
              <a:t>  Free health care</a:t>
            </a:r>
          </a:p>
          <a:p>
            <a:endParaRPr lang="en-GB" sz="2800" dirty="0" smtClean="0"/>
          </a:p>
          <a:p>
            <a:r>
              <a:rPr lang="en-GB" sz="2800" dirty="0"/>
              <a:t> </a:t>
            </a:r>
            <a:r>
              <a:rPr lang="en-GB" sz="2800" dirty="0" smtClean="0"/>
              <a:t>  Equal pay </a:t>
            </a:r>
          </a:p>
          <a:p>
            <a:endParaRPr lang="en-GB" sz="2800" dirty="0" smtClean="0"/>
          </a:p>
          <a:p>
            <a:r>
              <a:rPr lang="en-GB" sz="2800" dirty="0"/>
              <a:t> </a:t>
            </a:r>
            <a:r>
              <a:rPr lang="en-GB" sz="2800" dirty="0" smtClean="0"/>
              <a:t>  Decent living conditions</a:t>
            </a:r>
            <a:r>
              <a:rPr lang="en-GB" sz="2800" dirty="0" smtClean="0"/>
              <a:t>                                                          </a:t>
            </a:r>
            <a:endParaRPr lang="en-GB" sz="2800" dirty="0"/>
          </a:p>
        </p:txBody>
      </p:sp>
    </p:spTree>
    <p:extLst>
      <p:ext uri="{BB962C8B-B14F-4D97-AF65-F5344CB8AC3E}">
        <p14:creationId xmlns:p14="http://schemas.microsoft.com/office/powerpoint/2010/main" val="136135367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305050" y="809626"/>
            <a:ext cx="6614361" cy="4524315"/>
          </a:xfrm>
          <a:prstGeom prst="rect">
            <a:avLst/>
          </a:prstGeom>
        </p:spPr>
        <p:txBody>
          <a:bodyPr wrap="square">
            <a:spAutoFit/>
          </a:bodyPr>
          <a:lstStyle/>
          <a:p>
            <a:r>
              <a:rPr lang="en-GB" sz="2400" dirty="0" smtClean="0">
                <a:latin typeface="Calibri" panose="020F0502020204030204" pitchFamily="34" charset="0"/>
              </a:rPr>
              <a:t>Do Oxfam practice what they preach?</a:t>
            </a:r>
          </a:p>
          <a:p>
            <a:endParaRPr lang="en-GB" sz="2400" dirty="0" smtClean="0">
              <a:latin typeface="Calibri" panose="020F0502020204030204" pitchFamily="34" charset="0"/>
            </a:endParaRPr>
          </a:p>
          <a:p>
            <a:r>
              <a:rPr lang="en-GB" sz="2400" dirty="0" smtClean="0">
                <a:latin typeface="Calibri" panose="020F0502020204030204" pitchFamily="34" charset="0"/>
              </a:rPr>
              <a:t>Oxfam </a:t>
            </a:r>
            <a:r>
              <a:rPr lang="en-GB" sz="2400" dirty="0" smtClean="0">
                <a:latin typeface="Calibri" panose="020F0502020204030204" pitchFamily="34" charset="0"/>
              </a:rPr>
              <a:t>pay…£130,000 </a:t>
            </a:r>
            <a:r>
              <a:rPr lang="en-GB" sz="2400" dirty="0">
                <a:latin typeface="Calibri" panose="020F0502020204030204" pitchFamily="34" charset="0"/>
              </a:rPr>
              <a:t>to £</a:t>
            </a:r>
            <a:r>
              <a:rPr lang="en-GB" sz="2400" dirty="0" smtClean="0">
                <a:latin typeface="Calibri" panose="020F0502020204030204" pitchFamily="34" charset="0"/>
              </a:rPr>
              <a:t>139,000</a:t>
            </a:r>
          </a:p>
          <a:p>
            <a:endParaRPr lang="en-GB" sz="2400" dirty="0">
              <a:latin typeface="Calibri" panose="020F0502020204030204" pitchFamily="34" charset="0"/>
            </a:endParaRPr>
          </a:p>
          <a:p>
            <a:r>
              <a:rPr lang="en-GB" sz="2400" dirty="0">
                <a:latin typeface="Calibri" panose="020F0502020204030204" pitchFamily="34" charset="0"/>
              </a:rPr>
              <a:t>One member of staff earned between £130,000 and £139,000 in the year to March 31 2017, the highest bracket available</a:t>
            </a:r>
            <a:r>
              <a:rPr lang="en-GB" sz="2400" dirty="0" smtClean="0">
                <a:latin typeface="Calibri" panose="020F0502020204030204" pitchFamily="34" charset="0"/>
              </a:rPr>
              <a:t>. Although this is senior management level all aid workers are paid significantly more than those in the communities they are trying to </a:t>
            </a:r>
            <a:r>
              <a:rPr lang="en-GB" sz="2400" dirty="0" smtClean="0">
                <a:latin typeface="Calibri" panose="020F0502020204030204" pitchFamily="34" charset="0"/>
              </a:rPr>
              <a:t>help.</a:t>
            </a:r>
          </a:p>
          <a:p>
            <a:endParaRPr lang="en-GB" sz="2400" dirty="0">
              <a:latin typeface="Calibri" panose="020F0502020204030204" pitchFamily="34" charset="0"/>
            </a:endParaRPr>
          </a:p>
          <a:p>
            <a:r>
              <a:rPr lang="en-GB" sz="2400" dirty="0" err="1" smtClean="0">
                <a:latin typeface="Calibri" panose="020F0502020204030204" pitchFamily="34" charset="0"/>
              </a:rPr>
              <a:t>Glassdoorwages</a:t>
            </a:r>
            <a:r>
              <a:rPr lang="en-GB" sz="2400" dirty="0" smtClean="0">
                <a:latin typeface="Calibri" panose="020F0502020204030204" pitchFamily="34" charset="0"/>
              </a:rPr>
              <a:t> </a:t>
            </a:r>
            <a:r>
              <a:rPr lang="en-GB" sz="2400" dirty="0" smtClean="0">
                <a:latin typeface="Calibri" panose="020F0502020204030204" pitchFamily="34" charset="0"/>
              </a:rPr>
              <a:t>2018)</a:t>
            </a:r>
            <a:endParaRPr lang="en-GB" sz="2400" dirty="0">
              <a:latin typeface="Calibri" panose="020F0502020204030204" pitchFamily="34" charset="0"/>
            </a:endParaRPr>
          </a:p>
        </p:txBody>
      </p:sp>
    </p:spTree>
    <p:extLst>
      <p:ext uri="{BB962C8B-B14F-4D97-AF65-F5344CB8AC3E}">
        <p14:creationId xmlns:p14="http://schemas.microsoft.com/office/powerpoint/2010/main" val="313784705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 that acceptable?</a:t>
            </a:r>
            <a:endParaRPr lang="en-GB" dirty="0"/>
          </a:p>
        </p:txBody>
      </p:sp>
      <p:sp>
        <p:nvSpPr>
          <p:cNvPr id="3" name="Content Placeholder 2"/>
          <p:cNvSpPr>
            <a:spLocks noGrp="1"/>
          </p:cNvSpPr>
          <p:nvPr>
            <p:ph sz="quarter" idx="13"/>
          </p:nvPr>
        </p:nvSpPr>
        <p:spPr/>
        <p:txBody>
          <a:bodyPr/>
          <a:lstStyle/>
          <a:p>
            <a:r>
              <a:rPr lang="en-GB" dirty="0" smtClean="0"/>
              <a:t>Staff live in difficult often dangerous areas and situations</a:t>
            </a:r>
          </a:p>
          <a:p>
            <a:r>
              <a:rPr lang="en-GB" dirty="0" smtClean="0"/>
              <a:t>Staff have families that need hospital care, schools and safety</a:t>
            </a:r>
          </a:p>
          <a:p>
            <a:r>
              <a:rPr lang="en-GB" dirty="0" smtClean="0"/>
              <a:t>Every company, charity or organisation should strive to pay its staff fairly, reflecting their hard work and the impact they make.</a:t>
            </a:r>
            <a:endParaRPr lang="en-GB" dirty="0"/>
          </a:p>
        </p:txBody>
      </p:sp>
    </p:spTree>
    <p:extLst>
      <p:ext uri="{BB962C8B-B14F-4D97-AF65-F5344CB8AC3E}">
        <p14:creationId xmlns:p14="http://schemas.microsoft.com/office/powerpoint/2010/main" val="366646376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this mean for the communities they work in?</a:t>
            </a:r>
            <a:endParaRPr lang="en-GB" dirty="0"/>
          </a:p>
        </p:txBody>
      </p:sp>
      <p:sp>
        <p:nvSpPr>
          <p:cNvPr id="3" name="Content Placeholder 2"/>
          <p:cNvSpPr>
            <a:spLocks noGrp="1"/>
          </p:cNvSpPr>
          <p:nvPr>
            <p:ph sz="quarter" idx="13"/>
          </p:nvPr>
        </p:nvSpPr>
        <p:spPr/>
        <p:txBody>
          <a:bodyPr/>
          <a:lstStyle/>
          <a:p>
            <a:r>
              <a:rPr lang="en-GB" dirty="0" smtClean="0"/>
              <a:t>It could be argued that this has created ‘micro class systems’ </a:t>
            </a:r>
          </a:p>
          <a:p>
            <a:r>
              <a:rPr lang="en-GB" dirty="0" smtClean="0"/>
              <a:t>Skilled and much needed workers </a:t>
            </a:r>
            <a:r>
              <a:rPr lang="en-GB" dirty="0" smtClean="0"/>
              <a:t>have been taken </a:t>
            </a:r>
            <a:r>
              <a:rPr lang="en-GB" dirty="0" smtClean="0"/>
              <a:t>from local developments and industries to work for Oxfam</a:t>
            </a:r>
          </a:p>
          <a:p>
            <a:r>
              <a:rPr lang="en-GB" dirty="0" smtClean="0"/>
              <a:t>Has led to some individuals abusing their position</a:t>
            </a:r>
          </a:p>
          <a:p>
            <a:pPr marL="0" indent="0">
              <a:buNone/>
            </a:pPr>
            <a:r>
              <a:rPr lang="en-GB" dirty="0" smtClean="0"/>
              <a:t>“How </a:t>
            </a:r>
            <a:r>
              <a:rPr lang="en-GB" dirty="0"/>
              <a:t>do we decide what a person needs to participate in the society in which they live in the 21st century? What is the minimum standard of living to which everyone should be entitled</a:t>
            </a:r>
            <a:r>
              <a:rPr lang="en-GB" dirty="0" smtClean="0"/>
              <a:t>?”  Mack, j </a:t>
            </a:r>
            <a:r>
              <a:rPr lang="en-GB" i="1" dirty="0"/>
              <a:t>www.</a:t>
            </a:r>
            <a:r>
              <a:rPr lang="en-GB" b="1" i="1" dirty="0"/>
              <a:t>poverty</a:t>
            </a:r>
            <a:r>
              <a:rPr lang="en-GB" i="1" dirty="0"/>
              <a:t>.ac.uk/</a:t>
            </a:r>
            <a:r>
              <a:rPr lang="en-GB" b="1" i="1" dirty="0"/>
              <a:t>definitions</a:t>
            </a:r>
            <a:r>
              <a:rPr lang="en-GB" i="1" dirty="0"/>
              <a:t>-</a:t>
            </a:r>
            <a:r>
              <a:rPr lang="en-GB" b="1" i="1" dirty="0"/>
              <a:t>poverty</a:t>
            </a:r>
            <a:endParaRPr lang="en-GB" dirty="0"/>
          </a:p>
        </p:txBody>
      </p:sp>
    </p:spTree>
    <p:extLst>
      <p:ext uri="{BB962C8B-B14F-4D97-AF65-F5344CB8AC3E}">
        <p14:creationId xmlns:p14="http://schemas.microsoft.com/office/powerpoint/2010/main" val="419216266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190501"/>
            <a:ext cx="10364451" cy="2024194"/>
          </a:xfrm>
        </p:spPr>
        <p:txBody>
          <a:bodyPr/>
          <a:lstStyle/>
          <a:p>
            <a:r>
              <a:rPr lang="en-GB" dirty="0" smtClean="0"/>
              <a:t>Oxfam strive for transparency</a:t>
            </a:r>
            <a:r>
              <a:rPr lang="en-GB" dirty="0" smtClean="0"/>
              <a:t>….</a:t>
            </a:r>
            <a:r>
              <a:rPr lang="en-GB" sz="1000" dirty="0" smtClean="0"/>
              <a:t>Oxfam 2016</a:t>
            </a:r>
            <a:r>
              <a:rPr lang="en-GB" dirty="0" smtClean="0"/>
              <a:t/>
            </a:r>
            <a:br>
              <a:rPr lang="en-GB" dirty="0" smtClean="0"/>
            </a:br>
            <a:endParaRPr lang="en-GB" dirty="0"/>
          </a:p>
        </p:txBody>
      </p:sp>
      <p:pic>
        <p:nvPicPr>
          <p:cNvPr id="4" name="Content Placeholder 3"/>
          <p:cNvPicPr>
            <a:picLocks noGrp="1" noChangeAspect="1"/>
          </p:cNvPicPr>
          <p:nvPr>
            <p:ph sz="quarter" idx="13"/>
          </p:nvPr>
        </p:nvPicPr>
        <p:blipFill>
          <a:blip r:embed="rId3">
            <a:extLst>
              <a:ext uri="{28A0092B-C50C-407E-A947-70E740481C1C}">
                <a14:useLocalDpi xmlns:a14="http://schemas.microsoft.com/office/drawing/2010/main" val="0"/>
              </a:ext>
            </a:extLst>
          </a:blip>
          <a:stretch>
            <a:fillRect/>
          </a:stretch>
        </p:blipFill>
        <p:spPr>
          <a:xfrm>
            <a:off x="2810108" y="1757363"/>
            <a:ext cx="6095534" cy="3424237"/>
          </a:xfrm>
        </p:spPr>
      </p:pic>
    </p:spTree>
    <p:extLst>
      <p:ext uri="{BB962C8B-B14F-4D97-AF65-F5344CB8AC3E}">
        <p14:creationId xmlns:p14="http://schemas.microsoft.com/office/powerpoint/2010/main" val="169031766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Job, career, vocation?</a:t>
            </a:r>
            <a:endParaRPr lang="en-GB" dirty="0"/>
          </a:p>
        </p:txBody>
      </p:sp>
      <p:sp>
        <p:nvSpPr>
          <p:cNvPr id="3" name="Content Placeholder 2"/>
          <p:cNvSpPr>
            <a:spLocks noGrp="1"/>
          </p:cNvSpPr>
          <p:nvPr>
            <p:ph sz="quarter" idx="13"/>
          </p:nvPr>
        </p:nvSpPr>
        <p:spPr/>
        <p:txBody>
          <a:bodyPr/>
          <a:lstStyle/>
          <a:p>
            <a:pPr marL="0" indent="0">
              <a:buNone/>
            </a:pPr>
            <a:r>
              <a:rPr lang="en-GB" dirty="0" smtClean="0"/>
              <a:t>Oxfam are a global organisation who </a:t>
            </a:r>
            <a:r>
              <a:rPr lang="en-GB" dirty="0"/>
              <a:t>want to change the world for the better. </a:t>
            </a:r>
            <a:r>
              <a:rPr lang="en-GB" dirty="0" smtClean="0"/>
              <a:t>the </a:t>
            </a:r>
            <a:r>
              <a:rPr lang="en-GB" dirty="0"/>
              <a:t>challenge is to find a</a:t>
            </a:r>
            <a:r>
              <a:rPr lang="en-GB" dirty="0" smtClean="0"/>
              <a:t> </a:t>
            </a:r>
            <a:r>
              <a:rPr lang="en-GB" dirty="0"/>
              <a:t>balance between </a:t>
            </a:r>
            <a:r>
              <a:rPr lang="en-GB" dirty="0" smtClean="0"/>
              <a:t>fairness, this means keeping </a:t>
            </a:r>
            <a:r>
              <a:rPr lang="en-GB" dirty="0"/>
              <a:t>salaries </a:t>
            </a:r>
            <a:r>
              <a:rPr lang="en-GB" dirty="0" smtClean="0"/>
              <a:t>appropriate  in each context and effectiveness attracting and retaining the best people for the job and reflecting the hard work that they do.</a:t>
            </a:r>
          </a:p>
          <a:p>
            <a:pPr marL="0" indent="0">
              <a:buNone/>
            </a:pPr>
            <a:r>
              <a:rPr lang="en-GB" dirty="0"/>
              <a:t> </a:t>
            </a:r>
            <a:r>
              <a:rPr lang="en-GB" dirty="0" smtClean="0"/>
              <a:t>                                                                         </a:t>
            </a:r>
            <a:r>
              <a:rPr lang="en-GB" sz="1200" dirty="0" smtClean="0"/>
              <a:t>(</a:t>
            </a:r>
            <a:r>
              <a:rPr lang="en-GB" sz="1200" dirty="0" smtClean="0"/>
              <a:t>Duncan </a:t>
            </a:r>
            <a:r>
              <a:rPr lang="en-GB" sz="1200" dirty="0" smtClean="0"/>
              <a:t>green-strategic advisor </a:t>
            </a:r>
            <a:r>
              <a:rPr lang="en-GB" sz="1200" dirty="0" smtClean="0"/>
              <a:t>Oxfam 2018)</a:t>
            </a:r>
            <a:endParaRPr lang="en-GB" sz="1200" dirty="0"/>
          </a:p>
        </p:txBody>
      </p:sp>
    </p:spTree>
    <p:extLst>
      <p:ext uri="{BB962C8B-B14F-4D97-AF65-F5344CB8AC3E}">
        <p14:creationId xmlns:p14="http://schemas.microsoft.com/office/powerpoint/2010/main" val="166594652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3"/>
          </p:nvPr>
        </p:nvSpPr>
        <p:spPr/>
        <p:txBody>
          <a:bodyPr>
            <a:normAutofit lnSpcReduction="10000"/>
          </a:bodyPr>
          <a:lstStyle/>
          <a:p>
            <a:r>
              <a:rPr lang="en-GB" dirty="0" smtClean="0">
                <a:hlinkClick r:id="rId2"/>
              </a:rPr>
              <a:t>www.glasswages.org.ok</a:t>
            </a:r>
            <a:endParaRPr lang="en-GB" dirty="0" smtClean="0"/>
          </a:p>
          <a:p>
            <a:r>
              <a:rPr lang="en-GB" dirty="0" smtClean="0"/>
              <a:t>Google images 2019</a:t>
            </a:r>
          </a:p>
          <a:p>
            <a:r>
              <a:rPr lang="en-GB" dirty="0" smtClean="0"/>
              <a:t>www.Oxfam.org.uk (2019)</a:t>
            </a:r>
          </a:p>
          <a:p>
            <a:r>
              <a:rPr lang="en-GB" dirty="0"/>
              <a:t>Lawson, M. &amp; Green, D. 2005, </a:t>
            </a:r>
            <a:r>
              <a:rPr lang="en-GB" i="1" dirty="0"/>
              <a:t>Gleneagles: What really happened at the G8 summit?</a:t>
            </a:r>
            <a:r>
              <a:rPr lang="en-GB" dirty="0"/>
              <a:t>, Policy Papers, Oxfam International, Oxford, UK, viewed 25 May 2015, </a:t>
            </a:r>
            <a:r>
              <a:rPr lang="en-GB" dirty="0">
                <a:hlinkClick r:id="rId3"/>
              </a:rPr>
              <a:t>http://policy-practice.oxfam.org.uk/publications/gleneagles-what-really-happened-at-the-g8-summit-114465</a:t>
            </a:r>
            <a:r>
              <a:rPr lang="en-GB" dirty="0" smtClean="0"/>
              <a:t>.</a:t>
            </a:r>
          </a:p>
          <a:p>
            <a:r>
              <a:rPr lang="en-GB" dirty="0"/>
              <a:t>Mack, j </a:t>
            </a:r>
            <a:r>
              <a:rPr lang="en-GB" i="1" dirty="0" smtClean="0">
                <a:hlinkClick r:id="rId4"/>
              </a:rPr>
              <a:t>www.</a:t>
            </a:r>
            <a:r>
              <a:rPr lang="en-GB" b="1" i="1" dirty="0" smtClean="0">
                <a:hlinkClick r:id="rId4"/>
              </a:rPr>
              <a:t>poverty</a:t>
            </a:r>
            <a:r>
              <a:rPr lang="en-GB" i="1" dirty="0" smtClean="0">
                <a:hlinkClick r:id="rId4"/>
              </a:rPr>
              <a:t>.ac.uk/</a:t>
            </a:r>
            <a:r>
              <a:rPr lang="en-GB" b="1" i="1" dirty="0" smtClean="0">
                <a:hlinkClick r:id="rId4"/>
              </a:rPr>
              <a:t>definitions</a:t>
            </a:r>
            <a:r>
              <a:rPr lang="en-GB" i="1" dirty="0" smtClean="0">
                <a:hlinkClick r:id="rId4"/>
              </a:rPr>
              <a:t>-</a:t>
            </a:r>
            <a:r>
              <a:rPr lang="en-GB" b="1" i="1" dirty="0" smtClean="0">
                <a:hlinkClick r:id="rId4"/>
              </a:rPr>
              <a:t>poverty</a:t>
            </a:r>
            <a:endParaRPr lang="en-GB" b="1" i="1" dirty="0" smtClean="0"/>
          </a:p>
          <a:p>
            <a:endParaRPr lang="en-GB" dirty="0"/>
          </a:p>
          <a:p>
            <a:endParaRPr lang="en-GB" dirty="0"/>
          </a:p>
        </p:txBody>
      </p:sp>
    </p:spTree>
    <p:extLst>
      <p:ext uri="{BB962C8B-B14F-4D97-AF65-F5344CB8AC3E}">
        <p14:creationId xmlns:p14="http://schemas.microsoft.com/office/powerpoint/2010/main" val="3697591109"/>
      </p:ext>
    </p:extLst>
  </p:cSld>
  <p:clrMapOvr>
    <a:masterClrMapping/>
  </p:clrMapOvr>
  <p:timing>
    <p:tnLst>
      <p:par>
        <p:cTn id="1" dur="indefinite" restart="never" nodeType="tmRoot"/>
      </p:par>
    </p:tn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246</TotalTime>
  <Words>797</Words>
  <Application>Microsoft Office PowerPoint</Application>
  <PresentationFormat>Widescreen</PresentationFormat>
  <Paragraphs>76</Paragraphs>
  <Slides>12</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Tw Cen MT</vt:lpstr>
      <vt:lpstr>Droplet</vt:lpstr>
      <vt:lpstr>PowerPoint Presentation</vt:lpstr>
      <vt:lpstr>A Brief History….</vt:lpstr>
      <vt:lpstr>PowerPoint Presentation</vt:lpstr>
      <vt:lpstr>Poverty and inequality </vt:lpstr>
      <vt:lpstr>So much good….</vt:lpstr>
      <vt:lpstr>PowerPoint Presentation</vt:lpstr>
      <vt:lpstr>PowerPoint Presentation</vt:lpstr>
      <vt:lpstr>Is that acceptable?</vt:lpstr>
      <vt:lpstr>What does this mean for the communities they work in?</vt:lpstr>
      <vt:lpstr>Oxfam strive for transparency….Oxfam 2016 </vt:lpstr>
      <vt:lpstr>Job, career, vocation?</vt:lpstr>
      <vt:lpstr>PowerPoint Presentation</vt:lpstr>
    </vt:vector>
  </TitlesOfParts>
  <Company>Bridgend CBC</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Adele Thomas</dc:creator>
  <cp:lastModifiedBy>Adele Thomas</cp:lastModifiedBy>
  <cp:revision>24</cp:revision>
  <cp:lastPrinted>2019-03-13T09:42:39Z</cp:lastPrinted>
  <dcterms:created xsi:type="dcterms:W3CDTF">2019-02-15T07:58:37Z</dcterms:created>
  <dcterms:modified xsi:type="dcterms:W3CDTF">2019-03-18T11:25:49Z</dcterms:modified>
</cp:coreProperties>
</file>