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12"/>
  </p:notesMasterIdLst>
  <p:handoutMasterIdLst>
    <p:handoutMasterId r:id="rId13"/>
  </p:handoutMasterIdLst>
  <p:sldIdLst>
    <p:sldId id="257" r:id="rId5"/>
    <p:sldId id="389" r:id="rId6"/>
    <p:sldId id="407" r:id="rId7"/>
    <p:sldId id="281" r:id="rId8"/>
    <p:sldId id="408" r:id="rId9"/>
    <p:sldId id="391" r:id="rId10"/>
    <p:sldId id="404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725" autoAdjust="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BE77BE8-C92C-4478-BEC0-BA685856F54D}" type="datetime1">
              <a:rPr lang="en-GB" smtClean="0"/>
              <a:t>07/07/2023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23CDBB5-5B4A-4483-935D-A73935186B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F695629-D1D6-472E-AD8D-B841B09640C4}" type="datetime1">
              <a:rPr lang="en-GB" smtClean="0"/>
              <a:t>07/07/2023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7CCE34D-CFF1-4FFE-815B-D050E7ED2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38BEA-13B4-4493-97CD-5DE13059197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A5657D3-E8CC-402E-9DD0-BFC4FEBDA829}" type="datetime1">
              <a:rPr lang="en-GB" smtClean="0"/>
              <a:t>07/07/2023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 sz="480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 rtlCol="0"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rtlCol="0" anchor="b" anchorCtr="0">
            <a:no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rtlCol="0" anchor="t" anchorCtr="0">
            <a:noAutofit/>
          </a:bodyPr>
          <a:lstStyle>
            <a:lvl1pPr>
              <a:buNone/>
              <a:defRPr/>
            </a:lvl1pPr>
          </a:lstStyle>
          <a:p>
            <a:pPr rtl="0">
              <a:lnSpc>
                <a:spcPct val="120000"/>
              </a:lnSpc>
            </a:pPr>
            <a:r>
              <a:rPr lang="en-GB" sz="160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>
            <a:lvl1pPr>
              <a:defRPr sz="6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GB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 rtlCol="0"/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 rtlCol="0"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pPr rtl="0"/>
            <a:r>
              <a:rPr lang="en-GB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rtlCol="0"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dirty="0"/>
            </a:lvl1pPr>
          </a:lstStyle>
          <a:p>
            <a:pPr lvl="0" rtl="0">
              <a:lnSpc>
                <a:spcPct val="100000"/>
              </a:lnSpc>
            </a:pPr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 rtlCol="0">
            <a:no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rtlCol="0" anchor="b" anchorCtr="0">
            <a:noAutofit/>
          </a:bodyPr>
          <a:lstStyle>
            <a:lvl1pPr>
              <a:defRPr sz="40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GB"/>
              <a:t>Click to edit Master title style</a:t>
            </a:r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 rtlCol="0"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GB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GB"/>
              <a:t>Click icon to add picture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rtlCol="0"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rtlCol="0"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 rtl="0">
              <a:lnSpc>
                <a:spcPct val="100000"/>
              </a:lnSpc>
            </a:pPr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fld id="{DBA1B0FB-D917-4C8C-928F-313BD683BF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3" r:id="rId3"/>
    <p:sldLayoutId id="2147483687" r:id="rId4"/>
    <p:sldLayoutId id="2147483734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31" r:id="rId11"/>
    <p:sldLayoutId id="2147483693" r:id="rId12"/>
    <p:sldLayoutId id="2147483685" r:id="rId13"/>
    <p:sldLayoutId id="2147483688" r:id="rId14"/>
    <p:sldLayoutId id="2147483691" r:id="rId15"/>
    <p:sldLayoutId id="214748369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jpeg"/><Relationship Id="rId5" Type="http://schemas.openxmlformats.org/officeDocument/2006/relationships/hyperlink" Target="https://teams.live.com/v2/?skipauthstrap=1" TargetMode="Externa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rmAutofit/>
          </a:bodyPr>
          <a:lstStyle/>
          <a:p>
            <a:pPr rtl="0"/>
            <a:r>
              <a:rPr lang="en-GB" sz="900">
                <a:hlinkClick r:id="rId5"/>
              </a:rPr>
              <a:t>)</a:t>
            </a:r>
            <a:r>
              <a:rPr lang="en-GB" sz="2000" dirty="0"/>
              <a:t>HALLENGES FOR A NEW HIGHER EDUCATION STUDENT</a:t>
            </a:r>
          </a:p>
        </p:txBody>
      </p:sp>
      <p:pic>
        <p:nvPicPr>
          <p:cNvPr id="14" name="Picture Placeholder 13" descr="Data Points Digital background">
            <a:extLst>
              <a:ext uri="{FF2B5EF4-FFF2-40B4-BE49-F238E27FC236}">
                <a16:creationId xmlns:a16="http://schemas.microsoft.com/office/drawing/2014/main" id="{9A8AD548-922D-4E1D-B19C-5F6E808B816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7452360" cy="6858000"/>
          </a:xfr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9A11267-FC52-4990-8D98-010AFABA554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 rtlCol="0">
            <a:normAutofit/>
          </a:bodyPr>
          <a:lstStyle/>
          <a:p>
            <a:pPr rtl="0"/>
            <a:r>
              <a:rPr lang="en-GB" sz="1600" dirty="0"/>
              <a:t>OTIS BOLAMU</a:t>
            </a:r>
          </a:p>
          <a:p>
            <a:pPr rtl="0"/>
            <a:r>
              <a:rPr lang="en-GB" sz="1600" dirty="0">
                <a:hlinkClick r:id="rId5"/>
              </a:rPr>
              <a:t>New Chat | Microsoft Teams (live.com</a:t>
            </a:r>
            <a:endParaRPr lang="en-GB" sz="1600" dirty="0"/>
          </a:p>
          <a:p>
            <a:pPr rtl="0"/>
            <a:endParaRPr lang="en-GB" sz="1600" dirty="0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902D7906-4A83-416D-61DC-5C180E71D99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845"/>
    </mc:Choice>
    <mc:Fallback>
      <p:transition spd="slow" advTm="368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6426E-F6F6-4A7C-9181-8C3090996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 wrap="square" rtlCol="0" anchor="t">
            <a:normAutofit/>
          </a:bodyPr>
          <a:lstStyle/>
          <a:p>
            <a:pPr rtl="0"/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60D6F-4D0F-4D33-B2A7-159C8583FF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90478" y="2021760"/>
            <a:ext cx="5435600" cy="3995650"/>
          </a:xfrm>
        </p:spPr>
        <p:txBody>
          <a:bodyPr wrap="square" rtlCol="0">
            <a:norm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INTRODUCTION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CHALLENGES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OVERCOMING CHALLENGES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REFERENCES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20" name="Date Placeholder 4">
            <a:extLst>
              <a:ext uri="{FF2B5EF4-FFF2-40B4-BE49-F238E27FC236}">
                <a16:creationId xmlns:a16="http://schemas.microsoft.com/office/drawing/2014/main" id="{BB921871-FA51-7399-B460-9BF250AC32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/>
              <a:t>Tuesday, February 2, 20XX</a:t>
            </a:r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58CA0491-7466-E90D-744F-9E453BCE9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6379210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199C97-F175-437D-8311-DB662925C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5AAD4D88-BFBE-9D82-6C36-90D7EB63B54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13234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9230"/>
    </mc:Choice>
    <mc:Fallback>
      <p:transition spd="slow" advTm="3292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6426E-F6F6-4A7C-9181-8C3090996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 wrap="square" rtlCol="0" anchor="t">
            <a:normAutofit/>
          </a:bodyPr>
          <a:lstStyle/>
          <a:p>
            <a:pPr rtl="0"/>
            <a:r>
              <a:rPr lang="en-GB" dirty="0"/>
              <a:t>INTRODUCTION</a:t>
            </a:r>
          </a:p>
        </p:txBody>
      </p:sp>
      <p:pic>
        <p:nvPicPr>
          <p:cNvPr id="5" name="Picture 4" descr="A person holding a book">
            <a:extLst>
              <a:ext uri="{FF2B5EF4-FFF2-40B4-BE49-F238E27FC236}">
                <a16:creationId xmlns:a16="http://schemas.microsoft.com/office/drawing/2014/main" id="{B8B054C2-3542-D6F8-6586-697488CBAF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184" r="2" b="37685"/>
          <a:stretch/>
        </p:blipFill>
        <p:spPr>
          <a:xfrm>
            <a:off x="550862" y="2097175"/>
            <a:ext cx="5435600" cy="399565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60D6F-4D0F-4D33-B2A7-159C8583FF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 wrap="square" rtlCol="0">
            <a:normAutofit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OTIS BOLAMU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BORN IN CONGO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INTERNATIONAL STUDENT</a:t>
            </a:r>
          </a:p>
          <a:p>
            <a:pPr marL="0" indent="0" rtl="0">
              <a:buNone/>
            </a:pPr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20" name="Date Placeholder 4">
            <a:extLst>
              <a:ext uri="{FF2B5EF4-FFF2-40B4-BE49-F238E27FC236}">
                <a16:creationId xmlns:a16="http://schemas.microsoft.com/office/drawing/2014/main" id="{BB921871-FA51-7399-B460-9BF250AC32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0863" y="6507212"/>
            <a:ext cx="2628900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/>
              <a:t>Tuesday, February 2, 20XX</a:t>
            </a:r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58CA0491-7466-E90D-744F-9E453BCE9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9150" y="6507212"/>
            <a:ext cx="6379210" cy="153888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199C97-F175-437D-8311-DB662925C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wrap="square" rtlCol="0" anchor="ctr">
            <a:normAutofit/>
          </a:bodyPr>
          <a:lstStyle/>
          <a:p>
            <a:pPr rtl="0">
              <a:spcAft>
                <a:spcPts val="600"/>
              </a:spcAft>
            </a:pPr>
            <a:fld id="{DBA1B0FB-D917-4C8C-928F-313BD683BF39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A0275102-08D4-7924-52B7-0E01EB1F26D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13630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17"/>
    </mc:Choice>
    <mc:Fallback>
      <p:transition spd="slow" advTm="30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A415A0-3B77-43FB-A408-5F1DA4B0AA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9476" y="374787"/>
            <a:ext cx="3563936" cy="535354"/>
          </a:xfrm>
        </p:spPr>
        <p:txBody>
          <a:bodyPr rtlCol="0"/>
          <a:lstStyle/>
          <a:p>
            <a:pPr rtl="0"/>
            <a:r>
              <a:rPr lang="en-GB" dirty="0"/>
              <a:t>CHALLENGES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598ECEC-4413-4244-8F21-0076EC5118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1847461"/>
            <a:ext cx="4171144" cy="3055369"/>
          </a:xfrm>
        </p:spPr>
        <p:txBody>
          <a:bodyPr rtlCol="0">
            <a:noAutofit/>
          </a:bodyPr>
          <a:lstStyle/>
          <a:p>
            <a:pPr lvl="0" rtl="0">
              <a:lnSpc>
                <a:spcPct val="100000"/>
              </a:lnSpc>
            </a:pPr>
            <a:r>
              <a:rPr lang="en-GB" sz="1700" dirty="0"/>
              <a:t>Balancing time</a:t>
            </a:r>
          </a:p>
          <a:p>
            <a:pPr lvl="0" rtl="0">
              <a:lnSpc>
                <a:spcPct val="100000"/>
              </a:lnSpc>
            </a:pPr>
            <a:r>
              <a:rPr lang="en-GB" sz="1700" dirty="0"/>
              <a:t>Academic Writing</a:t>
            </a:r>
          </a:p>
          <a:p>
            <a:pPr lvl="0" rtl="0">
              <a:lnSpc>
                <a:spcPct val="100000"/>
              </a:lnSpc>
            </a:pPr>
            <a:r>
              <a:rPr lang="en-GB" sz="1700" dirty="0"/>
              <a:t>Digital Skills</a:t>
            </a:r>
          </a:p>
          <a:p>
            <a:pPr lvl="0" rtl="0">
              <a:lnSpc>
                <a:spcPct val="100000"/>
              </a:lnSpc>
            </a:pPr>
            <a:r>
              <a:rPr lang="en-GB" sz="1700" dirty="0"/>
              <a:t>Meeting New People</a:t>
            </a:r>
          </a:p>
          <a:p>
            <a:pPr lvl="0" rtl="0">
              <a:lnSpc>
                <a:spcPct val="100000"/>
              </a:lnSpc>
            </a:pPr>
            <a:endParaRPr lang="en-GB" sz="1700" dirty="0"/>
          </a:p>
          <a:p>
            <a:pPr rtl="0">
              <a:lnSpc>
                <a:spcPct val="100000"/>
              </a:lnSpc>
            </a:pPr>
            <a:endParaRPr lang="en-GB" sz="1700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CF0A8666-4477-461C-A79D-E91232EE9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C8291EFB-CD55-6922-9AE4-1606A9C7C27D}"/>
              </a:ext>
            </a:extLst>
          </p:cNvPr>
          <p:cNvSpPr txBox="1">
            <a:spLocks/>
          </p:cNvSpPr>
          <p:nvPr/>
        </p:nvSpPr>
        <p:spPr>
          <a:xfrm>
            <a:off x="5787343" y="1671222"/>
            <a:ext cx="5692034" cy="35155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1700" dirty="0"/>
              <a:t>Family Commitments </a:t>
            </a:r>
          </a:p>
          <a:p>
            <a:pPr>
              <a:lnSpc>
                <a:spcPct val="100000"/>
              </a:lnSpc>
            </a:pPr>
            <a:r>
              <a:rPr lang="en-GB" sz="1700" dirty="0"/>
              <a:t>Lack of Money</a:t>
            </a:r>
          </a:p>
          <a:p>
            <a:pPr>
              <a:lnSpc>
                <a:spcPct val="100000"/>
              </a:lnSpc>
            </a:pPr>
            <a:r>
              <a:rPr lang="en-GB" sz="1700" dirty="0"/>
              <a:t>Adopting to New Weather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700" dirty="0"/>
          </a:p>
          <a:p>
            <a:pPr>
              <a:lnSpc>
                <a:spcPct val="100000"/>
              </a:lnSpc>
            </a:pPr>
            <a:endParaRPr lang="en-GB" sz="1700" dirty="0"/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0DF7AAC6-4CEF-6144-61E1-1B327F01685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20547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647"/>
    </mc:Choice>
    <mc:Fallback>
      <p:transition spd="slow" advTm="168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A415A0-3B77-43FB-A408-5F1DA4B0AA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9475" y="374787"/>
            <a:ext cx="4171143" cy="535354"/>
          </a:xfrm>
        </p:spPr>
        <p:txBody>
          <a:bodyPr rtlCol="0"/>
          <a:lstStyle/>
          <a:p>
            <a:pPr rtl="0"/>
            <a:r>
              <a:rPr lang="en-GB" dirty="0"/>
              <a:t>OVERCOMING CHALLENGES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598ECEC-4413-4244-8F21-0076EC5118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1847461"/>
            <a:ext cx="4171144" cy="3055369"/>
          </a:xfrm>
        </p:spPr>
        <p:txBody>
          <a:bodyPr rtlCol="0">
            <a:noAutofit/>
          </a:bodyPr>
          <a:lstStyle/>
          <a:p>
            <a:pPr lvl="0" rtl="0">
              <a:lnSpc>
                <a:spcPct val="100000"/>
              </a:lnSpc>
            </a:pPr>
            <a:r>
              <a:rPr lang="en-GB" sz="1700" dirty="0"/>
              <a:t>Creating a timetable</a:t>
            </a:r>
          </a:p>
          <a:p>
            <a:pPr lvl="0" rtl="0">
              <a:lnSpc>
                <a:spcPct val="100000"/>
              </a:lnSpc>
            </a:pPr>
            <a:r>
              <a:rPr lang="en-GB" sz="1700" dirty="0"/>
              <a:t>Researching</a:t>
            </a:r>
          </a:p>
          <a:p>
            <a:pPr lvl="0" rtl="0">
              <a:lnSpc>
                <a:spcPct val="100000"/>
              </a:lnSpc>
            </a:pPr>
            <a:r>
              <a:rPr lang="en-GB" sz="1700" dirty="0"/>
              <a:t>Asking People</a:t>
            </a:r>
          </a:p>
          <a:p>
            <a:pPr lvl="0" rtl="0">
              <a:lnSpc>
                <a:spcPct val="100000"/>
              </a:lnSpc>
            </a:pPr>
            <a:endParaRPr lang="en-GB" sz="1700" dirty="0"/>
          </a:p>
          <a:p>
            <a:pPr lvl="0" rtl="0">
              <a:lnSpc>
                <a:spcPct val="100000"/>
              </a:lnSpc>
            </a:pPr>
            <a:endParaRPr lang="en-GB" sz="1700" dirty="0"/>
          </a:p>
          <a:p>
            <a:pPr rtl="0">
              <a:lnSpc>
                <a:spcPct val="100000"/>
              </a:lnSpc>
            </a:pPr>
            <a:endParaRPr lang="en-GB" sz="1700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CF0A8666-4477-461C-A79D-E91232EE9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 rtl="0"/>
              <a:t>5</a:t>
            </a:fld>
            <a:endParaRPr lang="en-GB"/>
          </a:p>
        </p:txBody>
      </p:sp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C8291EFB-CD55-6922-9AE4-1606A9C7C27D}"/>
              </a:ext>
            </a:extLst>
          </p:cNvPr>
          <p:cNvSpPr txBox="1">
            <a:spLocks/>
          </p:cNvSpPr>
          <p:nvPr/>
        </p:nvSpPr>
        <p:spPr>
          <a:xfrm>
            <a:off x="5787343" y="1671222"/>
            <a:ext cx="5692034" cy="351555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1700" dirty="0"/>
              <a:t>Volunteering </a:t>
            </a:r>
          </a:p>
          <a:p>
            <a:pPr>
              <a:lnSpc>
                <a:spcPct val="100000"/>
              </a:lnSpc>
            </a:pPr>
            <a:r>
              <a:rPr lang="en-GB" sz="1700" dirty="0"/>
              <a:t>Discipline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700" dirty="0"/>
          </a:p>
          <a:p>
            <a:pPr marL="0" indent="0">
              <a:lnSpc>
                <a:spcPct val="100000"/>
              </a:lnSpc>
              <a:buNone/>
            </a:pPr>
            <a:endParaRPr lang="en-GB" sz="1700" dirty="0"/>
          </a:p>
          <a:p>
            <a:pPr>
              <a:lnSpc>
                <a:spcPct val="100000"/>
              </a:lnSpc>
            </a:pPr>
            <a:endParaRPr lang="en-GB" sz="1700" dirty="0"/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F5B93F4F-4CEC-5F4B-526F-9BEF5C7023F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80827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873"/>
    </mc:Choice>
    <mc:Fallback>
      <p:transition spd="slow" advTm="67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>
            <a:extLst>
              <a:ext uri="{FF2B5EF4-FFF2-40B4-BE49-F238E27FC236}">
                <a16:creationId xmlns:a16="http://schemas.microsoft.com/office/drawing/2014/main" id="{F8FAEED9-1ECD-45F9-87A0-9394BAEABB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pic>
        <p:nvPicPr>
          <p:cNvPr id="27" name="Picture Placeholder 26" descr="Data Points Digital background">
            <a:extLst>
              <a:ext uri="{FF2B5EF4-FFF2-40B4-BE49-F238E27FC236}">
                <a16:creationId xmlns:a16="http://schemas.microsoft.com/office/drawing/2014/main" id="{9E660784-34E2-4CDA-926A-DDD6AAF3504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56248" y="548640"/>
            <a:ext cx="5084064" cy="2880360"/>
          </a:xfrm>
        </p:spPr>
      </p:pic>
      <p:pic>
        <p:nvPicPr>
          <p:cNvPr id="33" name="Picture Placeholder 32" descr="Data Points Digital background">
            <a:extLst>
              <a:ext uri="{FF2B5EF4-FFF2-40B4-BE49-F238E27FC236}">
                <a16:creationId xmlns:a16="http://schemas.microsoft.com/office/drawing/2014/main" id="{48106962-23C6-4DFE-BB3A-E5FFF03F38CE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56248" y="3429000"/>
            <a:ext cx="5084064" cy="2880360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60F23-FB58-4EF8-82FD-E86CED25F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 rtl="0"/>
              <a:t>6</a:t>
            </a:fld>
            <a:endParaRPr lang="en-GB"/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7C8FD63B-45EE-7FCF-83A3-15131036E0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47798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3"/>
    </mc:Choice>
    <mc:Fallback>
      <p:transition spd="slow" advTm="6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7788B34-4190-4916-9048-47720EA5A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rtlCol="0"/>
          <a:lstStyle/>
          <a:p>
            <a:pPr rtl="0"/>
            <a:r>
              <a:rPr lang="en-GB" dirty="0"/>
              <a:t>REFERENCES</a:t>
            </a:r>
            <a:br>
              <a:rPr lang="en-GB" dirty="0"/>
            </a:br>
            <a:endParaRPr lang="en-GB" sz="20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598ECEC-4413-4244-8F21-0076EC5118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8218" y="1352939"/>
            <a:ext cx="11893782" cy="4199449"/>
          </a:xfrm>
        </p:spPr>
        <p:txBody>
          <a:bodyPr rtlCol="0">
            <a:noAutofit/>
          </a:bodyPr>
          <a:lstStyle/>
          <a:p>
            <a:pPr lvl="0" rtl="0">
              <a:lnSpc>
                <a:spcPct val="100000"/>
              </a:lnSpc>
            </a:pPr>
            <a:endParaRPr lang="en-GB" sz="1700" dirty="0"/>
          </a:p>
          <a:p>
            <a:pPr lvl="0" rtl="0">
              <a:lnSpc>
                <a:spcPct val="100000"/>
              </a:lnSpc>
            </a:pPr>
            <a:endParaRPr lang="en-GB" sz="1700" dirty="0"/>
          </a:p>
          <a:p>
            <a:pPr lvl="0" rtl="0">
              <a:lnSpc>
                <a:spcPct val="100000"/>
              </a:lnSpc>
            </a:pP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Khawaja, N.G. and Stallman, H.M., 2011. Understanding the coping strategies of international students: A qualitative approach. </a:t>
            </a:r>
            <a:r>
              <a:rPr lang="en-GB" sz="1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Psychologists and Counsellors in Schools</a:t>
            </a: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21</a:t>
            </a: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(2), pp.203-224.</a:t>
            </a:r>
          </a:p>
          <a:p>
            <a:pPr lvl="0" rtl="0">
              <a:lnSpc>
                <a:spcPct val="100000"/>
              </a:lnSpc>
            </a:pPr>
            <a:r>
              <a:rPr lang="en-GB" sz="16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Mesidor</a:t>
            </a: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J.K. and Sly, K.F., 2016. Factors that contribute to the adjustment of international students. </a:t>
            </a:r>
            <a:r>
              <a:rPr lang="en-GB" sz="1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international students</a:t>
            </a: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6</a:t>
            </a: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(1), pp.262-282.</a:t>
            </a:r>
            <a:endParaRPr lang="en-GB" sz="1700" dirty="0">
              <a:solidFill>
                <a:schemeClr val="tx1"/>
              </a:solidFill>
            </a:endParaRPr>
          </a:p>
          <a:p>
            <a:pPr rtl="0">
              <a:lnSpc>
                <a:spcPct val="100000"/>
              </a:lnSpc>
            </a:pPr>
            <a:r>
              <a:rPr lang="en-GB" sz="16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Titrek</a:t>
            </a: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O., Hashimi, S.H., Ali, S. and </a:t>
            </a:r>
            <a:r>
              <a:rPr lang="en-GB" sz="16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Nguluma</a:t>
            </a: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H.F., 2016. Challenges faced by international students in Turkey. </a:t>
            </a:r>
            <a:r>
              <a:rPr lang="en-GB" sz="1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Anthropologist</a:t>
            </a: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24</a:t>
            </a: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(1), pp.148-156.</a:t>
            </a:r>
          </a:p>
          <a:p>
            <a:pPr rtl="0">
              <a:lnSpc>
                <a:spcPct val="100000"/>
              </a:lnSpc>
            </a:pP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Geary, D., 2016. How do we get people to interact? International students and the American experience. </a:t>
            </a:r>
            <a:r>
              <a:rPr lang="en-GB" sz="1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International Students</a:t>
            </a: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6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6</a:t>
            </a:r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(2), pp.527-541.</a:t>
            </a:r>
          </a:p>
          <a:p>
            <a:pPr rtl="0">
              <a:lnSpc>
                <a:spcPct val="100000"/>
              </a:lnSpc>
            </a:pPr>
            <a:endParaRPr lang="en-GB" sz="1700" dirty="0">
              <a:solidFill>
                <a:schemeClr val="tx1"/>
              </a:solidFill>
            </a:endParaRP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CF0A8666-4477-461C-A79D-E91232EE9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48863" y="6507212"/>
            <a:ext cx="1692274" cy="153888"/>
          </a:xfrm>
        </p:spPr>
        <p:txBody>
          <a:bodyPr rtlCol="0"/>
          <a:lstStyle/>
          <a:p>
            <a:pPr rtl="0"/>
            <a:fld id="{DBA1B0FB-D917-4C8C-928F-313BD683BF39}" type="slidenum">
              <a:rPr lang="en-GB" smtClean="0"/>
              <a:pPr rtl="0"/>
              <a:t>7</a:t>
            </a:fld>
            <a:endParaRPr lang="en-GB"/>
          </a:p>
        </p:txBody>
      </p:sp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0296DC7A-15C0-CF0C-C028-370F666484B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52589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44"/>
    </mc:Choice>
    <mc:Fallback>
      <p:transition spd="slow" advTm="74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24.tgt.Office_50301378_TF33713516_Win32_OJ112196127" id="{EDFFA481-CE53-4409-8D36-2ECF03B6BBD6}" vid="{001D13DB-0C6A-47B8-A3F5-ADC4851DB2E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811A92-D464-4AC4-A396-BA73B10CEEA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{041C7D37-FA2C-48C2-B374-32EB25ADB31D}tf33713516_win32</Template>
  <TotalTime>2046</TotalTime>
  <Words>241</Words>
  <Application>Microsoft Office PowerPoint</Application>
  <PresentationFormat>Widescreen</PresentationFormat>
  <Paragraphs>51</Paragraphs>
  <Slides>7</Slides>
  <Notes>1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Gill Sans MT</vt:lpstr>
      <vt:lpstr>Walbaum Display</vt:lpstr>
      <vt:lpstr>3DFloatVTI</vt:lpstr>
      <vt:lpstr>)HALLENGES FOR A NEW HIGHER EDUCATION STUDENT</vt:lpstr>
      <vt:lpstr>CONTENT</vt:lpstr>
      <vt:lpstr>INTRODUCTION</vt:lpstr>
      <vt:lpstr>PowerPoint Presentation</vt:lpstr>
      <vt:lpstr>PowerPoint Presentation</vt:lpstr>
      <vt:lpstr>Thank You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logohe indiazi</dc:creator>
  <cp:lastModifiedBy>thierry konde</cp:lastModifiedBy>
  <cp:revision>28</cp:revision>
  <dcterms:created xsi:type="dcterms:W3CDTF">2023-05-29T12:06:43Z</dcterms:created>
  <dcterms:modified xsi:type="dcterms:W3CDTF">2023-07-07T14:33:06Z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