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9" autoAdjust="0"/>
    <p:restoredTop sz="94660"/>
  </p:normalViewPr>
  <p:slideViewPr>
    <p:cSldViewPr snapToGrid="0">
      <p:cViewPr varScale="1">
        <p:scale>
          <a:sx n="63" d="100"/>
          <a:sy n="63" d="100"/>
        </p:scale>
        <p:origin x="61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8C71281-B815-47B9-A5B9-0EF400C72365}"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2086210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C71281-B815-47B9-A5B9-0EF400C72365}"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2354793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8C71281-B815-47B9-A5B9-0EF400C72365}"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1419497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8C71281-B815-47B9-A5B9-0EF400C72365}"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1241840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8C71281-B815-47B9-A5B9-0EF400C72365}" type="datetimeFigureOut">
              <a:rPr lang="en-US" smtClean="0"/>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2471378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C71281-B815-47B9-A5B9-0EF400C72365}" type="datetimeFigureOut">
              <a:rPr lang="en-US" smtClean="0"/>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1482864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C71281-B815-47B9-A5B9-0EF400C72365}" type="datetimeFigureOut">
              <a:rPr lang="en-US" smtClean="0"/>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3613239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8C71281-B815-47B9-A5B9-0EF400C72365}"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1777677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8C71281-B815-47B9-A5B9-0EF400C72365}"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3864609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C71281-B815-47B9-A5B9-0EF400C72365}"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2934919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C71281-B815-47B9-A5B9-0EF400C72365}"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EA9E489-595D-4A31-91C4-95EF9347CDE2}" type="slidenum">
              <a:rPr lang="en-US" smtClean="0"/>
              <a:t>‹#›</a:t>
            </a:fld>
            <a:endParaRPr lang="en-US"/>
          </a:p>
        </p:txBody>
      </p:sp>
    </p:spTree>
    <p:extLst>
      <p:ext uri="{BB962C8B-B14F-4D97-AF65-F5344CB8AC3E}">
        <p14:creationId xmlns:p14="http://schemas.microsoft.com/office/powerpoint/2010/main" val="356051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C71281-B815-47B9-A5B9-0EF400C72365}" type="datetimeFigureOut">
              <a:rPr lang="en-US" smtClean="0"/>
              <a:t>10/19/2025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A9E489-595D-4A31-91C4-95EF9347CDE2}" type="slidenum">
              <a:rPr lang="en-US" smtClean="0"/>
              <a:t>‹#›</a:t>
            </a:fld>
            <a:endParaRPr lang="en-US"/>
          </a:p>
        </p:txBody>
      </p:sp>
    </p:spTree>
    <p:extLst>
      <p:ext uri="{BB962C8B-B14F-4D97-AF65-F5344CB8AC3E}">
        <p14:creationId xmlns:p14="http://schemas.microsoft.com/office/powerpoint/2010/main" val="3233347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bin"/><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eguardian.com/uk-news/2025/jul/01/lucy-letby-countess-of-chester-hospital-bosses-arrested" TargetMode="External"/><Relationship Id="rId13" Type="http://schemas.openxmlformats.org/officeDocument/2006/relationships/hyperlink" Target="https://www.rcpch.ac.uk/sites/default/files/2020-09/a_snapshot_of_neonatal_services_and_workforce_in_the_uk_2.4.pdf" TargetMode="External"/><Relationship Id="rId3" Type="http://schemas.openxmlformats.org/officeDocument/2006/relationships/hyperlink" Target="https://www.economist.com/leaders/2025/02/13/the-lucy-letby-case-shows-systemic-failure-and-a-national-malaise" TargetMode="External"/><Relationship Id="rId7" Type="http://schemas.openxmlformats.org/officeDocument/2006/relationships/hyperlink" Target="https://www.hattonjameslegal.co.uk/whistleblowing-in-the-lucy-letby-case/" TargetMode="External"/><Relationship Id="rId12" Type="http://schemas.openxmlformats.org/officeDocument/2006/relationships/hyperlink" Target="https://www.bma.org.uk/news-and-opinion/letby-disaster-epitomises-flaws-in-nhs" TargetMode="External"/><Relationship Id="rId2" Type="http://schemas.openxmlformats.org/officeDocument/2006/relationships/hyperlink" Target="https://journals.plos.org/plosone/article/file?id=10.1371/journal.pone.0294180&amp;type=printable" TargetMode="External"/><Relationship Id="rId16" Type="http://schemas.openxmlformats.org/officeDocument/2006/relationships/hyperlink" Target="https://thirlwall.public-inquiry.uk/2025/05/22/update-on-final-report/" TargetMode="External"/><Relationship Id="rId1" Type="http://schemas.openxmlformats.org/officeDocument/2006/relationships/slideLayout" Target="../slideLayouts/slideLayout7.xml"/><Relationship Id="rId6" Type="http://schemas.openxmlformats.org/officeDocument/2006/relationships/hyperlink" Target="https://www.theguardian.com/uk-news/article/2024/sep/08/a-superbug-doctor-shortages-and-a-neonatal-unit-out-of-its-depth-failures-at-lucy-letby-hospital-revealed" TargetMode="External"/><Relationship Id="rId11" Type="http://schemas.openxmlformats.org/officeDocument/2006/relationships/hyperlink" Target="https://www.england.nhs.uk/wp-content/uploads/2021/04/safe-staffing-neonatal.pdf" TargetMode="External"/><Relationship Id="rId5" Type="http://schemas.openxmlformats.org/officeDocument/2006/relationships/hyperlink" Target="https://www.qmul.ac.uk/lac/our-legal-blog/blogs/the-lucy-letby-case-what-does-it-mean-for-the-united-kingdoms-healthcare-system.html" TargetMode="External"/><Relationship Id="rId15" Type="http://schemas.openxmlformats.org/officeDocument/2006/relationships/hyperlink" Target="https://www.switalskis.com/blog/thirlwall-inquiry-nurse-testimony" TargetMode="External"/><Relationship Id="rId10" Type="http://schemas.openxmlformats.org/officeDocument/2006/relationships/hyperlink" Target="https://www.england.nhs.uk/long-read/safety-culture-learning-from-best-practice/" TargetMode="External"/><Relationship Id="rId4" Type="http://schemas.openxmlformats.org/officeDocument/2006/relationships/hyperlink" Target="https://www.cqc.org.uk/guidance-regulation/providers/assessment/single-assessment-framework/safe/infection-prevention-control" TargetMode="External"/><Relationship Id="rId9" Type="http://schemas.openxmlformats.org/officeDocument/2006/relationships/hyperlink" Target="https://www.england.nhs.uk/wp-content/uploads/2021/02/B0225-NHS-Patient-Safety-Strategy-update-Feb-2021-Final.pdf" TargetMode="External"/><Relationship Id="rId14" Type="http://schemas.openxmlformats.org/officeDocument/2006/relationships/hyperlink" Target="https://www.telegraph.co.uk/news/2024/11/29/lucy-letby-hospital-director-denies-atmosphere-fe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Hexagon 3"/>
          <p:cNvSpPr/>
          <p:nvPr/>
        </p:nvSpPr>
        <p:spPr>
          <a:xfrm>
            <a:off x="6624320" y="1087120"/>
            <a:ext cx="5567680" cy="4185920"/>
          </a:xfrm>
          <a:prstGeom prst="hexagon">
            <a:avLst/>
          </a:prstGeom>
          <a:blipFill>
            <a:blip r:embed="rId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11759" y="91440"/>
            <a:ext cx="7010009" cy="1478418"/>
          </a:xfrm>
          <a:prstGeom prst="rect">
            <a:avLst/>
          </a:prstGeom>
        </p:spPr>
        <p:txBody>
          <a:bodyPr wrap="square">
            <a:spAutoFit/>
          </a:bodyPr>
          <a:lstStyle/>
          <a:p>
            <a:pPr>
              <a:lnSpc>
                <a:spcPct val="150000"/>
              </a:lnSpc>
            </a:pPr>
            <a:r>
              <a:rPr lang="en-US" sz="3200" b="1" dirty="0">
                <a:solidFill>
                  <a:schemeClr val="bg1"/>
                </a:solidFill>
                <a:latin typeface="Arial" panose="020B0604020202020204" pitchFamily="34" charset="0"/>
                <a:cs typeface="Arial" panose="020B0604020202020204" pitchFamily="34" charset="0"/>
              </a:rPr>
              <a:t>The Lucy Letby Case at Countess of Chester Hospital , UK</a:t>
            </a:r>
          </a:p>
        </p:txBody>
      </p:sp>
      <p:sp>
        <p:nvSpPr>
          <p:cNvPr id="6" name="Rectangle 5"/>
          <p:cNvSpPr/>
          <p:nvPr/>
        </p:nvSpPr>
        <p:spPr>
          <a:xfrm>
            <a:off x="111760" y="1893652"/>
            <a:ext cx="6675120" cy="4190314"/>
          </a:xfrm>
          <a:prstGeom prst="rect">
            <a:avLst/>
          </a:prstGeom>
        </p:spPr>
        <p:txBody>
          <a:bodyPr wrap="square">
            <a:spAutoFit/>
          </a:bodyPr>
          <a:lstStyle/>
          <a:p>
            <a:pPr>
              <a:lnSpc>
                <a:spcPct val="150000"/>
              </a:lnSpc>
            </a:pPr>
            <a:r>
              <a:rPr lang="en-US" sz="2000" b="1" dirty="0">
                <a:solidFill>
                  <a:schemeClr val="bg1"/>
                </a:solidFill>
                <a:latin typeface="Arial" panose="020B0604020202020204" pitchFamily="34" charset="0"/>
                <a:cs typeface="Arial" panose="020B0604020202020204" pitchFamily="34" charset="0"/>
              </a:rPr>
              <a:t>Student Name: Guile Danielle Virginie Fohe</a:t>
            </a:r>
          </a:p>
          <a:p>
            <a:pPr>
              <a:lnSpc>
                <a:spcPct val="150000"/>
              </a:lnSpc>
            </a:pPr>
            <a:r>
              <a:rPr lang="en-US" sz="2000" b="1" dirty="0">
                <a:solidFill>
                  <a:schemeClr val="bg1"/>
                </a:solidFill>
                <a:latin typeface="Arial" panose="020B0604020202020204" pitchFamily="34" charset="0"/>
                <a:cs typeface="Arial" panose="020B0604020202020204" pitchFamily="34" charset="0"/>
              </a:rPr>
              <a:t>Student ID: 2128226</a:t>
            </a:r>
          </a:p>
          <a:p>
            <a:pPr>
              <a:lnSpc>
                <a:spcPct val="150000"/>
              </a:lnSpc>
            </a:pPr>
            <a:r>
              <a:rPr lang="en-US" sz="2000" b="1" dirty="0">
                <a:solidFill>
                  <a:schemeClr val="bg1"/>
                </a:solidFill>
                <a:latin typeface="Arial" panose="020B0604020202020204" pitchFamily="34" charset="0"/>
                <a:cs typeface="Arial" panose="020B0604020202020204" pitchFamily="34" charset="0"/>
              </a:rPr>
              <a:t>Module: Quality Assurance and Service Improvements</a:t>
            </a:r>
          </a:p>
          <a:p>
            <a:pPr>
              <a:lnSpc>
                <a:spcPct val="150000"/>
              </a:lnSpc>
            </a:pPr>
            <a:r>
              <a:rPr lang="en-US" sz="2000" b="1" dirty="0">
                <a:solidFill>
                  <a:schemeClr val="bg1"/>
                </a:solidFill>
                <a:latin typeface="Arial" panose="020B0604020202020204" pitchFamily="34" charset="0"/>
                <a:cs typeface="Arial" panose="020B0604020202020204" pitchFamily="34" charset="0"/>
              </a:rPr>
              <a:t>Module Code:LCHS7006_BIRM</a:t>
            </a:r>
          </a:p>
          <a:p>
            <a:pPr>
              <a:lnSpc>
                <a:spcPct val="150000"/>
              </a:lnSpc>
            </a:pPr>
            <a:r>
              <a:rPr lang="en-US" sz="2000" b="1" dirty="0" err="1">
                <a:solidFill>
                  <a:schemeClr val="bg1"/>
                </a:solidFill>
                <a:latin typeface="Arial" panose="020B0604020202020204" pitchFamily="34" charset="0"/>
                <a:cs typeface="Arial" panose="020B0604020202020204" pitchFamily="34" charset="0"/>
              </a:rPr>
              <a:t>Programme</a:t>
            </a:r>
            <a:r>
              <a:rPr lang="en-US" sz="2000" b="1" dirty="0">
                <a:solidFill>
                  <a:schemeClr val="bg1"/>
                </a:solidFill>
                <a:latin typeface="Arial" panose="020B0604020202020204" pitchFamily="34" charset="0"/>
                <a:cs typeface="Arial" panose="020B0604020202020204" pitchFamily="34" charset="0"/>
              </a:rPr>
              <a:t> : MSc Public Health and Social Care in Practice.</a:t>
            </a:r>
          </a:p>
          <a:p>
            <a:pPr>
              <a:lnSpc>
                <a:spcPct val="150000"/>
              </a:lnSpc>
            </a:pPr>
            <a:r>
              <a:rPr lang="en-US" sz="2000" b="1" dirty="0">
                <a:solidFill>
                  <a:schemeClr val="bg1"/>
                </a:solidFill>
                <a:latin typeface="Arial" panose="020B0604020202020204" pitchFamily="34" charset="0"/>
                <a:cs typeface="Arial" panose="020B0604020202020204" pitchFamily="34" charset="0"/>
              </a:rPr>
              <a:t> Lecturer: </a:t>
            </a:r>
            <a:r>
              <a:rPr lang="en-US" sz="2000" b="1" dirty="0" err="1">
                <a:solidFill>
                  <a:schemeClr val="bg1"/>
                </a:solidFill>
                <a:latin typeface="Arial" panose="020B0604020202020204" pitchFamily="34" charset="0"/>
                <a:cs typeface="Arial" panose="020B0604020202020204" pitchFamily="34" charset="0"/>
              </a:rPr>
              <a:t>Dr</a:t>
            </a:r>
            <a:r>
              <a:rPr lang="en-US" sz="2000" b="1" dirty="0">
                <a:solidFill>
                  <a:schemeClr val="bg1"/>
                </a:solidFill>
                <a:latin typeface="Arial" panose="020B0604020202020204" pitchFamily="34" charset="0"/>
                <a:cs typeface="Arial" panose="020B0604020202020204" pitchFamily="34" charset="0"/>
              </a:rPr>
              <a:t> Fahad Khan</a:t>
            </a:r>
          </a:p>
          <a:p>
            <a:pPr>
              <a:lnSpc>
                <a:spcPct val="150000"/>
              </a:lnSpc>
            </a:pPr>
            <a:r>
              <a:rPr lang="en-US" sz="2000" b="1" dirty="0">
                <a:solidFill>
                  <a:schemeClr val="bg1"/>
                </a:solidFill>
                <a:latin typeface="Arial" panose="020B0604020202020204" pitchFamily="34" charset="0"/>
                <a:cs typeface="Arial" panose="020B0604020202020204" pitchFamily="34" charset="0"/>
              </a:rPr>
              <a:t>Date of Presentation: 22</a:t>
            </a:r>
            <a:r>
              <a:rPr lang="en-US" sz="2000" b="1" baseline="30000" dirty="0">
                <a:solidFill>
                  <a:schemeClr val="bg1"/>
                </a:solidFill>
                <a:latin typeface="Arial" panose="020B0604020202020204" pitchFamily="34" charset="0"/>
                <a:cs typeface="Arial" panose="020B0604020202020204" pitchFamily="34" charset="0"/>
              </a:rPr>
              <a:t>ND</a:t>
            </a:r>
            <a:r>
              <a:rPr lang="en-US" sz="2000" b="1" dirty="0">
                <a:solidFill>
                  <a:schemeClr val="bg1"/>
                </a:solidFill>
                <a:latin typeface="Arial" panose="020B0604020202020204" pitchFamily="34" charset="0"/>
                <a:cs typeface="Arial" panose="020B0604020202020204" pitchFamily="34" charset="0"/>
              </a:rPr>
              <a:t> October 2025</a:t>
            </a:r>
          </a:p>
        </p:txBody>
      </p:sp>
    </p:spTree>
    <p:extLst>
      <p:ext uri="{BB962C8B-B14F-4D97-AF65-F5344CB8AC3E}">
        <p14:creationId xmlns:p14="http://schemas.microsoft.com/office/powerpoint/2010/main" val="2671067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brightnessContrast bright="-40000" contrast="-4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07731" y="70534"/>
            <a:ext cx="7600462" cy="46166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BACKGROUND: Lucy Letby Case </a:t>
            </a:r>
          </a:p>
        </p:txBody>
      </p:sp>
      <p:sp>
        <p:nvSpPr>
          <p:cNvPr id="3" name="TextBox 2"/>
          <p:cNvSpPr txBox="1"/>
          <p:nvPr/>
        </p:nvSpPr>
        <p:spPr>
          <a:xfrm>
            <a:off x="240324" y="532199"/>
            <a:ext cx="11769968" cy="4109330"/>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Between 2015 and 2016, Lucy </a:t>
            </a:r>
            <a:r>
              <a:rPr lang="en-US" sz="1600" dirty="0" err="1">
                <a:solidFill>
                  <a:schemeClr val="bg1"/>
                </a:solidFill>
                <a:latin typeface="Arial" panose="020B0604020202020204" pitchFamily="34" charset="0"/>
                <a:cs typeface="Arial" panose="020B0604020202020204" pitchFamily="34" charset="0"/>
              </a:rPr>
              <a:t>Letby</a:t>
            </a:r>
            <a:r>
              <a:rPr lang="en-US" sz="1600" dirty="0">
                <a:solidFill>
                  <a:schemeClr val="bg1"/>
                </a:solidFill>
                <a:latin typeface="Arial" panose="020B0604020202020204" pitchFamily="34" charset="0"/>
                <a:cs typeface="Arial" panose="020B0604020202020204" pitchFamily="34" charset="0"/>
              </a:rPr>
              <a:t>, a neonatal nurse, was employed at the Countess of Chester Hospital. During this period, seven infants were murdered, and six were subjected to attempted murder by </a:t>
            </a:r>
            <a:r>
              <a:rPr lang="en-US" sz="1600" dirty="0" err="1">
                <a:solidFill>
                  <a:schemeClr val="bg1"/>
                </a:solidFill>
                <a:latin typeface="Arial" panose="020B0604020202020204" pitchFamily="34" charset="0"/>
                <a:cs typeface="Arial" panose="020B0604020202020204" pitchFamily="34" charset="0"/>
              </a:rPr>
              <a:t>Letby</a:t>
            </a:r>
            <a:r>
              <a:rPr lang="en-US" sz="1600" dirty="0">
                <a:solidFill>
                  <a:schemeClr val="bg1"/>
                </a:solidFill>
                <a:latin typeface="Arial" panose="020B0604020202020204" pitchFamily="34" charset="0"/>
                <a:cs typeface="Arial" panose="020B0604020202020204" pitchFamily="34" charset="0"/>
              </a:rPr>
              <a:t>, and she was convicted in 2023 (Felicity and David, 2024).</a:t>
            </a:r>
          </a:p>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Consultant </a:t>
            </a:r>
            <a:r>
              <a:rPr lang="en-US" sz="1600" dirty="0" err="1">
                <a:solidFill>
                  <a:schemeClr val="bg1"/>
                </a:solidFill>
                <a:latin typeface="Arial" panose="020B0604020202020204" pitchFamily="34" charset="0"/>
                <a:cs typeface="Arial" panose="020B0604020202020204" pitchFamily="34" charset="0"/>
              </a:rPr>
              <a:t>paediatricians</a:t>
            </a:r>
            <a:r>
              <a:rPr lang="en-US" sz="1600" dirty="0">
                <a:solidFill>
                  <a:schemeClr val="bg1"/>
                </a:solidFill>
                <a:latin typeface="Arial" panose="020B0604020202020204" pitchFamily="34" charset="0"/>
                <a:cs typeface="Arial" panose="020B0604020202020204" pitchFamily="34" charset="0"/>
              </a:rPr>
              <a:t> and nurses raised concerns over unexplained systemic issues like deteriorating facilities, staff shortages and poor infection-control at the Countess of Chester Hospital (Felicity and David, 2024).</a:t>
            </a:r>
          </a:p>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This led to the commissioning of the </a:t>
            </a:r>
            <a:r>
              <a:rPr lang="en-US" sz="1600" dirty="0" err="1">
                <a:solidFill>
                  <a:schemeClr val="bg1"/>
                </a:solidFill>
                <a:latin typeface="Arial" panose="020B0604020202020204" pitchFamily="34" charset="0"/>
                <a:cs typeface="Arial" panose="020B0604020202020204" pitchFamily="34" charset="0"/>
              </a:rPr>
              <a:t>Thirlwall</a:t>
            </a:r>
            <a:r>
              <a:rPr lang="en-US" sz="1600" dirty="0">
                <a:solidFill>
                  <a:schemeClr val="bg1"/>
                </a:solidFill>
                <a:latin typeface="Arial" panose="020B0604020202020204" pitchFamily="34" charset="0"/>
                <a:cs typeface="Arial" panose="020B0604020202020204" pitchFamily="34" charset="0"/>
              </a:rPr>
              <a:t> Inquiry (2023 – 2025) to examine systemic failure in governance, leadership and regulation (</a:t>
            </a:r>
            <a:r>
              <a:rPr lang="en-US" sz="1600" dirty="0" err="1">
                <a:solidFill>
                  <a:schemeClr val="bg1"/>
                </a:solidFill>
                <a:latin typeface="Arial" panose="020B0604020202020204" pitchFamily="34" charset="0"/>
                <a:cs typeface="Arial" panose="020B0604020202020204" pitchFamily="34" charset="0"/>
              </a:rPr>
              <a:t>Swiltalkis</a:t>
            </a:r>
            <a:r>
              <a:rPr lang="en-US" sz="1600" dirty="0">
                <a:solidFill>
                  <a:schemeClr val="bg1"/>
                </a:solidFill>
                <a:latin typeface="Arial" panose="020B0604020202020204" pitchFamily="34" charset="0"/>
                <a:cs typeface="Arial" panose="020B0604020202020204" pitchFamily="34" charset="0"/>
              </a:rPr>
              <a:t>, 2024).</a:t>
            </a:r>
          </a:p>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The inquiry revealed that the hospital is a Level 2 neonatal unit and not equipped for complex Level 3 intensive-care cases, yet the hospital keeps caring for babies that are critically ill and very pre-mature (</a:t>
            </a:r>
            <a:r>
              <a:rPr lang="en-US" sz="1600" dirty="0" err="1">
                <a:solidFill>
                  <a:schemeClr val="bg1"/>
                </a:solidFill>
                <a:latin typeface="Arial" panose="020B0604020202020204" pitchFamily="34" charset="0"/>
                <a:cs typeface="Arial" panose="020B0604020202020204" pitchFamily="34" charset="0"/>
              </a:rPr>
              <a:t>Swiltalkis</a:t>
            </a:r>
            <a:r>
              <a:rPr lang="en-US" sz="1600" dirty="0">
                <a:solidFill>
                  <a:schemeClr val="bg1"/>
                </a:solidFill>
                <a:latin typeface="Arial" panose="020B0604020202020204" pitchFamily="34" charset="0"/>
                <a:cs typeface="Arial" panose="020B0604020202020204" pitchFamily="34" charset="0"/>
              </a:rPr>
              <a:t>, 2024).</a:t>
            </a:r>
          </a:p>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Also, the </a:t>
            </a:r>
            <a:r>
              <a:rPr lang="en-US" sz="1600" dirty="0" err="1">
                <a:solidFill>
                  <a:schemeClr val="bg1"/>
                </a:solidFill>
                <a:latin typeface="Arial" panose="020B0604020202020204" pitchFamily="34" charset="0"/>
                <a:cs typeface="Arial" panose="020B0604020202020204" pitchFamily="34" charset="0"/>
              </a:rPr>
              <a:t>Letby</a:t>
            </a:r>
            <a:r>
              <a:rPr lang="en-US" sz="1600" dirty="0">
                <a:solidFill>
                  <a:schemeClr val="bg1"/>
                </a:solidFill>
                <a:latin typeface="Arial" panose="020B0604020202020204" pitchFamily="34" charset="0"/>
                <a:cs typeface="Arial" panose="020B0604020202020204" pitchFamily="34" charset="0"/>
              </a:rPr>
              <a:t> case revealed that leaders and managers of the hospital were defensive and </a:t>
            </a:r>
            <a:r>
              <a:rPr lang="en-US" sz="1600" dirty="0" err="1">
                <a:solidFill>
                  <a:schemeClr val="bg1"/>
                </a:solidFill>
                <a:latin typeface="Arial" panose="020B0604020202020204" pitchFamily="34" charset="0"/>
                <a:cs typeface="Arial" panose="020B0604020202020204" pitchFamily="34" charset="0"/>
              </a:rPr>
              <a:t>prioritised</a:t>
            </a:r>
            <a:r>
              <a:rPr lang="en-US" sz="1600" dirty="0">
                <a:solidFill>
                  <a:schemeClr val="bg1"/>
                </a:solidFill>
                <a:latin typeface="Arial" panose="020B0604020202020204" pitchFamily="34" charset="0"/>
                <a:cs typeface="Arial" panose="020B0604020202020204" pitchFamily="34" charset="0"/>
              </a:rPr>
              <a:t> the reputation of the </a:t>
            </a:r>
            <a:r>
              <a:rPr lang="en-US" sz="1600" dirty="0" err="1">
                <a:solidFill>
                  <a:schemeClr val="bg1"/>
                </a:solidFill>
                <a:latin typeface="Arial" panose="020B0604020202020204" pitchFamily="34" charset="0"/>
                <a:cs typeface="Arial" panose="020B0604020202020204" pitchFamily="34" charset="0"/>
              </a:rPr>
              <a:t>organisation</a:t>
            </a:r>
            <a:r>
              <a:rPr lang="en-US" sz="1600" dirty="0">
                <a:solidFill>
                  <a:schemeClr val="bg1"/>
                </a:solidFill>
                <a:latin typeface="Arial" panose="020B0604020202020204" pitchFamily="34" charset="0"/>
                <a:cs typeface="Arial" panose="020B0604020202020204" pitchFamily="34" charset="0"/>
              </a:rPr>
              <a:t> over the safety and well-being of staff and service user (Felicity and David, 2024). </a:t>
            </a:r>
          </a:p>
        </p:txBody>
      </p:sp>
      <p:sp>
        <p:nvSpPr>
          <p:cNvPr id="4" name="TextBox 3"/>
          <p:cNvSpPr txBox="1"/>
          <p:nvPr/>
        </p:nvSpPr>
        <p:spPr>
          <a:xfrm>
            <a:off x="240324" y="4707031"/>
            <a:ext cx="11655668" cy="1500411"/>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SYSTEMIC ISSUES</a:t>
            </a:r>
          </a:p>
          <a:p>
            <a:pPr marL="457200" indent="-45720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The </a:t>
            </a:r>
            <a:r>
              <a:rPr lang="en-US" sz="1500" dirty="0" err="1">
                <a:solidFill>
                  <a:schemeClr val="bg1"/>
                </a:solidFill>
                <a:latin typeface="Arial" panose="020B0604020202020204" pitchFamily="34" charset="0"/>
                <a:cs typeface="Arial" panose="020B0604020202020204" pitchFamily="34" charset="0"/>
              </a:rPr>
              <a:t>Letby</a:t>
            </a:r>
            <a:r>
              <a:rPr lang="en-US" sz="1500" dirty="0">
                <a:solidFill>
                  <a:schemeClr val="bg1"/>
                </a:solidFill>
                <a:latin typeface="Arial" panose="020B0604020202020204" pitchFamily="34" charset="0"/>
                <a:cs typeface="Arial" panose="020B0604020202020204" pitchFamily="34" charset="0"/>
              </a:rPr>
              <a:t> case revealed that there is a breakdown in clinical governance and risk management.</a:t>
            </a:r>
          </a:p>
          <a:p>
            <a:pPr marL="457200" indent="-45720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Poor communication issues at Countess of Chester hospital, as communicated staff concerns are not addressed.</a:t>
            </a:r>
          </a:p>
          <a:p>
            <a:pPr marL="457200" indent="-45720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Leadership and accountability problem; failure to act upon of serious problem that needs attention (Felicity and David, 2024).</a:t>
            </a:r>
          </a:p>
        </p:txBody>
      </p:sp>
    </p:spTree>
    <p:extLst>
      <p:ext uri="{BB962C8B-B14F-4D97-AF65-F5344CB8AC3E}">
        <p14:creationId xmlns:p14="http://schemas.microsoft.com/office/powerpoint/2010/main" val="3367240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64953" y="196079"/>
            <a:ext cx="11702561" cy="46166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RELEVANCE TO QUALITY ASSURANCE AND IMPROVEMENT</a:t>
            </a:r>
          </a:p>
        </p:txBody>
      </p:sp>
      <p:sp>
        <p:nvSpPr>
          <p:cNvPr id="3" name="TextBox 2"/>
          <p:cNvSpPr txBox="1"/>
          <p:nvPr/>
        </p:nvSpPr>
        <p:spPr>
          <a:xfrm>
            <a:off x="164953" y="903912"/>
            <a:ext cx="7857197" cy="5217326"/>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Quality assurance refers to the systematic process of identifying any deficiency in care service delivery and ensuring that corrective actions are taken and monitored (</a:t>
            </a:r>
            <a:r>
              <a:rPr lang="en-US" sz="1600" dirty="0" err="1">
                <a:solidFill>
                  <a:schemeClr val="bg1"/>
                </a:solidFill>
                <a:latin typeface="Arial" panose="020B0604020202020204" pitchFamily="34" charset="0"/>
                <a:cs typeface="Arial" panose="020B0604020202020204" pitchFamily="34" charset="0"/>
              </a:rPr>
              <a:t>Alhawajreh</a:t>
            </a:r>
            <a:r>
              <a:rPr lang="en-US" sz="1600" dirty="0">
                <a:solidFill>
                  <a:schemeClr val="bg1"/>
                </a:solidFill>
                <a:latin typeface="Arial" panose="020B0604020202020204" pitchFamily="34" charset="0"/>
                <a:cs typeface="Arial" panose="020B0604020202020204" pitchFamily="34" charset="0"/>
              </a:rPr>
              <a:t> et al., 2023).</a:t>
            </a:r>
          </a:p>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The </a:t>
            </a:r>
            <a:r>
              <a:rPr lang="en-US" sz="1600" dirty="0" err="1">
                <a:solidFill>
                  <a:schemeClr val="bg1"/>
                </a:solidFill>
                <a:latin typeface="Arial" panose="020B0604020202020204" pitchFamily="34" charset="0"/>
                <a:cs typeface="Arial" panose="020B0604020202020204" pitchFamily="34" charset="0"/>
              </a:rPr>
              <a:t>Letby</a:t>
            </a:r>
            <a:r>
              <a:rPr lang="en-US" sz="1600" dirty="0">
                <a:solidFill>
                  <a:schemeClr val="bg1"/>
                </a:solidFill>
                <a:latin typeface="Arial" panose="020B0604020202020204" pitchFamily="34" charset="0"/>
                <a:cs typeface="Arial" panose="020B0604020202020204" pitchFamily="34" charset="0"/>
              </a:rPr>
              <a:t> case is an indication of quality assurance and governance failure; poor leadership and communication practices led to ignoring warning signs in the health facility.  The </a:t>
            </a:r>
            <a:r>
              <a:rPr lang="en-US" sz="1600" dirty="0" err="1">
                <a:solidFill>
                  <a:schemeClr val="bg1"/>
                </a:solidFill>
                <a:latin typeface="Arial" panose="020B0604020202020204" pitchFamily="34" charset="0"/>
                <a:cs typeface="Arial" panose="020B0604020202020204" pitchFamily="34" charset="0"/>
              </a:rPr>
              <a:t>Thirwall</a:t>
            </a:r>
            <a:r>
              <a:rPr lang="en-US" sz="1600" dirty="0">
                <a:solidFill>
                  <a:schemeClr val="bg1"/>
                </a:solidFill>
                <a:latin typeface="Arial" panose="020B0604020202020204" pitchFamily="34" charset="0"/>
                <a:cs typeface="Arial" panose="020B0604020202020204" pitchFamily="34" charset="0"/>
              </a:rPr>
              <a:t> Inquiry also depicts restoration of issues in the healthcare facility and public confidence in the UK healthcare and patient safety process (Felicity and David, 2024).</a:t>
            </a:r>
          </a:p>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Quality improvements on the other hand, refer to the approach of enhancing care quality, safety, effectiveness and experience of service users (</a:t>
            </a:r>
            <a:r>
              <a:rPr lang="en-US" sz="1600" dirty="0" err="1">
                <a:solidFill>
                  <a:schemeClr val="bg1"/>
                </a:solidFill>
                <a:latin typeface="Arial" panose="020B0604020202020204" pitchFamily="34" charset="0"/>
                <a:cs typeface="Arial" panose="020B0604020202020204" pitchFamily="34" charset="0"/>
              </a:rPr>
              <a:t>Alhawajreh</a:t>
            </a:r>
            <a:r>
              <a:rPr lang="en-US" sz="1600" dirty="0">
                <a:solidFill>
                  <a:schemeClr val="bg1"/>
                </a:solidFill>
                <a:latin typeface="Arial" panose="020B0604020202020204" pitchFamily="34" charset="0"/>
                <a:cs typeface="Arial" panose="020B0604020202020204" pitchFamily="34" charset="0"/>
              </a:rPr>
              <a:t> et al., 2023).</a:t>
            </a:r>
          </a:p>
          <a:p>
            <a:pPr marL="342900" indent="-342900" algn="just">
              <a:lnSpc>
                <a:spcPct val="150000"/>
              </a:lnSpc>
              <a:buFont typeface="Wingdings" panose="05000000000000000000" pitchFamily="2" charset="2"/>
              <a:buChar char="§"/>
            </a:pPr>
            <a:r>
              <a:rPr lang="en-US" sz="1600" dirty="0">
                <a:solidFill>
                  <a:schemeClr val="bg1"/>
                </a:solidFill>
                <a:latin typeface="Arial" panose="020B0604020202020204" pitchFamily="34" charset="0"/>
                <a:cs typeface="Arial" panose="020B0604020202020204" pitchFamily="34" charset="0"/>
              </a:rPr>
              <a:t>The </a:t>
            </a:r>
            <a:r>
              <a:rPr lang="en-US" sz="1600" dirty="0" err="1">
                <a:solidFill>
                  <a:schemeClr val="bg1"/>
                </a:solidFill>
                <a:latin typeface="Arial" panose="020B0604020202020204" pitchFamily="34" charset="0"/>
                <a:cs typeface="Arial" panose="020B0604020202020204" pitchFamily="34" charset="0"/>
              </a:rPr>
              <a:t>Letby</a:t>
            </a:r>
            <a:r>
              <a:rPr lang="en-US" sz="1600" dirty="0">
                <a:solidFill>
                  <a:schemeClr val="bg1"/>
                </a:solidFill>
                <a:latin typeface="Arial" panose="020B0604020202020204" pitchFamily="34" charset="0"/>
                <a:cs typeface="Arial" panose="020B0604020202020204" pitchFamily="34" charset="0"/>
              </a:rPr>
              <a:t> case exposed systemic issues and gaps in which quality improvement principles designed at the </a:t>
            </a:r>
            <a:r>
              <a:rPr lang="en-US" sz="1600" dirty="0" err="1">
                <a:solidFill>
                  <a:schemeClr val="bg1"/>
                </a:solidFill>
                <a:latin typeface="Arial" panose="020B0604020202020204" pitchFamily="34" charset="0"/>
                <a:cs typeface="Arial" panose="020B0604020202020204" pitchFamily="34" charset="0"/>
              </a:rPr>
              <a:t>organisation</a:t>
            </a:r>
            <a:r>
              <a:rPr lang="en-US" sz="1600" dirty="0">
                <a:solidFill>
                  <a:schemeClr val="bg1"/>
                </a:solidFill>
                <a:latin typeface="Arial" panose="020B0604020202020204" pitchFamily="34" charset="0"/>
                <a:cs typeface="Arial" panose="020B0604020202020204" pitchFamily="34" charset="0"/>
              </a:rPr>
              <a:t> and national level were meant to have addressed ().</a:t>
            </a:r>
          </a:p>
        </p:txBody>
      </p:sp>
      <p:pic>
        <p:nvPicPr>
          <p:cNvPr id="6" name="Picture 5" descr="&lt;strong&gt;Quality&lt;/strong&gt; &lt;strong&gt;assurance&lt;/strong&gt; Generic color lineal-color ic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2150" y="1147752"/>
            <a:ext cx="4262461" cy="4262461"/>
          </a:xfrm>
          <a:prstGeom prst="rect">
            <a:avLst/>
          </a:prstGeom>
        </p:spPr>
      </p:pic>
    </p:spTree>
    <p:extLst>
      <p:ext uri="{BB962C8B-B14F-4D97-AF65-F5344CB8AC3E}">
        <p14:creationId xmlns:p14="http://schemas.microsoft.com/office/powerpoint/2010/main" val="2816589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p:cNvSpPr/>
          <p:nvPr/>
        </p:nvSpPr>
        <p:spPr>
          <a:xfrm>
            <a:off x="7609840" y="995680"/>
            <a:ext cx="4470400" cy="4683760"/>
          </a:xfrm>
          <a:prstGeom prst="rect">
            <a:avLst/>
          </a:prstGeom>
          <a: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1440" y="81280"/>
            <a:ext cx="6350000" cy="46166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WHAT WENT WRONG</a:t>
            </a:r>
          </a:p>
        </p:txBody>
      </p:sp>
      <p:sp>
        <p:nvSpPr>
          <p:cNvPr id="4" name="TextBox 3"/>
          <p:cNvSpPr txBox="1"/>
          <p:nvPr/>
        </p:nvSpPr>
        <p:spPr>
          <a:xfrm>
            <a:off x="91440" y="620891"/>
            <a:ext cx="7345680" cy="5566460"/>
          </a:xfrm>
          <a:prstGeom prst="rect">
            <a:avLst/>
          </a:prstGeom>
          <a:noFill/>
        </p:spPr>
        <p:txBody>
          <a:bodyPr wrap="square" rtlCol="0">
            <a:spAutoFit/>
          </a:bodyPr>
          <a:lstStyle/>
          <a:p>
            <a:pPr algn="just">
              <a:lnSpc>
                <a:spcPct val="150000"/>
              </a:lnSpc>
            </a:pPr>
            <a:r>
              <a:rPr lang="en-US" sz="1400" dirty="0">
                <a:solidFill>
                  <a:schemeClr val="bg1"/>
                </a:solidFill>
                <a:latin typeface="Arial" panose="020B0604020202020204" pitchFamily="34" charset="0"/>
                <a:cs typeface="Arial" panose="020B0604020202020204" pitchFamily="34" charset="0"/>
              </a:rPr>
              <a:t>The neonatal mortality experienced at the Countess of Chester Hospital can generally be attributed to systemic and governance issues. The key underlying issues are </a:t>
            </a:r>
            <a:r>
              <a:rPr lang="en-US" sz="1400" dirty="0" err="1">
                <a:solidFill>
                  <a:schemeClr val="bg1"/>
                </a:solidFill>
                <a:latin typeface="Arial" panose="020B0604020202020204" pitchFamily="34" charset="0"/>
                <a:cs typeface="Arial" panose="020B0604020202020204" pitchFamily="34" charset="0"/>
              </a:rPr>
              <a:t>summarised</a:t>
            </a:r>
            <a:r>
              <a:rPr lang="en-US" sz="1400" dirty="0">
                <a:solidFill>
                  <a:schemeClr val="bg1"/>
                </a:solidFill>
                <a:latin typeface="Arial" panose="020B0604020202020204" pitchFamily="34" charset="0"/>
                <a:cs typeface="Arial" panose="020B0604020202020204" pitchFamily="34" charset="0"/>
              </a:rPr>
              <a:t> below:</a:t>
            </a:r>
          </a:p>
          <a:p>
            <a:pPr marL="285750" indent="-285750" algn="just">
              <a:lnSpc>
                <a:spcPct val="150000"/>
              </a:lnSpc>
              <a:buFont typeface="Wingdings" panose="05000000000000000000" pitchFamily="2" charset="2"/>
              <a:buChar char="§"/>
            </a:pPr>
            <a:r>
              <a:rPr lang="en-US" sz="1400" dirty="0">
                <a:solidFill>
                  <a:schemeClr val="bg1"/>
                </a:solidFill>
                <a:latin typeface="Arial" panose="020B0604020202020204" pitchFamily="34" charset="0"/>
                <a:cs typeface="Arial" panose="020B0604020202020204" pitchFamily="34" charset="0"/>
              </a:rPr>
              <a:t>The hospital relies on junior staff for its operations due to the shortage of consultant neonatologists.</a:t>
            </a:r>
          </a:p>
          <a:p>
            <a:pPr marL="285750" indent="-285750" algn="just">
              <a:lnSpc>
                <a:spcPct val="150000"/>
              </a:lnSpc>
              <a:buFont typeface="Wingdings" panose="05000000000000000000" pitchFamily="2" charset="2"/>
              <a:buChar char="§"/>
            </a:pPr>
            <a:r>
              <a:rPr lang="en-US" sz="1400" dirty="0">
                <a:solidFill>
                  <a:schemeClr val="bg1"/>
                </a:solidFill>
                <a:latin typeface="Arial" panose="020B0604020202020204" pitchFamily="34" charset="0"/>
                <a:cs typeface="Arial" panose="020B0604020202020204" pitchFamily="34" charset="0"/>
              </a:rPr>
              <a:t>The management of the hospital does not </a:t>
            </a:r>
            <a:r>
              <a:rPr lang="en-US" sz="1400" dirty="0" err="1">
                <a:solidFill>
                  <a:schemeClr val="bg1"/>
                </a:solidFill>
                <a:latin typeface="Arial" panose="020B0604020202020204" pitchFamily="34" charset="0"/>
                <a:cs typeface="Arial" panose="020B0604020202020204" pitchFamily="34" charset="0"/>
              </a:rPr>
              <a:t>prioritise</a:t>
            </a:r>
            <a:r>
              <a:rPr lang="en-US" sz="1400" dirty="0">
                <a:solidFill>
                  <a:schemeClr val="bg1"/>
                </a:solidFill>
                <a:latin typeface="Arial" panose="020B0604020202020204" pitchFamily="34" charset="0"/>
                <a:cs typeface="Arial" panose="020B0604020202020204" pitchFamily="34" charset="0"/>
              </a:rPr>
              <a:t> the staff, as their concerns regarding the state of the healthcare facility are ignored or dismissed.</a:t>
            </a:r>
          </a:p>
          <a:p>
            <a:pPr marL="285750" indent="-285750" algn="just">
              <a:lnSpc>
                <a:spcPct val="150000"/>
              </a:lnSpc>
              <a:buFont typeface="Wingdings" panose="05000000000000000000" pitchFamily="2" charset="2"/>
              <a:buChar char="§"/>
            </a:pPr>
            <a:r>
              <a:rPr lang="en-US" sz="1400" dirty="0">
                <a:solidFill>
                  <a:schemeClr val="bg1"/>
                </a:solidFill>
                <a:latin typeface="Arial" panose="020B0604020202020204" pitchFamily="34" charset="0"/>
                <a:cs typeface="Arial" panose="020B0604020202020204" pitchFamily="34" charset="0"/>
              </a:rPr>
              <a:t>The risk management at the hospital is poor, considering the neonatal safety issues raised by staff in the risk register were constantly flagged.</a:t>
            </a:r>
          </a:p>
          <a:p>
            <a:pPr marL="285750" indent="-285750" algn="just">
              <a:lnSpc>
                <a:spcPct val="150000"/>
              </a:lnSpc>
              <a:buFont typeface="Wingdings" panose="05000000000000000000" pitchFamily="2" charset="2"/>
              <a:buChar char="§"/>
            </a:pPr>
            <a:r>
              <a:rPr lang="en-US" sz="1400" dirty="0">
                <a:solidFill>
                  <a:schemeClr val="bg1"/>
                </a:solidFill>
                <a:latin typeface="Arial" panose="020B0604020202020204" pitchFamily="34" charset="0"/>
                <a:cs typeface="Arial" panose="020B0604020202020204" pitchFamily="34" charset="0"/>
              </a:rPr>
              <a:t>Staff who raised concerns repeatedly were silenced, and this discouraged others from making reports.  Also, consultants who raised their voice about the state of affairs at the health facility were also removed.</a:t>
            </a:r>
          </a:p>
          <a:p>
            <a:pPr marL="285750" indent="-285750" algn="just">
              <a:lnSpc>
                <a:spcPct val="150000"/>
              </a:lnSpc>
              <a:buFont typeface="Wingdings" panose="05000000000000000000" pitchFamily="2" charset="2"/>
              <a:buChar char="§"/>
            </a:pPr>
            <a:r>
              <a:rPr lang="en-US" sz="1400" dirty="0">
                <a:solidFill>
                  <a:schemeClr val="bg1"/>
                </a:solidFill>
                <a:latin typeface="Arial" panose="020B0604020202020204" pitchFamily="34" charset="0"/>
                <a:cs typeface="Arial" panose="020B0604020202020204" pitchFamily="34" charset="0"/>
              </a:rPr>
              <a:t>The hospital has health infrastructure issues and an outbreak of antibiotic resistance in the neonatal units subjected neonates to risk.</a:t>
            </a:r>
          </a:p>
          <a:p>
            <a:pPr marL="285750" indent="-285750" algn="just">
              <a:lnSpc>
                <a:spcPct val="150000"/>
              </a:lnSpc>
              <a:buFont typeface="Wingdings" panose="05000000000000000000" pitchFamily="2" charset="2"/>
              <a:buChar char="§"/>
            </a:pPr>
            <a:r>
              <a:rPr lang="en-US" sz="1400" dirty="0">
                <a:solidFill>
                  <a:schemeClr val="bg1"/>
                </a:solidFill>
                <a:latin typeface="Arial" panose="020B0604020202020204" pitchFamily="34" charset="0"/>
                <a:cs typeface="Arial" panose="020B0604020202020204" pitchFamily="34" charset="0"/>
              </a:rPr>
              <a:t>The neonatal unit was designated as level 2, but caring for neonate medical cases that are meant for a level 3 facility, indicating a service mismatch (Felicity and David, 2024; </a:t>
            </a:r>
            <a:r>
              <a:rPr lang="en-US" sz="1400" dirty="0" err="1">
                <a:solidFill>
                  <a:schemeClr val="bg1"/>
                </a:solidFill>
                <a:latin typeface="Arial" panose="020B0604020202020204" pitchFamily="34" charset="0"/>
                <a:cs typeface="Arial" panose="020B0604020202020204" pitchFamily="34" charset="0"/>
              </a:rPr>
              <a:t>Thirlwall</a:t>
            </a:r>
            <a:r>
              <a:rPr lang="en-US" sz="1400" dirty="0">
                <a:solidFill>
                  <a:schemeClr val="bg1"/>
                </a:solidFill>
                <a:latin typeface="Arial" panose="020B0604020202020204" pitchFamily="34" charset="0"/>
                <a:cs typeface="Arial" panose="020B0604020202020204" pitchFamily="34" charset="0"/>
              </a:rPr>
              <a:t> Inquiry, 2025</a:t>
            </a:r>
            <a:r>
              <a:rPr lang="en-US" sz="1500"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469366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37160" y="81280"/>
            <a:ext cx="6187440" cy="46166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SWISS CHEESE ANALYSIS</a:t>
            </a:r>
          </a:p>
        </p:txBody>
      </p:sp>
      <p:graphicFrame>
        <p:nvGraphicFramePr>
          <p:cNvPr id="4" name="Table 3"/>
          <p:cNvGraphicFramePr>
            <a:graphicFrameLocks noGrp="1"/>
          </p:cNvGraphicFramePr>
          <p:nvPr>
            <p:extLst>
              <p:ext uri="{D42A27DB-BD31-4B8C-83A1-F6EECF244321}">
                <p14:modId xmlns:p14="http://schemas.microsoft.com/office/powerpoint/2010/main" val="82482095"/>
              </p:ext>
            </p:extLst>
          </p:nvPr>
        </p:nvGraphicFramePr>
        <p:xfrm>
          <a:off x="254001" y="719666"/>
          <a:ext cx="11511279" cy="5477933"/>
        </p:xfrm>
        <a:graphic>
          <a:graphicData uri="http://schemas.openxmlformats.org/drawingml/2006/table">
            <a:tbl>
              <a:tblPr firstRow="1" bandRow="1">
                <a:tableStyleId>{5C22544A-7EE6-4342-B048-85BDC9FD1C3A}</a:tableStyleId>
              </a:tblPr>
              <a:tblGrid>
                <a:gridCol w="2397340">
                  <a:extLst>
                    <a:ext uri="{9D8B030D-6E8A-4147-A177-3AD203B41FA5}">
                      <a16:colId xmlns:a16="http://schemas.microsoft.com/office/drawing/2014/main" val="567231177"/>
                    </a:ext>
                  </a:extLst>
                </a:gridCol>
                <a:gridCol w="5276846">
                  <a:extLst>
                    <a:ext uri="{9D8B030D-6E8A-4147-A177-3AD203B41FA5}">
                      <a16:colId xmlns:a16="http://schemas.microsoft.com/office/drawing/2014/main" val="271798186"/>
                    </a:ext>
                  </a:extLst>
                </a:gridCol>
                <a:gridCol w="3837093">
                  <a:extLst>
                    <a:ext uri="{9D8B030D-6E8A-4147-A177-3AD203B41FA5}">
                      <a16:colId xmlns:a16="http://schemas.microsoft.com/office/drawing/2014/main" val="209303008"/>
                    </a:ext>
                  </a:extLst>
                </a:gridCol>
              </a:tblGrid>
              <a:tr h="428200">
                <a:tc>
                  <a:txBody>
                    <a:bodyPr/>
                    <a:lstStyle/>
                    <a:p>
                      <a:r>
                        <a:rPr lang="en-US" sz="1500" dirty="0">
                          <a:latin typeface="Arial" panose="020B0604020202020204" pitchFamily="34" charset="0"/>
                          <a:cs typeface="Arial" panose="020B0604020202020204" pitchFamily="34" charset="0"/>
                        </a:rPr>
                        <a:t>Defense</a:t>
                      </a:r>
                    </a:p>
                  </a:txBody>
                  <a:tcPr/>
                </a:tc>
                <a:tc>
                  <a:txBody>
                    <a:bodyPr/>
                    <a:lstStyle/>
                    <a:p>
                      <a:r>
                        <a:rPr lang="en-US" sz="1500" dirty="0">
                          <a:latin typeface="Arial" panose="020B0604020202020204" pitchFamily="34" charset="0"/>
                          <a:cs typeface="Arial" panose="020B0604020202020204" pitchFamily="34" charset="0"/>
                        </a:rPr>
                        <a:t>Gaps in </a:t>
                      </a:r>
                      <a:r>
                        <a:rPr lang="en-US" sz="1500" dirty="0" err="1">
                          <a:latin typeface="Arial" panose="020B0604020202020204" pitchFamily="34" charset="0"/>
                          <a:cs typeface="Arial" panose="020B0604020202020204" pitchFamily="34" charset="0"/>
                        </a:rPr>
                        <a:t>Letby’s</a:t>
                      </a:r>
                      <a:r>
                        <a:rPr lang="en-US" sz="1500" dirty="0">
                          <a:latin typeface="Arial" panose="020B0604020202020204" pitchFamily="34" charset="0"/>
                          <a:cs typeface="Arial" panose="020B0604020202020204" pitchFamily="34" charset="0"/>
                        </a:rPr>
                        <a:t> Case</a:t>
                      </a:r>
                    </a:p>
                  </a:txBody>
                  <a:tcPr/>
                </a:tc>
                <a:tc>
                  <a:txBody>
                    <a:bodyPr/>
                    <a:lstStyle/>
                    <a:p>
                      <a:r>
                        <a:rPr lang="en-US" sz="1500" dirty="0">
                          <a:latin typeface="Arial" panose="020B0604020202020204" pitchFamily="34" charset="0"/>
                          <a:cs typeface="Arial" panose="020B0604020202020204" pitchFamily="34" charset="0"/>
                        </a:rPr>
                        <a:t>Consequences</a:t>
                      </a:r>
                    </a:p>
                  </a:txBody>
                  <a:tcPr/>
                </a:tc>
                <a:extLst>
                  <a:ext uri="{0D108BD9-81ED-4DB2-BD59-A6C34878D82A}">
                    <a16:rowId xmlns:a16="http://schemas.microsoft.com/office/drawing/2014/main" val="2449743687"/>
                  </a:ext>
                </a:extLst>
              </a:tr>
              <a:tr h="1338666">
                <a:tc>
                  <a:txBody>
                    <a:bodyPr/>
                    <a:lstStyle/>
                    <a:p>
                      <a:r>
                        <a:rPr lang="en-US" sz="1500" dirty="0">
                          <a:latin typeface="Arial" panose="020B0604020202020204" pitchFamily="34" charset="0"/>
                          <a:cs typeface="Arial" panose="020B0604020202020204" pitchFamily="34" charset="0"/>
                        </a:rPr>
                        <a:t>Structural Defense</a:t>
                      </a:r>
                    </a:p>
                  </a:txBody>
                  <a:tcPr/>
                </a:tc>
                <a:tc>
                  <a:txBody>
                    <a:bodyPr/>
                    <a:lstStyle/>
                    <a:p>
                      <a:pPr algn="just"/>
                      <a:r>
                        <a:rPr lang="en-US" sz="1500" dirty="0">
                          <a:latin typeface="Arial" panose="020B0604020202020204" pitchFamily="34" charset="0"/>
                          <a:cs typeface="Arial" panose="020B0604020202020204" pitchFamily="34" charset="0"/>
                        </a:rPr>
                        <a:t>Staff shortages and poor rotation</a:t>
                      </a:r>
                      <a:r>
                        <a:rPr lang="en-US" sz="1500" baseline="0" dirty="0">
                          <a:latin typeface="Arial" panose="020B0604020202020204" pitchFamily="34" charset="0"/>
                          <a:cs typeface="Arial" panose="020B0604020202020204" pitchFamily="34" charset="0"/>
                        </a:rPr>
                        <a:t> practices; Limited consultant neonatologist; outdated ward facilities  and poor infection prevention and control practices (Felicity and David, 2024).</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An unsafe care environment,</a:t>
                      </a:r>
                      <a:r>
                        <a:rPr lang="en-US" sz="1500" baseline="0" dirty="0">
                          <a:latin typeface="Arial" panose="020B0604020202020204" pitchFamily="34" charset="0"/>
                          <a:cs typeface="Arial" panose="020B0604020202020204" pitchFamily="34" charset="0"/>
                        </a:rPr>
                        <a:t> which is unable to monitor and respond to service users’ concerns appropriately.</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97418898"/>
                  </a:ext>
                </a:extLst>
              </a:tr>
              <a:tr h="1297576">
                <a:tc>
                  <a:txBody>
                    <a:bodyPr/>
                    <a:lstStyle/>
                    <a:p>
                      <a:r>
                        <a:rPr lang="en-US" sz="1500" dirty="0">
                          <a:latin typeface="Arial" panose="020B0604020202020204" pitchFamily="34" charset="0"/>
                          <a:cs typeface="Arial" panose="020B0604020202020204" pitchFamily="34" charset="0"/>
                        </a:rPr>
                        <a:t>Process and</a:t>
                      </a:r>
                      <a:r>
                        <a:rPr lang="en-US" sz="1500" baseline="0" dirty="0">
                          <a:latin typeface="Arial" panose="020B0604020202020204" pitchFamily="34" charset="0"/>
                          <a:cs typeface="Arial" panose="020B0604020202020204" pitchFamily="34" charset="0"/>
                        </a:rPr>
                        <a:t> Operational Defense</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The reports and concern</a:t>
                      </a:r>
                      <a:r>
                        <a:rPr lang="en-US" sz="1500" baseline="0" dirty="0">
                          <a:latin typeface="Arial" panose="020B0604020202020204" pitchFamily="34" charset="0"/>
                          <a:cs typeface="Arial" panose="020B0604020202020204" pitchFamily="34" charset="0"/>
                        </a:rPr>
                        <a:t> raised by staff in the risks register book was ignored; the deaths of neonates was not subjected to internal and external reviews (</a:t>
                      </a:r>
                      <a:r>
                        <a:rPr lang="en-US" sz="1500" baseline="0" dirty="0" err="1">
                          <a:latin typeface="Arial" panose="020B0604020202020204" pitchFamily="34" charset="0"/>
                          <a:cs typeface="Arial" panose="020B0604020202020204" pitchFamily="34" charset="0"/>
                        </a:rPr>
                        <a:t>Swiltalkis</a:t>
                      </a:r>
                      <a:r>
                        <a:rPr lang="en-US" sz="1500" baseline="0" dirty="0">
                          <a:latin typeface="Arial" panose="020B0604020202020204" pitchFamily="34" charset="0"/>
                          <a:cs typeface="Arial" panose="020B0604020202020204" pitchFamily="34" charset="0"/>
                        </a:rPr>
                        <a:t>, 2024).</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Failure to see early</a:t>
                      </a:r>
                      <a:r>
                        <a:rPr lang="en-US" sz="1500" baseline="0" dirty="0">
                          <a:latin typeface="Arial" panose="020B0604020202020204" pitchFamily="34" charset="0"/>
                          <a:cs typeface="Arial" panose="020B0604020202020204" pitchFamily="34" charset="0"/>
                        </a:rPr>
                        <a:t> warning and signals, and address safety issues early without escalations.</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44002262"/>
                  </a:ext>
                </a:extLst>
              </a:tr>
              <a:tr h="1362455">
                <a:tc>
                  <a:txBody>
                    <a:bodyPr/>
                    <a:lstStyle/>
                    <a:p>
                      <a:r>
                        <a:rPr lang="en-US" sz="1500" dirty="0">
                          <a:latin typeface="Arial" panose="020B0604020202020204" pitchFamily="34" charset="0"/>
                          <a:cs typeface="Arial" panose="020B0604020202020204" pitchFamily="34" charset="0"/>
                        </a:rPr>
                        <a:t>Supervisory</a:t>
                      </a:r>
                      <a:r>
                        <a:rPr lang="en-US" sz="1500" baseline="0" dirty="0">
                          <a:latin typeface="Arial" panose="020B0604020202020204" pitchFamily="34" charset="0"/>
                          <a:cs typeface="Arial" panose="020B0604020202020204" pitchFamily="34" charset="0"/>
                        </a:rPr>
                        <a:t> Defense</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Manage</a:t>
                      </a:r>
                      <a:r>
                        <a:rPr lang="en-US" sz="1500" baseline="0" dirty="0">
                          <a:latin typeface="Arial" panose="020B0604020202020204" pitchFamily="34" charset="0"/>
                          <a:cs typeface="Arial" panose="020B0604020202020204" pitchFamily="34" charset="0"/>
                        </a:rPr>
                        <a:t>ment have a defensive culture and </a:t>
                      </a:r>
                      <a:r>
                        <a:rPr lang="en-US" sz="1500" baseline="0" dirty="0" err="1">
                          <a:latin typeface="Arial" panose="020B0604020202020204" pitchFamily="34" charset="0"/>
                          <a:cs typeface="Arial" panose="020B0604020202020204" pitchFamily="34" charset="0"/>
                        </a:rPr>
                        <a:t>priortise</a:t>
                      </a:r>
                      <a:r>
                        <a:rPr lang="en-US" sz="1500" baseline="0" dirty="0">
                          <a:latin typeface="Arial" panose="020B0604020202020204" pitchFamily="34" charset="0"/>
                          <a:cs typeface="Arial" panose="020B0604020202020204" pitchFamily="34" charset="0"/>
                        </a:rPr>
                        <a:t> the reputation of the </a:t>
                      </a:r>
                      <a:r>
                        <a:rPr lang="en-US" sz="1500" baseline="0" dirty="0" err="1">
                          <a:latin typeface="Arial" panose="020B0604020202020204" pitchFamily="34" charset="0"/>
                          <a:cs typeface="Arial" panose="020B0604020202020204" pitchFamily="34" charset="0"/>
                        </a:rPr>
                        <a:t>organisation</a:t>
                      </a:r>
                      <a:r>
                        <a:rPr lang="en-US" sz="1500" baseline="0" dirty="0">
                          <a:latin typeface="Arial" panose="020B0604020202020204" pitchFamily="34" charset="0"/>
                          <a:cs typeface="Arial" panose="020B0604020202020204" pitchFamily="34" charset="0"/>
                        </a:rPr>
                        <a:t> over safety of its users; poor communication practices with regulators; and Delayed response to CQC and RCPCH concerns (Josh, 2025).</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Porous </a:t>
                      </a:r>
                      <a:r>
                        <a:rPr lang="en-US" sz="1500" dirty="0" err="1">
                          <a:latin typeface="Arial" panose="020B0604020202020204" pitchFamily="34" charset="0"/>
                          <a:cs typeface="Arial" panose="020B0604020202020204" pitchFamily="34" charset="0"/>
                        </a:rPr>
                        <a:t>organisational</a:t>
                      </a:r>
                      <a:r>
                        <a:rPr lang="en-US" sz="1500" dirty="0">
                          <a:latin typeface="Arial" panose="020B0604020202020204" pitchFamily="34" charset="0"/>
                          <a:cs typeface="Arial" panose="020B0604020202020204" pitchFamily="34" charset="0"/>
                        </a:rPr>
                        <a:t> governance and prolong systemic issues and challenges.</a:t>
                      </a:r>
                    </a:p>
                  </a:txBody>
                  <a:tcPr/>
                </a:tc>
                <a:extLst>
                  <a:ext uri="{0D108BD9-81ED-4DB2-BD59-A6C34878D82A}">
                    <a16:rowId xmlns:a16="http://schemas.microsoft.com/office/drawing/2014/main" val="1249027759"/>
                  </a:ext>
                </a:extLst>
              </a:tr>
              <a:tr h="1051036">
                <a:tc>
                  <a:txBody>
                    <a:bodyPr/>
                    <a:lstStyle/>
                    <a:p>
                      <a:r>
                        <a:rPr lang="en-US" sz="1500" dirty="0">
                          <a:latin typeface="Arial" panose="020B0604020202020204" pitchFamily="34" charset="0"/>
                          <a:cs typeface="Arial" panose="020B0604020202020204" pitchFamily="34" charset="0"/>
                        </a:rPr>
                        <a:t>Cultural Defense</a:t>
                      </a:r>
                    </a:p>
                  </a:txBody>
                  <a:tcPr/>
                </a:tc>
                <a:tc>
                  <a:txBody>
                    <a:bodyPr/>
                    <a:lstStyle/>
                    <a:p>
                      <a:r>
                        <a:rPr lang="en-US" sz="1500" dirty="0">
                          <a:latin typeface="Arial" panose="020B0604020202020204" pitchFamily="34" charset="0"/>
                          <a:cs typeface="Arial" panose="020B0604020202020204" pitchFamily="34" charset="0"/>
                        </a:rPr>
                        <a:t>Staff</a:t>
                      </a:r>
                      <a:r>
                        <a:rPr lang="en-US" sz="1500" baseline="0" dirty="0">
                          <a:latin typeface="Arial" panose="020B0604020202020204" pitchFamily="34" charset="0"/>
                          <a:cs typeface="Arial" panose="020B0604020202020204" pitchFamily="34" charset="0"/>
                        </a:rPr>
                        <a:t> experience fear and risked being dismissed for raising concerns; absence of shared accountability (Sarah, 2024).</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Safety and structural concerns remain not addressed. Thus, the harms in the </a:t>
                      </a:r>
                      <a:r>
                        <a:rPr lang="en-US" sz="1500" dirty="0" err="1">
                          <a:latin typeface="Arial" panose="020B0604020202020204" pitchFamily="34" charset="0"/>
                          <a:cs typeface="Arial" panose="020B0604020202020204" pitchFamily="34" charset="0"/>
                        </a:rPr>
                        <a:t>organisation</a:t>
                      </a:r>
                      <a:r>
                        <a:rPr lang="en-US" sz="1500" dirty="0">
                          <a:latin typeface="Arial" panose="020B0604020202020204" pitchFamily="34" charset="0"/>
                          <a:cs typeface="Arial" panose="020B0604020202020204" pitchFamily="34" charset="0"/>
                        </a:rPr>
                        <a:t> goes unchecked.</a:t>
                      </a:r>
                    </a:p>
                  </a:txBody>
                  <a:tcPr/>
                </a:tc>
                <a:extLst>
                  <a:ext uri="{0D108BD9-81ED-4DB2-BD59-A6C34878D82A}">
                    <a16:rowId xmlns:a16="http://schemas.microsoft.com/office/drawing/2014/main" val="296306381"/>
                  </a:ext>
                </a:extLst>
              </a:tr>
            </a:tbl>
          </a:graphicData>
        </a:graphic>
      </p:graphicFrame>
    </p:spTree>
    <p:extLst>
      <p:ext uri="{BB962C8B-B14F-4D97-AF65-F5344CB8AC3E}">
        <p14:creationId xmlns:p14="http://schemas.microsoft.com/office/powerpoint/2010/main" val="2865646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52400" y="111760"/>
            <a:ext cx="6187440" cy="46166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SWISS CHEESE ANALYSIS</a:t>
            </a:r>
          </a:p>
        </p:txBody>
      </p:sp>
      <p:pic>
        <p:nvPicPr>
          <p:cNvPr id="3" name="Picture 2"/>
          <p:cNvPicPr>
            <a:picLocks noChangeAspect="1"/>
          </p:cNvPicPr>
          <p:nvPr/>
        </p:nvPicPr>
        <p:blipFill>
          <a:blip r:embed="rId2"/>
          <a:stretch>
            <a:fillRect/>
          </a:stretch>
        </p:blipFill>
        <p:spPr>
          <a:xfrm>
            <a:off x="1036320" y="645735"/>
            <a:ext cx="9387840" cy="5623485"/>
          </a:xfrm>
          <a:prstGeom prst="rect">
            <a:avLst/>
          </a:prstGeom>
        </p:spPr>
      </p:pic>
      <p:sp>
        <p:nvSpPr>
          <p:cNvPr id="4" name="TextBox 3"/>
          <p:cNvSpPr txBox="1"/>
          <p:nvPr/>
        </p:nvSpPr>
        <p:spPr>
          <a:xfrm>
            <a:off x="8981440" y="6341530"/>
            <a:ext cx="2011680" cy="307777"/>
          </a:xfrm>
          <a:prstGeom prst="rect">
            <a:avLst/>
          </a:prstGeom>
          <a:noFill/>
        </p:spPr>
        <p:txBody>
          <a:bodyPr wrap="square" rtlCol="0">
            <a:spAutoFit/>
          </a:bodyPr>
          <a:lstStyle/>
          <a:p>
            <a:pPr algn="ctr"/>
            <a:r>
              <a:rPr lang="en-US" sz="1400" b="1" dirty="0">
                <a:solidFill>
                  <a:schemeClr val="bg1"/>
                </a:solidFill>
                <a:latin typeface="Arial" panose="020B0604020202020204" pitchFamily="34" charset="0"/>
                <a:cs typeface="Arial" panose="020B0604020202020204" pitchFamily="34" charset="0"/>
              </a:rPr>
              <a:t>Author, 2025</a:t>
            </a:r>
          </a:p>
        </p:txBody>
      </p:sp>
    </p:spTree>
    <p:extLst>
      <p:ext uri="{BB962C8B-B14F-4D97-AF65-F5344CB8AC3E}">
        <p14:creationId xmlns:p14="http://schemas.microsoft.com/office/powerpoint/2010/main" val="775469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32080" y="0"/>
            <a:ext cx="6187440" cy="46166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BENCHMARKING</a:t>
            </a:r>
          </a:p>
        </p:txBody>
      </p:sp>
      <p:graphicFrame>
        <p:nvGraphicFramePr>
          <p:cNvPr id="4" name="Table 3"/>
          <p:cNvGraphicFramePr>
            <a:graphicFrameLocks noGrp="1"/>
          </p:cNvGraphicFramePr>
          <p:nvPr>
            <p:extLst>
              <p:ext uri="{D42A27DB-BD31-4B8C-83A1-F6EECF244321}">
                <p14:modId xmlns:p14="http://schemas.microsoft.com/office/powerpoint/2010/main" val="4146649281"/>
              </p:ext>
            </p:extLst>
          </p:nvPr>
        </p:nvGraphicFramePr>
        <p:xfrm>
          <a:off x="132080" y="587587"/>
          <a:ext cx="11887200" cy="5833535"/>
        </p:xfrm>
        <a:graphic>
          <a:graphicData uri="http://schemas.openxmlformats.org/drawingml/2006/table">
            <a:tbl>
              <a:tblPr firstRow="1" bandRow="1">
                <a:tableStyleId>{5C22544A-7EE6-4342-B048-85BDC9FD1C3A}</a:tableStyleId>
              </a:tblPr>
              <a:tblGrid>
                <a:gridCol w="2235200">
                  <a:extLst>
                    <a:ext uri="{9D8B030D-6E8A-4147-A177-3AD203B41FA5}">
                      <a16:colId xmlns:a16="http://schemas.microsoft.com/office/drawing/2014/main" val="879161824"/>
                    </a:ext>
                  </a:extLst>
                </a:gridCol>
                <a:gridCol w="3383280">
                  <a:extLst>
                    <a:ext uri="{9D8B030D-6E8A-4147-A177-3AD203B41FA5}">
                      <a16:colId xmlns:a16="http://schemas.microsoft.com/office/drawing/2014/main" val="2226105123"/>
                    </a:ext>
                  </a:extLst>
                </a:gridCol>
                <a:gridCol w="3088640">
                  <a:extLst>
                    <a:ext uri="{9D8B030D-6E8A-4147-A177-3AD203B41FA5}">
                      <a16:colId xmlns:a16="http://schemas.microsoft.com/office/drawing/2014/main" val="4083314325"/>
                    </a:ext>
                  </a:extLst>
                </a:gridCol>
                <a:gridCol w="3180080">
                  <a:extLst>
                    <a:ext uri="{9D8B030D-6E8A-4147-A177-3AD203B41FA5}">
                      <a16:colId xmlns:a16="http://schemas.microsoft.com/office/drawing/2014/main" val="3632847058"/>
                    </a:ext>
                  </a:extLst>
                </a:gridCol>
              </a:tblGrid>
              <a:tr h="358987">
                <a:tc>
                  <a:txBody>
                    <a:bodyPr/>
                    <a:lstStyle/>
                    <a:p>
                      <a:r>
                        <a:rPr lang="en-US" sz="1500" dirty="0">
                          <a:latin typeface="Arial" panose="020B0604020202020204" pitchFamily="34" charset="0"/>
                          <a:cs typeface="Arial" panose="020B0604020202020204" pitchFamily="34" charset="0"/>
                        </a:rPr>
                        <a:t>Benchmarking Area</a:t>
                      </a:r>
                    </a:p>
                  </a:txBody>
                  <a:tcPr/>
                </a:tc>
                <a:tc>
                  <a:txBody>
                    <a:bodyPr/>
                    <a:lstStyle/>
                    <a:p>
                      <a:r>
                        <a:rPr lang="en-US" sz="1500" dirty="0">
                          <a:latin typeface="Arial" panose="020B0604020202020204" pitchFamily="34" charset="0"/>
                          <a:cs typeface="Arial" panose="020B0604020202020204" pitchFamily="34" charset="0"/>
                        </a:rPr>
                        <a:t>Standard</a:t>
                      </a:r>
                    </a:p>
                  </a:txBody>
                  <a:tcPr/>
                </a:tc>
                <a:tc>
                  <a:txBody>
                    <a:bodyPr/>
                    <a:lstStyle/>
                    <a:p>
                      <a:r>
                        <a:rPr lang="en-US" sz="1500" dirty="0">
                          <a:latin typeface="Arial" panose="020B0604020202020204" pitchFamily="34" charset="0"/>
                          <a:cs typeface="Arial" panose="020B0604020202020204" pitchFamily="34" charset="0"/>
                        </a:rPr>
                        <a:t>Gaps</a:t>
                      </a:r>
                    </a:p>
                  </a:txBody>
                  <a:tcPr/>
                </a:tc>
                <a:tc>
                  <a:txBody>
                    <a:bodyPr/>
                    <a:lstStyle/>
                    <a:p>
                      <a:r>
                        <a:rPr lang="en-US" sz="1500" dirty="0">
                          <a:latin typeface="Arial" panose="020B0604020202020204" pitchFamily="34" charset="0"/>
                          <a:cs typeface="Arial" panose="020B0604020202020204" pitchFamily="34" charset="0"/>
                        </a:rPr>
                        <a:t>Improvement Action</a:t>
                      </a:r>
                    </a:p>
                  </a:txBody>
                  <a:tcPr/>
                </a:tc>
                <a:extLst>
                  <a:ext uri="{0D108BD9-81ED-4DB2-BD59-A6C34878D82A}">
                    <a16:rowId xmlns:a16="http://schemas.microsoft.com/office/drawing/2014/main" val="3242215826"/>
                  </a:ext>
                </a:extLst>
              </a:tr>
              <a:tr h="1435947">
                <a:tc>
                  <a:txBody>
                    <a:bodyPr/>
                    <a:lstStyle/>
                    <a:p>
                      <a:r>
                        <a:rPr lang="en-US" sz="1500" dirty="0">
                          <a:latin typeface="Arial" panose="020B0604020202020204" pitchFamily="34" charset="0"/>
                          <a:cs typeface="Arial" panose="020B0604020202020204" pitchFamily="34" charset="0"/>
                        </a:rPr>
                        <a:t>Staffing and Clinical Governance </a:t>
                      </a:r>
                    </a:p>
                  </a:txBody>
                  <a:tcPr/>
                </a:tc>
                <a:tc>
                  <a:txBody>
                    <a:bodyPr/>
                    <a:lstStyle/>
                    <a:p>
                      <a:pPr algn="just"/>
                      <a:r>
                        <a:rPr lang="en-US" sz="1500" dirty="0">
                          <a:latin typeface="Arial" panose="020B0604020202020204" pitchFamily="34" charset="0"/>
                          <a:cs typeface="Arial" panose="020B0604020202020204" pitchFamily="34" charset="0"/>
                        </a:rPr>
                        <a:t>NHS England and RCPCH recommended consultant</a:t>
                      </a:r>
                      <a:r>
                        <a:rPr lang="en-US" sz="1500" baseline="0" dirty="0">
                          <a:latin typeface="Arial" panose="020B0604020202020204" pitchFamily="34" charset="0"/>
                          <a:cs typeface="Arial" panose="020B0604020202020204" pitchFamily="34" charset="0"/>
                        </a:rPr>
                        <a:t> neonatologist to be available 24/7 and adequate nurse-to-infant ratio (NHS England, 2024; RCPCH, 2020).</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There</a:t>
                      </a:r>
                      <a:r>
                        <a:rPr lang="en-US" sz="1500" baseline="0" dirty="0">
                          <a:latin typeface="Arial" panose="020B0604020202020204" pitchFamily="34" charset="0"/>
                          <a:cs typeface="Arial" panose="020B0604020202020204" pitchFamily="34" charset="0"/>
                        </a:rPr>
                        <a:t> is shortage of senior staff and this is against established standards (</a:t>
                      </a:r>
                      <a:r>
                        <a:rPr lang="en-US" sz="1500" baseline="0" dirty="0" err="1">
                          <a:latin typeface="Arial" panose="020B0604020202020204" pitchFamily="34" charset="0"/>
                          <a:cs typeface="Arial" panose="020B0604020202020204" pitchFamily="34" charset="0"/>
                        </a:rPr>
                        <a:t>Thirwall</a:t>
                      </a:r>
                      <a:r>
                        <a:rPr lang="en-US" sz="1500" baseline="0" dirty="0">
                          <a:latin typeface="Arial" panose="020B0604020202020204" pitchFamily="34" charset="0"/>
                          <a:cs typeface="Arial" panose="020B0604020202020204" pitchFamily="34" charset="0"/>
                        </a:rPr>
                        <a:t> Inquiry, 2025).</a:t>
                      </a:r>
                      <a:endParaRPr lang="en-US" sz="1500" dirty="0">
                        <a:latin typeface="Arial" panose="020B0604020202020204" pitchFamily="34" charset="0"/>
                        <a:cs typeface="Arial" panose="020B0604020202020204" pitchFamily="34" charset="0"/>
                      </a:endParaRPr>
                    </a:p>
                  </a:txBody>
                  <a:tcPr/>
                </a:tc>
                <a:tc>
                  <a:txBody>
                    <a:bodyPr/>
                    <a:lstStyle/>
                    <a:p>
                      <a:r>
                        <a:rPr lang="en-US" sz="1500" dirty="0">
                          <a:latin typeface="Arial" panose="020B0604020202020204" pitchFamily="34" charset="0"/>
                          <a:cs typeface="Arial" panose="020B0604020202020204" pitchFamily="34" charset="0"/>
                        </a:rPr>
                        <a:t>Proper workforce planning and adequate</a:t>
                      </a:r>
                      <a:r>
                        <a:rPr lang="en-US" sz="1500" baseline="0" dirty="0">
                          <a:latin typeface="Arial" panose="020B0604020202020204" pitchFamily="34" charset="0"/>
                          <a:cs typeface="Arial" panose="020B0604020202020204" pitchFamily="34" charset="0"/>
                        </a:rPr>
                        <a:t> staff rotation to cover shifts.</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7557617"/>
                  </a:ext>
                </a:extLst>
              </a:tr>
              <a:tr h="1705187">
                <a:tc>
                  <a:txBody>
                    <a:bodyPr/>
                    <a:lstStyle/>
                    <a:p>
                      <a:r>
                        <a:rPr lang="en-US" sz="1500" dirty="0">
                          <a:latin typeface="Arial" panose="020B0604020202020204" pitchFamily="34" charset="0"/>
                          <a:cs typeface="Arial" panose="020B0604020202020204" pitchFamily="34" charset="0"/>
                        </a:rPr>
                        <a:t>Risk and Incident Management</a:t>
                      </a:r>
                    </a:p>
                  </a:txBody>
                  <a:tcPr/>
                </a:tc>
                <a:tc>
                  <a:txBody>
                    <a:bodyPr/>
                    <a:lstStyle/>
                    <a:p>
                      <a:pPr algn="just"/>
                      <a:r>
                        <a:rPr lang="en-US" sz="1500" dirty="0">
                          <a:latin typeface="Arial" panose="020B0604020202020204" pitchFamily="34" charset="0"/>
                          <a:cs typeface="Arial" panose="020B0604020202020204" pitchFamily="34" charset="0"/>
                        </a:rPr>
                        <a:t>The NHS Patient Safety Framework</a:t>
                      </a:r>
                      <a:r>
                        <a:rPr lang="en-US" sz="1500" baseline="0" dirty="0">
                          <a:latin typeface="Arial" panose="020B0604020202020204" pitchFamily="34" charset="0"/>
                          <a:cs typeface="Arial" panose="020B0604020202020204" pitchFamily="34" charset="0"/>
                        </a:rPr>
                        <a:t> (2021) mandates reporting incidents in time, doing root cause analysis and escalating safety concerns to regulatory bodies (NHS England, 2021).</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Safety concerns</a:t>
                      </a:r>
                      <a:r>
                        <a:rPr lang="en-US" sz="1500" baseline="0" dirty="0">
                          <a:latin typeface="Arial" panose="020B0604020202020204" pitchFamily="34" charset="0"/>
                          <a:cs typeface="Arial" panose="020B0604020202020204" pitchFamily="34" charset="0"/>
                        </a:rPr>
                        <a:t> in the neonatal health facility was ignored and this delayed interventions (</a:t>
                      </a:r>
                      <a:r>
                        <a:rPr lang="en-US" sz="1500" baseline="0" dirty="0" err="1">
                          <a:latin typeface="Arial" panose="020B0604020202020204" pitchFamily="34" charset="0"/>
                          <a:cs typeface="Arial" panose="020B0604020202020204" pitchFamily="34" charset="0"/>
                        </a:rPr>
                        <a:t>Switalkis</a:t>
                      </a:r>
                      <a:r>
                        <a:rPr lang="en-US" sz="1500" baseline="0" dirty="0">
                          <a:latin typeface="Arial" panose="020B0604020202020204" pitchFamily="34" charset="0"/>
                          <a:cs typeface="Arial" panose="020B0604020202020204" pitchFamily="34" charset="0"/>
                        </a:rPr>
                        <a:t>, 2024))</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Create a safety team an</a:t>
                      </a:r>
                      <a:r>
                        <a:rPr lang="en-US" sz="1500" baseline="0" dirty="0">
                          <a:latin typeface="Arial" panose="020B0604020202020204" pitchFamily="34" charset="0"/>
                          <a:cs typeface="Arial" panose="020B0604020202020204" pitchFamily="34" charset="0"/>
                        </a:rPr>
                        <a:t>d install a duty holder to be in charge of safety in the health facility.</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86161273"/>
                  </a:ext>
                </a:extLst>
              </a:tr>
              <a:tr h="1166707">
                <a:tc>
                  <a:txBody>
                    <a:bodyPr/>
                    <a:lstStyle/>
                    <a:p>
                      <a:r>
                        <a:rPr lang="en-US" sz="1500" dirty="0">
                          <a:latin typeface="Arial" panose="020B0604020202020204" pitchFamily="34" charset="0"/>
                          <a:cs typeface="Arial" panose="020B0604020202020204" pitchFamily="34" charset="0"/>
                        </a:rPr>
                        <a:t>Safety Culture and Communication</a:t>
                      </a:r>
                    </a:p>
                  </a:txBody>
                  <a:tcPr/>
                </a:tc>
                <a:tc>
                  <a:txBody>
                    <a:bodyPr/>
                    <a:lstStyle/>
                    <a:p>
                      <a:pPr algn="just"/>
                      <a:r>
                        <a:rPr lang="en-US" sz="1500" dirty="0">
                          <a:latin typeface="Arial" panose="020B0604020202020204" pitchFamily="34" charset="0"/>
                          <a:cs typeface="Arial" panose="020B0604020202020204" pitchFamily="34" charset="0"/>
                        </a:rPr>
                        <a:t>CQC and</a:t>
                      </a:r>
                      <a:r>
                        <a:rPr lang="en-US" sz="1500" baseline="0" dirty="0">
                          <a:latin typeface="Arial" panose="020B0604020202020204" pitchFamily="34" charset="0"/>
                          <a:cs typeface="Arial" panose="020B0604020202020204" pitchFamily="34" charset="0"/>
                        </a:rPr>
                        <a:t> NHS Standards include open communication and psychological safety (NHS England, 2022).</a:t>
                      </a:r>
                      <a:endParaRPr lang="en-US" sz="1500" dirty="0">
                        <a:latin typeface="Arial" panose="020B0604020202020204" pitchFamily="34" charset="0"/>
                        <a:cs typeface="Arial" panose="020B0604020202020204" pitchFamily="34" charset="0"/>
                      </a:endParaRPr>
                    </a:p>
                  </a:txBody>
                  <a:tcPr/>
                </a:tc>
                <a:tc>
                  <a:txBody>
                    <a:bodyPr/>
                    <a:lstStyle/>
                    <a:p>
                      <a:pPr algn="just"/>
                      <a:r>
                        <a:rPr lang="en-US" sz="1500" dirty="0">
                          <a:latin typeface="Arial" panose="020B0604020202020204" pitchFamily="34" charset="0"/>
                          <a:cs typeface="Arial" panose="020B0604020202020204" pitchFamily="34" charset="0"/>
                        </a:rPr>
                        <a:t>Constructive criticism was</a:t>
                      </a:r>
                      <a:r>
                        <a:rPr lang="en-US" sz="1500" baseline="0" dirty="0">
                          <a:latin typeface="Arial" panose="020B0604020202020204" pitchFamily="34" charset="0"/>
                          <a:cs typeface="Arial" panose="020B0604020202020204" pitchFamily="34" charset="0"/>
                        </a:rPr>
                        <a:t> not encouraged and staff are discouraged from speaking up (Blind, 2025).</a:t>
                      </a:r>
                      <a:endParaRPr lang="en-US" sz="1500" dirty="0">
                        <a:latin typeface="Arial" panose="020B0604020202020204" pitchFamily="34" charset="0"/>
                        <a:cs typeface="Arial" panose="020B0604020202020204" pitchFamily="34" charset="0"/>
                      </a:endParaRPr>
                    </a:p>
                  </a:txBody>
                  <a:tcPr/>
                </a:tc>
                <a:tc>
                  <a:txBody>
                    <a:bodyPr/>
                    <a:lstStyle/>
                    <a:p>
                      <a:r>
                        <a:rPr lang="en-US" sz="1500" dirty="0">
                          <a:latin typeface="Arial" panose="020B0604020202020204" pitchFamily="34" charset="0"/>
                          <a:cs typeface="Arial" panose="020B0604020202020204" pitchFamily="34" charset="0"/>
                        </a:rPr>
                        <a:t>Adopt constructive</a:t>
                      </a:r>
                      <a:r>
                        <a:rPr lang="en-US" sz="1500" baseline="0" dirty="0">
                          <a:latin typeface="Arial" panose="020B0604020202020204" pitchFamily="34" charset="0"/>
                          <a:cs typeface="Arial" panose="020B0604020202020204" pitchFamily="34" charset="0"/>
                        </a:rPr>
                        <a:t> feedbacks and give staff freedoms to speak up.</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4291816"/>
                  </a:ext>
                </a:extLst>
              </a:tr>
              <a:tr h="1166707">
                <a:tc>
                  <a:txBody>
                    <a:bodyPr/>
                    <a:lstStyle/>
                    <a:p>
                      <a:r>
                        <a:rPr lang="en-US" sz="1500" dirty="0">
                          <a:latin typeface="Arial" panose="020B0604020202020204" pitchFamily="34" charset="0"/>
                          <a:cs typeface="Arial" panose="020B0604020202020204" pitchFamily="34" charset="0"/>
                        </a:rPr>
                        <a:t>Environment</a:t>
                      </a:r>
                      <a:r>
                        <a:rPr lang="en-US" sz="1500" baseline="0" dirty="0">
                          <a:latin typeface="Arial" panose="020B0604020202020204" pitchFamily="34" charset="0"/>
                          <a:cs typeface="Arial" panose="020B0604020202020204" pitchFamily="34" charset="0"/>
                        </a:rPr>
                        <a:t> and Infection Control </a:t>
                      </a:r>
                      <a:endParaRPr lang="en-US" sz="1500" dirty="0">
                        <a:latin typeface="Arial" panose="020B0604020202020204" pitchFamily="34" charset="0"/>
                        <a:cs typeface="Arial" panose="020B0604020202020204" pitchFamily="34" charset="0"/>
                      </a:endParaRPr>
                    </a:p>
                  </a:txBody>
                  <a:tcPr/>
                </a:tc>
                <a:tc>
                  <a:txBody>
                    <a:bodyPr/>
                    <a:lstStyle/>
                    <a:p>
                      <a:r>
                        <a:rPr lang="en-US" sz="1500" dirty="0">
                          <a:latin typeface="Arial" panose="020B0604020202020204" pitchFamily="34" charset="0"/>
                          <a:cs typeface="Arial" panose="020B0604020202020204" pitchFamily="34" charset="0"/>
                        </a:rPr>
                        <a:t>CQC and NHS require</a:t>
                      </a:r>
                      <a:r>
                        <a:rPr lang="en-US" sz="1500" baseline="0" dirty="0">
                          <a:latin typeface="Arial" panose="020B0604020202020204" pitchFamily="34" charset="0"/>
                          <a:cs typeface="Arial" panose="020B0604020202020204" pitchFamily="34" charset="0"/>
                        </a:rPr>
                        <a:t> health facility to be safe and well-maintained to prevent infections (CQC, 2024).</a:t>
                      </a:r>
                      <a:endParaRPr lang="en-US" sz="1500" dirty="0">
                        <a:latin typeface="Arial" panose="020B0604020202020204" pitchFamily="34" charset="0"/>
                        <a:cs typeface="Arial" panose="020B0604020202020204" pitchFamily="34" charset="0"/>
                      </a:endParaRPr>
                    </a:p>
                  </a:txBody>
                  <a:tcPr/>
                </a:tc>
                <a:tc>
                  <a:txBody>
                    <a:bodyPr/>
                    <a:lstStyle/>
                    <a:p>
                      <a:r>
                        <a:rPr lang="en-US" sz="1500" dirty="0">
                          <a:latin typeface="Arial" panose="020B0604020202020204" pitchFamily="34" charset="0"/>
                          <a:cs typeface="Arial" panose="020B0604020202020204" pitchFamily="34" charset="0"/>
                        </a:rPr>
                        <a:t>Poor infrastructure and infection outbreaks (Felicity and Dave, 2024).</a:t>
                      </a:r>
                    </a:p>
                  </a:txBody>
                  <a:tcPr/>
                </a:tc>
                <a:tc>
                  <a:txBody>
                    <a:bodyPr/>
                    <a:lstStyle/>
                    <a:p>
                      <a:pPr algn="just"/>
                      <a:r>
                        <a:rPr lang="en-US" sz="1500" dirty="0">
                          <a:latin typeface="Arial" panose="020B0604020202020204" pitchFamily="34" charset="0"/>
                          <a:cs typeface="Arial" panose="020B0604020202020204" pitchFamily="34" charset="0"/>
                        </a:rPr>
                        <a:t>Regular environmental audits and compliance</a:t>
                      </a:r>
                      <a:r>
                        <a:rPr lang="en-US" sz="1500" baseline="0" dirty="0">
                          <a:latin typeface="Arial" panose="020B0604020202020204" pitchFamily="34" charset="0"/>
                          <a:cs typeface="Arial" panose="020B0604020202020204" pitchFamily="34" charset="0"/>
                        </a:rPr>
                        <a:t> with regulatory bodies upgrade.</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57168166"/>
                  </a:ext>
                </a:extLst>
              </a:tr>
            </a:tbl>
          </a:graphicData>
        </a:graphic>
      </p:graphicFrame>
    </p:spTree>
    <p:extLst>
      <p:ext uri="{BB962C8B-B14F-4D97-AF65-F5344CB8AC3E}">
        <p14:creationId xmlns:p14="http://schemas.microsoft.com/office/powerpoint/2010/main" val="3001350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01600" y="142240"/>
            <a:ext cx="11805920" cy="637097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POLICY ISSUES</a:t>
            </a:r>
          </a:p>
          <a:p>
            <a:endParaRPr lang="en-US" sz="2400" b="1" dirty="0">
              <a:solidFill>
                <a:schemeClr val="bg1"/>
              </a:solidFill>
              <a:latin typeface="Arial" panose="020B0604020202020204" pitchFamily="34" charset="0"/>
              <a:cs typeface="Arial" panose="020B0604020202020204" pitchFamily="34" charset="0"/>
            </a:endParaRPr>
          </a:p>
          <a:p>
            <a:pPr algn="just">
              <a:lnSpc>
                <a:spcPct val="150000"/>
              </a:lnSpc>
            </a:pPr>
            <a:r>
              <a:rPr lang="en-US" sz="1500" b="1" dirty="0">
                <a:solidFill>
                  <a:schemeClr val="bg1"/>
                </a:solidFill>
                <a:latin typeface="Arial" panose="020B0604020202020204" pitchFamily="34" charset="0"/>
                <a:cs typeface="Arial" panose="020B0604020202020204" pitchFamily="34" charset="0"/>
              </a:rPr>
              <a:t>Policy Issues Contributing to Root Causes</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There is no formal mechanism to review neonatal incidence.</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Junior staff and nurses feared challenging the </a:t>
            </a:r>
            <a:r>
              <a:rPr lang="en-US" sz="1500" dirty="0" err="1">
                <a:solidFill>
                  <a:schemeClr val="bg1"/>
                </a:solidFill>
                <a:latin typeface="Arial" panose="020B0604020202020204" pitchFamily="34" charset="0"/>
                <a:cs typeface="Arial" panose="020B0604020202020204" pitchFamily="34" charset="0"/>
              </a:rPr>
              <a:t>organisation’s</a:t>
            </a:r>
            <a:r>
              <a:rPr lang="en-US" sz="1500" dirty="0">
                <a:solidFill>
                  <a:schemeClr val="bg1"/>
                </a:solidFill>
                <a:latin typeface="Arial" panose="020B0604020202020204" pitchFamily="34" charset="0"/>
                <a:cs typeface="Arial" panose="020B0604020202020204" pitchFamily="34" charset="0"/>
              </a:rPr>
              <a:t> decision and raising safety concerns.</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There was a delayed RCHCP and CQC intervention despite problem identification, which is an indication of regulatory oversight.</a:t>
            </a:r>
          </a:p>
          <a:p>
            <a:pPr algn="just">
              <a:lnSpc>
                <a:spcPct val="150000"/>
              </a:lnSpc>
            </a:pPr>
            <a:r>
              <a:rPr lang="en-US" sz="1500" b="1" dirty="0">
                <a:solidFill>
                  <a:schemeClr val="bg1"/>
                </a:solidFill>
                <a:latin typeface="Arial" panose="020B0604020202020204" pitchFamily="34" charset="0"/>
                <a:cs typeface="Arial" panose="020B0604020202020204" pitchFamily="34" charset="0"/>
              </a:rPr>
              <a:t>Influence on Service Delivery</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Delay in </a:t>
            </a:r>
            <a:r>
              <a:rPr lang="en-US" sz="1500" dirty="0" err="1">
                <a:solidFill>
                  <a:schemeClr val="bg1"/>
                </a:solidFill>
                <a:latin typeface="Arial" panose="020B0604020202020204" pitchFamily="34" charset="0"/>
                <a:cs typeface="Arial" panose="020B0604020202020204" pitchFamily="34" charset="0"/>
              </a:rPr>
              <a:t>recognising</a:t>
            </a:r>
            <a:r>
              <a:rPr lang="en-US" sz="1500" dirty="0">
                <a:solidFill>
                  <a:schemeClr val="bg1"/>
                </a:solidFill>
                <a:latin typeface="Arial" panose="020B0604020202020204" pitchFamily="34" charset="0"/>
                <a:cs typeface="Arial" panose="020B0604020202020204" pitchFamily="34" charset="0"/>
              </a:rPr>
              <a:t> and responding to neonatal facility deterioration. </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Incidence recurrence due to the lack of a timely escalation procedure.</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Families that are not literate or confident are less likely to be heard, reinforcing inequalities in hearing.</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The lack of decision review feedback cycles in the health </a:t>
            </a:r>
            <a:r>
              <a:rPr lang="en-US" sz="1500" dirty="0" err="1">
                <a:solidFill>
                  <a:schemeClr val="bg1"/>
                </a:solidFill>
                <a:latin typeface="Arial" panose="020B0604020202020204" pitchFamily="34" charset="0"/>
                <a:cs typeface="Arial" panose="020B0604020202020204" pitchFamily="34" charset="0"/>
              </a:rPr>
              <a:t>organisation</a:t>
            </a:r>
            <a:r>
              <a:rPr lang="en-US" sz="1500" dirty="0">
                <a:solidFill>
                  <a:schemeClr val="bg1"/>
                </a:solidFill>
                <a:latin typeface="Arial" panose="020B0604020202020204" pitchFamily="34" charset="0"/>
                <a:cs typeface="Arial" panose="020B0604020202020204" pitchFamily="34" charset="0"/>
              </a:rPr>
              <a:t> limited the </a:t>
            </a:r>
            <a:r>
              <a:rPr lang="en-US" sz="1500" dirty="0" err="1">
                <a:solidFill>
                  <a:schemeClr val="bg1"/>
                </a:solidFill>
                <a:latin typeface="Arial" panose="020B0604020202020204" pitchFamily="34" charset="0"/>
                <a:cs typeface="Arial" panose="020B0604020202020204" pitchFamily="34" charset="0"/>
              </a:rPr>
              <a:t>organisation’s</a:t>
            </a:r>
            <a:r>
              <a:rPr lang="en-US" sz="1500" dirty="0">
                <a:solidFill>
                  <a:schemeClr val="bg1"/>
                </a:solidFill>
                <a:latin typeface="Arial" panose="020B0604020202020204" pitchFamily="34" charset="0"/>
                <a:cs typeface="Arial" panose="020B0604020202020204" pitchFamily="34" charset="0"/>
              </a:rPr>
              <a:t> quality and learning improvement.</a:t>
            </a:r>
          </a:p>
          <a:p>
            <a:pPr algn="just">
              <a:lnSpc>
                <a:spcPct val="150000"/>
              </a:lnSpc>
            </a:pPr>
            <a:r>
              <a:rPr lang="en-US" sz="1500" b="1" dirty="0">
                <a:solidFill>
                  <a:schemeClr val="bg1"/>
                </a:solidFill>
                <a:latin typeface="Arial" panose="020B0604020202020204" pitchFamily="34" charset="0"/>
                <a:cs typeface="Arial" panose="020B0604020202020204" pitchFamily="34" charset="0"/>
              </a:rPr>
              <a:t>Impact on Policy</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The government announced a public inquiry into </a:t>
            </a:r>
            <a:r>
              <a:rPr lang="en-US" sz="1500" dirty="0" err="1">
                <a:solidFill>
                  <a:schemeClr val="bg1"/>
                </a:solidFill>
                <a:latin typeface="Arial" panose="020B0604020202020204" pitchFamily="34" charset="0"/>
                <a:cs typeface="Arial" panose="020B0604020202020204" pitchFamily="34" charset="0"/>
              </a:rPr>
              <a:t>Letby’s</a:t>
            </a:r>
            <a:r>
              <a:rPr lang="en-US" sz="1500" dirty="0">
                <a:solidFill>
                  <a:schemeClr val="bg1"/>
                </a:solidFill>
                <a:latin typeface="Arial" panose="020B0604020202020204" pitchFamily="34" charset="0"/>
                <a:cs typeface="Arial" panose="020B0604020202020204" pitchFamily="34" charset="0"/>
              </a:rPr>
              <a:t> case following her conviction (Felicity and David, 2024).</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A more </a:t>
            </a:r>
            <a:r>
              <a:rPr lang="en-US" sz="1500" dirty="0" err="1">
                <a:solidFill>
                  <a:schemeClr val="bg1"/>
                </a:solidFill>
                <a:latin typeface="Arial" panose="020B0604020202020204" pitchFamily="34" charset="0"/>
                <a:cs typeface="Arial" panose="020B0604020202020204" pitchFamily="34" charset="0"/>
              </a:rPr>
              <a:t>formalised</a:t>
            </a:r>
            <a:r>
              <a:rPr lang="en-US" sz="1500" dirty="0">
                <a:solidFill>
                  <a:schemeClr val="bg1"/>
                </a:solidFill>
                <a:latin typeface="Arial" panose="020B0604020202020204" pitchFamily="34" charset="0"/>
                <a:cs typeface="Arial" panose="020B0604020202020204" pitchFamily="34" charset="0"/>
              </a:rPr>
              <a:t> whistle-blowing framework to confer protection on staff who raise concerns (Hatton, 2023).</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The </a:t>
            </a:r>
            <a:r>
              <a:rPr lang="en-US" sz="1500" dirty="0" err="1">
                <a:solidFill>
                  <a:schemeClr val="bg1"/>
                </a:solidFill>
                <a:latin typeface="Arial" panose="020B0604020202020204" pitchFamily="34" charset="0"/>
                <a:cs typeface="Arial" panose="020B0604020202020204" pitchFamily="34" charset="0"/>
              </a:rPr>
              <a:t>Letby’s</a:t>
            </a:r>
            <a:r>
              <a:rPr lang="en-US" sz="1500" dirty="0">
                <a:solidFill>
                  <a:schemeClr val="bg1"/>
                </a:solidFill>
                <a:latin typeface="Arial" panose="020B0604020202020204" pitchFamily="34" charset="0"/>
                <a:cs typeface="Arial" panose="020B0604020202020204" pitchFamily="34" charset="0"/>
              </a:rPr>
              <a:t> Case is now being used as a prominent example of the culture of fear within the NHS (Phil, 2023).</a:t>
            </a:r>
          </a:p>
          <a:p>
            <a:pPr marL="285750" indent="-285750" algn="just">
              <a:lnSpc>
                <a:spcPct val="150000"/>
              </a:lnSpc>
              <a:buFont typeface="Wingdings" panose="05000000000000000000" pitchFamily="2" charset="2"/>
              <a:buChar char="§"/>
            </a:pPr>
            <a:r>
              <a:rPr lang="en-US" sz="1500" dirty="0">
                <a:solidFill>
                  <a:schemeClr val="bg1"/>
                </a:solidFill>
                <a:latin typeface="Arial" panose="020B0604020202020204" pitchFamily="34" charset="0"/>
                <a:cs typeface="Arial" panose="020B0604020202020204" pitchFamily="34" charset="0"/>
              </a:rPr>
              <a:t>The case has led to policy discussion on early detection of healthcare issues and giving families a stronger voice in raising their concerns (Dennis, 2024).</a:t>
            </a:r>
          </a:p>
          <a:p>
            <a:pPr marL="285750" indent="-285750">
              <a:lnSpc>
                <a:spcPct val="150000"/>
              </a:lnSpc>
              <a:buFont typeface="Wingdings" panose="05000000000000000000" pitchFamily="2" charset="2"/>
              <a:buChar char="§"/>
            </a:pPr>
            <a:endParaRPr lang="en-US" sz="1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0713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01600" y="142240"/>
            <a:ext cx="4785360" cy="461665"/>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OVERVIEW OF COMPONENT 2</a:t>
            </a:r>
          </a:p>
        </p:txBody>
      </p:sp>
      <p:graphicFrame>
        <p:nvGraphicFramePr>
          <p:cNvPr id="3" name="Table 2"/>
          <p:cNvGraphicFramePr>
            <a:graphicFrameLocks noGrp="1"/>
          </p:cNvGraphicFramePr>
          <p:nvPr>
            <p:extLst>
              <p:ext uri="{D42A27DB-BD31-4B8C-83A1-F6EECF244321}">
                <p14:modId xmlns:p14="http://schemas.microsoft.com/office/powerpoint/2010/main" val="2505063041"/>
              </p:ext>
            </p:extLst>
          </p:nvPr>
        </p:nvGraphicFramePr>
        <p:xfrm>
          <a:off x="423332" y="719664"/>
          <a:ext cx="11288022" cy="5276691"/>
        </p:xfrm>
        <a:graphic>
          <a:graphicData uri="http://schemas.openxmlformats.org/drawingml/2006/table">
            <a:tbl>
              <a:tblPr firstRow="1" bandRow="1">
                <a:tableStyleId>{5C22544A-7EE6-4342-B048-85BDC9FD1C3A}</a:tableStyleId>
              </a:tblPr>
              <a:tblGrid>
                <a:gridCol w="2757885">
                  <a:extLst>
                    <a:ext uri="{9D8B030D-6E8A-4147-A177-3AD203B41FA5}">
                      <a16:colId xmlns:a16="http://schemas.microsoft.com/office/drawing/2014/main" val="2604085574"/>
                    </a:ext>
                  </a:extLst>
                </a:gridCol>
                <a:gridCol w="8530137">
                  <a:extLst>
                    <a:ext uri="{9D8B030D-6E8A-4147-A177-3AD203B41FA5}">
                      <a16:colId xmlns:a16="http://schemas.microsoft.com/office/drawing/2014/main" val="156979259"/>
                    </a:ext>
                  </a:extLst>
                </a:gridCol>
              </a:tblGrid>
              <a:tr h="449554">
                <a:tc>
                  <a:txBody>
                    <a:bodyPr/>
                    <a:lstStyle/>
                    <a:p>
                      <a:r>
                        <a:rPr lang="en-US" sz="1500" dirty="0">
                          <a:latin typeface="Arial" panose="020B0604020202020204" pitchFamily="34" charset="0"/>
                          <a:cs typeface="Arial" panose="020B0604020202020204" pitchFamily="34" charset="0"/>
                        </a:rPr>
                        <a:t>Sections</a:t>
                      </a:r>
                    </a:p>
                  </a:txBody>
                  <a:tcPr/>
                </a:tc>
                <a:tc>
                  <a:txBody>
                    <a:bodyPr/>
                    <a:lstStyle/>
                    <a:p>
                      <a:r>
                        <a:rPr lang="en-US" sz="1500" dirty="0">
                          <a:latin typeface="Arial" panose="020B0604020202020204" pitchFamily="34" charset="0"/>
                          <a:cs typeface="Arial" panose="020B0604020202020204" pitchFamily="34" charset="0"/>
                        </a:rPr>
                        <a:t>Details</a:t>
                      </a:r>
                    </a:p>
                  </a:txBody>
                  <a:tcPr/>
                </a:tc>
                <a:extLst>
                  <a:ext uri="{0D108BD9-81ED-4DB2-BD59-A6C34878D82A}">
                    <a16:rowId xmlns:a16="http://schemas.microsoft.com/office/drawing/2014/main" val="2002324753"/>
                  </a:ext>
                </a:extLst>
              </a:tr>
              <a:tr h="942215">
                <a:tc>
                  <a:txBody>
                    <a:bodyPr/>
                    <a:lstStyle/>
                    <a:p>
                      <a:r>
                        <a:rPr lang="en-US" sz="1500" dirty="0">
                          <a:latin typeface="Arial" panose="020B0604020202020204" pitchFamily="34" charset="0"/>
                          <a:cs typeface="Arial" panose="020B0604020202020204" pitchFamily="34" charset="0"/>
                        </a:rPr>
                        <a:t>Introduction</a:t>
                      </a:r>
                    </a:p>
                  </a:txBody>
                  <a:tcPr/>
                </a:tc>
                <a:tc>
                  <a:txBody>
                    <a:bodyPr/>
                    <a:lstStyle/>
                    <a:p>
                      <a:pPr algn="just"/>
                      <a:r>
                        <a:rPr lang="en-US" sz="1500" dirty="0">
                          <a:latin typeface="Arial" panose="020B0604020202020204" pitchFamily="34" charset="0"/>
                          <a:cs typeface="Arial" panose="020B0604020202020204" pitchFamily="34" charset="0"/>
                        </a:rPr>
                        <a:t>This section will introduce the Lucy</a:t>
                      </a:r>
                      <a:r>
                        <a:rPr lang="en-US" sz="1500" baseline="0" dirty="0">
                          <a:latin typeface="Arial" panose="020B0604020202020204" pitchFamily="34" charset="0"/>
                          <a:cs typeface="Arial" panose="020B0604020202020204" pitchFamily="34" charset="0"/>
                        </a:rPr>
                        <a:t> </a:t>
                      </a:r>
                      <a:r>
                        <a:rPr lang="en-US" sz="1500" baseline="0" dirty="0" err="1">
                          <a:latin typeface="Arial" panose="020B0604020202020204" pitchFamily="34" charset="0"/>
                          <a:cs typeface="Arial" panose="020B0604020202020204" pitchFamily="34" charset="0"/>
                        </a:rPr>
                        <a:t>Letby</a:t>
                      </a:r>
                      <a:r>
                        <a:rPr lang="en-US" sz="1500" baseline="0" dirty="0">
                          <a:latin typeface="Arial" panose="020B0604020202020204" pitchFamily="34" charset="0"/>
                          <a:cs typeface="Arial" panose="020B0604020202020204" pitchFamily="34" charset="0"/>
                        </a:rPr>
                        <a:t> case as an incident that exposed weakness in NHS governance, leadership and patient-safety culture. It will outline the purpose of the report and report structure </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6627504"/>
                  </a:ext>
                </a:extLst>
              </a:tr>
              <a:tr h="1219337">
                <a:tc>
                  <a:txBody>
                    <a:bodyPr/>
                    <a:lstStyle/>
                    <a:p>
                      <a:r>
                        <a:rPr lang="en-US" sz="1500" dirty="0">
                          <a:latin typeface="Arial" panose="020B0604020202020204" pitchFamily="34" charset="0"/>
                          <a:cs typeface="Arial" panose="020B0604020202020204" pitchFamily="34" charset="0"/>
                        </a:rPr>
                        <a:t>Root Cause Analysis</a:t>
                      </a:r>
                    </a:p>
                  </a:txBody>
                  <a:tcPr/>
                </a:tc>
                <a:tc>
                  <a:txBody>
                    <a:bodyPr/>
                    <a:lstStyle/>
                    <a:p>
                      <a:pPr algn="just"/>
                      <a:r>
                        <a:rPr lang="en-US" sz="1500" dirty="0">
                          <a:latin typeface="Arial" panose="020B0604020202020204" pitchFamily="34" charset="0"/>
                          <a:cs typeface="Arial" panose="020B0604020202020204" pitchFamily="34" charset="0"/>
                        </a:rPr>
                        <a:t>This section will apply the Root Cause Analysis (RCA) model notably the Fishbone Model to</a:t>
                      </a:r>
                      <a:r>
                        <a:rPr lang="en-US" sz="1500" baseline="0" dirty="0">
                          <a:latin typeface="Arial" panose="020B0604020202020204" pitchFamily="34" charset="0"/>
                          <a:cs typeface="Arial" panose="020B0604020202020204" pitchFamily="34" charset="0"/>
                        </a:rPr>
                        <a:t> identify the root and underlying cases that contributed to failure in the </a:t>
                      </a:r>
                      <a:r>
                        <a:rPr lang="en-US" sz="1500" baseline="0" dirty="0" err="1">
                          <a:latin typeface="Arial" panose="020B0604020202020204" pitchFamily="34" charset="0"/>
                          <a:cs typeface="Arial" panose="020B0604020202020204" pitchFamily="34" charset="0"/>
                        </a:rPr>
                        <a:t>Letby</a:t>
                      </a:r>
                      <a:r>
                        <a:rPr lang="en-US" sz="1500" baseline="0" dirty="0">
                          <a:latin typeface="Arial" panose="020B0604020202020204" pitchFamily="34" charset="0"/>
                          <a:cs typeface="Arial" panose="020B0604020202020204" pitchFamily="34" charset="0"/>
                        </a:rPr>
                        <a:t> case. The section will </a:t>
                      </a:r>
                      <a:r>
                        <a:rPr lang="en-US" sz="1500" baseline="0" dirty="0" err="1">
                          <a:latin typeface="Arial" panose="020B0604020202020204" pitchFamily="34" charset="0"/>
                          <a:cs typeface="Arial" panose="020B0604020202020204" pitchFamily="34" charset="0"/>
                        </a:rPr>
                        <a:t>analyse</a:t>
                      </a:r>
                      <a:r>
                        <a:rPr lang="en-US" sz="1500" baseline="0" dirty="0">
                          <a:latin typeface="Arial" panose="020B0604020202020204" pitchFamily="34" charset="0"/>
                          <a:cs typeface="Arial" panose="020B0604020202020204" pitchFamily="34" charset="0"/>
                        </a:rPr>
                        <a:t> leadership issue, poor communication practices and toxic </a:t>
                      </a:r>
                      <a:r>
                        <a:rPr lang="en-US" sz="1500" baseline="0" dirty="0" err="1">
                          <a:latin typeface="Arial" panose="020B0604020202020204" pitchFamily="34" charset="0"/>
                          <a:cs typeface="Arial" panose="020B0604020202020204" pitchFamily="34" charset="0"/>
                        </a:rPr>
                        <a:t>organisational</a:t>
                      </a:r>
                      <a:r>
                        <a:rPr lang="en-US" sz="1500" baseline="0" dirty="0">
                          <a:latin typeface="Arial" panose="020B0604020202020204" pitchFamily="34" charset="0"/>
                          <a:cs typeface="Arial" panose="020B0604020202020204" pitchFamily="34" charset="0"/>
                        </a:rPr>
                        <a:t> culture.</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54517891"/>
                  </a:ext>
                </a:extLst>
              </a:tr>
              <a:tr h="1496459">
                <a:tc>
                  <a:txBody>
                    <a:bodyPr/>
                    <a:lstStyle/>
                    <a:p>
                      <a:r>
                        <a:rPr lang="en-US" sz="1500" dirty="0" err="1">
                          <a:latin typeface="Arial" panose="020B0604020202020204" pitchFamily="34" charset="0"/>
                          <a:cs typeface="Arial" panose="020B0604020202020204" pitchFamily="34" charset="0"/>
                        </a:rPr>
                        <a:t>Crtiical</a:t>
                      </a:r>
                      <a:r>
                        <a:rPr lang="en-US" sz="1500" dirty="0">
                          <a:latin typeface="Arial" panose="020B0604020202020204" pitchFamily="34" charset="0"/>
                          <a:cs typeface="Arial" panose="020B0604020202020204" pitchFamily="34" charset="0"/>
                        </a:rPr>
                        <a:t> Analysis of Failures</a:t>
                      </a:r>
                    </a:p>
                  </a:txBody>
                  <a:tcPr/>
                </a:tc>
                <a:tc>
                  <a:txBody>
                    <a:bodyPr/>
                    <a:lstStyle/>
                    <a:p>
                      <a:pPr algn="just"/>
                      <a:r>
                        <a:rPr lang="en-US" sz="1500" dirty="0">
                          <a:latin typeface="Arial" panose="020B0604020202020204" pitchFamily="34" charset="0"/>
                          <a:cs typeface="Arial" panose="020B0604020202020204" pitchFamily="34" charset="0"/>
                        </a:rPr>
                        <a:t>This section provides and in-depth analysis of why the identified failure occurred and how they indicate governance issues</a:t>
                      </a:r>
                      <a:r>
                        <a:rPr lang="en-US" sz="1500" baseline="0" dirty="0">
                          <a:latin typeface="Arial" panose="020B0604020202020204" pitchFamily="34" charset="0"/>
                          <a:cs typeface="Arial" panose="020B0604020202020204" pitchFamily="34" charset="0"/>
                        </a:rPr>
                        <a:t> and challenges. Models like the </a:t>
                      </a:r>
                      <a:r>
                        <a:rPr lang="en-US" sz="1500" baseline="0" dirty="0" err="1">
                          <a:latin typeface="Arial" panose="020B0604020202020204" pitchFamily="34" charset="0"/>
                          <a:cs typeface="Arial" panose="020B0604020202020204" pitchFamily="34" charset="0"/>
                        </a:rPr>
                        <a:t>Donabedian’s</a:t>
                      </a:r>
                      <a:r>
                        <a:rPr lang="en-US" sz="1500" baseline="0" dirty="0">
                          <a:latin typeface="Arial" panose="020B0604020202020204" pitchFamily="34" charset="0"/>
                          <a:cs typeface="Arial" panose="020B0604020202020204" pitchFamily="34" charset="0"/>
                        </a:rPr>
                        <a:t> </a:t>
                      </a:r>
                      <a:r>
                        <a:rPr lang="en-US" sz="1500" baseline="0" dirty="0" err="1">
                          <a:latin typeface="Arial" panose="020B0604020202020204" pitchFamily="34" charset="0"/>
                          <a:cs typeface="Arial" panose="020B0604020202020204" pitchFamily="34" charset="0"/>
                        </a:rPr>
                        <a:t>Strcuture</a:t>
                      </a:r>
                      <a:r>
                        <a:rPr lang="en-US" sz="1500" baseline="0" dirty="0">
                          <a:latin typeface="Arial" panose="020B0604020202020204" pitchFamily="34" charset="0"/>
                          <a:cs typeface="Arial" panose="020B0604020202020204" pitchFamily="34" charset="0"/>
                        </a:rPr>
                        <a:t>-Process-Outcome model and Quality Improvement theories will be used to examine how structural and cultural challenges led to adverse outcomes.</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90526928"/>
                  </a:ext>
                </a:extLst>
              </a:tr>
              <a:tr h="584563">
                <a:tc>
                  <a:txBody>
                    <a:bodyPr/>
                    <a:lstStyle/>
                    <a:p>
                      <a:r>
                        <a:rPr lang="en-US" sz="1500" dirty="0">
                          <a:latin typeface="Arial" panose="020B0604020202020204" pitchFamily="34" charset="0"/>
                          <a:cs typeface="Arial" panose="020B0604020202020204" pitchFamily="34" charset="0"/>
                        </a:rPr>
                        <a:t>Policy</a:t>
                      </a:r>
                      <a:r>
                        <a:rPr lang="en-US" sz="1500" baseline="0" dirty="0">
                          <a:latin typeface="Arial" panose="020B0604020202020204" pitchFamily="34" charset="0"/>
                          <a:cs typeface="Arial" panose="020B0604020202020204" pitchFamily="34" charset="0"/>
                        </a:rPr>
                        <a:t> Issues and Context</a:t>
                      </a:r>
                      <a:endParaRPr lang="en-US" sz="1500" dirty="0">
                        <a:latin typeface="Arial" panose="020B0604020202020204" pitchFamily="34" charset="0"/>
                        <a:cs typeface="Arial" panose="020B0604020202020204" pitchFamily="34" charset="0"/>
                      </a:endParaRPr>
                    </a:p>
                  </a:txBody>
                  <a:tcPr/>
                </a:tc>
                <a:tc>
                  <a:txBody>
                    <a:bodyPr/>
                    <a:lstStyle/>
                    <a:p>
                      <a:r>
                        <a:rPr lang="en-US" sz="1500" dirty="0">
                          <a:latin typeface="Arial" panose="020B0604020202020204" pitchFamily="34" charset="0"/>
                          <a:cs typeface="Arial" panose="020B0604020202020204" pitchFamily="34" charset="0"/>
                        </a:rPr>
                        <a:t>This section explores the policy and regulatory</a:t>
                      </a:r>
                      <a:r>
                        <a:rPr lang="en-US" sz="1500" baseline="0" dirty="0">
                          <a:latin typeface="Arial" panose="020B0604020202020204" pitchFamily="34" charset="0"/>
                          <a:cs typeface="Arial" panose="020B0604020202020204" pitchFamily="34" charset="0"/>
                        </a:rPr>
                        <a:t> responses. It analyses and evaluates how </a:t>
                      </a:r>
                      <a:r>
                        <a:rPr lang="en-US" sz="1500" baseline="0" dirty="0" err="1">
                          <a:latin typeface="Arial" panose="020B0604020202020204" pitchFamily="34" charset="0"/>
                          <a:cs typeface="Arial" panose="020B0604020202020204" pitchFamily="34" charset="0"/>
                        </a:rPr>
                        <a:t>polciies</a:t>
                      </a:r>
                      <a:r>
                        <a:rPr lang="en-US" sz="1500" baseline="0" dirty="0">
                          <a:latin typeface="Arial" panose="020B0604020202020204" pitchFamily="34" charset="0"/>
                          <a:cs typeface="Arial" panose="020B0604020202020204" pitchFamily="34" charset="0"/>
                        </a:rPr>
                        <a:t> aim to rebuild trust and enhance accountability.</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9185535"/>
                  </a:ext>
                </a:extLst>
              </a:tr>
              <a:tr h="584563">
                <a:tc>
                  <a:txBody>
                    <a:bodyPr/>
                    <a:lstStyle/>
                    <a:p>
                      <a:r>
                        <a:rPr lang="en-US" sz="1500" dirty="0">
                          <a:latin typeface="Arial" panose="020B0604020202020204" pitchFamily="34" charset="0"/>
                          <a:cs typeface="Arial" panose="020B0604020202020204" pitchFamily="34" charset="0"/>
                        </a:rPr>
                        <a:t>Conclusion</a:t>
                      </a:r>
                    </a:p>
                  </a:txBody>
                  <a:tcPr/>
                </a:tc>
                <a:tc>
                  <a:txBody>
                    <a:bodyPr/>
                    <a:lstStyle/>
                    <a:p>
                      <a:r>
                        <a:rPr lang="en-US" sz="1500" dirty="0">
                          <a:latin typeface="Arial" panose="020B0604020202020204" pitchFamily="34" charset="0"/>
                          <a:cs typeface="Arial" panose="020B0604020202020204" pitchFamily="34" charset="0"/>
                        </a:rPr>
                        <a:t>This section </a:t>
                      </a:r>
                      <a:r>
                        <a:rPr lang="en-US" sz="1500" dirty="0" err="1">
                          <a:latin typeface="Arial" panose="020B0604020202020204" pitchFamily="34" charset="0"/>
                          <a:cs typeface="Arial" panose="020B0604020202020204" pitchFamily="34" charset="0"/>
                        </a:rPr>
                        <a:t>summarise</a:t>
                      </a:r>
                      <a:r>
                        <a:rPr lang="en-US" sz="1500" dirty="0">
                          <a:latin typeface="Arial" panose="020B0604020202020204" pitchFamily="34" charset="0"/>
                          <a:cs typeface="Arial" panose="020B0604020202020204" pitchFamily="34" charset="0"/>
                        </a:rPr>
                        <a:t> the reports and </a:t>
                      </a:r>
                      <a:r>
                        <a:rPr lang="en-US" sz="1500" dirty="0" err="1">
                          <a:latin typeface="Arial" panose="020B0604020202020204" pitchFamily="34" charset="0"/>
                          <a:cs typeface="Arial" panose="020B0604020202020204" pitchFamily="34" charset="0"/>
                        </a:rPr>
                        <a:t>emphasise</a:t>
                      </a:r>
                      <a:r>
                        <a:rPr lang="en-US" sz="1500" baseline="0" dirty="0">
                          <a:latin typeface="Arial" panose="020B0604020202020204" pitchFamily="34" charset="0"/>
                          <a:cs typeface="Arial" panose="020B0604020202020204" pitchFamily="34" charset="0"/>
                        </a:rPr>
                        <a:t> that the </a:t>
                      </a:r>
                      <a:r>
                        <a:rPr lang="en-US" sz="1500" baseline="0" dirty="0" err="1">
                          <a:latin typeface="Arial" panose="020B0604020202020204" pitchFamily="34" charset="0"/>
                          <a:cs typeface="Arial" panose="020B0604020202020204" pitchFamily="34" charset="0"/>
                        </a:rPr>
                        <a:t>Letby</a:t>
                      </a:r>
                      <a:r>
                        <a:rPr lang="en-US" sz="1500" baseline="0" dirty="0">
                          <a:latin typeface="Arial" panose="020B0604020202020204" pitchFamily="34" charset="0"/>
                          <a:cs typeface="Arial" panose="020B0604020202020204" pitchFamily="34" charset="0"/>
                        </a:rPr>
                        <a:t> case is a representation of systemic failure of governance and quality assurance .</a:t>
                      </a:r>
                      <a:endParaRPr lang="en-US"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14304787"/>
                  </a:ext>
                </a:extLst>
              </a:tr>
            </a:tbl>
          </a:graphicData>
        </a:graphic>
      </p:graphicFrame>
    </p:spTree>
    <p:extLst>
      <p:ext uri="{BB962C8B-B14F-4D97-AF65-F5344CB8AC3E}">
        <p14:creationId xmlns:p14="http://schemas.microsoft.com/office/powerpoint/2010/main" val="3890536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01600" y="89488"/>
            <a:ext cx="11988800" cy="6955750"/>
          </a:xfrm>
          <a:prstGeom prst="rect">
            <a:avLst/>
          </a:prstGeom>
          <a:noFill/>
        </p:spPr>
        <p:txBody>
          <a:bodyPr wrap="square" rtlCol="0">
            <a:spAutoFit/>
          </a:bodyPr>
          <a:lstStyle/>
          <a:p>
            <a:r>
              <a:rPr lang="en-US" sz="2400" b="1" dirty="0">
                <a:solidFill>
                  <a:schemeClr val="bg1"/>
                </a:solidFill>
                <a:latin typeface="Arial" panose="020B0604020202020204" pitchFamily="34" charset="0"/>
                <a:cs typeface="Arial" panose="020B0604020202020204" pitchFamily="34" charset="0"/>
              </a:rPr>
              <a:t>REFERENCES</a:t>
            </a:r>
          </a:p>
          <a:p>
            <a:endParaRPr lang="en-US" sz="2400" b="1" dirty="0">
              <a:solidFill>
                <a:schemeClr val="bg1"/>
              </a:solidFill>
              <a:latin typeface="Arial" panose="020B0604020202020204" pitchFamily="34" charset="0"/>
              <a:cs typeface="Arial" panose="020B0604020202020204" pitchFamily="34" charset="0"/>
            </a:endParaRPr>
          </a:p>
          <a:p>
            <a:pPr algn="just"/>
            <a:r>
              <a:rPr lang="en-US" sz="1400" dirty="0" err="1">
                <a:solidFill>
                  <a:schemeClr val="bg1"/>
                </a:solidFill>
                <a:latin typeface="Arial" panose="020B0604020202020204" pitchFamily="34" charset="0"/>
                <a:cs typeface="Arial" panose="020B0604020202020204" pitchFamily="34" charset="0"/>
              </a:rPr>
              <a:t>Alhawajreh</a:t>
            </a:r>
            <a:r>
              <a:rPr lang="en-US" sz="1400" dirty="0">
                <a:solidFill>
                  <a:schemeClr val="bg1"/>
                </a:solidFill>
                <a:latin typeface="Arial" panose="020B0604020202020204" pitchFamily="34" charset="0"/>
                <a:cs typeface="Arial" panose="020B0604020202020204" pitchFamily="34" charset="0"/>
              </a:rPr>
              <a:t>, M. J., Paterson, A. S., &amp; Jackson, W. J. (2023). Impact of hospital accreditation on quality improvement in healthcare: a systematic review. </a:t>
            </a:r>
            <a:r>
              <a:rPr lang="en-US" sz="1400" i="1" dirty="0" err="1">
                <a:solidFill>
                  <a:schemeClr val="bg1"/>
                </a:solidFill>
                <a:latin typeface="Arial" panose="020B0604020202020204" pitchFamily="34" charset="0"/>
                <a:cs typeface="Arial" panose="020B0604020202020204" pitchFamily="34" charset="0"/>
              </a:rPr>
              <a:t>PloS</a:t>
            </a:r>
            <a:r>
              <a:rPr lang="en-US" sz="1400" i="1" dirty="0">
                <a:solidFill>
                  <a:schemeClr val="bg1"/>
                </a:solidFill>
                <a:latin typeface="Arial" panose="020B0604020202020204" pitchFamily="34" charset="0"/>
                <a:cs typeface="Arial" panose="020B0604020202020204" pitchFamily="34" charset="0"/>
              </a:rPr>
              <a:t> one</a:t>
            </a:r>
            <a:r>
              <a:rPr lang="en-US" sz="1400" dirty="0">
                <a:solidFill>
                  <a:schemeClr val="bg1"/>
                </a:solidFill>
                <a:latin typeface="Arial" panose="020B0604020202020204" pitchFamily="34" charset="0"/>
                <a:cs typeface="Arial" panose="020B0604020202020204" pitchFamily="34" charset="0"/>
              </a:rPr>
              <a:t>, </a:t>
            </a:r>
            <a:r>
              <a:rPr lang="en-US" sz="1400" i="1" dirty="0">
                <a:solidFill>
                  <a:schemeClr val="bg1"/>
                </a:solidFill>
                <a:latin typeface="Arial" panose="020B0604020202020204" pitchFamily="34" charset="0"/>
                <a:cs typeface="Arial" panose="020B0604020202020204" pitchFamily="34" charset="0"/>
              </a:rPr>
              <a:t>18</a:t>
            </a:r>
            <a:r>
              <a:rPr lang="en-US" sz="1400" dirty="0">
                <a:solidFill>
                  <a:schemeClr val="bg1"/>
                </a:solidFill>
                <a:latin typeface="Arial" panose="020B0604020202020204" pitchFamily="34" charset="0"/>
                <a:cs typeface="Arial" panose="020B0604020202020204" pitchFamily="34" charset="0"/>
              </a:rPr>
              <a:t>(12), e0294180. Available at: </a:t>
            </a:r>
            <a:r>
              <a:rPr lang="en-US" sz="1400" u="sng" dirty="0">
                <a:solidFill>
                  <a:schemeClr val="bg1"/>
                </a:solidFill>
                <a:latin typeface="Arial" panose="020B0604020202020204" pitchFamily="34" charset="0"/>
                <a:cs typeface="Arial" panose="020B0604020202020204" pitchFamily="34" charset="0"/>
                <a:hlinkClick r:id="rId2"/>
              </a:rPr>
              <a:t>https://journals.plos.org/plosone/article/file?id=10.1371/journal.pone.0294180&amp;type=printable</a:t>
            </a:r>
            <a:r>
              <a:rPr lang="en-US" sz="1400" dirty="0">
                <a:solidFill>
                  <a:schemeClr val="bg1"/>
                </a:solidFill>
                <a:latin typeface="Arial" panose="020B0604020202020204" pitchFamily="34" charset="0"/>
                <a:cs typeface="Arial" panose="020B0604020202020204" pitchFamily="34" charset="0"/>
              </a:rPr>
              <a:t> </a:t>
            </a:r>
          </a:p>
          <a:p>
            <a:pPr algn="just"/>
            <a:r>
              <a:rPr lang="en-US" sz="1400" dirty="0">
                <a:solidFill>
                  <a:schemeClr val="bg1"/>
                </a:solidFill>
                <a:latin typeface="Arial" panose="020B0604020202020204" pitchFamily="34" charset="0"/>
                <a:cs typeface="Arial" panose="020B0604020202020204" pitchFamily="34" charset="0"/>
              </a:rPr>
              <a:t>Blind, B. (2025). The Lucy </a:t>
            </a:r>
            <a:r>
              <a:rPr lang="en-US" sz="1400" dirty="0" err="1">
                <a:solidFill>
                  <a:schemeClr val="bg1"/>
                </a:solidFill>
                <a:latin typeface="Arial" panose="020B0604020202020204" pitchFamily="34" charset="0"/>
                <a:cs typeface="Arial" panose="020B0604020202020204" pitchFamily="34" charset="0"/>
              </a:rPr>
              <a:t>Letby</a:t>
            </a:r>
            <a:r>
              <a:rPr lang="en-US" sz="1400" dirty="0">
                <a:solidFill>
                  <a:schemeClr val="bg1"/>
                </a:solidFill>
                <a:latin typeface="Arial" panose="020B0604020202020204" pitchFamily="34" charset="0"/>
                <a:cs typeface="Arial" panose="020B0604020202020204" pitchFamily="34" charset="0"/>
              </a:rPr>
              <a:t> case shows systemic failure and a national malaise. Available at: </a:t>
            </a:r>
            <a:r>
              <a:rPr lang="en-US" sz="1400" u="sng" dirty="0">
                <a:solidFill>
                  <a:schemeClr val="bg1"/>
                </a:solidFill>
                <a:latin typeface="Arial" panose="020B0604020202020204" pitchFamily="34" charset="0"/>
                <a:cs typeface="Arial" panose="020B0604020202020204" pitchFamily="34" charset="0"/>
                <a:hlinkClick r:id="rId3"/>
              </a:rPr>
              <a:t>The Lucy </a:t>
            </a:r>
            <a:r>
              <a:rPr lang="en-US" sz="1400" u="sng" dirty="0" err="1">
                <a:solidFill>
                  <a:schemeClr val="bg1"/>
                </a:solidFill>
                <a:latin typeface="Arial" panose="020B0604020202020204" pitchFamily="34" charset="0"/>
                <a:cs typeface="Arial" panose="020B0604020202020204" pitchFamily="34" charset="0"/>
                <a:hlinkClick r:id="rId3"/>
              </a:rPr>
              <a:t>Letby</a:t>
            </a:r>
            <a:r>
              <a:rPr lang="en-US" sz="1400" u="sng" dirty="0">
                <a:solidFill>
                  <a:schemeClr val="bg1"/>
                </a:solidFill>
                <a:latin typeface="Arial" panose="020B0604020202020204" pitchFamily="34" charset="0"/>
                <a:cs typeface="Arial" panose="020B0604020202020204" pitchFamily="34" charset="0"/>
                <a:hlinkClick r:id="rId3"/>
              </a:rPr>
              <a:t> case shows systemic failure and a national malaise</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CQC. (2024). Infection prevention and control. Available at: </a:t>
            </a:r>
            <a:r>
              <a:rPr lang="en-US" sz="1400" u="sng" dirty="0">
                <a:solidFill>
                  <a:schemeClr val="bg1"/>
                </a:solidFill>
                <a:latin typeface="Arial" panose="020B0604020202020204" pitchFamily="34" charset="0"/>
                <a:cs typeface="Arial" panose="020B0604020202020204" pitchFamily="34" charset="0"/>
                <a:hlinkClick r:id="rId4"/>
              </a:rPr>
              <a:t>Infection prevention and control - Care Quality Commission</a:t>
            </a:r>
            <a:r>
              <a:rPr lang="en-US" sz="1400" dirty="0">
                <a:solidFill>
                  <a:schemeClr val="bg1"/>
                </a:solidFill>
                <a:latin typeface="Arial" panose="020B0604020202020204" pitchFamily="34" charset="0"/>
                <a:cs typeface="Arial" panose="020B0604020202020204" pitchFamily="34" charset="0"/>
              </a:rPr>
              <a:t> </a:t>
            </a:r>
          </a:p>
          <a:p>
            <a:pPr algn="just"/>
            <a:r>
              <a:rPr lang="en-US" sz="1400" dirty="0">
                <a:solidFill>
                  <a:schemeClr val="bg1"/>
                </a:solidFill>
                <a:latin typeface="Arial" panose="020B0604020202020204" pitchFamily="34" charset="0"/>
                <a:cs typeface="Arial" panose="020B0604020202020204" pitchFamily="34" charset="0"/>
              </a:rPr>
              <a:t>Dennis, T. (2024). The Lucy </a:t>
            </a:r>
            <a:r>
              <a:rPr lang="en-US" sz="1400" dirty="0" err="1">
                <a:solidFill>
                  <a:schemeClr val="bg1"/>
                </a:solidFill>
                <a:latin typeface="Arial" panose="020B0604020202020204" pitchFamily="34" charset="0"/>
                <a:cs typeface="Arial" panose="020B0604020202020204" pitchFamily="34" charset="0"/>
              </a:rPr>
              <a:t>Letby</a:t>
            </a:r>
            <a:r>
              <a:rPr lang="en-US" sz="1400" dirty="0">
                <a:solidFill>
                  <a:schemeClr val="bg1"/>
                </a:solidFill>
                <a:latin typeface="Arial" panose="020B0604020202020204" pitchFamily="34" charset="0"/>
                <a:cs typeface="Arial" panose="020B0604020202020204" pitchFamily="34" charset="0"/>
              </a:rPr>
              <a:t> case: What does it mean for the United Kingdom’s healthcare system? Available at: </a:t>
            </a:r>
            <a:r>
              <a:rPr lang="en-US" sz="1400" u="sng" dirty="0">
                <a:solidFill>
                  <a:schemeClr val="bg1"/>
                </a:solidFill>
                <a:latin typeface="Arial" panose="020B0604020202020204" pitchFamily="34" charset="0"/>
                <a:cs typeface="Arial" panose="020B0604020202020204" pitchFamily="34" charset="0"/>
                <a:hlinkClick r:id="rId5"/>
              </a:rPr>
              <a:t>Blogs - The Lucy </a:t>
            </a:r>
            <a:r>
              <a:rPr lang="en-US" sz="1400" u="sng" dirty="0" err="1">
                <a:solidFill>
                  <a:schemeClr val="bg1"/>
                </a:solidFill>
                <a:latin typeface="Arial" panose="020B0604020202020204" pitchFamily="34" charset="0"/>
                <a:cs typeface="Arial" panose="020B0604020202020204" pitchFamily="34" charset="0"/>
                <a:hlinkClick r:id="rId5"/>
              </a:rPr>
              <a:t>Letby</a:t>
            </a:r>
            <a:r>
              <a:rPr lang="en-US" sz="1400" u="sng" dirty="0">
                <a:solidFill>
                  <a:schemeClr val="bg1"/>
                </a:solidFill>
                <a:latin typeface="Arial" panose="020B0604020202020204" pitchFamily="34" charset="0"/>
                <a:cs typeface="Arial" panose="020B0604020202020204" pitchFamily="34" charset="0"/>
                <a:hlinkClick r:id="rId5"/>
              </a:rPr>
              <a:t> case: What does it mean for the United Kingdom’s healthcare system? - Legal Advice Centre</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Felicity, L. and David, C. (2024). A superbug, doctor shortages and a neonatal unit ‘out of its depth’: failures at Lucy </a:t>
            </a:r>
            <a:r>
              <a:rPr lang="en-US" sz="1400" dirty="0" err="1">
                <a:solidFill>
                  <a:schemeClr val="bg1"/>
                </a:solidFill>
                <a:latin typeface="Arial" panose="020B0604020202020204" pitchFamily="34" charset="0"/>
                <a:cs typeface="Arial" panose="020B0604020202020204" pitchFamily="34" charset="0"/>
              </a:rPr>
              <a:t>Letby</a:t>
            </a:r>
            <a:r>
              <a:rPr lang="en-US" sz="1400" dirty="0">
                <a:solidFill>
                  <a:schemeClr val="bg1"/>
                </a:solidFill>
                <a:latin typeface="Arial" panose="020B0604020202020204" pitchFamily="34" charset="0"/>
                <a:cs typeface="Arial" panose="020B0604020202020204" pitchFamily="34" charset="0"/>
              </a:rPr>
              <a:t> hospital revealed. Available at: </a:t>
            </a:r>
            <a:r>
              <a:rPr lang="en-US" sz="1400" u="sng" dirty="0">
                <a:solidFill>
                  <a:schemeClr val="bg1"/>
                </a:solidFill>
                <a:latin typeface="Arial" panose="020B0604020202020204" pitchFamily="34" charset="0"/>
                <a:cs typeface="Arial" panose="020B0604020202020204" pitchFamily="34" charset="0"/>
                <a:hlinkClick r:id="rId6"/>
              </a:rPr>
              <a:t>A superbug, doctor shortages and a neonatal unit ‘out of its depth’: failures at Lucy </a:t>
            </a:r>
            <a:r>
              <a:rPr lang="en-US" sz="1400" u="sng" dirty="0" err="1">
                <a:solidFill>
                  <a:schemeClr val="bg1"/>
                </a:solidFill>
                <a:latin typeface="Arial" panose="020B0604020202020204" pitchFamily="34" charset="0"/>
                <a:cs typeface="Arial" panose="020B0604020202020204" pitchFamily="34" charset="0"/>
                <a:hlinkClick r:id="rId6"/>
              </a:rPr>
              <a:t>Letby</a:t>
            </a:r>
            <a:r>
              <a:rPr lang="en-US" sz="1400" u="sng" dirty="0">
                <a:solidFill>
                  <a:schemeClr val="bg1"/>
                </a:solidFill>
                <a:latin typeface="Arial" panose="020B0604020202020204" pitchFamily="34" charset="0"/>
                <a:cs typeface="Arial" panose="020B0604020202020204" pitchFamily="34" charset="0"/>
                <a:hlinkClick r:id="rId6"/>
              </a:rPr>
              <a:t> hospital revealed | Lucy </a:t>
            </a:r>
            <a:r>
              <a:rPr lang="en-US" sz="1400" u="sng" dirty="0" err="1">
                <a:solidFill>
                  <a:schemeClr val="bg1"/>
                </a:solidFill>
                <a:latin typeface="Arial" panose="020B0604020202020204" pitchFamily="34" charset="0"/>
                <a:cs typeface="Arial" panose="020B0604020202020204" pitchFamily="34" charset="0"/>
                <a:hlinkClick r:id="rId6"/>
              </a:rPr>
              <a:t>Letby</a:t>
            </a:r>
            <a:r>
              <a:rPr lang="en-US" sz="1400" u="sng" dirty="0">
                <a:solidFill>
                  <a:schemeClr val="bg1"/>
                </a:solidFill>
                <a:latin typeface="Arial" panose="020B0604020202020204" pitchFamily="34" charset="0"/>
                <a:cs typeface="Arial" panose="020B0604020202020204" pitchFamily="34" charset="0"/>
                <a:hlinkClick r:id="rId6"/>
              </a:rPr>
              <a:t> | The Guardian</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Hatton, J. (2023). Whistleblowing in the Lucy </a:t>
            </a:r>
            <a:r>
              <a:rPr lang="en-US" sz="1400" dirty="0" err="1">
                <a:solidFill>
                  <a:schemeClr val="bg1"/>
                </a:solidFill>
                <a:latin typeface="Arial" panose="020B0604020202020204" pitchFamily="34" charset="0"/>
                <a:cs typeface="Arial" panose="020B0604020202020204" pitchFamily="34" charset="0"/>
              </a:rPr>
              <a:t>Letby</a:t>
            </a:r>
            <a:r>
              <a:rPr lang="en-US" sz="1400" dirty="0">
                <a:solidFill>
                  <a:schemeClr val="bg1"/>
                </a:solidFill>
                <a:latin typeface="Arial" panose="020B0604020202020204" pitchFamily="34" charset="0"/>
                <a:cs typeface="Arial" panose="020B0604020202020204" pitchFamily="34" charset="0"/>
              </a:rPr>
              <a:t> case. Available at: </a:t>
            </a:r>
            <a:r>
              <a:rPr lang="en-US" sz="1400" u="sng" dirty="0">
                <a:solidFill>
                  <a:schemeClr val="bg1"/>
                </a:solidFill>
                <a:latin typeface="Arial" panose="020B0604020202020204" pitchFamily="34" charset="0"/>
                <a:cs typeface="Arial" panose="020B0604020202020204" pitchFamily="34" charset="0"/>
                <a:hlinkClick r:id="rId7"/>
              </a:rPr>
              <a:t>Whistleblowing In The Lucy </a:t>
            </a:r>
            <a:r>
              <a:rPr lang="en-US" sz="1400" u="sng" dirty="0" err="1">
                <a:solidFill>
                  <a:schemeClr val="bg1"/>
                </a:solidFill>
                <a:latin typeface="Arial" panose="020B0604020202020204" pitchFamily="34" charset="0"/>
                <a:cs typeface="Arial" panose="020B0604020202020204" pitchFamily="34" charset="0"/>
                <a:hlinkClick r:id="rId7"/>
              </a:rPr>
              <a:t>Letby</a:t>
            </a:r>
            <a:r>
              <a:rPr lang="en-US" sz="1400" u="sng" dirty="0">
                <a:solidFill>
                  <a:schemeClr val="bg1"/>
                </a:solidFill>
                <a:latin typeface="Arial" panose="020B0604020202020204" pitchFamily="34" charset="0"/>
                <a:cs typeface="Arial" panose="020B0604020202020204" pitchFamily="34" charset="0"/>
                <a:hlinkClick r:id="rId7"/>
              </a:rPr>
              <a:t> Case | Hatton James Legal</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Josh, H. (2025). Three bosses at Lucy </a:t>
            </a:r>
            <a:r>
              <a:rPr lang="en-US" sz="1400" dirty="0" err="1">
                <a:solidFill>
                  <a:schemeClr val="bg1"/>
                </a:solidFill>
                <a:latin typeface="Arial" panose="020B0604020202020204" pitchFamily="34" charset="0"/>
                <a:cs typeface="Arial" panose="020B0604020202020204" pitchFamily="34" charset="0"/>
              </a:rPr>
              <a:t>Letby</a:t>
            </a:r>
            <a:r>
              <a:rPr lang="en-US" sz="1400" dirty="0">
                <a:solidFill>
                  <a:schemeClr val="bg1"/>
                </a:solidFill>
                <a:latin typeface="Arial" panose="020B0604020202020204" pitchFamily="34" charset="0"/>
                <a:cs typeface="Arial" panose="020B0604020202020204" pitchFamily="34" charset="0"/>
              </a:rPr>
              <a:t> hospital arrested on suspicion of manslaughter. Available at: </a:t>
            </a:r>
            <a:r>
              <a:rPr lang="en-US" sz="1400" u="sng" dirty="0">
                <a:solidFill>
                  <a:schemeClr val="bg1"/>
                </a:solidFill>
                <a:latin typeface="Arial" panose="020B0604020202020204" pitchFamily="34" charset="0"/>
                <a:cs typeface="Arial" panose="020B0604020202020204" pitchFamily="34" charset="0"/>
                <a:hlinkClick r:id="rId8"/>
              </a:rPr>
              <a:t>Three bosses at Lucy </a:t>
            </a:r>
            <a:r>
              <a:rPr lang="en-US" sz="1400" u="sng" dirty="0" err="1">
                <a:solidFill>
                  <a:schemeClr val="bg1"/>
                </a:solidFill>
                <a:latin typeface="Arial" panose="020B0604020202020204" pitchFamily="34" charset="0"/>
                <a:cs typeface="Arial" panose="020B0604020202020204" pitchFamily="34" charset="0"/>
                <a:hlinkClick r:id="rId8"/>
              </a:rPr>
              <a:t>Letby</a:t>
            </a:r>
            <a:r>
              <a:rPr lang="en-US" sz="1400" u="sng" dirty="0">
                <a:solidFill>
                  <a:schemeClr val="bg1"/>
                </a:solidFill>
                <a:latin typeface="Arial" panose="020B0604020202020204" pitchFamily="34" charset="0"/>
                <a:cs typeface="Arial" panose="020B0604020202020204" pitchFamily="34" charset="0"/>
                <a:hlinkClick r:id="rId8"/>
              </a:rPr>
              <a:t> hospital arrested on suspicion of manslaughter | UK news | The Guardian</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NHS England. (2021). NHS Patient Safety Strategy:2021 update. Available at: </a:t>
            </a:r>
            <a:r>
              <a:rPr lang="en-US" sz="1400" u="sng" dirty="0">
                <a:solidFill>
                  <a:schemeClr val="bg1"/>
                </a:solidFill>
                <a:latin typeface="Arial" panose="020B0604020202020204" pitchFamily="34" charset="0"/>
                <a:cs typeface="Arial" panose="020B0604020202020204" pitchFamily="34" charset="0"/>
                <a:hlinkClick r:id="rId9"/>
              </a:rPr>
              <a:t>england.nhs.uk/</a:t>
            </a:r>
            <a:r>
              <a:rPr lang="en-US" sz="1400" u="sng" dirty="0" err="1">
                <a:solidFill>
                  <a:schemeClr val="bg1"/>
                </a:solidFill>
                <a:latin typeface="Arial" panose="020B0604020202020204" pitchFamily="34" charset="0"/>
                <a:cs typeface="Arial" panose="020B0604020202020204" pitchFamily="34" charset="0"/>
                <a:hlinkClick r:id="rId9"/>
              </a:rPr>
              <a:t>wp</a:t>
            </a:r>
            <a:r>
              <a:rPr lang="en-US" sz="1400" u="sng" dirty="0">
                <a:solidFill>
                  <a:schemeClr val="bg1"/>
                </a:solidFill>
                <a:latin typeface="Arial" panose="020B0604020202020204" pitchFamily="34" charset="0"/>
                <a:cs typeface="Arial" panose="020B0604020202020204" pitchFamily="34" charset="0"/>
                <a:hlinkClick r:id="rId9"/>
              </a:rPr>
              <a:t>-content/uploads/2021/02/B0225-NHS-Patient-Safety-Strategy-update-Feb-2021-Final.pdf</a:t>
            </a:r>
            <a:r>
              <a:rPr lang="en-US" sz="1400" dirty="0">
                <a:solidFill>
                  <a:schemeClr val="bg1"/>
                </a:solidFill>
                <a:latin typeface="Arial" panose="020B0604020202020204" pitchFamily="34" charset="0"/>
                <a:cs typeface="Arial" panose="020B0604020202020204" pitchFamily="34" charset="0"/>
              </a:rPr>
              <a:t> </a:t>
            </a:r>
          </a:p>
          <a:p>
            <a:pPr algn="just"/>
            <a:r>
              <a:rPr lang="en-US" sz="1400" dirty="0">
                <a:solidFill>
                  <a:schemeClr val="bg1"/>
                </a:solidFill>
                <a:latin typeface="Arial" panose="020B0604020202020204" pitchFamily="34" charset="0"/>
                <a:cs typeface="Arial" panose="020B0604020202020204" pitchFamily="34" charset="0"/>
              </a:rPr>
              <a:t>NHS England. (2022). Safety culture: learning from best practice. Available at: </a:t>
            </a:r>
            <a:r>
              <a:rPr lang="en-US" sz="1400" u="sng" dirty="0">
                <a:solidFill>
                  <a:schemeClr val="bg1"/>
                </a:solidFill>
                <a:latin typeface="Arial" panose="020B0604020202020204" pitchFamily="34" charset="0"/>
                <a:cs typeface="Arial" panose="020B0604020202020204" pitchFamily="34" charset="0"/>
                <a:hlinkClick r:id="rId10"/>
              </a:rPr>
              <a:t>NHS England » Safety culture: learning from best practice</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NHS England. (2024). Safe, sustainable and productive staffing: An improvement resource for neonatal care. Available at: </a:t>
            </a:r>
            <a:r>
              <a:rPr lang="en-US" sz="1400" u="sng" dirty="0">
                <a:solidFill>
                  <a:schemeClr val="bg1"/>
                </a:solidFill>
                <a:latin typeface="Arial" panose="020B0604020202020204" pitchFamily="34" charset="0"/>
                <a:cs typeface="Arial" panose="020B0604020202020204" pitchFamily="34" charset="0"/>
                <a:hlinkClick r:id="rId11"/>
              </a:rPr>
              <a:t>england.nhs.uk/</a:t>
            </a:r>
            <a:r>
              <a:rPr lang="en-US" sz="1400" u="sng" dirty="0" err="1">
                <a:solidFill>
                  <a:schemeClr val="bg1"/>
                </a:solidFill>
                <a:latin typeface="Arial" panose="020B0604020202020204" pitchFamily="34" charset="0"/>
                <a:cs typeface="Arial" panose="020B0604020202020204" pitchFamily="34" charset="0"/>
                <a:hlinkClick r:id="rId11"/>
              </a:rPr>
              <a:t>wp</a:t>
            </a:r>
            <a:r>
              <a:rPr lang="en-US" sz="1400" u="sng" dirty="0">
                <a:solidFill>
                  <a:schemeClr val="bg1"/>
                </a:solidFill>
                <a:latin typeface="Arial" panose="020B0604020202020204" pitchFamily="34" charset="0"/>
                <a:cs typeface="Arial" panose="020B0604020202020204" pitchFamily="34" charset="0"/>
                <a:hlinkClick r:id="rId11"/>
              </a:rPr>
              <a:t>-content/uploads/2021/04/safe-staffing-neonatal.pdf</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Phil, B. (2023). </a:t>
            </a:r>
            <a:r>
              <a:rPr lang="en-US" sz="1400" dirty="0" err="1">
                <a:solidFill>
                  <a:schemeClr val="bg1"/>
                </a:solidFill>
                <a:latin typeface="Arial" panose="020B0604020202020204" pitchFamily="34" charset="0"/>
                <a:cs typeface="Arial" panose="020B0604020202020204" pitchFamily="34" charset="0"/>
              </a:rPr>
              <a:t>Letby</a:t>
            </a:r>
            <a:r>
              <a:rPr lang="en-US" sz="1400" dirty="0">
                <a:solidFill>
                  <a:schemeClr val="bg1"/>
                </a:solidFill>
                <a:latin typeface="Arial" panose="020B0604020202020204" pitchFamily="34" charset="0"/>
                <a:cs typeface="Arial" panose="020B0604020202020204" pitchFamily="34" charset="0"/>
              </a:rPr>
              <a:t> disaster </a:t>
            </a:r>
            <a:r>
              <a:rPr lang="en-US" sz="1400" dirty="0" err="1">
                <a:solidFill>
                  <a:schemeClr val="bg1"/>
                </a:solidFill>
                <a:latin typeface="Arial" panose="020B0604020202020204" pitchFamily="34" charset="0"/>
                <a:cs typeface="Arial" panose="020B0604020202020204" pitchFamily="34" charset="0"/>
              </a:rPr>
              <a:t>epitomises</a:t>
            </a:r>
            <a:r>
              <a:rPr lang="en-US" sz="1400" dirty="0">
                <a:solidFill>
                  <a:schemeClr val="bg1"/>
                </a:solidFill>
                <a:latin typeface="Arial" panose="020B0604020202020204" pitchFamily="34" charset="0"/>
                <a:cs typeface="Arial" panose="020B0604020202020204" pitchFamily="34" charset="0"/>
              </a:rPr>
              <a:t> flaws in NHS. Available at: </a:t>
            </a:r>
            <a:r>
              <a:rPr lang="en-US" sz="1400" u="sng" dirty="0" err="1">
                <a:solidFill>
                  <a:schemeClr val="bg1"/>
                </a:solidFill>
                <a:latin typeface="Arial" panose="020B0604020202020204" pitchFamily="34" charset="0"/>
                <a:cs typeface="Arial" panose="020B0604020202020204" pitchFamily="34" charset="0"/>
                <a:hlinkClick r:id="rId12"/>
              </a:rPr>
              <a:t>Letby</a:t>
            </a:r>
            <a:r>
              <a:rPr lang="en-US" sz="1400" u="sng" dirty="0">
                <a:solidFill>
                  <a:schemeClr val="bg1"/>
                </a:solidFill>
                <a:latin typeface="Arial" panose="020B0604020202020204" pitchFamily="34" charset="0"/>
                <a:cs typeface="Arial" panose="020B0604020202020204" pitchFamily="34" charset="0"/>
                <a:hlinkClick r:id="rId12"/>
              </a:rPr>
              <a:t> disaster </a:t>
            </a:r>
            <a:r>
              <a:rPr lang="en-US" sz="1400" u="sng" dirty="0" err="1">
                <a:solidFill>
                  <a:schemeClr val="bg1"/>
                </a:solidFill>
                <a:latin typeface="Arial" panose="020B0604020202020204" pitchFamily="34" charset="0"/>
                <a:cs typeface="Arial" panose="020B0604020202020204" pitchFamily="34" charset="0"/>
                <a:hlinkClick r:id="rId12"/>
              </a:rPr>
              <a:t>epitomises</a:t>
            </a:r>
            <a:r>
              <a:rPr lang="en-US" sz="1400" u="sng" dirty="0">
                <a:solidFill>
                  <a:schemeClr val="bg1"/>
                </a:solidFill>
                <a:latin typeface="Arial" panose="020B0604020202020204" pitchFamily="34" charset="0"/>
                <a:cs typeface="Arial" panose="020B0604020202020204" pitchFamily="34" charset="0"/>
                <a:hlinkClick r:id="rId12"/>
              </a:rPr>
              <a:t> flaws in NHS</a:t>
            </a:r>
            <a:r>
              <a:rPr lang="en-US" sz="1400" dirty="0">
                <a:solidFill>
                  <a:schemeClr val="bg1"/>
                </a:solidFill>
                <a:latin typeface="Arial" panose="020B0604020202020204" pitchFamily="34" charset="0"/>
                <a:cs typeface="Arial" panose="020B0604020202020204" pitchFamily="34" charset="0"/>
              </a:rPr>
              <a:t> </a:t>
            </a:r>
          </a:p>
          <a:p>
            <a:pPr algn="just"/>
            <a:r>
              <a:rPr lang="en-US" sz="1400" dirty="0">
                <a:solidFill>
                  <a:schemeClr val="bg1"/>
                </a:solidFill>
                <a:latin typeface="Arial" panose="020B0604020202020204" pitchFamily="34" charset="0"/>
                <a:cs typeface="Arial" panose="020B0604020202020204" pitchFamily="34" charset="0"/>
              </a:rPr>
              <a:t>Royal College of </a:t>
            </a:r>
            <a:r>
              <a:rPr lang="en-US" sz="1400" dirty="0" err="1">
                <a:solidFill>
                  <a:schemeClr val="bg1"/>
                </a:solidFill>
                <a:latin typeface="Arial" panose="020B0604020202020204" pitchFamily="34" charset="0"/>
                <a:cs typeface="Arial" panose="020B0604020202020204" pitchFamily="34" charset="0"/>
              </a:rPr>
              <a:t>Paediatrics</a:t>
            </a:r>
            <a:r>
              <a:rPr lang="en-US" sz="1400" dirty="0">
                <a:solidFill>
                  <a:schemeClr val="bg1"/>
                </a:solidFill>
                <a:latin typeface="Arial" panose="020B0604020202020204" pitchFamily="34" charset="0"/>
                <a:cs typeface="Arial" panose="020B0604020202020204" pitchFamily="34" charset="0"/>
              </a:rPr>
              <a:t> and Child Health. (2020). A snapshot of neonatal services and workforce in the UK. Available at: </a:t>
            </a:r>
            <a:r>
              <a:rPr lang="en-US" sz="1400" u="sng" dirty="0">
                <a:solidFill>
                  <a:schemeClr val="bg1"/>
                </a:solidFill>
                <a:latin typeface="Arial" panose="020B0604020202020204" pitchFamily="34" charset="0"/>
                <a:cs typeface="Arial" panose="020B0604020202020204" pitchFamily="34" charset="0"/>
                <a:hlinkClick r:id="rId13"/>
              </a:rPr>
              <a:t>rcpch.ac.uk/sites/default/files/2020-09/a_snapshot_of_neonatal_services_and_workforce_in_the_uk_2.4.pdf</a:t>
            </a:r>
            <a:r>
              <a:rPr lang="en-US" sz="1400" dirty="0">
                <a:solidFill>
                  <a:schemeClr val="bg1"/>
                </a:solidFill>
                <a:latin typeface="Arial" panose="020B0604020202020204" pitchFamily="34" charset="0"/>
                <a:cs typeface="Arial" panose="020B0604020202020204" pitchFamily="34" charset="0"/>
              </a:rPr>
              <a:t> </a:t>
            </a:r>
          </a:p>
          <a:p>
            <a:pPr algn="just"/>
            <a:r>
              <a:rPr lang="en-US" sz="1400" dirty="0">
                <a:solidFill>
                  <a:schemeClr val="bg1"/>
                </a:solidFill>
                <a:latin typeface="Arial" panose="020B0604020202020204" pitchFamily="34" charset="0"/>
                <a:cs typeface="Arial" panose="020B0604020202020204" pitchFamily="34" charset="0"/>
              </a:rPr>
              <a:t>Sarah, K. (2024). </a:t>
            </a:r>
            <a:r>
              <a:rPr lang="en-US" sz="1400" dirty="0" err="1">
                <a:solidFill>
                  <a:schemeClr val="bg1"/>
                </a:solidFill>
                <a:latin typeface="Arial" panose="020B0604020202020204" pitchFamily="34" charset="0"/>
                <a:cs typeface="Arial" panose="020B0604020202020204" pitchFamily="34" charset="0"/>
              </a:rPr>
              <a:t>Letby</a:t>
            </a:r>
            <a:r>
              <a:rPr lang="en-US" sz="1400" dirty="0">
                <a:solidFill>
                  <a:schemeClr val="bg1"/>
                </a:solidFill>
                <a:latin typeface="Arial" panose="020B0604020202020204" pitchFamily="34" charset="0"/>
                <a:cs typeface="Arial" panose="020B0604020202020204" pitchFamily="34" charset="0"/>
              </a:rPr>
              <a:t> hospital director denies creating ‘atmosphere of fear. Available at: </a:t>
            </a:r>
            <a:r>
              <a:rPr lang="en-US" sz="1400" u="sng" dirty="0">
                <a:solidFill>
                  <a:schemeClr val="bg1"/>
                </a:solidFill>
                <a:latin typeface="Arial" panose="020B0604020202020204" pitchFamily="34" charset="0"/>
                <a:cs typeface="Arial" panose="020B0604020202020204" pitchFamily="34" charset="0"/>
                <a:hlinkClick r:id="rId14"/>
              </a:rPr>
              <a:t>Lucy </a:t>
            </a:r>
            <a:r>
              <a:rPr lang="en-US" sz="1400" u="sng" dirty="0" err="1">
                <a:solidFill>
                  <a:schemeClr val="bg1"/>
                </a:solidFill>
                <a:latin typeface="Arial" panose="020B0604020202020204" pitchFamily="34" charset="0"/>
                <a:cs typeface="Arial" panose="020B0604020202020204" pitchFamily="34" charset="0"/>
                <a:hlinkClick r:id="rId14"/>
              </a:rPr>
              <a:t>Letby</a:t>
            </a:r>
            <a:r>
              <a:rPr lang="en-US" sz="1400" u="sng" dirty="0">
                <a:solidFill>
                  <a:schemeClr val="bg1"/>
                </a:solidFill>
                <a:latin typeface="Arial" panose="020B0604020202020204" pitchFamily="34" charset="0"/>
                <a:cs typeface="Arial" panose="020B0604020202020204" pitchFamily="34" charset="0"/>
                <a:hlinkClick r:id="rId14"/>
              </a:rPr>
              <a:t>: Countess of Chester hospital director denies creating 'atmosphere of fear'</a:t>
            </a:r>
            <a:r>
              <a:rPr lang="en-US" sz="1400" dirty="0">
                <a:solidFill>
                  <a:schemeClr val="bg1"/>
                </a:solidFill>
                <a:latin typeface="Arial" panose="020B0604020202020204" pitchFamily="34" charset="0"/>
                <a:cs typeface="Arial" panose="020B0604020202020204" pitchFamily="34" charset="0"/>
              </a:rPr>
              <a:t> </a:t>
            </a:r>
          </a:p>
          <a:p>
            <a:pPr algn="just"/>
            <a:r>
              <a:rPr lang="en-US" sz="1400" dirty="0" err="1">
                <a:solidFill>
                  <a:schemeClr val="bg1"/>
                </a:solidFill>
                <a:latin typeface="Arial" panose="020B0604020202020204" pitchFamily="34" charset="0"/>
                <a:cs typeface="Arial" panose="020B0604020202020204" pitchFamily="34" charset="0"/>
              </a:rPr>
              <a:t>Switalkis</a:t>
            </a:r>
            <a:r>
              <a:rPr lang="en-US" sz="1400" dirty="0">
                <a:solidFill>
                  <a:schemeClr val="bg1"/>
                </a:solidFill>
                <a:latin typeface="Arial" panose="020B0604020202020204" pitchFamily="34" charset="0"/>
                <a:cs typeface="Arial" panose="020B0604020202020204" pitchFamily="34" charset="0"/>
              </a:rPr>
              <a:t>. (2024).</a:t>
            </a:r>
            <a:r>
              <a:rPr lang="en-US" sz="1400" dirty="0" err="1">
                <a:solidFill>
                  <a:schemeClr val="bg1"/>
                </a:solidFill>
                <a:latin typeface="Arial" panose="020B0604020202020204" pitchFamily="34" charset="0"/>
                <a:cs typeface="Arial" panose="020B0604020202020204" pitchFamily="34" charset="0"/>
              </a:rPr>
              <a:t>Thirlwall</a:t>
            </a:r>
            <a:r>
              <a:rPr lang="en-US" sz="1400" dirty="0">
                <a:solidFill>
                  <a:schemeClr val="bg1"/>
                </a:solidFill>
                <a:latin typeface="Arial" panose="020B0604020202020204" pitchFamily="34" charset="0"/>
                <a:cs typeface="Arial" panose="020B0604020202020204" pitchFamily="34" charset="0"/>
              </a:rPr>
              <a:t> Inquiry: Systemic failures at Countess of Chester Hospital exposed by nursing </a:t>
            </a:r>
            <a:r>
              <a:rPr lang="en-US" sz="1400" dirty="0" err="1">
                <a:solidFill>
                  <a:schemeClr val="bg1"/>
                </a:solidFill>
                <a:latin typeface="Arial" panose="020B0604020202020204" pitchFamily="34" charset="0"/>
                <a:cs typeface="Arial" panose="020B0604020202020204" pitchFamily="34" charset="0"/>
              </a:rPr>
              <a:t>staff.Available</a:t>
            </a:r>
            <a:r>
              <a:rPr lang="en-US" sz="1400" dirty="0">
                <a:solidFill>
                  <a:schemeClr val="bg1"/>
                </a:solidFill>
                <a:latin typeface="Arial" panose="020B0604020202020204" pitchFamily="34" charset="0"/>
                <a:cs typeface="Arial" panose="020B0604020202020204" pitchFamily="34" charset="0"/>
              </a:rPr>
              <a:t> at: </a:t>
            </a:r>
            <a:r>
              <a:rPr lang="en-US" sz="1400" u="sng" dirty="0" err="1">
                <a:solidFill>
                  <a:schemeClr val="bg1"/>
                </a:solidFill>
                <a:latin typeface="Arial" panose="020B0604020202020204" pitchFamily="34" charset="0"/>
                <a:cs typeface="Arial" panose="020B0604020202020204" pitchFamily="34" charset="0"/>
                <a:hlinkClick r:id="rId15"/>
              </a:rPr>
              <a:t>Thirlwall</a:t>
            </a:r>
            <a:r>
              <a:rPr lang="en-US" sz="1400" u="sng" dirty="0">
                <a:solidFill>
                  <a:schemeClr val="bg1"/>
                </a:solidFill>
                <a:latin typeface="Arial" panose="020B0604020202020204" pitchFamily="34" charset="0"/>
                <a:cs typeface="Arial" panose="020B0604020202020204" pitchFamily="34" charset="0"/>
                <a:hlinkClick r:id="rId15"/>
              </a:rPr>
              <a:t> Inquiry: Systemic Failures At Countess of Chester Hospital Exposed By Nursing Staff | </a:t>
            </a:r>
            <a:r>
              <a:rPr lang="en-US" sz="1400" u="sng" dirty="0" err="1">
                <a:solidFill>
                  <a:schemeClr val="bg1"/>
                </a:solidFill>
                <a:latin typeface="Arial" panose="020B0604020202020204" pitchFamily="34" charset="0"/>
                <a:cs typeface="Arial" panose="020B0604020202020204" pitchFamily="34" charset="0"/>
                <a:hlinkClick r:id="rId15"/>
              </a:rPr>
              <a:t>Switalskis</a:t>
            </a:r>
            <a:r>
              <a:rPr lang="en-US" sz="1400" dirty="0">
                <a:solidFill>
                  <a:schemeClr val="bg1"/>
                </a:solidFill>
                <a:latin typeface="Arial" panose="020B0604020202020204" pitchFamily="34" charset="0"/>
                <a:cs typeface="Arial" panose="020B0604020202020204" pitchFamily="34" charset="0"/>
              </a:rPr>
              <a:t> </a:t>
            </a:r>
          </a:p>
          <a:p>
            <a:pPr algn="just"/>
            <a:r>
              <a:rPr lang="en-US" sz="1400" dirty="0" err="1">
                <a:solidFill>
                  <a:schemeClr val="bg1"/>
                </a:solidFill>
                <a:latin typeface="Arial" panose="020B0604020202020204" pitchFamily="34" charset="0"/>
                <a:cs typeface="Arial" panose="020B0604020202020204" pitchFamily="34" charset="0"/>
              </a:rPr>
              <a:t>Thirwall</a:t>
            </a:r>
            <a:r>
              <a:rPr lang="en-US" sz="1400" dirty="0">
                <a:solidFill>
                  <a:schemeClr val="bg1"/>
                </a:solidFill>
                <a:latin typeface="Arial" panose="020B0604020202020204" pitchFamily="34" charset="0"/>
                <a:cs typeface="Arial" panose="020B0604020202020204" pitchFamily="34" charset="0"/>
              </a:rPr>
              <a:t> Inquiry. (2025). Update From Final Report. Available at: </a:t>
            </a:r>
            <a:r>
              <a:rPr lang="en-US" sz="1400" u="sng" dirty="0">
                <a:solidFill>
                  <a:schemeClr val="bg1"/>
                </a:solidFill>
                <a:latin typeface="Arial" panose="020B0604020202020204" pitchFamily="34" charset="0"/>
                <a:cs typeface="Arial" panose="020B0604020202020204" pitchFamily="34" charset="0"/>
                <a:hlinkClick r:id="rId16"/>
              </a:rPr>
              <a:t>https://thirlwall.public-inquiry.uk/2025/05/22/update-on-final-report/</a:t>
            </a:r>
            <a:r>
              <a:rPr lang="en-US" sz="1400" dirty="0">
                <a:solidFill>
                  <a:schemeClr val="bg1"/>
                </a:solidFill>
                <a:latin typeface="Arial" panose="020B0604020202020204" pitchFamily="34" charset="0"/>
                <a:cs typeface="Arial" panose="020B0604020202020204" pitchFamily="34" charset="0"/>
              </a:rPr>
              <a:t> </a:t>
            </a:r>
          </a:p>
          <a:p>
            <a:endParaRPr lang="en-US" sz="2400" b="1" dirty="0">
              <a:solidFill>
                <a:schemeClr val="bg1"/>
              </a:solidFill>
              <a:latin typeface="Arial" panose="020B0604020202020204" pitchFamily="34" charset="0"/>
              <a:cs typeface="Arial" panose="020B0604020202020204" pitchFamily="34" charset="0"/>
            </a:endParaRPr>
          </a:p>
          <a:p>
            <a:endParaRPr lang="en-US"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574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2086</Words>
  <Application>Microsoft Office PowerPoint</Application>
  <PresentationFormat>Widescreen</PresentationFormat>
  <Paragraphs>116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danielle fohe</cp:lastModifiedBy>
  <cp:revision>48</cp:revision>
  <dcterms:created xsi:type="dcterms:W3CDTF">2025-10-15T09:20:25Z</dcterms:created>
  <dcterms:modified xsi:type="dcterms:W3CDTF">2025-10-20T11:12:10Z</dcterms:modified>
</cp:coreProperties>
</file>