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2"/>
  </p:sldMasterIdLst>
  <p:notesMasterIdLst>
    <p:notesMasterId r:id="rId18"/>
  </p:notesMasterIdLst>
  <p:handoutMasterIdLst>
    <p:handoutMasterId r:id="rId19"/>
  </p:handoutMasterIdLst>
  <p:sldIdLst>
    <p:sldId id="265" r:id="rId3"/>
    <p:sldId id="274" r:id="rId4"/>
    <p:sldId id="272" r:id="rId5"/>
    <p:sldId id="273" r:id="rId6"/>
    <p:sldId id="275" r:id="rId7"/>
    <p:sldId id="276" r:id="rId8"/>
    <p:sldId id="270" r:id="rId9"/>
    <p:sldId id="294" r:id="rId10"/>
    <p:sldId id="280" r:id="rId11"/>
    <p:sldId id="293" r:id="rId12"/>
    <p:sldId id="279" r:id="rId13"/>
    <p:sldId id="281" r:id="rId14"/>
    <p:sldId id="282" r:id="rId15"/>
    <p:sldId id="284"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8D8727-5267-4408-B4B9-53249A36A443}" v="4" dt="2022-02-10T13:49:25.0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showGuides="1">
      <p:cViewPr varScale="1">
        <p:scale>
          <a:sx n="58" d="100"/>
          <a:sy n="58" d="100"/>
        </p:scale>
        <p:origin x="45" y="180"/>
      </p:cViewPr>
      <p:guideLst>
        <p:guide orient="horz" pos="2160"/>
        <p:guide pos="3840"/>
      </p:guideLst>
    </p:cSldViewPr>
  </p:slideViewPr>
  <p:notesTextViewPr>
    <p:cViewPr>
      <p:scale>
        <a:sx n="1" d="1"/>
        <a:sy n="1" d="1"/>
      </p:scale>
      <p:origin x="0" y="0"/>
    </p:cViewPr>
  </p:notesTextViewPr>
  <p:notesViewPr>
    <p:cSldViewPr snapToGrid="0">
      <p:cViewPr varScale="1">
        <p:scale>
          <a:sx n="76" d="100"/>
          <a:sy n="76" d="100"/>
        </p:scale>
        <p:origin x="241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658A34-83F4-4B2E-BC5A-DE51EE8822F9}" type="datetimeFigureOut">
              <a:rPr lang="en-US" smtClean="0"/>
              <a:t>2/10/2022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78FE58C-C1A6-4C4C-90C2-B7F5B0504B2D}" type="slidenum">
              <a:rPr lang="en-US" smtClean="0"/>
              <a:t>‹#›</a:t>
            </a:fld>
            <a:endParaRPr lang="en-US"/>
          </a:p>
        </p:txBody>
      </p:sp>
    </p:spTree>
    <p:extLst>
      <p:ext uri="{BB962C8B-B14F-4D97-AF65-F5344CB8AC3E}">
        <p14:creationId xmlns:p14="http://schemas.microsoft.com/office/powerpoint/2010/main" val="4034605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2E1917-0BAF-4687-978A-82FFF05559C3}" type="datetimeFigureOut">
              <a:rPr lang="en-US" smtClean="0"/>
              <a:t>2/10/2022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0E1E9A-E921-4174-A0FC-51868D7AC568}" type="slidenum">
              <a:rPr lang="en-US" smtClean="0"/>
              <a:t>‹#›</a:t>
            </a:fld>
            <a:endParaRPr lang="en-US"/>
          </a:p>
        </p:txBody>
      </p:sp>
    </p:spTree>
    <p:extLst>
      <p:ext uri="{BB962C8B-B14F-4D97-AF65-F5344CB8AC3E}">
        <p14:creationId xmlns:p14="http://schemas.microsoft.com/office/powerpoint/2010/main" val="37378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a:t>
            </a:fld>
            <a:endParaRPr lang="en-US"/>
          </a:p>
        </p:txBody>
      </p:sp>
    </p:spTree>
    <p:extLst>
      <p:ext uri="{BB962C8B-B14F-4D97-AF65-F5344CB8AC3E}">
        <p14:creationId xmlns:p14="http://schemas.microsoft.com/office/powerpoint/2010/main" val="3095020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a:t>
            </a:fld>
            <a:endParaRPr lang="en-US"/>
          </a:p>
        </p:txBody>
      </p:sp>
    </p:spTree>
    <p:extLst>
      <p:ext uri="{BB962C8B-B14F-4D97-AF65-F5344CB8AC3E}">
        <p14:creationId xmlns:p14="http://schemas.microsoft.com/office/powerpoint/2010/main" val="180649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4</a:t>
            </a:fld>
            <a:endParaRPr lang="en-US"/>
          </a:p>
        </p:txBody>
      </p:sp>
    </p:spTree>
    <p:extLst>
      <p:ext uri="{BB962C8B-B14F-4D97-AF65-F5344CB8AC3E}">
        <p14:creationId xmlns:p14="http://schemas.microsoft.com/office/powerpoint/2010/main" val="504185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5</a:t>
            </a:fld>
            <a:endParaRPr lang="en-US"/>
          </a:p>
        </p:txBody>
      </p:sp>
    </p:spTree>
    <p:extLst>
      <p:ext uri="{BB962C8B-B14F-4D97-AF65-F5344CB8AC3E}">
        <p14:creationId xmlns:p14="http://schemas.microsoft.com/office/powerpoint/2010/main" val="354898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6</a:t>
            </a:fld>
            <a:endParaRPr lang="en-US"/>
          </a:p>
        </p:txBody>
      </p:sp>
    </p:spTree>
    <p:extLst>
      <p:ext uri="{BB962C8B-B14F-4D97-AF65-F5344CB8AC3E}">
        <p14:creationId xmlns:p14="http://schemas.microsoft.com/office/powerpoint/2010/main" val="3841083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7</a:t>
            </a:fld>
            <a:endParaRPr lang="en-US"/>
          </a:p>
        </p:txBody>
      </p:sp>
    </p:spTree>
    <p:extLst>
      <p:ext uri="{BB962C8B-B14F-4D97-AF65-F5344CB8AC3E}">
        <p14:creationId xmlns:p14="http://schemas.microsoft.com/office/powerpoint/2010/main" val="3848556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9</a:t>
            </a:fld>
            <a:endParaRPr lang="en-US"/>
          </a:p>
        </p:txBody>
      </p:sp>
    </p:spTree>
    <p:extLst>
      <p:ext uri="{BB962C8B-B14F-4D97-AF65-F5344CB8AC3E}">
        <p14:creationId xmlns:p14="http://schemas.microsoft.com/office/powerpoint/2010/main" val="502558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11</a:t>
            </a:fld>
            <a:endParaRPr lang="en-US"/>
          </a:p>
        </p:txBody>
      </p:sp>
    </p:spTree>
    <p:extLst>
      <p:ext uri="{BB962C8B-B14F-4D97-AF65-F5344CB8AC3E}">
        <p14:creationId xmlns:p14="http://schemas.microsoft.com/office/powerpoint/2010/main" val="1751852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13</a:t>
            </a:fld>
            <a:endParaRPr lang="en-US"/>
          </a:p>
        </p:txBody>
      </p:sp>
    </p:spTree>
    <p:extLst>
      <p:ext uri="{BB962C8B-B14F-4D97-AF65-F5344CB8AC3E}">
        <p14:creationId xmlns:p14="http://schemas.microsoft.com/office/powerpoint/2010/main" val="23272974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14</a:t>
            </a:fld>
            <a:endParaRPr lang="en-US"/>
          </a:p>
        </p:txBody>
      </p:sp>
    </p:spTree>
    <p:extLst>
      <p:ext uri="{BB962C8B-B14F-4D97-AF65-F5344CB8AC3E}">
        <p14:creationId xmlns:p14="http://schemas.microsoft.com/office/powerpoint/2010/main" val="3720459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2/10/2022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p:cNvSpPr>
            <a:spLocks noGrp="1"/>
          </p:cNvSpPr>
          <p:nvPr>
            <p:ph type="ctrTitle"/>
          </p:nvPr>
        </p:nvSpPr>
        <p:spPr>
          <a:xfrm>
            <a:off x="1524000" y="1041400"/>
            <a:ext cx="9144000" cy="2387600"/>
          </a:xfrm>
        </p:spPr>
        <p:txBody>
          <a:bodyPr anchor="b"/>
          <a:lstStyle>
            <a:lvl1pPr algn="ctr">
              <a:defRPr sz="6000"/>
            </a:lvl1pPr>
          </a:lstStyle>
          <a:p>
            <a:r>
              <a:rPr lang="en-US"/>
              <a:t>Click to edit Master title style</a:t>
            </a:r>
            <a:endParaRPr lang="en-US" dirty="0"/>
          </a:p>
        </p:txBody>
      </p:sp>
    </p:spTree>
    <p:extLst>
      <p:ext uri="{BB962C8B-B14F-4D97-AF65-F5344CB8AC3E}">
        <p14:creationId xmlns:p14="http://schemas.microsoft.com/office/powerpoint/2010/main" val="646705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2/10/2022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98793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2/10/2022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Text Placeholder 2"/>
          <p:cNvSpPr>
            <a:spLocks noGrp="1"/>
          </p:cNvSpPr>
          <p:nvPr>
            <p:ph type="body" idx="1"/>
          </p:nvPr>
        </p:nvSpPr>
        <p:spPr>
          <a:xfrm>
            <a:off x="1241658" y="4589463"/>
            <a:ext cx="10105791"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2" name="Title 1"/>
          <p:cNvSpPr>
            <a:spLocks noGrp="1"/>
          </p:cNvSpPr>
          <p:nvPr>
            <p:ph type="title"/>
          </p:nvPr>
        </p:nvSpPr>
        <p:spPr>
          <a:xfrm>
            <a:off x="1241658" y="1709738"/>
            <a:ext cx="10105791" cy="2862262"/>
          </a:xfrm>
        </p:spPr>
        <p:txBody>
          <a:bodyPr anchor="b"/>
          <a:lstStyle>
            <a:lvl1pPr>
              <a:defRPr sz="6000"/>
            </a:lvl1pPr>
          </a:lstStyle>
          <a:p>
            <a:r>
              <a:rPr lang="en-US"/>
              <a:t>Click to edit Master title style</a:t>
            </a:r>
          </a:p>
        </p:txBody>
      </p:sp>
    </p:spTree>
    <p:extLst>
      <p:ext uri="{BB962C8B-B14F-4D97-AF65-F5344CB8AC3E}">
        <p14:creationId xmlns:p14="http://schemas.microsoft.com/office/powerpoint/2010/main" val="4067686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2/10/2022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4" name="Content Placeholder 3"/>
          <p:cNvSpPr>
            <a:spLocks noGrp="1"/>
          </p:cNvSpPr>
          <p:nvPr>
            <p:ph sz="half" idx="2"/>
          </p:nvPr>
        </p:nvSpPr>
        <p:spPr>
          <a:xfrm>
            <a:off x="6605325"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1569700"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636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84EAB7D7-3608-4730-B2E2-670834DF882C}" type="datetimeFigureOut">
              <a:rPr lang="en-US" smtClean="0"/>
              <a:t>2/10/2022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B7BAC7-FE87-40F6-AA24-4F4685D1B022}" type="slidenum">
              <a:rPr lang="en-US" smtClean="0"/>
              <a:t>‹#›</a:t>
            </a:fld>
            <a:endParaRPr lang="en-US"/>
          </a:p>
        </p:txBody>
      </p:sp>
      <p:sp>
        <p:nvSpPr>
          <p:cNvPr id="6" name="Content Placeholder 5"/>
          <p:cNvSpPr>
            <a:spLocks noGrp="1"/>
          </p:cNvSpPr>
          <p:nvPr>
            <p:ph sz="quarter" idx="4"/>
          </p:nvPr>
        </p:nvSpPr>
        <p:spPr>
          <a:xfrm>
            <a:off x="659892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9892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6210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p:cNvSpPr>
            <a:spLocks noGrp="1"/>
          </p:cNvSpPr>
          <p:nvPr>
            <p:ph type="body" idx="1"/>
          </p:nvPr>
        </p:nvSpPr>
        <p:spPr>
          <a:xfrm>
            <a:off x="156210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p:cNvSpPr>
            <a:spLocks noGrp="1"/>
          </p:cNvSpPr>
          <p:nvPr>
            <p:ph type="title"/>
          </p:nvPr>
        </p:nvSpPr>
        <p:spPr>
          <a:xfrm>
            <a:off x="2324100" y="274638"/>
            <a:ext cx="9023350" cy="1143000"/>
          </a:xfrm>
        </p:spPr>
        <p:txBody>
          <a:bodyPr/>
          <a:lstStyle/>
          <a:p>
            <a:r>
              <a:rPr lang="en-US"/>
              <a:t>Click to edit Master title style</a:t>
            </a:r>
          </a:p>
        </p:txBody>
      </p:sp>
    </p:spTree>
    <p:extLst>
      <p:ext uri="{BB962C8B-B14F-4D97-AF65-F5344CB8AC3E}">
        <p14:creationId xmlns:p14="http://schemas.microsoft.com/office/powerpoint/2010/main" val="323166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4EAB7D7-3608-4730-B2E2-670834DF882C}" type="datetimeFigureOut">
              <a:rPr lang="en-US" smtClean="0"/>
              <a:t>2/10/2022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B7BAC7-FE87-40F6-AA24-4F4685D1B022}" type="slidenum">
              <a:rPr lang="en-US" smtClean="0"/>
              <a:t>‹#›</a:t>
            </a:fld>
            <a:endParaRPr lang="en-US"/>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1058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EAB7D7-3608-4730-B2E2-670834DF882C}" type="datetimeFigureOut">
              <a:rPr lang="en-US" smtClean="0"/>
              <a:t>2/10/2022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321514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2/10/2022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a:xfrm>
            <a:off x="5678905" y="987425"/>
            <a:ext cx="567648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2198712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2/10/2022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1619359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2/10/2022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Vertical Text Placeholder 2"/>
          <p:cNvSpPr>
            <a:spLocks noGrp="1"/>
          </p:cNvSpPr>
          <p:nvPr>
            <p:ph type="body" orient="vert" idx="1"/>
          </p:nvPr>
        </p:nvSpPr>
        <p:spPr>
          <a:xfrm>
            <a:off x="1562100" y="1825625"/>
            <a:ext cx="9791700" cy="43513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21885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2/10/2022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Vertical Text Placeholder 2"/>
          <p:cNvSpPr>
            <a:spLocks noGrp="1"/>
          </p:cNvSpPr>
          <p:nvPr>
            <p:ph type="body" orient="vert" idx="1"/>
          </p:nvPr>
        </p:nvSpPr>
        <p:spPr>
          <a:xfrm>
            <a:off x="1562100" y="365125"/>
            <a:ext cx="70104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Tree>
    <p:extLst>
      <p:ext uri="{BB962C8B-B14F-4D97-AF65-F5344CB8AC3E}">
        <p14:creationId xmlns:p14="http://schemas.microsoft.com/office/powerpoint/2010/main" val="3388830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2/10/2022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3413888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1562100" y="6356350"/>
            <a:ext cx="25527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EAB7D7-3608-4730-B2E2-670834DF882C}" type="datetimeFigureOut">
              <a:rPr lang="en-US" smtClean="0"/>
              <a:pPr/>
              <a:t>2/10/2022</a:t>
            </a:fld>
            <a:endParaRPr lang="en-US"/>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B7BAC7-FE87-40F6-AA24-4F4685D1B022}" type="slidenum">
              <a:rPr lang="en-US" smtClean="0"/>
              <a:t>‹#›</a:t>
            </a:fld>
            <a:endParaRPr lang="en-US"/>
          </a:p>
        </p:txBody>
      </p:sp>
      <p:sp>
        <p:nvSpPr>
          <p:cNvPr id="3" name="Text Placeholder 2"/>
          <p:cNvSpPr>
            <a:spLocks noGrp="1"/>
          </p:cNvSpPr>
          <p:nvPr>
            <p:ph type="body" idx="1"/>
          </p:nvPr>
        </p:nvSpPr>
        <p:spPr>
          <a:xfrm>
            <a:off x="1562100" y="1825625"/>
            <a:ext cx="9791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2324100" y="365125"/>
            <a:ext cx="9029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Tree>
    <p:extLst>
      <p:ext uri="{BB962C8B-B14F-4D97-AF65-F5344CB8AC3E}">
        <p14:creationId xmlns:p14="http://schemas.microsoft.com/office/powerpoint/2010/main" val="32193672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8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accent3"/>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accent3"/>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accent3"/>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1464" userDrawn="1">
          <p15:clr>
            <a:srgbClr val="F26B43"/>
          </p15:clr>
        </p15:guide>
        <p15:guide id="3" pos="7152" userDrawn="1">
          <p15:clr>
            <a:srgbClr val="F26B43"/>
          </p15:clr>
        </p15:guide>
        <p15:guide id="4" pos="984" userDrawn="1">
          <p15:clr>
            <a:srgbClr val="F26B43"/>
          </p15:clr>
        </p15:guide>
        <p15:guide id="5"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3547462" cy="1655762"/>
          </a:xfrm>
        </p:spPr>
        <p:txBody>
          <a:bodyPr/>
          <a:lstStyle/>
          <a:p>
            <a:r>
              <a:rPr lang="en-US" dirty="0"/>
              <a:t>Heike Griffiths, 2021</a:t>
            </a:r>
          </a:p>
        </p:txBody>
      </p:sp>
      <p:sp>
        <p:nvSpPr>
          <p:cNvPr id="2" name="Title 1"/>
          <p:cNvSpPr>
            <a:spLocks noGrp="1"/>
          </p:cNvSpPr>
          <p:nvPr>
            <p:ph type="ctrTitle"/>
          </p:nvPr>
        </p:nvSpPr>
        <p:spPr>
          <a:xfrm>
            <a:off x="594232" y="2393973"/>
            <a:ext cx="6048652" cy="1116106"/>
          </a:xfrm>
        </p:spPr>
        <p:txBody>
          <a:bodyPr/>
          <a:lstStyle/>
          <a:p>
            <a:r>
              <a:rPr lang="en-US" dirty="0"/>
              <a:t>Reflective Writing</a:t>
            </a:r>
          </a:p>
        </p:txBody>
      </p:sp>
      <p:pic>
        <p:nvPicPr>
          <p:cNvPr id="3074" name="Picture 2" descr="Self-reflection in leadership – Part 1: Ambitions, Values and Personality -  Unabridged Leadershi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2878" y="786038"/>
            <a:ext cx="3755066" cy="5632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307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endParaRPr lang="en-GB" dirty="0"/>
          </a:p>
          <a:p>
            <a:r>
              <a:rPr lang="en-GB" dirty="0"/>
              <a:t>Using academic evidence in reflective writing</a:t>
            </a:r>
          </a:p>
          <a:p>
            <a:r>
              <a:rPr lang="en-GB" dirty="0"/>
              <a:t>Selecting the content</a:t>
            </a:r>
          </a:p>
          <a:p>
            <a:r>
              <a:rPr lang="en-GB" dirty="0"/>
              <a:t>The writing process</a:t>
            </a:r>
          </a:p>
          <a:p>
            <a:r>
              <a:rPr lang="en-GB" dirty="0"/>
              <a:t>Getting the language right</a:t>
            </a:r>
          </a:p>
        </p:txBody>
      </p:sp>
      <p:sp>
        <p:nvSpPr>
          <p:cNvPr id="3" name="Title 2"/>
          <p:cNvSpPr>
            <a:spLocks noGrp="1"/>
          </p:cNvSpPr>
          <p:nvPr>
            <p:ph type="title"/>
          </p:nvPr>
        </p:nvSpPr>
        <p:spPr/>
        <p:txBody>
          <a:bodyPr>
            <a:normAutofit fontScale="90000"/>
          </a:bodyPr>
          <a:lstStyle/>
          <a:p>
            <a:r>
              <a:rPr lang="en-GB" dirty="0"/>
              <a:t>The challenges of reflective writing</a:t>
            </a:r>
            <a:br>
              <a:rPr lang="en-GB" dirty="0"/>
            </a:br>
            <a:endParaRPr lang="en-GB" dirty="0"/>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270133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endParaRPr lang="en-GB" b="1" dirty="0"/>
          </a:p>
          <a:p>
            <a:r>
              <a:rPr lang="en-GB" dirty="0"/>
              <a:t>Based on your own experience, so it is appropriate to use the first person: “I”</a:t>
            </a:r>
          </a:p>
          <a:p>
            <a:r>
              <a:rPr lang="en-GB" dirty="0"/>
              <a:t>However, most assignments containing reflective writing will also include academic writing</a:t>
            </a:r>
          </a:p>
          <a:p>
            <a:pPr marL="0" indent="0">
              <a:buNone/>
            </a:pPr>
            <a:r>
              <a:rPr lang="en-GB" dirty="0"/>
              <a:t>You are therefore likely to need to write both </a:t>
            </a:r>
          </a:p>
          <a:p>
            <a:r>
              <a:rPr lang="en-GB" dirty="0"/>
              <a:t>in the first person (‘I felt…‛) and </a:t>
            </a:r>
          </a:p>
          <a:p>
            <a:r>
              <a:rPr lang="en-GB" dirty="0"/>
              <a:t>in the third person (Smith (2009) proposes that …‛). </a:t>
            </a:r>
          </a:p>
        </p:txBody>
      </p:sp>
      <p:sp>
        <p:nvSpPr>
          <p:cNvPr id="3" name="Title 2"/>
          <p:cNvSpPr>
            <a:spLocks noGrp="1"/>
          </p:cNvSpPr>
          <p:nvPr>
            <p:ph type="title"/>
          </p:nvPr>
        </p:nvSpPr>
        <p:spPr/>
        <p:txBody>
          <a:bodyPr>
            <a:normAutofit fontScale="90000"/>
          </a:bodyPr>
          <a:lstStyle/>
          <a:p>
            <a:r>
              <a:rPr lang="en-GB" dirty="0"/>
              <a:t>The language of reflective writing - person</a:t>
            </a:r>
          </a:p>
        </p:txBody>
      </p:sp>
      <p:sp>
        <p:nvSpPr>
          <p:cNvPr id="4" name="Footer Placeholder 3"/>
          <p:cNvSpPr>
            <a:spLocks noGrp="1"/>
          </p:cNvSpPr>
          <p:nvPr>
            <p:ph type="ftr" sz="quarter" idx="11"/>
          </p:nvPr>
        </p:nvSpPr>
        <p:spPr/>
        <p:txBody>
          <a:bodyPr/>
          <a:lstStyle/>
          <a:p>
            <a:r>
              <a:rPr lang="en-GB" dirty="0"/>
              <a:t>University of Reading, (date unknown)</a:t>
            </a:r>
            <a:endParaRPr lang="en-US" dirty="0"/>
          </a:p>
        </p:txBody>
      </p:sp>
    </p:spTree>
    <p:extLst>
      <p:ext uri="{BB962C8B-B14F-4D97-AF65-F5344CB8AC3E}">
        <p14:creationId xmlns:p14="http://schemas.microsoft.com/office/powerpoint/2010/main" val="896672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b="1" dirty="0"/>
              <a:t>Mixing theory and practice</a:t>
            </a:r>
          </a:p>
          <a:p>
            <a:r>
              <a:rPr lang="en-GB" dirty="0"/>
              <a:t>When writing about your reflections use the past tense as you are referring to a particular moment: </a:t>
            </a:r>
            <a:r>
              <a:rPr lang="en-GB" i="1" dirty="0"/>
              <a:t>I felt…. </a:t>
            </a:r>
          </a:p>
          <a:p>
            <a:r>
              <a:rPr lang="en-GB" dirty="0"/>
              <a:t>When referring to theory use the present tense as the ideas are still current: </a:t>
            </a:r>
            <a:r>
              <a:rPr lang="en-GB" i="1" dirty="0"/>
              <a:t>Smith (2013) proposes that...</a:t>
            </a:r>
          </a:p>
        </p:txBody>
      </p:sp>
      <p:sp>
        <p:nvSpPr>
          <p:cNvPr id="3" name="Title 2"/>
          <p:cNvSpPr>
            <a:spLocks noGrp="1"/>
          </p:cNvSpPr>
          <p:nvPr>
            <p:ph type="title"/>
          </p:nvPr>
        </p:nvSpPr>
        <p:spPr/>
        <p:txBody>
          <a:bodyPr>
            <a:normAutofit fontScale="90000"/>
          </a:bodyPr>
          <a:lstStyle/>
          <a:p>
            <a:r>
              <a:rPr lang="en-GB" dirty="0"/>
              <a:t>The language of reflective writing - tense</a:t>
            </a:r>
          </a:p>
        </p:txBody>
      </p:sp>
      <p:sp>
        <p:nvSpPr>
          <p:cNvPr id="4" name="Footer Placeholder 3"/>
          <p:cNvSpPr>
            <a:spLocks noGrp="1"/>
          </p:cNvSpPr>
          <p:nvPr>
            <p:ph type="ftr" sz="quarter" idx="11"/>
          </p:nvPr>
        </p:nvSpPr>
        <p:spPr/>
        <p:txBody>
          <a:bodyPr/>
          <a:lstStyle/>
          <a:p>
            <a:r>
              <a:rPr lang="en-GB" dirty="0"/>
              <a:t>University of Reading, (date unknown)</a:t>
            </a:r>
            <a:endParaRPr lang="en-US" dirty="0"/>
          </a:p>
        </p:txBody>
      </p:sp>
    </p:spTree>
    <p:extLst>
      <p:ext uri="{BB962C8B-B14F-4D97-AF65-F5344CB8AC3E}">
        <p14:creationId xmlns:p14="http://schemas.microsoft.com/office/powerpoint/2010/main" val="2826199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Involves an exploration and explanation of an event, or several connected events.</a:t>
            </a:r>
          </a:p>
          <a:p>
            <a:r>
              <a:rPr lang="en-GB" dirty="0"/>
              <a:t>May feel particularly difficult and more challenging than other forms of academic writing as it involves thinking and writing about anxieties and errors as well as successes in your interactions with an individual or when carrying out a practical task. </a:t>
            </a:r>
          </a:p>
          <a:p>
            <a:endParaRPr lang="en-GB" dirty="0"/>
          </a:p>
        </p:txBody>
      </p:sp>
      <p:sp>
        <p:nvSpPr>
          <p:cNvPr id="3" name="Title 2"/>
          <p:cNvSpPr>
            <a:spLocks noGrp="1"/>
          </p:cNvSpPr>
          <p:nvPr>
            <p:ph type="title"/>
          </p:nvPr>
        </p:nvSpPr>
        <p:spPr/>
        <p:txBody>
          <a:bodyPr/>
          <a:lstStyle/>
          <a:p>
            <a:r>
              <a:rPr lang="en-GB" dirty="0"/>
              <a:t>Reflective writing</a:t>
            </a:r>
          </a:p>
        </p:txBody>
      </p:sp>
      <p:sp>
        <p:nvSpPr>
          <p:cNvPr id="5" name="Footer Placeholder 4"/>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2608598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Try to stand back from the situation       second cycle of reflection</a:t>
            </a:r>
          </a:p>
          <a:p>
            <a:r>
              <a:rPr lang="en-GB" dirty="0"/>
              <a:t>Be as objective as possible. </a:t>
            </a:r>
          </a:p>
          <a:p>
            <a:r>
              <a:rPr lang="en-GB" dirty="0"/>
              <a:t>Although you are writing about your own experiences and feelings, you need to be as rigorous and thorough as you would be for any other assignment.</a:t>
            </a:r>
          </a:p>
          <a:p>
            <a:endParaRPr lang="en-GB" dirty="0"/>
          </a:p>
        </p:txBody>
      </p:sp>
      <p:sp>
        <p:nvSpPr>
          <p:cNvPr id="3" name="Title 2"/>
          <p:cNvSpPr>
            <a:spLocks noGrp="1"/>
          </p:cNvSpPr>
          <p:nvPr>
            <p:ph type="title"/>
          </p:nvPr>
        </p:nvSpPr>
        <p:spPr/>
        <p:txBody>
          <a:bodyPr/>
          <a:lstStyle/>
          <a:p>
            <a:r>
              <a:rPr lang="en-GB" dirty="0"/>
              <a:t>Reflective writing</a:t>
            </a:r>
          </a:p>
        </p:txBody>
      </p:sp>
      <p:sp>
        <p:nvSpPr>
          <p:cNvPr id="4" name="Right Arrow 3"/>
          <p:cNvSpPr/>
          <p:nvPr/>
        </p:nvSpPr>
        <p:spPr>
          <a:xfrm>
            <a:off x="7170221" y="2029991"/>
            <a:ext cx="308758" cy="142503"/>
          </a:xfrm>
          <a:prstGeom prst="rightArrow">
            <a:avLst/>
          </a:prstGeom>
          <a:solidFill>
            <a:schemeClr val="bg2">
              <a:lumMod val="5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5" name="Footer Placeholder 4"/>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3543083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pPr marL="0" indent="0">
              <a:buNone/>
            </a:pPr>
            <a:r>
              <a:rPr lang="en-GB" dirty="0"/>
              <a:t>Key prepositions</a:t>
            </a:r>
          </a:p>
          <a:p>
            <a:r>
              <a:rPr lang="en-GB" b="1" dirty="0"/>
              <a:t>in</a:t>
            </a:r>
            <a:r>
              <a:rPr lang="en-GB" dirty="0"/>
              <a:t> refers to context </a:t>
            </a:r>
          </a:p>
          <a:p>
            <a:r>
              <a:rPr lang="en-GB" b="1" dirty="0"/>
              <a:t>on</a:t>
            </a:r>
            <a:r>
              <a:rPr lang="en-GB" dirty="0"/>
              <a:t> refers to focus and </a:t>
            </a:r>
          </a:p>
          <a:p>
            <a:r>
              <a:rPr lang="en-GB" b="1" dirty="0"/>
              <a:t>for</a:t>
            </a:r>
            <a:r>
              <a:rPr lang="en-GB" dirty="0"/>
              <a:t> refers to purpose. </a:t>
            </a:r>
          </a:p>
        </p:txBody>
      </p:sp>
      <p:sp>
        <p:nvSpPr>
          <p:cNvPr id="4" name="Title 3"/>
          <p:cNvSpPr>
            <a:spLocks noGrp="1"/>
          </p:cNvSpPr>
          <p:nvPr>
            <p:ph type="title"/>
          </p:nvPr>
        </p:nvSpPr>
        <p:spPr/>
        <p:txBody>
          <a:bodyPr>
            <a:normAutofit fontScale="90000"/>
          </a:bodyPr>
          <a:lstStyle/>
          <a:p>
            <a:r>
              <a:rPr lang="en-GB" dirty="0"/>
              <a:t>Different models of reflection: in, on, for</a:t>
            </a:r>
          </a:p>
        </p:txBody>
      </p:sp>
      <p:sp>
        <p:nvSpPr>
          <p:cNvPr id="2" name="Footer Placeholder 1"/>
          <p:cNvSpPr>
            <a:spLocks noGrp="1"/>
          </p:cNvSpPr>
          <p:nvPr>
            <p:ph type="ftr" sz="quarter" idx="11"/>
          </p:nvPr>
        </p:nvSpPr>
        <p:spPr/>
        <p:txBody>
          <a:bodyPr/>
          <a:lstStyle/>
          <a:p>
            <a:r>
              <a:rPr lang="en-US"/>
              <a:t>Eraut, 1995, p.9-12</a:t>
            </a:r>
          </a:p>
        </p:txBody>
      </p:sp>
    </p:spTree>
    <p:extLst>
      <p:ext uri="{BB962C8B-B14F-4D97-AF65-F5344CB8AC3E}">
        <p14:creationId xmlns:p14="http://schemas.microsoft.com/office/powerpoint/2010/main" val="500411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2050" name="Picture 2" descr="Routines For Self Reflection - THINKING PATHWAY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7892" y="1180730"/>
            <a:ext cx="10117854" cy="4878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330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pPr marL="0" indent="0">
              <a:buNone/>
            </a:pPr>
            <a:r>
              <a:rPr lang="en-GB" dirty="0"/>
              <a:t>Significance of the time dimension: </a:t>
            </a:r>
          </a:p>
          <a:p>
            <a:pPr marL="0" indent="0">
              <a:buNone/>
            </a:pPr>
            <a:r>
              <a:rPr lang="en-GB" dirty="0"/>
              <a:t>a rapid intuitive process (in action) is not the same as a slower, more deliberate, process (on action, for action). </a:t>
            </a:r>
          </a:p>
        </p:txBody>
      </p:sp>
      <p:sp>
        <p:nvSpPr>
          <p:cNvPr id="4" name="Title 3"/>
          <p:cNvSpPr>
            <a:spLocks noGrp="1"/>
          </p:cNvSpPr>
          <p:nvPr>
            <p:ph type="title"/>
          </p:nvPr>
        </p:nvSpPr>
        <p:spPr/>
        <p:txBody>
          <a:bodyPr>
            <a:normAutofit fontScale="90000"/>
          </a:bodyPr>
          <a:lstStyle/>
          <a:p>
            <a:r>
              <a:rPr lang="en-GB" dirty="0"/>
              <a:t>Different models of reflection: in, on, for</a:t>
            </a:r>
          </a:p>
        </p:txBody>
      </p:sp>
      <p:sp>
        <p:nvSpPr>
          <p:cNvPr id="2" name="Footer Placeholder 1"/>
          <p:cNvSpPr>
            <a:spLocks noGrp="1"/>
          </p:cNvSpPr>
          <p:nvPr>
            <p:ph type="ftr" sz="quarter" idx="11"/>
          </p:nvPr>
        </p:nvSpPr>
        <p:spPr/>
        <p:txBody>
          <a:bodyPr/>
          <a:lstStyle/>
          <a:p>
            <a:r>
              <a:rPr lang="en-US"/>
              <a:t>Eraut, 1995, p.9-12</a:t>
            </a:r>
          </a:p>
        </p:txBody>
      </p:sp>
    </p:spTree>
    <p:extLst>
      <p:ext uri="{BB962C8B-B14F-4D97-AF65-F5344CB8AC3E}">
        <p14:creationId xmlns:p14="http://schemas.microsoft.com/office/powerpoint/2010/main" val="382472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Picture 2" descr="Gibbs reflective cycle">
            <a:extLst>
              <a:ext uri="{FF2B5EF4-FFF2-40B4-BE49-F238E27FC236}">
                <a16:creationId xmlns:a16="http://schemas.microsoft.com/office/drawing/2014/main" id="{B2F682E2-2E09-4F9A-8626-073FDB6FEA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31800" y="365125"/>
            <a:ext cx="7034938" cy="6199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4414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‘We learn through critical reflection by putting ourselves into the experience &amp; exploring personal &amp; theoretical knowledge to understand it &amp; view it in different ways’ at different stages of our experience.</a:t>
            </a:r>
          </a:p>
        </p:txBody>
      </p:sp>
      <p:sp>
        <p:nvSpPr>
          <p:cNvPr id="3" name="Title 2"/>
          <p:cNvSpPr>
            <a:spLocks noGrp="1"/>
          </p:cNvSpPr>
          <p:nvPr>
            <p:ph type="title"/>
          </p:nvPr>
        </p:nvSpPr>
        <p:spPr/>
        <p:txBody>
          <a:bodyPr/>
          <a:lstStyle/>
          <a:p>
            <a:r>
              <a:rPr lang="en-GB" dirty="0"/>
              <a:t>Like a jig saw</a:t>
            </a:r>
          </a:p>
        </p:txBody>
      </p:sp>
      <p:sp>
        <p:nvSpPr>
          <p:cNvPr id="4" name="Footer Placeholder 3"/>
          <p:cNvSpPr>
            <a:spLocks noGrp="1"/>
          </p:cNvSpPr>
          <p:nvPr>
            <p:ph type="ftr" sz="quarter" idx="11"/>
          </p:nvPr>
        </p:nvSpPr>
        <p:spPr/>
        <p:txBody>
          <a:bodyPr/>
          <a:lstStyle/>
          <a:p>
            <a:r>
              <a:rPr lang="en-US"/>
              <a:t>(Tate, Sills, 2004: 126)</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4465" y="3103170"/>
            <a:ext cx="5257800" cy="3943350"/>
          </a:xfrm>
          <a:prstGeom prst="rect">
            <a:avLst/>
          </a:prstGeom>
        </p:spPr>
      </p:pic>
    </p:spTree>
    <p:extLst>
      <p:ext uri="{BB962C8B-B14F-4D97-AF65-F5344CB8AC3E}">
        <p14:creationId xmlns:p14="http://schemas.microsoft.com/office/powerpoint/2010/main" val="3888520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Most of the marks awarded for your work are likely to be for the reflective insights and not for the description of events, so keep your descriptions brief and to the point.</a:t>
            </a:r>
          </a:p>
          <a:p>
            <a:endParaRPr lang="en-GB" dirty="0"/>
          </a:p>
          <a:p>
            <a:endParaRPr lang="en-GB" dirty="0"/>
          </a:p>
          <a:p>
            <a:pPr marL="0" indent="0">
              <a:buNone/>
            </a:pPr>
            <a:r>
              <a:rPr lang="en-GB" dirty="0"/>
              <a:t>Reflective insights = Experiences x theories + policies </a:t>
            </a:r>
          </a:p>
          <a:p>
            <a:pPr marL="0" indent="0">
              <a:buNone/>
            </a:pPr>
            <a:r>
              <a:rPr lang="en-GB" dirty="0"/>
              <a:t>                                                  over time</a:t>
            </a:r>
          </a:p>
        </p:txBody>
      </p:sp>
      <p:sp>
        <p:nvSpPr>
          <p:cNvPr id="3" name="Title 2"/>
          <p:cNvSpPr>
            <a:spLocks noGrp="1"/>
          </p:cNvSpPr>
          <p:nvPr>
            <p:ph type="title"/>
          </p:nvPr>
        </p:nvSpPr>
        <p:spPr/>
        <p:txBody>
          <a:bodyPr>
            <a:normAutofit fontScale="90000"/>
          </a:bodyPr>
          <a:lstStyle/>
          <a:p>
            <a:r>
              <a:rPr lang="en-GB" dirty="0"/>
              <a:t>Description, cognition, metacognition</a:t>
            </a:r>
          </a:p>
        </p:txBody>
      </p:sp>
      <p:cxnSp>
        <p:nvCxnSpPr>
          <p:cNvPr id="5" name="Straight Connector 4"/>
          <p:cNvCxnSpPr/>
          <p:nvPr/>
        </p:nvCxnSpPr>
        <p:spPr>
          <a:xfrm flipV="1">
            <a:off x="4612943" y="4626591"/>
            <a:ext cx="4544705" cy="13648"/>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179648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a:t>Produce a balance </a:t>
            </a:r>
          </a:p>
          <a:p>
            <a:r>
              <a:rPr lang="en-GB" dirty="0"/>
              <a:t>by weaving together sections of ‘I thought… ‘I felt,…’ and the relevant academic theories. </a:t>
            </a:r>
          </a:p>
          <a:p>
            <a:r>
              <a:rPr lang="en-GB" dirty="0"/>
              <a:t>This is more effective than having a section which deals with the theory and a separate section dealing with your experiences. </a:t>
            </a:r>
          </a:p>
          <a:p>
            <a:r>
              <a:rPr lang="en-GB" dirty="0"/>
              <a:t>Try to avoid emotive or subjective terms.</a:t>
            </a:r>
          </a:p>
        </p:txBody>
      </p:sp>
      <p:sp>
        <p:nvSpPr>
          <p:cNvPr id="3" name="Title 2"/>
          <p:cNvSpPr>
            <a:spLocks noGrp="1"/>
          </p:cNvSpPr>
          <p:nvPr>
            <p:ph type="title"/>
          </p:nvPr>
        </p:nvSpPr>
        <p:spPr/>
        <p:txBody>
          <a:bodyPr/>
          <a:lstStyle/>
          <a:p>
            <a:r>
              <a:rPr lang="en-GB" dirty="0"/>
              <a:t>Reflective writing</a:t>
            </a:r>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364305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a:t>Be selective: </a:t>
            </a:r>
          </a:p>
          <a:p>
            <a:r>
              <a:rPr lang="en-GB" dirty="0"/>
              <a:t>Identify challenging or successful parts of the encounter.</a:t>
            </a:r>
          </a:p>
          <a:p>
            <a:r>
              <a:rPr lang="en-GB" dirty="0"/>
              <a:t>Reflect deeply on a few significant aspects and learning points.</a:t>
            </a:r>
          </a:p>
          <a:p>
            <a:pPr marL="0" indent="0">
              <a:buNone/>
            </a:pPr>
            <a:r>
              <a:rPr lang="en-GB" dirty="0"/>
              <a:t>Discuss your reflections with others to </a:t>
            </a:r>
          </a:p>
          <a:p>
            <a:r>
              <a:rPr lang="en-GB" dirty="0"/>
              <a:t>deepen your insight, </a:t>
            </a:r>
          </a:p>
          <a:p>
            <a:r>
              <a:rPr lang="en-GB" dirty="0"/>
              <a:t>improve your ability to express your ideas and </a:t>
            </a:r>
          </a:p>
          <a:p>
            <a:r>
              <a:rPr lang="en-GB" dirty="0"/>
              <a:t>help to explore a range of perspectives</a:t>
            </a:r>
          </a:p>
        </p:txBody>
      </p:sp>
      <p:sp>
        <p:nvSpPr>
          <p:cNvPr id="3" name="Title 2"/>
          <p:cNvSpPr>
            <a:spLocks noGrp="1"/>
          </p:cNvSpPr>
          <p:nvPr>
            <p:ph type="title"/>
          </p:nvPr>
        </p:nvSpPr>
        <p:spPr/>
        <p:txBody>
          <a:bodyPr/>
          <a:lstStyle/>
          <a:p>
            <a:r>
              <a:rPr lang="en-GB" dirty="0"/>
              <a:t>Reflective writing</a:t>
            </a:r>
          </a:p>
        </p:txBody>
      </p:sp>
      <p:sp>
        <p:nvSpPr>
          <p:cNvPr id="4" name="Footer Placeholder 3"/>
          <p:cNvSpPr>
            <a:spLocks noGrp="1"/>
          </p:cNvSpPr>
          <p:nvPr>
            <p:ph type="ftr" sz="quarter" idx="11"/>
          </p:nvPr>
        </p:nvSpPr>
        <p:spPr/>
        <p:txBody>
          <a:bodyPr/>
          <a:lstStyle/>
          <a:p>
            <a:r>
              <a:rPr lang="en-GB"/>
              <a:t>University of Reading, (date unknown)</a:t>
            </a:r>
            <a:endParaRPr lang="en-US"/>
          </a:p>
        </p:txBody>
      </p:sp>
    </p:spTree>
    <p:extLst>
      <p:ext uri="{BB962C8B-B14F-4D97-AF65-F5344CB8AC3E}">
        <p14:creationId xmlns:p14="http://schemas.microsoft.com/office/powerpoint/2010/main" val="972989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p:txBody>
          <a:bodyPr>
            <a:normAutofit fontScale="85000" lnSpcReduction="10000"/>
          </a:bodyPr>
          <a:lstStyle/>
          <a:p>
            <a:r>
              <a:rPr lang="en-GB" dirty="0"/>
              <a:t>Dewey, J. (1938) Logic: The Theory of Inquiry. MN: Rinehart &amp; Winston</a:t>
            </a:r>
          </a:p>
          <a:p>
            <a:r>
              <a:rPr lang="en-GB" dirty="0" err="1"/>
              <a:t>Eraut</a:t>
            </a:r>
            <a:r>
              <a:rPr lang="en-GB" dirty="0"/>
              <a:t>, Michael (1995), Schoen </a:t>
            </a:r>
            <a:r>
              <a:rPr lang="en-GB" dirty="0" err="1"/>
              <a:t>Schock</a:t>
            </a:r>
            <a:r>
              <a:rPr lang="en-GB" dirty="0"/>
              <a:t>, a case for refraining reflection-in-action, London: Routledge</a:t>
            </a:r>
          </a:p>
          <a:p>
            <a:r>
              <a:rPr lang="en-GB" dirty="0" err="1"/>
              <a:t>Ixer</a:t>
            </a:r>
            <a:r>
              <a:rPr lang="en-GB" dirty="0"/>
              <a:t>, G. (2003) Developing the relationship between reflective practice &amp; social work values. Journal of Practice Teaching, 5, 1, pp 7-22.</a:t>
            </a:r>
          </a:p>
          <a:p>
            <a:r>
              <a:rPr lang="en-GB" dirty="0"/>
              <a:t>Johns, C. (2000). Becoming a Reflective Practitioner. Oxford; Blackwell</a:t>
            </a:r>
          </a:p>
          <a:p>
            <a:r>
              <a:rPr lang="en-GB" dirty="0" err="1"/>
              <a:t>Schon</a:t>
            </a:r>
            <a:r>
              <a:rPr lang="en-GB" dirty="0"/>
              <a:t>, DA. (1987). </a:t>
            </a:r>
            <a:r>
              <a:rPr lang="en-GB" i="1" dirty="0"/>
              <a:t>‘Educating the Reflective Practitioner’</a:t>
            </a:r>
            <a:r>
              <a:rPr lang="en-GB" dirty="0"/>
              <a:t>. London: Temple Smith.</a:t>
            </a:r>
          </a:p>
          <a:p>
            <a:r>
              <a:rPr lang="en-GB" dirty="0"/>
              <a:t>Tate, S. &amp; Sills, M. (</a:t>
            </a:r>
            <a:r>
              <a:rPr lang="en-GB" dirty="0" err="1"/>
              <a:t>eds</a:t>
            </a:r>
            <a:r>
              <a:rPr lang="en-GB" dirty="0"/>
              <a:t>) (2004). The Development of Critical Reflection in the Health Professions. London; Higher Education Authority.</a:t>
            </a:r>
          </a:p>
          <a:p>
            <a:r>
              <a:rPr lang="en-GB" dirty="0"/>
              <a:t>University of Reading, date unknown, Study Advice and Maths Support, Practice based learning, Reflective Writing</a:t>
            </a:r>
          </a:p>
          <a:p>
            <a:endParaRPr lang="en-GB" dirty="0"/>
          </a:p>
          <a:p>
            <a:endParaRPr lang="en-GB" dirty="0"/>
          </a:p>
        </p:txBody>
      </p:sp>
      <p:sp>
        <p:nvSpPr>
          <p:cNvPr id="6" name="Title 5"/>
          <p:cNvSpPr>
            <a:spLocks noGrp="1"/>
          </p:cNvSpPr>
          <p:nvPr>
            <p:ph type="title"/>
          </p:nvPr>
        </p:nvSpPr>
        <p:spPr/>
        <p:txBody>
          <a:bodyPr/>
          <a:lstStyle/>
          <a:p>
            <a:r>
              <a:rPr lang="en-GB" dirty="0"/>
              <a:t>Reference List</a:t>
            </a:r>
          </a:p>
        </p:txBody>
      </p:sp>
    </p:spTree>
    <p:extLst>
      <p:ext uri="{BB962C8B-B14F-4D97-AF65-F5344CB8AC3E}">
        <p14:creationId xmlns:p14="http://schemas.microsoft.com/office/powerpoint/2010/main" val="4149970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loud skipper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Cloud skipper design template" id="{30DBBF30-EDA2-4408-9702-3B0A8AED6F12}" vid="{0F128B79-39D4-4007-9EC6-E245A2CC91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A1AFEDE-5CAF-4D05-AC35-0F55C5366E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Cloud skipper design slides</Template>
  <TotalTime>0</TotalTime>
  <Words>757</Words>
  <Application>Microsoft Office PowerPoint</Application>
  <PresentationFormat>Widescreen</PresentationFormat>
  <Paragraphs>84</Paragraphs>
  <Slides>15</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Cambria</vt:lpstr>
      <vt:lpstr>Cloud skipper design template</vt:lpstr>
      <vt:lpstr>Reflective Writing</vt:lpstr>
      <vt:lpstr>The challenges of reflective writing </vt:lpstr>
      <vt:lpstr>The language of reflective writing - person</vt:lpstr>
      <vt:lpstr>The language of reflective writing - tense</vt:lpstr>
      <vt:lpstr>Reflective writing</vt:lpstr>
      <vt:lpstr>Reflective writing</vt:lpstr>
      <vt:lpstr>Different models of reflection: in, on, for</vt:lpstr>
      <vt:lpstr>PowerPoint Presentation</vt:lpstr>
      <vt:lpstr>Different models of reflection: in, on, for</vt:lpstr>
      <vt:lpstr>PowerPoint Presentation</vt:lpstr>
      <vt:lpstr>Like a jig saw</vt:lpstr>
      <vt:lpstr>Description, cognition, metacognition</vt:lpstr>
      <vt:lpstr>Reflective writing</vt:lpstr>
      <vt:lpstr>Reflective writing</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2016-03-03T14:07:10Z</dcterms:created>
  <dcterms:modified xsi:type="dcterms:W3CDTF">2022-02-10T13:52:54Z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TC034605089991</vt:lpwstr>
  </property>
</Properties>
</file>