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72" r:id="rId10"/>
    <p:sldId id="264" r:id="rId11"/>
    <p:sldId id="266" r:id="rId12"/>
    <p:sldId id="268" r:id="rId13"/>
    <p:sldId id="270" r:id="rId14"/>
    <p:sldId id="27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67" autoAdjust="0"/>
    <p:restoredTop sz="94660"/>
  </p:normalViewPr>
  <p:slideViewPr>
    <p:cSldViewPr>
      <p:cViewPr varScale="1">
        <p:scale>
          <a:sx n="68" d="100"/>
          <a:sy n="68" d="100"/>
        </p:scale>
        <p:origin x="-146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a:lstStyle/>
          <a:p>
            <a:fld id="{9E4F8883-ACA9-4A0A-BFFA-7B19D26ADA14}" type="slidenum">
              <a:rPr lang="en-US" smtClean="0"/>
              <a:pPr/>
              <a:t>‹#›</a:t>
            </a:fld>
            <a:endParaRPr lang="en-US" dirty="0"/>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a:t>Click to edit Master title style</a:t>
            </a:r>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E4F8883-ACA9-4A0A-BFFA-7B19D26ADA14}"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E4F8883-ACA9-4A0A-BFFA-7B19D26ADA14}" type="slidenum">
              <a:rPr lang="en-US" smtClean="0"/>
              <a:pPr/>
              <a:t>‹#›</a:t>
            </a:fld>
            <a:endParaRPr lang="en-US" dirty="0"/>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a:t>Click to edit Master title style</a:t>
            </a:r>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p>
            <a:r>
              <a:rPr kumimoji="0" lang="en-US"/>
              <a:t>Click to edit Master title style</a:t>
            </a:r>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E4F8883-ACA9-4A0A-BFFA-7B19D26ADA14}"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a:t>Click to edit Master title style</a:t>
            </a:r>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E4F8883-ACA9-4A0A-BFFA-7B19D26ADA14}" type="slidenum">
              <a:rPr lang="en-US" smtClean="0"/>
              <a:pPr/>
              <a:t>‹#›</a:t>
            </a:fld>
            <a:endParaRPr lang="en-US" dirty="0"/>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a:t>Click to edit Master title style</a:t>
            </a:r>
          </a:p>
        </p:txBody>
      </p:sp>
      <p:sp>
        <p:nvSpPr>
          <p:cNvPr id="3" name="Date Placeholder 2"/>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E4F8883-ACA9-4A0A-BFFA-7B19D26ADA14}"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E4F8883-ACA9-4A0A-BFFA-7B19D26ADA14}"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a:t>Click to edit Master title style</a:t>
            </a:r>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E4F8883-ACA9-4A0A-BFFA-7B19D26ADA14}"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a:t>Click to edit Master title style</a:t>
            </a:r>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dirty="0"/>
              <a:t>Click icon to add picture</a:t>
            </a:r>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p>
            <a:fld id="{F303368E-3483-426E-9E22-93CDC2559CB8}" type="datetimeFigureOut">
              <a:rPr lang="en-US" smtClean="0"/>
              <a:pPr/>
              <a:t>12/5/18</a:t>
            </a:fld>
            <a:endParaRPr lang="en-US" dirty="0"/>
          </a:p>
        </p:txBody>
      </p:sp>
      <p:sp>
        <p:nvSpPr>
          <p:cNvPr id="6" name="Footer Placeholder 5"/>
          <p:cNvSpPr>
            <a:spLocks noGrp="1"/>
          </p:cNvSpPr>
          <p:nvPr>
            <p:ph type="ftr" sz="quarter" idx="11"/>
          </p:nvPr>
        </p:nvSpPr>
        <p:spPr>
          <a:xfrm>
            <a:off x="914400" y="55499"/>
            <a:ext cx="5562600" cy="365125"/>
          </a:xfrm>
        </p:spPr>
        <p:txBody>
          <a:bodyPr/>
          <a:lstStyle/>
          <a:p>
            <a:endParaRPr lang="en-US" dirty="0"/>
          </a:p>
        </p:txBody>
      </p:sp>
      <p:sp>
        <p:nvSpPr>
          <p:cNvPr id="7" name="Slide Number Placeholder 6"/>
          <p:cNvSpPr>
            <a:spLocks noGrp="1"/>
          </p:cNvSpPr>
          <p:nvPr>
            <p:ph type="sldNum" sz="quarter" idx="12"/>
          </p:nvPr>
        </p:nvSpPr>
        <p:spPr>
          <a:xfrm>
            <a:off x="8610600" y="55499"/>
            <a:ext cx="457200" cy="365125"/>
          </a:xfrm>
        </p:spPr>
        <p:txBody>
          <a:bodyPr/>
          <a:lstStyle/>
          <a:p>
            <a:fld id="{9E4F8883-ACA9-4A0A-BFFA-7B19D26ADA14}"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E4F8883-ACA9-4A0A-BFFA-7B19D26ADA14}"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p>
            <a:r>
              <a:rPr kumimoji="0" lang="en-US"/>
              <a:t>Click to edit Master title style</a:t>
            </a:r>
          </a:p>
        </p:txBody>
      </p:sp>
      <p:sp>
        <p:nvSpPr>
          <p:cNvPr id="3" name="Vertical Text Placeholder 2"/>
          <p:cNvSpPr>
            <a:spLocks noGrp="1"/>
          </p:cNvSpPr>
          <p:nvPr>
            <p:ph type="body" orient="vert" idx="1"/>
          </p:nvPr>
        </p:nvSpPr>
        <p:spPr>
          <a:xfrm>
            <a:off x="609600" y="274639"/>
            <a:ext cx="5867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03368E-3483-426E-9E22-93CDC2559CB8}" type="datetimeFigureOut">
              <a:rPr lang="en-US" smtClean="0"/>
              <a:pPr/>
              <a:t>12/5/18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E4F8883-ACA9-4A0A-BFFA-7B19D26ADA14}"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p>
            <a:r>
              <a:rPr kumimoji="0" lang="en-US"/>
              <a:t>Click to edit Master title style</a:t>
            </a:r>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F303368E-3483-426E-9E22-93CDC2559CB8}" type="datetimeFigureOut">
              <a:rPr lang="en-US" smtClean="0"/>
              <a:pPr/>
              <a:t>12/5/18</a:t>
            </a:fld>
            <a:endParaRPr lang="en-US" dirty="0"/>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endParaRPr lang="en-US" dirty="0"/>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9E4F8883-ACA9-4A0A-BFFA-7B19D26ADA14}"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cbi.nlm.nih.gov/pmc/articles/PMC5473035/" TargetMode="External"/><Relationship Id="rId2" Type="http://schemas.openxmlformats.org/officeDocument/2006/relationships/hyperlink" Target="http://www.bbc.co.uk/ethics/abortion/legal/when_1.shtml"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1997258/" TargetMode="External"/><Relationship Id="rId5" Type="http://schemas.openxmlformats.org/officeDocument/2006/relationships/hyperlink" Target="https://www.hhrjournal.org/2017/06/theorizing-time-in-abortion-law-and-human-rights/" TargetMode="External"/><Relationship Id="rId4" Type="http://schemas.openxmlformats.org/officeDocument/2006/relationships/hyperlink" Target="https://www.lifesitenews.com/news/england-commits-one-billion-pounds-for-worldwide-abortions-contrace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ACT of Abortion </a:t>
            </a:r>
          </a:p>
        </p:txBody>
      </p:sp>
      <p:sp>
        <p:nvSpPr>
          <p:cNvPr id="3" name="Subtitle 2"/>
          <p:cNvSpPr>
            <a:spLocks noGrp="1"/>
          </p:cNvSpPr>
          <p:nvPr>
            <p:ph type="subTitle" idx="1"/>
          </p:nvPr>
        </p:nvSpPr>
        <p:spPr/>
        <p:txBody>
          <a:bodyPr/>
          <a:lstStyle/>
          <a:p>
            <a:r>
              <a:rPr lang="en-US" dirty="0"/>
              <a:t>In Great Britain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lstStyle/>
          <a:p>
            <a:r>
              <a:rPr lang="en-US" dirty="0"/>
              <a:t>Abortion is an act of ending pregnancy</a:t>
            </a:r>
          </a:p>
          <a:p>
            <a:r>
              <a:rPr lang="en-US" dirty="0"/>
              <a:t>Law for Abortion appeared in 13</a:t>
            </a:r>
            <a:r>
              <a:rPr lang="en-US" baseline="30000" dirty="0"/>
              <a:t>th</a:t>
            </a:r>
            <a:r>
              <a:rPr lang="en-US" dirty="0"/>
              <a:t> century for the first Time</a:t>
            </a:r>
          </a:p>
          <a:p>
            <a:r>
              <a:rPr lang="en-US" dirty="0"/>
              <a:t>Allowed only under few circumstance </a:t>
            </a:r>
          </a:p>
          <a:p>
            <a:r>
              <a:rPr lang="en-US" dirty="0"/>
              <a:t>The circumstance makes an abortion legal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History of abortion </a:t>
            </a:r>
          </a:p>
        </p:txBody>
      </p:sp>
      <p:sp>
        <p:nvSpPr>
          <p:cNvPr id="3" name="Content Placeholder 2"/>
          <p:cNvSpPr>
            <a:spLocks noGrp="1"/>
          </p:cNvSpPr>
          <p:nvPr>
            <p:ph idx="1"/>
          </p:nvPr>
        </p:nvSpPr>
        <p:spPr>
          <a:xfrm>
            <a:off x="685800" y="1773936"/>
            <a:ext cx="7772400" cy="4572000"/>
          </a:xfrm>
        </p:spPr>
        <p:txBody>
          <a:bodyPr/>
          <a:lstStyle/>
          <a:p>
            <a:endParaRPr lang="en-US" dirty="0"/>
          </a:p>
          <a:p>
            <a:endParaRPr lang="en-US" dirty="0"/>
          </a:p>
          <a:p>
            <a:r>
              <a:rPr lang="en-US" dirty="0"/>
              <a:t>Referenced for the first time in 13</a:t>
            </a:r>
            <a:r>
              <a:rPr lang="en-US" baseline="30000" dirty="0"/>
              <a:t>th</a:t>
            </a:r>
            <a:r>
              <a:rPr lang="en-US" dirty="0"/>
              <a:t> century</a:t>
            </a:r>
          </a:p>
          <a:p>
            <a:r>
              <a:rPr lang="en-US" dirty="0"/>
              <a:t>Abortion Act 1967</a:t>
            </a:r>
          </a:p>
          <a:p>
            <a:pPr lvl="1"/>
            <a:r>
              <a:rPr lang="en-US" dirty="0"/>
              <a:t>Proposed by David </a:t>
            </a:r>
            <a:r>
              <a:rPr lang="en-GB" dirty="0"/>
              <a:t>St</a:t>
            </a:r>
            <a:r>
              <a:rPr lang="en-US" dirty="0"/>
              <a:t>eel</a:t>
            </a:r>
          </a:p>
          <a:p>
            <a:pPr lvl="1"/>
            <a:r>
              <a:rPr lang="en-US" dirty="0"/>
              <a:t>Conditions for legal abortion </a:t>
            </a:r>
          </a:p>
          <a:p>
            <a:pPr lvl="1"/>
            <a:r>
              <a:rPr lang="en-US" dirty="0"/>
              <a:t>Opposed by pro-choice organization </a:t>
            </a:r>
          </a:p>
          <a:p>
            <a:pPr lvl="1"/>
            <a:endParaRPr lang="en-US" dirty="0"/>
          </a:p>
          <a:p>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History of abortion </a:t>
            </a:r>
          </a:p>
        </p:txBody>
      </p:sp>
      <p:sp>
        <p:nvSpPr>
          <p:cNvPr id="3" name="Content Placeholder 2"/>
          <p:cNvSpPr>
            <a:spLocks noGrp="1"/>
          </p:cNvSpPr>
          <p:nvPr>
            <p:ph idx="1"/>
          </p:nvPr>
        </p:nvSpPr>
        <p:spPr/>
        <p:txBody>
          <a:bodyPr/>
          <a:lstStyle/>
          <a:p>
            <a:r>
              <a:rPr lang="en-US" dirty="0"/>
              <a:t>1990, The Human Fertilization and Embryology Bill</a:t>
            </a:r>
          </a:p>
          <a:p>
            <a:pPr lvl="1"/>
            <a:r>
              <a:rPr lang="en-US" dirty="0"/>
              <a:t>Made differentiation in legal and illegal abortion </a:t>
            </a:r>
          </a:p>
          <a:p>
            <a:pPr lvl="1"/>
            <a:r>
              <a:rPr lang="en-US" dirty="0"/>
              <a:t>Specified month for the abortion </a:t>
            </a:r>
          </a:p>
          <a:p>
            <a:pPr lvl="1"/>
            <a:r>
              <a:rPr lang="en-US" dirty="0"/>
              <a:t>Specified the conditions of abortion </a:t>
            </a:r>
          </a:p>
          <a:p>
            <a:pPr lvl="1"/>
            <a:r>
              <a:rPr lang="en-US" dirty="0"/>
              <a:t>Illegal abortion is criminal offence and seeks punishment of women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abortion legalized?</a:t>
            </a:r>
            <a:br>
              <a:rPr lang="en-US" dirty="0"/>
            </a:br>
            <a:br>
              <a:rPr lang="en-US" dirty="0"/>
            </a:br>
            <a:endParaRPr lang="en-US" dirty="0"/>
          </a:p>
        </p:txBody>
      </p:sp>
      <p:sp>
        <p:nvSpPr>
          <p:cNvPr id="3" name="Content Placeholder 2"/>
          <p:cNvSpPr>
            <a:spLocks noGrp="1"/>
          </p:cNvSpPr>
          <p:nvPr>
            <p:ph idx="1"/>
          </p:nvPr>
        </p:nvSpPr>
        <p:spPr/>
        <p:txBody>
          <a:bodyPr/>
          <a:lstStyle/>
          <a:p>
            <a:endParaRPr lang="en-US" dirty="0"/>
          </a:p>
          <a:p>
            <a:r>
              <a:rPr lang="en-US" dirty="0"/>
              <a:t>Abortion is legalized due to;</a:t>
            </a:r>
          </a:p>
          <a:p>
            <a:pPr lvl="1"/>
            <a:r>
              <a:rPr lang="en-US" dirty="0"/>
              <a:t>Higher population size</a:t>
            </a:r>
          </a:p>
          <a:p>
            <a:pPr lvl="1"/>
            <a:r>
              <a:rPr lang="en-US" dirty="0"/>
              <a:t>As the tool for birth control</a:t>
            </a:r>
          </a:p>
          <a:p>
            <a:pPr lvl="1"/>
            <a:r>
              <a:rPr lang="en-US" dirty="0"/>
              <a:t>Contraception policy proposed by doctors</a:t>
            </a:r>
          </a:p>
          <a:p>
            <a:pPr lvl="1"/>
            <a:r>
              <a:rPr lang="en-US" dirty="0"/>
              <a:t>Giving right to women to do family planning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abortion legalized</a:t>
            </a:r>
          </a:p>
        </p:txBody>
      </p:sp>
      <p:sp>
        <p:nvSpPr>
          <p:cNvPr id="3" name="Content Placeholder 2"/>
          <p:cNvSpPr>
            <a:spLocks noGrp="1"/>
          </p:cNvSpPr>
          <p:nvPr>
            <p:ph idx="1"/>
          </p:nvPr>
        </p:nvSpPr>
        <p:spPr/>
        <p:txBody>
          <a:bodyPr/>
          <a:lstStyle/>
          <a:p>
            <a:r>
              <a:rPr lang="en-US" dirty="0"/>
              <a:t>Abortion is legalized due to;</a:t>
            </a:r>
          </a:p>
          <a:p>
            <a:pPr lvl="1"/>
            <a:r>
              <a:rPr lang="en-US" dirty="0"/>
              <a:t>For the health and safety of women</a:t>
            </a:r>
          </a:p>
          <a:p>
            <a:pPr lvl="1"/>
            <a:r>
              <a:rPr lang="en-US" dirty="0"/>
              <a:t>Previously done by many medical training professional </a:t>
            </a:r>
          </a:p>
          <a:p>
            <a:pPr lvl="1"/>
            <a:r>
              <a:rPr lang="en-US" dirty="0"/>
              <a:t>Lack of emergency backup </a:t>
            </a:r>
          </a:p>
          <a:p>
            <a:pPr lvl="1"/>
            <a:r>
              <a:rPr lang="en-US" dirty="0"/>
              <a:t>Injuries of women even death </a:t>
            </a:r>
          </a:p>
          <a:p>
            <a:pPr lvl="1"/>
            <a:r>
              <a:rPr lang="en-US" dirty="0"/>
              <a:t>Poor healthcare services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abortion legalized?</a:t>
            </a:r>
          </a:p>
        </p:txBody>
      </p:sp>
      <p:sp>
        <p:nvSpPr>
          <p:cNvPr id="3" name="Content Placeholder 2"/>
          <p:cNvSpPr>
            <a:spLocks noGrp="1"/>
          </p:cNvSpPr>
          <p:nvPr>
            <p:ph idx="1"/>
          </p:nvPr>
        </p:nvSpPr>
        <p:spPr/>
        <p:txBody>
          <a:bodyPr/>
          <a:lstStyle/>
          <a:p>
            <a:r>
              <a:rPr lang="en-US" dirty="0"/>
              <a:t>Abortion is legalized due to;</a:t>
            </a:r>
          </a:p>
          <a:p>
            <a:pPr lvl="1"/>
            <a:r>
              <a:rPr lang="en-US" dirty="0"/>
              <a:t>Disabilities of fetus</a:t>
            </a:r>
          </a:p>
          <a:p>
            <a:pPr lvl="1"/>
            <a:r>
              <a:rPr lang="en-US" dirty="0"/>
              <a:t>Physical or mental disabilities informed before birth </a:t>
            </a:r>
          </a:p>
          <a:p>
            <a:pPr lvl="1"/>
            <a:r>
              <a:rPr lang="en-US" dirty="0"/>
              <a:t>For the protection of mother</a:t>
            </a:r>
          </a:p>
          <a:p>
            <a:pPr lvl="1"/>
            <a:r>
              <a:rPr lang="en-US" dirty="0"/>
              <a:t>For the improved look after of existing child</a:t>
            </a:r>
          </a:p>
          <a:p>
            <a:pPr lvl="1"/>
            <a:r>
              <a:rPr lang="en-US" dirty="0"/>
              <a:t>Can be aborted in eh first 6 month of pregnancy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Contraception policy </a:t>
            </a:r>
          </a:p>
        </p:txBody>
      </p:sp>
      <p:sp>
        <p:nvSpPr>
          <p:cNvPr id="3" name="Content Placeholder 2"/>
          <p:cNvSpPr>
            <a:spLocks noGrp="1"/>
          </p:cNvSpPr>
          <p:nvPr>
            <p:ph idx="1"/>
          </p:nvPr>
        </p:nvSpPr>
        <p:spPr/>
        <p:txBody>
          <a:bodyPr/>
          <a:lstStyle/>
          <a:p>
            <a:r>
              <a:rPr lang="en-US" dirty="0"/>
              <a:t>Doctors argued in the favor of contraception policy </a:t>
            </a:r>
          </a:p>
          <a:p>
            <a:r>
              <a:rPr lang="en-US" dirty="0"/>
              <a:t>It’s a world’s most effective counter birth action according to 1965, United Nation conference</a:t>
            </a:r>
          </a:p>
          <a:p>
            <a:r>
              <a:rPr lang="en-US" dirty="0"/>
              <a:t>Many opposed to made it a public policy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statistics</a:t>
            </a:r>
          </a:p>
        </p:txBody>
      </p:sp>
      <p:sp>
        <p:nvSpPr>
          <p:cNvPr id="3" name="Content Placeholder 2"/>
          <p:cNvSpPr>
            <a:spLocks noGrp="1"/>
          </p:cNvSpPr>
          <p:nvPr>
            <p:ph idx="1"/>
          </p:nvPr>
        </p:nvSpPr>
        <p:spPr>
          <a:xfrm>
            <a:off x="914400" y="1783560"/>
            <a:ext cx="3733800" cy="4572000"/>
          </a:xfrm>
        </p:spPr>
        <p:txBody>
          <a:bodyPr/>
          <a:lstStyle/>
          <a:p>
            <a:pPr>
              <a:buNone/>
            </a:pPr>
            <a:r>
              <a:rPr lang="en-US" dirty="0"/>
              <a:t>Abortion taken place in united kingdom </a:t>
            </a:r>
          </a:p>
          <a:p>
            <a:pPr lvl="1"/>
            <a:r>
              <a:rPr lang="en-US" dirty="0"/>
              <a:t>2016: 206880</a:t>
            </a:r>
          </a:p>
          <a:p>
            <a:pPr lvl="1"/>
            <a:r>
              <a:rPr lang="en-US" dirty="0"/>
              <a:t>2017: 202469</a:t>
            </a:r>
          </a:p>
          <a:p>
            <a:r>
              <a:rPr lang="en-US" dirty="0"/>
              <a:t>20% of pregnancy ends up in abortion in UK</a:t>
            </a:r>
          </a:p>
          <a:p>
            <a:endParaRPr lang="en-US" dirty="0"/>
          </a:p>
          <a:p>
            <a:endParaRPr lang="en-US" dirty="0"/>
          </a:p>
          <a:p>
            <a:endParaRPr lang="en-US" dirty="0"/>
          </a:p>
        </p:txBody>
      </p:sp>
      <p:pic>
        <p:nvPicPr>
          <p:cNvPr id="4" name="Picture 3" descr="REPEAT-abortion-rate-uk.jpg"/>
          <p:cNvPicPr>
            <a:picLocks noChangeAspect="1"/>
          </p:cNvPicPr>
          <p:nvPr/>
        </p:nvPicPr>
        <p:blipFill>
          <a:blip r:embed="rId2"/>
          <a:stretch>
            <a:fillRect/>
          </a:stretch>
        </p:blipFill>
        <p:spPr>
          <a:xfrm>
            <a:off x="4572000" y="2590800"/>
            <a:ext cx="4572000" cy="36576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Reason of abortion </a:t>
            </a:r>
          </a:p>
        </p:txBody>
      </p:sp>
      <p:sp>
        <p:nvSpPr>
          <p:cNvPr id="3" name="Content Placeholder 2"/>
          <p:cNvSpPr>
            <a:spLocks noGrp="1"/>
          </p:cNvSpPr>
          <p:nvPr>
            <p:ph idx="1"/>
          </p:nvPr>
        </p:nvSpPr>
        <p:spPr/>
        <p:txBody>
          <a:bodyPr/>
          <a:lstStyle/>
          <a:p>
            <a:endParaRPr lang="en-US" dirty="0"/>
          </a:p>
          <a:p>
            <a:r>
              <a:rPr lang="en-US" dirty="0"/>
              <a:t>Mental health issues for mother which can be caused by delivery of child </a:t>
            </a:r>
          </a:p>
          <a:p>
            <a:pPr lvl="1"/>
            <a:r>
              <a:rPr lang="en-US" dirty="0"/>
              <a:t>98% abortion caused by mental health issues</a:t>
            </a:r>
          </a:p>
          <a:p>
            <a:pPr lvl="1"/>
            <a:r>
              <a:rPr lang="en-US" dirty="0"/>
              <a:t>1% due to threat to life of mother</a:t>
            </a:r>
          </a:p>
          <a:p>
            <a:pPr lvl="1"/>
            <a:r>
              <a:rPr lang="en-US" dirty="0"/>
              <a:t>1% due to give benefits to existing child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Death caused by abortion </a:t>
            </a:r>
          </a:p>
        </p:txBody>
      </p:sp>
      <p:sp>
        <p:nvSpPr>
          <p:cNvPr id="3" name="Content Placeholder 2"/>
          <p:cNvSpPr>
            <a:spLocks noGrp="1"/>
          </p:cNvSpPr>
          <p:nvPr>
            <p:ph idx="1"/>
          </p:nvPr>
        </p:nvSpPr>
        <p:spPr/>
        <p:txBody>
          <a:bodyPr/>
          <a:lstStyle/>
          <a:p>
            <a:r>
              <a:rPr lang="en-US" dirty="0"/>
              <a:t>The  death caused due to abortion in UK is very rare </a:t>
            </a:r>
          </a:p>
          <a:p>
            <a:r>
              <a:rPr lang="en-US" dirty="0"/>
              <a:t>Only 1 women died in 2017 due to abortion </a:t>
            </a:r>
          </a:p>
          <a:p>
            <a:r>
              <a:rPr lang="en-US" dirty="0"/>
              <a:t>In UK 985 cases were reported as complex pregnancy cases</a:t>
            </a:r>
          </a:p>
          <a:p>
            <a:r>
              <a:rPr lang="en-US" dirty="0"/>
              <a:t>The UK is 2</a:t>
            </a:r>
            <a:r>
              <a:rPr lang="en-US" baseline="30000" dirty="0"/>
              <a:t>nd</a:t>
            </a:r>
            <a:r>
              <a:rPr lang="en-US" dirty="0"/>
              <a:t>  in abortion statistics</a:t>
            </a:r>
          </a:p>
          <a:p>
            <a:r>
              <a:rPr lang="en-US" dirty="0"/>
              <a:t>The Government spending 1.3 billion dollar on abortion</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Abortion by public spending </a:t>
            </a:r>
          </a:p>
        </p:txBody>
      </p:sp>
      <p:sp>
        <p:nvSpPr>
          <p:cNvPr id="3" name="Content Placeholder 2"/>
          <p:cNvSpPr>
            <a:spLocks noGrp="1"/>
          </p:cNvSpPr>
          <p:nvPr>
            <p:ph idx="1"/>
          </p:nvPr>
        </p:nvSpPr>
        <p:spPr/>
        <p:txBody>
          <a:bodyPr/>
          <a:lstStyle/>
          <a:p>
            <a:endParaRPr lang="en-US" dirty="0"/>
          </a:p>
          <a:p>
            <a:endParaRPr lang="en-US" dirty="0"/>
          </a:p>
          <a:p>
            <a:r>
              <a:rPr lang="en-US" dirty="0"/>
              <a:t>98% abortion are taken place by public spending in up in 2017</a:t>
            </a:r>
          </a:p>
          <a:p>
            <a:r>
              <a:rPr lang="en-US" dirty="0"/>
              <a:t>Only 2% abortion are taken place by the private funding of the families </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David Steel</a:t>
            </a:r>
          </a:p>
        </p:txBody>
      </p:sp>
      <p:sp>
        <p:nvSpPr>
          <p:cNvPr id="3" name="Content Placeholder 2"/>
          <p:cNvSpPr>
            <a:spLocks noGrp="1"/>
          </p:cNvSpPr>
          <p:nvPr>
            <p:ph idx="1"/>
          </p:nvPr>
        </p:nvSpPr>
        <p:spPr>
          <a:xfrm>
            <a:off x="914400" y="1783560"/>
            <a:ext cx="7772400" cy="4845840"/>
          </a:xfrm>
        </p:spPr>
        <p:txBody>
          <a:bodyPr/>
          <a:lstStyle/>
          <a:p>
            <a:r>
              <a:rPr lang="en-US" dirty="0"/>
              <a:t>"It is odd that so many women present for repeat abortions, some more than twice, which does suggest they are treating abortion as contraception. This was never the purpose of the 1967 reform.“(Martin, 2013)</a:t>
            </a:r>
          </a:p>
          <a:p>
            <a:r>
              <a:rPr lang="en-US" dirty="0"/>
              <a:t>Abortion these days is used as contraception</a:t>
            </a:r>
          </a:p>
        </p:txBody>
      </p:sp>
      <p:pic>
        <p:nvPicPr>
          <p:cNvPr id="4" name="Picture 3" descr="download.jpg"/>
          <p:cNvPicPr>
            <a:picLocks noChangeAspect="1"/>
          </p:cNvPicPr>
          <p:nvPr/>
        </p:nvPicPr>
        <p:blipFill>
          <a:blip r:embed="rId2"/>
          <a:stretch>
            <a:fillRect/>
          </a:stretch>
        </p:blipFill>
        <p:spPr>
          <a:xfrm>
            <a:off x="6400800" y="4724400"/>
            <a:ext cx="2381250" cy="1905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47500" lnSpcReduction="20000"/>
          </a:bodyPr>
          <a:lstStyle/>
          <a:p>
            <a:r>
              <a:rPr lang="en-US" dirty="0"/>
              <a:t>BBC (2016) </a:t>
            </a:r>
            <a:r>
              <a:rPr lang="en-US" i="1" dirty="0"/>
              <a:t>When is abortion legal?</a:t>
            </a:r>
            <a:r>
              <a:rPr lang="en-US" dirty="0"/>
              <a:t>, [Online], Available: </a:t>
            </a:r>
            <a:r>
              <a:rPr lang="en-US" u="sng" dirty="0">
                <a:hlinkClick r:id="rId2"/>
              </a:rPr>
              <a:t>http://www.bbc.co.uk/ethics/abortion/legal/when_1.shtml</a:t>
            </a:r>
            <a:r>
              <a:rPr lang="en-US" dirty="0"/>
              <a:t> [30 November 2018].</a:t>
            </a:r>
          </a:p>
          <a:p>
            <a:r>
              <a:rPr lang="en-US" dirty="0" err="1"/>
              <a:t>Berer</a:t>
            </a:r>
            <a:r>
              <a:rPr lang="en-US" dirty="0"/>
              <a:t>, M. (2017) </a:t>
            </a:r>
            <a:r>
              <a:rPr lang="en-US" i="1" dirty="0"/>
              <a:t>Abortion Law and Policy Around the World</a:t>
            </a:r>
            <a:r>
              <a:rPr lang="en-US" dirty="0"/>
              <a:t>, [Online], Available: </a:t>
            </a:r>
            <a:r>
              <a:rPr lang="en-US" u="sng" dirty="0">
                <a:hlinkClick r:id="rId3"/>
              </a:rPr>
              <a:t>https://www.ncbi.nlm.nih.gov/pmc/articles/PMC5473035/</a:t>
            </a:r>
            <a:r>
              <a:rPr lang="en-US" dirty="0"/>
              <a:t> [2018 November 2018].</a:t>
            </a:r>
          </a:p>
          <a:p>
            <a:r>
              <a:rPr lang="en-US" dirty="0"/>
              <a:t>Department of Health (2018) </a:t>
            </a:r>
            <a:r>
              <a:rPr lang="en-US" i="1" dirty="0"/>
              <a:t>Facts and figures relating to the frequency of abortion in Great Britain</a:t>
            </a:r>
            <a:r>
              <a:rPr lang="en-US" dirty="0"/>
              <a:t>, [Online], Available: </a:t>
            </a:r>
            <a:r>
              <a:rPr lang="en-US" u="sng" dirty="0">
                <a:hlinkClick r:id="rId4"/>
              </a:rPr>
              <a:t>https://www.lifesitenews.com/news/england-commits-one-billion-pounds-for-worldwide-abortions-contraception</a:t>
            </a:r>
            <a:r>
              <a:rPr lang="en-US" dirty="0"/>
              <a:t> [30 November 2018].</a:t>
            </a:r>
          </a:p>
          <a:p>
            <a:r>
              <a:rPr lang="en-US" dirty="0"/>
              <a:t>Erdman, J.N. (2017) 'Theorizing Time in Abortion Law and Human Rights', </a:t>
            </a:r>
            <a:r>
              <a:rPr lang="en-US" i="1" dirty="0"/>
              <a:t>Health and Human Rights Journal</a:t>
            </a:r>
            <a:r>
              <a:rPr lang="en-US" dirty="0"/>
              <a:t>, Available: </a:t>
            </a:r>
            <a:r>
              <a:rPr lang="en-US" u="sng" dirty="0">
                <a:hlinkClick r:id="rId5"/>
              </a:rPr>
              <a:t>https://www.hhrjournal.org/2017/06/theorizing-time-in-abortion-law-and-human-rights/</a:t>
            </a:r>
            <a:r>
              <a:rPr lang="en-US" dirty="0"/>
              <a:t> [30 November 2018].</a:t>
            </a:r>
          </a:p>
          <a:p>
            <a:r>
              <a:rPr lang="en-US" dirty="0"/>
              <a:t>Hodges, M. (2018) </a:t>
            </a:r>
            <a:r>
              <a:rPr lang="en-US" i="1" dirty="0"/>
              <a:t>UK will pay $1.3 billion to fund abortions and contraception around the world</a:t>
            </a:r>
            <a:r>
              <a:rPr lang="en-US" dirty="0"/>
              <a:t>, [Online], Available: </a:t>
            </a:r>
            <a:r>
              <a:rPr lang="en-US" u="sng" dirty="0">
                <a:hlinkClick r:id="rId4"/>
              </a:rPr>
              <a:t>https://www.lifesitenews.com/news/england-commits-one-billion-pounds-for-worldwide-abortions-contraception</a:t>
            </a:r>
            <a:r>
              <a:rPr lang="en-US" dirty="0"/>
              <a:t> [30 November 2018].</a:t>
            </a:r>
          </a:p>
          <a:p>
            <a:r>
              <a:rPr lang="en-US" dirty="0"/>
              <a:t>MARTIN, D. (2013) </a:t>
            </a:r>
            <a:r>
              <a:rPr lang="en-US" i="1" dirty="0"/>
              <a:t>Abortion should not be used as a contraceptive, says Lord Steel, father of 1967 act that </a:t>
            </a:r>
            <a:r>
              <a:rPr lang="en-US" i="1" dirty="0" err="1"/>
              <a:t>legalised</a:t>
            </a:r>
            <a:r>
              <a:rPr lang="en-US" i="1" dirty="0"/>
              <a:t> the practice</a:t>
            </a:r>
            <a:r>
              <a:rPr lang="en-US" dirty="0"/>
              <a:t>, [Online] [04 December </a:t>
            </a:r>
            <a:r>
              <a:rPr lang="en-US"/>
              <a:t>2018].</a:t>
            </a:r>
            <a:endParaRPr lang="en-US" dirty="0"/>
          </a:p>
          <a:p>
            <a:r>
              <a:rPr lang="en-US" dirty="0" err="1"/>
              <a:t>Rowlands</a:t>
            </a:r>
            <a:r>
              <a:rPr lang="en-US" dirty="0"/>
              <a:t>, S. (2017) </a:t>
            </a:r>
            <a:r>
              <a:rPr lang="en-US" i="1" dirty="0"/>
              <a:t>Contraception and abortion</a:t>
            </a:r>
            <a:r>
              <a:rPr lang="en-US" dirty="0"/>
              <a:t>, [Online], Available: </a:t>
            </a:r>
            <a:r>
              <a:rPr lang="en-US" u="sng" dirty="0">
                <a:hlinkClick r:id="rId6"/>
              </a:rPr>
              <a:t>https://www.ncbi.nlm.nih.gov/pmc/articles/PMC1997258/</a:t>
            </a:r>
            <a:r>
              <a:rPr lang="en-US" dirty="0"/>
              <a:t> [30 November 2018].</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348</TotalTime>
  <Words>654</Words>
  <Application>Microsoft Office PowerPoint</Application>
  <PresentationFormat>Pokaz na ekranie (4:3)</PresentationFormat>
  <Paragraphs>81</Paragraphs>
  <Slides>14</Slides>
  <Notes>0</Notes>
  <HiddenSlides>0</HiddenSlides>
  <MMClips>0</MMClips>
  <ScaleCrop>false</ScaleCrop>
  <HeadingPairs>
    <vt:vector size="4" baseType="variant">
      <vt:variant>
        <vt:lpstr>Motyw</vt:lpstr>
      </vt:variant>
      <vt:variant>
        <vt:i4>1</vt:i4>
      </vt:variant>
      <vt:variant>
        <vt:lpstr>Tytuły slajdów</vt:lpstr>
      </vt:variant>
      <vt:variant>
        <vt:i4>14</vt:i4>
      </vt:variant>
    </vt:vector>
  </HeadingPairs>
  <TitlesOfParts>
    <vt:vector size="15" baseType="lpstr">
      <vt:lpstr>Metro</vt:lpstr>
      <vt:lpstr>ACT of Abortion </vt:lpstr>
      <vt:lpstr>Introduction</vt:lpstr>
      <vt:lpstr>History of abortion </vt:lpstr>
      <vt:lpstr>History of abortion </vt:lpstr>
      <vt:lpstr>Why abortion legalized?  </vt:lpstr>
      <vt:lpstr>Why abortion legalized</vt:lpstr>
      <vt:lpstr>Why abortion legalized?</vt:lpstr>
      <vt:lpstr>Contraception policy </vt:lpstr>
      <vt:lpstr>Key statistics</vt:lpstr>
      <vt:lpstr>Reason of abortion </vt:lpstr>
      <vt:lpstr>Death caused by abortion </vt:lpstr>
      <vt:lpstr>Abortion by public spending </vt:lpstr>
      <vt:lpstr>David Steel</vt:lpstr>
      <vt:lpstr>References</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 oF Abortion</dc:title>
  <dc:creator>Al hafiz computers</dc:creator>
  <cp:lastModifiedBy>Malgorzata Gnatowska-nour (1705867)</cp:lastModifiedBy>
  <cp:revision>14</cp:revision>
  <dcterms:created xsi:type="dcterms:W3CDTF">2018-11-30T20:15:38Z</dcterms:created>
  <dcterms:modified xsi:type="dcterms:W3CDTF">2018-12-05T19:38:26Z</dcterms:modified>
</cp:coreProperties>
</file>