
<file path=[Content_Types].xml><?xml version="1.0" encoding="utf-8"?>
<Types xmlns="http://schemas.openxmlformats.org/package/2006/content-types">
  <Override PartName="/ppt/slides/slide29.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wmf" ContentType="image/x-wmf"/>
  <Override PartName="/ppt/notesSlides/notesSlide27.xml" ContentType="application/vnd.openxmlformats-officedocument.presentationml.notesSlide+xml"/>
  <Override PartName="/ppt/notesSlides/notesSlide36.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25.xml" ContentType="application/vnd.openxmlformats-officedocument.presentationml.notesSlide+xml"/>
  <Override PartName="/ppt/notesSlides/notesSlide34.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32.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notesSlides/notesSlide28.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ppt/notesSlides/notesSlide3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Layouts/slideLayout4.xml" ContentType="application/vnd.openxmlformats-officedocument.presentationml.slideLayout+xml"/>
  <Override PartName="/ppt/theme/theme3.xml" ContentType="application/vnd.openxmlformats-officedocument.theme+xml"/>
  <Override PartName="/ppt/notesSlides/notesSlide29.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p:sldMasterIdLst>
    <p:sldMasterId id="2147483653" r:id="rId1"/>
  </p:sldMasterIdLst>
  <p:notesMasterIdLst>
    <p:notesMasterId r:id="rId42"/>
  </p:notesMasterIdLst>
  <p:handoutMasterIdLst>
    <p:handoutMasterId r:id="rId43"/>
  </p:handoutMasterIdLst>
  <p:sldIdLst>
    <p:sldId id="256" r:id="rId2"/>
    <p:sldId id="277" r:id="rId3"/>
    <p:sldId id="296" r:id="rId4"/>
    <p:sldId id="257" r:id="rId5"/>
    <p:sldId id="290" r:id="rId6"/>
    <p:sldId id="258" r:id="rId7"/>
    <p:sldId id="259" r:id="rId8"/>
    <p:sldId id="273" r:id="rId9"/>
    <p:sldId id="260" r:id="rId10"/>
    <p:sldId id="261" r:id="rId11"/>
    <p:sldId id="263" r:id="rId12"/>
    <p:sldId id="298" r:id="rId13"/>
    <p:sldId id="262" r:id="rId14"/>
    <p:sldId id="264" r:id="rId15"/>
    <p:sldId id="265" r:id="rId16"/>
    <p:sldId id="274" r:id="rId17"/>
    <p:sldId id="266" r:id="rId18"/>
    <p:sldId id="267" r:id="rId19"/>
    <p:sldId id="276" r:id="rId20"/>
    <p:sldId id="268" r:id="rId21"/>
    <p:sldId id="269" r:id="rId22"/>
    <p:sldId id="279" r:id="rId23"/>
    <p:sldId id="280" r:id="rId24"/>
    <p:sldId id="281" r:id="rId25"/>
    <p:sldId id="282" r:id="rId26"/>
    <p:sldId id="283" r:id="rId27"/>
    <p:sldId id="284" r:id="rId28"/>
    <p:sldId id="285" r:id="rId29"/>
    <p:sldId id="286" r:id="rId30"/>
    <p:sldId id="287" r:id="rId31"/>
    <p:sldId id="289" r:id="rId32"/>
    <p:sldId id="288" r:id="rId33"/>
    <p:sldId id="293" r:id="rId34"/>
    <p:sldId id="291" r:id="rId35"/>
    <p:sldId id="292" r:id="rId36"/>
    <p:sldId id="294" r:id="rId37"/>
    <p:sldId id="271" r:id="rId38"/>
    <p:sldId id="297" r:id="rId39"/>
    <p:sldId id="272" r:id="rId40"/>
    <p:sldId id="295" r:id="rId41"/>
  </p:sldIdLst>
  <p:sldSz cx="9144000" cy="6858000" type="screen4x3"/>
  <p:notesSz cx="6797675" cy="9926638"/>
  <p:defaultTex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a:srgbClr val="0000FF"/>
    <a:srgbClr val="FFFF00"/>
    <a:srgbClr val="CCCCFF"/>
    <a:srgbClr val="336600"/>
    <a:srgbClr val="33CC33"/>
    <a:srgbClr val="FF66FF"/>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2787"/>
    <p:restoredTop sz="79275" autoAdjust="0"/>
  </p:normalViewPr>
  <p:slideViewPr>
    <p:cSldViewPr>
      <p:cViewPr varScale="1">
        <p:scale>
          <a:sx n="58" d="100"/>
          <a:sy n="58" d="100"/>
        </p:scale>
        <p:origin x="-456" y="-84"/>
      </p:cViewPr>
      <p:guideLst>
        <p:guide orient="horz" pos="2160"/>
        <p:guide pos="2880"/>
      </p:guideLst>
    </p:cSldViewPr>
  </p:slideViewPr>
  <p:outlineViewPr>
    <p:cViewPr>
      <p:scale>
        <a:sx n="50" d="100"/>
        <a:sy n="50"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53" d="100"/>
          <a:sy n="53" d="100"/>
        </p:scale>
        <p:origin x="-1878" y="-78"/>
      </p:cViewPr>
      <p:guideLst>
        <p:guide orient="horz" pos="3127"/>
        <p:guide pos="2142"/>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890" name="Rectangle 2"/>
          <p:cNvSpPr>
            <a:spLocks noGrp="1" noChangeArrowheads="1"/>
          </p:cNvSpPr>
          <p:nvPr>
            <p:ph type="hdr" sz="quarter"/>
          </p:nvPr>
        </p:nvSpPr>
        <p:spPr bwMode="auto">
          <a:xfrm>
            <a:off x="0" y="0"/>
            <a:ext cx="2948793" cy="464929"/>
          </a:xfrm>
          <a:prstGeom prst="rect">
            <a:avLst/>
          </a:prstGeom>
          <a:noFill/>
          <a:ln w="9525">
            <a:noFill/>
            <a:miter lim="800000"/>
            <a:headEnd/>
            <a:tailEnd/>
          </a:ln>
          <a:effectLst/>
        </p:spPr>
        <p:txBody>
          <a:bodyPr vert="horz" wrap="square" lIns="92119" tIns="46060" rIns="92119" bIns="46060" numCol="1" anchor="t" anchorCtr="0" compatLnSpc="1">
            <a:prstTxWarp prst="textNoShape">
              <a:avLst/>
            </a:prstTxWarp>
          </a:bodyPr>
          <a:lstStyle>
            <a:lvl1pPr defTabSz="920801" eaLnBrk="0" hangingPunct="0">
              <a:defRPr sz="1200"/>
            </a:lvl1pPr>
          </a:lstStyle>
          <a:p>
            <a:endParaRPr lang="en-GB"/>
          </a:p>
        </p:txBody>
      </p:sp>
      <p:sp>
        <p:nvSpPr>
          <p:cNvPr id="37891" name="Rectangle 3"/>
          <p:cNvSpPr>
            <a:spLocks noGrp="1" noChangeArrowheads="1"/>
          </p:cNvSpPr>
          <p:nvPr>
            <p:ph type="dt" sz="quarter" idx="1"/>
          </p:nvPr>
        </p:nvSpPr>
        <p:spPr bwMode="auto">
          <a:xfrm>
            <a:off x="3855255" y="0"/>
            <a:ext cx="2948793" cy="464929"/>
          </a:xfrm>
          <a:prstGeom prst="rect">
            <a:avLst/>
          </a:prstGeom>
          <a:noFill/>
          <a:ln w="9525">
            <a:noFill/>
            <a:miter lim="800000"/>
            <a:headEnd/>
            <a:tailEnd/>
          </a:ln>
          <a:effectLst/>
        </p:spPr>
        <p:txBody>
          <a:bodyPr vert="horz" wrap="square" lIns="92119" tIns="46060" rIns="92119" bIns="46060" numCol="1" anchor="t" anchorCtr="0" compatLnSpc="1">
            <a:prstTxWarp prst="textNoShape">
              <a:avLst/>
            </a:prstTxWarp>
          </a:bodyPr>
          <a:lstStyle>
            <a:lvl1pPr algn="r" defTabSz="920801" eaLnBrk="0" hangingPunct="0">
              <a:defRPr sz="1200"/>
            </a:lvl1pPr>
          </a:lstStyle>
          <a:p>
            <a:endParaRPr lang="en-GB"/>
          </a:p>
        </p:txBody>
      </p:sp>
      <p:sp>
        <p:nvSpPr>
          <p:cNvPr id="37892" name="Rectangle 4"/>
          <p:cNvSpPr>
            <a:spLocks noGrp="1" noChangeArrowheads="1"/>
          </p:cNvSpPr>
          <p:nvPr>
            <p:ph type="ftr" sz="quarter" idx="2"/>
          </p:nvPr>
        </p:nvSpPr>
        <p:spPr bwMode="auto">
          <a:xfrm>
            <a:off x="0" y="9468234"/>
            <a:ext cx="2948793" cy="464929"/>
          </a:xfrm>
          <a:prstGeom prst="rect">
            <a:avLst/>
          </a:prstGeom>
          <a:noFill/>
          <a:ln w="9525">
            <a:noFill/>
            <a:miter lim="800000"/>
            <a:headEnd/>
            <a:tailEnd/>
          </a:ln>
          <a:effectLst/>
        </p:spPr>
        <p:txBody>
          <a:bodyPr vert="horz" wrap="square" lIns="92119" tIns="46060" rIns="92119" bIns="46060" numCol="1" anchor="b" anchorCtr="0" compatLnSpc="1">
            <a:prstTxWarp prst="textNoShape">
              <a:avLst/>
            </a:prstTxWarp>
          </a:bodyPr>
          <a:lstStyle>
            <a:lvl1pPr defTabSz="920801" eaLnBrk="0" hangingPunct="0">
              <a:defRPr sz="1200"/>
            </a:lvl1pPr>
          </a:lstStyle>
          <a:p>
            <a:endParaRPr lang="en-GB"/>
          </a:p>
        </p:txBody>
      </p:sp>
      <p:sp>
        <p:nvSpPr>
          <p:cNvPr id="37893" name="Rectangle 5"/>
          <p:cNvSpPr>
            <a:spLocks noGrp="1" noChangeArrowheads="1"/>
          </p:cNvSpPr>
          <p:nvPr>
            <p:ph type="sldNum" sz="quarter" idx="3"/>
          </p:nvPr>
        </p:nvSpPr>
        <p:spPr bwMode="auto">
          <a:xfrm>
            <a:off x="3855255" y="9468234"/>
            <a:ext cx="2948793" cy="464929"/>
          </a:xfrm>
          <a:prstGeom prst="rect">
            <a:avLst/>
          </a:prstGeom>
          <a:noFill/>
          <a:ln w="9525">
            <a:noFill/>
            <a:miter lim="800000"/>
            <a:headEnd/>
            <a:tailEnd/>
          </a:ln>
          <a:effectLst/>
        </p:spPr>
        <p:txBody>
          <a:bodyPr vert="horz" wrap="square" lIns="92119" tIns="46060" rIns="92119" bIns="46060" numCol="1" anchor="b" anchorCtr="0" compatLnSpc="1">
            <a:prstTxWarp prst="textNoShape">
              <a:avLst/>
            </a:prstTxWarp>
          </a:bodyPr>
          <a:lstStyle>
            <a:lvl1pPr algn="r" defTabSz="920801" eaLnBrk="0" hangingPunct="0">
              <a:defRPr sz="1200"/>
            </a:lvl1pPr>
          </a:lstStyle>
          <a:p>
            <a:fld id="{2DAC270E-DD31-4C0A-8C44-93FCB835DA31}" type="slidenum">
              <a:rPr lang="en-GB"/>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6" name="Rectangle 2"/>
          <p:cNvSpPr>
            <a:spLocks noGrp="1" noChangeArrowheads="1"/>
          </p:cNvSpPr>
          <p:nvPr>
            <p:ph type="hdr" sz="quarter"/>
          </p:nvPr>
        </p:nvSpPr>
        <p:spPr bwMode="auto">
          <a:xfrm>
            <a:off x="0" y="0"/>
            <a:ext cx="2945606" cy="495924"/>
          </a:xfrm>
          <a:prstGeom prst="rect">
            <a:avLst/>
          </a:prstGeom>
          <a:noFill/>
          <a:ln w="9525">
            <a:noFill/>
            <a:miter lim="800000"/>
            <a:headEnd/>
            <a:tailEnd/>
          </a:ln>
          <a:effectLst/>
        </p:spPr>
        <p:txBody>
          <a:bodyPr vert="horz" wrap="square" lIns="92119" tIns="46060" rIns="92119" bIns="46060" numCol="1" anchor="t" anchorCtr="0" compatLnSpc="1">
            <a:prstTxWarp prst="textNoShape">
              <a:avLst/>
            </a:prstTxWarp>
          </a:bodyPr>
          <a:lstStyle>
            <a:lvl1pPr defTabSz="920801" eaLnBrk="0" hangingPunct="0">
              <a:defRPr sz="1200"/>
            </a:lvl1pPr>
          </a:lstStyle>
          <a:p>
            <a:endParaRPr lang="en-GB"/>
          </a:p>
        </p:txBody>
      </p:sp>
      <p:sp>
        <p:nvSpPr>
          <p:cNvPr id="21507" name="Rectangle 3"/>
          <p:cNvSpPr>
            <a:spLocks noGrp="1" noChangeArrowheads="1"/>
          </p:cNvSpPr>
          <p:nvPr>
            <p:ph type="dt" idx="1"/>
          </p:nvPr>
        </p:nvSpPr>
        <p:spPr bwMode="auto">
          <a:xfrm>
            <a:off x="3852069" y="0"/>
            <a:ext cx="2945606" cy="495924"/>
          </a:xfrm>
          <a:prstGeom prst="rect">
            <a:avLst/>
          </a:prstGeom>
          <a:noFill/>
          <a:ln w="9525">
            <a:noFill/>
            <a:miter lim="800000"/>
            <a:headEnd/>
            <a:tailEnd/>
          </a:ln>
          <a:effectLst/>
        </p:spPr>
        <p:txBody>
          <a:bodyPr vert="horz" wrap="square" lIns="92119" tIns="46060" rIns="92119" bIns="46060" numCol="1" anchor="t" anchorCtr="0" compatLnSpc="1">
            <a:prstTxWarp prst="textNoShape">
              <a:avLst/>
            </a:prstTxWarp>
          </a:bodyPr>
          <a:lstStyle>
            <a:lvl1pPr algn="r" defTabSz="920801" eaLnBrk="0" hangingPunct="0">
              <a:defRPr sz="1200"/>
            </a:lvl1pPr>
          </a:lstStyle>
          <a:p>
            <a:endParaRPr lang="en-GB"/>
          </a:p>
        </p:txBody>
      </p:sp>
      <p:sp>
        <p:nvSpPr>
          <p:cNvPr id="21508" name="Rectangle 4"/>
          <p:cNvSpPr>
            <a:spLocks noGrp="1" noRot="1" noChangeAspect="1" noChangeArrowheads="1" noTextEdit="1"/>
          </p:cNvSpPr>
          <p:nvPr>
            <p:ph type="sldImg" idx="2"/>
          </p:nvPr>
        </p:nvSpPr>
        <p:spPr bwMode="auto">
          <a:xfrm>
            <a:off x="919163" y="746125"/>
            <a:ext cx="4959350" cy="3721100"/>
          </a:xfrm>
          <a:prstGeom prst="rect">
            <a:avLst/>
          </a:prstGeom>
          <a:noFill/>
          <a:ln w="9525">
            <a:solidFill>
              <a:srgbClr val="000000"/>
            </a:solidFill>
            <a:miter lim="800000"/>
            <a:headEnd/>
            <a:tailEnd/>
          </a:ln>
          <a:effectLst/>
        </p:spPr>
      </p:sp>
      <p:sp>
        <p:nvSpPr>
          <p:cNvPr id="21509" name="Rectangle 5"/>
          <p:cNvSpPr>
            <a:spLocks noGrp="1" noChangeArrowheads="1"/>
          </p:cNvSpPr>
          <p:nvPr>
            <p:ph type="body" sz="quarter" idx="3"/>
          </p:nvPr>
        </p:nvSpPr>
        <p:spPr bwMode="auto">
          <a:xfrm>
            <a:off x="904870" y="4716173"/>
            <a:ext cx="4987936" cy="4466579"/>
          </a:xfrm>
          <a:prstGeom prst="rect">
            <a:avLst/>
          </a:prstGeom>
          <a:noFill/>
          <a:ln w="9525">
            <a:noFill/>
            <a:miter lim="800000"/>
            <a:headEnd/>
            <a:tailEnd/>
          </a:ln>
          <a:effectLst/>
        </p:spPr>
        <p:txBody>
          <a:bodyPr vert="horz" wrap="square" lIns="92119" tIns="46060" rIns="92119" bIns="4606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21510" name="Rectangle 6"/>
          <p:cNvSpPr>
            <a:spLocks noGrp="1" noChangeArrowheads="1"/>
          </p:cNvSpPr>
          <p:nvPr>
            <p:ph type="ftr" sz="quarter" idx="4"/>
          </p:nvPr>
        </p:nvSpPr>
        <p:spPr bwMode="auto">
          <a:xfrm>
            <a:off x="0" y="9430714"/>
            <a:ext cx="2945606" cy="495924"/>
          </a:xfrm>
          <a:prstGeom prst="rect">
            <a:avLst/>
          </a:prstGeom>
          <a:noFill/>
          <a:ln w="9525">
            <a:noFill/>
            <a:miter lim="800000"/>
            <a:headEnd/>
            <a:tailEnd/>
          </a:ln>
          <a:effectLst/>
        </p:spPr>
        <p:txBody>
          <a:bodyPr vert="horz" wrap="square" lIns="92119" tIns="46060" rIns="92119" bIns="46060" numCol="1" anchor="b" anchorCtr="0" compatLnSpc="1">
            <a:prstTxWarp prst="textNoShape">
              <a:avLst/>
            </a:prstTxWarp>
          </a:bodyPr>
          <a:lstStyle>
            <a:lvl1pPr defTabSz="920801" eaLnBrk="0" hangingPunct="0">
              <a:defRPr sz="1200"/>
            </a:lvl1pPr>
          </a:lstStyle>
          <a:p>
            <a:endParaRPr lang="en-GB"/>
          </a:p>
        </p:txBody>
      </p:sp>
      <p:sp>
        <p:nvSpPr>
          <p:cNvPr id="21511" name="Rectangle 7"/>
          <p:cNvSpPr>
            <a:spLocks noGrp="1" noChangeArrowheads="1"/>
          </p:cNvSpPr>
          <p:nvPr>
            <p:ph type="sldNum" sz="quarter" idx="5"/>
          </p:nvPr>
        </p:nvSpPr>
        <p:spPr bwMode="auto">
          <a:xfrm>
            <a:off x="3852069" y="9430714"/>
            <a:ext cx="2945606" cy="495924"/>
          </a:xfrm>
          <a:prstGeom prst="rect">
            <a:avLst/>
          </a:prstGeom>
          <a:noFill/>
          <a:ln w="9525">
            <a:noFill/>
            <a:miter lim="800000"/>
            <a:headEnd/>
            <a:tailEnd/>
          </a:ln>
          <a:effectLst/>
        </p:spPr>
        <p:txBody>
          <a:bodyPr vert="horz" wrap="square" lIns="92119" tIns="46060" rIns="92119" bIns="46060" numCol="1" anchor="b" anchorCtr="0" compatLnSpc="1">
            <a:prstTxWarp prst="textNoShape">
              <a:avLst/>
            </a:prstTxWarp>
          </a:bodyPr>
          <a:lstStyle>
            <a:lvl1pPr algn="r" defTabSz="920801" eaLnBrk="0" hangingPunct="0">
              <a:defRPr sz="1200"/>
            </a:lvl1pPr>
          </a:lstStyle>
          <a:p>
            <a:fld id="{348370B5-7A60-4CEC-9C3B-7335AB978761}" type="slidenum">
              <a:rPr lang="en-GB"/>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15CC4D0-D7A3-4691-98A5-BCD082519352}" type="slidenum">
              <a:rPr lang="en-GB"/>
              <a:pPr/>
              <a:t>1</a:t>
            </a:fld>
            <a:endParaRPr lang="en-GB"/>
          </a:p>
        </p:txBody>
      </p:sp>
      <p:sp>
        <p:nvSpPr>
          <p:cNvPr id="33794" name="Rectangle 2"/>
          <p:cNvSpPr>
            <a:spLocks noGrp="1" noRot="1" noChangeAspect="1" noChangeArrowheads="1" noTextEdit="1"/>
          </p:cNvSpPr>
          <p:nvPr>
            <p:ph type="sldImg"/>
          </p:nvPr>
        </p:nvSpPr>
        <p:spPr>
          <a:xfrm>
            <a:off x="919163" y="776288"/>
            <a:ext cx="4959350" cy="3721100"/>
          </a:xfrm>
          <a:ln/>
        </p:spPr>
      </p:sp>
      <p:sp>
        <p:nvSpPr>
          <p:cNvPr id="33795" name="Rectangle 3"/>
          <p:cNvSpPr>
            <a:spLocks noGrp="1" noChangeArrowheads="1"/>
          </p:cNvSpPr>
          <p:nvPr>
            <p:ph type="body" idx="1"/>
          </p:nvPr>
        </p:nvSpPr>
        <p:spPr/>
        <p:txBody>
          <a:bodyPr/>
          <a:lstStyle/>
          <a:p>
            <a:r>
              <a:rPr lang="en-GB" sz="2000" dirty="0"/>
              <a:t>Sustainable development - a contradiction in terms</a:t>
            </a:r>
            <a:r>
              <a:rPr lang="en-GB" sz="1600" dirty="0"/>
              <a:t>!</a:t>
            </a:r>
          </a:p>
          <a:p>
            <a:r>
              <a:rPr lang="en-GB" sz="2000" dirty="0"/>
              <a:t>The term was first raised in 1980 and popularised in the 1987 report of the World Commission on the Environment and Development (The </a:t>
            </a:r>
            <a:r>
              <a:rPr lang="en-GB" sz="2000" dirty="0" err="1"/>
              <a:t>Brundtland</a:t>
            </a:r>
            <a:r>
              <a:rPr lang="en-GB" sz="2000" dirty="0"/>
              <a:t> Commission) ‘OUR COMMON FUTURE’</a:t>
            </a:r>
          </a:p>
          <a:p>
            <a:endParaRPr lang="en-GB" sz="2000" dirty="0"/>
          </a:p>
          <a:p>
            <a:endParaRPr lang="en-GB" sz="2000" dirty="0"/>
          </a:p>
          <a:p>
            <a:r>
              <a:rPr lang="en-GB" sz="2000" dirty="0"/>
              <a:t>The term was given the status of a global mission by the United Nations Conference on Environment and Development (UNCED) held in Rio de </a:t>
            </a:r>
            <a:r>
              <a:rPr lang="en-GB" sz="2000" dirty="0" err="1"/>
              <a:t>Janerio</a:t>
            </a:r>
            <a:r>
              <a:rPr lang="en-GB" sz="2000" dirty="0"/>
              <a:t> in 1992</a:t>
            </a:r>
            <a:endParaRPr lang="en-GB" sz="1600"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A057BA5-59B8-4046-A708-B48649A7F5C0}" type="slidenum">
              <a:rPr lang="en-GB"/>
              <a:pPr/>
              <a:t>2</a:t>
            </a:fld>
            <a:endParaRPr lang="en-GB"/>
          </a:p>
        </p:txBody>
      </p:sp>
      <p:sp>
        <p:nvSpPr>
          <p:cNvPr id="76802" name="Rectangle 2"/>
          <p:cNvSpPr>
            <a:spLocks noGrp="1" noRot="1" noChangeAspect="1" noChangeArrowheads="1" noTextEdit="1"/>
          </p:cNvSpPr>
          <p:nvPr>
            <p:ph type="sldImg"/>
          </p:nvPr>
        </p:nvSpPr>
        <p:spPr>
          <a:ln/>
        </p:spPr>
      </p:sp>
      <p:sp>
        <p:nvSpPr>
          <p:cNvPr id="76803" name="Rectangle 3"/>
          <p:cNvSpPr>
            <a:spLocks noGrp="1" noChangeArrowheads="1"/>
          </p:cNvSpPr>
          <p:nvPr>
            <p:ph type="body" idx="1"/>
          </p:nvPr>
        </p:nvSpPr>
        <p:spPr/>
        <p:txBody>
          <a:bodyPr/>
          <a:lstStyle/>
          <a:p>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8F5563C-DDE5-405F-AC41-3091F3D74191}" type="slidenum">
              <a:rPr lang="en-GB"/>
              <a:pPr/>
              <a:t>4</a:t>
            </a:fld>
            <a:endParaRPr lang="en-GB"/>
          </a:p>
        </p:txBody>
      </p:sp>
      <p:sp>
        <p:nvSpPr>
          <p:cNvPr id="47106" name="Rectangle 2"/>
          <p:cNvSpPr>
            <a:spLocks noGrp="1" noRot="1" noChangeAspect="1" noChangeArrowheads="1" noTextEdit="1"/>
          </p:cNvSpPr>
          <p:nvPr>
            <p:ph type="sldImg"/>
          </p:nvPr>
        </p:nvSpPr>
        <p:spPr>
          <a:ln/>
        </p:spPr>
      </p:sp>
      <p:sp>
        <p:nvSpPr>
          <p:cNvPr id="47107" name="Rectangle 3"/>
          <p:cNvSpPr>
            <a:spLocks noGrp="1" noChangeArrowheads="1"/>
          </p:cNvSpPr>
          <p:nvPr>
            <p:ph type="body" idx="1"/>
          </p:nvPr>
        </p:nvSpPr>
        <p:spPr/>
        <p:txBody>
          <a:bodyPr/>
          <a:lstStyle/>
          <a:p>
            <a:r>
              <a:rPr lang="en-GB" sz="2000" dirty="0"/>
              <a:t>The above definitions demonstrates the difficulty in arriving at a consensus for sustainable development.</a:t>
            </a:r>
          </a:p>
          <a:p>
            <a:r>
              <a:rPr lang="en-GB" sz="2000" dirty="0"/>
              <a:t>Given sustainability’s ubiquitous use and popularity, the lack of a concrete definition may appear surprising. How can something so vague be so popular? It’s akin to truth and justice - concepts not readily captured in concise definitions. We all want truth and justice, but what these mean can also vary greatly from individual to individual and between societies.</a:t>
            </a:r>
          </a:p>
          <a:p>
            <a:r>
              <a:rPr lang="en-GB" sz="2000" dirty="0"/>
              <a:t> So how can we develop sustainably unless we know what it implies?</a:t>
            </a:r>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D9208D4-B4E9-4CC4-9816-3018354D2D47}" type="slidenum">
              <a:rPr lang="en-GB"/>
              <a:pPr/>
              <a:t>5</a:t>
            </a:fld>
            <a:endParaRPr lang="en-GB"/>
          </a:p>
        </p:txBody>
      </p:sp>
      <p:sp>
        <p:nvSpPr>
          <p:cNvPr id="109570" name="Rectangle 2"/>
          <p:cNvSpPr>
            <a:spLocks noGrp="1" noRot="1" noChangeAspect="1" noChangeArrowheads="1" noTextEdit="1"/>
          </p:cNvSpPr>
          <p:nvPr>
            <p:ph type="sldImg"/>
          </p:nvPr>
        </p:nvSpPr>
        <p:spPr>
          <a:ln/>
        </p:spPr>
      </p:sp>
      <p:sp>
        <p:nvSpPr>
          <p:cNvPr id="109571" name="Rectangle 3"/>
          <p:cNvSpPr>
            <a:spLocks noGrp="1" noChangeArrowheads="1"/>
          </p:cNvSpPr>
          <p:nvPr>
            <p:ph type="body" idx="1"/>
          </p:nvPr>
        </p:nvSpPr>
        <p:spPr>
          <a:xfrm>
            <a:off x="904870" y="4716173"/>
            <a:ext cx="5293807" cy="4466579"/>
          </a:xfrm>
        </p:spPr>
        <p:txBody>
          <a:bodyPr/>
          <a:lstStyle/>
          <a:p>
            <a:r>
              <a:rPr lang="en-GB" sz="1800" dirty="0">
                <a:latin typeface="HelveticaNeue-Roman" charset="0"/>
              </a:rPr>
              <a:t>“The basic purpose of development is to enlarge people’s choices.</a:t>
            </a:r>
          </a:p>
          <a:p>
            <a:r>
              <a:rPr lang="en-GB" sz="1800" dirty="0">
                <a:latin typeface="HelveticaNeue-Roman" charset="0"/>
              </a:rPr>
              <a:t>In principle, these choices can be infinite and can change</a:t>
            </a:r>
          </a:p>
          <a:p>
            <a:r>
              <a:rPr lang="en-GB" sz="1800" dirty="0">
                <a:latin typeface="HelveticaNeue-Roman" charset="0"/>
              </a:rPr>
              <a:t>over time. People often value achievements that do not show up at all, or not immediately, in income or growth figures: greater access to knowledge, better nutrition and health services, more secure livelihoods, security against crime and physical violence, satisfying leisure hours, political and cultural freedoms and sense of participation in community activities. The objective of development is to create an enabling environment for people to enjoy long, healthy and creative lives.”</a:t>
            </a:r>
          </a:p>
          <a:p>
            <a:endParaRPr lang="en-GB" sz="1800"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F25FBEB-763C-46A7-A667-7DC572D68234}" type="slidenum">
              <a:rPr lang="en-GB"/>
              <a:pPr/>
              <a:t>6</a:t>
            </a:fld>
            <a:endParaRPr lang="en-GB"/>
          </a:p>
        </p:txBody>
      </p:sp>
      <p:sp>
        <p:nvSpPr>
          <p:cNvPr id="48130" name="Rectangle 2"/>
          <p:cNvSpPr>
            <a:spLocks noGrp="1" noRot="1" noChangeAspect="1" noChangeArrowheads="1" noTextEdit="1"/>
          </p:cNvSpPr>
          <p:nvPr>
            <p:ph type="sldImg"/>
          </p:nvPr>
        </p:nvSpPr>
        <p:spPr>
          <a:ln/>
        </p:spPr>
      </p:sp>
      <p:sp>
        <p:nvSpPr>
          <p:cNvPr id="48131" name="Rectangle 3"/>
          <p:cNvSpPr>
            <a:spLocks noGrp="1" noChangeArrowheads="1"/>
          </p:cNvSpPr>
          <p:nvPr>
            <p:ph type="body" idx="1"/>
          </p:nvPr>
        </p:nvSpPr>
        <p:spPr>
          <a:xfrm>
            <a:off x="302686" y="4716173"/>
            <a:ext cx="6275145" cy="4466579"/>
          </a:xfrm>
        </p:spPr>
        <p:txBody>
          <a:bodyPr/>
          <a:lstStyle/>
          <a:p>
            <a:r>
              <a:rPr lang="en-GB" sz="1900" dirty="0"/>
              <a:t>Interestingly, the definitions imply we know what we are attempting to </a:t>
            </a:r>
            <a:r>
              <a:rPr lang="en-GB" sz="1900" dirty="0" err="1"/>
              <a:t>achieve.If</a:t>
            </a:r>
            <a:r>
              <a:rPr lang="en-GB" sz="1900" dirty="0"/>
              <a:t> we don’t know what we are trying to get, how do we know if we have </a:t>
            </a:r>
            <a:r>
              <a:rPr lang="en-GB" sz="1900" dirty="0" err="1"/>
              <a:t>it?For</a:t>
            </a:r>
            <a:r>
              <a:rPr lang="en-GB" sz="1900" dirty="0"/>
              <a:t> example, what are the needs of future generations? Perhaps future generation’s needs will be less than present generation’s needs! (technology)The uncertainty may, in fact be self-reinforcing and sustainable in it’s own right. This flexibility as to what sustainability means can also be a great strength in a very diverse world. People differ in the environmental, social and economic conditions within which they have to live, and having a single definition that one attempts to apply across this diversity could be both impractical and dangerous.</a:t>
            </a:r>
          </a:p>
          <a:p>
            <a:r>
              <a:rPr lang="en-GB" sz="1900" dirty="0" err="1"/>
              <a:t>IUCN</a:t>
            </a:r>
            <a:r>
              <a:rPr lang="en-GB" sz="1900" dirty="0"/>
              <a:t> International Union for the Conservation of Nature &amp; Natural Resources.</a:t>
            </a:r>
          </a:p>
          <a:p>
            <a:r>
              <a:rPr lang="en-GB" sz="1900" dirty="0" err="1"/>
              <a:t>WCED</a:t>
            </a:r>
            <a:r>
              <a:rPr lang="en-GB" sz="1900" dirty="0"/>
              <a:t> World Commission on Environment &amp; Development.</a:t>
            </a:r>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9BEDF61-78D0-4017-B46D-5E2F783A6794}" type="slidenum">
              <a:rPr lang="en-GB"/>
              <a:pPr/>
              <a:t>7</a:t>
            </a:fld>
            <a:endParaRPr lang="en-GB"/>
          </a:p>
        </p:txBody>
      </p:sp>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p:txBody>
          <a:bodyPr/>
          <a:lstStyle/>
          <a:p>
            <a:r>
              <a:rPr lang="en-GB" sz="1800" dirty="0"/>
              <a:t>Both needs and limits relate to two important concepts: the ‘dominant social paradigm and the ‘new environmental  paradigm. In the former priority is given  to the generation  of economic growth and accepts the risks to the natural environment that go with it in the belief that we will be able to foresee and thus forestall serious challenges and use science to overcome any others.</a:t>
            </a:r>
          </a:p>
          <a:p>
            <a:r>
              <a:rPr lang="en-GB" sz="1800" dirty="0"/>
              <a:t>The new paradigm says that growth must never continue past the point at which it begins to endanger long-term sustainability and that it is rarely justifiable to damage ecosystems in its pursuit. It is extremely sceptical regarding human ability to understand the natural world sufficiently well to avoid doing serious damage to it if growth continues.</a:t>
            </a:r>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74246C8-8459-42BE-BAC8-5CE60C987220}" type="slidenum">
              <a:rPr lang="en-GB"/>
              <a:pPr/>
              <a:t>8</a:t>
            </a:fld>
            <a:endParaRPr lang="en-GB"/>
          </a:p>
        </p:txBody>
      </p:sp>
      <p:sp>
        <p:nvSpPr>
          <p:cNvPr id="54274" name="Rectangle 2"/>
          <p:cNvSpPr>
            <a:spLocks noGrp="1" noRot="1" noChangeAspect="1" noChangeArrowheads="1" noTextEdit="1"/>
          </p:cNvSpPr>
          <p:nvPr>
            <p:ph type="sldImg"/>
          </p:nvPr>
        </p:nvSpPr>
        <p:spPr>
          <a:ln/>
        </p:spPr>
      </p:sp>
      <p:sp>
        <p:nvSpPr>
          <p:cNvPr id="54275" name="Rectangle 3"/>
          <p:cNvSpPr>
            <a:spLocks noGrp="1" noChangeArrowheads="1"/>
          </p:cNvSpPr>
          <p:nvPr>
            <p:ph type="body" idx="1"/>
          </p:nvPr>
        </p:nvSpPr>
        <p:spPr/>
        <p:txBody>
          <a:bodyPr/>
          <a:lstStyle/>
          <a:p>
            <a:r>
              <a:rPr lang="en-GB" sz="1900" dirty="0"/>
              <a:t>Designing with  nature: Our knowledge of the problems of flooding and water runoff can be used to plan a better water flow.</a:t>
            </a:r>
          </a:p>
          <a:p>
            <a:r>
              <a:rPr lang="en-GB" sz="1900" dirty="0"/>
              <a:t>Here most woodlands have been designed to accommodate houses and roads on ridges - the lowlands being left as natural open space. The lowlands provide areas for temporary storage of floodwater and, because the land is unpaved, allow the rain to penetrate the soil and recharge aquifers.</a:t>
            </a:r>
          </a:p>
          <a:p>
            <a:r>
              <a:rPr lang="en-GB" sz="1900" dirty="0"/>
              <a:t>In addition low lying wetlands are habitats for native wildlife. Trees too provide food and habitat for a range of fauna.</a:t>
            </a:r>
          </a:p>
          <a:p>
            <a:r>
              <a:rPr lang="en-GB" sz="1900" dirty="0"/>
              <a:t>Economically the area benefits from not having to construct a conventional drainage system.</a:t>
            </a:r>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A2B839A-B9F5-462F-80F6-FC1BE0A872FB}" type="slidenum">
              <a:rPr lang="en-GB"/>
              <a:pPr/>
              <a:t>9</a:t>
            </a:fld>
            <a:endParaRPr lang="en-GB"/>
          </a:p>
        </p:txBody>
      </p:sp>
      <p:sp>
        <p:nvSpPr>
          <p:cNvPr id="50178" name="Rectangle 2"/>
          <p:cNvSpPr>
            <a:spLocks noGrp="1" noRot="1" noChangeAspect="1" noChangeArrowheads="1" noTextEdit="1"/>
          </p:cNvSpPr>
          <p:nvPr>
            <p:ph type="sldImg"/>
          </p:nvPr>
        </p:nvSpPr>
        <p:spPr>
          <a:ln/>
        </p:spPr>
      </p:sp>
      <p:sp>
        <p:nvSpPr>
          <p:cNvPr id="50179" name="Rectangle 3"/>
          <p:cNvSpPr>
            <a:spLocks noGrp="1" noChangeArrowheads="1"/>
          </p:cNvSpPr>
          <p:nvPr>
            <p:ph type="body" idx="1"/>
          </p:nvPr>
        </p:nvSpPr>
        <p:spPr/>
        <p:txBody>
          <a:bodyPr/>
          <a:lstStyle/>
          <a:p>
            <a:r>
              <a:rPr lang="en-GB" sz="2000" dirty="0"/>
              <a:t>Sustainability is not the only issue contained in </a:t>
            </a:r>
            <a:r>
              <a:rPr lang="en-GB" sz="2000" dirty="0" err="1"/>
              <a:t>Brundtland’s</a:t>
            </a:r>
            <a:r>
              <a:rPr lang="en-GB" sz="2000" dirty="0"/>
              <a:t> definition.</a:t>
            </a:r>
          </a:p>
          <a:p>
            <a:endParaRPr lang="en-GB" sz="2000" dirty="0"/>
          </a:p>
          <a:p>
            <a:r>
              <a:rPr lang="en-GB" sz="2000" dirty="0"/>
              <a:t>Equity  too, equity among the present inhabitants of the planet and equity among generations.</a:t>
            </a:r>
          </a:p>
          <a:p>
            <a:endParaRPr lang="en-GB" sz="2000" dirty="0"/>
          </a:p>
          <a:p>
            <a:r>
              <a:rPr lang="en-GB" sz="2000" dirty="0"/>
              <a:t>Sustainable development has environmental, social and economic aspects. Moreover, it has engrained re-mediation of current social and economic ills as priorities.</a:t>
            </a:r>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ED115B9-7933-4F99-91AD-34E783A90DE0}" type="slidenum">
              <a:rPr lang="en-GB"/>
              <a:pPr/>
              <a:t>10</a:t>
            </a:fld>
            <a:endParaRPr lang="en-GB"/>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p:txBody>
          <a:bodyPr/>
          <a:lstStyle/>
          <a:p>
            <a:r>
              <a:rPr lang="en-GB" sz="2000" dirty="0"/>
              <a:t>Applying these factors engrained in the definition, will drive the re-mediation of the so-called ills.</a:t>
            </a:r>
          </a:p>
          <a:p>
            <a:r>
              <a:rPr lang="en-GB" sz="2000" dirty="0"/>
              <a:t>Although these trends were recognised as being compatible with known environmental constraints, the degree of compatibility was not explored.</a:t>
            </a:r>
          </a:p>
          <a:p>
            <a:r>
              <a:rPr lang="en-GB" sz="2000" dirty="0"/>
              <a:t>In many ways the environment - it’s protection, became the driving force. If we continue to destroy it, it will destroy us! James Lovelock Gaia</a:t>
            </a:r>
          </a:p>
          <a:p>
            <a:r>
              <a:rPr lang="en-GB" sz="2000" dirty="0"/>
              <a:t>If nothing else, the </a:t>
            </a:r>
            <a:r>
              <a:rPr lang="en-GB" sz="2000" dirty="0" err="1"/>
              <a:t>Brundtland</a:t>
            </a:r>
            <a:r>
              <a:rPr lang="en-GB" sz="2000" dirty="0"/>
              <a:t> Commission stimulated debate on environmental issues and the legacy of present activities for coming generations.</a:t>
            </a:r>
          </a:p>
          <a:p>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BF99F52-11EF-48E2-8DB7-3BD0C4B00EF4}" type="slidenum">
              <a:rPr lang="en-GB"/>
              <a:pPr/>
              <a:t>11</a:t>
            </a:fld>
            <a:endParaRPr lang="en-GB"/>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p:txBody>
          <a:bodyPr/>
          <a:lstStyle/>
          <a:p>
            <a:r>
              <a:rPr lang="en-GB" sz="2000" dirty="0"/>
              <a:t>The report (OUR COMMON FUTURE)  reactivated interest in both the physical and ecological limits to economic growth. In some quarters there was a call for zero growth strategies, inspired in many ways by the Club of Rome’s report: The Limits to Growth  (Meadows et al 1972) This report was widely criticised and was particularly displaced by the argument that environmental conservation and continuing economic growth could be seen as mutually compatible and not necessarily conflicting objectives.</a:t>
            </a:r>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Seen through the eyes of an economist, the world is one large marketplace, where resources are allocated to a variety of uses, and where goods - a car, a pair of shoes, an education - are consumed and paid for.</a:t>
            </a:r>
          </a:p>
          <a:p>
            <a:r>
              <a:rPr lang="en-GB" dirty="0" smtClean="0"/>
              <a:t>In a free market, the price of a good is determined by its supply and by the demand for it. If something in great demand is in short supply, its price will be high. High prices encourage suppliers to produce more of a good or service, as long as the selling price is higher than the cost of producing the good or service.</a:t>
            </a:r>
          </a:p>
          <a:p>
            <a:r>
              <a:rPr lang="en-GB" dirty="0" smtClean="0"/>
              <a:t>Consider the natural resources!!</a:t>
            </a:r>
          </a:p>
          <a:p>
            <a:endParaRPr lang="en-GB" dirty="0"/>
          </a:p>
        </p:txBody>
      </p:sp>
      <p:sp>
        <p:nvSpPr>
          <p:cNvPr id="4" name="Slide Number Placeholder 3"/>
          <p:cNvSpPr>
            <a:spLocks noGrp="1"/>
          </p:cNvSpPr>
          <p:nvPr>
            <p:ph type="sldNum" sz="quarter" idx="10"/>
          </p:nvPr>
        </p:nvSpPr>
        <p:spPr/>
        <p:txBody>
          <a:bodyPr/>
          <a:lstStyle/>
          <a:p>
            <a:fld id="{348370B5-7A60-4CEC-9C3B-7335AB978761}" type="slidenum">
              <a:rPr lang="en-GB" smtClean="0"/>
              <a:pPr/>
              <a:t>12</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A593BC7-8000-4F1E-BB98-558C00D73624}" type="slidenum">
              <a:rPr lang="en-GB"/>
              <a:pPr/>
              <a:t>13</a:t>
            </a:fld>
            <a:endParaRPr lang="en-GB"/>
          </a:p>
        </p:txBody>
      </p:sp>
      <p:sp>
        <p:nvSpPr>
          <p:cNvPr id="52226" name="Rectangle 2"/>
          <p:cNvSpPr>
            <a:spLocks noGrp="1" noRot="1" noChangeAspect="1" noChangeArrowheads="1" noTextEdit="1"/>
          </p:cNvSpPr>
          <p:nvPr>
            <p:ph type="sldImg"/>
          </p:nvPr>
        </p:nvSpPr>
        <p:spPr>
          <a:ln/>
        </p:spPr>
      </p:sp>
      <p:sp>
        <p:nvSpPr>
          <p:cNvPr id="52227" name="Rectangle 3"/>
          <p:cNvSpPr>
            <a:spLocks noGrp="1" noChangeArrowheads="1"/>
          </p:cNvSpPr>
          <p:nvPr>
            <p:ph type="body" idx="1"/>
          </p:nvPr>
        </p:nvSpPr>
        <p:spPr/>
        <p:txBody>
          <a:bodyPr/>
          <a:lstStyle/>
          <a:p>
            <a:r>
              <a:rPr lang="en-GB" sz="1700" dirty="0"/>
              <a:t>The linking of growth with environmental concerns connects to the concept of Weak sustainable development that assumes a constant capital stock consisting of natural, man-made and human resources are available. Such an idea is difficult to achieve because of constraints imposed by assimilative capacity (the capacity of the environment to provide goods and services to human populations).</a:t>
            </a:r>
          </a:p>
          <a:p>
            <a:r>
              <a:rPr lang="en-GB" sz="1700" dirty="0"/>
              <a:t>In contrast to weak sustainability there is strong sustainability that focuses on the management of resources. Here the critical natural capital that is essential to human survival must be maintained at constant levels. Any depletion in some natural capital should be compensated for by increases in other sorts. Ecologists argue that the ozone layer, global warming and biodiversity all fall into this category because they affect other resources that are important to humanity.</a:t>
            </a:r>
            <a:endParaRPr lang="en-GB" sz="1800" dirty="0"/>
          </a:p>
          <a:p>
            <a:endParaRPr lang="en-GB"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00FCC55-CCD0-4AA9-B51F-B42107102CC0}" type="slidenum">
              <a:rPr lang="en-GB"/>
              <a:pPr/>
              <a:t>14</a:t>
            </a:fld>
            <a:endParaRPr lang="en-GB"/>
          </a:p>
        </p:txBody>
      </p:sp>
      <p:sp>
        <p:nvSpPr>
          <p:cNvPr id="53250" name="Rectangle 2"/>
          <p:cNvSpPr>
            <a:spLocks noGrp="1" noRot="1" noChangeAspect="1" noChangeArrowheads="1" noTextEdit="1"/>
          </p:cNvSpPr>
          <p:nvPr>
            <p:ph type="sldImg"/>
          </p:nvPr>
        </p:nvSpPr>
        <p:spPr>
          <a:ln/>
        </p:spPr>
      </p:sp>
      <p:sp>
        <p:nvSpPr>
          <p:cNvPr id="53251" name="Rectangle 3"/>
          <p:cNvSpPr>
            <a:spLocks noGrp="1" noChangeArrowheads="1"/>
          </p:cNvSpPr>
          <p:nvPr>
            <p:ph type="body" idx="1"/>
          </p:nvPr>
        </p:nvSpPr>
        <p:spPr/>
        <p:txBody>
          <a:bodyPr/>
          <a:lstStyle/>
          <a:p>
            <a:r>
              <a:rPr lang="en-GB" sz="2000" dirty="0"/>
              <a:t>Such a concept demands a radical shift in the focus of environmental policies: from symptoms to causes, from outputs to inputs, from local to global challenges. It affects much more than what has traditionally been labelled “environ-mental” policymaking. To live within our environmental space, we will need to  radically restructure our economies and to rethink our ways of living, eating and moving about.</a:t>
            </a:r>
          </a:p>
          <a:p>
            <a:r>
              <a:rPr lang="en-GB" sz="2000" dirty="0"/>
              <a:t>Transport and agriculture are two sectors that have an enormous impact on our environment, as each is responsible for large shares of our consumption of some or all resources.</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FD40870-4DC6-4489-AAAB-EB0C58A81396}" type="slidenum">
              <a:rPr lang="en-GB"/>
              <a:pPr/>
              <a:t>15</a:t>
            </a:fld>
            <a:endParaRPr lang="en-GB"/>
          </a:p>
        </p:txBody>
      </p:sp>
      <p:sp>
        <p:nvSpPr>
          <p:cNvPr id="56322" name="Rectangle 2"/>
          <p:cNvSpPr>
            <a:spLocks noGrp="1" noRot="1" noChangeAspect="1" noChangeArrowheads="1" noTextEdit="1"/>
          </p:cNvSpPr>
          <p:nvPr>
            <p:ph type="sldImg"/>
          </p:nvPr>
        </p:nvSpPr>
        <p:spPr>
          <a:ln/>
        </p:spPr>
      </p:sp>
      <p:sp>
        <p:nvSpPr>
          <p:cNvPr id="56323" name="Rectangle 3"/>
          <p:cNvSpPr>
            <a:spLocks noGrp="1" noChangeArrowheads="1"/>
          </p:cNvSpPr>
          <p:nvPr>
            <p:ph type="body" idx="1"/>
          </p:nvPr>
        </p:nvSpPr>
        <p:spPr/>
        <p:txBody>
          <a:bodyPr/>
          <a:lstStyle/>
          <a:p>
            <a:r>
              <a:rPr lang="en-GB" sz="2000" dirty="0"/>
              <a:t>Clearly sustainability, at least with respect to energy and materials resources, is intended to include global equity.</a:t>
            </a:r>
          </a:p>
          <a:p>
            <a:r>
              <a:rPr lang="en-GB" sz="2000" dirty="0"/>
              <a:t>In other words we are exceeding our environmental space for these resources if our use rates cannot be reconciled with ecological sustainability and equity.</a:t>
            </a:r>
          </a:p>
          <a:p>
            <a:r>
              <a:rPr lang="en-GB" sz="2000" dirty="0"/>
              <a:t>Link into limits to growth - limited stocks of finite resources.</a:t>
            </a:r>
          </a:p>
          <a:p>
            <a:r>
              <a:rPr lang="en-GB" sz="2000" dirty="0"/>
              <a:t>The sinks to dispose of our wastes, to collect our pollution are also finite.</a:t>
            </a:r>
          </a:p>
          <a:p>
            <a:r>
              <a:rPr lang="en-GB" sz="2000" dirty="0"/>
              <a:t>Forests, for example, under natural conditions live and die, the dead being replaced by the new growth - CO</a:t>
            </a:r>
            <a:r>
              <a:rPr lang="en-GB" sz="2000" baseline="-25000" dirty="0"/>
              <a:t>2</a:t>
            </a:r>
            <a:r>
              <a:rPr lang="en-GB" sz="2000" dirty="0"/>
              <a:t> absorption!!</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E82BA6A-991E-41F0-9C4F-F697CB544277}" type="slidenum">
              <a:rPr lang="en-GB"/>
              <a:pPr/>
              <a:t>16</a:t>
            </a:fld>
            <a:endParaRPr lang="en-GB"/>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p:txBody>
          <a:bodyPr/>
          <a:lstStyle/>
          <a:p>
            <a:r>
              <a:rPr lang="en-GB" sz="2000" dirty="0"/>
              <a:t>Planting of trees, shrubs and flowers improves the beauty of a </a:t>
            </a:r>
            <a:r>
              <a:rPr lang="en-GB" sz="2000" dirty="0" err="1"/>
              <a:t>city.Plants</a:t>
            </a:r>
            <a:r>
              <a:rPr lang="en-GB" sz="2000" dirty="0"/>
              <a:t> provide for different needs in different locations. Trees provide shade that reduces the need for air conditioning. City sounds can also be blocked by trees and shrubs. Habitats are also provided for wildlife.</a:t>
            </a:r>
          </a:p>
          <a:p>
            <a:r>
              <a:rPr lang="en-GB" sz="2000" dirty="0"/>
              <a:t>Street trees were first used in Europe in the 18Cen. In many cities today trees are considered an essential element of the urban visual scene, and major cities have large tree-planting programmes.</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83C7794-483F-4E2F-AFBA-063D2E27A653}" type="slidenum">
              <a:rPr lang="en-GB"/>
              <a:pPr/>
              <a:t>17</a:t>
            </a:fld>
            <a:endParaRPr lang="en-GB"/>
          </a:p>
        </p:txBody>
      </p:sp>
      <p:sp>
        <p:nvSpPr>
          <p:cNvPr id="58370" name="Rectangle 2"/>
          <p:cNvSpPr>
            <a:spLocks noGrp="1" noRot="1" noChangeAspect="1" noChangeArrowheads="1" noTextEdit="1"/>
          </p:cNvSpPr>
          <p:nvPr>
            <p:ph type="sldImg"/>
          </p:nvPr>
        </p:nvSpPr>
        <p:spPr>
          <a:ln/>
        </p:spPr>
      </p:sp>
      <p:sp>
        <p:nvSpPr>
          <p:cNvPr id="58371" name="Rectangle 3"/>
          <p:cNvSpPr>
            <a:spLocks noGrp="1" noChangeArrowheads="1"/>
          </p:cNvSpPr>
          <p:nvPr>
            <p:ph type="body" idx="1"/>
          </p:nvPr>
        </p:nvSpPr>
        <p:spPr/>
        <p:txBody>
          <a:bodyPr/>
          <a:lstStyle/>
          <a:p>
            <a:r>
              <a:rPr lang="en-GB" sz="1900" dirty="0"/>
              <a:t>Sustainability cannot be achieved without a just and efficient use of energy and resources.</a:t>
            </a:r>
          </a:p>
          <a:p>
            <a:r>
              <a:rPr lang="en-GB" sz="1900" dirty="0"/>
              <a:t>For some sustainable development is considered anti-industry and anti-business, for it seeks to limit economic growth.</a:t>
            </a:r>
          </a:p>
          <a:p>
            <a:r>
              <a:rPr lang="en-GB" sz="1900" dirty="0"/>
              <a:t>David Pearce: the Blueprint series.</a:t>
            </a:r>
          </a:p>
          <a:p>
            <a:r>
              <a:rPr lang="en-GB" sz="1900" dirty="0"/>
              <a:t>The importance of the footprint analysis!</a:t>
            </a:r>
          </a:p>
          <a:p>
            <a:r>
              <a:rPr lang="en-GB" sz="1900" dirty="0"/>
              <a:t>The key here may be linked to the fact that many environmental resources have no market - they are not bought and sold. Accordingly there are no price signals to alert us to their scarcity or to induce discovery, substitution and technological change. The same feature of these missing markets also results in an uneven playing field between environmental conservation and the immediate factors which threaten  conservation.</a:t>
            </a:r>
            <a:endParaRPr lang="en-GB"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7195661-E2F3-4451-910D-481DB0C0B2D4}" type="slidenum">
              <a:rPr lang="en-GB"/>
              <a:pPr/>
              <a:t>18</a:t>
            </a:fld>
            <a:endParaRPr lang="en-GB"/>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p:txBody>
          <a:bodyPr/>
          <a:lstStyle/>
          <a:p>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F85A2D8-1782-4485-91FA-51A575F04D16}" type="slidenum">
              <a:rPr lang="en-GB"/>
              <a:pPr/>
              <a:t>19</a:t>
            </a:fld>
            <a:endParaRPr lang="en-GB"/>
          </a:p>
        </p:txBody>
      </p:sp>
      <p:sp>
        <p:nvSpPr>
          <p:cNvPr id="62466" name="Rectangle 2"/>
          <p:cNvSpPr>
            <a:spLocks noGrp="1" noRot="1" noChangeAspect="1" noChangeArrowheads="1" noTextEdit="1"/>
          </p:cNvSpPr>
          <p:nvPr>
            <p:ph type="sldImg"/>
          </p:nvPr>
        </p:nvSpPr>
        <p:spPr>
          <a:ln/>
        </p:spPr>
      </p:sp>
      <p:sp>
        <p:nvSpPr>
          <p:cNvPr id="62467" name="Rectangle 3"/>
          <p:cNvSpPr>
            <a:spLocks noGrp="1" noChangeArrowheads="1"/>
          </p:cNvSpPr>
          <p:nvPr>
            <p:ph type="body" idx="1"/>
          </p:nvPr>
        </p:nvSpPr>
        <p:spPr/>
        <p:txBody>
          <a:bodyPr/>
          <a:lstStyle/>
          <a:p>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B883C8E-DA61-4C2A-9751-78C63386B33D}" type="slidenum">
              <a:rPr lang="en-GB"/>
              <a:pPr/>
              <a:t>20</a:t>
            </a:fld>
            <a:endParaRPr lang="en-GB"/>
          </a:p>
        </p:txBody>
      </p:sp>
      <p:sp>
        <p:nvSpPr>
          <p:cNvPr id="60418" name="Rectangle 2"/>
          <p:cNvSpPr>
            <a:spLocks noGrp="1" noRot="1" noChangeAspect="1" noChangeArrowheads="1" noTextEdit="1"/>
          </p:cNvSpPr>
          <p:nvPr>
            <p:ph type="sldImg"/>
          </p:nvPr>
        </p:nvSpPr>
        <p:spPr>
          <a:ln/>
        </p:spPr>
      </p:sp>
      <p:sp>
        <p:nvSpPr>
          <p:cNvPr id="60419" name="Rectangle 3"/>
          <p:cNvSpPr>
            <a:spLocks noGrp="1" noChangeArrowheads="1"/>
          </p:cNvSpPr>
          <p:nvPr>
            <p:ph type="body" idx="1"/>
          </p:nvPr>
        </p:nvSpPr>
        <p:spPr>
          <a:xfrm>
            <a:off x="906463" y="4500838"/>
            <a:ext cx="4987935" cy="4699859"/>
          </a:xfrm>
        </p:spPr>
        <p:txBody>
          <a:bodyPr/>
          <a:lstStyle/>
          <a:p>
            <a:r>
              <a:rPr lang="en-GB" sz="1600" dirty="0"/>
              <a:t>30000 delegates from 178 countries including leaders from over 100 countries and heads of state of most of the major world economic powers.</a:t>
            </a:r>
          </a:p>
          <a:p>
            <a:r>
              <a:rPr lang="en-GB" sz="1600" dirty="0"/>
              <a:t>United Nations Conference on Environment and Development (</a:t>
            </a:r>
            <a:r>
              <a:rPr lang="en-GB" sz="1600" dirty="0" err="1"/>
              <a:t>UNCED</a:t>
            </a:r>
            <a:r>
              <a:rPr lang="en-GB" sz="1600" dirty="0"/>
              <a:t>) ‘s aims were to produce agreements on responding to environmental and development challenges. Five priority outcomes:</a:t>
            </a:r>
          </a:p>
          <a:p>
            <a:r>
              <a:rPr lang="en-GB" sz="1600" dirty="0"/>
              <a:t>1 comprised 27 principles for action to support environmental and development issues.</a:t>
            </a:r>
          </a:p>
          <a:p>
            <a:r>
              <a:rPr lang="en-GB" sz="1600" dirty="0"/>
              <a:t>2 agenda for action for the 21st C to promote SD. Each nation encouraged to construct both national and local agenda 21 schemes.</a:t>
            </a:r>
          </a:p>
          <a:p>
            <a:r>
              <a:rPr lang="en-GB" sz="1600" dirty="0"/>
              <a:t>3 provides principles for action and discussion about climate change.</a:t>
            </a:r>
          </a:p>
          <a:p>
            <a:r>
              <a:rPr lang="en-GB" sz="1600" dirty="0"/>
              <a:t>4 aimed at preserving biodiversity and contains principles for action.</a:t>
            </a:r>
          </a:p>
          <a:p>
            <a:r>
              <a:rPr lang="en-GB" sz="1600" dirty="0"/>
              <a:t>5 provides each country with the rights to exploit its forest resources, but established some general principles of sustainable forest management.</a:t>
            </a:r>
            <a:endParaRPr lang="en-GB" sz="2000"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6B0958E-0A1C-4858-B964-F239FA3F346C}" type="slidenum">
              <a:rPr lang="en-GB"/>
              <a:pPr/>
              <a:t>21</a:t>
            </a:fld>
            <a:endParaRPr lang="en-GB"/>
          </a:p>
        </p:txBody>
      </p:sp>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p:txBody>
          <a:bodyPr/>
          <a:lstStyle/>
          <a:p>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969D02F-5651-418A-85AB-708E4E90865B}" type="slidenum">
              <a:rPr lang="en-GB"/>
              <a:pPr/>
              <a:t>23</a:t>
            </a:fld>
            <a:endParaRPr lang="en-GB"/>
          </a:p>
        </p:txBody>
      </p:sp>
      <p:sp>
        <p:nvSpPr>
          <p:cNvPr id="84994" name="Rectangle 2"/>
          <p:cNvSpPr>
            <a:spLocks noGrp="1" noRot="1" noChangeAspect="1" noChangeArrowheads="1" noTextEdit="1"/>
          </p:cNvSpPr>
          <p:nvPr>
            <p:ph type="sldImg"/>
          </p:nvPr>
        </p:nvSpPr>
        <p:spPr bwMode="auto">
          <a:xfrm>
            <a:off x="919163" y="746125"/>
            <a:ext cx="4959350" cy="3721100"/>
          </a:xfrm>
          <a:prstGeom prst="rect">
            <a:avLst/>
          </a:prstGeom>
          <a:solidFill>
            <a:srgbClr val="FFFFFF"/>
          </a:solidFill>
          <a:ln>
            <a:solidFill>
              <a:srgbClr val="000000"/>
            </a:solidFill>
            <a:miter lim="800000"/>
            <a:headEnd/>
            <a:tailEnd/>
          </a:ln>
        </p:spPr>
      </p:sp>
      <p:sp>
        <p:nvSpPr>
          <p:cNvPr id="84995" name="Rectangle 3"/>
          <p:cNvSpPr>
            <a:spLocks noGrp="1" noChangeArrowheads="1"/>
          </p:cNvSpPr>
          <p:nvPr>
            <p:ph type="body" idx="1"/>
          </p:nvPr>
        </p:nvSpPr>
        <p:spPr bwMode="auto">
          <a:xfrm>
            <a:off x="904870" y="4716173"/>
            <a:ext cx="4987936" cy="4466579"/>
          </a:xfrm>
          <a:prstGeom prst="rect">
            <a:avLst/>
          </a:prstGeom>
          <a:solidFill>
            <a:srgbClr val="FFFFFF"/>
          </a:solidFill>
          <a:ln>
            <a:solidFill>
              <a:srgbClr val="000000"/>
            </a:solidFill>
            <a:miter lim="800000"/>
            <a:headEnd/>
            <a:tailEnd/>
          </a:ln>
        </p:spPr>
        <p:txBody>
          <a:bodyPr lIns="92119" tIns="46060" rIns="92119" bIns="46060"/>
          <a:lstStyle/>
          <a:p>
            <a:r>
              <a:rPr lang="en-GB" sz="1600" dirty="0"/>
              <a:t>Millennium Development Goals – a set of eight targets aimed at reducing poverty and promoting SD. Governments adopted a Political Declaration and a 54 page Plan of Implementation detaining the priorities for action.</a:t>
            </a:r>
          </a:p>
          <a:p>
            <a:endParaRPr lang="en-GB" sz="1600" dirty="0"/>
          </a:p>
          <a:p>
            <a:r>
              <a:rPr lang="en-GB" sz="1600" dirty="0"/>
              <a:t>Strengthening of the concept of </a:t>
            </a:r>
            <a:r>
              <a:rPr lang="en-GB" sz="1600" dirty="0" err="1"/>
              <a:t>SD</a:t>
            </a:r>
            <a:r>
              <a:rPr lang="en-GB" sz="1600" dirty="0"/>
              <a:t> and importantly the linkages between poverty, the environment and the use of natural resources. It also marked the progress on issues that were not adequately handled at the Earth Summit in Rio, such as energy and patterns of protection and consumption.</a:t>
            </a:r>
          </a:p>
          <a:p>
            <a:endParaRPr lang="en-GB" sz="1600" dirty="0"/>
          </a:p>
          <a:p>
            <a:r>
              <a:rPr lang="en-GB" sz="1600" dirty="0"/>
              <a:t>The emergence of partnerships – by and between governments, civil society and the private sector – as a viable mechanism to pursue </a:t>
            </a:r>
            <a:r>
              <a:rPr lang="en-GB" sz="1600" dirty="0" err="1"/>
              <a:t>SD</a:t>
            </a:r>
            <a:r>
              <a:rPr lang="en-GB" sz="1600" dirty="0"/>
              <a:t> in a way that complements government action. More than 300 partnership initiatives were  announced during the Johannesburg Summit process, committing more than $200 million in new and additional resources.</a:t>
            </a:r>
            <a:endParaRPr lang="en-US" sz="1600"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F75BFE0-7C02-47AB-A903-274598F435F2}" type="slidenum">
              <a:rPr lang="en-GB"/>
              <a:pPr/>
              <a:t>24</a:t>
            </a:fld>
            <a:endParaRPr lang="en-GB"/>
          </a:p>
        </p:txBody>
      </p:sp>
      <p:sp>
        <p:nvSpPr>
          <p:cNvPr id="87042" name="Rectangle 2"/>
          <p:cNvSpPr>
            <a:spLocks noGrp="1" noRot="1" noChangeAspect="1" noChangeArrowheads="1" noTextEdit="1"/>
          </p:cNvSpPr>
          <p:nvPr>
            <p:ph type="sldImg"/>
          </p:nvPr>
        </p:nvSpPr>
        <p:spPr bwMode="auto">
          <a:xfrm>
            <a:off x="919163" y="746125"/>
            <a:ext cx="4959350" cy="3721100"/>
          </a:xfrm>
          <a:prstGeom prst="rect">
            <a:avLst/>
          </a:prstGeom>
          <a:solidFill>
            <a:srgbClr val="FFFFFF"/>
          </a:solidFill>
          <a:ln>
            <a:solidFill>
              <a:srgbClr val="000000"/>
            </a:solidFill>
            <a:miter lim="800000"/>
            <a:headEnd/>
            <a:tailEnd/>
          </a:ln>
        </p:spPr>
      </p:sp>
      <p:sp>
        <p:nvSpPr>
          <p:cNvPr id="87043" name="Rectangle 3"/>
          <p:cNvSpPr>
            <a:spLocks noGrp="1" noChangeArrowheads="1"/>
          </p:cNvSpPr>
          <p:nvPr>
            <p:ph type="body" idx="1"/>
          </p:nvPr>
        </p:nvSpPr>
        <p:spPr bwMode="auto">
          <a:xfrm>
            <a:off x="454029" y="4500838"/>
            <a:ext cx="5895990" cy="4681914"/>
          </a:xfrm>
          <a:prstGeom prst="rect">
            <a:avLst/>
          </a:prstGeom>
          <a:solidFill>
            <a:srgbClr val="FFFFFF"/>
          </a:solidFill>
          <a:ln>
            <a:solidFill>
              <a:srgbClr val="000000"/>
            </a:solidFill>
            <a:miter lim="800000"/>
            <a:headEnd/>
            <a:tailEnd/>
          </a:ln>
        </p:spPr>
        <p:txBody>
          <a:bodyPr lIns="92119" tIns="46060" rIns="92119" bIns="46060"/>
          <a:lstStyle/>
          <a:p>
            <a:r>
              <a:rPr lang="en-GB" sz="1600" b="1" dirty="0"/>
              <a:t>Water and sanitation</a:t>
            </a:r>
            <a:r>
              <a:rPr lang="en-GB" sz="1600" dirty="0"/>
              <a:t> – over 1 billion people lack access to safe drinking water and 2 billion lack access to proper sanitation. Governments reaffirmed the Millennium Development Goal of halving the proportion of people without access to safe drinking water by 2015, and matches this with a new target to halve the proportion of people without access to basic sanitation.</a:t>
            </a:r>
          </a:p>
          <a:p>
            <a:r>
              <a:rPr lang="en-GB" sz="1600" b="1" dirty="0"/>
              <a:t>Energy</a:t>
            </a:r>
            <a:r>
              <a:rPr lang="en-GB" sz="1600" dirty="0"/>
              <a:t> – some 2 billion people lack access to electricity and rely on traditional fuel sources, such as firewood, kerosene or biomass, for their cooking and heating.</a:t>
            </a:r>
          </a:p>
          <a:p>
            <a:r>
              <a:rPr lang="en-GB" sz="1600" b="1" dirty="0"/>
              <a:t>Health</a:t>
            </a:r>
            <a:r>
              <a:rPr lang="en-GB" sz="1600" dirty="0"/>
              <a:t> – there is a definite need to recognise the causes of ill health  - </a:t>
            </a:r>
            <a:r>
              <a:rPr lang="en-GB" sz="1600" dirty="0" err="1"/>
              <a:t>AIDS,MALARIA</a:t>
            </a:r>
            <a:r>
              <a:rPr lang="en-GB" sz="1600" dirty="0"/>
              <a:t> etc.</a:t>
            </a:r>
          </a:p>
          <a:p>
            <a:r>
              <a:rPr lang="en-GB" sz="1600" b="1" dirty="0"/>
              <a:t>Agriculture</a:t>
            </a:r>
            <a:r>
              <a:rPr lang="en-GB" sz="1600" dirty="0"/>
              <a:t> – most of the world’s poorest seek out a living through subsistence agriculture on marginal lands. There is a need to improve agricultural productivity.</a:t>
            </a:r>
          </a:p>
          <a:p>
            <a:r>
              <a:rPr lang="en-GB" sz="1600" b="1" dirty="0"/>
              <a:t>Biodiversity and ecosystem management</a:t>
            </a:r>
            <a:r>
              <a:rPr lang="en-GB" sz="1600" dirty="0"/>
              <a:t> – there is concern regarding the decline of the world’s biodiversity and deterioration of ecosystems.</a:t>
            </a:r>
          </a:p>
          <a:p>
            <a:endParaRPr lang="en-GB" sz="1600" dirty="0"/>
          </a:p>
          <a:p>
            <a:r>
              <a:rPr lang="en-GB" sz="1800" b="1" dirty="0"/>
              <a:t>So what can be done?</a:t>
            </a:r>
            <a:endParaRPr lang="en-US" sz="1800" b="1"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1B2776D-1208-48F7-AC8F-B91BB2A8C5E6}" type="slidenum">
              <a:rPr lang="en-GB"/>
              <a:pPr/>
              <a:t>25</a:t>
            </a:fld>
            <a:endParaRPr lang="en-GB"/>
          </a:p>
        </p:txBody>
      </p:sp>
      <p:sp>
        <p:nvSpPr>
          <p:cNvPr id="89090" name="Rectangle 2"/>
          <p:cNvSpPr>
            <a:spLocks noGrp="1" noRot="1" noChangeAspect="1" noChangeArrowheads="1" noTextEdit="1"/>
          </p:cNvSpPr>
          <p:nvPr>
            <p:ph type="sldImg"/>
          </p:nvPr>
        </p:nvSpPr>
        <p:spPr bwMode="auto">
          <a:xfrm>
            <a:off x="919163" y="746125"/>
            <a:ext cx="4959350" cy="3721100"/>
          </a:xfrm>
          <a:prstGeom prst="rect">
            <a:avLst/>
          </a:prstGeom>
          <a:solidFill>
            <a:srgbClr val="FFFFFF"/>
          </a:solidFill>
          <a:ln>
            <a:solidFill>
              <a:srgbClr val="000000"/>
            </a:solidFill>
            <a:miter lim="800000"/>
            <a:headEnd/>
            <a:tailEnd/>
          </a:ln>
        </p:spPr>
      </p:sp>
      <p:sp>
        <p:nvSpPr>
          <p:cNvPr id="89091" name="Rectangle 3"/>
          <p:cNvSpPr>
            <a:spLocks noGrp="1" noChangeArrowheads="1"/>
          </p:cNvSpPr>
          <p:nvPr>
            <p:ph type="body" idx="1"/>
          </p:nvPr>
        </p:nvSpPr>
        <p:spPr bwMode="auto">
          <a:xfrm>
            <a:off x="904870" y="4716173"/>
            <a:ext cx="4987936" cy="4466579"/>
          </a:xfrm>
          <a:prstGeom prst="rect">
            <a:avLst/>
          </a:prstGeom>
          <a:solidFill>
            <a:srgbClr val="FFFFFF"/>
          </a:solidFill>
          <a:ln>
            <a:solidFill>
              <a:srgbClr val="000000"/>
            </a:solidFill>
            <a:miter lim="800000"/>
            <a:headEnd/>
            <a:tailEnd/>
          </a:ln>
        </p:spPr>
        <p:txBody>
          <a:bodyPr lIns="92119" tIns="46060" rIns="92119" bIns="46060"/>
          <a:lstStyle/>
          <a:p>
            <a:r>
              <a:rPr lang="en-GB" sz="1800" dirty="0"/>
              <a:t>The USA announced $970 million in investments over the next three years on water and sanitation projects.</a:t>
            </a:r>
          </a:p>
          <a:p>
            <a:r>
              <a:rPr lang="en-GB" sz="1800" dirty="0"/>
              <a:t>EU currently spends in excess of 1 billion </a:t>
            </a:r>
            <a:r>
              <a:rPr lang="en-GB" sz="1800" dirty="0" err="1"/>
              <a:t>euros</a:t>
            </a:r>
            <a:r>
              <a:rPr lang="en-GB" sz="1800" dirty="0"/>
              <a:t> each year for water and sanitation projects in developing countries. Water for Life project aims to encourage partners to meet goals for water and sanitation, primarily in Africa and Central Asia.</a:t>
            </a:r>
          </a:p>
          <a:p>
            <a:r>
              <a:rPr lang="en-GB" sz="1800" dirty="0"/>
              <a:t>Asian Development Bank provided a $5million grant to UN Habitat and some $500 million in fast-track credit for the Water for Asian Cities Programme.</a:t>
            </a:r>
          </a:p>
          <a:p>
            <a:r>
              <a:rPr lang="en-GB" sz="1800" dirty="0"/>
              <a:t>The UN has received some 21 water and sanitation initiatives submissions with at least $20 million in extra resources.</a:t>
            </a:r>
            <a:endParaRPr lang="en-US" sz="1800"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9D31E82-FDBD-47DD-B7DE-E7A293AB9547}" type="slidenum">
              <a:rPr lang="en-GB"/>
              <a:pPr/>
              <a:t>26</a:t>
            </a:fld>
            <a:endParaRPr lang="en-GB"/>
          </a:p>
        </p:txBody>
      </p:sp>
      <p:sp>
        <p:nvSpPr>
          <p:cNvPr id="91138" name="Rectangle 2"/>
          <p:cNvSpPr>
            <a:spLocks noGrp="1" noRot="1" noChangeAspect="1" noChangeArrowheads="1" noTextEdit="1"/>
          </p:cNvSpPr>
          <p:nvPr>
            <p:ph type="sldImg"/>
          </p:nvPr>
        </p:nvSpPr>
        <p:spPr bwMode="auto">
          <a:xfrm>
            <a:off x="919163" y="746125"/>
            <a:ext cx="4959350" cy="3721100"/>
          </a:xfrm>
          <a:prstGeom prst="rect">
            <a:avLst/>
          </a:prstGeom>
          <a:solidFill>
            <a:srgbClr val="FFFFFF"/>
          </a:solidFill>
          <a:ln>
            <a:solidFill>
              <a:srgbClr val="000000"/>
            </a:solidFill>
            <a:miter lim="800000"/>
            <a:headEnd/>
            <a:tailEnd/>
          </a:ln>
        </p:spPr>
      </p:sp>
      <p:sp>
        <p:nvSpPr>
          <p:cNvPr id="91139" name="Rectangle 3"/>
          <p:cNvSpPr>
            <a:spLocks noGrp="1" noChangeArrowheads="1"/>
          </p:cNvSpPr>
          <p:nvPr>
            <p:ph type="body" idx="1"/>
          </p:nvPr>
        </p:nvSpPr>
        <p:spPr bwMode="auto">
          <a:xfrm>
            <a:off x="904870" y="4716173"/>
            <a:ext cx="4987936" cy="4466579"/>
          </a:xfrm>
          <a:prstGeom prst="rect">
            <a:avLst/>
          </a:prstGeom>
          <a:solidFill>
            <a:srgbClr val="FFFFFF"/>
          </a:solidFill>
          <a:ln>
            <a:solidFill>
              <a:srgbClr val="000000"/>
            </a:solidFill>
            <a:miter lim="800000"/>
            <a:headEnd/>
            <a:tailEnd/>
          </a:ln>
        </p:spPr>
        <p:txBody>
          <a:bodyPr lIns="92119" tIns="46060" rIns="92119" bIns="46060"/>
          <a:lstStyle/>
          <a:p>
            <a:r>
              <a:rPr lang="en-GB" sz="1800" dirty="0"/>
              <a:t>EU announces $700 million partnership initiative on energy and the USA says it would invest some $43 million this year. Germany pledges 500 million </a:t>
            </a:r>
            <a:r>
              <a:rPr lang="en-GB" sz="1800" dirty="0" err="1"/>
              <a:t>euros</a:t>
            </a:r>
            <a:r>
              <a:rPr lang="en-GB" sz="1800" dirty="0"/>
              <a:t> over the next five years.</a:t>
            </a:r>
          </a:p>
          <a:p>
            <a:r>
              <a:rPr lang="en-GB" sz="1800" dirty="0"/>
              <a:t>The e7 an association of 9 major electricity companies signed an agreement with UN to facilitate technical cooperation for sustainable energy projects in developing countries.</a:t>
            </a:r>
          </a:p>
          <a:p>
            <a:r>
              <a:rPr lang="en-GB" sz="1800" dirty="0"/>
              <a:t>UN announced partnership on cleaner fuels and vehicles, supported by partners in the private sector.</a:t>
            </a:r>
          </a:p>
          <a:p>
            <a:r>
              <a:rPr lang="en-GB" sz="1800" dirty="0"/>
              <a:t>UN Environment Programme (UNEP) launched a Global Network on Energy for SD to promote the research, transfer and deployment of cleaner energy technologies to the developing world</a:t>
            </a:r>
            <a:endParaRPr lang="en-US" sz="1800"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628FDD8-D5D4-4975-930F-1A05DE255B97}" type="slidenum">
              <a:rPr lang="en-GB"/>
              <a:pPr/>
              <a:t>27</a:t>
            </a:fld>
            <a:endParaRPr lang="en-GB"/>
          </a:p>
        </p:txBody>
      </p:sp>
      <p:sp>
        <p:nvSpPr>
          <p:cNvPr id="93186" name="Rectangle 2"/>
          <p:cNvSpPr>
            <a:spLocks noGrp="1" noRot="1" noChangeAspect="1" noChangeArrowheads="1" noTextEdit="1"/>
          </p:cNvSpPr>
          <p:nvPr>
            <p:ph type="sldImg"/>
          </p:nvPr>
        </p:nvSpPr>
        <p:spPr bwMode="auto">
          <a:xfrm>
            <a:off x="919163" y="746125"/>
            <a:ext cx="4959350" cy="3721100"/>
          </a:xfrm>
          <a:prstGeom prst="rect">
            <a:avLst/>
          </a:prstGeom>
          <a:solidFill>
            <a:srgbClr val="FFFFFF"/>
          </a:solidFill>
          <a:ln>
            <a:solidFill>
              <a:srgbClr val="000000"/>
            </a:solidFill>
            <a:miter lim="800000"/>
            <a:headEnd/>
            <a:tailEnd/>
          </a:ln>
        </p:spPr>
      </p:sp>
      <p:sp>
        <p:nvSpPr>
          <p:cNvPr id="93187" name="Rectangle 3"/>
          <p:cNvSpPr>
            <a:spLocks noGrp="1" noChangeArrowheads="1"/>
          </p:cNvSpPr>
          <p:nvPr>
            <p:ph type="body" idx="1"/>
          </p:nvPr>
        </p:nvSpPr>
        <p:spPr bwMode="auto">
          <a:xfrm>
            <a:off x="904870" y="4716173"/>
            <a:ext cx="4987936" cy="4466579"/>
          </a:xfrm>
          <a:prstGeom prst="rect">
            <a:avLst/>
          </a:prstGeom>
          <a:solidFill>
            <a:srgbClr val="FFFFFF"/>
          </a:solidFill>
          <a:ln>
            <a:solidFill>
              <a:srgbClr val="000000"/>
            </a:solidFill>
            <a:miter lim="800000"/>
            <a:headEnd/>
            <a:tailEnd/>
          </a:ln>
        </p:spPr>
        <p:txBody>
          <a:bodyPr lIns="92119" tIns="46060" rIns="92119" bIns="46060"/>
          <a:lstStyle/>
          <a:p>
            <a:r>
              <a:rPr lang="en-GB" sz="1600" dirty="0"/>
              <a:t>Reaffirmed the Millennium Development Goals to reduce, by 2015, mortality rates for infants and children under 5 by two thirds, and maternal mortality rates by three quarters.</a:t>
            </a:r>
          </a:p>
          <a:p>
            <a:r>
              <a:rPr lang="en-US" sz="1600" dirty="0"/>
              <a:t>Targets to reduce HIV prevalence among young men and women aged 15-24 by 25% in the most affected countries by 2005 and globally by 2010, as well as to combat malaria, tuberculosis and other diseases.</a:t>
            </a:r>
          </a:p>
          <a:p>
            <a:r>
              <a:rPr lang="en-US" sz="1600" dirty="0"/>
              <a:t>Set new goals to ensure that by 2020 chemicals are not used and produced in ways that harm human health and the environment: to enhance cooperation to reduce air pollution: and to improve developing countries’ access to environmentally sound alternatives to ozone depleting chemicals by 2010.</a:t>
            </a:r>
          </a:p>
          <a:p>
            <a:endParaRPr lang="en-US" sz="1600" dirty="0"/>
          </a:p>
          <a:p>
            <a:r>
              <a:rPr lang="en-US" sz="1600" dirty="0"/>
              <a:t>In addition to proposals for water and sanitation monies are committed - $2.3 billion by the US some of which earmarked for the Global Fund to fight AIDS TB and Malaria.</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03B54A0-4066-458E-B962-1291B0E06FCA}" type="slidenum">
              <a:rPr lang="en-GB"/>
              <a:pPr/>
              <a:t>28</a:t>
            </a:fld>
            <a:endParaRPr lang="en-GB"/>
          </a:p>
        </p:txBody>
      </p:sp>
      <p:sp>
        <p:nvSpPr>
          <p:cNvPr id="95234" name="Rectangle 2"/>
          <p:cNvSpPr>
            <a:spLocks noGrp="1" noRot="1" noChangeAspect="1" noChangeArrowheads="1" noTextEdit="1"/>
          </p:cNvSpPr>
          <p:nvPr>
            <p:ph type="sldImg"/>
          </p:nvPr>
        </p:nvSpPr>
        <p:spPr bwMode="auto">
          <a:xfrm>
            <a:off x="919163" y="746125"/>
            <a:ext cx="4959350" cy="3721100"/>
          </a:xfrm>
          <a:prstGeom prst="rect">
            <a:avLst/>
          </a:prstGeom>
          <a:solidFill>
            <a:srgbClr val="FFFFFF"/>
          </a:solidFill>
          <a:ln>
            <a:solidFill>
              <a:srgbClr val="000000"/>
            </a:solidFill>
            <a:miter lim="800000"/>
            <a:headEnd/>
            <a:tailEnd/>
          </a:ln>
        </p:spPr>
      </p:sp>
      <p:sp>
        <p:nvSpPr>
          <p:cNvPr id="95235" name="Rectangle 3"/>
          <p:cNvSpPr>
            <a:spLocks noGrp="1" noChangeArrowheads="1"/>
          </p:cNvSpPr>
          <p:nvPr>
            <p:ph type="body" idx="1"/>
          </p:nvPr>
        </p:nvSpPr>
        <p:spPr bwMode="auto">
          <a:xfrm>
            <a:off x="906463" y="4655814"/>
            <a:ext cx="4987935" cy="4466579"/>
          </a:xfrm>
          <a:prstGeom prst="rect">
            <a:avLst/>
          </a:prstGeom>
          <a:solidFill>
            <a:srgbClr val="FFFFFF"/>
          </a:solidFill>
          <a:ln>
            <a:solidFill>
              <a:srgbClr val="000000"/>
            </a:solidFill>
            <a:miter lim="800000"/>
            <a:headEnd/>
            <a:tailEnd/>
          </a:ln>
        </p:spPr>
        <p:txBody>
          <a:bodyPr lIns="92119" tIns="46060" rIns="92119" bIns="46060"/>
          <a:lstStyle/>
          <a:p>
            <a:r>
              <a:rPr lang="en-GB" sz="1800" dirty="0"/>
              <a:t>The US has announced that it will invest $90 million in 2003 for sustainable agriculture programmes.</a:t>
            </a:r>
          </a:p>
          <a:p>
            <a:r>
              <a:rPr lang="en-GB" sz="1800" dirty="0"/>
              <a:t>The UN received a total of 17 partnership submissions relating to agriculture projects with at least $2 million in additional resources.</a:t>
            </a:r>
            <a:endParaRPr lang="en-US" sz="1800"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792DDAD-7D27-4C03-8AAF-AED806900708}" type="slidenum">
              <a:rPr lang="en-GB"/>
              <a:pPr/>
              <a:t>29</a:t>
            </a:fld>
            <a:endParaRPr lang="en-GB"/>
          </a:p>
        </p:txBody>
      </p:sp>
      <p:sp>
        <p:nvSpPr>
          <p:cNvPr id="97282" name="Rectangle 2"/>
          <p:cNvSpPr>
            <a:spLocks noGrp="1" noRot="1" noChangeAspect="1" noChangeArrowheads="1" noTextEdit="1"/>
          </p:cNvSpPr>
          <p:nvPr>
            <p:ph type="sldImg"/>
          </p:nvPr>
        </p:nvSpPr>
        <p:spPr bwMode="auto">
          <a:xfrm>
            <a:off x="919163" y="746125"/>
            <a:ext cx="4959350" cy="3721100"/>
          </a:xfrm>
          <a:prstGeom prst="rect">
            <a:avLst/>
          </a:prstGeom>
          <a:solidFill>
            <a:srgbClr val="FFFFFF"/>
          </a:solidFill>
          <a:ln>
            <a:solidFill>
              <a:srgbClr val="000000"/>
            </a:solidFill>
            <a:miter lim="800000"/>
            <a:headEnd/>
            <a:tailEnd/>
          </a:ln>
        </p:spPr>
      </p:sp>
      <p:sp>
        <p:nvSpPr>
          <p:cNvPr id="97283" name="Rectangle 3"/>
          <p:cNvSpPr>
            <a:spLocks noGrp="1" noChangeArrowheads="1"/>
          </p:cNvSpPr>
          <p:nvPr>
            <p:ph type="body" idx="1"/>
          </p:nvPr>
        </p:nvSpPr>
        <p:spPr bwMode="auto">
          <a:xfrm>
            <a:off x="904870" y="4716173"/>
            <a:ext cx="4987936" cy="4466579"/>
          </a:xfrm>
          <a:prstGeom prst="rect">
            <a:avLst/>
          </a:prstGeom>
          <a:solidFill>
            <a:srgbClr val="FFFFFF"/>
          </a:solidFill>
          <a:ln>
            <a:solidFill>
              <a:srgbClr val="000000"/>
            </a:solidFill>
            <a:miter lim="800000"/>
            <a:headEnd/>
            <a:tailEnd/>
          </a:ln>
        </p:spPr>
        <p:txBody>
          <a:bodyPr lIns="92119" tIns="46060" rIns="92119" bIns="46060"/>
          <a:lstStyle/>
          <a:p>
            <a:r>
              <a:rPr lang="en-GB" sz="1800" dirty="0"/>
              <a:t>For fisheries the initiative includes the prevention, determent and elimination of illegal, unreported and unregulated fishing by 2004.</a:t>
            </a:r>
            <a:endParaRPr lang="en-US" sz="1800"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1EBFC55-EB3D-489F-983F-B4045138CB62}" type="slidenum">
              <a:rPr lang="en-GB"/>
              <a:pPr/>
              <a:t>30</a:t>
            </a:fld>
            <a:endParaRPr lang="en-GB"/>
          </a:p>
        </p:txBody>
      </p:sp>
      <p:sp>
        <p:nvSpPr>
          <p:cNvPr id="99330" name="Rectangle 2"/>
          <p:cNvSpPr>
            <a:spLocks noGrp="1" noRot="1" noChangeAspect="1" noChangeArrowheads="1" noTextEdit="1"/>
          </p:cNvSpPr>
          <p:nvPr>
            <p:ph type="sldImg"/>
          </p:nvPr>
        </p:nvSpPr>
        <p:spPr bwMode="auto">
          <a:xfrm>
            <a:off x="919163" y="746125"/>
            <a:ext cx="4959350" cy="3721100"/>
          </a:xfrm>
          <a:prstGeom prst="rect">
            <a:avLst/>
          </a:prstGeom>
          <a:solidFill>
            <a:srgbClr val="FFFFFF"/>
          </a:solidFill>
          <a:ln>
            <a:solidFill>
              <a:srgbClr val="000000"/>
            </a:solidFill>
            <a:miter lim="800000"/>
            <a:headEnd/>
            <a:tailEnd/>
          </a:ln>
        </p:spPr>
      </p:sp>
      <p:sp>
        <p:nvSpPr>
          <p:cNvPr id="99331" name="Rectangle 3"/>
          <p:cNvSpPr>
            <a:spLocks noGrp="1" noChangeArrowheads="1"/>
          </p:cNvSpPr>
          <p:nvPr>
            <p:ph type="body" idx="1"/>
          </p:nvPr>
        </p:nvSpPr>
        <p:spPr bwMode="auto">
          <a:xfrm>
            <a:off x="904870" y="4716173"/>
            <a:ext cx="4987936" cy="4466579"/>
          </a:xfrm>
          <a:prstGeom prst="rect">
            <a:avLst/>
          </a:prstGeom>
          <a:solidFill>
            <a:srgbClr val="FFFFFF"/>
          </a:solidFill>
          <a:ln>
            <a:solidFill>
              <a:srgbClr val="000000"/>
            </a:solidFill>
            <a:miter lim="800000"/>
            <a:headEnd/>
            <a:tailEnd/>
          </a:ln>
        </p:spPr>
        <p:txBody>
          <a:bodyPr lIns="92119" tIns="46060" rIns="92119" bIns="46060"/>
          <a:lstStyle/>
          <a:p>
            <a:r>
              <a:rPr lang="en-GB" sz="1800" dirty="0"/>
              <a:t>Some other facts – the UN has received 32 partnership initiatives ($100 million)</a:t>
            </a:r>
          </a:p>
          <a:p>
            <a:r>
              <a:rPr lang="en-GB" sz="1800" dirty="0"/>
              <a:t>US announced a commitment of $53 million, particularly for forests in the Congo Basin (2002-05)</a:t>
            </a:r>
          </a:p>
          <a:p>
            <a:r>
              <a:rPr lang="en-GB" sz="1800" dirty="0"/>
              <a:t>Jordan and Israel pursuing a joint $1 billion project to restore the Dead Sea ecosystem with water pumped from the Red Sea.</a:t>
            </a:r>
          </a:p>
          <a:p>
            <a:r>
              <a:rPr lang="en-GB" sz="1800" dirty="0"/>
              <a:t>Canada and Russia intend to ratify the Kyoto Protocol to the UN Framework Convention on Climate Change, which would allow the Protocol to enter into force. Thailand has ratified and India has submitted its instrument of accession.</a:t>
            </a:r>
          </a:p>
          <a:p>
            <a:r>
              <a:rPr lang="en-GB" sz="1800" dirty="0"/>
              <a:t>Costa Rica to ban open gold mining and will cease promoting oil exploitation. Ecuador and Panama have created a marine corridor for conservation and sustainable development.</a:t>
            </a:r>
            <a:endParaRPr lang="en-US" sz="1800"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887C791-361E-441B-A20D-EBBA071979A0}" type="slidenum">
              <a:rPr lang="en-GB"/>
              <a:pPr/>
              <a:t>31</a:t>
            </a:fld>
            <a:endParaRPr lang="en-GB"/>
          </a:p>
        </p:txBody>
      </p:sp>
      <p:sp>
        <p:nvSpPr>
          <p:cNvPr id="103426" name="Rectangle 2"/>
          <p:cNvSpPr>
            <a:spLocks noGrp="1" noRot="1" noChangeAspect="1" noChangeArrowheads="1" noTextEdit="1"/>
          </p:cNvSpPr>
          <p:nvPr>
            <p:ph type="sldImg"/>
          </p:nvPr>
        </p:nvSpPr>
        <p:spPr bwMode="auto">
          <a:xfrm>
            <a:off x="919163" y="746125"/>
            <a:ext cx="4959350" cy="3721100"/>
          </a:xfrm>
          <a:prstGeom prst="rect">
            <a:avLst/>
          </a:prstGeom>
          <a:solidFill>
            <a:srgbClr val="FFFFFF"/>
          </a:solidFill>
          <a:ln>
            <a:solidFill>
              <a:srgbClr val="000000"/>
            </a:solidFill>
            <a:miter lim="800000"/>
            <a:headEnd/>
            <a:tailEnd/>
          </a:ln>
        </p:spPr>
      </p:sp>
      <p:sp>
        <p:nvSpPr>
          <p:cNvPr id="103427" name="Rectangle 3"/>
          <p:cNvSpPr>
            <a:spLocks noGrp="1" noChangeArrowheads="1"/>
          </p:cNvSpPr>
          <p:nvPr>
            <p:ph type="body" idx="1"/>
          </p:nvPr>
        </p:nvSpPr>
        <p:spPr bwMode="auto">
          <a:xfrm>
            <a:off x="904870" y="4716173"/>
            <a:ext cx="4987936" cy="4466579"/>
          </a:xfrm>
          <a:prstGeom prst="rect">
            <a:avLst/>
          </a:prstGeom>
          <a:solidFill>
            <a:srgbClr val="FFFFFF"/>
          </a:solidFill>
          <a:ln>
            <a:solidFill>
              <a:srgbClr val="000000"/>
            </a:solidFill>
            <a:miter lim="800000"/>
            <a:headEnd/>
            <a:tailEnd/>
          </a:ln>
        </p:spPr>
        <p:txBody>
          <a:bodyPr lIns="92119" tIns="46060" rIns="92119" bIns="46060"/>
          <a:lstStyle/>
          <a:p>
            <a:r>
              <a:rPr lang="en-GB" sz="1800" dirty="0"/>
              <a:t>Support the phase-out of all forms of export subsidies, as well as subsidies for fossil fuels and for agricultural products.</a:t>
            </a:r>
          </a:p>
          <a:p>
            <a:r>
              <a:rPr lang="en-GB" sz="1800" dirty="0"/>
              <a:t>Give special attention and support to Africa and New Partnership for Africa’s Development (</a:t>
            </a:r>
            <a:r>
              <a:rPr lang="en-GB" sz="1800" dirty="0" err="1"/>
              <a:t>NEPAD</a:t>
            </a:r>
            <a:r>
              <a:rPr lang="en-GB" sz="1800" dirty="0"/>
              <a:t>), to better focus efforts to address the continent’s development needs.</a:t>
            </a:r>
          </a:p>
          <a:p>
            <a:r>
              <a:rPr lang="en-GB" sz="1800" dirty="0"/>
              <a:t>Establish a 10 year framework of programmes on sustainable consumption and production.</a:t>
            </a:r>
          </a:p>
          <a:p>
            <a:r>
              <a:rPr lang="en-GB" sz="1800" dirty="0"/>
              <a:t>Support the establishment of a world solidarity fund for the eradication of poverty.</a:t>
            </a:r>
          </a:p>
          <a:p>
            <a:r>
              <a:rPr lang="en-GB" sz="1800" dirty="0"/>
              <a:t>Actively promote corporate responsibility and accountability.</a:t>
            </a:r>
          </a:p>
          <a:p>
            <a:r>
              <a:rPr lang="en-GB" sz="1800" dirty="0"/>
              <a:t>Develop and strengthen a range of activities to improve natural disaster preparedness and response.</a:t>
            </a:r>
            <a:endParaRPr lang="en-US" sz="1800"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EC94C99-C075-4E14-9E15-984F6936D77A}" type="slidenum">
              <a:rPr lang="en-GB"/>
              <a:pPr/>
              <a:t>32</a:t>
            </a:fld>
            <a:endParaRPr lang="en-GB"/>
          </a:p>
        </p:txBody>
      </p:sp>
      <p:sp>
        <p:nvSpPr>
          <p:cNvPr id="101378" name="Rectangle 2"/>
          <p:cNvSpPr>
            <a:spLocks noGrp="1" noRot="1" noChangeAspect="1" noChangeArrowheads="1" noTextEdit="1"/>
          </p:cNvSpPr>
          <p:nvPr>
            <p:ph type="sldImg"/>
          </p:nvPr>
        </p:nvSpPr>
        <p:spPr bwMode="auto">
          <a:xfrm>
            <a:off x="919163" y="746125"/>
            <a:ext cx="4959350" cy="3721100"/>
          </a:xfrm>
          <a:prstGeom prst="rect">
            <a:avLst/>
          </a:prstGeom>
          <a:solidFill>
            <a:srgbClr val="FFFFFF"/>
          </a:solidFill>
          <a:ln>
            <a:solidFill>
              <a:srgbClr val="000000"/>
            </a:solidFill>
            <a:miter lim="800000"/>
            <a:headEnd/>
            <a:tailEnd/>
          </a:ln>
        </p:spPr>
      </p:sp>
      <p:sp>
        <p:nvSpPr>
          <p:cNvPr id="101379" name="Rectangle 3"/>
          <p:cNvSpPr>
            <a:spLocks noGrp="1" noChangeArrowheads="1"/>
          </p:cNvSpPr>
          <p:nvPr>
            <p:ph type="body" idx="1"/>
          </p:nvPr>
        </p:nvSpPr>
        <p:spPr bwMode="auto">
          <a:xfrm>
            <a:off x="454029" y="4422534"/>
            <a:ext cx="6123801" cy="4468210"/>
          </a:xfrm>
          <a:prstGeom prst="rect">
            <a:avLst/>
          </a:prstGeom>
          <a:solidFill>
            <a:srgbClr val="FFFFFF"/>
          </a:solidFill>
          <a:ln>
            <a:solidFill>
              <a:srgbClr val="000000"/>
            </a:solidFill>
            <a:miter lim="800000"/>
            <a:headEnd/>
            <a:tailEnd/>
          </a:ln>
        </p:spPr>
        <p:txBody>
          <a:bodyPr lIns="92119" tIns="46060" rIns="92119" bIns="46060"/>
          <a:lstStyle/>
          <a:p>
            <a:r>
              <a:rPr lang="en-GB" sz="1600" dirty="0"/>
              <a:t>Good </a:t>
            </a:r>
            <a:r>
              <a:rPr lang="en-GB" sz="1600" dirty="0" err="1"/>
              <a:t>quality,carefully</a:t>
            </a:r>
            <a:r>
              <a:rPr lang="en-GB" sz="1600" dirty="0"/>
              <a:t>-sited development within existing towns and villages should be allowed where it meets the local economic and community needs (including affordable housing for identified local needs), maintains or enhances the local environment, and does not conflict with other planning polices.</a:t>
            </a:r>
          </a:p>
          <a:p>
            <a:r>
              <a:rPr lang="en-GB" sz="1600" dirty="0"/>
              <a:t>Larger scale developments should be located in or near to towns or other service centres that are accessible by public transport, walking and cycling.</a:t>
            </a:r>
          </a:p>
          <a:p>
            <a:r>
              <a:rPr lang="en-GB" sz="1600" dirty="0"/>
              <a:t>New development away from existing settlements, or outside areas allocated for development in development </a:t>
            </a:r>
            <a:r>
              <a:rPr lang="en-GB" sz="1600" dirty="0" err="1"/>
              <a:t>plans,should</a:t>
            </a:r>
            <a:r>
              <a:rPr lang="en-GB" sz="1600" dirty="0"/>
              <a:t> be strictly controlled; in particular, isolated new houses in the countryside require special justification.</a:t>
            </a:r>
          </a:p>
          <a:p>
            <a:r>
              <a:rPr lang="en-GB" sz="1600" dirty="0"/>
              <a:t>Priority should be given to re-use of previously-developed (</a:t>
            </a:r>
            <a:r>
              <a:rPr lang="en-GB" sz="1600" dirty="0" err="1"/>
              <a:t>brownfield</a:t>
            </a:r>
            <a:r>
              <a:rPr lang="en-GB" sz="1600" dirty="0"/>
              <a:t> ) sites in preference to the development of </a:t>
            </a:r>
            <a:r>
              <a:rPr lang="en-GB" sz="1600" dirty="0" err="1"/>
              <a:t>greenfield</a:t>
            </a:r>
            <a:r>
              <a:rPr lang="en-GB" sz="1600" dirty="0"/>
              <a:t> </a:t>
            </a:r>
            <a:r>
              <a:rPr lang="en-GB" sz="1600" dirty="0" err="1"/>
              <a:t>sites,except</a:t>
            </a:r>
            <a:r>
              <a:rPr lang="en-GB" sz="1600" dirty="0"/>
              <a:t> in cases where </a:t>
            </a:r>
            <a:r>
              <a:rPr lang="en-GB" sz="1600" dirty="0" err="1"/>
              <a:t>brownfield</a:t>
            </a:r>
            <a:r>
              <a:rPr lang="en-GB" sz="1600" dirty="0"/>
              <a:t> sites perform so poorly in terms of sustainability considerations for example, remoteness from settlements and services, in comparison with </a:t>
            </a:r>
            <a:r>
              <a:rPr lang="en-GB" sz="1600" dirty="0" err="1"/>
              <a:t>greenfield</a:t>
            </a:r>
            <a:r>
              <a:rPr lang="en-GB" sz="1600" dirty="0"/>
              <a:t> sites.</a:t>
            </a:r>
          </a:p>
          <a:p>
            <a:r>
              <a:rPr lang="en-GB" sz="1600" dirty="0"/>
              <a:t>All development in rural areas should be well designed, in keeping and scale with its location, and sensitive to the character of the countryside and local distinctiveness.</a:t>
            </a:r>
            <a:endParaRPr lang="en-US" sz="1600"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07F4A47-88CB-4953-B59A-7ED9D62A728D}" type="slidenum">
              <a:rPr lang="en-GB"/>
              <a:pPr/>
              <a:t>33</a:t>
            </a:fld>
            <a:endParaRPr lang="en-GB"/>
          </a:p>
        </p:txBody>
      </p:sp>
      <p:sp>
        <p:nvSpPr>
          <p:cNvPr id="118786" name="Rectangle 2"/>
          <p:cNvSpPr>
            <a:spLocks noGrp="1" noRot="1" noChangeAspect="1" noChangeArrowheads="1" noTextEdit="1"/>
          </p:cNvSpPr>
          <p:nvPr>
            <p:ph type="sldImg"/>
          </p:nvPr>
        </p:nvSpPr>
        <p:spPr>
          <a:ln/>
        </p:spPr>
      </p:sp>
      <p:sp>
        <p:nvSpPr>
          <p:cNvPr id="118787" name="Rectangle 3"/>
          <p:cNvSpPr>
            <a:spLocks noGrp="1" noChangeArrowheads="1"/>
          </p:cNvSpPr>
          <p:nvPr>
            <p:ph type="body" idx="1"/>
          </p:nvPr>
        </p:nvSpPr>
        <p:spPr/>
        <p:txBody>
          <a:bodyPr/>
          <a:lstStyle/>
          <a:p>
            <a:pPr eaLnBrk="1" hangingPunct="1">
              <a:spcBef>
                <a:spcPct val="50000"/>
              </a:spcBef>
            </a:pPr>
            <a:r>
              <a:rPr lang="en-GB" sz="2800" dirty="0">
                <a:latin typeface="Frutiger-Light" charset="0"/>
              </a:rPr>
              <a:t>These aims effectively captured the simple priority areas at the heart of sustainable development. However, although the 1999 strategy stressed that these objectives had to be pursued at the same time, in practice, different agencies focused on those one or two most relevant to them. So a new purpose is needed to show how government will integrate these aims and evolve sustainable development policy – to develop the earlier Strategy, not depart from it. It needs to paint a picture of what things should look like if we achieve sustainable development, while maintaining continuity with the aims of the 1999 Strategy.</a:t>
            </a:r>
          </a:p>
          <a:p>
            <a:endParaRPr lang="en-GB" dirty="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AC6FCFE-17B5-4FC8-8FFE-98F916B9C826}" type="slidenum">
              <a:rPr lang="en-GB"/>
              <a:pPr/>
              <a:t>34</a:t>
            </a:fld>
            <a:endParaRPr lang="en-GB"/>
          </a:p>
        </p:txBody>
      </p:sp>
      <p:sp>
        <p:nvSpPr>
          <p:cNvPr id="111618" name="Rectangle 2"/>
          <p:cNvSpPr>
            <a:spLocks noGrp="1" noRot="1" noChangeAspect="1" noChangeArrowheads="1" noTextEdit="1"/>
          </p:cNvSpPr>
          <p:nvPr>
            <p:ph type="sldImg"/>
          </p:nvPr>
        </p:nvSpPr>
        <p:spPr>
          <a:ln/>
        </p:spPr>
      </p:sp>
      <p:sp>
        <p:nvSpPr>
          <p:cNvPr id="111619" name="Rectangle 3"/>
          <p:cNvSpPr>
            <a:spLocks noGrp="1" noChangeArrowheads="1"/>
          </p:cNvSpPr>
          <p:nvPr>
            <p:ph type="body" idx="1"/>
          </p:nvPr>
        </p:nvSpPr>
        <p:spPr>
          <a:xfrm>
            <a:off x="302686" y="4716173"/>
            <a:ext cx="6275145" cy="4466579"/>
          </a:xfrm>
        </p:spPr>
        <p:txBody>
          <a:bodyPr/>
          <a:lstStyle/>
          <a:p>
            <a:r>
              <a:rPr lang="en-GB" sz="1800" dirty="0">
                <a:latin typeface="Frutiger-Light" charset="0"/>
              </a:rPr>
              <a:t>The Government has a new purpose and principles for sustainable development and new shared priorities agreed across the UK, including the Devolved Administrations.</a:t>
            </a:r>
          </a:p>
          <a:p>
            <a:r>
              <a:rPr lang="en-GB" sz="1800" dirty="0">
                <a:latin typeface="Frutiger-Light" charset="0"/>
              </a:rPr>
              <a:t>The strategy contains:</a:t>
            </a:r>
          </a:p>
          <a:p>
            <a:r>
              <a:rPr lang="en-GB" sz="1800" b="1" dirty="0">
                <a:latin typeface="ZapfDingbats" charset="0"/>
              </a:rPr>
              <a:t>ä </a:t>
            </a:r>
            <a:r>
              <a:rPr lang="en-GB" sz="1800" dirty="0">
                <a:latin typeface="Frutiger-Light" charset="0"/>
              </a:rPr>
              <a:t>a new integrated vision building on the 1999 strategy – with stronger international and societal dimensions</a:t>
            </a:r>
          </a:p>
          <a:p>
            <a:r>
              <a:rPr lang="en-GB" sz="1800" b="1" dirty="0">
                <a:latin typeface="ZapfDingbats" charset="0"/>
              </a:rPr>
              <a:t>ä </a:t>
            </a:r>
            <a:r>
              <a:rPr lang="en-GB" sz="1800" dirty="0">
                <a:latin typeface="Frutiger-Light" charset="0"/>
              </a:rPr>
              <a:t>five principles – with a more explicit focus on environmental limits</a:t>
            </a:r>
          </a:p>
          <a:p>
            <a:r>
              <a:rPr lang="en-GB" sz="1800" b="1" dirty="0">
                <a:latin typeface="ZapfDingbats" charset="0"/>
              </a:rPr>
              <a:t>ä </a:t>
            </a:r>
            <a:r>
              <a:rPr lang="en-GB" sz="1800" dirty="0">
                <a:latin typeface="Frutiger-Light" charset="0"/>
              </a:rPr>
              <a:t>four agreed priorities – sustainable consumption and production, climate change, natural resource protection and sustainable communities, and</a:t>
            </a:r>
          </a:p>
          <a:p>
            <a:r>
              <a:rPr lang="en-GB" sz="1800" b="1" dirty="0">
                <a:latin typeface="ZapfDingbats" charset="0"/>
              </a:rPr>
              <a:t>ä </a:t>
            </a:r>
            <a:r>
              <a:rPr lang="en-GB" sz="1800" dirty="0">
                <a:latin typeface="Frutiger-Light" charset="0"/>
              </a:rPr>
              <a:t>a new indicator set, which is more outcome focused, with commitments to look at new indicators such as on wellbeing.</a:t>
            </a:r>
          </a:p>
          <a:p>
            <a:endParaRPr lang="en-GB" sz="1800" dirty="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5B402E2-1E7D-47A6-B8A9-029482021F1C}" type="slidenum">
              <a:rPr lang="en-GB"/>
              <a:pPr/>
              <a:t>35</a:t>
            </a:fld>
            <a:endParaRPr lang="en-GB"/>
          </a:p>
        </p:txBody>
      </p:sp>
      <p:sp>
        <p:nvSpPr>
          <p:cNvPr id="113666" name="Rectangle 2"/>
          <p:cNvSpPr>
            <a:spLocks noGrp="1" noRot="1" noChangeAspect="1" noChangeArrowheads="1" noTextEdit="1"/>
          </p:cNvSpPr>
          <p:nvPr>
            <p:ph type="sldImg"/>
          </p:nvPr>
        </p:nvSpPr>
        <p:spPr>
          <a:ln/>
        </p:spPr>
      </p:sp>
      <p:sp>
        <p:nvSpPr>
          <p:cNvPr id="113667" name="Rectangle 3"/>
          <p:cNvSpPr>
            <a:spLocks noGrp="1" noChangeArrowheads="1"/>
          </p:cNvSpPr>
          <p:nvPr>
            <p:ph type="body" idx="1"/>
          </p:nvPr>
        </p:nvSpPr>
        <p:spPr/>
        <p:txBody>
          <a:bodyPr/>
          <a:lstStyle/>
          <a:p>
            <a:r>
              <a:rPr lang="en-GB" sz="2000" dirty="0">
                <a:latin typeface="Frutiger-Light" charset="0"/>
              </a:rPr>
              <a:t>The following is the set of shared UK principles that we will use to achieve our sustainable development purpose. These have been agreed by the UK Government, Scottish Executive, Welsh Assembly Government and the Northern Ireland  Administration.</a:t>
            </a:r>
          </a:p>
          <a:p>
            <a:r>
              <a:rPr lang="en-GB" sz="2000" dirty="0">
                <a:latin typeface="Frutiger-Light" charset="0"/>
              </a:rPr>
              <a:t>They bring together and build on the various previously existing UK principles to set out an overarching approach, which the four separate strategies can share</a:t>
            </a:r>
            <a:r>
              <a:rPr lang="en-GB" sz="1800" dirty="0">
                <a:latin typeface="Frutiger-Light" charset="0"/>
              </a:rPr>
              <a:t>.</a:t>
            </a:r>
          </a:p>
          <a:p>
            <a:endParaRPr lang="en-GB" sz="1800" dirty="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650540B-15C2-41C4-BA4C-0E95AFDF0E5A}" type="slidenum">
              <a:rPr lang="en-GB"/>
              <a:pPr/>
              <a:t>36</a:t>
            </a:fld>
            <a:endParaRPr lang="en-GB"/>
          </a:p>
        </p:txBody>
      </p:sp>
      <p:sp>
        <p:nvSpPr>
          <p:cNvPr id="116738" name="Rectangle 2"/>
          <p:cNvSpPr>
            <a:spLocks noGrp="1" noRot="1" noChangeAspect="1" noChangeArrowheads="1" noTextEdit="1"/>
          </p:cNvSpPr>
          <p:nvPr>
            <p:ph type="sldImg"/>
          </p:nvPr>
        </p:nvSpPr>
        <p:spPr>
          <a:xfrm>
            <a:off x="1895475" y="309563"/>
            <a:ext cx="2484438" cy="1863725"/>
          </a:xfrm>
          <a:ln/>
        </p:spPr>
      </p:sp>
      <p:sp>
        <p:nvSpPr>
          <p:cNvPr id="116739" name="Rectangle 3"/>
          <p:cNvSpPr>
            <a:spLocks noGrp="1" noChangeArrowheads="1"/>
          </p:cNvSpPr>
          <p:nvPr>
            <p:ph type="body" idx="1"/>
          </p:nvPr>
        </p:nvSpPr>
        <p:spPr>
          <a:xfrm>
            <a:off x="1" y="2327908"/>
            <a:ext cx="6797675" cy="6854845"/>
          </a:xfrm>
        </p:spPr>
        <p:txBody>
          <a:bodyPr/>
          <a:lstStyle/>
          <a:p>
            <a:r>
              <a:rPr lang="en-GB" sz="1400" b="1" dirty="0">
                <a:latin typeface="Frutiger-Bold" charset="0"/>
              </a:rPr>
              <a:t>Shared priorities for UK action</a:t>
            </a:r>
          </a:p>
          <a:p>
            <a:r>
              <a:rPr lang="en-GB" sz="1400" dirty="0">
                <a:latin typeface="Frutiger-Light" charset="0"/>
              </a:rPr>
              <a:t>As a result of the consultation the priority areas for immediate action, shared across</a:t>
            </a:r>
          </a:p>
          <a:p>
            <a:r>
              <a:rPr lang="en-GB" sz="1400" dirty="0">
                <a:latin typeface="Frutiger-Light" charset="0"/>
              </a:rPr>
              <a:t>the UK are:</a:t>
            </a:r>
          </a:p>
          <a:p>
            <a:r>
              <a:rPr lang="en-GB" sz="1400" b="1" dirty="0">
                <a:latin typeface="Frutiger-Bold" charset="0"/>
              </a:rPr>
              <a:t>Sustainable Consumption and Production – </a:t>
            </a:r>
            <a:r>
              <a:rPr lang="en-GB" sz="1400" dirty="0">
                <a:latin typeface="Frutiger-Light" charset="0"/>
              </a:rPr>
              <a:t>Sustainable consumption and production is about achieving more with less. This means not only looking at how goods and services are produced, but also the impacts of products and materials across their whole lifecycle and building on people’s awareness of social and environmental concerns. This includes reducing the inefficient use of resources which are a drag on the economy, so helping boost business competitiveness and to break the link between economic</a:t>
            </a:r>
          </a:p>
          <a:p>
            <a:r>
              <a:rPr lang="en-GB" sz="1400" dirty="0">
                <a:latin typeface="Frutiger-Light" charset="0"/>
              </a:rPr>
              <a:t>growth and environmental degradation.</a:t>
            </a:r>
          </a:p>
          <a:p>
            <a:r>
              <a:rPr lang="en-GB" sz="1400" b="1" dirty="0">
                <a:latin typeface="Frutiger-Bold" charset="0"/>
              </a:rPr>
              <a:t>Climate Change and Energy – </a:t>
            </a:r>
            <a:r>
              <a:rPr lang="en-GB" sz="1400" dirty="0">
                <a:latin typeface="Frutiger-Light" charset="0"/>
              </a:rPr>
              <a:t>The effects of a changing climate can already be seen. Temperatures and sea levels are rising, ice and snow cover are declining, and the consequences could be catastrophic for the natural world and society. Scientific evidence points to the release of greenhouse gases, such as carbon dioxide and methane, into the atmosphere by human activity as the primary cause of climatic change. We will seek to secure a profound change in the way we generate and use energy, and in other activities that release these gases. At the same time we must prepare for the climate change that cannot now be avoided. We must set a good example and will encourage others to follow it.</a:t>
            </a:r>
          </a:p>
          <a:p>
            <a:r>
              <a:rPr lang="en-GB" sz="1400" b="1" dirty="0">
                <a:latin typeface="Frutiger-Bold" charset="0"/>
              </a:rPr>
              <a:t>Natural Resource Protection and Environmental Enhancement – </a:t>
            </a:r>
            <a:r>
              <a:rPr lang="en-GB" sz="1400" dirty="0">
                <a:latin typeface="Frutiger-Light" charset="0"/>
              </a:rPr>
              <a:t>Natural resources are vital to our existence and that of communities throughout the world. We need a better understanding of environmental limits, environmental enhancement and recovery where the environment is most degraded to ensure a decent environment for everyone, and a more integrated policy framework.</a:t>
            </a:r>
          </a:p>
          <a:p>
            <a:r>
              <a:rPr lang="en-GB" sz="1400" b="1" dirty="0">
                <a:latin typeface="Frutiger-Bold" charset="0"/>
              </a:rPr>
              <a:t>Sustainable Communities – </a:t>
            </a:r>
            <a:r>
              <a:rPr lang="en-GB" sz="1400" dirty="0">
                <a:latin typeface="Frutiger-Light" charset="0"/>
              </a:rPr>
              <a:t>Our aim is to create sustainable communities that embody the principles of sustainable development at the local level. This will involve working to give communities more power and say in the decisions that affect them; and working in partnership at the right level to get things done. The UK uses the same principles of engagement, partnership, and programmes of aid in order to tackle poverty and environmental degradation and to ensure good governance in overseas communities. These priorities for action within the UK will also help to shape the way the UK works internationally, in ensuring that our objectives and activities are aligned with international goals.</a:t>
            </a:r>
            <a:endParaRPr lang="en-GB" sz="1400" dirty="0">
              <a:latin typeface="Frutiger-Bold" charset="0"/>
            </a:endParaRPr>
          </a:p>
          <a:p>
            <a:endParaRPr lang="en-GB" sz="1400" dirty="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E103726-BBF0-4CE4-A568-832CB0F9244D}" type="slidenum">
              <a:rPr lang="en-GB"/>
              <a:pPr/>
              <a:t>37</a:t>
            </a:fld>
            <a:endParaRPr lang="en-GB"/>
          </a:p>
        </p:txBody>
      </p:sp>
      <p:sp>
        <p:nvSpPr>
          <p:cNvPr id="70658" name="Rectangle 2"/>
          <p:cNvSpPr>
            <a:spLocks noGrp="1" noRot="1" noChangeAspect="1" noChangeArrowheads="1" noTextEdit="1"/>
          </p:cNvSpPr>
          <p:nvPr>
            <p:ph type="sldImg"/>
          </p:nvPr>
        </p:nvSpPr>
        <p:spPr>
          <a:ln/>
        </p:spPr>
      </p:sp>
      <p:sp>
        <p:nvSpPr>
          <p:cNvPr id="70659" name="Rectangle 3"/>
          <p:cNvSpPr>
            <a:spLocks noGrp="1" noChangeArrowheads="1"/>
          </p:cNvSpPr>
          <p:nvPr>
            <p:ph type="body" idx="1"/>
          </p:nvPr>
        </p:nvSpPr>
        <p:spPr/>
        <p:txBody>
          <a:bodyPr/>
          <a:lstStyle/>
          <a:p>
            <a:endParaRPr lang="en-GB" dirty="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8FC6DFC-BEBE-4354-9470-73E650C6676B}" type="slidenum">
              <a:rPr lang="en-GB"/>
              <a:pPr/>
              <a:t>39</a:t>
            </a:fld>
            <a:endParaRPr lang="en-GB"/>
          </a:p>
        </p:txBody>
      </p:sp>
      <p:sp>
        <p:nvSpPr>
          <p:cNvPr id="73730" name="Rectangle 2"/>
          <p:cNvSpPr>
            <a:spLocks noGrp="1" noRot="1" noChangeAspect="1" noChangeArrowheads="1" noTextEdit="1"/>
          </p:cNvSpPr>
          <p:nvPr>
            <p:ph type="sldImg"/>
          </p:nvPr>
        </p:nvSpPr>
        <p:spPr>
          <a:ln/>
        </p:spPr>
      </p:sp>
      <p:sp>
        <p:nvSpPr>
          <p:cNvPr id="73731" name="Rectangle 3"/>
          <p:cNvSpPr>
            <a:spLocks noGrp="1" noChangeArrowheads="1"/>
          </p:cNvSpPr>
          <p:nvPr>
            <p:ph type="body" idx="1"/>
          </p:nvPr>
        </p:nvSpPr>
        <p:spPr/>
        <p:txBody>
          <a:bodyPr/>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5474" name="Group 2"/>
          <p:cNvGrpSpPr>
            <a:grpSpLocks/>
          </p:cNvGrpSpPr>
          <p:nvPr/>
        </p:nvGrpSpPr>
        <p:grpSpPr bwMode="auto">
          <a:xfrm>
            <a:off x="0" y="0"/>
            <a:ext cx="9144000" cy="6858000"/>
            <a:chOff x="0" y="0"/>
            <a:chExt cx="5760" cy="4320"/>
          </a:xfrm>
        </p:grpSpPr>
        <p:sp>
          <p:nvSpPr>
            <p:cNvPr id="105475" name="Rectangle 3"/>
            <p:cNvSpPr>
              <a:spLocks noChangeArrowheads="1"/>
            </p:cNvSpPr>
            <p:nvPr/>
          </p:nvSpPr>
          <p:spPr bwMode="white">
            <a:xfrm>
              <a:off x="0" y="720"/>
              <a:ext cx="5760" cy="864"/>
            </a:xfrm>
            <a:prstGeom prst="rect">
              <a:avLst/>
            </a:prstGeom>
            <a:gradFill rotWithShape="0">
              <a:gsLst>
                <a:gs pos="0">
                  <a:schemeClr val="hlink"/>
                </a:gs>
                <a:gs pos="100000">
                  <a:schemeClr val="bg1"/>
                </a:gs>
              </a:gsLst>
              <a:lin ang="5400000" scaled="1"/>
            </a:gradFill>
            <a:ln w="9525">
              <a:noFill/>
              <a:miter lim="800000"/>
              <a:headEnd/>
              <a:tailEnd/>
            </a:ln>
            <a:effectLst/>
          </p:spPr>
          <p:txBody>
            <a:bodyPr wrap="none" anchor="ctr"/>
            <a:lstStyle/>
            <a:p>
              <a:endParaRPr lang="en-GB"/>
            </a:p>
          </p:txBody>
        </p:sp>
        <p:sp>
          <p:nvSpPr>
            <p:cNvPr id="105476" name="Rectangle 4"/>
            <p:cNvSpPr>
              <a:spLocks noChangeArrowheads="1"/>
            </p:cNvSpPr>
            <p:nvPr/>
          </p:nvSpPr>
          <p:spPr bwMode="white">
            <a:xfrm>
              <a:off x="0" y="4080"/>
              <a:ext cx="5760" cy="240"/>
            </a:xfrm>
            <a:prstGeom prst="rect">
              <a:avLst/>
            </a:prstGeom>
            <a:gradFill rotWithShape="0">
              <a:gsLst>
                <a:gs pos="0">
                  <a:schemeClr val="bg1"/>
                </a:gs>
                <a:gs pos="100000">
                  <a:schemeClr val="bg2"/>
                </a:gs>
              </a:gsLst>
              <a:lin ang="5400000" scaled="1"/>
            </a:gradFill>
            <a:ln w="9525">
              <a:noFill/>
              <a:miter lim="800000"/>
              <a:headEnd/>
              <a:tailEnd/>
            </a:ln>
            <a:effectLst/>
          </p:spPr>
          <p:txBody>
            <a:bodyPr wrap="none" anchor="ctr"/>
            <a:lstStyle/>
            <a:p>
              <a:endParaRPr lang="en-GB"/>
            </a:p>
          </p:txBody>
        </p:sp>
        <p:pic>
          <p:nvPicPr>
            <p:cNvPr id="105477" name="Picture 5" descr="URBBANND"/>
            <p:cNvPicPr>
              <a:picLocks noChangeAspect="1" noChangeArrowheads="1"/>
            </p:cNvPicPr>
            <p:nvPr/>
          </p:nvPicPr>
          <p:blipFill>
            <a:blip r:embed="rId2" cstate="print"/>
            <a:srcRect l="5824" t="8493" r="35922"/>
            <a:stretch>
              <a:fillRect/>
            </a:stretch>
          </p:blipFill>
          <p:spPr bwMode="ltGray">
            <a:xfrm>
              <a:off x="0" y="0"/>
              <a:ext cx="5760" cy="905"/>
            </a:xfrm>
            <a:prstGeom prst="rect">
              <a:avLst/>
            </a:prstGeom>
            <a:noFill/>
          </p:spPr>
        </p:pic>
      </p:grpSp>
      <p:sp>
        <p:nvSpPr>
          <p:cNvPr id="105478" name="Rectangle 6"/>
          <p:cNvSpPr>
            <a:spLocks noGrp="1" noChangeArrowheads="1"/>
          </p:cNvSpPr>
          <p:nvPr>
            <p:ph type="ctrTitle"/>
          </p:nvPr>
        </p:nvSpPr>
        <p:spPr>
          <a:xfrm>
            <a:off x="685800" y="2438400"/>
            <a:ext cx="7772400" cy="1143000"/>
          </a:xfrm>
        </p:spPr>
        <p:txBody>
          <a:bodyPr/>
          <a:lstStyle>
            <a:lvl1pPr>
              <a:defRPr/>
            </a:lvl1pPr>
          </a:lstStyle>
          <a:p>
            <a:r>
              <a:rPr lang="en-GB"/>
              <a:t>Click to edit Master title style</a:t>
            </a:r>
          </a:p>
        </p:txBody>
      </p:sp>
      <p:sp>
        <p:nvSpPr>
          <p:cNvPr id="105479" name="Rectangle 7"/>
          <p:cNvSpPr>
            <a:spLocks noGrp="1" noChangeArrowheads="1"/>
          </p:cNvSpPr>
          <p:nvPr>
            <p:ph type="subTitle" idx="1"/>
          </p:nvPr>
        </p:nvSpPr>
        <p:spPr>
          <a:xfrm>
            <a:off x="1371600" y="3962400"/>
            <a:ext cx="6400800" cy="1752600"/>
          </a:xfrm>
        </p:spPr>
        <p:txBody>
          <a:bodyPr/>
          <a:lstStyle>
            <a:lvl1pPr marL="0" indent="0" algn="ctr">
              <a:buFont typeface="Wingdings" pitchFamily="2" charset="2"/>
              <a:buNone/>
              <a:defRPr/>
            </a:lvl1pPr>
          </a:lstStyle>
          <a:p>
            <a:r>
              <a:rPr lang="en-GB"/>
              <a:t>Click to edit Master subtitle style</a:t>
            </a:r>
          </a:p>
        </p:txBody>
      </p:sp>
      <p:sp>
        <p:nvSpPr>
          <p:cNvPr id="105480" name="Rectangle 8"/>
          <p:cNvSpPr>
            <a:spLocks noGrp="1" noChangeArrowheads="1"/>
          </p:cNvSpPr>
          <p:nvPr>
            <p:ph type="dt" sz="half" idx="2"/>
          </p:nvPr>
        </p:nvSpPr>
        <p:spPr>
          <a:xfrm>
            <a:off x="685800" y="6248400"/>
            <a:ext cx="1905000" cy="457200"/>
          </a:xfrm>
        </p:spPr>
        <p:txBody>
          <a:bodyPr/>
          <a:lstStyle>
            <a:lvl1pPr>
              <a:defRPr/>
            </a:lvl1pPr>
          </a:lstStyle>
          <a:p>
            <a:endParaRPr lang="en-GB"/>
          </a:p>
        </p:txBody>
      </p:sp>
      <p:sp>
        <p:nvSpPr>
          <p:cNvPr id="105481" name="Rectangle 9"/>
          <p:cNvSpPr>
            <a:spLocks noGrp="1" noChangeArrowheads="1"/>
          </p:cNvSpPr>
          <p:nvPr>
            <p:ph type="ftr" sz="quarter" idx="3"/>
          </p:nvPr>
        </p:nvSpPr>
        <p:spPr>
          <a:xfrm>
            <a:off x="3124200" y="6248400"/>
            <a:ext cx="2895600" cy="457200"/>
          </a:xfrm>
        </p:spPr>
        <p:txBody>
          <a:bodyPr/>
          <a:lstStyle>
            <a:lvl1pPr>
              <a:defRPr/>
            </a:lvl1pPr>
          </a:lstStyle>
          <a:p>
            <a:endParaRPr lang="en-GB"/>
          </a:p>
        </p:txBody>
      </p:sp>
      <p:sp>
        <p:nvSpPr>
          <p:cNvPr id="105482" name="Rectangle 10"/>
          <p:cNvSpPr>
            <a:spLocks noGrp="1" noChangeArrowheads="1"/>
          </p:cNvSpPr>
          <p:nvPr>
            <p:ph type="sldNum" sz="quarter" idx="4"/>
          </p:nvPr>
        </p:nvSpPr>
        <p:spPr>
          <a:xfrm>
            <a:off x="6553200" y="6248400"/>
            <a:ext cx="1905000" cy="457200"/>
          </a:xfrm>
        </p:spPr>
        <p:txBody>
          <a:bodyPr/>
          <a:lstStyle>
            <a:lvl1pPr>
              <a:defRPr/>
            </a:lvl1pPr>
          </a:lstStyle>
          <a:p>
            <a:fld id="{9112B134-384C-4AC9-9556-14BA968739DB}"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61D23508-BECB-4EA2-A8BE-85A5886A4DC4}"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272794BA-20F8-43C7-BA84-7C58BD427799}"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95316269-EA67-4580-AAD4-F90E4CF6E9B2}"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04A6DEF2-428B-46E8-80BC-48DA574B2A46}"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C970B6D0-C8F7-4C44-935A-AC3A0638D8C3}"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AFE186F8-E526-4D3D-A71A-CBEAA9E5EE62}"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93068CDE-1FD3-4432-8B92-32FFD47952FE}"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320631C1-16D9-4DBB-A04A-DF790AC3B8CF}"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DF1F3D3D-BFF9-445E-8565-A2ADF1EC3BE5}"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533400"/>
            <a:ext cx="1943100" cy="55626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533400"/>
            <a:ext cx="5676900" cy="55626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203DBE31-FC40-4A99-AB33-269785A6604E}" type="slidenum">
              <a:rPr lang="en-GB"/>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a:lstStyle/>
          <a:p>
            <a:endParaRPr lang="en-GB"/>
          </a:p>
        </p:txBody>
      </p:sp>
      <p:sp>
        <p:nvSpPr>
          <p:cNvPr id="4" name="Text Placeholder 3"/>
          <p:cNvSpPr>
            <a:spLocks noGrp="1"/>
          </p:cNvSpPr>
          <p:nvPr>
            <p:ph type="body"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685800" y="63246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3246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324600"/>
            <a:ext cx="1905000" cy="457200"/>
          </a:xfrm>
        </p:spPr>
        <p:txBody>
          <a:bodyPr/>
          <a:lstStyle>
            <a:lvl1pPr>
              <a:defRPr/>
            </a:lvl1pPr>
          </a:lstStyle>
          <a:p>
            <a:fld id="{48FCD073-1190-459D-B33B-8FC5F1BF1572}"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4450" name="Group 2"/>
          <p:cNvGrpSpPr>
            <a:grpSpLocks/>
          </p:cNvGrpSpPr>
          <p:nvPr/>
        </p:nvGrpSpPr>
        <p:grpSpPr bwMode="auto">
          <a:xfrm>
            <a:off x="0" y="0"/>
            <a:ext cx="9144000" cy="6858000"/>
            <a:chOff x="0" y="0"/>
            <a:chExt cx="5760" cy="4320"/>
          </a:xfrm>
        </p:grpSpPr>
        <p:sp>
          <p:nvSpPr>
            <p:cNvPr id="104451" name="Rectangle 3"/>
            <p:cNvSpPr>
              <a:spLocks noChangeArrowheads="1"/>
            </p:cNvSpPr>
            <p:nvPr/>
          </p:nvSpPr>
          <p:spPr bwMode="white">
            <a:xfrm>
              <a:off x="0" y="0"/>
              <a:ext cx="5760" cy="1200"/>
            </a:xfrm>
            <a:prstGeom prst="rect">
              <a:avLst/>
            </a:prstGeom>
            <a:gradFill rotWithShape="0">
              <a:gsLst>
                <a:gs pos="0">
                  <a:schemeClr val="accent2"/>
                </a:gs>
                <a:gs pos="100000">
                  <a:schemeClr val="bg1"/>
                </a:gs>
              </a:gsLst>
              <a:lin ang="5400000" scaled="1"/>
            </a:gradFill>
            <a:ln w="9525">
              <a:noFill/>
              <a:miter lim="800000"/>
              <a:headEnd/>
              <a:tailEnd/>
            </a:ln>
            <a:effectLst/>
          </p:spPr>
          <p:txBody>
            <a:bodyPr wrap="none" anchor="ctr"/>
            <a:lstStyle/>
            <a:p>
              <a:endParaRPr lang="en-GB"/>
            </a:p>
          </p:txBody>
        </p:sp>
        <p:sp>
          <p:nvSpPr>
            <p:cNvPr id="104452" name="Rectangle 4"/>
            <p:cNvSpPr>
              <a:spLocks noChangeArrowheads="1"/>
            </p:cNvSpPr>
            <p:nvPr/>
          </p:nvSpPr>
          <p:spPr bwMode="white">
            <a:xfrm>
              <a:off x="0" y="4080"/>
              <a:ext cx="5760" cy="240"/>
            </a:xfrm>
            <a:prstGeom prst="rect">
              <a:avLst/>
            </a:prstGeom>
            <a:gradFill rotWithShape="0">
              <a:gsLst>
                <a:gs pos="0">
                  <a:schemeClr val="bg1"/>
                </a:gs>
                <a:gs pos="100000">
                  <a:schemeClr val="bg2"/>
                </a:gs>
              </a:gsLst>
              <a:lin ang="5400000" scaled="1"/>
            </a:gradFill>
            <a:ln w="9525">
              <a:noFill/>
              <a:miter lim="800000"/>
              <a:headEnd/>
              <a:tailEnd/>
            </a:ln>
            <a:effectLst/>
          </p:spPr>
          <p:txBody>
            <a:bodyPr wrap="none" anchor="ctr"/>
            <a:lstStyle/>
            <a:p>
              <a:endParaRPr lang="en-GB"/>
            </a:p>
          </p:txBody>
        </p:sp>
        <p:pic>
          <p:nvPicPr>
            <p:cNvPr id="104453" name="Picture 5" descr="URBBANND"/>
            <p:cNvPicPr>
              <a:picLocks noChangeAspect="1" noChangeArrowheads="1"/>
            </p:cNvPicPr>
            <p:nvPr/>
          </p:nvPicPr>
          <p:blipFill>
            <a:blip r:embed="rId14" cstate="print"/>
            <a:srcRect t="66667"/>
            <a:stretch>
              <a:fillRect/>
            </a:stretch>
          </p:blipFill>
          <p:spPr bwMode="ltGray">
            <a:xfrm>
              <a:off x="0" y="0"/>
              <a:ext cx="5760" cy="192"/>
            </a:xfrm>
            <a:prstGeom prst="rect">
              <a:avLst/>
            </a:prstGeom>
            <a:noFill/>
          </p:spPr>
        </p:pic>
      </p:grpSp>
      <p:sp>
        <p:nvSpPr>
          <p:cNvPr id="104454" name="Rectangle 6"/>
          <p:cNvSpPr>
            <a:spLocks noGrp="1" noChangeArrowheads="1"/>
          </p:cNvSpPr>
          <p:nvPr>
            <p:ph type="title"/>
          </p:nvPr>
        </p:nvSpPr>
        <p:spPr bwMode="auto">
          <a:xfrm>
            <a:off x="685800" y="533400"/>
            <a:ext cx="7772400" cy="1143000"/>
          </a:xfrm>
          <a:prstGeom prst="rect">
            <a:avLst/>
          </a:prstGeom>
          <a:noFill/>
          <a:ln w="9525">
            <a:noFill/>
            <a:miter lim="800000"/>
            <a:headEnd/>
            <a:tailEnd/>
          </a:ln>
          <a:effectLst>
            <a:outerShdw dist="35921" dir="2700000" algn="ctr" rotWithShape="0">
              <a:schemeClr val="bg2">
                <a:alpha val="50000"/>
              </a:schemeClr>
            </a:outerShdw>
          </a:effectLst>
        </p:spPr>
        <p:txBody>
          <a:bodyPr vert="horz" wrap="square" lIns="91440" tIns="45720" rIns="91440" bIns="45720" numCol="1" anchor="b" anchorCtr="0" compatLnSpc="1">
            <a:prstTxWarp prst="textNoShape">
              <a:avLst/>
            </a:prstTxWarp>
          </a:bodyPr>
          <a:lstStyle/>
          <a:p>
            <a:pPr lvl="0"/>
            <a:r>
              <a:rPr lang="en-GB" smtClean="0"/>
              <a:t>Click to edit Master title style</a:t>
            </a:r>
          </a:p>
        </p:txBody>
      </p:sp>
      <p:sp>
        <p:nvSpPr>
          <p:cNvPr id="104455" name="Rectangle 7"/>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4456" name="Rectangle 8"/>
          <p:cNvSpPr>
            <a:spLocks noGrp="1" noChangeArrowheads="1"/>
          </p:cNvSpPr>
          <p:nvPr>
            <p:ph type="dt" sz="half" idx="2"/>
          </p:nvPr>
        </p:nvSpPr>
        <p:spPr bwMode="auto">
          <a:xfrm>
            <a:off x="6858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latin typeface="+mn-lt"/>
              </a:defRPr>
            </a:lvl1pPr>
          </a:lstStyle>
          <a:p>
            <a:endParaRPr lang="en-GB"/>
          </a:p>
        </p:txBody>
      </p:sp>
      <p:sp>
        <p:nvSpPr>
          <p:cNvPr id="104457" name="Rectangle 9"/>
          <p:cNvSpPr>
            <a:spLocks noGrp="1" noChangeArrowheads="1"/>
          </p:cNvSpPr>
          <p:nvPr>
            <p:ph type="ftr" sz="quarter" idx="3"/>
          </p:nvPr>
        </p:nvSpPr>
        <p:spPr bwMode="auto">
          <a:xfrm>
            <a:off x="3124200" y="63246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latin typeface="+mn-lt"/>
              </a:defRPr>
            </a:lvl1pPr>
          </a:lstStyle>
          <a:p>
            <a:endParaRPr lang="en-GB"/>
          </a:p>
        </p:txBody>
      </p:sp>
      <p:sp>
        <p:nvSpPr>
          <p:cNvPr id="104458" name="Rectangle 10"/>
          <p:cNvSpPr>
            <a:spLocks noGrp="1" noChangeArrowheads="1"/>
          </p:cNvSpPr>
          <p:nvPr>
            <p:ph type="sldNum" sz="quarter" idx="4"/>
          </p:nvPr>
        </p:nvSpPr>
        <p:spPr bwMode="auto">
          <a:xfrm>
            <a:off x="65532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latin typeface="+mn-lt"/>
              </a:defRPr>
            </a:lvl1pPr>
          </a:lstStyle>
          <a:p>
            <a:fld id="{C766C67A-D853-44E1-B3D1-1EE85396F140}" type="slidenum">
              <a:rPr lang="en-GB"/>
              <a:pPr/>
              <a:t>‹#›</a:t>
            </a:fld>
            <a:endParaRPr lang="en-GB"/>
          </a:p>
        </p:txBody>
      </p:sp>
    </p:spTree>
  </p:cSld>
  <p:clrMap bg1="dk2" tx1="lt1" bg2="dk1" tx2="lt2" accent1="accent1" accent2="accent2" accent3="accent3" accent4="accent4" accent5="accent5" accent6="accent6" hlink="hlink" folHlink="folHlink"/>
  <p:sldLayoutIdLst>
    <p:sldLayoutId id="2147483654" r:id="rId1"/>
    <p:sldLayoutId id="2147483655" r:id="rId2"/>
    <p:sldLayoutId id="2147483656" r:id="rId3"/>
    <p:sldLayoutId id="2147483657" r:id="rId4"/>
    <p:sldLayoutId id="2147483658" r:id="rId5"/>
    <p:sldLayoutId id="2147483659" r:id="rId6"/>
    <p:sldLayoutId id="2147483660" r:id="rId7"/>
    <p:sldLayoutId id="2147483661" r:id="rId8"/>
    <p:sldLayoutId id="2147483662" r:id="rId9"/>
    <p:sldLayoutId id="2147483663" r:id="rId10"/>
    <p:sldLayoutId id="2147483664" r:id="rId11"/>
    <p:sldLayoutId id="2147483665" r:id="rId12"/>
  </p:sldLayoutIdLst>
  <p:hf hdr="0" ftr="0" dt="0"/>
  <p:txStyles>
    <p:titleStyle>
      <a:lvl1pPr algn="l" rtl="0" fontAlgn="base">
        <a:spcBef>
          <a:spcPct val="0"/>
        </a:spcBef>
        <a:spcAft>
          <a:spcPct val="0"/>
        </a:spcAft>
        <a:defRPr sz="4400">
          <a:solidFill>
            <a:schemeClr val="tx2"/>
          </a:solidFill>
          <a:latin typeface="+mj-lt"/>
          <a:ea typeface="+mj-ea"/>
          <a:cs typeface="+mj-cs"/>
        </a:defRPr>
      </a:lvl1pPr>
      <a:lvl2pPr algn="l" rtl="0" fontAlgn="base">
        <a:spcBef>
          <a:spcPct val="0"/>
        </a:spcBef>
        <a:spcAft>
          <a:spcPct val="0"/>
        </a:spcAft>
        <a:defRPr sz="4400">
          <a:solidFill>
            <a:schemeClr val="tx2"/>
          </a:solidFill>
          <a:latin typeface="Impact" pitchFamily="34" charset="0"/>
        </a:defRPr>
      </a:lvl2pPr>
      <a:lvl3pPr algn="l" rtl="0" fontAlgn="base">
        <a:spcBef>
          <a:spcPct val="0"/>
        </a:spcBef>
        <a:spcAft>
          <a:spcPct val="0"/>
        </a:spcAft>
        <a:defRPr sz="4400">
          <a:solidFill>
            <a:schemeClr val="tx2"/>
          </a:solidFill>
          <a:latin typeface="Impact" pitchFamily="34" charset="0"/>
        </a:defRPr>
      </a:lvl3pPr>
      <a:lvl4pPr algn="l" rtl="0" fontAlgn="base">
        <a:spcBef>
          <a:spcPct val="0"/>
        </a:spcBef>
        <a:spcAft>
          <a:spcPct val="0"/>
        </a:spcAft>
        <a:defRPr sz="4400">
          <a:solidFill>
            <a:schemeClr val="tx2"/>
          </a:solidFill>
          <a:latin typeface="Impact" pitchFamily="34" charset="0"/>
        </a:defRPr>
      </a:lvl4pPr>
      <a:lvl5pPr algn="l" rtl="0" fontAlgn="base">
        <a:spcBef>
          <a:spcPct val="0"/>
        </a:spcBef>
        <a:spcAft>
          <a:spcPct val="0"/>
        </a:spcAft>
        <a:defRPr sz="4400">
          <a:solidFill>
            <a:schemeClr val="tx2"/>
          </a:solidFill>
          <a:latin typeface="Impact" pitchFamily="34" charset="0"/>
        </a:defRPr>
      </a:lvl5pPr>
      <a:lvl6pPr marL="457200" algn="l" rtl="0" fontAlgn="base">
        <a:spcBef>
          <a:spcPct val="0"/>
        </a:spcBef>
        <a:spcAft>
          <a:spcPct val="0"/>
        </a:spcAft>
        <a:defRPr sz="4400">
          <a:solidFill>
            <a:schemeClr val="tx2"/>
          </a:solidFill>
          <a:latin typeface="Impact" pitchFamily="34" charset="0"/>
        </a:defRPr>
      </a:lvl6pPr>
      <a:lvl7pPr marL="914400" algn="l" rtl="0" fontAlgn="base">
        <a:spcBef>
          <a:spcPct val="0"/>
        </a:spcBef>
        <a:spcAft>
          <a:spcPct val="0"/>
        </a:spcAft>
        <a:defRPr sz="4400">
          <a:solidFill>
            <a:schemeClr val="tx2"/>
          </a:solidFill>
          <a:latin typeface="Impact" pitchFamily="34" charset="0"/>
        </a:defRPr>
      </a:lvl7pPr>
      <a:lvl8pPr marL="1371600" algn="l" rtl="0" fontAlgn="base">
        <a:spcBef>
          <a:spcPct val="0"/>
        </a:spcBef>
        <a:spcAft>
          <a:spcPct val="0"/>
        </a:spcAft>
        <a:defRPr sz="4400">
          <a:solidFill>
            <a:schemeClr val="tx2"/>
          </a:solidFill>
          <a:latin typeface="Impact" pitchFamily="34" charset="0"/>
        </a:defRPr>
      </a:lvl8pPr>
      <a:lvl9pPr marL="1828800" algn="l" rtl="0" fontAlgn="base">
        <a:spcBef>
          <a:spcPct val="0"/>
        </a:spcBef>
        <a:spcAft>
          <a:spcPct val="0"/>
        </a:spcAft>
        <a:defRPr sz="4400">
          <a:solidFill>
            <a:schemeClr val="tx2"/>
          </a:solidFill>
          <a:latin typeface="Impact" pitchFamily="34" charset="0"/>
        </a:defRPr>
      </a:lvl9pPr>
    </p:titleStyle>
    <p:bodyStyle>
      <a:lvl1pPr marL="342900" indent="-342900" algn="l" rtl="0" fontAlgn="base">
        <a:spcBef>
          <a:spcPct val="20000"/>
        </a:spcBef>
        <a:spcAft>
          <a:spcPct val="0"/>
        </a:spcAft>
        <a:buClr>
          <a:schemeClr val="accent1"/>
        </a:buClr>
        <a:buSzPct val="80000"/>
        <a:buFont typeface="Wingdings" pitchFamily="2" charset="2"/>
        <a:buChar char="Ü"/>
        <a:defRPr sz="3200">
          <a:solidFill>
            <a:schemeClr val="tx1"/>
          </a:solidFill>
          <a:latin typeface="+mn-lt"/>
          <a:ea typeface="+mn-ea"/>
          <a:cs typeface="+mn-cs"/>
        </a:defRPr>
      </a:lvl1pPr>
      <a:lvl2pPr marL="742950" indent="-285750" algn="l" rtl="0" fontAlgn="base">
        <a:spcBef>
          <a:spcPct val="20000"/>
        </a:spcBef>
        <a:spcAft>
          <a:spcPct val="0"/>
        </a:spcAft>
        <a:buSzPct val="130000"/>
        <a:buBlip>
          <a:blip r:embed="rId15"/>
        </a:buBlip>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lr>
          <a:schemeClr val="accent1"/>
        </a:buClr>
        <a:buFont typeface="Wingdings" pitchFamily="2" charset="2"/>
        <a:buChar char="w"/>
        <a:defRPr sz="2000">
          <a:solidFill>
            <a:schemeClr val="tx1"/>
          </a:solidFill>
          <a:latin typeface="+mn-lt"/>
        </a:defRPr>
      </a:lvl4pPr>
      <a:lvl5pPr marL="2057400" indent="-228600" algn="l" rtl="0" fontAlgn="base">
        <a:spcBef>
          <a:spcPct val="20000"/>
        </a:spcBef>
        <a:spcAft>
          <a:spcPct val="0"/>
        </a:spcAft>
        <a:buSzPct val="115000"/>
        <a:buBlip>
          <a:blip r:embed="rId15"/>
        </a:buBlip>
        <a:defRPr sz="2000">
          <a:solidFill>
            <a:schemeClr val="tx1"/>
          </a:solidFill>
          <a:latin typeface="+mn-lt"/>
        </a:defRPr>
      </a:lvl5pPr>
      <a:lvl6pPr marL="2514600" indent="-228600" algn="l" rtl="0" fontAlgn="base">
        <a:spcBef>
          <a:spcPct val="20000"/>
        </a:spcBef>
        <a:spcAft>
          <a:spcPct val="0"/>
        </a:spcAft>
        <a:buSzPct val="115000"/>
        <a:buBlip>
          <a:blip r:embed="rId15"/>
        </a:buBlip>
        <a:defRPr sz="2000">
          <a:solidFill>
            <a:schemeClr val="tx1"/>
          </a:solidFill>
          <a:latin typeface="+mn-lt"/>
        </a:defRPr>
      </a:lvl6pPr>
      <a:lvl7pPr marL="2971800" indent="-228600" algn="l" rtl="0" fontAlgn="base">
        <a:spcBef>
          <a:spcPct val="20000"/>
        </a:spcBef>
        <a:spcAft>
          <a:spcPct val="0"/>
        </a:spcAft>
        <a:buSzPct val="115000"/>
        <a:buBlip>
          <a:blip r:embed="rId15"/>
        </a:buBlip>
        <a:defRPr sz="2000">
          <a:solidFill>
            <a:schemeClr val="tx1"/>
          </a:solidFill>
          <a:latin typeface="+mn-lt"/>
        </a:defRPr>
      </a:lvl7pPr>
      <a:lvl8pPr marL="3429000" indent="-228600" algn="l" rtl="0" fontAlgn="base">
        <a:spcBef>
          <a:spcPct val="20000"/>
        </a:spcBef>
        <a:spcAft>
          <a:spcPct val="0"/>
        </a:spcAft>
        <a:buSzPct val="115000"/>
        <a:buBlip>
          <a:blip r:embed="rId15"/>
        </a:buBlip>
        <a:defRPr sz="2000">
          <a:solidFill>
            <a:schemeClr val="tx1"/>
          </a:solidFill>
          <a:latin typeface="+mn-lt"/>
        </a:defRPr>
      </a:lvl8pPr>
      <a:lvl9pPr marL="3886200" indent="-228600" algn="l" rtl="0" fontAlgn="base">
        <a:spcBef>
          <a:spcPct val="20000"/>
        </a:spcBef>
        <a:spcAft>
          <a:spcPct val="0"/>
        </a:spcAft>
        <a:buSzPct val="115000"/>
        <a:buBlip>
          <a:blip r:embed="rId15"/>
        </a:buBlip>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0.wmf"/><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22.wmf"/><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5.xml"/><Relationship Id="rId1" Type="http://schemas.openxmlformats.org/officeDocument/2006/relationships/slideLayout" Target="../slideLayouts/slideLayout7.xml"/><Relationship Id="rId5" Type="http://schemas.openxmlformats.org/officeDocument/2006/relationships/image" Target="../media/image3.jpeg"/><Relationship Id="rId4" Type="http://schemas.openxmlformats.org/officeDocument/2006/relationships/image" Target="../media/image24.wmf"/></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3"/>
          <p:cNvSpPr>
            <a:spLocks noGrp="1"/>
          </p:cNvSpPr>
          <p:nvPr>
            <p:ph type="sldNum" sz="quarter" idx="12"/>
          </p:nvPr>
        </p:nvSpPr>
        <p:spPr/>
        <p:txBody>
          <a:bodyPr/>
          <a:lstStyle/>
          <a:p>
            <a:fld id="{D64F112F-79B5-45EB-BA23-8448474ABD74}" type="slidenum">
              <a:rPr lang="en-GB"/>
              <a:pPr/>
              <a:t>1</a:t>
            </a:fld>
            <a:endParaRPr lang="en-GB"/>
          </a:p>
        </p:txBody>
      </p:sp>
      <p:sp>
        <p:nvSpPr>
          <p:cNvPr id="2050" name="Text Box 2"/>
          <p:cNvSpPr txBox="1">
            <a:spLocks noChangeArrowheads="1"/>
          </p:cNvSpPr>
          <p:nvPr/>
        </p:nvSpPr>
        <p:spPr bwMode="auto">
          <a:xfrm>
            <a:off x="0" y="609600"/>
            <a:ext cx="9144000" cy="2123658"/>
          </a:xfrm>
          <a:prstGeom prst="rect">
            <a:avLst/>
          </a:prstGeom>
          <a:noFill/>
          <a:ln w="9525">
            <a:noFill/>
            <a:miter lim="800000"/>
            <a:headEnd/>
            <a:tailEnd/>
          </a:ln>
          <a:effectLst/>
        </p:spPr>
        <p:txBody>
          <a:bodyPr>
            <a:spAutoFit/>
          </a:bodyPr>
          <a:lstStyle/>
          <a:p>
            <a:pPr algn="ctr" eaLnBrk="0" hangingPunct="0">
              <a:spcBef>
                <a:spcPct val="50000"/>
              </a:spcBef>
            </a:pPr>
            <a:r>
              <a:rPr lang="en-GB" dirty="0">
                <a:latin typeface="Tahoma" pitchFamily="34" charset="0"/>
              </a:rPr>
              <a:t>BSc (Hon) Environmental </a:t>
            </a:r>
            <a:r>
              <a:rPr lang="en-GB" dirty="0" smtClean="0">
                <a:latin typeface="Tahoma" pitchFamily="34" charset="0"/>
              </a:rPr>
              <a:t>Conservation</a:t>
            </a:r>
          </a:p>
          <a:p>
            <a:pPr algn="ctr" eaLnBrk="0" hangingPunct="0">
              <a:spcBef>
                <a:spcPct val="50000"/>
              </a:spcBef>
            </a:pPr>
            <a:r>
              <a:rPr lang="en-GB" dirty="0" smtClean="0">
                <a:latin typeface="Tahoma" pitchFamily="34" charset="0"/>
              </a:rPr>
              <a:t>BSc (Hon) Building Conservation</a:t>
            </a:r>
            <a:endParaRPr lang="en-GB" dirty="0">
              <a:latin typeface="Tahoma" pitchFamily="34" charset="0"/>
            </a:endParaRPr>
          </a:p>
          <a:p>
            <a:pPr algn="ctr" eaLnBrk="0" hangingPunct="0">
              <a:spcBef>
                <a:spcPct val="50000"/>
              </a:spcBef>
            </a:pPr>
            <a:r>
              <a:rPr lang="en-GB" dirty="0">
                <a:latin typeface="Tahoma" pitchFamily="34" charset="0"/>
              </a:rPr>
              <a:t>BSc (Hon) Project &amp; Construction Management</a:t>
            </a:r>
          </a:p>
          <a:p>
            <a:pPr algn="ctr" eaLnBrk="0" hangingPunct="0">
              <a:spcBef>
                <a:spcPct val="50000"/>
              </a:spcBef>
            </a:pPr>
            <a:r>
              <a:rPr lang="en-GB" dirty="0">
                <a:latin typeface="Tahoma" pitchFamily="34" charset="0"/>
              </a:rPr>
              <a:t>BSc (Hon) Civil Engineering and Environmental Management</a:t>
            </a:r>
          </a:p>
        </p:txBody>
      </p:sp>
      <p:sp>
        <p:nvSpPr>
          <p:cNvPr id="2054" name="Text Box 6"/>
          <p:cNvSpPr txBox="1">
            <a:spLocks noChangeArrowheads="1"/>
          </p:cNvSpPr>
          <p:nvPr/>
        </p:nvSpPr>
        <p:spPr bwMode="auto">
          <a:xfrm>
            <a:off x="6500826" y="4714884"/>
            <a:ext cx="2438400" cy="946150"/>
          </a:xfrm>
          <a:prstGeom prst="rect">
            <a:avLst/>
          </a:prstGeom>
          <a:noFill/>
          <a:ln w="9525">
            <a:noFill/>
            <a:miter lim="800000"/>
            <a:headEnd/>
            <a:tailEnd/>
          </a:ln>
          <a:effectLst/>
        </p:spPr>
        <p:txBody>
          <a:bodyPr>
            <a:spAutoFit/>
          </a:bodyPr>
          <a:lstStyle/>
          <a:p>
            <a:pPr algn="ctr" eaLnBrk="0" hangingPunct="0">
              <a:spcBef>
                <a:spcPct val="50000"/>
              </a:spcBef>
            </a:pPr>
            <a:r>
              <a:rPr lang="en-GB" sz="2800" dirty="0">
                <a:solidFill>
                  <a:srgbClr val="FFFF00"/>
                </a:solidFill>
                <a:latin typeface="Tahoma" pitchFamily="34" charset="0"/>
              </a:rPr>
              <a:t>Sustainable Development</a:t>
            </a:r>
            <a:endParaRPr lang="en-GB" sz="1600" dirty="0">
              <a:solidFill>
                <a:srgbClr val="FFFF00"/>
              </a:solidFill>
              <a:latin typeface="Tahoma" pitchFamily="34" charset="0"/>
            </a:endParaRPr>
          </a:p>
        </p:txBody>
      </p:sp>
      <p:pic>
        <p:nvPicPr>
          <p:cNvPr id="2056" name="Picture 8" descr="C:\Documents and Settings\fad-mjc\My Documents\My Pictures\frogs.jpg"/>
          <p:cNvPicPr>
            <a:picLocks noChangeAspect="1" noChangeArrowheads="1"/>
          </p:cNvPicPr>
          <p:nvPr/>
        </p:nvPicPr>
        <p:blipFill>
          <a:blip r:embed="rId3" cstate="print"/>
          <a:srcRect/>
          <a:stretch>
            <a:fillRect/>
          </a:stretch>
        </p:blipFill>
        <p:spPr bwMode="auto">
          <a:xfrm>
            <a:off x="2786050" y="4000504"/>
            <a:ext cx="3733800" cy="2538413"/>
          </a:xfrm>
          <a:prstGeom prst="rect">
            <a:avLst/>
          </a:prstGeom>
          <a:noFill/>
        </p:spPr>
      </p:pic>
      <p:sp>
        <p:nvSpPr>
          <p:cNvPr id="2057" name="AutoShape 9"/>
          <p:cNvSpPr>
            <a:spLocks noChangeArrowheads="1"/>
          </p:cNvSpPr>
          <p:nvPr/>
        </p:nvSpPr>
        <p:spPr bwMode="auto">
          <a:xfrm flipH="1">
            <a:off x="428596" y="3143248"/>
            <a:ext cx="2743200" cy="1219200"/>
          </a:xfrm>
          <a:prstGeom prst="wedgeRoundRectCallout">
            <a:avLst>
              <a:gd name="adj1" fmla="val -75523"/>
              <a:gd name="adj2" fmla="val 62759"/>
              <a:gd name="adj3" fmla="val 16667"/>
            </a:avLst>
          </a:prstGeom>
          <a:solidFill>
            <a:schemeClr val="accent1"/>
          </a:solidFill>
          <a:ln w="9525">
            <a:solidFill>
              <a:schemeClr val="tx1"/>
            </a:solidFill>
            <a:miter lim="800000"/>
            <a:headEnd/>
            <a:tailEnd/>
          </a:ln>
          <a:effectLst/>
        </p:spPr>
        <p:txBody>
          <a:bodyPr/>
          <a:lstStyle/>
          <a:p>
            <a:pPr algn="ctr"/>
            <a:endParaRPr lang="en-GB"/>
          </a:p>
        </p:txBody>
      </p:sp>
      <p:sp>
        <p:nvSpPr>
          <p:cNvPr id="2059" name="Text Box 11"/>
          <p:cNvSpPr txBox="1">
            <a:spLocks noChangeArrowheads="1"/>
          </p:cNvSpPr>
          <p:nvPr/>
        </p:nvSpPr>
        <p:spPr bwMode="auto">
          <a:xfrm>
            <a:off x="714348" y="3357562"/>
            <a:ext cx="2184400" cy="701675"/>
          </a:xfrm>
          <a:prstGeom prst="rect">
            <a:avLst/>
          </a:prstGeom>
          <a:solidFill>
            <a:schemeClr val="bg2"/>
          </a:solidFill>
          <a:ln w="9525">
            <a:noFill/>
            <a:miter lim="800000"/>
            <a:headEnd/>
            <a:tailEnd/>
          </a:ln>
          <a:effectLst/>
        </p:spPr>
        <p:txBody>
          <a:bodyPr wrap="none">
            <a:spAutoFit/>
          </a:bodyPr>
          <a:lstStyle/>
          <a:p>
            <a:r>
              <a:rPr lang="en-GB" sz="2000" dirty="0"/>
              <a:t>Do you think it will</a:t>
            </a:r>
          </a:p>
          <a:p>
            <a:r>
              <a:rPr lang="en-GB" sz="2000" dirty="0"/>
              <a:t>affect us?</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3"/>
          <p:cNvSpPr>
            <a:spLocks noGrp="1"/>
          </p:cNvSpPr>
          <p:nvPr>
            <p:ph type="sldNum" sz="quarter" idx="12"/>
          </p:nvPr>
        </p:nvSpPr>
        <p:spPr/>
        <p:txBody>
          <a:bodyPr/>
          <a:lstStyle/>
          <a:p>
            <a:fld id="{76971F1F-8596-46DB-8571-30133C46AC21}" type="slidenum">
              <a:rPr lang="en-GB"/>
              <a:pPr/>
              <a:t>2</a:t>
            </a:fld>
            <a:endParaRPr lang="en-GB"/>
          </a:p>
        </p:txBody>
      </p:sp>
      <p:sp>
        <p:nvSpPr>
          <p:cNvPr id="65538" name="Text Box 1026"/>
          <p:cNvSpPr txBox="1">
            <a:spLocks noChangeArrowheads="1"/>
          </p:cNvSpPr>
          <p:nvPr/>
        </p:nvSpPr>
        <p:spPr bwMode="auto">
          <a:xfrm>
            <a:off x="533400" y="457200"/>
            <a:ext cx="8229600" cy="6370975"/>
          </a:xfrm>
          <a:prstGeom prst="rect">
            <a:avLst/>
          </a:prstGeom>
          <a:noFill/>
          <a:ln w="9525">
            <a:noFill/>
            <a:miter lim="800000"/>
            <a:headEnd/>
            <a:tailEnd/>
          </a:ln>
          <a:effectLst/>
        </p:spPr>
        <p:txBody>
          <a:bodyPr>
            <a:spAutoFit/>
          </a:bodyPr>
          <a:lstStyle/>
          <a:p>
            <a:pPr eaLnBrk="0" hangingPunct="0">
              <a:spcBef>
                <a:spcPct val="50000"/>
              </a:spcBef>
            </a:pPr>
            <a:r>
              <a:rPr lang="en-GB" dirty="0">
                <a:latin typeface="Tahoma" pitchFamily="34" charset="0"/>
              </a:rPr>
              <a:t>Sustainable Development</a:t>
            </a:r>
          </a:p>
          <a:p>
            <a:pPr eaLnBrk="0" hangingPunct="0">
              <a:spcBef>
                <a:spcPct val="50000"/>
              </a:spcBef>
            </a:pPr>
            <a:r>
              <a:rPr lang="en-GB" b="1" dirty="0">
                <a:latin typeface="Tahoma" pitchFamily="34" charset="0"/>
              </a:rPr>
              <a:t>Module Aim:</a:t>
            </a:r>
          </a:p>
          <a:p>
            <a:pPr eaLnBrk="0" hangingPunct="0">
              <a:spcBef>
                <a:spcPct val="50000"/>
              </a:spcBef>
            </a:pPr>
            <a:r>
              <a:rPr lang="en-GB" dirty="0">
                <a:latin typeface="Tahoma" pitchFamily="34" charset="0"/>
              </a:rPr>
              <a:t>To </a:t>
            </a:r>
            <a:r>
              <a:rPr lang="en-GB" dirty="0" smtClean="0">
                <a:latin typeface="Tahoma" pitchFamily="34" charset="0"/>
              </a:rPr>
              <a:t>broaden the students’ way of thinking as applied to sustainability issues. The module will foster earlier work incorporating sustainable development and strengthen the case for defining such a complex concept.</a:t>
            </a:r>
            <a:endParaRPr lang="en-GB" dirty="0">
              <a:latin typeface="Tahoma" pitchFamily="34" charset="0"/>
            </a:endParaRPr>
          </a:p>
          <a:p>
            <a:pPr eaLnBrk="0" hangingPunct="0">
              <a:spcBef>
                <a:spcPct val="50000"/>
              </a:spcBef>
            </a:pPr>
            <a:r>
              <a:rPr lang="en-GB" b="1" dirty="0" smtClean="0">
                <a:latin typeface="Tahoma" pitchFamily="34" charset="0"/>
              </a:rPr>
              <a:t>Outcomes</a:t>
            </a:r>
            <a:endParaRPr lang="en-GB" b="1" dirty="0">
              <a:latin typeface="Tahoma" pitchFamily="34" charset="0"/>
            </a:endParaRPr>
          </a:p>
          <a:p>
            <a:pPr eaLnBrk="0" hangingPunct="0">
              <a:spcBef>
                <a:spcPct val="50000"/>
              </a:spcBef>
            </a:pPr>
            <a:r>
              <a:rPr lang="en-GB" dirty="0" smtClean="0">
                <a:latin typeface="Tahoma" pitchFamily="34" charset="0"/>
              </a:rPr>
              <a:t>Critically evaluate the key factors that will influence sustainable development strategies.</a:t>
            </a:r>
          </a:p>
          <a:p>
            <a:pPr eaLnBrk="0" hangingPunct="0">
              <a:spcBef>
                <a:spcPct val="50000"/>
              </a:spcBef>
            </a:pPr>
            <a:r>
              <a:rPr lang="en-GB" dirty="0" smtClean="0">
                <a:latin typeface="Tahoma" pitchFamily="34" charset="0"/>
              </a:rPr>
              <a:t>Compare and contrast the principle issues and needs applicable to both rural and urban sustainable development.</a:t>
            </a:r>
          </a:p>
          <a:p>
            <a:pPr eaLnBrk="0" hangingPunct="0">
              <a:spcBef>
                <a:spcPct val="50000"/>
              </a:spcBef>
            </a:pPr>
            <a:r>
              <a:rPr lang="en-GB" dirty="0" smtClean="0">
                <a:latin typeface="Tahoma" pitchFamily="34" charset="0"/>
              </a:rPr>
              <a:t>Demonstrate knowledge and understanding of global sustainable development concerns.</a:t>
            </a:r>
            <a:endParaRPr lang="en-GB" dirty="0">
              <a:latin typeface="Tahoma" pitchFamily="34"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p:cNvSpPr>
            <a:spLocks noGrp="1"/>
          </p:cNvSpPr>
          <p:nvPr>
            <p:ph type="sldNum" sz="quarter" idx="12"/>
          </p:nvPr>
        </p:nvSpPr>
        <p:spPr/>
        <p:txBody>
          <a:bodyPr/>
          <a:lstStyle/>
          <a:p>
            <a:fld id="{D51E9C86-AE07-4296-8E79-D9F48C98B378}" type="slidenum">
              <a:rPr lang="en-GB"/>
              <a:pPr/>
              <a:t>3</a:t>
            </a:fld>
            <a:endParaRPr lang="en-GB"/>
          </a:p>
        </p:txBody>
      </p:sp>
      <p:sp>
        <p:nvSpPr>
          <p:cNvPr id="124930" name="Rectangle 2"/>
          <p:cNvSpPr>
            <a:spLocks noGrp="1" noChangeArrowheads="1"/>
          </p:cNvSpPr>
          <p:nvPr>
            <p:ph type="title"/>
          </p:nvPr>
        </p:nvSpPr>
        <p:spPr/>
        <p:txBody>
          <a:bodyPr/>
          <a:lstStyle/>
          <a:p>
            <a:r>
              <a:rPr lang="en-GB" dirty="0"/>
              <a:t>Sustainable Development</a:t>
            </a:r>
          </a:p>
        </p:txBody>
      </p:sp>
      <p:sp>
        <p:nvSpPr>
          <p:cNvPr id="124932" name="Rectangle 4"/>
          <p:cNvSpPr>
            <a:spLocks noGrp="1" noChangeArrowheads="1"/>
          </p:cNvSpPr>
          <p:nvPr>
            <p:ph type="body" sz="half" idx="2"/>
          </p:nvPr>
        </p:nvSpPr>
        <p:spPr>
          <a:xfrm>
            <a:off x="4953000" y="3124200"/>
            <a:ext cx="3810000" cy="2895600"/>
          </a:xfrm>
        </p:spPr>
        <p:txBody>
          <a:bodyPr/>
          <a:lstStyle/>
          <a:p>
            <a:pPr>
              <a:buFont typeface="Wingdings" pitchFamily="2" charset="2"/>
              <a:buNone/>
            </a:pPr>
            <a:r>
              <a:rPr lang="en-GB" sz="3600">
                <a:latin typeface="Verdana" pitchFamily="34" charset="0"/>
              </a:rPr>
              <a:t>Concept and Principles</a:t>
            </a:r>
          </a:p>
        </p:txBody>
      </p:sp>
      <p:pic>
        <p:nvPicPr>
          <p:cNvPr id="124934" name="Picture 6" descr="C:\Documents and Settings\fad-mjc\My Documents\My Pictures\Earth and moon.jpg"/>
          <p:cNvPicPr>
            <a:picLocks noGrp="1" noChangeAspect="1" noChangeArrowheads="1"/>
          </p:cNvPicPr>
          <p:nvPr>
            <p:ph type="clipArt" sz="half" idx="1"/>
          </p:nvPr>
        </p:nvPicPr>
        <p:blipFill>
          <a:blip r:embed="rId2" cstate="print"/>
          <a:srcRect/>
          <a:stretch>
            <a:fillRect/>
          </a:stretch>
        </p:blipFill>
        <p:spPr>
          <a:xfrm>
            <a:off x="685800" y="2609850"/>
            <a:ext cx="3810000" cy="2857500"/>
          </a:xfrm>
          <a:noFill/>
          <a:ln/>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3"/>
          <p:cNvSpPr>
            <a:spLocks noGrp="1"/>
          </p:cNvSpPr>
          <p:nvPr>
            <p:ph type="sldNum" sz="quarter" idx="12"/>
          </p:nvPr>
        </p:nvSpPr>
        <p:spPr/>
        <p:txBody>
          <a:bodyPr/>
          <a:lstStyle/>
          <a:p>
            <a:fld id="{139A2ED7-E808-4ABD-A495-6961136CB6B7}" type="slidenum">
              <a:rPr lang="en-GB"/>
              <a:pPr/>
              <a:t>4</a:t>
            </a:fld>
            <a:endParaRPr lang="en-GB"/>
          </a:p>
        </p:txBody>
      </p:sp>
      <p:sp>
        <p:nvSpPr>
          <p:cNvPr id="5122" name="Rectangle 2"/>
          <p:cNvSpPr>
            <a:spLocks noGrp="1" noChangeArrowheads="1"/>
          </p:cNvSpPr>
          <p:nvPr>
            <p:ph type="title" idx="4294967295"/>
          </p:nvPr>
        </p:nvSpPr>
        <p:spPr/>
        <p:txBody>
          <a:bodyPr/>
          <a:lstStyle/>
          <a:p>
            <a:pPr algn="ctr"/>
            <a:r>
              <a:rPr lang="en-GB">
                <a:latin typeface="Tahoma" pitchFamily="34" charset="0"/>
              </a:rPr>
              <a:t>Some Definitions of Sustainability</a:t>
            </a:r>
          </a:p>
        </p:txBody>
      </p:sp>
      <p:sp>
        <p:nvSpPr>
          <p:cNvPr id="5123" name="Rectangle 3"/>
          <p:cNvSpPr>
            <a:spLocks noGrp="1" noChangeArrowheads="1"/>
          </p:cNvSpPr>
          <p:nvPr>
            <p:ph type="body" idx="4294967295"/>
          </p:nvPr>
        </p:nvSpPr>
        <p:spPr/>
        <p:txBody>
          <a:bodyPr/>
          <a:lstStyle/>
          <a:p>
            <a:pPr>
              <a:buFont typeface="Wingdings" pitchFamily="2" charset="2"/>
              <a:buNone/>
            </a:pPr>
            <a:r>
              <a:rPr lang="en-GB" sz="2800">
                <a:latin typeface="Tahoma" pitchFamily="34" charset="0"/>
              </a:rPr>
              <a:t>General definitions</a:t>
            </a:r>
          </a:p>
          <a:p>
            <a:pPr lvl="2"/>
            <a:r>
              <a:rPr lang="en-GB" sz="2000" i="1">
                <a:latin typeface="Tahoma" pitchFamily="34" charset="0"/>
              </a:rPr>
              <a:t>…the capacity of system to maintain output at a level approximately equal to or greater than its historical average, with the approximation determined by the historical level of variability.                                             </a:t>
            </a:r>
            <a:r>
              <a:rPr lang="en-GB" sz="2000" b="1" i="1">
                <a:latin typeface="Tahoma" pitchFamily="34" charset="0"/>
              </a:rPr>
              <a:t>Lynam and Herdt (1989)</a:t>
            </a:r>
            <a:r>
              <a:rPr lang="en-GB" sz="2000" i="1">
                <a:latin typeface="Tahoma" pitchFamily="34" charset="0"/>
              </a:rPr>
              <a:t> </a:t>
            </a:r>
          </a:p>
          <a:p>
            <a:pPr lvl="2"/>
            <a:endParaRPr lang="en-GB" sz="2000" i="1">
              <a:latin typeface="Tahoma" pitchFamily="34" charset="0"/>
            </a:endParaRPr>
          </a:p>
          <a:p>
            <a:pPr lvl="2"/>
            <a:r>
              <a:rPr lang="en-GB" sz="2000" i="1">
                <a:latin typeface="Tahoma" pitchFamily="34" charset="0"/>
              </a:rPr>
              <a:t>…maximising the net benefits of economic development, subject to maintaining the services and quality of natural resources over time.</a:t>
            </a:r>
            <a:r>
              <a:rPr lang="en-GB" sz="2000" b="1" i="1">
                <a:latin typeface="Tahoma" pitchFamily="34" charset="0"/>
              </a:rPr>
              <a:t>                                                     Pearce and Turner (1990)</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6"/>
          <p:cNvSpPr>
            <a:spLocks noGrp="1"/>
          </p:cNvSpPr>
          <p:nvPr>
            <p:ph type="sldNum" sz="quarter" idx="12"/>
          </p:nvPr>
        </p:nvSpPr>
        <p:spPr/>
        <p:txBody>
          <a:bodyPr/>
          <a:lstStyle/>
          <a:p>
            <a:fld id="{C4B2AE77-9B74-47EA-B242-B53C6CFCADD1}" type="slidenum">
              <a:rPr lang="en-GB"/>
              <a:pPr/>
              <a:t>5</a:t>
            </a:fld>
            <a:endParaRPr lang="en-GB"/>
          </a:p>
        </p:txBody>
      </p:sp>
      <p:sp>
        <p:nvSpPr>
          <p:cNvPr id="108546" name="Rectangle 2"/>
          <p:cNvSpPr>
            <a:spLocks noGrp="1" noChangeArrowheads="1"/>
          </p:cNvSpPr>
          <p:nvPr>
            <p:ph type="title"/>
          </p:nvPr>
        </p:nvSpPr>
        <p:spPr/>
        <p:txBody>
          <a:bodyPr/>
          <a:lstStyle/>
          <a:p>
            <a:r>
              <a:rPr lang="en-GB">
                <a:latin typeface="Tahoma" pitchFamily="34" charset="0"/>
              </a:rPr>
              <a:t>What is development?</a:t>
            </a:r>
          </a:p>
        </p:txBody>
      </p:sp>
      <p:sp>
        <p:nvSpPr>
          <p:cNvPr id="108548" name="Rectangle 4"/>
          <p:cNvSpPr>
            <a:spLocks noGrp="1" noChangeArrowheads="1"/>
          </p:cNvSpPr>
          <p:nvPr>
            <p:ph type="body" sz="half" idx="2"/>
          </p:nvPr>
        </p:nvSpPr>
        <p:spPr>
          <a:xfrm>
            <a:off x="4419600" y="1981200"/>
            <a:ext cx="4724400" cy="4114800"/>
          </a:xfrm>
        </p:spPr>
        <p:txBody>
          <a:bodyPr/>
          <a:lstStyle/>
          <a:p>
            <a:r>
              <a:rPr lang="en-GB" sz="2800">
                <a:latin typeface="Tahoma" pitchFamily="34" charset="0"/>
              </a:rPr>
              <a:t>International development</a:t>
            </a:r>
          </a:p>
          <a:p>
            <a:endParaRPr lang="en-GB" sz="2800">
              <a:latin typeface="Tahoma" pitchFamily="34" charset="0"/>
            </a:endParaRPr>
          </a:p>
          <a:p>
            <a:r>
              <a:rPr lang="en-GB" sz="2800">
                <a:latin typeface="Tahoma" pitchFamily="34" charset="0"/>
              </a:rPr>
              <a:t>Global development</a:t>
            </a:r>
          </a:p>
          <a:p>
            <a:endParaRPr lang="en-GB" sz="2800">
              <a:latin typeface="Tahoma" pitchFamily="34" charset="0"/>
            </a:endParaRPr>
          </a:p>
          <a:p>
            <a:r>
              <a:rPr lang="en-GB" sz="2800">
                <a:latin typeface="Tahoma" pitchFamily="34" charset="0"/>
              </a:rPr>
              <a:t>Human development</a:t>
            </a:r>
          </a:p>
          <a:p>
            <a:endParaRPr lang="en-GB" sz="2800">
              <a:latin typeface="Tahoma" pitchFamily="34" charset="0"/>
            </a:endParaRPr>
          </a:p>
        </p:txBody>
      </p:sp>
      <p:sp>
        <p:nvSpPr>
          <p:cNvPr id="108549" name="Text Box 5"/>
          <p:cNvSpPr txBox="1">
            <a:spLocks noChangeArrowheads="1"/>
          </p:cNvSpPr>
          <p:nvPr/>
        </p:nvSpPr>
        <p:spPr bwMode="auto">
          <a:xfrm>
            <a:off x="4648200" y="5478463"/>
            <a:ext cx="4457700" cy="822325"/>
          </a:xfrm>
          <a:prstGeom prst="rect">
            <a:avLst/>
          </a:prstGeom>
          <a:noFill/>
          <a:ln w="9525">
            <a:noFill/>
            <a:miter lim="800000"/>
            <a:headEnd/>
            <a:tailEnd/>
          </a:ln>
          <a:effectLst/>
        </p:spPr>
        <p:txBody>
          <a:bodyPr wrap="none">
            <a:spAutoFit/>
          </a:bodyPr>
          <a:lstStyle/>
          <a:p>
            <a:r>
              <a:rPr lang="en-GB">
                <a:latin typeface="Tahoma" pitchFamily="34" charset="0"/>
              </a:rPr>
              <a:t>Development is about enlarging</a:t>
            </a:r>
          </a:p>
          <a:p>
            <a:r>
              <a:rPr lang="en-GB">
                <a:latin typeface="Tahoma" pitchFamily="34" charset="0"/>
              </a:rPr>
              <a:t>people’s choices</a:t>
            </a:r>
          </a:p>
        </p:txBody>
      </p:sp>
      <p:pic>
        <p:nvPicPr>
          <p:cNvPr id="108551" name="Picture 7" descr="health and education7"/>
          <p:cNvPicPr>
            <a:picLocks noGrp="1" noChangeAspect="1" noChangeArrowheads="1"/>
          </p:cNvPicPr>
          <p:nvPr>
            <p:ph type="clipArt" sz="half" idx="1"/>
          </p:nvPr>
        </p:nvPicPr>
        <p:blipFill>
          <a:blip r:embed="rId3" cstate="print"/>
          <a:srcRect/>
          <a:stretch>
            <a:fillRect/>
          </a:stretch>
        </p:blipFill>
        <p:spPr>
          <a:xfrm>
            <a:off x="862013" y="1981200"/>
            <a:ext cx="3457575" cy="4114800"/>
          </a:xfrm>
          <a:noFill/>
          <a:ln/>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3"/>
          <p:cNvSpPr>
            <a:spLocks noGrp="1"/>
          </p:cNvSpPr>
          <p:nvPr>
            <p:ph type="sldNum" sz="quarter" idx="12"/>
          </p:nvPr>
        </p:nvSpPr>
        <p:spPr/>
        <p:txBody>
          <a:bodyPr/>
          <a:lstStyle/>
          <a:p>
            <a:fld id="{4D7517BA-F31F-4520-A58E-86E1090E66ED}" type="slidenum">
              <a:rPr lang="en-GB"/>
              <a:pPr/>
              <a:t>6</a:t>
            </a:fld>
            <a:endParaRPr lang="en-GB"/>
          </a:p>
        </p:txBody>
      </p:sp>
      <p:sp>
        <p:nvSpPr>
          <p:cNvPr id="10242" name="Rectangle 2"/>
          <p:cNvSpPr>
            <a:spLocks noGrp="1" noChangeArrowheads="1"/>
          </p:cNvSpPr>
          <p:nvPr>
            <p:ph type="title" idx="4294967295"/>
          </p:nvPr>
        </p:nvSpPr>
        <p:spPr/>
        <p:txBody>
          <a:bodyPr/>
          <a:lstStyle/>
          <a:p>
            <a:r>
              <a:rPr lang="en-GB" sz="3200">
                <a:latin typeface="Tahoma" pitchFamily="34" charset="0"/>
              </a:rPr>
              <a:t>Sustainable Development</a:t>
            </a:r>
            <a:endParaRPr lang="en-GB">
              <a:latin typeface="Tahoma" pitchFamily="34" charset="0"/>
            </a:endParaRPr>
          </a:p>
        </p:txBody>
      </p:sp>
      <p:sp>
        <p:nvSpPr>
          <p:cNvPr id="10243" name="Rectangle 3"/>
          <p:cNvSpPr>
            <a:spLocks noGrp="1" noChangeArrowheads="1"/>
          </p:cNvSpPr>
          <p:nvPr>
            <p:ph type="body" idx="4294967295"/>
          </p:nvPr>
        </p:nvSpPr>
        <p:spPr/>
        <p:txBody>
          <a:bodyPr/>
          <a:lstStyle/>
          <a:p>
            <a:pPr lvl="2"/>
            <a:r>
              <a:rPr lang="en-GB" i="1">
                <a:latin typeface="Tahoma" pitchFamily="34" charset="0"/>
              </a:rPr>
              <a:t>… development that improves the quality of human life while living within the carrying capacity of supported ecosystems. </a:t>
            </a:r>
            <a:r>
              <a:rPr lang="en-GB" b="1" i="1">
                <a:latin typeface="Tahoma" pitchFamily="34" charset="0"/>
              </a:rPr>
              <a:t>IUCN (1991</a:t>
            </a:r>
            <a:r>
              <a:rPr lang="en-GB" i="1">
                <a:latin typeface="Tahoma" pitchFamily="34" charset="0"/>
              </a:rPr>
              <a:t>)</a:t>
            </a:r>
          </a:p>
          <a:p>
            <a:pPr lvl="2"/>
            <a:endParaRPr lang="en-GB" i="1">
              <a:latin typeface="Tahoma" pitchFamily="34" charset="0"/>
            </a:endParaRPr>
          </a:p>
          <a:p>
            <a:pPr lvl="2"/>
            <a:r>
              <a:rPr lang="en-GB" i="1">
                <a:latin typeface="Tahoma" pitchFamily="34" charset="0"/>
              </a:rPr>
              <a:t>…development that meets the needs of current generations without compromising the ability of future generations to meet their own needs.                                                                             </a:t>
            </a:r>
            <a:r>
              <a:rPr lang="en-GB" b="1" i="1">
                <a:latin typeface="Tahoma" pitchFamily="34" charset="0"/>
              </a:rPr>
              <a:t>WCED (1987)</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3"/>
          <p:cNvSpPr>
            <a:spLocks noGrp="1"/>
          </p:cNvSpPr>
          <p:nvPr>
            <p:ph type="sldNum" sz="quarter" idx="12"/>
          </p:nvPr>
        </p:nvSpPr>
        <p:spPr/>
        <p:txBody>
          <a:bodyPr/>
          <a:lstStyle/>
          <a:p>
            <a:fld id="{F1DC4914-BF27-4321-BBCB-827E29507CCB}" type="slidenum">
              <a:rPr lang="en-GB"/>
              <a:pPr/>
              <a:t>7</a:t>
            </a:fld>
            <a:endParaRPr lang="en-GB"/>
          </a:p>
        </p:txBody>
      </p:sp>
      <p:sp>
        <p:nvSpPr>
          <p:cNvPr id="11266" name="Rectangle 2"/>
          <p:cNvSpPr>
            <a:spLocks noGrp="1" noChangeArrowheads="1"/>
          </p:cNvSpPr>
          <p:nvPr>
            <p:ph type="title" idx="4294967295"/>
          </p:nvPr>
        </p:nvSpPr>
        <p:spPr/>
        <p:txBody>
          <a:bodyPr/>
          <a:lstStyle/>
          <a:p>
            <a:r>
              <a:rPr lang="en-GB" sz="3200">
                <a:latin typeface="Tahoma" pitchFamily="34" charset="0"/>
              </a:rPr>
              <a:t>Two  key concepts are contained in Brundtland’s definition:</a:t>
            </a:r>
            <a:endParaRPr lang="en-GB" sz="3200" i="1">
              <a:latin typeface="Tahoma" pitchFamily="34" charset="0"/>
            </a:endParaRPr>
          </a:p>
        </p:txBody>
      </p:sp>
      <p:sp>
        <p:nvSpPr>
          <p:cNvPr id="11267" name="Rectangle 3"/>
          <p:cNvSpPr>
            <a:spLocks noGrp="1" noChangeArrowheads="1"/>
          </p:cNvSpPr>
          <p:nvPr>
            <p:ph type="body" idx="4294967295"/>
          </p:nvPr>
        </p:nvSpPr>
        <p:spPr/>
        <p:txBody>
          <a:bodyPr/>
          <a:lstStyle/>
          <a:p>
            <a:endParaRPr lang="en-GB" i="1"/>
          </a:p>
          <a:p>
            <a:r>
              <a:rPr lang="en-GB" sz="2400" i="1">
                <a:latin typeface="Tahoma" pitchFamily="34" charset="0"/>
              </a:rPr>
              <a:t>Needs - meaning in particular the essential needs of  the world’s poor.</a:t>
            </a:r>
          </a:p>
          <a:p>
            <a:endParaRPr lang="en-GB" i="1">
              <a:latin typeface="Tahoma" pitchFamily="34" charset="0"/>
            </a:endParaRPr>
          </a:p>
          <a:p>
            <a:r>
              <a:rPr lang="en-GB" sz="2400" i="1">
                <a:latin typeface="Tahoma" pitchFamily="34" charset="0"/>
              </a:rPr>
              <a:t>Limitations - those imposed by the state of technology and social organisation on the environment’s ability to meet present and future needs.</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3"/>
          <p:cNvSpPr>
            <a:spLocks noGrp="1"/>
          </p:cNvSpPr>
          <p:nvPr>
            <p:ph type="sldNum" sz="quarter" idx="12"/>
          </p:nvPr>
        </p:nvSpPr>
        <p:spPr/>
        <p:txBody>
          <a:bodyPr/>
          <a:lstStyle/>
          <a:p>
            <a:fld id="{65A1952C-8D23-45AD-B637-039276D8C4BF}" type="slidenum">
              <a:rPr lang="en-GB"/>
              <a:pPr/>
              <a:t>8</a:t>
            </a:fld>
            <a:endParaRPr lang="en-GB"/>
          </a:p>
        </p:txBody>
      </p:sp>
      <p:sp>
        <p:nvSpPr>
          <p:cNvPr id="40964" name="Text Box 1028"/>
          <p:cNvSpPr txBox="1">
            <a:spLocks noChangeArrowheads="1"/>
          </p:cNvSpPr>
          <p:nvPr/>
        </p:nvSpPr>
        <p:spPr bwMode="auto">
          <a:xfrm>
            <a:off x="214282" y="4714884"/>
            <a:ext cx="2857520" cy="1200329"/>
          </a:xfrm>
          <a:prstGeom prst="rect">
            <a:avLst/>
          </a:prstGeom>
          <a:noFill/>
          <a:ln w="9525">
            <a:noFill/>
            <a:miter lim="800000"/>
            <a:headEnd/>
            <a:tailEnd/>
          </a:ln>
          <a:effectLst/>
        </p:spPr>
        <p:txBody>
          <a:bodyPr wrap="square">
            <a:spAutoFit/>
          </a:bodyPr>
          <a:lstStyle/>
          <a:p>
            <a:pPr algn="ctr" eaLnBrk="0" hangingPunct="0">
              <a:spcBef>
                <a:spcPct val="50000"/>
              </a:spcBef>
            </a:pPr>
            <a:r>
              <a:rPr lang="en-GB" dirty="0" smtClean="0">
                <a:latin typeface="Tahoma" pitchFamily="34" charset="0"/>
              </a:rPr>
              <a:t>Integrating </a:t>
            </a:r>
            <a:r>
              <a:rPr lang="en-GB" dirty="0">
                <a:latin typeface="Tahoma" pitchFamily="34" charset="0"/>
              </a:rPr>
              <a:t>the natural with the built environment</a:t>
            </a:r>
          </a:p>
        </p:txBody>
      </p:sp>
      <p:pic>
        <p:nvPicPr>
          <p:cNvPr id="126976" name="Picture 1024"/>
          <p:cNvPicPr>
            <a:picLocks noChangeAspect="1" noChangeArrowheads="1"/>
          </p:cNvPicPr>
          <p:nvPr/>
        </p:nvPicPr>
        <p:blipFill>
          <a:blip r:embed="rId3" cstate="print"/>
          <a:srcRect/>
          <a:stretch>
            <a:fillRect/>
          </a:stretch>
        </p:blipFill>
        <p:spPr bwMode="auto">
          <a:xfrm>
            <a:off x="714348" y="500042"/>
            <a:ext cx="5204769" cy="3643338"/>
          </a:xfrm>
          <a:prstGeom prst="rect">
            <a:avLst/>
          </a:prstGeom>
          <a:noFill/>
          <a:ln w="9525">
            <a:noFill/>
            <a:miter lim="800000"/>
            <a:headEnd/>
            <a:tailEnd/>
          </a:ln>
          <a:effectLst/>
        </p:spPr>
      </p:pic>
      <p:pic>
        <p:nvPicPr>
          <p:cNvPr id="8" name="Picture 1026" descr="planned community"/>
          <p:cNvPicPr>
            <a:picLocks noChangeAspect="1" noChangeArrowheads="1"/>
          </p:cNvPicPr>
          <p:nvPr/>
        </p:nvPicPr>
        <p:blipFill>
          <a:blip r:embed="rId4" cstate="print">
            <a:lum bright="6000" contrast="18000"/>
          </a:blip>
          <a:srcRect/>
          <a:stretch>
            <a:fillRect/>
          </a:stretch>
        </p:blipFill>
        <p:spPr bwMode="auto">
          <a:xfrm>
            <a:off x="3428992" y="2571744"/>
            <a:ext cx="5324049" cy="3444973"/>
          </a:xfrm>
          <a:prstGeom prst="rect">
            <a:avLst/>
          </a:prstGeom>
          <a:noFill/>
        </p:spPr>
      </p:pic>
      <p:sp>
        <p:nvSpPr>
          <p:cNvPr id="9" name="Rectangle 8"/>
          <p:cNvSpPr/>
          <p:nvPr/>
        </p:nvSpPr>
        <p:spPr>
          <a:xfrm>
            <a:off x="6215074" y="1000108"/>
            <a:ext cx="2928926" cy="830997"/>
          </a:xfrm>
          <a:prstGeom prst="rect">
            <a:avLst/>
          </a:prstGeom>
        </p:spPr>
        <p:txBody>
          <a:bodyPr wrap="square">
            <a:spAutoFit/>
          </a:bodyPr>
          <a:lstStyle/>
          <a:p>
            <a:r>
              <a:rPr lang="en-GB" dirty="0" smtClean="0">
                <a:latin typeface="Tahoma" pitchFamily="34" charset="0"/>
              </a:rPr>
              <a:t>Sustainable development</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3"/>
          <p:cNvSpPr>
            <a:spLocks noGrp="1"/>
          </p:cNvSpPr>
          <p:nvPr>
            <p:ph type="sldNum" sz="quarter" idx="12"/>
          </p:nvPr>
        </p:nvSpPr>
        <p:spPr/>
        <p:txBody>
          <a:bodyPr/>
          <a:lstStyle/>
          <a:p>
            <a:fld id="{7DBDFFBE-14BC-4491-921F-E1B1D8F69CAB}" type="slidenum">
              <a:rPr lang="en-GB"/>
              <a:pPr/>
              <a:t>9</a:t>
            </a:fld>
            <a:endParaRPr lang="en-GB"/>
          </a:p>
        </p:txBody>
      </p:sp>
      <p:sp>
        <p:nvSpPr>
          <p:cNvPr id="14338" name="Rectangle 2"/>
          <p:cNvSpPr>
            <a:spLocks noGrp="1" noChangeArrowheads="1"/>
          </p:cNvSpPr>
          <p:nvPr>
            <p:ph type="title" idx="4294967295"/>
          </p:nvPr>
        </p:nvSpPr>
        <p:spPr/>
        <p:txBody>
          <a:bodyPr/>
          <a:lstStyle/>
          <a:p>
            <a:r>
              <a:rPr lang="en-GB" sz="3600">
                <a:latin typeface="Tahoma" pitchFamily="34" charset="0"/>
              </a:rPr>
              <a:t>Brundtland also put it another way:</a:t>
            </a:r>
            <a:endParaRPr lang="en-GB" sz="3600" i="1">
              <a:latin typeface="Tahoma" pitchFamily="34" charset="0"/>
            </a:endParaRPr>
          </a:p>
        </p:txBody>
      </p:sp>
      <p:sp>
        <p:nvSpPr>
          <p:cNvPr id="14339" name="Rectangle 3"/>
          <p:cNvSpPr>
            <a:spLocks noGrp="1" noChangeArrowheads="1"/>
          </p:cNvSpPr>
          <p:nvPr>
            <p:ph type="body" idx="4294967295"/>
          </p:nvPr>
        </p:nvSpPr>
        <p:spPr/>
        <p:txBody>
          <a:bodyPr/>
          <a:lstStyle/>
          <a:p>
            <a:endParaRPr lang="en-GB" sz="2400" i="1"/>
          </a:p>
          <a:p>
            <a:r>
              <a:rPr lang="en-GB" sz="2400" i="1">
                <a:latin typeface="Tahoma" pitchFamily="34" charset="0"/>
              </a:rPr>
              <a:t>‘ if 7 billion people were to consume as much energy and resources as we do in the west today we would need 10 worlds, not one, to satisfy all our needs’.</a:t>
            </a:r>
          </a:p>
          <a:p>
            <a:endParaRPr lang="en-GB" sz="2400" i="1">
              <a:latin typeface="Tahoma" pitchFamily="34" charset="0"/>
            </a:endParaRPr>
          </a:p>
          <a:p>
            <a:pPr lvl="2"/>
            <a:r>
              <a:rPr lang="en-GB" i="1">
                <a:latin typeface="Tahoma" pitchFamily="34" charset="0"/>
              </a:rPr>
              <a:t>The implication here further suggests…</a:t>
            </a:r>
            <a:endParaRPr lang="en-GB" sz="1800" i="1">
              <a:latin typeface="Tahoma" pitchFamily="34"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3"/>
          <p:cNvSpPr>
            <a:spLocks noGrp="1"/>
          </p:cNvSpPr>
          <p:nvPr>
            <p:ph type="sldNum" sz="quarter" idx="12"/>
          </p:nvPr>
        </p:nvSpPr>
        <p:spPr/>
        <p:txBody>
          <a:bodyPr/>
          <a:lstStyle/>
          <a:p>
            <a:fld id="{F5E99CB3-1F62-4C0D-86E0-2A929FF370E1}" type="slidenum">
              <a:rPr lang="en-GB"/>
              <a:pPr/>
              <a:t>10</a:t>
            </a:fld>
            <a:endParaRPr lang="en-GB"/>
          </a:p>
        </p:txBody>
      </p:sp>
      <p:sp>
        <p:nvSpPr>
          <p:cNvPr id="20484" name="Text Box 4"/>
          <p:cNvSpPr txBox="1">
            <a:spLocks noChangeArrowheads="1"/>
          </p:cNvSpPr>
          <p:nvPr/>
        </p:nvSpPr>
        <p:spPr bwMode="auto">
          <a:xfrm>
            <a:off x="685800" y="1905000"/>
            <a:ext cx="7772400" cy="822325"/>
          </a:xfrm>
          <a:prstGeom prst="rect">
            <a:avLst/>
          </a:prstGeom>
          <a:noFill/>
          <a:ln w="9525">
            <a:noFill/>
            <a:miter lim="800000"/>
            <a:headEnd/>
            <a:tailEnd/>
          </a:ln>
          <a:effectLst/>
        </p:spPr>
        <p:txBody>
          <a:bodyPr>
            <a:spAutoFit/>
          </a:bodyPr>
          <a:lstStyle/>
          <a:p>
            <a:pPr eaLnBrk="0" hangingPunct="0">
              <a:spcBef>
                <a:spcPct val="50000"/>
              </a:spcBef>
            </a:pPr>
            <a:r>
              <a:rPr lang="en-GB" i="1">
                <a:latin typeface="Tahoma" pitchFamily="34" charset="0"/>
              </a:rPr>
              <a:t>Freer market access for the products of less developed countries.</a:t>
            </a:r>
            <a:endParaRPr lang="en-GB">
              <a:latin typeface="Tahoma" pitchFamily="34" charset="0"/>
            </a:endParaRPr>
          </a:p>
        </p:txBody>
      </p:sp>
      <p:sp>
        <p:nvSpPr>
          <p:cNvPr id="20485" name="Text Box 5"/>
          <p:cNvSpPr txBox="1">
            <a:spLocks noChangeArrowheads="1"/>
          </p:cNvSpPr>
          <p:nvPr/>
        </p:nvSpPr>
        <p:spPr bwMode="auto">
          <a:xfrm>
            <a:off x="762000" y="3200400"/>
            <a:ext cx="7696200" cy="3013075"/>
          </a:xfrm>
          <a:prstGeom prst="rect">
            <a:avLst/>
          </a:prstGeom>
          <a:noFill/>
          <a:ln w="9525">
            <a:noFill/>
            <a:miter lim="800000"/>
            <a:headEnd/>
            <a:tailEnd/>
          </a:ln>
          <a:effectLst/>
        </p:spPr>
        <p:txBody>
          <a:bodyPr>
            <a:spAutoFit/>
          </a:bodyPr>
          <a:lstStyle/>
          <a:p>
            <a:pPr eaLnBrk="0" hangingPunct="0">
              <a:spcBef>
                <a:spcPct val="50000"/>
              </a:spcBef>
            </a:pPr>
            <a:r>
              <a:rPr lang="en-GB" i="1" dirty="0">
                <a:latin typeface="Tahoma" pitchFamily="34" charset="0"/>
              </a:rPr>
              <a:t>Lower interest rates.</a:t>
            </a:r>
          </a:p>
          <a:p>
            <a:pPr eaLnBrk="0" hangingPunct="0">
              <a:spcBef>
                <a:spcPct val="50000"/>
              </a:spcBef>
            </a:pPr>
            <a:endParaRPr lang="en-GB" i="1" dirty="0">
              <a:latin typeface="Tahoma" pitchFamily="34" charset="0"/>
            </a:endParaRPr>
          </a:p>
          <a:p>
            <a:pPr eaLnBrk="0" hangingPunct="0">
              <a:spcBef>
                <a:spcPct val="50000"/>
              </a:spcBef>
            </a:pPr>
            <a:r>
              <a:rPr lang="en-GB" i="1" dirty="0">
                <a:latin typeface="Tahoma" pitchFamily="34" charset="0"/>
              </a:rPr>
              <a:t>Greater technology transfer.</a:t>
            </a:r>
          </a:p>
          <a:p>
            <a:pPr eaLnBrk="0" hangingPunct="0">
              <a:spcBef>
                <a:spcPct val="50000"/>
              </a:spcBef>
            </a:pPr>
            <a:endParaRPr lang="en-GB" i="1" dirty="0">
              <a:latin typeface="Tahoma" pitchFamily="34" charset="0"/>
            </a:endParaRPr>
          </a:p>
          <a:p>
            <a:pPr eaLnBrk="0" hangingPunct="0">
              <a:spcBef>
                <a:spcPct val="50000"/>
              </a:spcBef>
            </a:pPr>
            <a:r>
              <a:rPr lang="en-GB" i="1" dirty="0">
                <a:latin typeface="Tahoma" pitchFamily="34" charset="0"/>
              </a:rPr>
              <a:t>Significantly larger capital flows, both concessional and commercial.</a:t>
            </a:r>
            <a:endParaRPr lang="en-GB" dirty="0">
              <a:latin typeface="Tahoma" pitchFamily="34" charset="0"/>
            </a:endParaRPr>
          </a:p>
        </p:txBody>
      </p:sp>
      <p:sp>
        <p:nvSpPr>
          <p:cNvPr id="20488" name="Text Box 8"/>
          <p:cNvSpPr txBox="1">
            <a:spLocks noChangeArrowheads="1"/>
          </p:cNvSpPr>
          <p:nvPr/>
        </p:nvSpPr>
        <p:spPr bwMode="auto">
          <a:xfrm>
            <a:off x="762000" y="457200"/>
            <a:ext cx="7772400" cy="822325"/>
          </a:xfrm>
          <a:prstGeom prst="rect">
            <a:avLst/>
          </a:prstGeom>
          <a:noFill/>
          <a:ln w="9525">
            <a:noFill/>
            <a:miter lim="800000"/>
            <a:headEnd/>
            <a:tailEnd/>
          </a:ln>
          <a:effectLst/>
        </p:spPr>
        <p:txBody>
          <a:bodyPr>
            <a:spAutoFit/>
          </a:bodyPr>
          <a:lstStyle/>
          <a:p>
            <a:pPr eaLnBrk="0" hangingPunct="0">
              <a:spcBef>
                <a:spcPct val="50000"/>
              </a:spcBef>
            </a:pPr>
            <a:r>
              <a:rPr lang="en-GB" i="1">
                <a:latin typeface="Tahoma" pitchFamily="34" charset="0"/>
              </a:rPr>
              <a:t>More rapid economic growth in both less developed and more developed countries.</a:t>
            </a:r>
          </a:p>
        </p:txBody>
      </p:sp>
      <p:pic>
        <p:nvPicPr>
          <p:cNvPr id="128000" name="Picture 1024"/>
          <p:cNvPicPr>
            <a:picLocks noChangeAspect="1" noChangeArrowheads="1"/>
          </p:cNvPicPr>
          <p:nvPr/>
        </p:nvPicPr>
        <p:blipFill>
          <a:blip r:embed="rId3" cstate="print"/>
          <a:srcRect/>
          <a:stretch>
            <a:fillRect/>
          </a:stretch>
        </p:blipFill>
        <p:spPr bwMode="auto">
          <a:xfrm>
            <a:off x="5357818" y="2928934"/>
            <a:ext cx="2428892" cy="1821669"/>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3"/>
          <p:cNvSpPr>
            <a:spLocks noGrp="1"/>
          </p:cNvSpPr>
          <p:nvPr>
            <p:ph type="sldNum" sz="quarter" idx="12"/>
          </p:nvPr>
        </p:nvSpPr>
        <p:spPr/>
        <p:txBody>
          <a:bodyPr/>
          <a:lstStyle/>
          <a:p>
            <a:fld id="{A233CFE4-1A10-4F05-B7E8-5397665A0B4B}" type="slidenum">
              <a:rPr lang="en-GB"/>
              <a:pPr/>
              <a:t>11</a:t>
            </a:fld>
            <a:endParaRPr lang="en-GB"/>
          </a:p>
        </p:txBody>
      </p:sp>
      <p:sp>
        <p:nvSpPr>
          <p:cNvPr id="24578" name="Text Box 2"/>
          <p:cNvSpPr txBox="1">
            <a:spLocks noChangeArrowheads="1"/>
          </p:cNvSpPr>
          <p:nvPr/>
        </p:nvSpPr>
        <p:spPr bwMode="auto">
          <a:xfrm>
            <a:off x="457200" y="762000"/>
            <a:ext cx="8153400" cy="4838700"/>
          </a:xfrm>
          <a:prstGeom prst="rect">
            <a:avLst/>
          </a:prstGeom>
          <a:noFill/>
          <a:ln w="9525">
            <a:noFill/>
            <a:miter lim="800000"/>
            <a:headEnd/>
            <a:tailEnd/>
          </a:ln>
          <a:effectLst/>
        </p:spPr>
        <p:txBody>
          <a:bodyPr>
            <a:spAutoFit/>
          </a:bodyPr>
          <a:lstStyle/>
          <a:p>
            <a:pPr eaLnBrk="0" hangingPunct="0">
              <a:spcBef>
                <a:spcPct val="50000"/>
              </a:spcBef>
            </a:pPr>
            <a:r>
              <a:rPr lang="en-GB">
                <a:latin typeface="Tahoma" pitchFamily="34" charset="0"/>
              </a:rPr>
              <a:t>Sustainability is often considered by some to be  an economic state.</a:t>
            </a:r>
          </a:p>
          <a:p>
            <a:pPr eaLnBrk="0" hangingPunct="0">
              <a:spcBef>
                <a:spcPct val="50000"/>
              </a:spcBef>
            </a:pPr>
            <a:endParaRPr lang="en-GB">
              <a:latin typeface="Tahoma" pitchFamily="34" charset="0"/>
            </a:endParaRPr>
          </a:p>
          <a:p>
            <a:pPr eaLnBrk="0" hangingPunct="0">
              <a:spcBef>
                <a:spcPct val="50000"/>
              </a:spcBef>
            </a:pPr>
            <a:r>
              <a:rPr lang="en-GB"/>
              <a:t>	</a:t>
            </a:r>
            <a:r>
              <a:rPr lang="en-GB" i="1">
                <a:latin typeface="Tahoma" pitchFamily="34" charset="0"/>
              </a:rPr>
              <a:t>i.e., demands placed on the environment by people 	and commerce can be met without reducing the 	capacity of the environment to provide for future 	generations</a:t>
            </a:r>
            <a:r>
              <a:rPr lang="en-GB">
                <a:latin typeface="Tahoma" pitchFamily="34" charset="0"/>
              </a:rPr>
              <a:t>.</a:t>
            </a:r>
          </a:p>
          <a:p>
            <a:pPr eaLnBrk="0" hangingPunct="0">
              <a:spcBef>
                <a:spcPct val="50000"/>
              </a:spcBef>
            </a:pPr>
            <a:endParaRPr lang="en-GB">
              <a:latin typeface="Tahoma" pitchFamily="34" charset="0"/>
            </a:endParaRPr>
          </a:p>
          <a:p>
            <a:pPr eaLnBrk="0" hangingPunct="0">
              <a:spcBef>
                <a:spcPct val="50000"/>
              </a:spcBef>
            </a:pPr>
            <a:r>
              <a:rPr lang="en-GB">
                <a:latin typeface="Tahoma" pitchFamily="34" charset="0"/>
              </a:rPr>
              <a:t>In simple terms; leave the world better than you found it, take no more than you need, try not to harm life or the environment, make amends if you do...	</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AFE186F8-E526-4D3D-A71A-CBEAA9E5EE62}" type="slidenum">
              <a:rPr lang="en-GB" smtClean="0"/>
              <a:pPr/>
              <a:t>12</a:t>
            </a:fld>
            <a:endParaRPr lang="en-GB"/>
          </a:p>
        </p:txBody>
      </p:sp>
      <p:sp>
        <p:nvSpPr>
          <p:cNvPr id="3" name="Rectangle 2"/>
          <p:cNvSpPr/>
          <p:nvPr/>
        </p:nvSpPr>
        <p:spPr bwMode="auto">
          <a:xfrm>
            <a:off x="714348" y="1214422"/>
            <a:ext cx="3143272" cy="4214842"/>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smtClean="0">
                <a:ln>
                  <a:noFill/>
                </a:ln>
                <a:solidFill>
                  <a:srgbClr val="C00000"/>
                </a:solidFill>
                <a:effectLst/>
                <a:latin typeface="Times New Roman" pitchFamily="18" charset="0"/>
              </a:rPr>
              <a:t> </a:t>
            </a:r>
            <a:r>
              <a:rPr kumimoji="0" lang="en-GB" sz="2400" b="0" i="0" u="none" strike="noStrike" cap="none" normalizeH="0" baseline="0" dirty="0" smtClean="0">
                <a:ln>
                  <a:noFill/>
                </a:ln>
                <a:solidFill>
                  <a:schemeClr val="accent4">
                    <a:lumMod val="50000"/>
                  </a:schemeClr>
                </a:solidFill>
                <a:effectLst/>
                <a:latin typeface="Times New Roman" pitchFamily="18" charset="0"/>
              </a:rPr>
              <a:t>Natural Environment</a:t>
            </a:r>
          </a:p>
          <a:p>
            <a:pPr marL="0" marR="0" indent="0" algn="l" defTabSz="914400" rtl="0" eaLnBrk="1" fontAlgn="base" latinLnBrk="0" hangingPunct="1">
              <a:lnSpc>
                <a:spcPct val="100000"/>
              </a:lnSpc>
              <a:spcBef>
                <a:spcPct val="0"/>
              </a:spcBef>
              <a:spcAft>
                <a:spcPct val="0"/>
              </a:spcAft>
              <a:buClrTx/>
              <a:buSzTx/>
              <a:buFontTx/>
              <a:buNone/>
              <a:tabLst/>
            </a:pPr>
            <a:endParaRPr lang="en-GB" dirty="0"/>
          </a:p>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dirty="0" smtClean="0">
              <a:ln>
                <a:noFill/>
              </a:ln>
              <a:solidFill>
                <a:schemeClr val="tx1"/>
              </a:solidFill>
              <a:effectLst/>
              <a:latin typeface="Times New Roman" pitchFamily="18" charset="0"/>
            </a:endParaRPr>
          </a:p>
          <a:p>
            <a:pPr marL="0" marR="0" indent="0" algn="l" defTabSz="914400" rtl="0" eaLnBrk="1" fontAlgn="base" latinLnBrk="0" hangingPunct="1">
              <a:lnSpc>
                <a:spcPct val="100000"/>
              </a:lnSpc>
              <a:spcBef>
                <a:spcPct val="0"/>
              </a:spcBef>
              <a:spcAft>
                <a:spcPct val="0"/>
              </a:spcAft>
              <a:buClrTx/>
              <a:buSzTx/>
              <a:buFontTx/>
              <a:buNone/>
              <a:tabLst/>
            </a:pPr>
            <a:r>
              <a:rPr lang="en-GB" dirty="0" smtClean="0">
                <a:solidFill>
                  <a:srgbClr val="FF0000"/>
                </a:solidFill>
              </a:rPr>
              <a:t>Energy</a:t>
            </a:r>
          </a:p>
          <a:p>
            <a:pPr marL="0" marR="0" indent="0" algn="l" defTabSz="914400" rtl="0" eaLnBrk="1" fontAlgn="base" latinLnBrk="0" hangingPunct="1">
              <a:lnSpc>
                <a:spcPct val="100000"/>
              </a:lnSpc>
              <a:spcBef>
                <a:spcPct val="0"/>
              </a:spcBef>
              <a:spcAft>
                <a:spcPct val="0"/>
              </a:spcAft>
              <a:buClrTx/>
              <a:buSzTx/>
              <a:buFontTx/>
              <a:buNone/>
              <a:tabLst/>
            </a:pPr>
            <a:endParaRPr lang="en-GB" dirty="0" smtClean="0">
              <a:solidFill>
                <a:srgbClr val="002060"/>
              </a:solidFill>
            </a:endParaRPr>
          </a:p>
          <a:p>
            <a:pPr marL="0" marR="0" indent="0" algn="l" defTabSz="914400" rtl="0" eaLnBrk="1" fontAlgn="base" latinLnBrk="0" hangingPunct="1">
              <a:lnSpc>
                <a:spcPct val="100000"/>
              </a:lnSpc>
              <a:spcBef>
                <a:spcPct val="0"/>
              </a:spcBef>
              <a:spcAft>
                <a:spcPct val="0"/>
              </a:spcAft>
              <a:buClrTx/>
              <a:buSzTx/>
              <a:buFontTx/>
              <a:buNone/>
              <a:tabLst/>
            </a:pPr>
            <a:endParaRPr lang="en-GB" dirty="0">
              <a:solidFill>
                <a:srgbClr val="002060"/>
              </a:solidFill>
            </a:endParaRPr>
          </a:p>
          <a:p>
            <a:pPr marL="0" marR="0" indent="0" algn="l" defTabSz="914400" rtl="0" eaLnBrk="1" fontAlgn="base" latinLnBrk="0" hangingPunct="1">
              <a:lnSpc>
                <a:spcPct val="100000"/>
              </a:lnSpc>
              <a:spcBef>
                <a:spcPct val="0"/>
              </a:spcBef>
              <a:spcAft>
                <a:spcPct val="0"/>
              </a:spcAft>
              <a:buClrTx/>
              <a:buSzTx/>
              <a:buFontTx/>
              <a:buNone/>
              <a:tabLst/>
            </a:pPr>
            <a:r>
              <a:rPr lang="en-GB" dirty="0" smtClean="0">
                <a:solidFill>
                  <a:srgbClr val="002060"/>
                </a:solidFill>
              </a:rPr>
              <a:t>Raw materials</a:t>
            </a:r>
          </a:p>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dirty="0">
              <a:ln>
                <a:noFill/>
              </a:ln>
              <a:solidFill>
                <a:schemeClr val="tx1"/>
              </a:solidFill>
              <a:effectLst/>
              <a:latin typeface="Times New Roman" pitchFamily="18" charset="0"/>
            </a:endParaRPr>
          </a:p>
          <a:p>
            <a:pPr marL="0" marR="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smtClean="0">
                <a:ln>
                  <a:noFill/>
                </a:ln>
                <a:solidFill>
                  <a:schemeClr val="tx1"/>
                </a:solidFill>
                <a:effectLst/>
                <a:latin typeface="Times New Roman" pitchFamily="18" charset="0"/>
              </a:rPr>
              <a:t>  </a:t>
            </a:r>
          </a:p>
          <a:p>
            <a:pPr marL="0" marR="0" indent="0" algn="l" defTabSz="914400" rtl="0" eaLnBrk="1" fontAlgn="base" latinLnBrk="0" hangingPunct="1">
              <a:lnSpc>
                <a:spcPct val="100000"/>
              </a:lnSpc>
              <a:spcBef>
                <a:spcPct val="0"/>
              </a:spcBef>
              <a:spcAft>
                <a:spcPct val="0"/>
              </a:spcAft>
              <a:buClrTx/>
              <a:buSzTx/>
              <a:buFontTx/>
              <a:buNone/>
              <a:tabLst/>
            </a:pPr>
            <a:r>
              <a:rPr lang="en-GB" dirty="0"/>
              <a:t> </a:t>
            </a:r>
            <a:r>
              <a:rPr lang="en-GB" dirty="0" smtClean="0"/>
              <a:t> </a:t>
            </a:r>
            <a:r>
              <a:rPr kumimoji="0" lang="en-GB" sz="2400" b="0" i="0" u="none" strike="noStrike" cap="none" normalizeH="0" baseline="0" dirty="0" smtClean="0">
                <a:ln>
                  <a:noFill/>
                </a:ln>
                <a:solidFill>
                  <a:srgbClr val="0000FF"/>
                </a:solidFill>
                <a:effectLst/>
                <a:latin typeface="Times New Roman" pitchFamily="18" charset="0"/>
              </a:rPr>
              <a:t>Ecosystem</a:t>
            </a:r>
            <a:r>
              <a:rPr kumimoji="0" lang="en-GB" sz="2400" b="0" i="0" u="none" strike="noStrike" cap="none" normalizeH="0" dirty="0" smtClean="0">
                <a:ln>
                  <a:noFill/>
                </a:ln>
                <a:solidFill>
                  <a:srgbClr val="0000FF"/>
                </a:solidFill>
                <a:effectLst/>
                <a:latin typeface="Times New Roman" pitchFamily="18" charset="0"/>
              </a:rPr>
              <a:t> Services</a:t>
            </a:r>
            <a:endParaRPr kumimoji="0" lang="en-GB" sz="2400" b="0" i="0" u="none" strike="noStrike" cap="none" normalizeH="0" baseline="0" dirty="0" smtClean="0">
              <a:ln>
                <a:noFill/>
              </a:ln>
              <a:solidFill>
                <a:srgbClr val="0000FF"/>
              </a:solidFill>
              <a:effectLst/>
              <a:latin typeface="Times New Roman" pitchFamily="18" charset="0"/>
            </a:endParaRPr>
          </a:p>
        </p:txBody>
      </p:sp>
      <p:sp>
        <p:nvSpPr>
          <p:cNvPr id="4" name="Rectangle 3"/>
          <p:cNvSpPr/>
          <p:nvPr/>
        </p:nvSpPr>
        <p:spPr bwMode="auto">
          <a:xfrm>
            <a:off x="5000628" y="1214422"/>
            <a:ext cx="3286148" cy="4214842"/>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smtClean="0">
                <a:ln>
                  <a:noFill/>
                </a:ln>
                <a:solidFill>
                  <a:srgbClr val="002060"/>
                </a:solidFill>
                <a:effectLst/>
                <a:latin typeface="Times New Roman" pitchFamily="18" charset="0"/>
              </a:rPr>
              <a:t>          Economics</a:t>
            </a:r>
            <a:endParaRPr lang="en-GB" dirty="0">
              <a:solidFill>
                <a:srgbClr val="002060"/>
              </a:solidFill>
            </a:endParaRPr>
          </a:p>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dirty="0" smtClean="0">
              <a:ln>
                <a:noFill/>
              </a:ln>
              <a:solidFill>
                <a:srgbClr val="002060"/>
              </a:solidFill>
              <a:effectLst/>
              <a:latin typeface="Times New Roman" pitchFamily="18" charset="0"/>
            </a:endParaRPr>
          </a:p>
          <a:p>
            <a:pPr marL="0" marR="0" indent="0" algn="l" defTabSz="914400" rtl="0" eaLnBrk="1" fontAlgn="base" latinLnBrk="0" hangingPunct="1">
              <a:lnSpc>
                <a:spcPct val="100000"/>
              </a:lnSpc>
              <a:spcBef>
                <a:spcPct val="0"/>
              </a:spcBef>
              <a:spcAft>
                <a:spcPct val="0"/>
              </a:spcAft>
              <a:buClrTx/>
              <a:buSzTx/>
              <a:buFontTx/>
              <a:buNone/>
              <a:tabLst/>
            </a:pPr>
            <a:r>
              <a:rPr lang="en-GB" dirty="0" smtClean="0">
                <a:solidFill>
                  <a:srgbClr val="002060"/>
                </a:solidFill>
              </a:rPr>
              <a:t>	Products</a:t>
            </a:r>
          </a:p>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dirty="0">
              <a:ln>
                <a:noFill/>
              </a:ln>
              <a:solidFill>
                <a:srgbClr val="002060"/>
              </a:solidFill>
              <a:effectLst/>
              <a:latin typeface="Times New Roman" pitchFamily="18" charset="0"/>
            </a:endParaRPr>
          </a:p>
          <a:p>
            <a:pPr marL="0" marR="0" indent="0" algn="l" defTabSz="914400" rtl="0" eaLnBrk="1" fontAlgn="base" latinLnBrk="0" hangingPunct="1">
              <a:lnSpc>
                <a:spcPct val="100000"/>
              </a:lnSpc>
              <a:spcBef>
                <a:spcPct val="0"/>
              </a:spcBef>
              <a:spcAft>
                <a:spcPct val="0"/>
              </a:spcAft>
              <a:buClrTx/>
              <a:buSzTx/>
              <a:buFontTx/>
              <a:buNone/>
              <a:tabLst/>
            </a:pPr>
            <a:endParaRPr lang="en-GB" dirty="0" smtClean="0">
              <a:solidFill>
                <a:srgbClr val="002060"/>
              </a:solidFill>
            </a:endParaRPr>
          </a:p>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dirty="0">
              <a:ln>
                <a:noFill/>
              </a:ln>
              <a:solidFill>
                <a:srgbClr val="002060"/>
              </a:solidFill>
              <a:effectLst/>
              <a:latin typeface="Times New Roman" pitchFamily="18" charset="0"/>
            </a:endParaRPr>
          </a:p>
          <a:p>
            <a:pPr marL="0" marR="0" indent="0" algn="l" defTabSz="914400" rtl="0" eaLnBrk="1" fontAlgn="base" latinLnBrk="0" hangingPunct="1">
              <a:lnSpc>
                <a:spcPct val="100000"/>
              </a:lnSpc>
              <a:spcBef>
                <a:spcPct val="0"/>
              </a:spcBef>
              <a:spcAft>
                <a:spcPct val="0"/>
              </a:spcAft>
              <a:buClrTx/>
              <a:buSzTx/>
              <a:buFontTx/>
              <a:buNone/>
              <a:tabLst/>
            </a:pPr>
            <a:r>
              <a:rPr lang="en-GB" sz="2000" dirty="0" smtClean="0">
                <a:solidFill>
                  <a:srgbClr val="002060"/>
                </a:solidFill>
              </a:rPr>
              <a:t>Production</a:t>
            </a:r>
            <a:r>
              <a:rPr lang="en-GB" dirty="0" smtClean="0">
                <a:solidFill>
                  <a:srgbClr val="002060"/>
                </a:solidFill>
              </a:rPr>
              <a:t>	</a:t>
            </a:r>
            <a:r>
              <a:rPr lang="en-GB" sz="2000" dirty="0" smtClean="0">
                <a:solidFill>
                  <a:srgbClr val="002060"/>
                </a:solidFill>
              </a:rPr>
              <a:t>Consumption</a:t>
            </a:r>
          </a:p>
          <a:p>
            <a:pPr marL="0" marR="0" indent="0" algn="l" defTabSz="914400" rtl="0" eaLnBrk="1" fontAlgn="base" latinLnBrk="0" hangingPunct="1">
              <a:lnSpc>
                <a:spcPct val="100000"/>
              </a:lnSpc>
              <a:spcBef>
                <a:spcPct val="0"/>
              </a:spcBef>
              <a:spcAft>
                <a:spcPct val="0"/>
              </a:spcAft>
              <a:buClrTx/>
              <a:buSzTx/>
              <a:buFontTx/>
              <a:buNone/>
              <a:tabLst/>
            </a:pPr>
            <a:endParaRPr kumimoji="0" lang="en-GB" sz="2000" b="0" i="0" u="none" strike="noStrike" cap="none" normalizeH="0" baseline="0" dirty="0">
              <a:ln>
                <a:noFill/>
              </a:ln>
              <a:solidFill>
                <a:srgbClr val="002060"/>
              </a:solidFill>
              <a:effectLst/>
              <a:latin typeface="Times New Roman" pitchFamily="18" charset="0"/>
            </a:endParaRPr>
          </a:p>
          <a:p>
            <a:pPr marL="0" marR="0" indent="0" algn="l" defTabSz="914400" rtl="0" eaLnBrk="1" fontAlgn="base" latinLnBrk="0" hangingPunct="1">
              <a:lnSpc>
                <a:spcPct val="100000"/>
              </a:lnSpc>
              <a:spcBef>
                <a:spcPct val="0"/>
              </a:spcBef>
              <a:spcAft>
                <a:spcPct val="0"/>
              </a:spcAft>
              <a:buClrTx/>
              <a:buSzTx/>
              <a:buFontTx/>
              <a:buNone/>
              <a:tabLst/>
            </a:pPr>
            <a:endParaRPr lang="en-GB" sz="2000" dirty="0" smtClean="0">
              <a:solidFill>
                <a:srgbClr val="002060"/>
              </a:solidFill>
            </a:endParaRPr>
          </a:p>
          <a:p>
            <a:pPr marL="0" marR="0" indent="0" algn="l" defTabSz="914400" rtl="0" eaLnBrk="1" fontAlgn="base" latinLnBrk="0" hangingPunct="1">
              <a:lnSpc>
                <a:spcPct val="100000"/>
              </a:lnSpc>
              <a:spcBef>
                <a:spcPct val="0"/>
              </a:spcBef>
              <a:spcAft>
                <a:spcPct val="0"/>
              </a:spcAft>
              <a:buClrTx/>
              <a:buSzTx/>
              <a:buFontTx/>
              <a:buNone/>
              <a:tabLst/>
            </a:pPr>
            <a:endParaRPr kumimoji="0" lang="en-GB" sz="2000" b="0" i="0" u="none" strike="noStrike" cap="none" normalizeH="0" baseline="0" dirty="0">
              <a:ln>
                <a:noFill/>
              </a:ln>
              <a:solidFill>
                <a:srgbClr val="002060"/>
              </a:solidFill>
              <a:effectLst/>
              <a:latin typeface="Times New Roman" pitchFamily="18" charset="0"/>
            </a:endParaRPr>
          </a:p>
          <a:p>
            <a:pPr marL="0" marR="0" indent="0" algn="l" defTabSz="914400" rtl="0" eaLnBrk="1" fontAlgn="base" latinLnBrk="0" hangingPunct="1">
              <a:lnSpc>
                <a:spcPct val="100000"/>
              </a:lnSpc>
              <a:spcBef>
                <a:spcPct val="0"/>
              </a:spcBef>
              <a:spcAft>
                <a:spcPct val="0"/>
              </a:spcAft>
              <a:buClrTx/>
              <a:buSzTx/>
              <a:buFontTx/>
              <a:buNone/>
              <a:tabLst/>
            </a:pPr>
            <a:endParaRPr lang="en-GB" sz="2000" dirty="0" smtClean="0">
              <a:solidFill>
                <a:srgbClr val="002060"/>
              </a:solidFill>
            </a:endParaRPr>
          </a:p>
          <a:p>
            <a:pPr marL="0" marR="0" indent="0" algn="l"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smtClean="0">
                <a:ln>
                  <a:noFill/>
                </a:ln>
                <a:solidFill>
                  <a:srgbClr val="002060"/>
                </a:solidFill>
                <a:effectLst/>
                <a:latin typeface="Times New Roman" pitchFamily="18" charset="0"/>
              </a:rPr>
              <a:t>	    Money</a:t>
            </a:r>
          </a:p>
          <a:p>
            <a:pPr marL="0" marR="0" indent="0" algn="l" defTabSz="914400" rtl="0" eaLnBrk="1" fontAlgn="base" latinLnBrk="0" hangingPunct="1">
              <a:lnSpc>
                <a:spcPct val="100000"/>
              </a:lnSpc>
              <a:spcBef>
                <a:spcPct val="0"/>
              </a:spcBef>
              <a:spcAft>
                <a:spcPct val="0"/>
              </a:spcAft>
              <a:buClrTx/>
              <a:buSzTx/>
              <a:buFontTx/>
              <a:buNone/>
              <a:tabLst/>
            </a:pPr>
            <a:endParaRPr kumimoji="0" lang="en-GB" sz="2000" b="0" i="0" u="none" strike="noStrike" cap="none" normalizeH="0" baseline="0" dirty="0" smtClean="0">
              <a:ln>
                <a:noFill/>
              </a:ln>
              <a:solidFill>
                <a:srgbClr val="002060"/>
              </a:solidFill>
              <a:effectLst/>
              <a:latin typeface="Times New Roman" pitchFamily="18" charset="0"/>
            </a:endParaRPr>
          </a:p>
        </p:txBody>
      </p:sp>
      <p:sp>
        <p:nvSpPr>
          <p:cNvPr id="6" name="Curved Down Arrow 5"/>
          <p:cNvSpPr/>
          <p:nvPr/>
        </p:nvSpPr>
        <p:spPr bwMode="auto">
          <a:xfrm>
            <a:off x="5643570" y="2428868"/>
            <a:ext cx="2144846" cy="1017272"/>
          </a:xfrm>
          <a:prstGeom prst="curvedDownArrow">
            <a:avLst/>
          </a:prstGeom>
          <a:solidFill>
            <a:schemeClr val="accent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New Roman" pitchFamily="18" charset="0"/>
            </a:endParaRPr>
          </a:p>
        </p:txBody>
      </p:sp>
      <p:sp>
        <p:nvSpPr>
          <p:cNvPr id="7" name="Curved Down Arrow 6"/>
          <p:cNvSpPr/>
          <p:nvPr/>
        </p:nvSpPr>
        <p:spPr bwMode="auto">
          <a:xfrm rot="10800000">
            <a:off x="5572132" y="3857628"/>
            <a:ext cx="2000264" cy="1071570"/>
          </a:xfrm>
          <a:prstGeom prst="curvedDownArrow">
            <a:avLst/>
          </a:prstGeom>
          <a:solidFill>
            <a:schemeClr val="accent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New Roman" pitchFamily="18" charset="0"/>
            </a:endParaRPr>
          </a:p>
        </p:txBody>
      </p:sp>
      <p:sp>
        <p:nvSpPr>
          <p:cNvPr id="8" name="Down Arrow 7"/>
          <p:cNvSpPr/>
          <p:nvPr/>
        </p:nvSpPr>
        <p:spPr bwMode="auto">
          <a:xfrm>
            <a:off x="7929586" y="3786190"/>
            <a:ext cx="270318" cy="2000264"/>
          </a:xfrm>
          <a:prstGeom prst="downArrow">
            <a:avLst/>
          </a:prstGeom>
          <a:solidFill>
            <a:srgbClr val="0070C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New Roman" pitchFamily="18" charset="0"/>
            </a:endParaRPr>
          </a:p>
        </p:txBody>
      </p:sp>
      <p:sp>
        <p:nvSpPr>
          <p:cNvPr id="10" name="Down Arrow 9"/>
          <p:cNvSpPr/>
          <p:nvPr/>
        </p:nvSpPr>
        <p:spPr bwMode="auto">
          <a:xfrm>
            <a:off x="5286380" y="3786190"/>
            <a:ext cx="285752" cy="2000264"/>
          </a:xfrm>
          <a:prstGeom prst="downArrow">
            <a:avLst/>
          </a:prstGeom>
          <a:solidFill>
            <a:srgbClr val="0070C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New Roman" pitchFamily="18" charset="0"/>
            </a:endParaRPr>
          </a:p>
        </p:txBody>
      </p:sp>
      <p:sp>
        <p:nvSpPr>
          <p:cNvPr id="12" name="Bent Arrow 11"/>
          <p:cNvSpPr/>
          <p:nvPr/>
        </p:nvSpPr>
        <p:spPr bwMode="auto">
          <a:xfrm rot="5400000">
            <a:off x="2678893" y="1821645"/>
            <a:ext cx="1000132" cy="2357454"/>
          </a:xfrm>
          <a:prstGeom prst="bentArrow">
            <a:avLst>
              <a:gd name="adj1" fmla="val 25000"/>
              <a:gd name="adj2" fmla="val 25000"/>
              <a:gd name="adj3" fmla="val 25000"/>
              <a:gd name="adj4" fmla="val 43750"/>
            </a:avLst>
          </a:prstGeom>
          <a:solidFill>
            <a:srgbClr val="0070C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New Roman" pitchFamily="18" charset="0"/>
            </a:endParaRPr>
          </a:p>
        </p:txBody>
      </p:sp>
      <p:sp>
        <p:nvSpPr>
          <p:cNvPr id="13" name="Right Arrow 12"/>
          <p:cNvSpPr/>
          <p:nvPr/>
        </p:nvSpPr>
        <p:spPr bwMode="auto">
          <a:xfrm>
            <a:off x="2643174" y="3429000"/>
            <a:ext cx="2428892" cy="428628"/>
          </a:xfrm>
          <a:prstGeom prst="rightArrow">
            <a:avLst/>
          </a:prstGeom>
          <a:solidFill>
            <a:srgbClr val="0070C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New Roman" pitchFamily="18" charset="0"/>
            </a:endParaRPr>
          </a:p>
        </p:txBody>
      </p:sp>
      <p:sp>
        <p:nvSpPr>
          <p:cNvPr id="14" name="Bent Arrow 13"/>
          <p:cNvSpPr/>
          <p:nvPr/>
        </p:nvSpPr>
        <p:spPr bwMode="auto">
          <a:xfrm rot="16200000">
            <a:off x="3057803" y="3728751"/>
            <a:ext cx="1313882" cy="3857652"/>
          </a:xfrm>
          <a:prstGeom prst="bentArrow">
            <a:avLst/>
          </a:prstGeom>
          <a:solidFill>
            <a:srgbClr val="0070C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New Roman" pitchFamily="18" charset="0"/>
            </a:endParaRPr>
          </a:p>
        </p:txBody>
      </p:sp>
      <p:sp>
        <p:nvSpPr>
          <p:cNvPr id="15" name="TextBox 14"/>
          <p:cNvSpPr txBox="1"/>
          <p:nvPr/>
        </p:nvSpPr>
        <p:spPr>
          <a:xfrm>
            <a:off x="5715008" y="5929330"/>
            <a:ext cx="2893997" cy="461665"/>
          </a:xfrm>
          <a:prstGeom prst="rect">
            <a:avLst/>
          </a:prstGeom>
          <a:noFill/>
        </p:spPr>
        <p:txBody>
          <a:bodyPr wrap="none" rtlCol="0">
            <a:spAutoFit/>
          </a:bodyPr>
          <a:lstStyle/>
          <a:p>
            <a:r>
              <a:rPr lang="en-GB" dirty="0" smtClean="0">
                <a:solidFill>
                  <a:srgbClr val="92D050"/>
                </a:solidFill>
              </a:rPr>
              <a:t>Materials, Waste Heat</a:t>
            </a:r>
            <a:endParaRPr lang="en-GB" dirty="0">
              <a:solidFill>
                <a:srgbClr val="92D050"/>
              </a:solidFill>
            </a:endParaRPr>
          </a:p>
        </p:txBody>
      </p:sp>
      <p:sp>
        <p:nvSpPr>
          <p:cNvPr id="16" name="Rectangle 15"/>
          <p:cNvSpPr/>
          <p:nvPr/>
        </p:nvSpPr>
        <p:spPr>
          <a:xfrm>
            <a:off x="285720" y="285728"/>
            <a:ext cx="8572560" cy="830997"/>
          </a:xfrm>
          <a:prstGeom prst="rect">
            <a:avLst/>
          </a:prstGeom>
        </p:spPr>
        <p:txBody>
          <a:bodyPr wrap="square">
            <a:spAutoFit/>
          </a:bodyPr>
          <a:lstStyle/>
          <a:p>
            <a:pPr algn="ctr" eaLnBrk="0" hangingPunct="0">
              <a:spcBef>
                <a:spcPct val="50000"/>
              </a:spcBef>
            </a:pPr>
            <a:r>
              <a:rPr lang="en-GB" dirty="0" smtClean="0">
                <a:latin typeface="Tahoma" pitchFamily="34" charset="0"/>
              </a:rPr>
              <a:t>Economics depends on the natural environment to provide resources and ecosystem services</a:t>
            </a:r>
            <a:endParaRPr lang="en-GB" dirty="0">
              <a:latin typeface="Tahoma" pitchFamily="34"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3"/>
          <p:cNvSpPr>
            <a:spLocks noGrp="1"/>
          </p:cNvSpPr>
          <p:nvPr>
            <p:ph type="sldNum" sz="quarter" idx="12"/>
          </p:nvPr>
        </p:nvSpPr>
        <p:spPr/>
        <p:txBody>
          <a:bodyPr/>
          <a:lstStyle/>
          <a:p>
            <a:fld id="{83AB2D2E-3240-4BAA-BB92-AE4CA5F43FA6}" type="slidenum">
              <a:rPr lang="en-GB"/>
              <a:pPr/>
              <a:t>13</a:t>
            </a:fld>
            <a:endParaRPr lang="en-GB"/>
          </a:p>
        </p:txBody>
      </p:sp>
      <p:sp>
        <p:nvSpPr>
          <p:cNvPr id="23558" name="Text Box 6"/>
          <p:cNvSpPr txBox="1">
            <a:spLocks noChangeArrowheads="1"/>
          </p:cNvSpPr>
          <p:nvPr/>
        </p:nvSpPr>
        <p:spPr bwMode="auto">
          <a:xfrm>
            <a:off x="228600" y="533400"/>
            <a:ext cx="7239000" cy="5934075"/>
          </a:xfrm>
          <a:prstGeom prst="rect">
            <a:avLst/>
          </a:prstGeom>
          <a:noFill/>
          <a:ln w="9525">
            <a:noFill/>
            <a:miter lim="800000"/>
            <a:headEnd/>
            <a:tailEnd/>
          </a:ln>
          <a:effectLst/>
        </p:spPr>
        <p:txBody>
          <a:bodyPr>
            <a:spAutoFit/>
          </a:bodyPr>
          <a:lstStyle/>
          <a:p>
            <a:pPr eaLnBrk="0" hangingPunct="0">
              <a:spcBef>
                <a:spcPct val="50000"/>
              </a:spcBef>
            </a:pPr>
            <a:r>
              <a:rPr lang="en-GB">
                <a:latin typeface="Tahoma" pitchFamily="34" charset="0"/>
              </a:rPr>
              <a:t>Carrying capacity of an ecosystem</a:t>
            </a:r>
          </a:p>
          <a:p>
            <a:pPr eaLnBrk="0" hangingPunct="0">
              <a:spcBef>
                <a:spcPct val="50000"/>
              </a:spcBef>
            </a:pPr>
            <a:endParaRPr lang="en-GB">
              <a:latin typeface="Tahoma" pitchFamily="34" charset="0"/>
            </a:endParaRPr>
          </a:p>
          <a:p>
            <a:pPr eaLnBrk="0" hangingPunct="0">
              <a:spcBef>
                <a:spcPct val="50000"/>
              </a:spcBef>
            </a:pPr>
            <a:r>
              <a:rPr lang="en-GB"/>
              <a:t>	</a:t>
            </a:r>
            <a:r>
              <a:rPr lang="en-GB" i="1">
                <a:latin typeface="Tahoma" pitchFamily="34" charset="0"/>
              </a:rPr>
              <a:t>…is the maximum number of individuals of a 	given species that the ecosystem can support 	indefinitely</a:t>
            </a:r>
            <a:r>
              <a:rPr lang="en-GB">
                <a:latin typeface="Tahoma" pitchFamily="34" charset="0"/>
              </a:rPr>
              <a:t>.</a:t>
            </a:r>
          </a:p>
          <a:p>
            <a:pPr eaLnBrk="0" hangingPunct="0">
              <a:spcBef>
                <a:spcPct val="50000"/>
              </a:spcBef>
            </a:pPr>
            <a:endParaRPr lang="en-GB">
              <a:latin typeface="Tahoma" pitchFamily="34" charset="0"/>
            </a:endParaRPr>
          </a:p>
          <a:p>
            <a:pPr eaLnBrk="0" hangingPunct="0">
              <a:spcBef>
                <a:spcPct val="50000"/>
              </a:spcBef>
            </a:pPr>
            <a:r>
              <a:rPr lang="en-GB">
                <a:latin typeface="Tahoma" pitchFamily="34" charset="0"/>
              </a:rPr>
              <a:t>Two factors are important:</a:t>
            </a:r>
          </a:p>
          <a:p>
            <a:pPr eaLnBrk="0" hangingPunct="0">
              <a:spcBef>
                <a:spcPct val="50000"/>
              </a:spcBef>
            </a:pPr>
            <a:endParaRPr lang="en-GB">
              <a:latin typeface="Tahoma" pitchFamily="34" charset="0"/>
            </a:endParaRPr>
          </a:p>
          <a:p>
            <a:pPr eaLnBrk="0" hangingPunct="0">
              <a:spcBef>
                <a:spcPct val="50000"/>
              </a:spcBef>
            </a:pPr>
            <a:r>
              <a:rPr lang="en-GB">
                <a:latin typeface="Tahoma" pitchFamily="34" charset="0"/>
              </a:rPr>
              <a:t>	1. </a:t>
            </a:r>
            <a:r>
              <a:rPr lang="en-GB" i="1">
                <a:latin typeface="Tahoma" pitchFamily="34" charset="0"/>
              </a:rPr>
              <a:t>Resource availability</a:t>
            </a:r>
            <a:endParaRPr lang="en-GB">
              <a:latin typeface="Tahoma" pitchFamily="34" charset="0"/>
            </a:endParaRPr>
          </a:p>
          <a:p>
            <a:pPr eaLnBrk="0" hangingPunct="0">
              <a:spcBef>
                <a:spcPct val="50000"/>
              </a:spcBef>
            </a:pPr>
            <a:endParaRPr lang="en-GB">
              <a:latin typeface="Tahoma" pitchFamily="34" charset="0"/>
            </a:endParaRPr>
          </a:p>
          <a:p>
            <a:pPr eaLnBrk="0" hangingPunct="0">
              <a:spcBef>
                <a:spcPct val="50000"/>
              </a:spcBef>
            </a:pPr>
            <a:r>
              <a:rPr lang="en-GB">
                <a:latin typeface="Tahoma" pitchFamily="34" charset="0"/>
              </a:rPr>
              <a:t>	2. </a:t>
            </a:r>
            <a:r>
              <a:rPr lang="en-GB" i="1">
                <a:latin typeface="Tahoma" pitchFamily="34" charset="0"/>
              </a:rPr>
              <a:t>Quantity of resources that individuals of 	    that species require</a:t>
            </a:r>
            <a:r>
              <a:rPr lang="en-GB">
                <a:latin typeface="Tahoma" pitchFamily="34" charset="0"/>
              </a:rPr>
              <a:t>. </a:t>
            </a:r>
          </a:p>
        </p:txBody>
      </p:sp>
      <p:pic>
        <p:nvPicPr>
          <p:cNvPr id="23559" name="Picture 7" descr="028_ Forbidden Palace"/>
          <p:cNvPicPr>
            <a:picLocks noChangeAspect="1" noChangeArrowheads="1"/>
          </p:cNvPicPr>
          <p:nvPr/>
        </p:nvPicPr>
        <p:blipFill>
          <a:blip r:embed="rId3" cstate="print"/>
          <a:srcRect/>
          <a:stretch>
            <a:fillRect/>
          </a:stretch>
        </p:blipFill>
        <p:spPr bwMode="auto">
          <a:xfrm>
            <a:off x="4953000" y="2667000"/>
            <a:ext cx="3962400" cy="2971800"/>
          </a:xfrm>
          <a:prstGeom prst="rect">
            <a:avLst/>
          </a:prstGeom>
          <a:noFill/>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3"/>
          <p:cNvSpPr>
            <a:spLocks noGrp="1"/>
          </p:cNvSpPr>
          <p:nvPr>
            <p:ph type="sldNum" sz="quarter" idx="12"/>
          </p:nvPr>
        </p:nvSpPr>
        <p:spPr/>
        <p:txBody>
          <a:bodyPr/>
          <a:lstStyle/>
          <a:p>
            <a:fld id="{C00F6171-29FD-46C9-B3EC-EBEEE5780268}" type="slidenum">
              <a:rPr lang="en-GB"/>
              <a:pPr/>
              <a:t>14</a:t>
            </a:fld>
            <a:endParaRPr lang="en-GB"/>
          </a:p>
        </p:txBody>
      </p:sp>
      <p:sp>
        <p:nvSpPr>
          <p:cNvPr id="25602" name="Text Box 2"/>
          <p:cNvSpPr txBox="1">
            <a:spLocks noChangeArrowheads="1"/>
          </p:cNvSpPr>
          <p:nvPr/>
        </p:nvSpPr>
        <p:spPr bwMode="auto">
          <a:xfrm>
            <a:off x="0" y="0"/>
            <a:ext cx="3581400" cy="8124825"/>
          </a:xfrm>
          <a:prstGeom prst="rect">
            <a:avLst/>
          </a:prstGeom>
          <a:noFill/>
          <a:ln w="9525">
            <a:noFill/>
            <a:miter lim="800000"/>
            <a:headEnd/>
            <a:tailEnd/>
          </a:ln>
          <a:effectLst/>
        </p:spPr>
        <p:txBody>
          <a:bodyPr>
            <a:spAutoFit/>
          </a:bodyPr>
          <a:lstStyle/>
          <a:p>
            <a:pPr eaLnBrk="0" hangingPunct="0">
              <a:spcBef>
                <a:spcPct val="50000"/>
              </a:spcBef>
            </a:pPr>
            <a:endParaRPr lang="en-GB"/>
          </a:p>
          <a:p>
            <a:pPr eaLnBrk="0" hangingPunct="0">
              <a:spcBef>
                <a:spcPct val="50000"/>
              </a:spcBef>
            </a:pPr>
            <a:endParaRPr lang="en-GB"/>
          </a:p>
          <a:p>
            <a:pPr eaLnBrk="0" hangingPunct="0">
              <a:spcBef>
                <a:spcPct val="50000"/>
              </a:spcBef>
            </a:pPr>
            <a:r>
              <a:rPr lang="en-GB" i="1">
                <a:latin typeface="Tahoma" pitchFamily="34" charset="0"/>
              </a:rPr>
              <a:t>‘ reflects that at any given point in time, there are limits to the amount of environmental pressure that the Earth’s ecosystems can handle without irreversible damage to these systems or to the life support processes that they enable’</a:t>
            </a:r>
            <a:endParaRPr lang="en-GB">
              <a:latin typeface="Tahoma" pitchFamily="34" charset="0"/>
            </a:endParaRPr>
          </a:p>
          <a:p>
            <a:pPr algn="r" eaLnBrk="0" hangingPunct="0">
              <a:spcBef>
                <a:spcPct val="50000"/>
              </a:spcBef>
            </a:pPr>
            <a:r>
              <a:rPr lang="en-GB" b="1" i="1">
                <a:latin typeface="Tahoma" pitchFamily="34" charset="0"/>
              </a:rPr>
              <a:t>European Environment Agency EEA</a:t>
            </a:r>
          </a:p>
          <a:p>
            <a:pPr algn="r" eaLnBrk="0" hangingPunct="0">
              <a:spcBef>
                <a:spcPct val="50000"/>
              </a:spcBef>
            </a:pPr>
            <a:endParaRPr lang="en-GB" b="1" i="1">
              <a:latin typeface="Tahoma" pitchFamily="34" charset="0"/>
            </a:endParaRPr>
          </a:p>
          <a:p>
            <a:pPr eaLnBrk="0" hangingPunct="0">
              <a:spcBef>
                <a:spcPct val="50000"/>
              </a:spcBef>
            </a:pPr>
            <a:endParaRPr lang="en-GB" b="1" i="1"/>
          </a:p>
          <a:p>
            <a:pPr algn="r" eaLnBrk="0" hangingPunct="0">
              <a:spcBef>
                <a:spcPct val="50000"/>
              </a:spcBef>
            </a:pPr>
            <a:endParaRPr lang="en-GB"/>
          </a:p>
        </p:txBody>
      </p:sp>
      <p:pic>
        <p:nvPicPr>
          <p:cNvPr id="25603" name="Picture 3" descr="khaosan2"/>
          <p:cNvPicPr>
            <a:picLocks noChangeAspect="1" noChangeArrowheads="1"/>
          </p:cNvPicPr>
          <p:nvPr/>
        </p:nvPicPr>
        <p:blipFill>
          <a:blip r:embed="rId3" cstate="print"/>
          <a:srcRect/>
          <a:stretch>
            <a:fillRect/>
          </a:stretch>
        </p:blipFill>
        <p:spPr bwMode="auto">
          <a:xfrm>
            <a:off x="4191000" y="2209800"/>
            <a:ext cx="4479925" cy="3090863"/>
          </a:xfrm>
          <a:prstGeom prst="rect">
            <a:avLst/>
          </a:prstGeom>
          <a:noFill/>
        </p:spPr>
      </p:pic>
      <p:sp>
        <p:nvSpPr>
          <p:cNvPr id="25604" name="Rectangle 4"/>
          <p:cNvSpPr>
            <a:spLocks noChangeArrowheads="1"/>
          </p:cNvSpPr>
          <p:nvPr/>
        </p:nvSpPr>
        <p:spPr bwMode="auto">
          <a:xfrm>
            <a:off x="4267200" y="457200"/>
            <a:ext cx="4419600" cy="1187450"/>
          </a:xfrm>
          <a:prstGeom prst="rect">
            <a:avLst/>
          </a:prstGeom>
          <a:noFill/>
          <a:ln w="9525">
            <a:noFill/>
            <a:miter lim="800000"/>
            <a:headEnd/>
            <a:tailEnd/>
          </a:ln>
          <a:effectLst/>
        </p:spPr>
        <p:txBody>
          <a:bodyPr>
            <a:spAutoFit/>
          </a:bodyPr>
          <a:lstStyle/>
          <a:p>
            <a:r>
              <a:rPr lang="en-GB">
                <a:latin typeface="Tahoma" pitchFamily="34" charset="0"/>
              </a:rPr>
              <a:t>In Europe the concept of ‘environmental space’ was conceived:</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3"/>
          <p:cNvSpPr>
            <a:spLocks noGrp="1"/>
          </p:cNvSpPr>
          <p:nvPr>
            <p:ph type="sldNum" sz="quarter" idx="12"/>
          </p:nvPr>
        </p:nvSpPr>
        <p:spPr/>
        <p:txBody>
          <a:bodyPr/>
          <a:lstStyle/>
          <a:p>
            <a:fld id="{F311C4F9-79B1-4179-AC9B-44E45E539F31}" type="slidenum">
              <a:rPr lang="en-GB"/>
              <a:pPr/>
              <a:t>15</a:t>
            </a:fld>
            <a:endParaRPr lang="en-GB"/>
          </a:p>
        </p:txBody>
      </p:sp>
      <p:sp>
        <p:nvSpPr>
          <p:cNvPr id="26627" name="Text Box 3"/>
          <p:cNvSpPr txBox="1">
            <a:spLocks noChangeArrowheads="1"/>
          </p:cNvSpPr>
          <p:nvPr/>
        </p:nvSpPr>
        <p:spPr bwMode="auto">
          <a:xfrm>
            <a:off x="609600" y="533400"/>
            <a:ext cx="8001000" cy="2492990"/>
          </a:xfrm>
          <a:prstGeom prst="rect">
            <a:avLst/>
          </a:prstGeom>
          <a:noFill/>
          <a:ln w="9525">
            <a:noFill/>
            <a:miter lim="800000"/>
            <a:headEnd/>
            <a:tailEnd/>
          </a:ln>
          <a:effectLst/>
        </p:spPr>
        <p:txBody>
          <a:bodyPr wrap="square">
            <a:spAutoFit/>
          </a:bodyPr>
          <a:lstStyle/>
          <a:p>
            <a:pPr eaLnBrk="0" hangingPunct="0">
              <a:spcBef>
                <a:spcPct val="50000"/>
              </a:spcBef>
            </a:pPr>
            <a:r>
              <a:rPr lang="en-GB" dirty="0">
                <a:latin typeface="Tahoma" pitchFamily="34" charset="0"/>
              </a:rPr>
              <a:t>Such services provided by the Earth’s ecosystems, and for which there is limited space include:</a:t>
            </a:r>
          </a:p>
          <a:p>
            <a:pPr eaLnBrk="0" hangingPunct="0">
              <a:spcBef>
                <a:spcPct val="50000"/>
              </a:spcBef>
            </a:pPr>
            <a:endParaRPr lang="en-GB" dirty="0">
              <a:latin typeface="Tahoma" pitchFamily="34" charset="0"/>
            </a:endParaRPr>
          </a:p>
          <a:p>
            <a:pPr eaLnBrk="0" hangingPunct="0">
              <a:spcBef>
                <a:spcPct val="50000"/>
              </a:spcBef>
            </a:pPr>
            <a:endParaRPr lang="en-GB" dirty="0">
              <a:latin typeface="Tahoma" pitchFamily="34" charset="0"/>
            </a:endParaRPr>
          </a:p>
          <a:p>
            <a:pPr eaLnBrk="0" hangingPunct="0">
              <a:spcBef>
                <a:spcPct val="50000"/>
              </a:spcBef>
            </a:pPr>
            <a:r>
              <a:rPr lang="en-GB" dirty="0"/>
              <a:t>	</a:t>
            </a:r>
            <a:r>
              <a:rPr lang="en-GB" i="1" dirty="0" smtClean="0">
                <a:latin typeface="Tahoma" pitchFamily="34" charset="0"/>
              </a:rPr>
              <a:t>‘</a:t>
            </a:r>
            <a:endParaRPr lang="en-GB" dirty="0">
              <a:latin typeface="Tahoma" pitchFamily="34" charset="0"/>
            </a:endParaRPr>
          </a:p>
        </p:txBody>
      </p:sp>
      <p:pic>
        <p:nvPicPr>
          <p:cNvPr id="1026" name="Picture 2" descr="C:\Documents and Settings\Mike\My Documents\My Pictures\Bear Adventure\Bear Adventure 4\2007-09-15-1151-47\DSCF0009.JPG"/>
          <p:cNvPicPr>
            <a:picLocks noChangeAspect="1" noChangeArrowheads="1"/>
          </p:cNvPicPr>
          <p:nvPr/>
        </p:nvPicPr>
        <p:blipFill>
          <a:blip r:embed="rId3" cstate="print"/>
          <a:srcRect/>
          <a:stretch>
            <a:fillRect/>
          </a:stretch>
        </p:blipFill>
        <p:spPr bwMode="auto">
          <a:xfrm>
            <a:off x="1643042" y="1500174"/>
            <a:ext cx="5214974" cy="4786346"/>
          </a:xfrm>
          <a:prstGeom prst="rect">
            <a:avLst/>
          </a:prstGeom>
          <a:noFill/>
        </p:spPr>
      </p:pic>
      <p:sp>
        <p:nvSpPr>
          <p:cNvPr id="6" name="Rectangle 5"/>
          <p:cNvSpPr/>
          <p:nvPr/>
        </p:nvSpPr>
        <p:spPr>
          <a:xfrm>
            <a:off x="1214414" y="1628506"/>
            <a:ext cx="6643734" cy="4154984"/>
          </a:xfrm>
          <a:prstGeom prst="rect">
            <a:avLst/>
          </a:prstGeom>
        </p:spPr>
        <p:txBody>
          <a:bodyPr wrap="square">
            <a:spAutoFit/>
          </a:bodyPr>
          <a:lstStyle/>
          <a:p>
            <a:pPr eaLnBrk="0" hangingPunct="0">
              <a:spcBef>
                <a:spcPct val="50000"/>
              </a:spcBef>
            </a:pPr>
            <a:endParaRPr lang="en-GB" i="1" dirty="0" smtClean="0">
              <a:latin typeface="Tahoma" pitchFamily="34" charset="0"/>
            </a:endParaRPr>
          </a:p>
          <a:p>
            <a:pPr eaLnBrk="0" hangingPunct="0">
              <a:spcBef>
                <a:spcPct val="50000"/>
              </a:spcBef>
            </a:pPr>
            <a:r>
              <a:rPr lang="en-GB" i="1" dirty="0" smtClean="0">
                <a:latin typeface="Tahoma" pitchFamily="34" charset="0"/>
              </a:rPr>
              <a:t>Stocks’ of renewable, semi-renewable and</a:t>
            </a:r>
          </a:p>
          <a:p>
            <a:pPr eaLnBrk="0" hangingPunct="0">
              <a:spcBef>
                <a:spcPct val="50000"/>
              </a:spcBef>
            </a:pPr>
            <a:r>
              <a:rPr lang="en-GB" i="1" dirty="0" smtClean="0">
                <a:latin typeface="Tahoma" pitchFamily="34" charset="0"/>
              </a:rPr>
              <a:t>	 non-renewable resources.</a:t>
            </a:r>
          </a:p>
          <a:p>
            <a:pPr eaLnBrk="0" hangingPunct="0">
              <a:spcBef>
                <a:spcPct val="50000"/>
              </a:spcBef>
            </a:pPr>
            <a:endParaRPr lang="en-GB" dirty="0" smtClean="0">
              <a:latin typeface="Tahoma" pitchFamily="34" charset="0"/>
            </a:endParaRPr>
          </a:p>
          <a:p>
            <a:pPr eaLnBrk="0" hangingPunct="0">
              <a:spcBef>
                <a:spcPct val="50000"/>
              </a:spcBef>
            </a:pPr>
            <a:r>
              <a:rPr lang="en-GB" dirty="0" smtClean="0">
                <a:latin typeface="Tahoma" pitchFamily="34" charset="0"/>
              </a:rPr>
              <a:t>	‘</a:t>
            </a:r>
          </a:p>
          <a:p>
            <a:pPr eaLnBrk="0" hangingPunct="0">
              <a:spcBef>
                <a:spcPct val="50000"/>
              </a:spcBef>
            </a:pPr>
            <a:endParaRPr lang="en-GB" i="1" dirty="0" smtClean="0">
              <a:latin typeface="Tahoma" pitchFamily="34" charset="0"/>
            </a:endParaRPr>
          </a:p>
          <a:p>
            <a:pPr eaLnBrk="0" hangingPunct="0">
              <a:spcBef>
                <a:spcPct val="50000"/>
              </a:spcBef>
            </a:pPr>
            <a:r>
              <a:rPr lang="en-GB" i="1" dirty="0" smtClean="0">
                <a:latin typeface="Tahoma" pitchFamily="34" charset="0"/>
              </a:rPr>
              <a:t>	Sinks’ capacities to absorb waste, 	  	    pollution and encroachment</a:t>
            </a:r>
            <a:r>
              <a:rPr lang="en-GB" dirty="0" smtClean="0">
                <a:latin typeface="Tahoma" pitchFamily="34" charset="0"/>
              </a:rPr>
              <a:t>.</a:t>
            </a:r>
            <a:endParaRPr lang="en-GB" dirty="0">
              <a:latin typeface="Tahoma" pitchFamily="34" charset="0"/>
            </a:endParaRPr>
          </a:p>
        </p:txBody>
      </p:sp>
      <p:sp>
        <p:nvSpPr>
          <p:cNvPr id="7" name="Rectangle 6"/>
          <p:cNvSpPr/>
          <p:nvPr/>
        </p:nvSpPr>
        <p:spPr>
          <a:xfrm>
            <a:off x="428564" y="6215082"/>
            <a:ext cx="8715436" cy="461665"/>
          </a:xfrm>
          <a:prstGeom prst="rect">
            <a:avLst/>
          </a:prstGeom>
        </p:spPr>
        <p:txBody>
          <a:bodyPr wrap="square">
            <a:spAutoFit/>
          </a:bodyPr>
          <a:lstStyle/>
          <a:p>
            <a:pPr eaLnBrk="0" hangingPunct="0">
              <a:spcBef>
                <a:spcPct val="50000"/>
              </a:spcBef>
            </a:pPr>
            <a:r>
              <a:rPr lang="en-GB" dirty="0" smtClean="0">
                <a:latin typeface="Tahoma" pitchFamily="34" charset="0"/>
              </a:rPr>
              <a:t>Sustainability then, is intended to include ‘global equity’!</a:t>
            </a:r>
            <a:endParaRPr lang="en-GB" dirty="0">
              <a:latin typeface="Tahoma" pitchFamily="34" charset="0"/>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3"/>
          <p:cNvSpPr>
            <a:spLocks noGrp="1"/>
          </p:cNvSpPr>
          <p:nvPr>
            <p:ph type="sldNum" sz="quarter" idx="12"/>
          </p:nvPr>
        </p:nvSpPr>
        <p:spPr/>
        <p:txBody>
          <a:bodyPr/>
          <a:lstStyle/>
          <a:p>
            <a:fld id="{4C93C89C-96FA-45D3-BB8D-A28646B1AD4E}" type="slidenum">
              <a:rPr lang="en-GB"/>
              <a:pPr/>
              <a:t>16</a:t>
            </a:fld>
            <a:endParaRPr lang="en-GB"/>
          </a:p>
        </p:txBody>
      </p:sp>
      <p:pic>
        <p:nvPicPr>
          <p:cNvPr id="41986" name="Picture 2050" descr="Paris"/>
          <p:cNvPicPr>
            <a:picLocks noChangeAspect="1" noChangeArrowheads="1"/>
          </p:cNvPicPr>
          <p:nvPr/>
        </p:nvPicPr>
        <p:blipFill>
          <a:blip r:embed="rId3" cstate="print"/>
          <a:srcRect/>
          <a:stretch>
            <a:fillRect/>
          </a:stretch>
        </p:blipFill>
        <p:spPr bwMode="auto">
          <a:xfrm>
            <a:off x="1066800" y="457200"/>
            <a:ext cx="7391400" cy="4953000"/>
          </a:xfrm>
          <a:prstGeom prst="rect">
            <a:avLst/>
          </a:prstGeom>
          <a:noFill/>
        </p:spPr>
      </p:pic>
      <p:sp>
        <p:nvSpPr>
          <p:cNvPr id="41987" name="Text Box 2051"/>
          <p:cNvSpPr txBox="1">
            <a:spLocks noChangeArrowheads="1"/>
          </p:cNvSpPr>
          <p:nvPr/>
        </p:nvSpPr>
        <p:spPr bwMode="auto">
          <a:xfrm>
            <a:off x="838200" y="5715000"/>
            <a:ext cx="8001000" cy="457200"/>
          </a:xfrm>
          <a:prstGeom prst="rect">
            <a:avLst/>
          </a:prstGeom>
          <a:noFill/>
          <a:ln w="9525">
            <a:noFill/>
            <a:miter lim="800000"/>
            <a:headEnd/>
            <a:tailEnd/>
          </a:ln>
          <a:effectLst/>
        </p:spPr>
        <p:txBody>
          <a:bodyPr>
            <a:spAutoFit/>
          </a:bodyPr>
          <a:lstStyle/>
          <a:p>
            <a:pPr eaLnBrk="0" hangingPunct="0">
              <a:spcBef>
                <a:spcPct val="50000"/>
              </a:spcBef>
            </a:pPr>
            <a:r>
              <a:rPr lang="en-GB">
                <a:latin typeface="Tahoma" pitchFamily="34" charset="0"/>
              </a:rPr>
              <a:t>Paris was one of the first modern cities to introduce trees</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3"/>
          <p:cNvSpPr>
            <a:spLocks noGrp="1"/>
          </p:cNvSpPr>
          <p:nvPr>
            <p:ph type="sldNum" sz="quarter" idx="12"/>
          </p:nvPr>
        </p:nvSpPr>
        <p:spPr/>
        <p:txBody>
          <a:bodyPr/>
          <a:lstStyle/>
          <a:p>
            <a:fld id="{E706E81E-06D6-4EBA-9E3F-D084A8166E7F}" type="slidenum">
              <a:rPr lang="en-GB"/>
              <a:pPr/>
              <a:t>17</a:t>
            </a:fld>
            <a:endParaRPr lang="en-GB"/>
          </a:p>
        </p:txBody>
      </p:sp>
      <p:sp>
        <p:nvSpPr>
          <p:cNvPr id="27650" name="Text Box 2"/>
          <p:cNvSpPr txBox="1">
            <a:spLocks noChangeArrowheads="1"/>
          </p:cNvSpPr>
          <p:nvPr/>
        </p:nvSpPr>
        <p:spPr bwMode="auto">
          <a:xfrm>
            <a:off x="457200" y="381000"/>
            <a:ext cx="8305800" cy="6481763"/>
          </a:xfrm>
          <a:prstGeom prst="rect">
            <a:avLst/>
          </a:prstGeom>
          <a:noFill/>
          <a:ln w="9525">
            <a:noFill/>
            <a:miter lim="800000"/>
            <a:headEnd/>
            <a:tailEnd/>
          </a:ln>
          <a:effectLst/>
        </p:spPr>
        <p:txBody>
          <a:bodyPr>
            <a:spAutoFit/>
          </a:bodyPr>
          <a:lstStyle/>
          <a:p>
            <a:pPr eaLnBrk="0" hangingPunct="0">
              <a:spcBef>
                <a:spcPct val="50000"/>
              </a:spcBef>
            </a:pPr>
            <a:r>
              <a:rPr lang="en-GB">
                <a:latin typeface="Tahoma" pitchFamily="34" charset="0"/>
              </a:rPr>
              <a:t>Does it make sense then, that;</a:t>
            </a:r>
          </a:p>
          <a:p>
            <a:pPr eaLnBrk="0" hangingPunct="0">
              <a:spcBef>
                <a:spcPct val="50000"/>
              </a:spcBef>
            </a:pPr>
            <a:r>
              <a:rPr lang="en-GB">
                <a:latin typeface="Tahoma" pitchFamily="34" charset="0"/>
              </a:rPr>
              <a:t>	</a:t>
            </a:r>
            <a:r>
              <a:rPr lang="en-GB" i="1">
                <a:latin typeface="Tahoma" pitchFamily="34" charset="0"/>
              </a:rPr>
              <a:t>…nature cannot sustain a systematic concentration 	of substances extracted from the earth’s crust, such 	as fossil fuels?</a:t>
            </a:r>
            <a:endParaRPr lang="en-GB">
              <a:latin typeface="Tahoma" pitchFamily="34" charset="0"/>
            </a:endParaRPr>
          </a:p>
          <a:p>
            <a:pPr eaLnBrk="0" hangingPunct="0">
              <a:spcBef>
                <a:spcPct val="50000"/>
              </a:spcBef>
            </a:pPr>
            <a:endParaRPr lang="en-GB">
              <a:latin typeface="Tahoma" pitchFamily="34" charset="0"/>
            </a:endParaRPr>
          </a:p>
          <a:p>
            <a:pPr eaLnBrk="0" hangingPunct="0">
              <a:spcBef>
                <a:spcPct val="50000"/>
              </a:spcBef>
            </a:pPr>
            <a:r>
              <a:rPr lang="en-GB">
                <a:latin typeface="Tahoma" pitchFamily="34" charset="0"/>
              </a:rPr>
              <a:t>	</a:t>
            </a:r>
            <a:r>
              <a:rPr lang="en-GB" i="1">
                <a:latin typeface="Tahoma" pitchFamily="34" charset="0"/>
              </a:rPr>
              <a:t>…nature cannot sustain a systematic increase in 	unnatural persistent substances, such as 	polychlorinated biphenyls (PCBs) and 	chlorofluorocarbons (CFCs)?</a:t>
            </a:r>
            <a:endParaRPr lang="en-GB">
              <a:latin typeface="Tahoma" pitchFamily="34" charset="0"/>
            </a:endParaRPr>
          </a:p>
          <a:p>
            <a:pPr eaLnBrk="0" hangingPunct="0">
              <a:spcBef>
                <a:spcPct val="50000"/>
              </a:spcBef>
            </a:pPr>
            <a:endParaRPr lang="en-GB">
              <a:latin typeface="Tahoma" pitchFamily="34" charset="0"/>
            </a:endParaRPr>
          </a:p>
          <a:p>
            <a:pPr eaLnBrk="0" hangingPunct="0">
              <a:spcBef>
                <a:spcPct val="50000"/>
              </a:spcBef>
            </a:pPr>
            <a:r>
              <a:rPr lang="en-GB">
                <a:latin typeface="Tahoma" pitchFamily="34" charset="0"/>
              </a:rPr>
              <a:t>	</a:t>
            </a:r>
            <a:r>
              <a:rPr lang="en-GB" i="1">
                <a:latin typeface="Tahoma" pitchFamily="34" charset="0"/>
              </a:rPr>
              <a:t>…the physical basis for the productivity and diversity 	of nature must not be systematically deteriorated 	beyond nature’s ability to replenish itself, i.e. by 	over fishing, deforesting and depleting and 	destroying arable lands?</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3"/>
          <p:cNvSpPr>
            <a:spLocks noGrp="1"/>
          </p:cNvSpPr>
          <p:nvPr>
            <p:ph type="sldNum" sz="quarter" idx="12"/>
          </p:nvPr>
        </p:nvSpPr>
        <p:spPr/>
        <p:txBody>
          <a:bodyPr/>
          <a:lstStyle/>
          <a:p>
            <a:fld id="{1EAAFABD-FB90-44F4-BC09-9A31A7547578}" type="slidenum">
              <a:rPr lang="en-GB"/>
              <a:pPr/>
              <a:t>18</a:t>
            </a:fld>
            <a:endParaRPr lang="en-GB"/>
          </a:p>
        </p:txBody>
      </p:sp>
      <p:sp>
        <p:nvSpPr>
          <p:cNvPr id="28674" name="Text Box 2"/>
          <p:cNvSpPr txBox="1">
            <a:spLocks noChangeArrowheads="1"/>
          </p:cNvSpPr>
          <p:nvPr/>
        </p:nvSpPr>
        <p:spPr bwMode="auto">
          <a:xfrm>
            <a:off x="457200" y="609600"/>
            <a:ext cx="8153400" cy="5934075"/>
          </a:xfrm>
          <a:prstGeom prst="rect">
            <a:avLst/>
          </a:prstGeom>
          <a:noFill/>
          <a:ln w="9525">
            <a:noFill/>
            <a:miter lim="800000"/>
            <a:headEnd/>
            <a:tailEnd/>
          </a:ln>
          <a:effectLst/>
        </p:spPr>
        <p:txBody>
          <a:bodyPr>
            <a:spAutoFit/>
          </a:bodyPr>
          <a:lstStyle/>
          <a:p>
            <a:pPr eaLnBrk="0" hangingPunct="0">
              <a:spcBef>
                <a:spcPct val="50000"/>
              </a:spcBef>
            </a:pPr>
            <a:r>
              <a:rPr lang="en-GB">
                <a:latin typeface="Tahoma" pitchFamily="34" charset="0"/>
              </a:rPr>
              <a:t>What then, about industry and commerce?</a:t>
            </a:r>
          </a:p>
          <a:p>
            <a:pPr eaLnBrk="0" hangingPunct="0">
              <a:spcBef>
                <a:spcPct val="50000"/>
              </a:spcBef>
            </a:pPr>
            <a:endParaRPr lang="en-GB">
              <a:latin typeface="Tahoma" pitchFamily="34" charset="0"/>
            </a:endParaRPr>
          </a:p>
          <a:p>
            <a:pPr eaLnBrk="0" hangingPunct="0">
              <a:spcBef>
                <a:spcPct val="50000"/>
              </a:spcBef>
            </a:pPr>
            <a:r>
              <a:rPr lang="en-GB"/>
              <a:t>	</a:t>
            </a:r>
            <a:r>
              <a:rPr lang="en-GB" i="1">
                <a:latin typeface="Tahoma" pitchFamily="34" charset="0"/>
              </a:rPr>
              <a:t>Although business may be the cause of many 		environmental problems, the abilities and creativity 	of business means that it will also play a key role in 	generating workable technical and economic 	solutions to many environmental challenges.</a:t>
            </a:r>
          </a:p>
          <a:p>
            <a:pPr eaLnBrk="0" hangingPunct="0">
              <a:spcBef>
                <a:spcPct val="50000"/>
              </a:spcBef>
            </a:pPr>
            <a:endParaRPr lang="en-GB" i="1">
              <a:latin typeface="Tahoma" pitchFamily="34" charset="0"/>
            </a:endParaRPr>
          </a:p>
          <a:p>
            <a:pPr eaLnBrk="0" hangingPunct="0">
              <a:spcBef>
                <a:spcPct val="50000"/>
              </a:spcBef>
            </a:pPr>
            <a:r>
              <a:rPr lang="en-GB" i="1">
                <a:latin typeface="Tahoma" pitchFamily="34" charset="0"/>
              </a:rPr>
              <a:t>	Also, the environment ‘business’ is in itself an 	important  part of the whole business world, and 	many commercial  opportunities will arise from 	conservation and  environmental constraints, for 	example, in developing  ‘environmentally friendly’ 	goods and or services.</a:t>
            </a:r>
            <a:endParaRPr lang="en-GB">
              <a:latin typeface="Tahoma" pitchFamily="34" charset="0"/>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3"/>
          <p:cNvSpPr>
            <a:spLocks noGrp="1"/>
          </p:cNvSpPr>
          <p:nvPr>
            <p:ph type="sldNum" sz="quarter" idx="12"/>
          </p:nvPr>
        </p:nvSpPr>
        <p:spPr/>
        <p:txBody>
          <a:bodyPr/>
          <a:lstStyle/>
          <a:p>
            <a:fld id="{768D9F33-7153-40A6-A286-7749CBF20664}" type="slidenum">
              <a:rPr lang="en-GB"/>
              <a:pPr/>
              <a:t>19</a:t>
            </a:fld>
            <a:endParaRPr lang="en-GB"/>
          </a:p>
        </p:txBody>
      </p:sp>
      <p:pic>
        <p:nvPicPr>
          <p:cNvPr id="46082" name="Picture 2" descr="power station"/>
          <p:cNvPicPr>
            <a:picLocks noChangeAspect="1" noChangeArrowheads="1"/>
          </p:cNvPicPr>
          <p:nvPr/>
        </p:nvPicPr>
        <p:blipFill>
          <a:blip r:embed="rId3" cstate="print"/>
          <a:srcRect/>
          <a:stretch>
            <a:fillRect/>
          </a:stretch>
        </p:blipFill>
        <p:spPr bwMode="auto">
          <a:xfrm>
            <a:off x="381000" y="2590800"/>
            <a:ext cx="3513138" cy="4038600"/>
          </a:xfrm>
          <a:prstGeom prst="rect">
            <a:avLst/>
          </a:prstGeom>
          <a:noFill/>
        </p:spPr>
      </p:pic>
      <p:sp>
        <p:nvSpPr>
          <p:cNvPr id="46085" name="Text Box 5"/>
          <p:cNvSpPr txBox="1">
            <a:spLocks noChangeArrowheads="1"/>
          </p:cNvSpPr>
          <p:nvPr/>
        </p:nvSpPr>
        <p:spPr bwMode="auto">
          <a:xfrm>
            <a:off x="4267200" y="2819400"/>
            <a:ext cx="4448204" cy="3600986"/>
          </a:xfrm>
          <a:prstGeom prst="rect">
            <a:avLst/>
          </a:prstGeom>
          <a:noFill/>
          <a:ln w="9525">
            <a:noFill/>
            <a:miter lim="800000"/>
            <a:headEnd/>
            <a:tailEnd/>
          </a:ln>
          <a:effectLst/>
        </p:spPr>
        <p:txBody>
          <a:bodyPr wrap="square">
            <a:spAutoFit/>
          </a:bodyPr>
          <a:lstStyle/>
          <a:p>
            <a:pPr eaLnBrk="0" hangingPunct="0">
              <a:spcBef>
                <a:spcPct val="50000"/>
              </a:spcBef>
            </a:pPr>
            <a:endParaRPr lang="en-GB" dirty="0"/>
          </a:p>
          <a:p>
            <a:pPr eaLnBrk="0" hangingPunct="0">
              <a:spcBef>
                <a:spcPct val="50000"/>
              </a:spcBef>
            </a:pPr>
            <a:endParaRPr lang="en-GB" dirty="0"/>
          </a:p>
          <a:p>
            <a:pPr eaLnBrk="0" hangingPunct="0">
              <a:spcBef>
                <a:spcPct val="50000"/>
              </a:spcBef>
            </a:pPr>
            <a:endParaRPr lang="en-GB" dirty="0"/>
          </a:p>
          <a:p>
            <a:pPr eaLnBrk="0" hangingPunct="0">
              <a:spcBef>
                <a:spcPct val="50000"/>
              </a:spcBef>
            </a:pPr>
            <a:r>
              <a:rPr lang="en-GB" dirty="0">
                <a:latin typeface="Tahoma" pitchFamily="34" charset="0"/>
              </a:rPr>
              <a:t>Unsustainable development! </a:t>
            </a:r>
            <a:endParaRPr lang="en-GB" dirty="0" smtClean="0">
              <a:latin typeface="Tahoma" pitchFamily="34" charset="0"/>
            </a:endParaRPr>
          </a:p>
          <a:p>
            <a:pPr eaLnBrk="0" hangingPunct="0">
              <a:spcBef>
                <a:spcPct val="50000"/>
              </a:spcBef>
            </a:pPr>
            <a:r>
              <a:rPr lang="en-GB" dirty="0" smtClean="0">
                <a:latin typeface="Tahoma" pitchFamily="34" charset="0"/>
              </a:rPr>
              <a:t>coal-burning </a:t>
            </a:r>
            <a:r>
              <a:rPr lang="en-GB" dirty="0">
                <a:latin typeface="Tahoma" pitchFamily="34" charset="0"/>
              </a:rPr>
              <a:t>power plant which emits sulphur dioxide (SO</a:t>
            </a:r>
            <a:r>
              <a:rPr lang="en-GB" baseline="-25000" dirty="0">
                <a:latin typeface="Tahoma" pitchFamily="34" charset="0"/>
              </a:rPr>
              <a:t>2</a:t>
            </a:r>
            <a:r>
              <a:rPr lang="en-GB" dirty="0">
                <a:latin typeface="Tahoma" pitchFamily="34" charset="0"/>
              </a:rPr>
              <a:t>)</a:t>
            </a:r>
          </a:p>
          <a:p>
            <a:pPr eaLnBrk="0" hangingPunct="0">
              <a:spcBef>
                <a:spcPct val="50000"/>
              </a:spcBef>
            </a:pPr>
            <a:r>
              <a:rPr lang="en-GB" dirty="0">
                <a:latin typeface="Tahoma" pitchFamily="34" charset="0"/>
              </a:rPr>
              <a:t> </a:t>
            </a:r>
          </a:p>
        </p:txBody>
      </p:sp>
      <p:pic>
        <p:nvPicPr>
          <p:cNvPr id="46086" name="Picture 6" descr="C:\Documents and Settings\fad-mjc\My Documents\My Pictures\solar roof2.jpg"/>
          <p:cNvPicPr>
            <a:picLocks noChangeAspect="1" noChangeArrowheads="1"/>
          </p:cNvPicPr>
          <p:nvPr/>
        </p:nvPicPr>
        <p:blipFill>
          <a:blip r:embed="rId4" cstate="print"/>
          <a:srcRect/>
          <a:stretch>
            <a:fillRect/>
          </a:stretch>
        </p:blipFill>
        <p:spPr bwMode="auto">
          <a:xfrm>
            <a:off x="4648200" y="762000"/>
            <a:ext cx="4160838" cy="2968625"/>
          </a:xfrm>
          <a:prstGeom prst="rect">
            <a:avLst/>
          </a:prstGeom>
          <a:noFill/>
        </p:spPr>
      </p:pic>
      <p:sp>
        <p:nvSpPr>
          <p:cNvPr id="46087" name="Text Box 7"/>
          <p:cNvSpPr txBox="1">
            <a:spLocks noChangeArrowheads="1"/>
          </p:cNvSpPr>
          <p:nvPr/>
        </p:nvSpPr>
        <p:spPr bwMode="auto">
          <a:xfrm>
            <a:off x="838200" y="1135063"/>
            <a:ext cx="3836988" cy="457200"/>
          </a:xfrm>
          <a:prstGeom prst="rect">
            <a:avLst/>
          </a:prstGeom>
          <a:noFill/>
          <a:ln w="9525">
            <a:noFill/>
            <a:miter lim="800000"/>
            <a:headEnd/>
            <a:tailEnd/>
          </a:ln>
          <a:effectLst/>
        </p:spPr>
        <p:txBody>
          <a:bodyPr wrap="none">
            <a:spAutoFit/>
          </a:bodyPr>
          <a:lstStyle/>
          <a:p>
            <a:r>
              <a:rPr lang="en-GB">
                <a:latin typeface="Tahoma" pitchFamily="34" charset="0"/>
              </a:rPr>
              <a:t>Sustainable development??</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3"/>
          <p:cNvSpPr>
            <a:spLocks noGrp="1"/>
          </p:cNvSpPr>
          <p:nvPr>
            <p:ph type="sldNum" sz="quarter" idx="12"/>
          </p:nvPr>
        </p:nvSpPr>
        <p:spPr/>
        <p:txBody>
          <a:bodyPr/>
          <a:lstStyle/>
          <a:p>
            <a:fld id="{143FD992-79BF-47D8-ACC3-5DB2EF7F7640}" type="slidenum">
              <a:rPr lang="en-GB"/>
              <a:pPr/>
              <a:t>20</a:t>
            </a:fld>
            <a:endParaRPr lang="en-GB"/>
          </a:p>
        </p:txBody>
      </p:sp>
      <p:sp>
        <p:nvSpPr>
          <p:cNvPr id="29698" name="Text Box 2"/>
          <p:cNvSpPr txBox="1">
            <a:spLocks noChangeArrowheads="1"/>
          </p:cNvSpPr>
          <p:nvPr/>
        </p:nvSpPr>
        <p:spPr bwMode="auto">
          <a:xfrm>
            <a:off x="533400" y="304800"/>
            <a:ext cx="8001000" cy="5751513"/>
          </a:xfrm>
          <a:prstGeom prst="rect">
            <a:avLst/>
          </a:prstGeom>
          <a:noFill/>
          <a:ln w="9525">
            <a:noFill/>
            <a:miter lim="800000"/>
            <a:headEnd/>
            <a:tailEnd/>
          </a:ln>
          <a:effectLst/>
        </p:spPr>
        <p:txBody>
          <a:bodyPr>
            <a:spAutoFit/>
          </a:bodyPr>
          <a:lstStyle/>
          <a:p>
            <a:pPr eaLnBrk="0" hangingPunct="0">
              <a:spcBef>
                <a:spcPct val="50000"/>
              </a:spcBef>
            </a:pPr>
            <a:r>
              <a:rPr lang="en-GB">
                <a:latin typeface="Tahoma" pitchFamily="34" charset="0"/>
              </a:rPr>
              <a:t>Brundtland’s dynamic approach shaped the aims of the Earth Summit in Rio in 1992.</a:t>
            </a:r>
          </a:p>
          <a:p>
            <a:pPr eaLnBrk="0" hangingPunct="0">
              <a:spcBef>
                <a:spcPct val="50000"/>
              </a:spcBef>
            </a:pPr>
            <a:endParaRPr lang="en-GB">
              <a:latin typeface="Tahoma" pitchFamily="34" charset="0"/>
            </a:endParaRPr>
          </a:p>
          <a:p>
            <a:pPr eaLnBrk="0" hangingPunct="0">
              <a:spcBef>
                <a:spcPct val="50000"/>
              </a:spcBef>
            </a:pPr>
            <a:r>
              <a:rPr lang="en-GB">
                <a:latin typeface="Tahoma" pitchFamily="34" charset="0"/>
              </a:rPr>
              <a:t>The UNCED’s aims were to produce agreements on responding to environmental and development challenges. Five priority outcomes were agreed:</a:t>
            </a:r>
          </a:p>
          <a:p>
            <a:pPr eaLnBrk="0" hangingPunct="0">
              <a:spcBef>
                <a:spcPct val="50000"/>
              </a:spcBef>
            </a:pPr>
            <a:r>
              <a:rPr lang="en-GB">
                <a:latin typeface="Tahoma" pitchFamily="34" charset="0"/>
              </a:rPr>
              <a:t>	1. The Rio declaration on Environment and 		    Development.</a:t>
            </a:r>
          </a:p>
          <a:p>
            <a:pPr eaLnBrk="0" hangingPunct="0">
              <a:spcBef>
                <a:spcPct val="50000"/>
              </a:spcBef>
            </a:pPr>
            <a:r>
              <a:rPr lang="en-GB">
                <a:latin typeface="Tahoma" pitchFamily="34" charset="0"/>
              </a:rPr>
              <a:t>	2. Agenda 21.</a:t>
            </a:r>
          </a:p>
          <a:p>
            <a:pPr eaLnBrk="0" hangingPunct="0">
              <a:spcBef>
                <a:spcPct val="50000"/>
              </a:spcBef>
            </a:pPr>
            <a:r>
              <a:rPr lang="en-GB">
                <a:latin typeface="Tahoma" pitchFamily="34" charset="0"/>
              </a:rPr>
              <a:t>	3. The Framework Convention on Climate Change.</a:t>
            </a:r>
          </a:p>
          <a:p>
            <a:pPr eaLnBrk="0" hangingPunct="0">
              <a:spcBef>
                <a:spcPct val="50000"/>
              </a:spcBef>
            </a:pPr>
            <a:r>
              <a:rPr lang="en-GB">
                <a:latin typeface="Tahoma" pitchFamily="34" charset="0"/>
              </a:rPr>
              <a:t>	4. The Convention on Biological Diversity.</a:t>
            </a:r>
          </a:p>
          <a:p>
            <a:pPr eaLnBrk="0" hangingPunct="0">
              <a:spcBef>
                <a:spcPct val="50000"/>
              </a:spcBef>
            </a:pPr>
            <a:r>
              <a:rPr lang="en-GB">
                <a:latin typeface="Tahoma" pitchFamily="34" charset="0"/>
              </a:rPr>
              <a:t>	5. The Forest Principles.</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3"/>
          <p:cNvSpPr>
            <a:spLocks noGrp="1"/>
          </p:cNvSpPr>
          <p:nvPr>
            <p:ph type="sldNum" sz="quarter" idx="12"/>
          </p:nvPr>
        </p:nvSpPr>
        <p:spPr/>
        <p:txBody>
          <a:bodyPr/>
          <a:lstStyle/>
          <a:p>
            <a:fld id="{0E775CF8-4DBE-4B2D-8B6E-4D9F20E7F8C1}" type="slidenum">
              <a:rPr lang="en-GB"/>
              <a:pPr/>
              <a:t>21</a:t>
            </a:fld>
            <a:endParaRPr lang="en-GB"/>
          </a:p>
        </p:txBody>
      </p:sp>
      <p:sp>
        <p:nvSpPr>
          <p:cNvPr id="30722" name="Text Box 2"/>
          <p:cNvSpPr txBox="1">
            <a:spLocks noChangeArrowheads="1"/>
          </p:cNvSpPr>
          <p:nvPr/>
        </p:nvSpPr>
        <p:spPr bwMode="auto">
          <a:xfrm>
            <a:off x="609600" y="533400"/>
            <a:ext cx="8001000" cy="6299200"/>
          </a:xfrm>
          <a:prstGeom prst="rect">
            <a:avLst/>
          </a:prstGeom>
          <a:noFill/>
          <a:ln w="9525">
            <a:noFill/>
            <a:miter lim="800000"/>
            <a:headEnd/>
            <a:tailEnd/>
          </a:ln>
          <a:effectLst/>
        </p:spPr>
        <p:txBody>
          <a:bodyPr>
            <a:spAutoFit/>
          </a:bodyPr>
          <a:lstStyle/>
          <a:p>
            <a:pPr eaLnBrk="0" hangingPunct="0">
              <a:spcBef>
                <a:spcPct val="50000"/>
              </a:spcBef>
            </a:pPr>
            <a:r>
              <a:rPr lang="en-GB">
                <a:latin typeface="Tahoma" pitchFamily="34" charset="0"/>
              </a:rPr>
              <a:t>The Rio Earth Summit was not without criticism:</a:t>
            </a:r>
          </a:p>
          <a:p>
            <a:pPr eaLnBrk="0" hangingPunct="0">
              <a:spcBef>
                <a:spcPct val="50000"/>
              </a:spcBef>
            </a:pPr>
            <a:endParaRPr lang="en-GB">
              <a:latin typeface="Tahoma" pitchFamily="34" charset="0"/>
            </a:endParaRPr>
          </a:p>
          <a:p>
            <a:pPr eaLnBrk="0" hangingPunct="0">
              <a:spcBef>
                <a:spcPct val="50000"/>
              </a:spcBef>
            </a:pPr>
            <a:r>
              <a:rPr lang="en-GB">
                <a:latin typeface="Tahoma" pitchFamily="34" charset="0"/>
              </a:rPr>
              <a:t>	many of the outcomes were seen as simply 	rhetoric.</a:t>
            </a:r>
          </a:p>
          <a:p>
            <a:pPr eaLnBrk="0" hangingPunct="0">
              <a:spcBef>
                <a:spcPct val="50000"/>
              </a:spcBef>
            </a:pPr>
            <a:endParaRPr lang="en-GB">
              <a:latin typeface="Tahoma" pitchFamily="34" charset="0"/>
            </a:endParaRPr>
          </a:p>
          <a:p>
            <a:pPr eaLnBrk="0" hangingPunct="0">
              <a:spcBef>
                <a:spcPct val="50000"/>
              </a:spcBef>
            </a:pPr>
            <a:r>
              <a:rPr lang="en-GB">
                <a:latin typeface="Tahoma" pitchFamily="34" charset="0"/>
              </a:rPr>
              <a:t>	Many of the phrases in the agreements were 	considered controversial, difficult to interpret and 	easy for countries to avoid or wilfully misinterpret.</a:t>
            </a:r>
          </a:p>
          <a:p>
            <a:pPr eaLnBrk="0" hangingPunct="0">
              <a:spcBef>
                <a:spcPct val="50000"/>
              </a:spcBef>
            </a:pPr>
            <a:endParaRPr lang="en-GB">
              <a:latin typeface="Tahoma" pitchFamily="34" charset="0"/>
            </a:endParaRPr>
          </a:p>
          <a:p>
            <a:pPr eaLnBrk="0" hangingPunct="0">
              <a:spcBef>
                <a:spcPct val="50000"/>
              </a:spcBef>
            </a:pPr>
            <a:r>
              <a:rPr lang="en-GB">
                <a:latin typeface="Tahoma" pitchFamily="34" charset="0"/>
              </a:rPr>
              <a:t>	Many agreements contained opt-out clauses to the 	satisfaction of many countries.</a:t>
            </a:r>
          </a:p>
          <a:p>
            <a:pPr eaLnBrk="0" hangingPunct="0">
              <a:spcBef>
                <a:spcPct val="50000"/>
              </a:spcBef>
            </a:pPr>
            <a:endParaRPr lang="en-GB">
              <a:latin typeface="Tahoma" pitchFamily="34" charset="0"/>
            </a:endParaRPr>
          </a:p>
          <a:p>
            <a:pPr eaLnBrk="0" hangingPunct="0">
              <a:spcBef>
                <a:spcPct val="50000"/>
              </a:spcBef>
            </a:pPr>
            <a:endParaRPr lang="en-GB">
              <a:latin typeface="Tahoma" pitchFamily="34" charset="0"/>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3"/>
          <p:cNvSpPr>
            <a:spLocks noGrp="1"/>
          </p:cNvSpPr>
          <p:nvPr>
            <p:ph type="sldNum" sz="quarter" idx="12"/>
          </p:nvPr>
        </p:nvSpPr>
        <p:spPr/>
        <p:txBody>
          <a:bodyPr/>
          <a:lstStyle/>
          <a:p>
            <a:fld id="{3BE7F430-9CEC-4D00-99A2-EDD2AFB1CEA4}" type="slidenum">
              <a:rPr lang="en-GB"/>
              <a:pPr/>
              <a:t>22</a:t>
            </a:fld>
            <a:endParaRPr lang="en-GB"/>
          </a:p>
        </p:txBody>
      </p:sp>
      <p:sp>
        <p:nvSpPr>
          <p:cNvPr id="82946" name="Text Box 2"/>
          <p:cNvSpPr txBox="1">
            <a:spLocks noChangeArrowheads="1"/>
          </p:cNvSpPr>
          <p:nvPr/>
        </p:nvSpPr>
        <p:spPr bwMode="auto">
          <a:xfrm>
            <a:off x="533400" y="609600"/>
            <a:ext cx="8077200" cy="3013075"/>
          </a:xfrm>
          <a:prstGeom prst="rect">
            <a:avLst/>
          </a:prstGeom>
          <a:noFill/>
          <a:ln w="9525">
            <a:noFill/>
            <a:miter lim="800000"/>
            <a:headEnd/>
            <a:tailEnd/>
          </a:ln>
          <a:effectLst/>
        </p:spPr>
        <p:txBody>
          <a:bodyPr>
            <a:spAutoFit/>
          </a:bodyPr>
          <a:lstStyle/>
          <a:p>
            <a:pPr eaLnBrk="0" hangingPunct="0">
              <a:spcBef>
                <a:spcPct val="50000"/>
              </a:spcBef>
            </a:pPr>
            <a:r>
              <a:rPr lang="en-GB">
                <a:latin typeface="Tahoma" pitchFamily="34" charset="0"/>
              </a:rPr>
              <a:t>LDC’s emphasised development principles whilst MDC’s signalled environmental principles.</a:t>
            </a:r>
          </a:p>
          <a:p>
            <a:pPr eaLnBrk="0" hangingPunct="0">
              <a:spcBef>
                <a:spcPct val="50000"/>
              </a:spcBef>
            </a:pPr>
            <a:endParaRPr lang="en-GB">
              <a:latin typeface="Tahoma" pitchFamily="34" charset="0"/>
            </a:endParaRPr>
          </a:p>
          <a:p>
            <a:pPr eaLnBrk="0" hangingPunct="0">
              <a:spcBef>
                <a:spcPct val="50000"/>
              </a:spcBef>
            </a:pPr>
            <a:r>
              <a:rPr lang="en-GB">
                <a:latin typeface="Tahoma" pitchFamily="34" charset="0"/>
              </a:rPr>
              <a:t>Cost of implementation.</a:t>
            </a:r>
          </a:p>
          <a:p>
            <a:pPr eaLnBrk="0" hangingPunct="0">
              <a:spcBef>
                <a:spcPct val="50000"/>
              </a:spcBef>
            </a:pPr>
            <a:endParaRPr lang="en-GB">
              <a:latin typeface="Tahoma" pitchFamily="34" charset="0"/>
            </a:endParaRPr>
          </a:p>
          <a:p>
            <a:pPr eaLnBrk="0" hangingPunct="0">
              <a:spcBef>
                <a:spcPct val="50000"/>
              </a:spcBef>
            </a:pPr>
            <a:r>
              <a:rPr lang="en-GB">
                <a:latin typeface="Tahoma" pitchFamily="34" charset="0"/>
              </a:rPr>
              <a:t>Many of the agreements were considered as minimalist.</a:t>
            </a:r>
          </a:p>
        </p:txBody>
      </p:sp>
      <p:sp>
        <p:nvSpPr>
          <p:cNvPr id="82947" name="Text Box 3"/>
          <p:cNvSpPr txBox="1">
            <a:spLocks noChangeArrowheads="1"/>
          </p:cNvSpPr>
          <p:nvPr/>
        </p:nvSpPr>
        <p:spPr bwMode="auto">
          <a:xfrm>
            <a:off x="228600" y="4419600"/>
            <a:ext cx="8610600" cy="822325"/>
          </a:xfrm>
          <a:prstGeom prst="rect">
            <a:avLst/>
          </a:prstGeom>
          <a:noFill/>
          <a:ln w="9525">
            <a:noFill/>
            <a:miter lim="800000"/>
            <a:headEnd/>
            <a:tailEnd/>
          </a:ln>
          <a:effectLst/>
        </p:spPr>
        <p:txBody>
          <a:bodyPr>
            <a:spAutoFit/>
          </a:bodyPr>
          <a:lstStyle/>
          <a:p>
            <a:pPr eaLnBrk="0" hangingPunct="0"/>
            <a:r>
              <a:rPr lang="en-GB">
                <a:latin typeface="Tahoma" pitchFamily="34" charset="0"/>
              </a:rPr>
              <a:t>And of course, now we have  to analyse the outcomes of the Johannesburg Earth Summit.</a:t>
            </a:r>
            <a:endParaRPr lang="en-US">
              <a:latin typeface="Tahoma"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82946"/>
                                        </p:tgtEl>
                                        <p:attrNameLst>
                                          <p:attrName>style.visibility</p:attrName>
                                        </p:attrNameLst>
                                      </p:cBhvr>
                                      <p:to>
                                        <p:strVal val="visible"/>
                                      </p:to>
                                    </p:set>
                                    <p:animEffect transition="in" filter="dissolve">
                                      <p:cBhvr>
                                        <p:cTn id="7" dur="500"/>
                                        <p:tgtEl>
                                          <p:spTgt spid="82946"/>
                                        </p:tgtEl>
                                      </p:cBhvr>
                                    </p:animEffect>
                                  </p:childTnLst>
                                </p:cTn>
                              </p:par>
                            </p:childTnLst>
                          </p:cTn>
                        </p:par>
                      </p:childTnLst>
                    </p:cTn>
                  </p:par>
                  <p:par>
                    <p:cTn id="8" fill="hold">
                      <p:stCondLst>
                        <p:cond delay="indefinite"/>
                      </p:stCondLst>
                      <p:childTnLst>
                        <p:par>
                          <p:cTn id="9" fill="hold">
                            <p:stCondLst>
                              <p:cond delay="0"/>
                            </p:stCondLst>
                            <p:childTnLst>
                              <p:par>
                                <p:cTn id="10" presetID="7" presetClass="entr" presetSubtype="4" fill="hold" grpId="0" nodeType="clickEffect">
                                  <p:stCondLst>
                                    <p:cond delay="0"/>
                                  </p:stCondLst>
                                  <p:childTnLst>
                                    <p:set>
                                      <p:cBhvr>
                                        <p:cTn id="11" dur="1" fill="hold">
                                          <p:stCondLst>
                                            <p:cond delay="0"/>
                                          </p:stCondLst>
                                        </p:cTn>
                                        <p:tgtEl>
                                          <p:spTgt spid="82947"/>
                                        </p:tgtEl>
                                        <p:attrNameLst>
                                          <p:attrName>style.visibility</p:attrName>
                                        </p:attrNameLst>
                                      </p:cBhvr>
                                      <p:to>
                                        <p:strVal val="visible"/>
                                      </p:to>
                                    </p:set>
                                    <p:anim calcmode="lin" valueType="num">
                                      <p:cBhvr additive="base">
                                        <p:cTn id="12" dur="5000" fill="hold"/>
                                        <p:tgtEl>
                                          <p:spTgt spid="82947"/>
                                        </p:tgtEl>
                                        <p:attrNameLst>
                                          <p:attrName>ppt_x</p:attrName>
                                        </p:attrNameLst>
                                      </p:cBhvr>
                                      <p:tavLst>
                                        <p:tav tm="0">
                                          <p:val>
                                            <p:strVal val="#ppt_x"/>
                                          </p:val>
                                        </p:tav>
                                        <p:tav tm="100000">
                                          <p:val>
                                            <p:strVal val="#ppt_x"/>
                                          </p:val>
                                        </p:tav>
                                      </p:tavLst>
                                    </p:anim>
                                    <p:anim calcmode="lin" valueType="num">
                                      <p:cBhvr additive="base">
                                        <p:cTn id="13" dur="5000" fill="hold"/>
                                        <p:tgtEl>
                                          <p:spTgt spid="8294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6" grpId="0" autoUpdateAnimBg="0"/>
      <p:bldP spid="82947" grpId="0"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3"/>
          <p:cNvSpPr>
            <a:spLocks noGrp="1"/>
          </p:cNvSpPr>
          <p:nvPr>
            <p:ph type="sldNum" sz="quarter" idx="12"/>
          </p:nvPr>
        </p:nvSpPr>
        <p:spPr/>
        <p:txBody>
          <a:bodyPr/>
          <a:lstStyle/>
          <a:p>
            <a:fld id="{F7A5D57A-5626-40D6-B20C-85627A9DF469}" type="slidenum">
              <a:rPr lang="en-GB"/>
              <a:pPr/>
              <a:t>23</a:t>
            </a:fld>
            <a:endParaRPr lang="en-GB"/>
          </a:p>
        </p:txBody>
      </p:sp>
      <p:sp>
        <p:nvSpPr>
          <p:cNvPr id="83970" name="Rectangle 2"/>
          <p:cNvSpPr>
            <a:spLocks noGrp="1" noChangeArrowheads="1"/>
          </p:cNvSpPr>
          <p:nvPr>
            <p:ph type="title" idx="4294967295"/>
          </p:nvPr>
        </p:nvSpPr>
        <p:spPr/>
        <p:txBody>
          <a:bodyPr/>
          <a:lstStyle/>
          <a:p>
            <a:pPr algn="ctr"/>
            <a:r>
              <a:rPr lang="en-US" sz="3600">
                <a:latin typeface="Tahoma" pitchFamily="34" charset="0"/>
              </a:rPr>
              <a:t>Johannesburg Declaration on Sustainable Development</a:t>
            </a:r>
          </a:p>
        </p:txBody>
      </p:sp>
      <p:sp>
        <p:nvSpPr>
          <p:cNvPr id="83971" name="Rectangle 3"/>
          <p:cNvSpPr>
            <a:spLocks noGrp="1" noChangeArrowheads="1"/>
          </p:cNvSpPr>
          <p:nvPr>
            <p:ph type="body" idx="4294967295"/>
          </p:nvPr>
        </p:nvSpPr>
        <p:spPr>
          <a:xfrm>
            <a:off x="304800" y="1981200"/>
            <a:ext cx="8153400" cy="4114800"/>
          </a:xfrm>
        </p:spPr>
        <p:txBody>
          <a:bodyPr/>
          <a:lstStyle/>
          <a:p>
            <a:pPr>
              <a:buFont typeface="Wingdings" pitchFamily="2" charset="2"/>
              <a:buNone/>
            </a:pPr>
            <a:r>
              <a:rPr lang="en-US" sz="2800">
                <a:latin typeface="Tahoma" pitchFamily="34" charset="0"/>
              </a:rPr>
              <a:t>Major Accomplishments</a:t>
            </a:r>
          </a:p>
          <a:p>
            <a:pPr lvl="1">
              <a:buFontTx/>
              <a:buNone/>
            </a:pPr>
            <a:r>
              <a:rPr lang="en-US" sz="2000">
                <a:latin typeface="Tahoma" pitchFamily="34" charset="0"/>
              </a:rPr>
              <a:t>   </a:t>
            </a:r>
          </a:p>
          <a:p>
            <a:pPr lvl="1">
              <a:buFontTx/>
              <a:buNone/>
            </a:pPr>
            <a:r>
              <a:rPr lang="en-US" sz="2000">
                <a:latin typeface="Tahoma" pitchFamily="34" charset="0"/>
              </a:rPr>
              <a:t>	</a:t>
            </a:r>
            <a:r>
              <a:rPr lang="en-US" sz="2400">
                <a:latin typeface="Tahoma" pitchFamily="34" charset="0"/>
              </a:rPr>
              <a:t>Universal reaffirmation of the commitment to the full     implementation of agenda 21 and the Millennium Development  Goals</a:t>
            </a:r>
          </a:p>
          <a:p>
            <a:pPr lvl="1">
              <a:buFontTx/>
              <a:buNone/>
            </a:pPr>
            <a:endParaRPr lang="en-US" sz="2400">
              <a:latin typeface="Tahoma" pitchFamily="34" charset="0"/>
            </a:endParaRPr>
          </a:p>
          <a:p>
            <a:pPr lvl="1">
              <a:buFontTx/>
              <a:buNone/>
            </a:pPr>
            <a:r>
              <a:rPr lang="en-US" sz="2400">
                <a:latin typeface="Tahoma" pitchFamily="34" charset="0"/>
              </a:rPr>
              <a:t>	Strengthening of the concept of SD</a:t>
            </a:r>
          </a:p>
          <a:p>
            <a:pPr lvl="1">
              <a:buFontTx/>
              <a:buNone/>
            </a:pPr>
            <a:endParaRPr lang="en-US" sz="2400">
              <a:latin typeface="Tahoma" pitchFamily="34" charset="0"/>
            </a:endParaRPr>
          </a:p>
          <a:p>
            <a:pPr lvl="1">
              <a:buFontTx/>
              <a:buNone/>
            </a:pPr>
            <a:r>
              <a:rPr lang="en-US" sz="2400">
                <a:latin typeface="Tahoma" pitchFamily="34" charset="0"/>
              </a:rPr>
              <a:t>	The emergence of partnerships</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3"/>
          <p:cNvSpPr>
            <a:spLocks noGrp="1"/>
          </p:cNvSpPr>
          <p:nvPr>
            <p:ph type="sldNum" sz="quarter" idx="12"/>
          </p:nvPr>
        </p:nvSpPr>
        <p:spPr/>
        <p:txBody>
          <a:bodyPr/>
          <a:lstStyle/>
          <a:p>
            <a:fld id="{993A23C0-DDC4-4437-BD0C-B259F0B7B2DF}" type="slidenum">
              <a:rPr lang="en-GB"/>
              <a:pPr/>
              <a:t>24</a:t>
            </a:fld>
            <a:endParaRPr lang="en-GB"/>
          </a:p>
        </p:txBody>
      </p:sp>
      <p:sp>
        <p:nvSpPr>
          <p:cNvPr id="86018" name="Rectangle 2"/>
          <p:cNvSpPr>
            <a:spLocks noGrp="1" noChangeArrowheads="1"/>
          </p:cNvSpPr>
          <p:nvPr>
            <p:ph type="title" idx="4294967295"/>
          </p:nvPr>
        </p:nvSpPr>
        <p:spPr>
          <a:xfrm>
            <a:off x="304800" y="304800"/>
            <a:ext cx="8534400" cy="1143000"/>
          </a:xfrm>
        </p:spPr>
        <p:txBody>
          <a:bodyPr/>
          <a:lstStyle/>
          <a:p>
            <a:pPr algn="ctr"/>
            <a:r>
              <a:rPr lang="en-US" sz="3600">
                <a:latin typeface="Tahoma" pitchFamily="34" charset="0"/>
              </a:rPr>
              <a:t>Johannesburg Declaration on Sustainable Development</a:t>
            </a:r>
          </a:p>
        </p:txBody>
      </p:sp>
      <p:sp>
        <p:nvSpPr>
          <p:cNvPr id="86019" name="Rectangle 3"/>
          <p:cNvSpPr>
            <a:spLocks noGrp="1" noChangeArrowheads="1"/>
          </p:cNvSpPr>
          <p:nvPr>
            <p:ph type="body" idx="4294967295"/>
          </p:nvPr>
        </p:nvSpPr>
        <p:spPr>
          <a:xfrm>
            <a:off x="457200" y="1905000"/>
            <a:ext cx="7772400" cy="5181600"/>
          </a:xfrm>
        </p:spPr>
        <p:txBody>
          <a:bodyPr/>
          <a:lstStyle/>
          <a:p>
            <a:pPr>
              <a:buFont typeface="Wingdings" pitchFamily="2" charset="2"/>
              <a:buNone/>
            </a:pPr>
            <a:r>
              <a:rPr lang="en-US">
                <a:latin typeface="Tahoma" pitchFamily="34" charset="0"/>
              </a:rPr>
              <a:t>An Action Agenda</a:t>
            </a:r>
          </a:p>
          <a:p>
            <a:pPr>
              <a:buFont typeface="Wingdings" pitchFamily="2" charset="2"/>
              <a:buNone/>
            </a:pPr>
            <a:r>
              <a:rPr lang="en-US">
                <a:latin typeface="Tahoma" pitchFamily="34" charset="0"/>
              </a:rPr>
              <a:t>	</a:t>
            </a:r>
          </a:p>
          <a:p>
            <a:pPr lvl="1">
              <a:buFontTx/>
              <a:buNone/>
            </a:pPr>
            <a:r>
              <a:rPr lang="en-US">
                <a:latin typeface="Tahoma" pitchFamily="34" charset="0"/>
              </a:rPr>
              <a:t>Water and sanitation</a:t>
            </a:r>
          </a:p>
          <a:p>
            <a:pPr lvl="1">
              <a:buFontTx/>
              <a:buNone/>
            </a:pPr>
            <a:r>
              <a:rPr lang="en-US">
                <a:latin typeface="Tahoma" pitchFamily="34" charset="0"/>
              </a:rPr>
              <a:t>Energy</a:t>
            </a:r>
          </a:p>
          <a:p>
            <a:pPr lvl="1">
              <a:buFontTx/>
              <a:buNone/>
            </a:pPr>
            <a:r>
              <a:rPr lang="en-US">
                <a:latin typeface="Tahoma" pitchFamily="34" charset="0"/>
              </a:rPr>
              <a:t>Health</a:t>
            </a:r>
          </a:p>
          <a:p>
            <a:pPr lvl="1">
              <a:buFontTx/>
              <a:buNone/>
            </a:pPr>
            <a:r>
              <a:rPr lang="en-US">
                <a:latin typeface="Tahoma" pitchFamily="34" charset="0"/>
              </a:rPr>
              <a:t>Agriculture</a:t>
            </a:r>
          </a:p>
          <a:p>
            <a:pPr lvl="1">
              <a:buFontTx/>
              <a:buNone/>
            </a:pPr>
            <a:r>
              <a:rPr lang="en-US">
                <a:latin typeface="Tahoma" pitchFamily="34" charset="0"/>
              </a:rPr>
              <a:t>Biodiversity protection </a:t>
            </a:r>
          </a:p>
          <a:p>
            <a:pPr lvl="1">
              <a:buFontTx/>
              <a:buNone/>
            </a:pPr>
            <a:r>
              <a:rPr lang="en-US">
                <a:latin typeface="Tahoma" pitchFamily="34" charset="0"/>
              </a:rPr>
              <a:t>and ecosystem management</a:t>
            </a:r>
          </a:p>
        </p:txBody>
      </p:sp>
      <p:pic>
        <p:nvPicPr>
          <p:cNvPr id="86020" name="Picture 4"/>
          <p:cNvPicPr>
            <a:picLocks noChangeAspect="1" noChangeArrowheads="1"/>
          </p:cNvPicPr>
          <p:nvPr/>
        </p:nvPicPr>
        <p:blipFill>
          <a:blip r:embed="rId3" cstate="print">
            <a:lum bright="18000" contrast="6000"/>
          </a:blip>
          <a:srcRect/>
          <a:stretch>
            <a:fillRect/>
          </a:stretch>
        </p:blipFill>
        <p:spPr bwMode="auto">
          <a:xfrm>
            <a:off x="5715000" y="1524000"/>
            <a:ext cx="1905000" cy="47244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3"/>
          <p:cNvSpPr>
            <a:spLocks noGrp="1"/>
          </p:cNvSpPr>
          <p:nvPr>
            <p:ph type="sldNum" sz="quarter" idx="12"/>
          </p:nvPr>
        </p:nvSpPr>
        <p:spPr/>
        <p:txBody>
          <a:bodyPr/>
          <a:lstStyle/>
          <a:p>
            <a:fld id="{67576FFC-6C74-428D-94FD-AB4ED11BC997}" type="slidenum">
              <a:rPr lang="en-GB"/>
              <a:pPr/>
              <a:t>25</a:t>
            </a:fld>
            <a:endParaRPr lang="en-GB"/>
          </a:p>
        </p:txBody>
      </p:sp>
      <p:sp>
        <p:nvSpPr>
          <p:cNvPr id="88066" name="Rectangle 2"/>
          <p:cNvSpPr>
            <a:spLocks noGrp="1" noChangeArrowheads="1"/>
          </p:cNvSpPr>
          <p:nvPr>
            <p:ph type="title" idx="4294967295"/>
          </p:nvPr>
        </p:nvSpPr>
        <p:spPr>
          <a:xfrm>
            <a:off x="685800" y="533400"/>
            <a:ext cx="8229600" cy="1143000"/>
          </a:xfrm>
        </p:spPr>
        <p:txBody>
          <a:bodyPr/>
          <a:lstStyle/>
          <a:p>
            <a:r>
              <a:rPr lang="en-US">
                <a:latin typeface="Tahoma" pitchFamily="34" charset="0"/>
              </a:rPr>
              <a:t>Reaching new goals and targets</a:t>
            </a:r>
          </a:p>
        </p:txBody>
      </p:sp>
      <p:sp>
        <p:nvSpPr>
          <p:cNvPr id="88067" name="Rectangle 3"/>
          <p:cNvSpPr>
            <a:spLocks noGrp="1" noChangeArrowheads="1"/>
          </p:cNvSpPr>
          <p:nvPr>
            <p:ph type="body" idx="4294967295"/>
          </p:nvPr>
        </p:nvSpPr>
        <p:spPr>
          <a:xfrm>
            <a:off x="304800" y="1981200"/>
            <a:ext cx="7772400" cy="4114800"/>
          </a:xfrm>
        </p:spPr>
        <p:txBody>
          <a:bodyPr/>
          <a:lstStyle/>
          <a:p>
            <a:pPr>
              <a:buFont typeface="Wingdings" pitchFamily="2" charset="2"/>
              <a:buNone/>
            </a:pPr>
            <a:r>
              <a:rPr lang="en-US">
                <a:latin typeface="Tahoma" pitchFamily="34" charset="0"/>
              </a:rPr>
              <a:t>Water and sanitation initiatives</a:t>
            </a:r>
          </a:p>
          <a:p>
            <a:pPr>
              <a:buFont typeface="Wingdings" pitchFamily="2" charset="2"/>
              <a:buNone/>
            </a:pPr>
            <a:endParaRPr lang="en-US">
              <a:latin typeface="Tahoma" pitchFamily="34" charset="0"/>
            </a:endParaRPr>
          </a:p>
          <a:p>
            <a:pPr lvl="1">
              <a:buFontTx/>
              <a:buNone/>
            </a:pPr>
            <a:r>
              <a:rPr lang="en-US">
                <a:latin typeface="Tahoma" pitchFamily="34" charset="0"/>
              </a:rPr>
              <a:t>$970 million investment (USA)</a:t>
            </a:r>
          </a:p>
          <a:p>
            <a:pPr lvl="1">
              <a:buFontTx/>
              <a:buNone/>
            </a:pPr>
            <a:r>
              <a:rPr lang="en-US">
                <a:latin typeface="Tahoma" pitchFamily="34" charset="0"/>
              </a:rPr>
              <a:t>Water for Life initiative (EU)</a:t>
            </a:r>
          </a:p>
          <a:p>
            <a:pPr lvl="1">
              <a:buFontTx/>
              <a:buNone/>
            </a:pPr>
            <a:r>
              <a:rPr lang="en-US">
                <a:latin typeface="Tahoma" pitchFamily="34" charset="0"/>
              </a:rPr>
              <a:t>Asian Development Bank</a:t>
            </a:r>
          </a:p>
          <a:p>
            <a:pPr lvl="1">
              <a:buFontTx/>
              <a:buNone/>
            </a:pPr>
            <a:r>
              <a:rPr lang="en-US">
                <a:latin typeface="Tahoma" pitchFamily="34" charset="0"/>
              </a:rPr>
              <a:t>United Nations</a:t>
            </a:r>
          </a:p>
          <a:p>
            <a:pPr lvl="1">
              <a:buFontTx/>
              <a:buNone/>
            </a:pPr>
            <a:endParaRPr lang="en-US">
              <a:latin typeface="Tahoma" pitchFamily="34" charset="0"/>
            </a:endParaRPr>
          </a:p>
        </p:txBody>
      </p:sp>
      <p:pic>
        <p:nvPicPr>
          <p:cNvPr id="88068" name="Picture 4" descr="home_stripImg_4"/>
          <p:cNvPicPr>
            <a:picLocks noChangeAspect="1" noChangeArrowheads="1"/>
          </p:cNvPicPr>
          <p:nvPr/>
        </p:nvPicPr>
        <p:blipFill>
          <a:blip r:embed="rId3" cstate="print"/>
          <a:srcRect/>
          <a:stretch>
            <a:fillRect/>
          </a:stretch>
        </p:blipFill>
        <p:spPr bwMode="auto">
          <a:xfrm>
            <a:off x="5943600" y="3048000"/>
            <a:ext cx="2438400" cy="2179638"/>
          </a:xfrm>
          <a:prstGeom prst="rect">
            <a:avLst/>
          </a:prstGeom>
          <a:noFill/>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3"/>
          <p:cNvSpPr>
            <a:spLocks noGrp="1"/>
          </p:cNvSpPr>
          <p:nvPr>
            <p:ph type="sldNum" sz="quarter" idx="12"/>
          </p:nvPr>
        </p:nvSpPr>
        <p:spPr/>
        <p:txBody>
          <a:bodyPr/>
          <a:lstStyle/>
          <a:p>
            <a:fld id="{6B4FA88C-873D-4B58-B3E8-ECF7FDCFF9C8}" type="slidenum">
              <a:rPr lang="en-GB"/>
              <a:pPr/>
              <a:t>26</a:t>
            </a:fld>
            <a:endParaRPr lang="en-GB"/>
          </a:p>
        </p:txBody>
      </p:sp>
      <p:sp>
        <p:nvSpPr>
          <p:cNvPr id="90114" name="Rectangle 2"/>
          <p:cNvSpPr>
            <a:spLocks noGrp="1" noChangeArrowheads="1"/>
          </p:cNvSpPr>
          <p:nvPr>
            <p:ph type="title" idx="4294967295"/>
          </p:nvPr>
        </p:nvSpPr>
        <p:spPr>
          <a:xfrm>
            <a:off x="685800" y="-152400"/>
            <a:ext cx="8458200" cy="1143000"/>
          </a:xfrm>
        </p:spPr>
        <p:txBody>
          <a:bodyPr/>
          <a:lstStyle/>
          <a:p>
            <a:r>
              <a:rPr lang="en-US">
                <a:latin typeface="Tahoma" pitchFamily="34" charset="0"/>
              </a:rPr>
              <a:t>Reaching new goals and targets</a:t>
            </a:r>
          </a:p>
        </p:txBody>
      </p:sp>
      <p:sp>
        <p:nvSpPr>
          <p:cNvPr id="90115" name="Rectangle 3"/>
          <p:cNvSpPr>
            <a:spLocks noGrp="1" noChangeArrowheads="1"/>
          </p:cNvSpPr>
          <p:nvPr>
            <p:ph type="body" idx="4294967295"/>
          </p:nvPr>
        </p:nvSpPr>
        <p:spPr>
          <a:xfrm>
            <a:off x="0" y="838200"/>
            <a:ext cx="3886200" cy="6019800"/>
          </a:xfrm>
        </p:spPr>
        <p:txBody>
          <a:bodyPr/>
          <a:lstStyle/>
          <a:p>
            <a:pPr>
              <a:buFont typeface="Wingdings" pitchFamily="2" charset="2"/>
              <a:buNone/>
            </a:pPr>
            <a:endParaRPr lang="en-US" sz="2400"/>
          </a:p>
          <a:p>
            <a:pPr>
              <a:buFont typeface="Wingdings" pitchFamily="2" charset="2"/>
              <a:buNone/>
            </a:pPr>
            <a:r>
              <a:rPr lang="en-US" sz="2400">
                <a:latin typeface="Tahoma" pitchFamily="34" charset="0"/>
              </a:rPr>
              <a:t>Energy Initiatives</a:t>
            </a:r>
          </a:p>
          <a:p>
            <a:pPr>
              <a:buFont typeface="Wingdings" pitchFamily="2" charset="2"/>
              <a:buNone/>
            </a:pPr>
            <a:endParaRPr lang="en-US" sz="2400">
              <a:latin typeface="Tahoma" pitchFamily="34" charset="0"/>
            </a:endParaRPr>
          </a:p>
          <a:p>
            <a:pPr>
              <a:buFont typeface="Wingdings" pitchFamily="2" charset="2"/>
              <a:buNone/>
            </a:pPr>
            <a:r>
              <a:rPr lang="en-US" sz="2400">
                <a:latin typeface="Tahoma" pitchFamily="34" charset="0"/>
              </a:rPr>
              <a:t>	Latin America and Caribbean pledges to use renewable energy to meet 10% of their needs by 2010</a:t>
            </a:r>
          </a:p>
          <a:p>
            <a:pPr lvl="1">
              <a:buFontTx/>
              <a:buNone/>
            </a:pPr>
            <a:endParaRPr lang="en-US" sz="2400">
              <a:latin typeface="Tahoma" pitchFamily="34" charset="0"/>
            </a:endParaRPr>
          </a:p>
          <a:p>
            <a:pPr lvl="1">
              <a:buFontTx/>
              <a:buNone/>
            </a:pPr>
            <a:r>
              <a:rPr lang="en-US" sz="2400">
                <a:latin typeface="Tahoma" pitchFamily="34" charset="0"/>
              </a:rPr>
              <a:t>	The ‘e7’</a:t>
            </a:r>
          </a:p>
          <a:p>
            <a:pPr lvl="1">
              <a:buFontTx/>
              <a:buNone/>
            </a:pPr>
            <a:endParaRPr lang="en-US" sz="2400">
              <a:latin typeface="Tahoma" pitchFamily="34" charset="0"/>
            </a:endParaRPr>
          </a:p>
          <a:p>
            <a:pPr lvl="1">
              <a:buFontTx/>
              <a:buNone/>
            </a:pPr>
            <a:r>
              <a:rPr lang="en-US" sz="2400"/>
              <a:t>	</a:t>
            </a:r>
          </a:p>
          <a:p>
            <a:pPr lvl="1">
              <a:buFontTx/>
              <a:buNone/>
            </a:pPr>
            <a:r>
              <a:rPr lang="en-US" sz="2400"/>
              <a:t>	</a:t>
            </a:r>
          </a:p>
        </p:txBody>
      </p:sp>
      <p:pic>
        <p:nvPicPr>
          <p:cNvPr id="90116" name="Picture 4" descr="cuba2(4)"/>
          <p:cNvPicPr>
            <a:picLocks noChangeAspect="1" noChangeArrowheads="1"/>
          </p:cNvPicPr>
          <p:nvPr/>
        </p:nvPicPr>
        <p:blipFill>
          <a:blip r:embed="rId3" cstate="print"/>
          <a:srcRect/>
          <a:stretch>
            <a:fillRect/>
          </a:stretch>
        </p:blipFill>
        <p:spPr bwMode="auto">
          <a:xfrm>
            <a:off x="4267200" y="2590800"/>
            <a:ext cx="4583113" cy="3222625"/>
          </a:xfrm>
          <a:prstGeom prst="rect">
            <a:avLst/>
          </a:prstGeom>
          <a:noFill/>
        </p:spPr>
      </p:pic>
      <p:sp>
        <p:nvSpPr>
          <p:cNvPr id="90117" name="Rectangle 5"/>
          <p:cNvSpPr>
            <a:spLocks noChangeArrowheads="1"/>
          </p:cNvSpPr>
          <p:nvPr/>
        </p:nvSpPr>
        <p:spPr bwMode="auto">
          <a:xfrm>
            <a:off x="4953000" y="1143000"/>
            <a:ext cx="3200400" cy="1077913"/>
          </a:xfrm>
          <a:prstGeom prst="rect">
            <a:avLst/>
          </a:prstGeom>
          <a:noFill/>
          <a:ln w="9525">
            <a:noFill/>
            <a:miter lim="800000"/>
            <a:headEnd/>
            <a:tailEnd/>
          </a:ln>
          <a:effectLst/>
        </p:spPr>
        <p:txBody>
          <a:bodyPr>
            <a:spAutoFit/>
          </a:bodyPr>
          <a:lstStyle/>
          <a:p>
            <a:pPr>
              <a:lnSpc>
                <a:spcPct val="90000"/>
              </a:lnSpc>
              <a:spcBef>
                <a:spcPct val="20000"/>
              </a:spcBef>
              <a:buClr>
                <a:schemeClr val="accent1"/>
              </a:buClr>
              <a:buSzPct val="80000"/>
              <a:buFont typeface="Wingdings" pitchFamily="2" charset="2"/>
              <a:buNone/>
            </a:pPr>
            <a:r>
              <a:rPr lang="en-US">
                <a:latin typeface="Tahoma" pitchFamily="34" charset="0"/>
              </a:rPr>
              <a:t>$1250 million euros pledged to promote renewable energy</a:t>
            </a:r>
          </a:p>
        </p:txBody>
      </p:sp>
      <p:sp>
        <p:nvSpPr>
          <p:cNvPr id="90118" name="Rectangle 6"/>
          <p:cNvSpPr>
            <a:spLocks noChangeArrowheads="1"/>
          </p:cNvSpPr>
          <p:nvPr/>
        </p:nvSpPr>
        <p:spPr bwMode="auto">
          <a:xfrm>
            <a:off x="3657600" y="5853113"/>
            <a:ext cx="4572000" cy="1004887"/>
          </a:xfrm>
          <a:prstGeom prst="rect">
            <a:avLst/>
          </a:prstGeom>
          <a:noFill/>
          <a:ln w="9525">
            <a:noFill/>
            <a:miter lim="800000"/>
            <a:headEnd/>
            <a:tailEnd/>
          </a:ln>
          <a:effectLst/>
        </p:spPr>
        <p:txBody>
          <a:bodyPr>
            <a:spAutoFit/>
          </a:bodyPr>
          <a:lstStyle/>
          <a:p>
            <a:pPr lvl="1">
              <a:spcBef>
                <a:spcPct val="50000"/>
              </a:spcBef>
              <a:buSzPct val="130000"/>
            </a:pPr>
            <a:r>
              <a:rPr lang="en-US">
                <a:latin typeface="Tahoma" pitchFamily="34" charset="0"/>
              </a:rPr>
              <a:t>Global Network on Energy</a:t>
            </a:r>
          </a:p>
          <a:p>
            <a:pPr>
              <a:spcBef>
                <a:spcPct val="50000"/>
              </a:spcBef>
              <a:buClr>
                <a:schemeClr val="accent1"/>
              </a:buClr>
              <a:buSzPct val="80000"/>
              <a:buFont typeface="Wingdings" pitchFamily="2" charset="2"/>
              <a:buNone/>
            </a:pPr>
            <a:endParaRPr lang="en-US">
              <a:latin typeface="Arial Narrow" pitchFamily="34" charset="0"/>
            </a:endParaRPr>
          </a:p>
        </p:txBody>
      </p:sp>
      <p:sp>
        <p:nvSpPr>
          <p:cNvPr id="90119" name="Rectangle 7"/>
          <p:cNvSpPr>
            <a:spLocks noChangeArrowheads="1"/>
          </p:cNvSpPr>
          <p:nvPr/>
        </p:nvSpPr>
        <p:spPr bwMode="auto">
          <a:xfrm>
            <a:off x="304800" y="5410200"/>
            <a:ext cx="3429000" cy="822325"/>
          </a:xfrm>
          <a:prstGeom prst="rect">
            <a:avLst/>
          </a:prstGeom>
          <a:noFill/>
          <a:ln w="9525">
            <a:noFill/>
            <a:miter lim="800000"/>
            <a:headEnd/>
            <a:tailEnd/>
          </a:ln>
          <a:effectLst/>
        </p:spPr>
        <p:txBody>
          <a:bodyPr>
            <a:spAutoFit/>
          </a:bodyPr>
          <a:lstStyle/>
          <a:p>
            <a:r>
              <a:rPr lang="en-US">
                <a:latin typeface="Tahoma" pitchFamily="34" charset="0"/>
              </a:rPr>
              <a:t>Partnership on cleaner fuels and vehicles</a:t>
            </a:r>
            <a:endParaRPr lang="en-GB">
              <a:latin typeface="Tahoma" pitchFamily="34" charset="0"/>
            </a:endParaRP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3"/>
          <p:cNvSpPr>
            <a:spLocks noGrp="1"/>
          </p:cNvSpPr>
          <p:nvPr>
            <p:ph type="sldNum" sz="quarter" idx="12"/>
          </p:nvPr>
        </p:nvSpPr>
        <p:spPr/>
        <p:txBody>
          <a:bodyPr/>
          <a:lstStyle/>
          <a:p>
            <a:fld id="{3848273D-C6CF-40B3-8261-16CC0A858D85}" type="slidenum">
              <a:rPr lang="en-GB"/>
              <a:pPr/>
              <a:t>27</a:t>
            </a:fld>
            <a:endParaRPr lang="en-GB"/>
          </a:p>
        </p:txBody>
      </p:sp>
      <p:sp>
        <p:nvSpPr>
          <p:cNvPr id="92162" name="Rectangle 2"/>
          <p:cNvSpPr>
            <a:spLocks noGrp="1" noChangeArrowheads="1"/>
          </p:cNvSpPr>
          <p:nvPr>
            <p:ph type="title" idx="4294967295"/>
          </p:nvPr>
        </p:nvSpPr>
        <p:spPr>
          <a:xfrm>
            <a:off x="685800" y="533400"/>
            <a:ext cx="8153400" cy="1143000"/>
          </a:xfrm>
        </p:spPr>
        <p:txBody>
          <a:bodyPr/>
          <a:lstStyle/>
          <a:p>
            <a:r>
              <a:rPr lang="en-US">
                <a:latin typeface="Tahoma" pitchFamily="34" charset="0"/>
              </a:rPr>
              <a:t>Reaching new goals and targets</a:t>
            </a:r>
          </a:p>
        </p:txBody>
      </p:sp>
      <p:sp>
        <p:nvSpPr>
          <p:cNvPr id="92163" name="Rectangle 3"/>
          <p:cNvSpPr>
            <a:spLocks noGrp="1" noChangeArrowheads="1"/>
          </p:cNvSpPr>
          <p:nvPr>
            <p:ph type="body" idx="4294967295"/>
          </p:nvPr>
        </p:nvSpPr>
        <p:spPr>
          <a:xfrm>
            <a:off x="152400" y="1905000"/>
            <a:ext cx="7772400" cy="4114800"/>
          </a:xfrm>
        </p:spPr>
        <p:txBody>
          <a:bodyPr/>
          <a:lstStyle/>
          <a:p>
            <a:pPr>
              <a:buFont typeface="Wingdings" pitchFamily="2" charset="2"/>
              <a:buNone/>
            </a:pPr>
            <a:r>
              <a:rPr lang="en-US">
                <a:latin typeface="Tahoma" pitchFamily="34" charset="0"/>
              </a:rPr>
              <a:t>Health Initiatives</a:t>
            </a:r>
          </a:p>
          <a:p>
            <a:pPr>
              <a:buFont typeface="Wingdings" pitchFamily="2" charset="2"/>
              <a:buNone/>
            </a:pPr>
            <a:endParaRPr lang="en-US">
              <a:latin typeface="Tahoma" pitchFamily="34" charset="0"/>
            </a:endParaRPr>
          </a:p>
          <a:p>
            <a:pPr lvl="1">
              <a:buFontTx/>
              <a:buNone/>
            </a:pPr>
            <a:r>
              <a:rPr lang="en-US">
                <a:latin typeface="Tahoma" pitchFamily="34" charset="0"/>
              </a:rPr>
              <a:t>To reduce mortality rates</a:t>
            </a:r>
          </a:p>
          <a:p>
            <a:pPr lvl="1">
              <a:buFontTx/>
              <a:buNone/>
            </a:pPr>
            <a:endParaRPr lang="en-US">
              <a:latin typeface="Tahoma" pitchFamily="34" charset="0"/>
            </a:endParaRPr>
          </a:p>
          <a:p>
            <a:pPr lvl="1">
              <a:buFontTx/>
              <a:buNone/>
            </a:pPr>
            <a:r>
              <a:rPr lang="en-US">
                <a:latin typeface="Tahoma" pitchFamily="34" charset="0"/>
              </a:rPr>
              <a:t>Reduction in HIV prevalence</a:t>
            </a:r>
          </a:p>
          <a:p>
            <a:pPr lvl="1">
              <a:buFontTx/>
              <a:buNone/>
            </a:pPr>
            <a:endParaRPr lang="en-US">
              <a:latin typeface="Tahoma" pitchFamily="34" charset="0"/>
            </a:endParaRPr>
          </a:p>
          <a:p>
            <a:pPr lvl="1">
              <a:buFontTx/>
              <a:buNone/>
            </a:pPr>
            <a:r>
              <a:rPr lang="en-US">
                <a:latin typeface="Tahoma" pitchFamily="34" charset="0"/>
              </a:rPr>
              <a:t>Non use of chemicals</a:t>
            </a:r>
          </a:p>
          <a:p>
            <a:pPr lvl="1">
              <a:buFontTx/>
              <a:buNone/>
            </a:pPr>
            <a:endParaRPr lang="en-US">
              <a:latin typeface="Tahoma" pitchFamily="34" charset="0"/>
            </a:endParaRPr>
          </a:p>
          <a:p>
            <a:pPr lvl="1">
              <a:buFontTx/>
              <a:buNone/>
            </a:pPr>
            <a:endParaRPr lang="en-US">
              <a:latin typeface="Tahoma" pitchFamily="34" charset="0"/>
            </a:endParaRPr>
          </a:p>
        </p:txBody>
      </p:sp>
      <p:pic>
        <p:nvPicPr>
          <p:cNvPr id="92164" name="Picture 4"/>
          <p:cNvPicPr>
            <a:picLocks noChangeAspect="1" noChangeArrowheads="1"/>
          </p:cNvPicPr>
          <p:nvPr/>
        </p:nvPicPr>
        <p:blipFill>
          <a:blip r:embed="rId3" cstate="print"/>
          <a:srcRect/>
          <a:stretch>
            <a:fillRect/>
          </a:stretch>
        </p:blipFill>
        <p:spPr bwMode="auto">
          <a:xfrm>
            <a:off x="5168900" y="1828800"/>
            <a:ext cx="3702050" cy="44196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3"/>
          <p:cNvSpPr>
            <a:spLocks noGrp="1"/>
          </p:cNvSpPr>
          <p:nvPr>
            <p:ph type="sldNum" sz="quarter" idx="12"/>
          </p:nvPr>
        </p:nvSpPr>
        <p:spPr/>
        <p:txBody>
          <a:bodyPr/>
          <a:lstStyle/>
          <a:p>
            <a:fld id="{B1B2B338-4348-4821-AB37-B03A3B5CCBA5}" type="slidenum">
              <a:rPr lang="en-GB"/>
              <a:pPr/>
              <a:t>28</a:t>
            </a:fld>
            <a:endParaRPr lang="en-GB"/>
          </a:p>
        </p:txBody>
      </p:sp>
      <p:sp>
        <p:nvSpPr>
          <p:cNvPr id="94210" name="Rectangle 2"/>
          <p:cNvSpPr>
            <a:spLocks noGrp="1" noChangeArrowheads="1"/>
          </p:cNvSpPr>
          <p:nvPr>
            <p:ph type="title" idx="4294967295"/>
          </p:nvPr>
        </p:nvSpPr>
        <p:spPr>
          <a:xfrm>
            <a:off x="685800" y="533400"/>
            <a:ext cx="8229600" cy="1143000"/>
          </a:xfrm>
        </p:spPr>
        <p:txBody>
          <a:bodyPr/>
          <a:lstStyle/>
          <a:p>
            <a:r>
              <a:rPr lang="en-US">
                <a:latin typeface="Tahoma" pitchFamily="34" charset="0"/>
              </a:rPr>
              <a:t>Reaching new goals and targets</a:t>
            </a:r>
          </a:p>
        </p:txBody>
      </p:sp>
      <p:sp>
        <p:nvSpPr>
          <p:cNvPr id="94211" name="Rectangle 3"/>
          <p:cNvSpPr>
            <a:spLocks noGrp="1" noChangeArrowheads="1"/>
          </p:cNvSpPr>
          <p:nvPr>
            <p:ph type="body" idx="4294967295"/>
          </p:nvPr>
        </p:nvSpPr>
        <p:spPr>
          <a:xfrm>
            <a:off x="685800" y="1981200"/>
            <a:ext cx="3886200" cy="4114800"/>
          </a:xfrm>
        </p:spPr>
        <p:txBody>
          <a:bodyPr/>
          <a:lstStyle/>
          <a:p>
            <a:pPr>
              <a:buFont typeface="Wingdings" pitchFamily="2" charset="2"/>
              <a:buNone/>
            </a:pPr>
            <a:r>
              <a:rPr lang="en-US" sz="2800">
                <a:latin typeface="Tahoma" pitchFamily="34" charset="0"/>
              </a:rPr>
              <a:t>Agriculture Initiatives</a:t>
            </a:r>
          </a:p>
          <a:p>
            <a:pPr>
              <a:buFont typeface="Wingdings" pitchFamily="2" charset="2"/>
              <a:buNone/>
            </a:pPr>
            <a:endParaRPr lang="en-US" sz="2800">
              <a:latin typeface="Tahoma" pitchFamily="34" charset="0"/>
            </a:endParaRPr>
          </a:p>
          <a:p>
            <a:pPr lvl="1">
              <a:buFontTx/>
              <a:buNone/>
            </a:pPr>
            <a:r>
              <a:rPr lang="en-US" sz="2400">
                <a:latin typeface="Tahoma" pitchFamily="34" charset="0"/>
              </a:rPr>
              <a:t>	US committed to invest $90 million for SA </a:t>
            </a:r>
          </a:p>
          <a:p>
            <a:pPr lvl="1">
              <a:buFontTx/>
              <a:buNone/>
            </a:pPr>
            <a:endParaRPr lang="en-US" sz="2400">
              <a:latin typeface="Tahoma" pitchFamily="34" charset="0"/>
            </a:endParaRPr>
          </a:p>
          <a:p>
            <a:pPr lvl="1">
              <a:buFontTx/>
              <a:buNone/>
            </a:pPr>
            <a:r>
              <a:rPr lang="en-US" sz="2400">
                <a:latin typeface="Tahoma" pitchFamily="34" charset="0"/>
              </a:rPr>
              <a:t>	UN committed to partnerships relating to agriculture projects</a:t>
            </a:r>
          </a:p>
        </p:txBody>
      </p:sp>
      <p:pic>
        <p:nvPicPr>
          <p:cNvPr id="94212" name="Picture 4"/>
          <p:cNvPicPr>
            <a:picLocks noChangeAspect="1" noChangeArrowheads="1"/>
          </p:cNvPicPr>
          <p:nvPr/>
        </p:nvPicPr>
        <p:blipFill>
          <a:blip r:embed="rId3" cstate="print"/>
          <a:srcRect/>
          <a:stretch>
            <a:fillRect/>
          </a:stretch>
        </p:blipFill>
        <p:spPr bwMode="auto">
          <a:xfrm>
            <a:off x="4876800" y="1752600"/>
            <a:ext cx="3990975" cy="41148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BBDC8768-4BDE-48FF-9E75-ABC6041768BC}" type="slidenum">
              <a:rPr lang="en-GB"/>
              <a:pPr/>
              <a:t>29</a:t>
            </a:fld>
            <a:endParaRPr lang="en-GB"/>
          </a:p>
        </p:txBody>
      </p:sp>
      <p:sp>
        <p:nvSpPr>
          <p:cNvPr id="96258" name="Rectangle 2"/>
          <p:cNvSpPr>
            <a:spLocks noGrp="1" noChangeArrowheads="1"/>
          </p:cNvSpPr>
          <p:nvPr>
            <p:ph type="title"/>
          </p:nvPr>
        </p:nvSpPr>
        <p:spPr>
          <a:xfrm>
            <a:off x="685800" y="533400"/>
            <a:ext cx="8458200" cy="1143000"/>
          </a:xfrm>
        </p:spPr>
        <p:txBody>
          <a:bodyPr/>
          <a:lstStyle/>
          <a:p>
            <a:r>
              <a:rPr lang="en-US">
                <a:latin typeface="Tahoma" pitchFamily="34" charset="0"/>
              </a:rPr>
              <a:t>Reaching new goals and targets</a:t>
            </a:r>
          </a:p>
        </p:txBody>
      </p:sp>
      <p:sp>
        <p:nvSpPr>
          <p:cNvPr id="96259" name="Rectangle 3"/>
          <p:cNvSpPr>
            <a:spLocks noGrp="1" noChangeArrowheads="1"/>
          </p:cNvSpPr>
          <p:nvPr>
            <p:ph type="body" idx="1"/>
          </p:nvPr>
        </p:nvSpPr>
        <p:spPr>
          <a:xfrm>
            <a:off x="457200" y="1981200"/>
            <a:ext cx="8001000" cy="4114800"/>
          </a:xfrm>
        </p:spPr>
        <p:txBody>
          <a:bodyPr/>
          <a:lstStyle/>
          <a:p>
            <a:pPr>
              <a:lnSpc>
                <a:spcPct val="90000"/>
              </a:lnSpc>
              <a:buFont typeface="Wingdings" pitchFamily="2" charset="2"/>
              <a:buNone/>
            </a:pPr>
            <a:r>
              <a:rPr lang="en-US" sz="2800"/>
              <a:t>	</a:t>
            </a:r>
            <a:r>
              <a:rPr lang="en-US" sz="2800">
                <a:latin typeface="Tahoma" pitchFamily="34" charset="0"/>
              </a:rPr>
              <a:t>Biodiversity and Ecosystem Management Initiatives</a:t>
            </a:r>
          </a:p>
          <a:p>
            <a:pPr>
              <a:lnSpc>
                <a:spcPct val="90000"/>
              </a:lnSpc>
              <a:buFont typeface="Wingdings" pitchFamily="2" charset="2"/>
              <a:buNone/>
            </a:pPr>
            <a:endParaRPr lang="en-US" sz="2800">
              <a:latin typeface="Tahoma" pitchFamily="34" charset="0"/>
            </a:endParaRPr>
          </a:p>
          <a:p>
            <a:pPr lvl="1">
              <a:lnSpc>
                <a:spcPct val="90000"/>
              </a:lnSpc>
              <a:buFontTx/>
              <a:buNone/>
            </a:pPr>
            <a:r>
              <a:rPr lang="en-US" sz="2400">
                <a:latin typeface="Tahoma" pitchFamily="34" charset="0"/>
              </a:rPr>
              <a:t>	Significantly reduce the rate of biodiversity loss by 2010</a:t>
            </a:r>
          </a:p>
          <a:p>
            <a:pPr lvl="1">
              <a:lnSpc>
                <a:spcPct val="90000"/>
              </a:lnSpc>
              <a:buFontTx/>
              <a:buNone/>
            </a:pPr>
            <a:endParaRPr lang="en-US" sz="2400">
              <a:latin typeface="Tahoma" pitchFamily="34" charset="0"/>
            </a:endParaRPr>
          </a:p>
          <a:p>
            <a:pPr lvl="1">
              <a:lnSpc>
                <a:spcPct val="90000"/>
              </a:lnSpc>
              <a:buFontTx/>
              <a:buNone/>
            </a:pPr>
            <a:r>
              <a:rPr lang="en-US" sz="2400">
                <a:latin typeface="Tahoma" pitchFamily="34" charset="0"/>
              </a:rPr>
              <a:t>	Reverse the current trend in natural resource degradation</a:t>
            </a:r>
          </a:p>
          <a:p>
            <a:pPr lvl="1">
              <a:lnSpc>
                <a:spcPct val="90000"/>
              </a:lnSpc>
              <a:buFontTx/>
              <a:buNone/>
            </a:pPr>
            <a:endParaRPr lang="en-US" sz="2400">
              <a:latin typeface="Tahoma" pitchFamily="34" charset="0"/>
            </a:endParaRPr>
          </a:p>
          <a:p>
            <a:pPr lvl="1">
              <a:lnSpc>
                <a:spcPct val="90000"/>
              </a:lnSpc>
              <a:buFontTx/>
              <a:buNone/>
            </a:pPr>
            <a:r>
              <a:rPr lang="en-US" sz="2400">
                <a:latin typeface="Tahoma" pitchFamily="34" charset="0"/>
              </a:rPr>
              <a:t>	Restore fisheries to their maximum sustainable yields by 2015</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6C9A31E8-BA86-44EC-AFAC-6F45E132358E}" type="slidenum">
              <a:rPr lang="en-GB"/>
              <a:pPr/>
              <a:t>30</a:t>
            </a:fld>
            <a:endParaRPr lang="en-GB"/>
          </a:p>
        </p:txBody>
      </p:sp>
      <p:sp>
        <p:nvSpPr>
          <p:cNvPr id="98306" name="Rectangle 2"/>
          <p:cNvSpPr>
            <a:spLocks noGrp="1" noChangeArrowheads="1"/>
          </p:cNvSpPr>
          <p:nvPr>
            <p:ph type="title"/>
          </p:nvPr>
        </p:nvSpPr>
        <p:spPr>
          <a:xfrm>
            <a:off x="685800" y="533400"/>
            <a:ext cx="8686800" cy="1143000"/>
          </a:xfrm>
        </p:spPr>
        <p:txBody>
          <a:bodyPr/>
          <a:lstStyle/>
          <a:p>
            <a:r>
              <a:rPr lang="en-US">
                <a:latin typeface="Tahoma" pitchFamily="34" charset="0"/>
              </a:rPr>
              <a:t>Reaching new goals and targets</a:t>
            </a:r>
          </a:p>
        </p:txBody>
      </p:sp>
      <p:sp>
        <p:nvSpPr>
          <p:cNvPr id="98307" name="Rectangle 3"/>
          <p:cNvSpPr>
            <a:spLocks noGrp="1" noChangeArrowheads="1"/>
          </p:cNvSpPr>
          <p:nvPr>
            <p:ph type="body" idx="1"/>
          </p:nvPr>
        </p:nvSpPr>
        <p:spPr>
          <a:xfrm>
            <a:off x="609600" y="1676400"/>
            <a:ext cx="7772400" cy="4114800"/>
          </a:xfrm>
        </p:spPr>
        <p:txBody>
          <a:bodyPr/>
          <a:lstStyle/>
          <a:p>
            <a:pPr lvl="1">
              <a:lnSpc>
                <a:spcPct val="90000"/>
              </a:lnSpc>
              <a:buFontTx/>
              <a:buNone/>
            </a:pPr>
            <a:endParaRPr lang="en-US" sz="2400" dirty="0"/>
          </a:p>
          <a:p>
            <a:pPr lvl="1">
              <a:lnSpc>
                <a:spcPct val="90000"/>
              </a:lnSpc>
              <a:buFontTx/>
              <a:buNone/>
            </a:pPr>
            <a:r>
              <a:rPr lang="en-US" sz="2400" dirty="0" smtClean="0">
                <a:latin typeface="Tahoma" pitchFamily="34" charset="0"/>
              </a:rPr>
              <a:t>	Crack </a:t>
            </a:r>
            <a:r>
              <a:rPr lang="en-US" sz="2400" dirty="0">
                <a:latin typeface="Tahoma" pitchFamily="34" charset="0"/>
              </a:rPr>
              <a:t>down on illegal logging</a:t>
            </a:r>
          </a:p>
          <a:p>
            <a:pPr lvl="1">
              <a:lnSpc>
                <a:spcPct val="90000"/>
              </a:lnSpc>
              <a:buFontTx/>
              <a:buNone/>
            </a:pPr>
            <a:endParaRPr lang="en-US" sz="2400" dirty="0">
              <a:latin typeface="Tahoma" pitchFamily="34" charset="0"/>
            </a:endParaRPr>
          </a:p>
          <a:p>
            <a:pPr lvl="1">
              <a:lnSpc>
                <a:spcPct val="90000"/>
              </a:lnSpc>
              <a:buFontTx/>
              <a:buNone/>
            </a:pPr>
            <a:r>
              <a:rPr lang="en-US" sz="2400" dirty="0">
                <a:latin typeface="Tahoma" pitchFamily="34" charset="0"/>
              </a:rPr>
              <a:t>	Establish a representative network of marine protected areas by 2012</a:t>
            </a:r>
          </a:p>
          <a:p>
            <a:pPr lvl="1">
              <a:lnSpc>
                <a:spcPct val="90000"/>
              </a:lnSpc>
              <a:buFontTx/>
              <a:buNone/>
            </a:pPr>
            <a:endParaRPr lang="en-US" sz="2400" dirty="0">
              <a:latin typeface="Tahoma" pitchFamily="34" charset="0"/>
            </a:endParaRPr>
          </a:p>
          <a:p>
            <a:pPr lvl="1">
              <a:lnSpc>
                <a:spcPct val="90000"/>
              </a:lnSpc>
              <a:buFontTx/>
              <a:buNone/>
            </a:pPr>
            <a:r>
              <a:rPr lang="en-US" sz="2400" dirty="0">
                <a:latin typeface="Tahoma" pitchFamily="34" charset="0"/>
              </a:rPr>
              <a:t>	Improve developing countries’ access to environmentally-sound alternatives to ozone depleting chemicals by 2010</a:t>
            </a:r>
          </a:p>
          <a:p>
            <a:pPr lvl="1">
              <a:lnSpc>
                <a:spcPct val="90000"/>
              </a:lnSpc>
              <a:buFontTx/>
              <a:buNone/>
            </a:pPr>
            <a:endParaRPr lang="en-US" sz="2400" dirty="0">
              <a:latin typeface="Tahoma" pitchFamily="34" charset="0"/>
            </a:endParaRPr>
          </a:p>
          <a:p>
            <a:pPr lvl="1">
              <a:lnSpc>
                <a:spcPct val="90000"/>
              </a:lnSpc>
              <a:buFontTx/>
              <a:buNone/>
            </a:pPr>
            <a:r>
              <a:rPr lang="en-US" sz="2400" dirty="0">
                <a:latin typeface="Tahoma" pitchFamily="34" charset="0"/>
              </a:rPr>
              <a:t>	Implement the GPA for the protection of the marine environment from land based sources of pollution</a:t>
            </a:r>
          </a:p>
          <a:p>
            <a:pPr>
              <a:lnSpc>
                <a:spcPct val="90000"/>
              </a:lnSpc>
              <a:buFont typeface="Wingdings" pitchFamily="2" charset="2"/>
              <a:buNone/>
            </a:pPr>
            <a:endParaRPr lang="en-US" sz="2800" dirty="0">
              <a:latin typeface="Tahoma" pitchFamily="34" charset="0"/>
            </a:endParaRPr>
          </a:p>
          <a:p>
            <a:pPr>
              <a:lnSpc>
                <a:spcPct val="90000"/>
              </a:lnSpc>
              <a:buFont typeface="Wingdings" pitchFamily="2" charset="2"/>
              <a:buNone/>
            </a:pPr>
            <a:endParaRPr lang="en-US" sz="2800" dirty="0">
              <a:latin typeface="Tahoma" pitchFamily="34" charset="0"/>
            </a:endParaRPr>
          </a:p>
          <a:p>
            <a:pPr lvl="1">
              <a:lnSpc>
                <a:spcPct val="90000"/>
              </a:lnSpc>
              <a:buFontTx/>
              <a:buNone/>
            </a:pPr>
            <a:endParaRPr lang="en-US" sz="2400"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3"/>
          <p:cNvSpPr>
            <a:spLocks noGrp="1"/>
          </p:cNvSpPr>
          <p:nvPr>
            <p:ph type="sldNum" sz="quarter" idx="12"/>
          </p:nvPr>
        </p:nvSpPr>
        <p:spPr/>
        <p:txBody>
          <a:bodyPr/>
          <a:lstStyle/>
          <a:p>
            <a:fld id="{DC10D0AE-A9AE-4930-A9F0-15D6B387D9DB}" type="slidenum">
              <a:rPr lang="en-GB"/>
              <a:pPr/>
              <a:t>31</a:t>
            </a:fld>
            <a:endParaRPr lang="en-GB"/>
          </a:p>
        </p:txBody>
      </p:sp>
      <p:sp>
        <p:nvSpPr>
          <p:cNvPr id="102402" name="Rectangle 2"/>
          <p:cNvSpPr>
            <a:spLocks noGrp="1" noChangeArrowheads="1"/>
          </p:cNvSpPr>
          <p:nvPr>
            <p:ph type="title" idx="4294967295"/>
          </p:nvPr>
        </p:nvSpPr>
        <p:spPr/>
        <p:txBody>
          <a:bodyPr/>
          <a:lstStyle/>
          <a:p>
            <a:r>
              <a:rPr lang="en-US"/>
              <a:t>Finance, trade and globalization</a:t>
            </a:r>
          </a:p>
        </p:txBody>
      </p:sp>
      <p:sp>
        <p:nvSpPr>
          <p:cNvPr id="102403" name="Rectangle 3"/>
          <p:cNvSpPr>
            <a:spLocks noGrp="1" noChangeArrowheads="1"/>
          </p:cNvSpPr>
          <p:nvPr>
            <p:ph type="body" idx="4294967295"/>
          </p:nvPr>
        </p:nvSpPr>
        <p:spPr>
          <a:xfrm>
            <a:off x="0" y="2209800"/>
            <a:ext cx="5715000" cy="4114800"/>
          </a:xfrm>
        </p:spPr>
        <p:txBody>
          <a:bodyPr/>
          <a:lstStyle/>
          <a:p>
            <a:pPr>
              <a:buFont typeface="Wingdings" pitchFamily="2" charset="2"/>
              <a:buNone/>
            </a:pPr>
            <a:r>
              <a:rPr lang="en-US"/>
              <a:t>Some issues:</a:t>
            </a:r>
          </a:p>
          <a:p>
            <a:pPr lvl="1">
              <a:buFontTx/>
              <a:buNone/>
            </a:pPr>
            <a:r>
              <a:rPr lang="en-US"/>
              <a:t>Subsidies</a:t>
            </a:r>
          </a:p>
          <a:p>
            <a:pPr lvl="1">
              <a:buFontTx/>
              <a:buNone/>
            </a:pPr>
            <a:r>
              <a:rPr lang="en-US"/>
              <a:t>Greater attention to NEPAD</a:t>
            </a:r>
          </a:p>
          <a:p>
            <a:pPr lvl="1">
              <a:buFontTx/>
              <a:buNone/>
            </a:pPr>
            <a:r>
              <a:rPr lang="en-US"/>
              <a:t>Consumption and production</a:t>
            </a:r>
          </a:p>
          <a:p>
            <a:pPr lvl="1">
              <a:buFontTx/>
              <a:buNone/>
            </a:pPr>
            <a:r>
              <a:rPr lang="en-US"/>
              <a:t>Poverty eradication</a:t>
            </a:r>
          </a:p>
          <a:p>
            <a:pPr lvl="1">
              <a:buFontTx/>
              <a:buNone/>
            </a:pPr>
            <a:r>
              <a:rPr lang="en-US"/>
              <a:t>Corporate responsibility</a:t>
            </a:r>
          </a:p>
          <a:p>
            <a:pPr lvl="1">
              <a:buFontTx/>
              <a:buNone/>
            </a:pPr>
            <a:r>
              <a:rPr lang="en-US"/>
              <a:t>Disaster preparation and response</a:t>
            </a:r>
          </a:p>
        </p:txBody>
      </p:sp>
      <p:pic>
        <p:nvPicPr>
          <p:cNvPr id="102404" name="Picture 4"/>
          <p:cNvPicPr>
            <a:picLocks noChangeAspect="1" noChangeArrowheads="1"/>
          </p:cNvPicPr>
          <p:nvPr/>
        </p:nvPicPr>
        <p:blipFill>
          <a:blip r:embed="rId3" cstate="print"/>
          <a:srcRect/>
          <a:stretch>
            <a:fillRect/>
          </a:stretch>
        </p:blipFill>
        <p:spPr bwMode="auto">
          <a:xfrm>
            <a:off x="4648200" y="2209800"/>
            <a:ext cx="4170363" cy="3170238"/>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3"/>
          <p:cNvSpPr>
            <a:spLocks noGrp="1"/>
          </p:cNvSpPr>
          <p:nvPr>
            <p:ph type="sldNum" sz="quarter" idx="12"/>
          </p:nvPr>
        </p:nvSpPr>
        <p:spPr/>
        <p:txBody>
          <a:bodyPr/>
          <a:lstStyle/>
          <a:p>
            <a:fld id="{5561F2BB-9B54-4AF1-83D0-7D81CC04123D}" type="slidenum">
              <a:rPr lang="en-GB"/>
              <a:pPr/>
              <a:t>32</a:t>
            </a:fld>
            <a:endParaRPr lang="en-GB"/>
          </a:p>
        </p:txBody>
      </p:sp>
      <p:sp>
        <p:nvSpPr>
          <p:cNvPr id="100354" name="Rectangle 2"/>
          <p:cNvSpPr>
            <a:spLocks noGrp="1" noChangeArrowheads="1"/>
          </p:cNvSpPr>
          <p:nvPr>
            <p:ph type="title" idx="4294967295"/>
          </p:nvPr>
        </p:nvSpPr>
        <p:spPr/>
        <p:txBody>
          <a:bodyPr/>
          <a:lstStyle/>
          <a:p>
            <a:pPr algn="ctr"/>
            <a:r>
              <a:rPr lang="en-US"/>
              <a:t>The key principles of sustainable development (1999)</a:t>
            </a:r>
          </a:p>
        </p:txBody>
      </p:sp>
      <p:sp>
        <p:nvSpPr>
          <p:cNvPr id="100355" name="Rectangle 3"/>
          <p:cNvSpPr>
            <a:spLocks noGrp="1" noChangeArrowheads="1"/>
          </p:cNvSpPr>
          <p:nvPr>
            <p:ph type="body" idx="4294967295"/>
          </p:nvPr>
        </p:nvSpPr>
        <p:spPr/>
        <p:txBody>
          <a:bodyPr/>
          <a:lstStyle/>
          <a:p>
            <a:pPr algn="ctr">
              <a:lnSpc>
                <a:spcPct val="90000"/>
              </a:lnSpc>
              <a:buFont typeface="Wingdings" pitchFamily="2" charset="2"/>
              <a:buNone/>
            </a:pPr>
            <a:endParaRPr lang="en-US" sz="2800"/>
          </a:p>
          <a:p>
            <a:pPr algn="ctr">
              <a:lnSpc>
                <a:spcPct val="90000"/>
              </a:lnSpc>
              <a:buFont typeface="Wingdings" pitchFamily="2" charset="2"/>
              <a:buNone/>
            </a:pPr>
            <a:r>
              <a:rPr lang="en-US" sz="2800"/>
              <a:t>Ensuring an integrated approach to the consideration of social progress</a:t>
            </a:r>
          </a:p>
          <a:p>
            <a:pPr algn="ctr">
              <a:lnSpc>
                <a:spcPct val="90000"/>
              </a:lnSpc>
              <a:buFont typeface="Wingdings" pitchFamily="2" charset="2"/>
              <a:buNone/>
            </a:pPr>
            <a:endParaRPr lang="en-US" sz="2800"/>
          </a:p>
          <a:p>
            <a:pPr algn="ctr">
              <a:lnSpc>
                <a:spcPct val="90000"/>
              </a:lnSpc>
              <a:buFont typeface="Wingdings" pitchFamily="2" charset="2"/>
              <a:buNone/>
            </a:pPr>
            <a:r>
              <a:rPr lang="en-US" sz="2800"/>
              <a:t>Effective protection of the environment</a:t>
            </a:r>
          </a:p>
          <a:p>
            <a:pPr algn="ctr">
              <a:lnSpc>
                <a:spcPct val="90000"/>
              </a:lnSpc>
              <a:buFont typeface="Wingdings" pitchFamily="2" charset="2"/>
              <a:buNone/>
            </a:pPr>
            <a:endParaRPr lang="en-US" sz="2800"/>
          </a:p>
          <a:p>
            <a:pPr algn="ctr">
              <a:lnSpc>
                <a:spcPct val="90000"/>
              </a:lnSpc>
              <a:buFont typeface="Wingdings" pitchFamily="2" charset="2"/>
              <a:buNone/>
            </a:pPr>
            <a:r>
              <a:rPr lang="en-US" sz="2800"/>
              <a:t>Prudent use of natural resources</a:t>
            </a:r>
          </a:p>
          <a:p>
            <a:pPr algn="ctr">
              <a:lnSpc>
                <a:spcPct val="90000"/>
              </a:lnSpc>
              <a:buFont typeface="Wingdings" pitchFamily="2" charset="2"/>
              <a:buNone/>
            </a:pPr>
            <a:endParaRPr lang="en-US" sz="2800"/>
          </a:p>
          <a:p>
            <a:pPr algn="ctr">
              <a:lnSpc>
                <a:spcPct val="90000"/>
              </a:lnSpc>
              <a:buFont typeface="Wingdings" pitchFamily="2" charset="2"/>
              <a:buNone/>
            </a:pPr>
            <a:r>
              <a:rPr lang="en-US" sz="2800"/>
              <a:t>Maintaining high and stable levels of economic growth and employment</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3"/>
          <p:cNvSpPr>
            <a:spLocks noGrp="1"/>
          </p:cNvSpPr>
          <p:nvPr>
            <p:ph type="sldNum" sz="quarter" idx="12"/>
          </p:nvPr>
        </p:nvSpPr>
        <p:spPr/>
        <p:txBody>
          <a:bodyPr/>
          <a:lstStyle/>
          <a:p>
            <a:fld id="{E292319D-06A4-43ED-820A-940A29C8D202}" type="slidenum">
              <a:rPr lang="en-GB"/>
              <a:pPr/>
              <a:t>33</a:t>
            </a:fld>
            <a:endParaRPr lang="en-GB"/>
          </a:p>
        </p:txBody>
      </p:sp>
      <p:sp>
        <p:nvSpPr>
          <p:cNvPr id="114690" name="Rectangle 2"/>
          <p:cNvSpPr>
            <a:spLocks noChangeArrowheads="1"/>
          </p:cNvSpPr>
          <p:nvPr/>
        </p:nvSpPr>
        <p:spPr bwMode="auto">
          <a:xfrm>
            <a:off x="381000" y="457200"/>
            <a:ext cx="7924800" cy="519113"/>
          </a:xfrm>
          <a:prstGeom prst="rect">
            <a:avLst/>
          </a:prstGeom>
          <a:noFill/>
          <a:ln w="9525">
            <a:noFill/>
            <a:miter lim="800000"/>
            <a:headEnd/>
            <a:tailEnd/>
          </a:ln>
          <a:effectLst/>
        </p:spPr>
        <p:txBody>
          <a:bodyPr>
            <a:spAutoFit/>
          </a:bodyPr>
          <a:lstStyle/>
          <a:p>
            <a:pPr>
              <a:spcBef>
                <a:spcPct val="50000"/>
              </a:spcBef>
            </a:pPr>
            <a:endParaRPr lang="en-GB" sz="2800">
              <a:latin typeface="Frutiger-Light" charset="0"/>
            </a:endParaRPr>
          </a:p>
        </p:txBody>
      </p:sp>
      <p:sp>
        <p:nvSpPr>
          <p:cNvPr id="114691" name="Rectangle 3"/>
          <p:cNvSpPr>
            <a:spLocks noGrp="1" noChangeArrowheads="1"/>
          </p:cNvSpPr>
          <p:nvPr>
            <p:ph type="title" idx="4294967295"/>
          </p:nvPr>
        </p:nvSpPr>
        <p:spPr/>
        <p:txBody>
          <a:bodyPr/>
          <a:lstStyle/>
          <a:p>
            <a:r>
              <a:rPr lang="en-GB"/>
              <a:t>1999 Aims</a:t>
            </a:r>
          </a:p>
        </p:txBody>
      </p:sp>
      <p:sp>
        <p:nvSpPr>
          <p:cNvPr id="114692" name="Rectangle 4"/>
          <p:cNvSpPr>
            <a:spLocks noGrp="1" noChangeArrowheads="1"/>
          </p:cNvSpPr>
          <p:nvPr>
            <p:ph type="body" idx="4294967295"/>
          </p:nvPr>
        </p:nvSpPr>
        <p:spPr/>
        <p:txBody>
          <a:bodyPr/>
          <a:lstStyle/>
          <a:p>
            <a:r>
              <a:rPr lang="en-GB"/>
              <a:t>Captured the simple priority areas</a:t>
            </a:r>
          </a:p>
          <a:p>
            <a:endParaRPr lang="en-GB"/>
          </a:p>
          <a:p>
            <a:r>
              <a:rPr lang="en-GB"/>
              <a:t>Not joined up!</a:t>
            </a:r>
          </a:p>
          <a:p>
            <a:endParaRPr lang="en-GB"/>
          </a:p>
          <a:p>
            <a:r>
              <a:rPr lang="en-GB"/>
              <a:t>Lacked evolvement of SD policy</a:t>
            </a:r>
          </a:p>
          <a:p>
            <a:endParaRPr lang="en-GB"/>
          </a:p>
          <a:p>
            <a:r>
              <a:rPr lang="en-GB"/>
              <a:t>Blinkered approach to SD</a:t>
            </a:r>
          </a:p>
          <a:p>
            <a:endParaRPr lang="en-GB"/>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Slide Number Placeholder 3"/>
          <p:cNvSpPr>
            <a:spLocks noGrp="1"/>
          </p:cNvSpPr>
          <p:nvPr>
            <p:ph type="sldNum" sz="quarter" idx="12"/>
          </p:nvPr>
        </p:nvSpPr>
        <p:spPr/>
        <p:txBody>
          <a:bodyPr/>
          <a:lstStyle/>
          <a:p>
            <a:fld id="{1460677B-4190-4D82-83CB-2D1267F56BCE}" type="slidenum">
              <a:rPr lang="en-GB"/>
              <a:pPr/>
              <a:t>34</a:t>
            </a:fld>
            <a:endParaRPr lang="en-GB"/>
          </a:p>
        </p:txBody>
      </p:sp>
      <p:pic>
        <p:nvPicPr>
          <p:cNvPr id="110594" name="Picture 2"/>
          <p:cNvPicPr>
            <a:picLocks noChangeAspect="1" noChangeArrowheads="1"/>
          </p:cNvPicPr>
          <p:nvPr/>
        </p:nvPicPr>
        <p:blipFill>
          <a:blip r:embed="rId3" cstate="print"/>
          <a:srcRect/>
          <a:stretch>
            <a:fillRect/>
          </a:stretch>
        </p:blipFill>
        <p:spPr bwMode="auto">
          <a:xfrm>
            <a:off x="228600" y="533400"/>
            <a:ext cx="4197350" cy="5922963"/>
          </a:xfrm>
          <a:prstGeom prst="rect">
            <a:avLst/>
          </a:prstGeom>
          <a:noFill/>
          <a:ln w="9525">
            <a:noFill/>
            <a:miter lim="800000"/>
            <a:headEnd/>
            <a:tailEnd/>
          </a:ln>
          <a:effectLst/>
        </p:spPr>
      </p:pic>
      <p:sp>
        <p:nvSpPr>
          <p:cNvPr id="110595" name="Text Box 3"/>
          <p:cNvSpPr txBox="1">
            <a:spLocks noChangeArrowheads="1"/>
          </p:cNvSpPr>
          <p:nvPr/>
        </p:nvSpPr>
        <p:spPr bwMode="auto">
          <a:xfrm>
            <a:off x="5165725" y="6380163"/>
            <a:ext cx="1298575" cy="336550"/>
          </a:xfrm>
          <a:prstGeom prst="rect">
            <a:avLst/>
          </a:prstGeom>
          <a:noFill/>
          <a:ln w="9525">
            <a:noFill/>
            <a:miter lim="800000"/>
            <a:headEnd/>
            <a:tailEnd/>
          </a:ln>
          <a:effectLst/>
        </p:spPr>
        <p:txBody>
          <a:bodyPr wrap="none">
            <a:spAutoFit/>
          </a:bodyPr>
          <a:lstStyle/>
          <a:p>
            <a:r>
              <a:rPr lang="en-GB" sz="1600">
                <a:latin typeface="Tahoma" pitchFamily="34" charset="0"/>
              </a:rPr>
              <a:t>DEFRA 2005</a:t>
            </a:r>
          </a:p>
        </p:txBody>
      </p:sp>
      <p:sp>
        <p:nvSpPr>
          <p:cNvPr id="110596" name="Text Box 4"/>
          <p:cNvSpPr txBox="1">
            <a:spLocks noChangeArrowheads="1"/>
          </p:cNvSpPr>
          <p:nvPr/>
        </p:nvSpPr>
        <p:spPr bwMode="auto">
          <a:xfrm>
            <a:off x="5013325" y="1108075"/>
            <a:ext cx="184150" cy="457200"/>
          </a:xfrm>
          <a:prstGeom prst="rect">
            <a:avLst/>
          </a:prstGeom>
          <a:noFill/>
          <a:ln w="9525">
            <a:noFill/>
            <a:miter lim="800000"/>
            <a:headEnd/>
            <a:tailEnd/>
          </a:ln>
          <a:effectLst/>
        </p:spPr>
        <p:txBody>
          <a:bodyPr wrap="none">
            <a:spAutoFit/>
          </a:bodyPr>
          <a:lstStyle/>
          <a:p>
            <a:endParaRPr lang="en-GB"/>
          </a:p>
        </p:txBody>
      </p:sp>
      <p:sp>
        <p:nvSpPr>
          <p:cNvPr id="110597" name="Text Box 5"/>
          <p:cNvSpPr txBox="1">
            <a:spLocks noChangeArrowheads="1"/>
          </p:cNvSpPr>
          <p:nvPr/>
        </p:nvSpPr>
        <p:spPr bwMode="auto">
          <a:xfrm>
            <a:off x="4572000" y="1371600"/>
            <a:ext cx="4343400" cy="822325"/>
          </a:xfrm>
          <a:prstGeom prst="rect">
            <a:avLst/>
          </a:prstGeom>
          <a:noFill/>
          <a:ln w="9525">
            <a:noFill/>
            <a:miter lim="800000"/>
            <a:headEnd/>
            <a:tailEnd/>
          </a:ln>
          <a:effectLst/>
        </p:spPr>
        <p:txBody>
          <a:bodyPr>
            <a:spAutoFit/>
          </a:bodyPr>
          <a:lstStyle/>
          <a:p>
            <a:r>
              <a:rPr lang="en-GB">
                <a:latin typeface="Tahoma" pitchFamily="34" charset="0"/>
              </a:rPr>
              <a:t>a new integrated vision building on the 1999 strategy</a:t>
            </a:r>
          </a:p>
        </p:txBody>
      </p:sp>
      <p:sp>
        <p:nvSpPr>
          <p:cNvPr id="110599" name="Rectangle 7"/>
          <p:cNvSpPr>
            <a:spLocks noChangeArrowheads="1"/>
          </p:cNvSpPr>
          <p:nvPr/>
        </p:nvSpPr>
        <p:spPr bwMode="auto">
          <a:xfrm>
            <a:off x="4953000" y="2590800"/>
            <a:ext cx="2022475" cy="457200"/>
          </a:xfrm>
          <a:prstGeom prst="rect">
            <a:avLst/>
          </a:prstGeom>
          <a:noFill/>
          <a:ln w="9525">
            <a:noFill/>
            <a:miter lim="800000"/>
            <a:headEnd/>
            <a:tailEnd/>
          </a:ln>
          <a:effectLst/>
        </p:spPr>
        <p:txBody>
          <a:bodyPr wrap="none">
            <a:spAutoFit/>
          </a:bodyPr>
          <a:lstStyle/>
          <a:p>
            <a:r>
              <a:rPr lang="en-GB">
                <a:latin typeface="Tahoma" pitchFamily="34" charset="0"/>
              </a:rPr>
              <a:t>five principles</a:t>
            </a:r>
          </a:p>
        </p:txBody>
      </p:sp>
      <p:sp>
        <p:nvSpPr>
          <p:cNvPr id="110600" name="Text Box 8"/>
          <p:cNvSpPr txBox="1">
            <a:spLocks noChangeArrowheads="1"/>
          </p:cNvSpPr>
          <p:nvPr/>
        </p:nvSpPr>
        <p:spPr bwMode="auto">
          <a:xfrm>
            <a:off x="5334000" y="3505200"/>
            <a:ext cx="3003550" cy="457200"/>
          </a:xfrm>
          <a:prstGeom prst="rect">
            <a:avLst/>
          </a:prstGeom>
          <a:noFill/>
          <a:ln w="9525">
            <a:noFill/>
            <a:miter lim="800000"/>
            <a:headEnd/>
            <a:tailEnd/>
          </a:ln>
          <a:effectLst/>
        </p:spPr>
        <p:txBody>
          <a:bodyPr wrap="none">
            <a:spAutoFit/>
          </a:bodyPr>
          <a:lstStyle/>
          <a:p>
            <a:r>
              <a:rPr lang="en-GB">
                <a:latin typeface="Tahoma" pitchFamily="34" charset="0"/>
              </a:rPr>
              <a:t>four agreed priorities</a:t>
            </a:r>
          </a:p>
        </p:txBody>
      </p:sp>
      <p:sp>
        <p:nvSpPr>
          <p:cNvPr id="110601" name="Text Box 9"/>
          <p:cNvSpPr txBox="1">
            <a:spLocks noChangeArrowheads="1"/>
          </p:cNvSpPr>
          <p:nvPr/>
        </p:nvSpPr>
        <p:spPr bwMode="auto">
          <a:xfrm>
            <a:off x="6019800" y="4495800"/>
            <a:ext cx="2833688" cy="457200"/>
          </a:xfrm>
          <a:prstGeom prst="rect">
            <a:avLst/>
          </a:prstGeom>
          <a:noFill/>
          <a:ln w="9525">
            <a:noFill/>
            <a:miter lim="800000"/>
            <a:headEnd/>
            <a:tailEnd/>
          </a:ln>
          <a:effectLst/>
        </p:spPr>
        <p:txBody>
          <a:bodyPr wrap="none">
            <a:spAutoFit/>
          </a:bodyPr>
          <a:lstStyle/>
          <a:p>
            <a:r>
              <a:rPr lang="en-GB">
                <a:latin typeface="Tahoma" pitchFamily="34" charset="0"/>
              </a:rPr>
              <a:t>a new indicator set,</a:t>
            </a:r>
          </a:p>
        </p:txBody>
      </p:sp>
      <p:sp>
        <p:nvSpPr>
          <p:cNvPr id="110602" name="Text Box 10"/>
          <p:cNvSpPr txBox="1">
            <a:spLocks noChangeArrowheads="1"/>
          </p:cNvSpPr>
          <p:nvPr/>
        </p:nvSpPr>
        <p:spPr bwMode="auto">
          <a:xfrm>
            <a:off x="4937125" y="742950"/>
            <a:ext cx="3089275" cy="519113"/>
          </a:xfrm>
          <a:prstGeom prst="rect">
            <a:avLst/>
          </a:prstGeom>
          <a:noFill/>
          <a:ln w="9525">
            <a:noFill/>
            <a:miter lim="800000"/>
            <a:headEnd/>
            <a:tailEnd/>
          </a:ln>
          <a:effectLst/>
        </p:spPr>
        <p:txBody>
          <a:bodyPr wrap="none">
            <a:spAutoFit/>
          </a:bodyPr>
          <a:lstStyle/>
          <a:p>
            <a:r>
              <a:rPr lang="en-GB" sz="2800">
                <a:latin typeface="Tahoma" pitchFamily="34" charset="0"/>
              </a:rPr>
              <a:t>The 2005 Strategy</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3"/>
          <p:cNvSpPr>
            <a:spLocks noGrp="1"/>
          </p:cNvSpPr>
          <p:nvPr>
            <p:ph type="sldNum" sz="quarter" idx="12"/>
          </p:nvPr>
        </p:nvSpPr>
        <p:spPr/>
        <p:txBody>
          <a:bodyPr/>
          <a:lstStyle/>
          <a:p>
            <a:fld id="{2325BE5D-49F8-4133-8576-E6FBC9ADCB3A}" type="slidenum">
              <a:rPr lang="en-GB"/>
              <a:pPr/>
              <a:t>35</a:t>
            </a:fld>
            <a:endParaRPr lang="en-GB"/>
          </a:p>
        </p:txBody>
      </p:sp>
      <p:pic>
        <p:nvPicPr>
          <p:cNvPr id="112642" name="Picture 2"/>
          <p:cNvPicPr>
            <a:picLocks noChangeAspect="1" noChangeArrowheads="1"/>
          </p:cNvPicPr>
          <p:nvPr/>
        </p:nvPicPr>
        <p:blipFill>
          <a:blip r:embed="rId3" cstate="print"/>
          <a:srcRect/>
          <a:stretch>
            <a:fillRect/>
          </a:stretch>
        </p:blipFill>
        <p:spPr bwMode="auto">
          <a:xfrm>
            <a:off x="304800" y="792163"/>
            <a:ext cx="8458200" cy="522605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3"/>
          <p:cNvSpPr>
            <a:spLocks noGrp="1"/>
          </p:cNvSpPr>
          <p:nvPr>
            <p:ph type="sldNum" sz="quarter" idx="12"/>
          </p:nvPr>
        </p:nvSpPr>
        <p:spPr/>
        <p:txBody>
          <a:bodyPr/>
          <a:lstStyle/>
          <a:p>
            <a:fld id="{F705AC15-CEB2-46CA-A4FD-F4B89FA8CCF0}" type="slidenum">
              <a:rPr lang="en-GB"/>
              <a:pPr/>
              <a:t>36</a:t>
            </a:fld>
            <a:endParaRPr lang="en-GB"/>
          </a:p>
        </p:txBody>
      </p:sp>
      <p:sp>
        <p:nvSpPr>
          <p:cNvPr id="115714" name="Rectangle 2"/>
          <p:cNvSpPr>
            <a:spLocks noChangeArrowheads="1"/>
          </p:cNvSpPr>
          <p:nvPr/>
        </p:nvSpPr>
        <p:spPr bwMode="auto">
          <a:xfrm>
            <a:off x="1905000" y="2743200"/>
            <a:ext cx="5688013" cy="457200"/>
          </a:xfrm>
          <a:prstGeom prst="rect">
            <a:avLst/>
          </a:prstGeom>
          <a:noFill/>
          <a:ln w="9525">
            <a:noFill/>
            <a:miter lim="800000"/>
            <a:headEnd/>
            <a:tailEnd/>
          </a:ln>
          <a:effectLst/>
        </p:spPr>
        <p:txBody>
          <a:bodyPr wrap="none">
            <a:spAutoFit/>
          </a:bodyPr>
          <a:lstStyle/>
          <a:p>
            <a:r>
              <a:rPr lang="en-GB">
                <a:latin typeface="Tahoma" pitchFamily="34" charset="0"/>
              </a:rPr>
              <a:t>Sustainable Consumption and Production</a:t>
            </a:r>
          </a:p>
        </p:txBody>
      </p:sp>
      <p:sp>
        <p:nvSpPr>
          <p:cNvPr id="115715" name="Rectangle 3"/>
          <p:cNvSpPr>
            <a:spLocks noChangeArrowheads="1"/>
          </p:cNvSpPr>
          <p:nvPr/>
        </p:nvSpPr>
        <p:spPr bwMode="auto">
          <a:xfrm>
            <a:off x="2667000" y="3581400"/>
            <a:ext cx="3911600" cy="457200"/>
          </a:xfrm>
          <a:prstGeom prst="rect">
            <a:avLst/>
          </a:prstGeom>
          <a:noFill/>
          <a:ln w="9525">
            <a:noFill/>
            <a:miter lim="800000"/>
            <a:headEnd/>
            <a:tailEnd/>
          </a:ln>
          <a:effectLst/>
        </p:spPr>
        <p:txBody>
          <a:bodyPr wrap="none">
            <a:spAutoFit/>
          </a:bodyPr>
          <a:lstStyle/>
          <a:p>
            <a:r>
              <a:rPr lang="en-GB">
                <a:latin typeface="Tahoma" pitchFamily="34" charset="0"/>
              </a:rPr>
              <a:t>Climate Change and Energy</a:t>
            </a:r>
          </a:p>
        </p:txBody>
      </p:sp>
      <p:sp>
        <p:nvSpPr>
          <p:cNvPr id="115716" name="Rectangle 4"/>
          <p:cNvSpPr>
            <a:spLocks noChangeArrowheads="1"/>
          </p:cNvSpPr>
          <p:nvPr/>
        </p:nvSpPr>
        <p:spPr bwMode="auto">
          <a:xfrm>
            <a:off x="304800" y="4419600"/>
            <a:ext cx="8474075" cy="457200"/>
          </a:xfrm>
          <a:prstGeom prst="rect">
            <a:avLst/>
          </a:prstGeom>
          <a:noFill/>
          <a:ln w="9525">
            <a:noFill/>
            <a:miter lim="800000"/>
            <a:headEnd/>
            <a:tailEnd/>
          </a:ln>
          <a:effectLst/>
        </p:spPr>
        <p:txBody>
          <a:bodyPr wrap="none">
            <a:spAutoFit/>
          </a:bodyPr>
          <a:lstStyle/>
          <a:p>
            <a:r>
              <a:rPr lang="en-GB">
                <a:latin typeface="Tahoma" pitchFamily="34" charset="0"/>
              </a:rPr>
              <a:t>Natural Resource Protection and Environmental Enhancement</a:t>
            </a:r>
          </a:p>
        </p:txBody>
      </p:sp>
      <p:sp>
        <p:nvSpPr>
          <p:cNvPr id="115717" name="Rectangle 5"/>
          <p:cNvSpPr>
            <a:spLocks noChangeArrowheads="1"/>
          </p:cNvSpPr>
          <p:nvPr/>
        </p:nvSpPr>
        <p:spPr bwMode="auto">
          <a:xfrm>
            <a:off x="2743200" y="5257800"/>
            <a:ext cx="3552825" cy="457200"/>
          </a:xfrm>
          <a:prstGeom prst="rect">
            <a:avLst/>
          </a:prstGeom>
          <a:noFill/>
          <a:ln w="9525">
            <a:noFill/>
            <a:miter lim="800000"/>
            <a:headEnd/>
            <a:tailEnd/>
          </a:ln>
          <a:effectLst/>
        </p:spPr>
        <p:txBody>
          <a:bodyPr wrap="none">
            <a:spAutoFit/>
          </a:bodyPr>
          <a:lstStyle/>
          <a:p>
            <a:r>
              <a:rPr lang="en-GB">
                <a:latin typeface="Tahoma" pitchFamily="34" charset="0"/>
              </a:rPr>
              <a:t>Sustainable Communities</a:t>
            </a:r>
          </a:p>
        </p:txBody>
      </p:sp>
      <p:sp>
        <p:nvSpPr>
          <p:cNvPr id="115718" name="Rectangle 6"/>
          <p:cNvSpPr>
            <a:spLocks noGrp="1" noChangeArrowheads="1"/>
          </p:cNvSpPr>
          <p:nvPr>
            <p:ph type="title" idx="4294967295"/>
          </p:nvPr>
        </p:nvSpPr>
        <p:spPr>
          <a:xfrm>
            <a:off x="304800" y="533400"/>
            <a:ext cx="8839200" cy="1143000"/>
          </a:xfrm>
        </p:spPr>
        <p:txBody>
          <a:bodyPr/>
          <a:lstStyle/>
          <a:p>
            <a:r>
              <a:rPr lang="en-GB" sz="4000">
                <a:latin typeface="Tahoma" pitchFamily="34" charset="0"/>
              </a:rPr>
              <a:t>UK Sustainable Development Strategy (2005)</a:t>
            </a:r>
          </a:p>
        </p:txBody>
      </p:sp>
      <p:sp>
        <p:nvSpPr>
          <p:cNvPr id="115719" name="Rectangle 7"/>
          <p:cNvSpPr>
            <a:spLocks noGrp="1" noChangeArrowheads="1"/>
          </p:cNvSpPr>
          <p:nvPr>
            <p:ph type="body" idx="4294967295"/>
          </p:nvPr>
        </p:nvSpPr>
        <p:spPr>
          <a:xfrm>
            <a:off x="609600" y="1828800"/>
            <a:ext cx="7772400" cy="4114800"/>
          </a:xfrm>
        </p:spPr>
        <p:txBody>
          <a:bodyPr/>
          <a:lstStyle/>
          <a:p>
            <a:r>
              <a:rPr lang="en-GB" sz="2800">
                <a:latin typeface="Tahoma" pitchFamily="34" charset="0"/>
              </a:rPr>
              <a:t>Key priorities:</a:t>
            </a:r>
          </a:p>
          <a:p>
            <a:pPr lvl="1"/>
            <a:endParaRPr lang="en-GB" sz="2400">
              <a:latin typeface="Tahoma" pitchFamily="34" charset="0"/>
            </a:endParaRP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3"/>
          <p:cNvSpPr>
            <a:spLocks noGrp="1"/>
          </p:cNvSpPr>
          <p:nvPr>
            <p:ph type="sldNum" sz="quarter" idx="12"/>
          </p:nvPr>
        </p:nvSpPr>
        <p:spPr/>
        <p:txBody>
          <a:bodyPr/>
          <a:lstStyle/>
          <a:p>
            <a:fld id="{E71CC77F-45CE-4925-A3B1-3BFEB14F3178}" type="slidenum">
              <a:rPr lang="en-GB"/>
              <a:pPr/>
              <a:t>37</a:t>
            </a:fld>
            <a:endParaRPr lang="en-GB"/>
          </a:p>
        </p:txBody>
      </p:sp>
      <p:pic>
        <p:nvPicPr>
          <p:cNvPr id="32772" name="Picture 4" descr="fish_seeds_at_raichak_jetty"/>
          <p:cNvPicPr>
            <a:picLocks noChangeAspect="1" noChangeArrowheads="1"/>
          </p:cNvPicPr>
          <p:nvPr/>
        </p:nvPicPr>
        <p:blipFill>
          <a:blip r:embed="rId3" cstate="print"/>
          <a:srcRect/>
          <a:stretch>
            <a:fillRect/>
          </a:stretch>
        </p:blipFill>
        <p:spPr bwMode="auto">
          <a:xfrm>
            <a:off x="285720" y="571480"/>
            <a:ext cx="5214973" cy="3165375"/>
          </a:xfrm>
          <a:prstGeom prst="rect">
            <a:avLst/>
          </a:prstGeom>
          <a:noFill/>
        </p:spPr>
      </p:pic>
      <p:pic>
        <p:nvPicPr>
          <p:cNvPr id="5" name="Picture 2"/>
          <p:cNvPicPr>
            <a:picLocks noChangeAspect="1" noChangeArrowheads="1"/>
          </p:cNvPicPr>
          <p:nvPr/>
        </p:nvPicPr>
        <p:blipFill>
          <a:blip r:embed="rId4" cstate="print"/>
          <a:srcRect/>
          <a:stretch>
            <a:fillRect/>
          </a:stretch>
        </p:blipFill>
        <p:spPr bwMode="auto">
          <a:xfrm>
            <a:off x="5572132" y="2071678"/>
            <a:ext cx="3207404" cy="4500594"/>
          </a:xfrm>
          <a:prstGeom prst="rect">
            <a:avLst/>
          </a:prstGeom>
          <a:noFill/>
          <a:ln w="9525">
            <a:noFill/>
            <a:miter lim="800000"/>
            <a:headEnd/>
            <a:tailEnd/>
          </a:ln>
          <a:effectLst/>
        </p:spPr>
      </p:pic>
      <p:pic>
        <p:nvPicPr>
          <p:cNvPr id="7" name="Picture 8" descr="C:\Documents and Settings\fad-mjc\My Documents\My Pictures\frogs.jpg"/>
          <p:cNvPicPr>
            <a:picLocks noChangeAspect="1" noChangeArrowheads="1"/>
          </p:cNvPicPr>
          <p:nvPr/>
        </p:nvPicPr>
        <p:blipFill>
          <a:blip r:embed="rId5" cstate="print"/>
          <a:srcRect/>
          <a:stretch>
            <a:fillRect/>
          </a:stretch>
        </p:blipFill>
        <p:spPr bwMode="auto">
          <a:xfrm>
            <a:off x="428596" y="4000504"/>
            <a:ext cx="3733800" cy="2538413"/>
          </a:xfrm>
          <a:prstGeom prst="rect">
            <a:avLst/>
          </a:prstGeom>
          <a:noFill/>
        </p:spPr>
      </p:pic>
      <p:sp>
        <p:nvSpPr>
          <p:cNvPr id="9" name="Oval Callout 8"/>
          <p:cNvSpPr/>
          <p:nvPr/>
        </p:nvSpPr>
        <p:spPr bwMode="auto">
          <a:xfrm>
            <a:off x="3000364" y="3714752"/>
            <a:ext cx="2214578" cy="1143008"/>
          </a:xfrm>
          <a:prstGeom prst="wedgeEllipseCallout">
            <a:avLst/>
          </a:prstGeom>
          <a:solidFill>
            <a:schemeClr val="accent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Times New Roman" pitchFamily="18" charset="0"/>
            </a:endParaRPr>
          </a:p>
        </p:txBody>
      </p:sp>
      <p:sp>
        <p:nvSpPr>
          <p:cNvPr id="10" name="TextBox 9"/>
          <p:cNvSpPr txBox="1"/>
          <p:nvPr/>
        </p:nvSpPr>
        <p:spPr>
          <a:xfrm>
            <a:off x="3357554" y="3857628"/>
            <a:ext cx="1785950" cy="830997"/>
          </a:xfrm>
          <a:prstGeom prst="rect">
            <a:avLst/>
          </a:prstGeom>
          <a:noFill/>
        </p:spPr>
        <p:txBody>
          <a:bodyPr wrap="square" rtlCol="0">
            <a:spAutoFit/>
          </a:bodyPr>
          <a:lstStyle/>
          <a:p>
            <a:r>
              <a:rPr lang="en-GB" dirty="0" smtClean="0"/>
              <a:t>      </a:t>
            </a:r>
            <a:r>
              <a:rPr lang="en-GB" dirty="0" smtClean="0">
                <a:solidFill>
                  <a:schemeClr val="bg2"/>
                </a:solidFill>
              </a:rPr>
              <a:t>Yes,</a:t>
            </a:r>
          </a:p>
          <a:p>
            <a:r>
              <a:rPr lang="en-GB" dirty="0" smtClean="0">
                <a:solidFill>
                  <a:schemeClr val="bg2"/>
                </a:solidFill>
              </a:rPr>
              <a:t> I think so!</a:t>
            </a:r>
            <a:endParaRPr lang="en-US" dirty="0">
              <a:solidFill>
                <a:schemeClr val="bg2"/>
              </a:solidFill>
            </a:endParaRPr>
          </a:p>
        </p:txBody>
      </p:sp>
      <p:sp>
        <p:nvSpPr>
          <p:cNvPr id="11" name="TextBox 10"/>
          <p:cNvSpPr txBox="1"/>
          <p:nvPr/>
        </p:nvSpPr>
        <p:spPr>
          <a:xfrm>
            <a:off x="6072198" y="714356"/>
            <a:ext cx="2571768" cy="584775"/>
          </a:xfrm>
          <a:prstGeom prst="rect">
            <a:avLst/>
          </a:prstGeom>
          <a:noFill/>
        </p:spPr>
        <p:txBody>
          <a:bodyPr wrap="square" rtlCol="0">
            <a:spAutoFit/>
          </a:bodyPr>
          <a:lstStyle/>
          <a:p>
            <a:r>
              <a:rPr lang="en-GB" sz="3200" dirty="0" smtClean="0"/>
              <a:t>Questions?</a:t>
            </a:r>
            <a:endParaRPr lang="en-US" sz="3200" dirty="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3"/>
          <p:cNvSpPr>
            <a:spLocks noGrp="1"/>
          </p:cNvSpPr>
          <p:nvPr>
            <p:ph type="sldNum" sz="quarter" idx="12"/>
          </p:nvPr>
        </p:nvSpPr>
        <p:spPr/>
        <p:txBody>
          <a:bodyPr/>
          <a:lstStyle/>
          <a:p>
            <a:fld id="{B4329435-897F-4E25-A57D-D75E7969D53E}" type="slidenum">
              <a:rPr lang="en-GB"/>
              <a:pPr/>
              <a:t>38</a:t>
            </a:fld>
            <a:endParaRPr lang="en-GB"/>
          </a:p>
        </p:txBody>
      </p:sp>
      <p:sp>
        <p:nvSpPr>
          <p:cNvPr id="4" name="Rectangle 3"/>
          <p:cNvSpPr/>
          <p:nvPr/>
        </p:nvSpPr>
        <p:spPr>
          <a:xfrm>
            <a:off x="2286000" y="2644170"/>
            <a:ext cx="4572000" cy="1569660"/>
          </a:xfrm>
          <a:prstGeom prst="rect">
            <a:avLst/>
          </a:prstGeom>
        </p:spPr>
        <p:txBody>
          <a:bodyPr>
            <a:spAutoFit/>
          </a:bodyPr>
          <a:lstStyle/>
          <a:p>
            <a:r>
              <a:rPr lang="en-GB" b="1" dirty="0" smtClean="0"/>
              <a:t>One Wales: One Planet</a:t>
            </a:r>
          </a:p>
          <a:p>
            <a:r>
              <a:rPr lang="en-GB" dirty="0" smtClean="0"/>
              <a:t>Consultation on a new Sustainable</a:t>
            </a:r>
          </a:p>
          <a:p>
            <a:r>
              <a:rPr lang="en-GB" dirty="0" smtClean="0"/>
              <a:t>Development Scheme for Wales</a:t>
            </a:r>
          </a:p>
          <a:p>
            <a:r>
              <a:rPr lang="en-GB" dirty="0" smtClean="0"/>
              <a:t>November 2008</a:t>
            </a:r>
            <a:endParaRPr lang="en-GB" dirty="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3"/>
          <p:cNvSpPr>
            <a:spLocks noGrp="1"/>
          </p:cNvSpPr>
          <p:nvPr>
            <p:ph type="sldNum" sz="quarter" idx="12"/>
          </p:nvPr>
        </p:nvSpPr>
        <p:spPr/>
        <p:txBody>
          <a:bodyPr/>
          <a:lstStyle/>
          <a:p>
            <a:fld id="{C32C7A7D-0B47-4906-ABCD-C7E2DAF1D71D}" type="slidenum">
              <a:rPr lang="en-GB"/>
              <a:pPr/>
              <a:t>39</a:t>
            </a:fld>
            <a:endParaRPr lang="en-GB"/>
          </a:p>
        </p:txBody>
      </p:sp>
      <p:sp>
        <p:nvSpPr>
          <p:cNvPr id="36866" name="Text Box 2"/>
          <p:cNvSpPr txBox="1">
            <a:spLocks noChangeArrowheads="1"/>
          </p:cNvSpPr>
          <p:nvPr/>
        </p:nvSpPr>
        <p:spPr bwMode="auto">
          <a:xfrm>
            <a:off x="533400" y="914400"/>
            <a:ext cx="8077200" cy="5568950"/>
          </a:xfrm>
          <a:prstGeom prst="rect">
            <a:avLst/>
          </a:prstGeom>
          <a:noFill/>
          <a:ln w="9525">
            <a:noFill/>
            <a:miter lim="800000"/>
            <a:headEnd/>
            <a:tailEnd/>
          </a:ln>
          <a:effectLst/>
        </p:spPr>
        <p:txBody>
          <a:bodyPr>
            <a:spAutoFit/>
          </a:bodyPr>
          <a:lstStyle/>
          <a:p>
            <a:pPr eaLnBrk="0" hangingPunct="0">
              <a:spcBef>
                <a:spcPct val="50000"/>
              </a:spcBef>
            </a:pPr>
            <a:r>
              <a:rPr lang="en-GB" b="1"/>
              <a:t>Tutorial: Sustainable Development - Contradiction in terms!</a:t>
            </a:r>
            <a:endParaRPr lang="en-GB"/>
          </a:p>
          <a:p>
            <a:pPr eaLnBrk="0" hangingPunct="0">
              <a:spcBef>
                <a:spcPct val="50000"/>
              </a:spcBef>
            </a:pPr>
            <a:r>
              <a:rPr lang="en-GB"/>
              <a:t>Questions for discussion:</a:t>
            </a:r>
          </a:p>
          <a:p>
            <a:pPr eaLnBrk="0" hangingPunct="0">
              <a:spcBef>
                <a:spcPct val="50000"/>
              </a:spcBef>
            </a:pPr>
            <a:r>
              <a:rPr lang="en-GB"/>
              <a:t>	1. How would you define sustainable development?</a:t>
            </a:r>
          </a:p>
          <a:p>
            <a:pPr eaLnBrk="0" hangingPunct="0">
              <a:spcBef>
                <a:spcPct val="50000"/>
              </a:spcBef>
            </a:pPr>
            <a:r>
              <a:rPr lang="en-GB"/>
              <a:t>	2. Does sustainability imply that no development is 		    desirable?</a:t>
            </a:r>
          </a:p>
          <a:p>
            <a:pPr eaLnBrk="0" hangingPunct="0">
              <a:spcBef>
                <a:spcPct val="50000"/>
              </a:spcBef>
            </a:pPr>
            <a:r>
              <a:rPr lang="en-GB"/>
              <a:t>	3. To what extent should the potential of future 		    generations to meet their needs be maintained?</a:t>
            </a:r>
          </a:p>
          <a:p>
            <a:pPr eaLnBrk="0" hangingPunct="0">
              <a:spcBef>
                <a:spcPct val="50000"/>
              </a:spcBef>
            </a:pPr>
            <a:r>
              <a:rPr lang="en-GB"/>
              <a:t>	4. Is it acceptable to engage in current developments that 	    reduce the potential of current generations to meet 	    their needs?</a:t>
            </a:r>
          </a:p>
          <a:p>
            <a:pPr eaLnBrk="0" hangingPunct="0">
              <a:spcBef>
                <a:spcPct val="50000"/>
              </a:spcBef>
            </a:pPr>
            <a:r>
              <a:rPr lang="en-GB"/>
              <a:t>	5. What trade-offs, if any, are acceptable between 		    present generations and future ones?</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3"/>
          <p:cNvSpPr>
            <a:spLocks noGrp="1"/>
          </p:cNvSpPr>
          <p:nvPr>
            <p:ph type="sldNum" sz="quarter" idx="12"/>
          </p:nvPr>
        </p:nvSpPr>
        <p:spPr/>
        <p:txBody>
          <a:bodyPr/>
          <a:lstStyle/>
          <a:p>
            <a:fld id="{A75E20F7-F7C4-4BE6-8258-D8DA84BB5AD4}" type="slidenum">
              <a:rPr lang="en-GB"/>
              <a:pPr/>
              <a:t>40</a:t>
            </a:fld>
            <a:endParaRPr lang="en-GB"/>
          </a:p>
        </p:txBody>
      </p:sp>
      <p:pic>
        <p:nvPicPr>
          <p:cNvPr id="123906" name="Picture 2" descr="Ecology Building and water"/>
          <p:cNvPicPr>
            <a:picLocks noChangeAspect="1" noChangeArrowheads="1"/>
          </p:cNvPicPr>
          <p:nvPr/>
        </p:nvPicPr>
        <p:blipFill>
          <a:blip r:embed="rId2" cstate="print"/>
          <a:srcRect/>
          <a:stretch>
            <a:fillRect/>
          </a:stretch>
        </p:blipFill>
        <p:spPr bwMode="auto">
          <a:xfrm>
            <a:off x="3810000" y="533400"/>
            <a:ext cx="5143500" cy="3521075"/>
          </a:xfrm>
          <a:prstGeom prst="rect">
            <a:avLst/>
          </a:prstGeom>
          <a:noFill/>
        </p:spPr>
      </p:pic>
      <p:pic>
        <p:nvPicPr>
          <p:cNvPr id="123908" name="Picture 4" descr="Shared UK principles of sustainable development"/>
          <p:cNvPicPr>
            <a:picLocks noChangeAspect="1" noChangeArrowheads="1"/>
          </p:cNvPicPr>
          <p:nvPr/>
        </p:nvPicPr>
        <p:blipFill>
          <a:blip r:embed="rId3" cstate="print"/>
          <a:srcRect/>
          <a:stretch>
            <a:fillRect/>
          </a:stretch>
        </p:blipFill>
        <p:spPr bwMode="auto">
          <a:xfrm>
            <a:off x="0" y="1828800"/>
            <a:ext cx="4778375" cy="4778375"/>
          </a:xfrm>
          <a:prstGeom prst="rect">
            <a:avLst/>
          </a:prstGeom>
          <a:noFill/>
        </p:spPr>
      </p:pic>
      <p:sp>
        <p:nvSpPr>
          <p:cNvPr id="123909" name="Text Box 5"/>
          <p:cNvSpPr txBox="1">
            <a:spLocks noChangeArrowheads="1"/>
          </p:cNvSpPr>
          <p:nvPr/>
        </p:nvSpPr>
        <p:spPr bwMode="auto">
          <a:xfrm>
            <a:off x="6096000" y="4419600"/>
            <a:ext cx="2895600" cy="822325"/>
          </a:xfrm>
          <a:prstGeom prst="rect">
            <a:avLst/>
          </a:prstGeom>
          <a:noFill/>
          <a:ln w="9525">
            <a:noFill/>
            <a:miter lim="800000"/>
            <a:headEnd/>
            <a:tailEnd/>
          </a:ln>
          <a:effectLst/>
        </p:spPr>
        <p:txBody>
          <a:bodyPr>
            <a:spAutoFit/>
          </a:bodyPr>
          <a:lstStyle/>
          <a:p>
            <a:r>
              <a:rPr lang="en-GB"/>
              <a:t>Blending ecology with buildings</a:t>
            </a:r>
          </a:p>
        </p:txBody>
      </p:sp>
    </p:spTree>
  </p:cSld>
  <p:clrMapOvr>
    <a:masterClrMapping/>
  </p:clrMapOvr>
</p:sld>
</file>

<file path=ppt/theme/theme1.xml><?xml version="1.0" encoding="utf-8"?>
<a:theme xmlns:a="http://schemas.openxmlformats.org/drawingml/2006/main" name="Construction">
  <a:themeElements>
    <a:clrScheme name="Construction 1">
      <a:dk1>
        <a:srgbClr val="000000"/>
      </a:dk1>
      <a:lt1>
        <a:srgbClr val="EAE8E2"/>
      </a:lt1>
      <a:dk2>
        <a:srgbClr val="5F5F5F"/>
      </a:dk2>
      <a:lt2>
        <a:srgbClr val="FDBC03"/>
      </a:lt2>
      <a:accent1>
        <a:srgbClr val="A7C1CB"/>
      </a:accent1>
      <a:accent2>
        <a:srgbClr val="A38D77"/>
      </a:accent2>
      <a:accent3>
        <a:srgbClr val="B6B6B6"/>
      </a:accent3>
      <a:accent4>
        <a:srgbClr val="C8C6C1"/>
      </a:accent4>
      <a:accent5>
        <a:srgbClr val="D0DDE2"/>
      </a:accent5>
      <a:accent6>
        <a:srgbClr val="937F6B"/>
      </a:accent6>
      <a:hlink>
        <a:srgbClr val="FFFFCC"/>
      </a:hlink>
      <a:folHlink>
        <a:srgbClr val="FFCC66"/>
      </a:folHlink>
    </a:clrScheme>
    <a:fontScheme name="Construction">
      <a:majorFont>
        <a:latin typeface="Impact"/>
        <a:ea typeface=""/>
        <a:cs typeface=""/>
      </a:majorFont>
      <a:minorFont>
        <a:latin typeface="Arial Narrow"/>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Construction 1">
        <a:dk1>
          <a:srgbClr val="000000"/>
        </a:dk1>
        <a:lt1>
          <a:srgbClr val="EAE8E2"/>
        </a:lt1>
        <a:dk2>
          <a:srgbClr val="5F5F5F"/>
        </a:dk2>
        <a:lt2>
          <a:srgbClr val="FDBC03"/>
        </a:lt2>
        <a:accent1>
          <a:srgbClr val="A7C1CB"/>
        </a:accent1>
        <a:accent2>
          <a:srgbClr val="A38D77"/>
        </a:accent2>
        <a:accent3>
          <a:srgbClr val="B6B6B6"/>
        </a:accent3>
        <a:accent4>
          <a:srgbClr val="C8C6C1"/>
        </a:accent4>
        <a:accent5>
          <a:srgbClr val="D0DDE2"/>
        </a:accent5>
        <a:accent6>
          <a:srgbClr val="937F6B"/>
        </a:accent6>
        <a:hlink>
          <a:srgbClr val="FFFFCC"/>
        </a:hlink>
        <a:folHlink>
          <a:srgbClr val="FFCC66"/>
        </a:folHlink>
      </a:clrScheme>
      <a:clrMap bg1="dk2" tx1="lt1" bg2="dk1" tx2="lt2" accent1="accent1" accent2="accent2" accent3="accent3" accent4="accent4" accent5="accent5" accent6="accent6" hlink="hlink" folHlink="folHlink"/>
    </a:extraClrScheme>
    <a:extraClrScheme>
      <a:clrScheme name="Construction 2">
        <a:dk1>
          <a:srgbClr val="333333"/>
        </a:dk1>
        <a:lt1>
          <a:srgbClr val="FFFFFF"/>
        </a:lt1>
        <a:dk2>
          <a:srgbClr val="B75E31"/>
        </a:dk2>
        <a:lt2>
          <a:srgbClr val="463828"/>
        </a:lt2>
        <a:accent1>
          <a:srgbClr val="E09F98"/>
        </a:accent1>
        <a:accent2>
          <a:srgbClr val="E4D8CA"/>
        </a:accent2>
        <a:accent3>
          <a:srgbClr val="FFFFFF"/>
        </a:accent3>
        <a:accent4>
          <a:srgbClr val="2A2A2A"/>
        </a:accent4>
        <a:accent5>
          <a:srgbClr val="EDCDCA"/>
        </a:accent5>
        <a:accent6>
          <a:srgbClr val="CFC4B7"/>
        </a:accent6>
        <a:hlink>
          <a:srgbClr val="663300"/>
        </a:hlink>
        <a:folHlink>
          <a:srgbClr val="CC9900"/>
        </a:folHlink>
      </a:clrScheme>
      <a:clrMap bg1="lt1" tx1="dk1" bg2="lt2" tx2="dk2" accent1="accent1" accent2="accent2" accent3="accent3" accent4="accent4" accent5="accent5" accent6="accent6" hlink="hlink" folHlink="folHlink"/>
    </a:extraClrScheme>
    <a:extraClrScheme>
      <a:clrScheme name="Construction 3">
        <a:dk1>
          <a:srgbClr val="333333"/>
        </a:dk1>
        <a:lt1>
          <a:srgbClr val="FFFFFF"/>
        </a:lt1>
        <a:dk2>
          <a:srgbClr val="4D4D4D"/>
        </a:dk2>
        <a:lt2>
          <a:srgbClr val="000000"/>
        </a:lt2>
        <a:accent1>
          <a:srgbClr val="C0C0C0"/>
        </a:accent1>
        <a:accent2>
          <a:srgbClr val="DDDDDD"/>
        </a:accent2>
        <a:accent3>
          <a:srgbClr val="FFFFFF"/>
        </a:accent3>
        <a:accent4>
          <a:srgbClr val="2A2A2A"/>
        </a:accent4>
        <a:accent5>
          <a:srgbClr val="DCDCDC"/>
        </a:accent5>
        <a:accent6>
          <a:srgbClr val="C8C8C8"/>
        </a:accent6>
        <a:hlink>
          <a:srgbClr val="808080"/>
        </a:hlink>
        <a:folHlink>
          <a:srgbClr val="B2B2B2"/>
        </a:folHlink>
      </a:clrScheme>
      <a:clrMap bg1="lt1" tx1="dk1" bg2="lt2" tx2="dk2" accent1="accent1" accent2="accent2" accent3="accent3" accent4="accent4" accent5="accent5" accent6="accent6" hlink="hlink" folHlink="folHlink"/>
    </a:extraClrScheme>
    <a:extraClrScheme>
      <a:clrScheme name="Construction 4">
        <a:dk1>
          <a:srgbClr val="000000"/>
        </a:dk1>
        <a:lt1>
          <a:srgbClr val="EAE8E2"/>
        </a:lt1>
        <a:dk2>
          <a:srgbClr val="783A34"/>
        </a:dk2>
        <a:lt2>
          <a:srgbClr val="FFCC99"/>
        </a:lt2>
        <a:accent1>
          <a:srgbClr val="83AAAD"/>
        </a:accent1>
        <a:accent2>
          <a:srgbClr val="A06766"/>
        </a:accent2>
        <a:accent3>
          <a:srgbClr val="BEAEAE"/>
        </a:accent3>
        <a:accent4>
          <a:srgbClr val="C8C6C1"/>
        </a:accent4>
        <a:accent5>
          <a:srgbClr val="C1D2D3"/>
        </a:accent5>
        <a:accent6>
          <a:srgbClr val="915D5C"/>
        </a:accent6>
        <a:hlink>
          <a:srgbClr val="FFFFCC"/>
        </a:hlink>
        <a:folHlink>
          <a:srgbClr val="CC990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C:\Program Files\Microsoft Office\Templates\Presentation Designs\Construction.pot</Template>
  <TotalTime>2389</TotalTime>
  <Words>4547</Words>
  <Application>Microsoft Office PowerPoint</Application>
  <PresentationFormat>On-screen Show (4:3)</PresentationFormat>
  <Paragraphs>462</Paragraphs>
  <Slides>40</Slides>
  <Notes>36</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Construction</vt:lpstr>
      <vt:lpstr>Slide 1</vt:lpstr>
      <vt:lpstr>Slide 2</vt:lpstr>
      <vt:lpstr>Sustainable Development</vt:lpstr>
      <vt:lpstr>Some Definitions of Sustainability</vt:lpstr>
      <vt:lpstr>What is development?</vt:lpstr>
      <vt:lpstr>Sustainable Development</vt:lpstr>
      <vt:lpstr>Two  key concepts are contained in Brundtland’s definition:</vt:lpstr>
      <vt:lpstr>Slide 8</vt:lpstr>
      <vt:lpstr>Brundtland also put it another way:</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Johannesburg Declaration on Sustainable Development</vt:lpstr>
      <vt:lpstr>Johannesburg Declaration on Sustainable Development</vt:lpstr>
      <vt:lpstr>Reaching new goals and targets</vt:lpstr>
      <vt:lpstr>Reaching new goals and targets</vt:lpstr>
      <vt:lpstr>Reaching new goals and targets</vt:lpstr>
      <vt:lpstr>Reaching new goals and targets</vt:lpstr>
      <vt:lpstr>Reaching new goals and targets</vt:lpstr>
      <vt:lpstr>Reaching new goals and targets</vt:lpstr>
      <vt:lpstr>Finance, trade and globalization</vt:lpstr>
      <vt:lpstr>The key principles of sustainable development (1999)</vt:lpstr>
      <vt:lpstr>1999 Aims</vt:lpstr>
      <vt:lpstr>Slide 34</vt:lpstr>
      <vt:lpstr>Slide 35</vt:lpstr>
      <vt:lpstr>UK Sustainable Development Strategy (2005)</vt:lpstr>
      <vt:lpstr>Slide 37</vt:lpstr>
      <vt:lpstr>Slide 38</vt:lpstr>
      <vt:lpstr>Slide 39</vt:lpstr>
      <vt:lpstr>Slide 40</vt:lpstr>
    </vt:vector>
  </TitlesOfParts>
  <Company>Swansea Institute of Higher Education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Mike Cullis</dc:creator>
  <cp:lastModifiedBy>fad-mc1</cp:lastModifiedBy>
  <cp:revision>148</cp:revision>
  <cp:lastPrinted>2001-10-02T21:18:21Z</cp:lastPrinted>
  <dcterms:created xsi:type="dcterms:W3CDTF">2001-09-18T13:45:52Z</dcterms:created>
  <dcterms:modified xsi:type="dcterms:W3CDTF">2009-09-30T10:40:05Z</dcterms:modified>
</cp:coreProperties>
</file>