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3"/>
    <p:sldMasterId id="2147483657" r:id="rId4"/>
    <p:sldMasterId id="2147483653" r:id="rId5"/>
    <p:sldMasterId id="2147483655" r:id="rId6"/>
  </p:sldMasterIdLst>
  <p:notesMasterIdLst>
    <p:notesMasterId r:id="rId8"/>
  </p:notesMasterIdLst>
  <p:handoutMasterIdLst>
    <p:handoutMasterId r:id="rId9"/>
  </p:handoutMasterIdLst>
  <p:sldIdLst>
    <p:sldId id="286" r:id="rId7"/>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autoAdjust="0"/>
    <p:restoredTop sz="95859" autoAdjust="0"/>
  </p:normalViewPr>
  <p:slideViewPr>
    <p:cSldViewPr snapToGrid="0" snapToObjects="1">
      <p:cViewPr>
        <p:scale>
          <a:sx n="36" d="100"/>
          <a:sy n="36" d="100"/>
        </p:scale>
        <p:origin x="1376" y="-217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Master" Target="slideMasters/slideMaster1.xml"/><Relationship Id="rId7" Type="http://schemas.openxmlformats.org/officeDocument/2006/relationships/slide" Target="slides/slide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viewProps" Target="viewProps.xml"/><Relationship Id="rId5" Type="http://schemas.openxmlformats.org/officeDocument/2006/relationships/slideMaster" Target="slideMasters/slideMaster3.xml"/><Relationship Id="rId10"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0B9B5D-AA51-314D-B6A8-B9F6DF09218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dirty="0"/>
          </a:p>
        </p:txBody>
      </p:sp>
      <p:sp>
        <p:nvSpPr>
          <p:cNvPr id="3" name="Date Placeholder 2">
            <a:extLst>
              <a:ext uri="{FF2B5EF4-FFF2-40B4-BE49-F238E27FC236}">
                <a16:creationId xmlns:a16="http://schemas.microsoft.com/office/drawing/2014/main" id="{B54B7DFD-ACA0-154A-B21A-1C1395369AC5}"/>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16CE100C-73FA-6442-A177-3D3BCF9CB15D}" type="datetimeFigureOut">
              <a:rPr lang="en-US"/>
              <a:pPr>
                <a:defRPr/>
              </a:pPr>
              <a:t>5/12/20</a:t>
            </a:fld>
            <a:endParaRPr lang="en-US" dirty="0"/>
          </a:p>
        </p:txBody>
      </p:sp>
      <p:sp>
        <p:nvSpPr>
          <p:cNvPr id="4" name="Footer Placeholder 3">
            <a:extLst>
              <a:ext uri="{FF2B5EF4-FFF2-40B4-BE49-F238E27FC236}">
                <a16:creationId xmlns:a16="http://schemas.microsoft.com/office/drawing/2014/main" id="{D66FCDE8-CAD6-1C4B-AD40-2171EE516219}"/>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dirty="0"/>
          </a:p>
        </p:txBody>
      </p:sp>
      <p:sp>
        <p:nvSpPr>
          <p:cNvPr id="5" name="Slide Number Placeholder 4">
            <a:extLst>
              <a:ext uri="{FF2B5EF4-FFF2-40B4-BE49-F238E27FC236}">
                <a16:creationId xmlns:a16="http://schemas.microsoft.com/office/drawing/2014/main" id="{563F3278-02AF-E140-93E9-0F40C305A46C}"/>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A24223D4-ACF9-1A4B-983C-E99295DD02FE}" type="slidenum">
              <a:rPr lang="en-US" altLang="en-US"/>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3F32B4-59FE-6F45-820B-71205DF67D5A}"/>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dirty="0"/>
          </a:p>
        </p:txBody>
      </p:sp>
      <p:sp>
        <p:nvSpPr>
          <p:cNvPr id="3" name="Date Placeholder 2">
            <a:extLst>
              <a:ext uri="{FF2B5EF4-FFF2-40B4-BE49-F238E27FC236}">
                <a16:creationId xmlns:a16="http://schemas.microsoft.com/office/drawing/2014/main" id="{109189C8-CFC5-B840-A7DB-608638147F5E}"/>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D9FB44C-2844-234F-9DDF-2118D37DFD5C}" type="datetimeFigureOut">
              <a:rPr lang="en-US"/>
              <a:pPr>
                <a:defRPr/>
              </a:pPr>
              <a:t>5/12/20</a:t>
            </a:fld>
            <a:endParaRPr lang="en-US" dirty="0"/>
          </a:p>
        </p:txBody>
      </p:sp>
      <p:sp>
        <p:nvSpPr>
          <p:cNvPr id="4" name="Slide Image Placeholder 3">
            <a:extLst>
              <a:ext uri="{FF2B5EF4-FFF2-40B4-BE49-F238E27FC236}">
                <a16:creationId xmlns:a16="http://schemas.microsoft.com/office/drawing/2014/main" id="{F85A4718-22DF-BE4B-B0E8-10A3FD22553F}"/>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704EA2F8-1A7A-DA4C-B8B3-A8D151D9C5D7}"/>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B30052B2-F312-4C40-8A83-4137B8B9C886}"/>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dirty="0"/>
          </a:p>
        </p:txBody>
      </p:sp>
      <p:sp>
        <p:nvSpPr>
          <p:cNvPr id="7" name="Slide Number Placeholder 6">
            <a:extLst>
              <a:ext uri="{FF2B5EF4-FFF2-40B4-BE49-F238E27FC236}">
                <a16:creationId xmlns:a16="http://schemas.microsoft.com/office/drawing/2014/main" id="{0F6E52C8-E188-844A-B377-72714DD85DB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CA1D7BCB-9903-F442-8FA1-969DA07A95F9}"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9AB8A60-4BA1-3645-B9D3-D4177DA392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7CCC583-5A05-2A40-9BD8-733A821B43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6" name="Slide Number Placeholder 3">
            <a:extLst>
              <a:ext uri="{FF2B5EF4-FFF2-40B4-BE49-F238E27FC236}">
                <a16:creationId xmlns:a16="http://schemas.microsoft.com/office/drawing/2014/main" id="{405B3FDA-A887-6A45-8812-94EFC46495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CDAFE491-7CB0-6E4D-A5AD-0BB2BC74FF24}" type="slidenum">
              <a:rPr lang="en-US" altLang="en-US" sz="1200">
                <a:latin typeface="Calibri" panose="020F0502020204030204" pitchFamily="34" charset="0"/>
              </a:rPr>
              <a:pPr/>
              <a:t>1</a:t>
            </a:fld>
            <a:endParaRPr lang="en-US" altLang="en-US" sz="1200" dirty="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GB"/>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GB"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GB"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GB"/>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GB"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GB"/>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GB"/>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GB"/>
              <a:t>Click to edit Master text styles</a:t>
            </a:r>
          </a:p>
        </p:txBody>
      </p:sp>
    </p:spTree>
    <p:extLst>
      <p:ext uri="{BB962C8B-B14F-4D97-AF65-F5344CB8AC3E}">
        <p14:creationId xmlns:p14="http://schemas.microsoft.com/office/powerpoint/2010/main" val="2663504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dirty="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dirty="0"/>
              <a:t>Click icon to add picture</a:t>
            </a:r>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138637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dirty="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dirty="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42113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dirty="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dirty="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dirty="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130719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FBDDB8D-A506-8647-848C-F15134731E11}"/>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dirty="0">
                <a:solidFill>
                  <a:schemeClr val="bg1"/>
                </a:solidFill>
                <a:latin typeface="Trebuchet MS" panose="020B0603020202020204" pitchFamily="34" charset="0"/>
              </a:rPr>
              <a:t>QUICK TIPS</a:t>
            </a:r>
          </a:p>
          <a:p>
            <a:pPr algn="ctr" eaLnBrk="1" hangingPunct="1">
              <a:defRPr/>
            </a:pPr>
            <a:r>
              <a:rPr lang="en-US" altLang="en-US" sz="4000" b="1" dirty="0">
                <a:solidFill>
                  <a:srgbClr val="FFFF00"/>
                </a:solidFill>
                <a:latin typeface="Trebuchet MS" panose="020B0603020202020204" pitchFamily="34" charset="0"/>
              </a:rPr>
              <a:t>(--THIS SECTION DOES NOT PRINT--)</a:t>
            </a:r>
          </a:p>
          <a:p>
            <a:pPr algn="ctr" eaLnBrk="1" hangingPunct="1">
              <a:defRPr/>
            </a:pPr>
            <a:endParaRPr lang="en-US" altLang="en-US" sz="3200" b="1" dirty="0">
              <a:solidFill>
                <a:srgbClr val="FFFFFF"/>
              </a:solidFill>
              <a:latin typeface="Trebuchet MS" panose="020B0603020202020204" pitchFamily="34" charset="0"/>
            </a:endParaRPr>
          </a:p>
          <a:p>
            <a:pPr eaLnBrk="1" hangingPunct="1">
              <a:defRPr/>
            </a:pPr>
            <a:r>
              <a:rPr lang="en-US" altLang="en-US" sz="3200" dirty="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dirty="0">
                <a:solidFill>
                  <a:srgbClr val="FFFFFF"/>
                </a:solidFill>
                <a:latin typeface="Trebuchet MS" panose="020B0603020202020204" pitchFamily="34" charset="0"/>
              </a:rPr>
            </a:br>
            <a:r>
              <a:rPr lang="en-US" altLang="en-US" sz="3200" dirty="0">
                <a:solidFill>
                  <a:srgbClr val="FFFFFF"/>
                </a:solidFill>
                <a:latin typeface="Trebuchet MS" panose="020B0603020202020204" pitchFamily="34" charset="0"/>
              </a:rPr>
              <a:t>If you are using an older version of PowerPoint some template features may not work properly.</a:t>
            </a:r>
            <a:endParaRPr lang="en-US" altLang="en-US" sz="4000" b="1" dirty="0">
              <a:solidFill>
                <a:srgbClr val="FFFF00"/>
              </a:solidFill>
              <a:latin typeface="Trebuchet MS" panose="020B0603020202020204" pitchFamily="34" charset="0"/>
            </a:endParaRPr>
          </a:p>
          <a:p>
            <a:pPr eaLnBrk="1" hangingPunct="1">
              <a:defRPr/>
            </a:pPr>
            <a:endParaRPr lang="en-US" altLang="en-US" sz="4000" b="1" dirty="0">
              <a:solidFill>
                <a:srgbClr val="FFFF00"/>
              </a:solidFill>
              <a:latin typeface="Trebuchet MS" panose="020B0603020202020204" pitchFamily="34" charset="0"/>
            </a:endParaRPr>
          </a:p>
          <a:p>
            <a:pPr algn="ctr" eaLnBrk="1" hangingPunct="1">
              <a:defRPr/>
            </a:pPr>
            <a:r>
              <a:rPr lang="en-US" altLang="en-US" sz="4000" b="1" dirty="0">
                <a:solidFill>
                  <a:schemeClr val="bg1"/>
                </a:solidFill>
                <a:latin typeface="Trebuchet MS" panose="020B0603020202020204" pitchFamily="34" charset="0"/>
              </a:rPr>
              <a:t>Using the template</a:t>
            </a:r>
          </a:p>
          <a:p>
            <a:pPr algn="ct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Verifying the quality of your graphics</a:t>
            </a:r>
          </a:p>
          <a:p>
            <a:pPr eaLnBrk="1" hangingPunct="1">
              <a:defRPr/>
            </a:pPr>
            <a:r>
              <a:rPr lang="en-US" altLang="en-US" sz="3200" dirty="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dirty="0">
                <a:solidFill>
                  <a:srgbClr val="FFFFFF"/>
                </a:solidFill>
                <a:latin typeface="Trebuchet MS" panose="020B0603020202020204" pitchFamily="34" charset="0"/>
              </a:rPr>
            </a:b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Using the placeholders</a:t>
            </a:r>
          </a:p>
          <a:p>
            <a:pPr eaLnBrk="1" hangingPunct="1">
              <a:defRPr/>
            </a:pPr>
            <a:r>
              <a:rPr lang="en-US" altLang="en-US" sz="3200" dirty="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(to select it), place your cursor on its frame and your cursor will change to this symbol:         Then, click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layout</a:t>
            </a:r>
          </a:p>
          <a:p>
            <a:pPr eaLnBrk="1" hangingPunct="1">
              <a:defRPr/>
            </a:pPr>
            <a:r>
              <a:rPr lang="en-US" altLang="en-US" sz="3200" dirty="0">
                <a:solidFill>
                  <a:srgbClr val="FFFFFF"/>
                </a:solidFill>
                <a:latin typeface="Trebuchet MS" panose="020B0603020202020204" pitchFamily="34" charset="0"/>
              </a:rPr>
              <a:t>This template has four</a:t>
            </a:r>
          </a:p>
          <a:p>
            <a:pPr eaLnBrk="1" hangingPunct="1">
              <a:defRPr/>
            </a:pPr>
            <a:r>
              <a:rPr lang="en-US" altLang="en-US" sz="3200" dirty="0">
                <a:solidFill>
                  <a:srgbClr val="FFFFFF"/>
                </a:solidFill>
                <a:latin typeface="Trebuchet MS" panose="020B0603020202020204" pitchFamily="34" charset="0"/>
              </a:rPr>
              <a:t>different column layouts. </a:t>
            </a:r>
          </a:p>
          <a:p>
            <a:pPr eaLnBrk="1" hangingPunct="1">
              <a:defRPr/>
            </a:pP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your mouse</a:t>
            </a:r>
          </a:p>
          <a:p>
            <a:pPr eaLnBrk="1" hangingPunct="1">
              <a:defRPr/>
            </a:pPr>
            <a:r>
              <a:rPr lang="en-US" altLang="en-US" sz="3200" dirty="0">
                <a:solidFill>
                  <a:srgbClr val="FFFFFF"/>
                </a:solidFill>
                <a:latin typeface="Trebuchet MS" panose="020B0603020202020204" pitchFamily="34" charset="0"/>
              </a:rPr>
              <a:t>on the background and </a:t>
            </a:r>
          </a:p>
          <a:p>
            <a:pPr eaLnBrk="1" hangingPunct="1">
              <a:defRPr/>
            </a:pPr>
            <a:r>
              <a:rPr lang="en-US" altLang="en-US" sz="3200" dirty="0">
                <a:solidFill>
                  <a:srgbClr val="FFFFFF"/>
                </a:solidFill>
                <a:latin typeface="Trebuchet MS" panose="020B0603020202020204" pitchFamily="34" charset="0"/>
              </a:rPr>
              <a:t>click on “Layout” to see </a:t>
            </a:r>
          </a:p>
          <a:p>
            <a:pPr eaLnBrk="1" hangingPunct="1">
              <a:defRPr/>
            </a:pPr>
            <a:r>
              <a:rPr lang="en-US" altLang="en-US" sz="3200" dirty="0">
                <a:solidFill>
                  <a:srgbClr val="FFFFFF"/>
                </a:solidFill>
                <a:latin typeface="Trebuchet MS" panose="020B0603020202020204" pitchFamily="34" charset="0"/>
              </a:rPr>
              <a:t>the layout options.</a:t>
            </a:r>
          </a:p>
          <a:p>
            <a:pPr eaLnBrk="1" hangingPunct="1">
              <a:defRPr/>
            </a:pPr>
            <a:r>
              <a:rPr lang="en-US" altLang="en-US" sz="3200" dirty="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Importing text and graphics from external sources</a:t>
            </a:r>
          </a:p>
          <a:p>
            <a:pPr eaLnBrk="1" hangingPunct="1">
              <a:defRPr/>
            </a:pPr>
            <a:r>
              <a:rPr lang="en-US" altLang="en-US" sz="3200" b="1" u="sng" dirty="0">
                <a:solidFill>
                  <a:srgbClr val="FFFFFF"/>
                </a:solidFill>
                <a:latin typeface="Trebuchet MS" panose="020B0603020202020204" pitchFamily="34" charset="0"/>
              </a:rPr>
              <a:t>TEXT: </a:t>
            </a:r>
            <a:r>
              <a:rPr lang="en-US" altLang="en-US" sz="3200" dirty="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dirty="0">
                <a:solidFill>
                  <a:srgbClr val="FFFFFF"/>
                </a:solidFill>
                <a:latin typeface="Trebuchet MS" panose="020B0603020202020204" pitchFamily="34" charset="0"/>
              </a:rPr>
              <a:t>PHOTOS: </a:t>
            </a:r>
            <a:r>
              <a:rPr lang="en-US" altLang="en-US" sz="3200" dirty="0">
                <a:solidFill>
                  <a:srgbClr val="FFFFFF"/>
                </a:solidFill>
                <a:latin typeface="Trebuchet MS" panose="020B0603020202020204" pitchFamily="34" charset="0"/>
              </a:rPr>
              <a:t>Drag in a picture placeholder, size it </a:t>
            </a:r>
            <a:r>
              <a:rPr lang="en-US" altLang="en-US" sz="3200" u="sng" dirty="0">
                <a:solidFill>
                  <a:srgbClr val="FFFFFF"/>
                </a:solidFill>
                <a:latin typeface="Trebuchet MS" panose="020B0603020202020204" pitchFamily="34" charset="0"/>
              </a:rPr>
              <a:t>first</a:t>
            </a:r>
            <a:r>
              <a:rPr lang="en-US" altLang="en-US" sz="3200" dirty="0">
                <a:solidFill>
                  <a:srgbClr val="FFFFFF"/>
                </a:solidFill>
                <a:latin typeface="Trebuchet MS" panose="020B0603020202020204" pitchFamily="34" charset="0"/>
              </a:rPr>
              <a:t>, click in it and insert a photo from the menu.</a:t>
            </a:r>
          </a:p>
          <a:p>
            <a:pPr eaLnBrk="1" hangingPunct="1">
              <a:defRPr/>
            </a:pPr>
            <a:r>
              <a:rPr lang="en-US" altLang="en-US" sz="3200" b="1" u="sng" dirty="0">
                <a:solidFill>
                  <a:srgbClr val="FFFFFF"/>
                </a:solidFill>
                <a:latin typeface="Trebuchet MS" panose="020B0603020202020204" pitchFamily="34" charset="0"/>
              </a:rPr>
              <a:t>TABLES: </a:t>
            </a:r>
            <a:r>
              <a:rPr lang="en-US" altLang="en-US" sz="3200" dirty="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color scheme</a:t>
            </a:r>
          </a:p>
          <a:p>
            <a:pPr eaLnBrk="1" hangingPunct="1">
              <a:defRPr/>
            </a:pPr>
            <a:r>
              <a:rPr lang="en-US" altLang="en-US" sz="3200" dirty="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algn="ctr" eaLnBrk="1" hangingPunct="1">
              <a:defRPr/>
            </a:pPr>
            <a:endParaRPr lang="en-US" altLang="en-US" sz="2000" b="1" dirty="0">
              <a:solidFill>
                <a:schemeClr val="bg1"/>
              </a:solidFill>
              <a:latin typeface="Trebuchet MS" panose="020B0603020202020204" pitchFamily="34" charset="0"/>
            </a:endParaRPr>
          </a:p>
          <a:p>
            <a:pPr eaLnBrk="1" hangingPunct="1">
              <a:defRPr/>
            </a:pPr>
            <a:endParaRPr lang="en-US" altLang="en-US" sz="2000" b="1" dirty="0">
              <a:solidFill>
                <a:srgbClr val="FFFF00"/>
              </a:solidFill>
              <a:latin typeface="Trebuchet MS" panose="020B0603020202020204" pitchFamily="34" charset="0"/>
            </a:endParaRPr>
          </a:p>
          <a:p>
            <a:pPr algn="ctr" eaLnBrk="1" hangingPunct="1">
              <a:defRPr/>
            </a:pPr>
            <a:endParaRPr lang="en-US" altLang="en-US" sz="3200" b="1" dirty="0">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3F802CB7-E863-E645-B70C-57DE7B21FA62}"/>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4A6C7563-4410-1A4E-8AF0-CD35920D971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7F485CB1-33D1-8A4B-A355-19DF17BEE5E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8033A936-2AFD-0640-9965-DEF9A1519A8B}"/>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dirty="0">
                <a:solidFill>
                  <a:srgbClr val="BFBFBF"/>
                </a:solidFill>
              </a:rPr>
              <a:t>RESEARCH POSTER PRESENTATION DESIGN © 2011</a:t>
            </a:r>
          </a:p>
          <a:p>
            <a:pPr>
              <a:lnSpc>
                <a:spcPct val="65000"/>
              </a:lnSpc>
              <a:spcBef>
                <a:spcPct val="50000"/>
              </a:spcBef>
            </a:pPr>
            <a:r>
              <a:rPr lang="en-US" altLang="en-US" sz="1100" b="1" dirty="0">
                <a:solidFill>
                  <a:srgbClr val="BFBFBF"/>
                </a:solidFill>
              </a:rPr>
              <a:t>www.PosterPresentations.com</a:t>
            </a:r>
          </a:p>
        </p:txBody>
      </p:sp>
      <p:sp>
        <p:nvSpPr>
          <p:cNvPr id="1031" name="Rectangle 35">
            <a:extLst>
              <a:ext uri="{FF2B5EF4-FFF2-40B4-BE49-F238E27FC236}">
                <a16:creationId xmlns:a16="http://schemas.microsoft.com/office/drawing/2014/main" id="{D4C64330-F08E-1344-AD17-CF4C4C4E2BEB}"/>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1032" name="Rectangle 33">
            <a:extLst>
              <a:ext uri="{FF2B5EF4-FFF2-40B4-BE49-F238E27FC236}">
                <a16:creationId xmlns:a16="http://schemas.microsoft.com/office/drawing/2014/main" id="{093D1E33-B375-894A-8723-08F0985AB311}"/>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1033" name="Rectangle 33">
            <a:extLst>
              <a:ext uri="{FF2B5EF4-FFF2-40B4-BE49-F238E27FC236}">
                <a16:creationId xmlns:a16="http://schemas.microsoft.com/office/drawing/2014/main" id="{E0C66143-ED64-6742-8E9D-B02F7B7ADC04}"/>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1034" name="Rectangle 33">
            <a:extLst>
              <a:ext uri="{FF2B5EF4-FFF2-40B4-BE49-F238E27FC236}">
                <a16:creationId xmlns:a16="http://schemas.microsoft.com/office/drawing/2014/main" id="{8ED29435-69FF-2B43-896D-150F1F6DFA27}"/>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34" name="Rectangle 33">
            <a:extLst>
              <a:ext uri="{FF2B5EF4-FFF2-40B4-BE49-F238E27FC236}">
                <a16:creationId xmlns:a16="http://schemas.microsoft.com/office/drawing/2014/main" id="{1A269A3A-A5CE-5F45-8294-5D0D93E68EF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6047B788-9616-6F45-8A7C-AC59BFF16C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760F6A50-15E0-B64E-B970-CB9F5A2683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FD15E604-0B9C-614F-9583-EFE1A0D9A81B}"/>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dirty="0">
                <a:solidFill>
                  <a:schemeClr val="bg1"/>
                </a:solidFill>
                <a:latin typeface="Calibri" panose="020F0502020204030204" pitchFamily="34" charset="0"/>
              </a:rPr>
              <a:t>© 2011 PosterPresentations.com</a:t>
            </a:r>
            <a:br>
              <a:rPr lang="en-US" altLang="en-US" sz="3600" dirty="0">
                <a:solidFill>
                  <a:schemeClr val="bg1"/>
                </a:solidFill>
                <a:latin typeface="Calibri" panose="020F0502020204030204" pitchFamily="34" charset="0"/>
              </a:rPr>
            </a:br>
            <a:r>
              <a:rPr lang="en-US" altLang="en-US" sz="3600" dirty="0">
                <a:solidFill>
                  <a:schemeClr val="bg1"/>
                </a:solidFill>
                <a:latin typeface="Calibri" panose="020F0502020204030204" pitchFamily="34" charset="0"/>
              </a:rPr>
              <a:t>    </a:t>
            </a:r>
            <a:r>
              <a:rPr lang="en-US" altLang="en-US" sz="3200" dirty="0">
                <a:solidFill>
                  <a:schemeClr val="bg1"/>
                </a:solidFill>
                <a:latin typeface="Calibri" panose="020F0502020204030204" pitchFamily="34" charset="0"/>
              </a:rPr>
              <a:t>2117 Fourth Street , Unit C</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Berkeley CA 94710</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a:t>
            </a:r>
            <a:r>
              <a:rPr lang="en-US" altLang="en-US" sz="3200" b="1" dirty="0">
                <a:solidFill>
                  <a:srgbClr val="FFFF00"/>
                </a:solidFill>
                <a:latin typeface="Calibri" panose="020F0502020204030204" pitchFamily="34" charset="0"/>
              </a:rPr>
              <a:t>posterpresenter@gmail.com</a:t>
            </a:r>
            <a:endParaRPr lang="en-US" altLang="en-US" sz="3600" b="1" dirty="0">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5196C708-3064-9949-932D-E0C7E509D800}"/>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79093022-ABF5-B34D-99CB-880741E4187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dirty="0"/>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F9F1230A-6B6E-7041-B346-58D2CAFA3D20}"/>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BE9D8B68-B186-1D46-9B22-C36A6A6E8927}"/>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dirty="0">
                  <a:solidFill>
                    <a:schemeClr val="tx2"/>
                  </a:solidFill>
                  <a:latin typeface="Trebuchet MS" panose="020B0703020202090204" pitchFamily="34" charset="0"/>
                </a:rPr>
                <a:t>Student discounts are available on our Facebook page.</a:t>
              </a:r>
              <a:br>
                <a:rPr lang="en-US" altLang="en-US" sz="2600" dirty="0">
                  <a:solidFill>
                    <a:schemeClr val="tx2"/>
                  </a:solidFill>
                  <a:latin typeface="Trebuchet MS" panose="020B0703020202090204" pitchFamily="34" charset="0"/>
                </a:rPr>
              </a:br>
              <a:r>
                <a:rPr lang="en-US" altLang="en-US" sz="2600" dirty="0">
                  <a:solidFill>
                    <a:schemeClr val="tx2"/>
                  </a:solidFill>
                  <a:latin typeface="Trebuchet MS" panose="020B0703020202090204" pitchFamily="34" charset="0"/>
                </a:rPr>
                <a:t>Go to </a:t>
              </a:r>
              <a:r>
                <a:rPr lang="en-US" altLang="en-US" sz="2600" u="sng" dirty="0">
                  <a:solidFill>
                    <a:schemeClr val="tx2"/>
                  </a:solidFill>
                  <a:latin typeface="Trebuchet MS" panose="020B0703020202090204" pitchFamily="34" charset="0"/>
                </a:rPr>
                <a:t>PosterPresentations.com</a:t>
              </a:r>
              <a:r>
                <a:rPr lang="en-US" altLang="en-US" sz="2600" dirty="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6092B13D-4EA6-C742-A4C1-1D10F74261F2}"/>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F7B1F27-10E2-DB4A-9482-7CC3CDB6EA0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925A16-3F02-D647-9136-6D3460DDFE71}"/>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1" fontAlgn="base" hangingPunct="1">
        <a:spcBef>
          <a:spcPct val="0"/>
        </a:spcBef>
        <a:spcAft>
          <a:spcPct val="0"/>
        </a:spcAft>
        <a:defRPr sz="8800" kern="1200">
          <a:solidFill>
            <a:schemeClr val="bg1"/>
          </a:solidFill>
          <a:latin typeface="Trebuchet MS" pitchFamily="34" charset="0"/>
          <a:ea typeface="+mj-ea"/>
          <a:cs typeface="+mj-cs"/>
        </a:defRPr>
      </a:lvl1pPr>
      <a:lvl2pPr algn="ctr" defTabSz="4387850" rtl="0" eaLnBrk="1" fontAlgn="base" hangingPunct="1">
        <a:spcBef>
          <a:spcPct val="0"/>
        </a:spcBef>
        <a:spcAft>
          <a:spcPct val="0"/>
        </a:spcAft>
        <a:defRPr sz="8800">
          <a:solidFill>
            <a:schemeClr val="bg1"/>
          </a:solidFill>
          <a:latin typeface="Trebuchet MS" panose="020B0603020202020204" pitchFamily="34" charset="0"/>
        </a:defRPr>
      </a:lvl2pPr>
      <a:lvl3pPr algn="ctr" defTabSz="4387850" rtl="0" eaLnBrk="1" fontAlgn="base" hangingPunct="1">
        <a:spcBef>
          <a:spcPct val="0"/>
        </a:spcBef>
        <a:spcAft>
          <a:spcPct val="0"/>
        </a:spcAft>
        <a:defRPr sz="8800">
          <a:solidFill>
            <a:schemeClr val="bg1"/>
          </a:solidFill>
          <a:latin typeface="Trebuchet MS" panose="020B0603020202020204" pitchFamily="34" charset="0"/>
        </a:defRPr>
      </a:lvl3pPr>
      <a:lvl4pPr algn="ctr" defTabSz="4387850" rtl="0" eaLnBrk="1" fontAlgn="base" hangingPunct="1">
        <a:spcBef>
          <a:spcPct val="0"/>
        </a:spcBef>
        <a:spcAft>
          <a:spcPct val="0"/>
        </a:spcAft>
        <a:defRPr sz="8800">
          <a:solidFill>
            <a:schemeClr val="bg1"/>
          </a:solidFill>
          <a:latin typeface="Trebuchet MS" panose="020B0603020202020204" pitchFamily="34" charset="0"/>
        </a:defRPr>
      </a:lvl4pPr>
      <a:lvl5pPr algn="ctr" defTabSz="4387850" rtl="0" eaLnBrk="1" fontAlgn="base" hangingPunct="1">
        <a:spcBef>
          <a:spcPct val="0"/>
        </a:spcBef>
        <a:spcAft>
          <a:spcPct val="0"/>
        </a:spcAft>
        <a:defRPr sz="8800">
          <a:solidFill>
            <a:schemeClr val="bg1"/>
          </a:solidFill>
          <a:latin typeface="Trebuchet MS" panose="020B0603020202020204" pitchFamily="34" charset="0"/>
        </a:defRPr>
      </a:lvl5pPr>
      <a:lvl6pPr marL="457200" algn="ctr" defTabSz="4387850" rtl="0" eaLnBrk="1" fontAlgn="base" hangingPunct="1">
        <a:spcBef>
          <a:spcPct val="0"/>
        </a:spcBef>
        <a:spcAft>
          <a:spcPct val="0"/>
        </a:spcAft>
        <a:defRPr sz="8800">
          <a:solidFill>
            <a:schemeClr val="bg1"/>
          </a:solidFill>
          <a:latin typeface="Trebuchet MS" panose="020B0603020202020204" pitchFamily="34" charset="0"/>
        </a:defRPr>
      </a:lvl6pPr>
      <a:lvl7pPr marL="914400" algn="ctr" defTabSz="4387850" rtl="0" eaLnBrk="1" fontAlgn="base" hangingPunct="1">
        <a:spcBef>
          <a:spcPct val="0"/>
        </a:spcBef>
        <a:spcAft>
          <a:spcPct val="0"/>
        </a:spcAft>
        <a:defRPr sz="8800">
          <a:solidFill>
            <a:schemeClr val="bg1"/>
          </a:solidFill>
          <a:latin typeface="Trebuchet MS" panose="020B0603020202020204" pitchFamily="34" charset="0"/>
        </a:defRPr>
      </a:lvl7pPr>
      <a:lvl8pPr marL="1371600" algn="ctr" defTabSz="4387850" rtl="0" eaLnBrk="1" fontAlgn="base" hangingPunct="1">
        <a:spcBef>
          <a:spcPct val="0"/>
        </a:spcBef>
        <a:spcAft>
          <a:spcPct val="0"/>
        </a:spcAft>
        <a:defRPr sz="8800">
          <a:solidFill>
            <a:schemeClr val="bg1"/>
          </a:solidFill>
          <a:latin typeface="Trebuchet MS" panose="020B0603020202020204" pitchFamily="34" charset="0"/>
        </a:defRPr>
      </a:lvl8pPr>
      <a:lvl9pPr marL="1828800" algn="ctr" defTabSz="4387850" rtl="0" eaLnBrk="1" fontAlgn="base" hangingPunct="1">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1" fontAlgn="base" hangingPunct="1">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1" fontAlgn="base" hangingPunct="1">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1" fontAlgn="base" hangingPunct="1">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1" fontAlgn="base" hangingPunct="1">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1" fontAlgn="base" hangingPunct="1">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9FA91D2D-783E-214B-A53B-B411728B100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3AF545A9-1474-254F-BC9F-9785BD386631}"/>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9" name="Rectangle 9">
            <a:extLst>
              <a:ext uri="{FF2B5EF4-FFF2-40B4-BE49-F238E27FC236}">
                <a16:creationId xmlns:a16="http://schemas.microsoft.com/office/drawing/2014/main" id="{71D700F3-6B96-8C45-B95A-19005B565BC6}"/>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766F995D-59CB-2C45-AD0D-44077CA1D28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dirty="0">
                <a:solidFill>
                  <a:srgbClr val="BFBFBF"/>
                </a:solidFill>
              </a:rPr>
              <a:t>RESEARCH POSTER PRESENTATION DESIGN © 2011</a:t>
            </a:r>
          </a:p>
          <a:p>
            <a:pPr>
              <a:lnSpc>
                <a:spcPct val="65000"/>
              </a:lnSpc>
              <a:spcBef>
                <a:spcPct val="50000"/>
              </a:spcBef>
            </a:pPr>
            <a:r>
              <a:rPr lang="en-US" altLang="en-US" sz="1100" b="1" dirty="0">
                <a:solidFill>
                  <a:srgbClr val="BFBFBF"/>
                </a:solidFill>
              </a:rPr>
              <a:t>www.PosterPresentations.com</a:t>
            </a:r>
          </a:p>
        </p:txBody>
      </p:sp>
      <p:sp>
        <p:nvSpPr>
          <p:cNvPr id="2054" name="Rectangle 33">
            <a:extLst>
              <a:ext uri="{FF2B5EF4-FFF2-40B4-BE49-F238E27FC236}">
                <a16:creationId xmlns:a16="http://schemas.microsoft.com/office/drawing/2014/main" id="{7566B5F3-1B0B-F744-9A59-20CB6297EF55}"/>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2055" name="Rectangle 33">
            <a:extLst>
              <a:ext uri="{FF2B5EF4-FFF2-40B4-BE49-F238E27FC236}">
                <a16:creationId xmlns:a16="http://schemas.microsoft.com/office/drawing/2014/main" id="{DFD84F26-2B3A-704B-AE63-AF2F63794367}"/>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27" name="Rectangle 26">
            <a:extLst>
              <a:ext uri="{FF2B5EF4-FFF2-40B4-BE49-F238E27FC236}">
                <a16:creationId xmlns:a16="http://schemas.microsoft.com/office/drawing/2014/main" id="{75B831C1-4AAC-E343-94AA-CDE6C27E027B}"/>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dirty="0">
                <a:solidFill>
                  <a:schemeClr val="bg1"/>
                </a:solidFill>
                <a:latin typeface="Trebuchet MS" panose="020B0603020202020204" pitchFamily="34" charset="0"/>
              </a:rPr>
              <a:t>QUICK TIPS</a:t>
            </a:r>
          </a:p>
          <a:p>
            <a:pPr algn="ctr" eaLnBrk="1" hangingPunct="1">
              <a:defRPr/>
            </a:pPr>
            <a:r>
              <a:rPr lang="en-US" altLang="en-US" sz="4000" b="1" dirty="0">
                <a:solidFill>
                  <a:srgbClr val="FFFF00"/>
                </a:solidFill>
                <a:latin typeface="Trebuchet MS" panose="020B0603020202020204" pitchFamily="34" charset="0"/>
              </a:rPr>
              <a:t>(--THIS SECTION DOES NOT PRINT--)</a:t>
            </a:r>
          </a:p>
          <a:p>
            <a:pPr algn="ctr" eaLnBrk="1" hangingPunct="1">
              <a:defRPr/>
            </a:pPr>
            <a:endParaRPr lang="en-US" altLang="en-US" sz="3200" b="1" dirty="0">
              <a:solidFill>
                <a:srgbClr val="FFFFFF"/>
              </a:solidFill>
              <a:latin typeface="Trebuchet MS" panose="020B0603020202020204" pitchFamily="34" charset="0"/>
            </a:endParaRPr>
          </a:p>
          <a:p>
            <a:pPr eaLnBrk="1" hangingPunct="1">
              <a:defRPr/>
            </a:pPr>
            <a:r>
              <a:rPr lang="en-US" altLang="en-US" sz="3200" dirty="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dirty="0">
                <a:solidFill>
                  <a:srgbClr val="FFFFFF"/>
                </a:solidFill>
                <a:latin typeface="Trebuchet MS" panose="020B0603020202020204" pitchFamily="34" charset="0"/>
              </a:rPr>
            </a:br>
            <a:r>
              <a:rPr lang="en-US" altLang="en-US" sz="3200" dirty="0">
                <a:solidFill>
                  <a:srgbClr val="FFFFFF"/>
                </a:solidFill>
                <a:latin typeface="Trebuchet MS" panose="020B0603020202020204" pitchFamily="34" charset="0"/>
              </a:rPr>
              <a:t>If you are using an older version of PowerPoint some template features may not work properly.</a:t>
            </a:r>
            <a:endParaRPr lang="en-US" altLang="en-US" sz="4000" b="1" dirty="0">
              <a:solidFill>
                <a:srgbClr val="FFFF00"/>
              </a:solidFill>
              <a:latin typeface="Trebuchet MS" panose="020B0603020202020204" pitchFamily="34" charset="0"/>
            </a:endParaRPr>
          </a:p>
          <a:p>
            <a:pPr eaLnBrk="1" hangingPunct="1">
              <a:defRPr/>
            </a:pPr>
            <a:endParaRPr lang="en-US" altLang="en-US" sz="4000" b="1" dirty="0">
              <a:solidFill>
                <a:srgbClr val="FFFF00"/>
              </a:solidFill>
              <a:latin typeface="Trebuchet MS" panose="020B0603020202020204" pitchFamily="34" charset="0"/>
            </a:endParaRPr>
          </a:p>
          <a:p>
            <a:pPr algn="ctr" eaLnBrk="1" hangingPunct="1">
              <a:defRPr/>
            </a:pPr>
            <a:r>
              <a:rPr lang="en-US" altLang="en-US" sz="4000" b="1" dirty="0">
                <a:solidFill>
                  <a:schemeClr val="bg1"/>
                </a:solidFill>
                <a:latin typeface="Trebuchet MS" panose="020B0603020202020204" pitchFamily="34" charset="0"/>
              </a:rPr>
              <a:t>Using the template</a:t>
            </a:r>
          </a:p>
          <a:p>
            <a:pPr algn="ct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Verifying the quality of your graphics</a:t>
            </a:r>
          </a:p>
          <a:p>
            <a:pPr eaLnBrk="1" hangingPunct="1">
              <a:defRPr/>
            </a:pPr>
            <a:r>
              <a:rPr lang="en-US" altLang="en-US" sz="3200" dirty="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dirty="0">
                <a:solidFill>
                  <a:srgbClr val="FFFFFF"/>
                </a:solidFill>
                <a:latin typeface="Trebuchet MS" panose="020B0603020202020204" pitchFamily="34" charset="0"/>
              </a:rPr>
            </a:b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Using the placeholders</a:t>
            </a:r>
          </a:p>
          <a:p>
            <a:pPr eaLnBrk="1" hangingPunct="1">
              <a:defRPr/>
            </a:pPr>
            <a:r>
              <a:rPr lang="en-US" altLang="en-US" sz="3200" dirty="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(to select it), place your cursor on its frame and your cursor will change to this symbol:         Then, click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layout</a:t>
            </a:r>
          </a:p>
          <a:p>
            <a:pPr eaLnBrk="1" hangingPunct="1">
              <a:defRPr/>
            </a:pPr>
            <a:r>
              <a:rPr lang="en-US" altLang="en-US" sz="3200" dirty="0">
                <a:solidFill>
                  <a:srgbClr val="FFFFFF"/>
                </a:solidFill>
                <a:latin typeface="Trebuchet MS" panose="020B0603020202020204" pitchFamily="34" charset="0"/>
              </a:rPr>
              <a:t>This template has four</a:t>
            </a:r>
          </a:p>
          <a:p>
            <a:pPr eaLnBrk="1" hangingPunct="1">
              <a:defRPr/>
            </a:pPr>
            <a:r>
              <a:rPr lang="en-US" altLang="en-US" sz="3200" dirty="0">
                <a:solidFill>
                  <a:srgbClr val="FFFFFF"/>
                </a:solidFill>
                <a:latin typeface="Trebuchet MS" panose="020B0603020202020204" pitchFamily="34" charset="0"/>
              </a:rPr>
              <a:t>different column layouts. </a:t>
            </a:r>
          </a:p>
          <a:p>
            <a:pPr eaLnBrk="1" hangingPunct="1">
              <a:defRPr/>
            </a:pP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your mouse</a:t>
            </a:r>
          </a:p>
          <a:p>
            <a:pPr eaLnBrk="1" hangingPunct="1">
              <a:defRPr/>
            </a:pPr>
            <a:r>
              <a:rPr lang="en-US" altLang="en-US" sz="3200" dirty="0">
                <a:solidFill>
                  <a:srgbClr val="FFFFFF"/>
                </a:solidFill>
                <a:latin typeface="Trebuchet MS" panose="020B0603020202020204" pitchFamily="34" charset="0"/>
              </a:rPr>
              <a:t>on the background and </a:t>
            </a:r>
          </a:p>
          <a:p>
            <a:pPr eaLnBrk="1" hangingPunct="1">
              <a:defRPr/>
            </a:pPr>
            <a:r>
              <a:rPr lang="en-US" altLang="en-US" sz="3200" dirty="0">
                <a:solidFill>
                  <a:srgbClr val="FFFFFF"/>
                </a:solidFill>
                <a:latin typeface="Trebuchet MS" panose="020B0603020202020204" pitchFamily="34" charset="0"/>
              </a:rPr>
              <a:t>click on “Layout” to see </a:t>
            </a:r>
          </a:p>
          <a:p>
            <a:pPr eaLnBrk="1" hangingPunct="1">
              <a:defRPr/>
            </a:pPr>
            <a:r>
              <a:rPr lang="en-US" altLang="en-US" sz="3200" dirty="0">
                <a:solidFill>
                  <a:srgbClr val="FFFFFF"/>
                </a:solidFill>
                <a:latin typeface="Trebuchet MS" panose="020B0603020202020204" pitchFamily="34" charset="0"/>
              </a:rPr>
              <a:t>the layout options.</a:t>
            </a:r>
          </a:p>
          <a:p>
            <a:pPr eaLnBrk="1" hangingPunct="1">
              <a:defRPr/>
            </a:pPr>
            <a:r>
              <a:rPr lang="en-US" altLang="en-US" sz="3200" dirty="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Importing text and graphics from external sources</a:t>
            </a:r>
          </a:p>
          <a:p>
            <a:pPr eaLnBrk="1" hangingPunct="1">
              <a:defRPr/>
            </a:pPr>
            <a:r>
              <a:rPr lang="en-US" altLang="en-US" sz="3200" b="1" u="sng" dirty="0">
                <a:solidFill>
                  <a:srgbClr val="FFFFFF"/>
                </a:solidFill>
                <a:latin typeface="Trebuchet MS" panose="020B0603020202020204" pitchFamily="34" charset="0"/>
              </a:rPr>
              <a:t>TEXT: </a:t>
            </a:r>
            <a:r>
              <a:rPr lang="en-US" altLang="en-US" sz="3200" dirty="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dirty="0">
                <a:solidFill>
                  <a:srgbClr val="FFFFFF"/>
                </a:solidFill>
                <a:latin typeface="Trebuchet MS" panose="020B0603020202020204" pitchFamily="34" charset="0"/>
              </a:rPr>
              <a:t>PHOTOS: </a:t>
            </a:r>
            <a:r>
              <a:rPr lang="en-US" altLang="en-US" sz="3200" dirty="0">
                <a:solidFill>
                  <a:srgbClr val="FFFFFF"/>
                </a:solidFill>
                <a:latin typeface="Trebuchet MS" panose="020B0603020202020204" pitchFamily="34" charset="0"/>
              </a:rPr>
              <a:t>Drag in a picture placeholder, size it </a:t>
            </a:r>
            <a:r>
              <a:rPr lang="en-US" altLang="en-US" sz="3200" u="sng" dirty="0">
                <a:solidFill>
                  <a:srgbClr val="FFFFFF"/>
                </a:solidFill>
                <a:latin typeface="Trebuchet MS" panose="020B0603020202020204" pitchFamily="34" charset="0"/>
              </a:rPr>
              <a:t>first</a:t>
            </a:r>
            <a:r>
              <a:rPr lang="en-US" altLang="en-US" sz="3200" dirty="0">
                <a:solidFill>
                  <a:srgbClr val="FFFFFF"/>
                </a:solidFill>
                <a:latin typeface="Trebuchet MS" panose="020B0603020202020204" pitchFamily="34" charset="0"/>
              </a:rPr>
              <a:t>, click in it and insert a photo from the menu.</a:t>
            </a:r>
          </a:p>
          <a:p>
            <a:pPr eaLnBrk="1" hangingPunct="1">
              <a:defRPr/>
            </a:pPr>
            <a:r>
              <a:rPr lang="en-US" altLang="en-US" sz="3200" b="1" u="sng" dirty="0">
                <a:solidFill>
                  <a:srgbClr val="FFFFFF"/>
                </a:solidFill>
                <a:latin typeface="Trebuchet MS" panose="020B0603020202020204" pitchFamily="34" charset="0"/>
              </a:rPr>
              <a:t>TABLES: </a:t>
            </a:r>
            <a:r>
              <a:rPr lang="en-US" altLang="en-US" sz="3200" dirty="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color scheme</a:t>
            </a:r>
          </a:p>
          <a:p>
            <a:pPr eaLnBrk="1" hangingPunct="1">
              <a:defRPr/>
            </a:pPr>
            <a:r>
              <a:rPr lang="en-US" altLang="en-US" sz="3200" dirty="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algn="ctr" eaLnBrk="1" hangingPunct="1">
              <a:defRPr/>
            </a:pPr>
            <a:endParaRPr lang="en-US" altLang="en-US" sz="2000" b="1" dirty="0">
              <a:solidFill>
                <a:schemeClr val="bg1"/>
              </a:solidFill>
              <a:latin typeface="Trebuchet MS" panose="020B0603020202020204" pitchFamily="34" charset="0"/>
            </a:endParaRPr>
          </a:p>
          <a:p>
            <a:pPr eaLnBrk="1" hangingPunct="1">
              <a:defRPr/>
            </a:pPr>
            <a:endParaRPr lang="en-US" altLang="en-US" sz="2000" b="1" dirty="0">
              <a:solidFill>
                <a:srgbClr val="FFFF00"/>
              </a:solidFill>
              <a:latin typeface="Trebuchet MS" panose="020B0603020202020204" pitchFamily="34" charset="0"/>
            </a:endParaRPr>
          </a:p>
          <a:p>
            <a:pPr algn="ctr" eaLnBrk="1" hangingPunct="1">
              <a:defRPr/>
            </a:pPr>
            <a:endParaRPr lang="en-US" altLang="en-US" sz="3200" b="1" dirty="0">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80D70ACB-81C3-514C-B459-D82CE933E923}"/>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42C0A371-A6D2-FA4F-93D4-11B6013618F0}"/>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8884DBED-DD21-4F4F-8D30-73F4F61571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71C90556-6C18-F44E-B33A-B675622D99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D5A91EE3-32F2-7543-93C7-6154AEBD742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dirty="0">
                <a:solidFill>
                  <a:schemeClr val="bg1"/>
                </a:solidFill>
                <a:latin typeface="Calibri" panose="020F0502020204030204" pitchFamily="34" charset="0"/>
              </a:rPr>
              <a:t>© 2011 PosterPresentations.com</a:t>
            </a:r>
            <a:br>
              <a:rPr lang="en-US" altLang="en-US" sz="3600" dirty="0">
                <a:solidFill>
                  <a:schemeClr val="bg1"/>
                </a:solidFill>
                <a:latin typeface="Calibri" panose="020F0502020204030204" pitchFamily="34" charset="0"/>
              </a:rPr>
            </a:br>
            <a:r>
              <a:rPr lang="en-US" altLang="en-US" sz="3600" dirty="0">
                <a:solidFill>
                  <a:schemeClr val="bg1"/>
                </a:solidFill>
                <a:latin typeface="Calibri" panose="020F0502020204030204" pitchFamily="34" charset="0"/>
              </a:rPr>
              <a:t>    </a:t>
            </a:r>
            <a:r>
              <a:rPr lang="en-US" altLang="en-US" sz="3200" dirty="0">
                <a:solidFill>
                  <a:schemeClr val="bg1"/>
                </a:solidFill>
                <a:latin typeface="Calibri" panose="020F0502020204030204" pitchFamily="34" charset="0"/>
              </a:rPr>
              <a:t>2117 Fourth Street , Unit C</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Berkeley CA 94710</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a:t>
            </a:r>
            <a:r>
              <a:rPr lang="en-US" altLang="en-US" sz="3200" b="1" dirty="0">
                <a:solidFill>
                  <a:srgbClr val="FFFF00"/>
                </a:solidFill>
                <a:latin typeface="Calibri" panose="020F0502020204030204" pitchFamily="34" charset="0"/>
              </a:rPr>
              <a:t>posterpresenter@gmail.com</a:t>
            </a:r>
            <a:endParaRPr lang="en-US" altLang="en-US" sz="3600" b="1" dirty="0">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CA41EDE7-B44B-0D4E-BD9C-3628B6570D46}"/>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26D167E1-4488-F746-980F-5B18EB94BFDE}"/>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dirty="0"/>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ABDC6CA8-C54F-CF45-AA56-17892E4209AC}"/>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F0436CFB-9402-234A-B858-8581DE4CB416}"/>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dirty="0">
                  <a:solidFill>
                    <a:schemeClr val="tx2"/>
                  </a:solidFill>
                  <a:latin typeface="Trebuchet MS" panose="020B0703020202090204" pitchFamily="34" charset="0"/>
                </a:rPr>
                <a:t>Student discounts are available on our Facebook page.</a:t>
              </a:r>
              <a:br>
                <a:rPr lang="en-US" altLang="en-US" sz="2600" dirty="0">
                  <a:solidFill>
                    <a:schemeClr val="tx2"/>
                  </a:solidFill>
                  <a:latin typeface="Trebuchet MS" panose="020B0703020202090204" pitchFamily="34" charset="0"/>
                </a:rPr>
              </a:br>
              <a:r>
                <a:rPr lang="en-US" altLang="en-US" sz="2600" dirty="0">
                  <a:solidFill>
                    <a:schemeClr val="tx2"/>
                  </a:solidFill>
                  <a:latin typeface="Trebuchet MS" panose="020B0703020202090204" pitchFamily="34" charset="0"/>
                </a:rPr>
                <a:t>Go to </a:t>
              </a:r>
              <a:r>
                <a:rPr lang="en-US" altLang="en-US" sz="2600" u="sng" dirty="0">
                  <a:solidFill>
                    <a:schemeClr val="tx2"/>
                  </a:solidFill>
                  <a:latin typeface="Trebuchet MS" panose="020B0703020202090204" pitchFamily="34" charset="0"/>
                </a:rPr>
                <a:t>PosterPresentations.com</a:t>
              </a:r>
              <a:r>
                <a:rPr lang="en-US" altLang="en-US" sz="2600" dirty="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3E51E72A-522C-0540-914D-0A0C8CA3F0CE}"/>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AD7B65B-370D-4745-988A-2854F2C02686}"/>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9DBCB99-7AB6-314E-82CD-443B6D781984}"/>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C826B351-1CE0-E841-9E47-6CBBC534238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95851202-61E9-A249-B33E-71E946E41A67}"/>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9" name="Rectangle 9">
            <a:extLst>
              <a:ext uri="{FF2B5EF4-FFF2-40B4-BE49-F238E27FC236}">
                <a16:creationId xmlns:a16="http://schemas.microsoft.com/office/drawing/2014/main" id="{5F6344F7-AF2E-D443-A707-DBE44C2B6D85}"/>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DED7264C-51BD-7248-B14F-14807AFA050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dirty="0">
                <a:solidFill>
                  <a:srgbClr val="BFBFBF"/>
                </a:solidFill>
              </a:rPr>
              <a:t>RESEARCH POSTER PRESENTATION DESIGN © 2011</a:t>
            </a:r>
          </a:p>
          <a:p>
            <a:pPr>
              <a:lnSpc>
                <a:spcPct val="65000"/>
              </a:lnSpc>
              <a:spcBef>
                <a:spcPct val="50000"/>
              </a:spcBef>
            </a:pPr>
            <a:r>
              <a:rPr lang="en-US" altLang="en-US" sz="1100" b="1" dirty="0">
                <a:solidFill>
                  <a:srgbClr val="BFBFBF"/>
                </a:solidFill>
              </a:rPr>
              <a:t>www.PosterPresentations.com</a:t>
            </a:r>
          </a:p>
        </p:txBody>
      </p:sp>
      <p:sp>
        <p:nvSpPr>
          <p:cNvPr id="3078" name="Rectangle 35">
            <a:extLst>
              <a:ext uri="{FF2B5EF4-FFF2-40B4-BE49-F238E27FC236}">
                <a16:creationId xmlns:a16="http://schemas.microsoft.com/office/drawing/2014/main" id="{BF70D8FD-4388-CB4C-AAAF-6095C8A67749}"/>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3079" name="Rectangle 33">
            <a:extLst>
              <a:ext uri="{FF2B5EF4-FFF2-40B4-BE49-F238E27FC236}">
                <a16:creationId xmlns:a16="http://schemas.microsoft.com/office/drawing/2014/main" id="{D8BDEFEA-AB10-E344-B4E7-38391C852B1D}"/>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27" name="Rectangle 26">
            <a:extLst>
              <a:ext uri="{FF2B5EF4-FFF2-40B4-BE49-F238E27FC236}">
                <a16:creationId xmlns:a16="http://schemas.microsoft.com/office/drawing/2014/main" id="{A14E8BEC-8235-5942-8B7B-8754CBB9E13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dirty="0">
                <a:solidFill>
                  <a:schemeClr val="bg1"/>
                </a:solidFill>
                <a:latin typeface="Trebuchet MS" panose="020B0603020202020204" pitchFamily="34" charset="0"/>
              </a:rPr>
              <a:t>QUICK TIPS</a:t>
            </a:r>
          </a:p>
          <a:p>
            <a:pPr algn="ctr" eaLnBrk="1" hangingPunct="1">
              <a:defRPr/>
            </a:pPr>
            <a:r>
              <a:rPr lang="en-US" altLang="en-US" sz="4000" b="1" dirty="0">
                <a:solidFill>
                  <a:srgbClr val="FFFF00"/>
                </a:solidFill>
                <a:latin typeface="Trebuchet MS" panose="020B0603020202020204" pitchFamily="34" charset="0"/>
              </a:rPr>
              <a:t>(--THIS SECTION DOES NOT PRINT--)</a:t>
            </a:r>
          </a:p>
          <a:p>
            <a:pPr algn="ctr" eaLnBrk="1" hangingPunct="1">
              <a:defRPr/>
            </a:pPr>
            <a:endParaRPr lang="en-US" altLang="en-US" sz="3200" b="1" dirty="0">
              <a:solidFill>
                <a:srgbClr val="FFFFFF"/>
              </a:solidFill>
              <a:latin typeface="Trebuchet MS" panose="020B0603020202020204" pitchFamily="34" charset="0"/>
            </a:endParaRPr>
          </a:p>
          <a:p>
            <a:pPr eaLnBrk="1" hangingPunct="1">
              <a:defRPr/>
            </a:pPr>
            <a:r>
              <a:rPr lang="en-US" altLang="en-US" sz="3200" dirty="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dirty="0">
                <a:solidFill>
                  <a:srgbClr val="FFFFFF"/>
                </a:solidFill>
                <a:latin typeface="Trebuchet MS" panose="020B0603020202020204" pitchFamily="34" charset="0"/>
              </a:rPr>
            </a:br>
            <a:r>
              <a:rPr lang="en-US" altLang="en-US" sz="3200" dirty="0">
                <a:solidFill>
                  <a:srgbClr val="FFFFFF"/>
                </a:solidFill>
                <a:latin typeface="Trebuchet MS" panose="020B0603020202020204" pitchFamily="34" charset="0"/>
              </a:rPr>
              <a:t>If you are using an older version of PowerPoint some template features may not work properly.</a:t>
            </a:r>
            <a:endParaRPr lang="en-US" altLang="en-US" sz="4000" b="1" dirty="0">
              <a:solidFill>
                <a:srgbClr val="FFFF00"/>
              </a:solidFill>
              <a:latin typeface="Trebuchet MS" panose="020B0603020202020204" pitchFamily="34" charset="0"/>
            </a:endParaRPr>
          </a:p>
          <a:p>
            <a:pPr eaLnBrk="1" hangingPunct="1">
              <a:defRPr/>
            </a:pPr>
            <a:endParaRPr lang="en-US" altLang="en-US" sz="4000" b="1" dirty="0">
              <a:solidFill>
                <a:srgbClr val="FFFF00"/>
              </a:solidFill>
              <a:latin typeface="Trebuchet MS" panose="020B0603020202020204" pitchFamily="34" charset="0"/>
            </a:endParaRPr>
          </a:p>
          <a:p>
            <a:pPr algn="ctr" eaLnBrk="1" hangingPunct="1">
              <a:defRPr/>
            </a:pPr>
            <a:r>
              <a:rPr lang="en-US" altLang="en-US" sz="4000" b="1" dirty="0">
                <a:solidFill>
                  <a:schemeClr val="bg1"/>
                </a:solidFill>
                <a:latin typeface="Trebuchet MS" panose="020B0603020202020204" pitchFamily="34" charset="0"/>
              </a:rPr>
              <a:t>Using the template</a:t>
            </a:r>
          </a:p>
          <a:p>
            <a:pPr algn="ct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Verifying the quality of your graphics</a:t>
            </a:r>
          </a:p>
          <a:p>
            <a:pPr eaLnBrk="1" hangingPunct="1">
              <a:defRPr/>
            </a:pPr>
            <a:r>
              <a:rPr lang="en-US" altLang="en-US" sz="3200" dirty="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dirty="0">
                <a:solidFill>
                  <a:srgbClr val="FFFFFF"/>
                </a:solidFill>
                <a:latin typeface="Trebuchet MS" panose="020B0603020202020204" pitchFamily="34" charset="0"/>
              </a:rPr>
            </a:b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Using the placeholders</a:t>
            </a:r>
          </a:p>
          <a:p>
            <a:pPr eaLnBrk="1" hangingPunct="1">
              <a:defRPr/>
            </a:pPr>
            <a:r>
              <a:rPr lang="en-US" altLang="en-US" sz="3200" dirty="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(to select it), place your cursor on its frame and your cursor will change to this symbol:         Then, click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layout</a:t>
            </a:r>
          </a:p>
          <a:p>
            <a:pPr eaLnBrk="1" hangingPunct="1">
              <a:defRPr/>
            </a:pPr>
            <a:r>
              <a:rPr lang="en-US" altLang="en-US" sz="3200" dirty="0">
                <a:solidFill>
                  <a:srgbClr val="FFFFFF"/>
                </a:solidFill>
                <a:latin typeface="Trebuchet MS" panose="020B0603020202020204" pitchFamily="34" charset="0"/>
              </a:rPr>
              <a:t>This template has four</a:t>
            </a:r>
          </a:p>
          <a:p>
            <a:pPr eaLnBrk="1" hangingPunct="1">
              <a:defRPr/>
            </a:pPr>
            <a:r>
              <a:rPr lang="en-US" altLang="en-US" sz="3200" dirty="0">
                <a:solidFill>
                  <a:srgbClr val="FFFFFF"/>
                </a:solidFill>
                <a:latin typeface="Trebuchet MS" panose="020B0603020202020204" pitchFamily="34" charset="0"/>
              </a:rPr>
              <a:t>different column layouts. </a:t>
            </a:r>
          </a:p>
          <a:p>
            <a:pPr eaLnBrk="1" hangingPunct="1">
              <a:defRPr/>
            </a:pP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your mouse</a:t>
            </a:r>
          </a:p>
          <a:p>
            <a:pPr eaLnBrk="1" hangingPunct="1">
              <a:defRPr/>
            </a:pPr>
            <a:r>
              <a:rPr lang="en-US" altLang="en-US" sz="3200" dirty="0">
                <a:solidFill>
                  <a:srgbClr val="FFFFFF"/>
                </a:solidFill>
                <a:latin typeface="Trebuchet MS" panose="020B0603020202020204" pitchFamily="34" charset="0"/>
              </a:rPr>
              <a:t>on the background and </a:t>
            </a:r>
          </a:p>
          <a:p>
            <a:pPr eaLnBrk="1" hangingPunct="1">
              <a:defRPr/>
            </a:pPr>
            <a:r>
              <a:rPr lang="en-US" altLang="en-US" sz="3200" dirty="0">
                <a:solidFill>
                  <a:srgbClr val="FFFFFF"/>
                </a:solidFill>
                <a:latin typeface="Trebuchet MS" panose="020B0603020202020204" pitchFamily="34" charset="0"/>
              </a:rPr>
              <a:t>click on “Layout” to see </a:t>
            </a:r>
          </a:p>
          <a:p>
            <a:pPr eaLnBrk="1" hangingPunct="1">
              <a:defRPr/>
            </a:pPr>
            <a:r>
              <a:rPr lang="en-US" altLang="en-US" sz="3200" dirty="0">
                <a:solidFill>
                  <a:srgbClr val="FFFFFF"/>
                </a:solidFill>
                <a:latin typeface="Trebuchet MS" panose="020B0603020202020204" pitchFamily="34" charset="0"/>
              </a:rPr>
              <a:t>the layout options.</a:t>
            </a:r>
          </a:p>
          <a:p>
            <a:pPr eaLnBrk="1" hangingPunct="1">
              <a:defRPr/>
            </a:pPr>
            <a:r>
              <a:rPr lang="en-US" altLang="en-US" sz="3200" dirty="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Importing text and graphics from external sources</a:t>
            </a:r>
          </a:p>
          <a:p>
            <a:pPr eaLnBrk="1" hangingPunct="1">
              <a:defRPr/>
            </a:pPr>
            <a:r>
              <a:rPr lang="en-US" altLang="en-US" sz="3200" b="1" u="sng" dirty="0">
                <a:solidFill>
                  <a:srgbClr val="FFFFFF"/>
                </a:solidFill>
                <a:latin typeface="Trebuchet MS" panose="020B0603020202020204" pitchFamily="34" charset="0"/>
              </a:rPr>
              <a:t>TEXT: </a:t>
            </a:r>
            <a:r>
              <a:rPr lang="en-US" altLang="en-US" sz="3200" dirty="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dirty="0">
                <a:solidFill>
                  <a:srgbClr val="FFFFFF"/>
                </a:solidFill>
                <a:latin typeface="Trebuchet MS" panose="020B0603020202020204" pitchFamily="34" charset="0"/>
              </a:rPr>
              <a:t>PHOTOS: </a:t>
            </a:r>
            <a:r>
              <a:rPr lang="en-US" altLang="en-US" sz="3200" dirty="0">
                <a:solidFill>
                  <a:srgbClr val="FFFFFF"/>
                </a:solidFill>
                <a:latin typeface="Trebuchet MS" panose="020B0603020202020204" pitchFamily="34" charset="0"/>
              </a:rPr>
              <a:t>Drag in a picture placeholder, size it </a:t>
            </a:r>
            <a:r>
              <a:rPr lang="en-US" altLang="en-US" sz="3200" u="sng" dirty="0">
                <a:solidFill>
                  <a:srgbClr val="FFFFFF"/>
                </a:solidFill>
                <a:latin typeface="Trebuchet MS" panose="020B0603020202020204" pitchFamily="34" charset="0"/>
              </a:rPr>
              <a:t>first</a:t>
            </a:r>
            <a:r>
              <a:rPr lang="en-US" altLang="en-US" sz="3200" dirty="0">
                <a:solidFill>
                  <a:srgbClr val="FFFFFF"/>
                </a:solidFill>
                <a:latin typeface="Trebuchet MS" panose="020B0603020202020204" pitchFamily="34" charset="0"/>
              </a:rPr>
              <a:t>, click in it and insert a photo from the menu.</a:t>
            </a:r>
          </a:p>
          <a:p>
            <a:pPr eaLnBrk="1" hangingPunct="1">
              <a:defRPr/>
            </a:pPr>
            <a:r>
              <a:rPr lang="en-US" altLang="en-US" sz="3200" b="1" u="sng" dirty="0">
                <a:solidFill>
                  <a:srgbClr val="FFFFFF"/>
                </a:solidFill>
                <a:latin typeface="Trebuchet MS" panose="020B0603020202020204" pitchFamily="34" charset="0"/>
              </a:rPr>
              <a:t>TABLES: </a:t>
            </a:r>
            <a:r>
              <a:rPr lang="en-US" altLang="en-US" sz="3200" dirty="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color scheme</a:t>
            </a:r>
          </a:p>
          <a:p>
            <a:pPr eaLnBrk="1" hangingPunct="1">
              <a:defRPr/>
            </a:pPr>
            <a:r>
              <a:rPr lang="en-US" altLang="en-US" sz="3200" dirty="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algn="ctr" eaLnBrk="1" hangingPunct="1">
              <a:defRPr/>
            </a:pPr>
            <a:endParaRPr lang="en-US" altLang="en-US" sz="2000" b="1" dirty="0">
              <a:solidFill>
                <a:schemeClr val="bg1"/>
              </a:solidFill>
              <a:latin typeface="Trebuchet MS" panose="020B0603020202020204" pitchFamily="34" charset="0"/>
            </a:endParaRPr>
          </a:p>
          <a:p>
            <a:pPr eaLnBrk="1" hangingPunct="1">
              <a:defRPr/>
            </a:pPr>
            <a:endParaRPr lang="en-US" altLang="en-US" sz="2000" b="1" dirty="0">
              <a:solidFill>
                <a:srgbClr val="FFFF00"/>
              </a:solidFill>
              <a:latin typeface="Trebuchet MS" panose="020B0603020202020204" pitchFamily="34" charset="0"/>
            </a:endParaRPr>
          </a:p>
          <a:p>
            <a:pPr algn="ctr" eaLnBrk="1" hangingPunct="1">
              <a:defRPr/>
            </a:pPr>
            <a:endParaRPr lang="en-US" altLang="en-US" sz="3200" b="1" dirty="0">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49B7BA1C-7448-294E-8FC9-F1DB91B8CCBE}"/>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BC829BC9-442C-A54B-8346-05D1B337BE00}"/>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78484F18-4D20-3248-905A-FE23B79EC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F358AFF1-A1D1-0748-BA1D-6F2132C791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2B262D41-BECB-5945-93CC-20EC296B465E}"/>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dirty="0">
                <a:solidFill>
                  <a:schemeClr val="bg1"/>
                </a:solidFill>
                <a:latin typeface="Calibri" panose="020F0502020204030204" pitchFamily="34" charset="0"/>
              </a:rPr>
              <a:t>© 2011 PosterPresentations.com</a:t>
            </a:r>
            <a:br>
              <a:rPr lang="en-US" altLang="en-US" sz="3600" dirty="0">
                <a:solidFill>
                  <a:schemeClr val="bg1"/>
                </a:solidFill>
                <a:latin typeface="Calibri" panose="020F0502020204030204" pitchFamily="34" charset="0"/>
              </a:rPr>
            </a:br>
            <a:r>
              <a:rPr lang="en-US" altLang="en-US" sz="3600" dirty="0">
                <a:solidFill>
                  <a:schemeClr val="bg1"/>
                </a:solidFill>
                <a:latin typeface="Calibri" panose="020F0502020204030204" pitchFamily="34" charset="0"/>
              </a:rPr>
              <a:t>    </a:t>
            </a:r>
            <a:r>
              <a:rPr lang="en-US" altLang="en-US" sz="3200" dirty="0">
                <a:solidFill>
                  <a:schemeClr val="bg1"/>
                </a:solidFill>
                <a:latin typeface="Calibri" panose="020F0502020204030204" pitchFamily="34" charset="0"/>
              </a:rPr>
              <a:t>2117 Fourth Street , Unit C</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Berkeley CA 94710</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a:t>
            </a:r>
            <a:r>
              <a:rPr lang="en-US" altLang="en-US" sz="3200" b="1" dirty="0">
                <a:solidFill>
                  <a:srgbClr val="FFFF00"/>
                </a:solidFill>
                <a:latin typeface="Calibri" panose="020F0502020204030204" pitchFamily="34" charset="0"/>
              </a:rPr>
              <a:t>posterpresenter@gmail.com</a:t>
            </a:r>
            <a:endParaRPr lang="en-US" altLang="en-US" sz="3600" b="1" dirty="0">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8EF35D01-F780-1745-9CFF-B9D61C4A9421}"/>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476E8511-AE7A-254E-BB35-547FACFD70DB}"/>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dirty="0"/>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B6C22897-35C3-3044-9288-3AB749076C50}"/>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A0EA3634-7FF9-1D4C-8AFD-EA4496C8227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dirty="0">
                  <a:solidFill>
                    <a:schemeClr val="tx2"/>
                  </a:solidFill>
                  <a:latin typeface="Trebuchet MS" panose="020B0703020202090204" pitchFamily="34" charset="0"/>
                </a:rPr>
                <a:t>Student discounts are available on our Facebook page.</a:t>
              </a:r>
              <a:br>
                <a:rPr lang="en-US" altLang="en-US" sz="2600" dirty="0">
                  <a:solidFill>
                    <a:schemeClr val="tx2"/>
                  </a:solidFill>
                  <a:latin typeface="Trebuchet MS" panose="020B0703020202090204" pitchFamily="34" charset="0"/>
                </a:rPr>
              </a:br>
              <a:r>
                <a:rPr lang="en-US" altLang="en-US" sz="2600" dirty="0">
                  <a:solidFill>
                    <a:schemeClr val="tx2"/>
                  </a:solidFill>
                  <a:latin typeface="Trebuchet MS" panose="020B0703020202090204" pitchFamily="34" charset="0"/>
                </a:rPr>
                <a:t>Go to </a:t>
              </a:r>
              <a:r>
                <a:rPr lang="en-US" altLang="en-US" sz="2600" u="sng" dirty="0">
                  <a:solidFill>
                    <a:schemeClr val="tx2"/>
                  </a:solidFill>
                  <a:latin typeface="Trebuchet MS" panose="020B0703020202090204" pitchFamily="34" charset="0"/>
                </a:rPr>
                <a:t>PosterPresentations.com</a:t>
              </a:r>
              <a:r>
                <a:rPr lang="en-US" altLang="en-US" sz="2600" dirty="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22988705-AD92-2646-AFDE-27F8B71C4F3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A77B65B-A7FB-7744-926C-DD42BB718BE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662B086-5699-8348-8565-F459F687779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F866C43C-3F4F-B942-9D03-699B0AE0BE84}"/>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7E0D4293-9CA4-234D-BFE0-9A60A061C945}"/>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dirty="0">
              <a:latin typeface="Calibri" panose="020F0502020204030204" pitchFamily="34" charset="0"/>
            </a:endParaRPr>
          </a:p>
        </p:txBody>
      </p:sp>
      <p:sp>
        <p:nvSpPr>
          <p:cNvPr id="9" name="Rectangle 9">
            <a:extLst>
              <a:ext uri="{FF2B5EF4-FFF2-40B4-BE49-F238E27FC236}">
                <a16:creationId xmlns:a16="http://schemas.microsoft.com/office/drawing/2014/main" id="{88F39194-9753-824F-94DE-593E38825C70}"/>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96FA90A4-C2BB-4046-989B-767B5E8934ED}"/>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dirty="0">
                <a:solidFill>
                  <a:srgbClr val="BFBFBF"/>
                </a:solidFill>
              </a:rPr>
              <a:t>RESEARCH POSTER PRESENTATION DESIGN © 2011</a:t>
            </a:r>
          </a:p>
          <a:p>
            <a:pPr>
              <a:lnSpc>
                <a:spcPct val="65000"/>
              </a:lnSpc>
              <a:spcBef>
                <a:spcPct val="50000"/>
              </a:spcBef>
            </a:pPr>
            <a:r>
              <a:rPr lang="en-US" altLang="en-US" sz="1100" b="1" dirty="0">
                <a:solidFill>
                  <a:srgbClr val="BFBFBF"/>
                </a:solidFill>
              </a:rPr>
              <a:t>www.PosterPresentations.com</a:t>
            </a:r>
          </a:p>
        </p:txBody>
      </p:sp>
      <p:sp>
        <p:nvSpPr>
          <p:cNvPr id="15" name="Rectangle 35">
            <a:extLst>
              <a:ext uri="{FF2B5EF4-FFF2-40B4-BE49-F238E27FC236}">
                <a16:creationId xmlns:a16="http://schemas.microsoft.com/office/drawing/2014/main" id="{CD90E26D-3176-C741-9E8C-486D324195D0}"/>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9ADBDC24-1E14-9645-AEEA-19619BE1365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dirty="0">
                <a:solidFill>
                  <a:schemeClr val="bg1"/>
                </a:solidFill>
                <a:latin typeface="Trebuchet MS" panose="020B0603020202020204" pitchFamily="34" charset="0"/>
              </a:rPr>
              <a:t>QUICK TIPS</a:t>
            </a:r>
          </a:p>
          <a:p>
            <a:pPr algn="ctr" eaLnBrk="1" hangingPunct="1">
              <a:defRPr/>
            </a:pPr>
            <a:r>
              <a:rPr lang="en-US" altLang="en-US" sz="4000" b="1" dirty="0">
                <a:solidFill>
                  <a:srgbClr val="FFFF00"/>
                </a:solidFill>
                <a:latin typeface="Trebuchet MS" panose="020B0603020202020204" pitchFamily="34" charset="0"/>
              </a:rPr>
              <a:t>(--THIS SECTION DOES NOT PRINT--)</a:t>
            </a:r>
          </a:p>
          <a:p>
            <a:pPr algn="ctr" eaLnBrk="1" hangingPunct="1">
              <a:defRPr/>
            </a:pPr>
            <a:endParaRPr lang="en-US" altLang="en-US" sz="3200" b="1" dirty="0">
              <a:solidFill>
                <a:srgbClr val="FFFFFF"/>
              </a:solidFill>
              <a:latin typeface="Trebuchet MS" panose="020B0603020202020204" pitchFamily="34" charset="0"/>
            </a:endParaRPr>
          </a:p>
          <a:p>
            <a:pPr eaLnBrk="1" hangingPunct="1">
              <a:defRPr/>
            </a:pPr>
            <a:r>
              <a:rPr lang="en-US" altLang="en-US" sz="3200" dirty="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dirty="0">
                <a:solidFill>
                  <a:srgbClr val="FFFFFF"/>
                </a:solidFill>
                <a:latin typeface="Trebuchet MS" panose="020B0603020202020204" pitchFamily="34" charset="0"/>
              </a:rPr>
            </a:br>
            <a:r>
              <a:rPr lang="en-US" altLang="en-US" sz="3200" dirty="0">
                <a:solidFill>
                  <a:srgbClr val="FFFFFF"/>
                </a:solidFill>
                <a:latin typeface="Trebuchet MS" panose="020B0603020202020204" pitchFamily="34" charset="0"/>
              </a:rPr>
              <a:t>If you are using an older version of PowerPoint some template features may not work properly.</a:t>
            </a:r>
            <a:endParaRPr lang="en-US" altLang="en-US" sz="4000" b="1" dirty="0">
              <a:solidFill>
                <a:srgbClr val="FFFF00"/>
              </a:solidFill>
              <a:latin typeface="Trebuchet MS" panose="020B0603020202020204" pitchFamily="34" charset="0"/>
            </a:endParaRPr>
          </a:p>
          <a:p>
            <a:pPr eaLnBrk="1" hangingPunct="1">
              <a:defRPr/>
            </a:pPr>
            <a:endParaRPr lang="en-US" altLang="en-US" sz="4000" b="1" dirty="0">
              <a:solidFill>
                <a:srgbClr val="FFFF00"/>
              </a:solidFill>
              <a:latin typeface="Trebuchet MS" panose="020B0603020202020204" pitchFamily="34" charset="0"/>
            </a:endParaRPr>
          </a:p>
          <a:p>
            <a:pPr algn="ctr" eaLnBrk="1" hangingPunct="1">
              <a:defRPr/>
            </a:pPr>
            <a:r>
              <a:rPr lang="en-US" altLang="en-US" sz="4000" b="1" dirty="0">
                <a:solidFill>
                  <a:schemeClr val="bg1"/>
                </a:solidFill>
                <a:latin typeface="Trebuchet MS" panose="020B0603020202020204" pitchFamily="34" charset="0"/>
              </a:rPr>
              <a:t>Using the template</a:t>
            </a:r>
          </a:p>
          <a:p>
            <a:pPr algn="ct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Verifying the quality of your graphics</a:t>
            </a:r>
          </a:p>
          <a:p>
            <a:pPr eaLnBrk="1" hangingPunct="1">
              <a:defRPr/>
            </a:pPr>
            <a:r>
              <a:rPr lang="en-US" altLang="en-US" sz="3200" dirty="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dirty="0">
                <a:solidFill>
                  <a:srgbClr val="FFFFFF"/>
                </a:solidFill>
                <a:latin typeface="Trebuchet MS" panose="020B0603020202020204" pitchFamily="34" charset="0"/>
              </a:rPr>
            </a:b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Using the placeholders</a:t>
            </a:r>
          </a:p>
          <a:p>
            <a:pPr eaLnBrk="1" hangingPunct="1">
              <a:defRPr/>
            </a:pPr>
            <a:r>
              <a:rPr lang="en-US" altLang="en-US" sz="3200" dirty="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(to select it), place your cursor on its frame and your cursor will change to this symbol:         Then, click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layout</a:t>
            </a:r>
          </a:p>
          <a:p>
            <a:pPr eaLnBrk="1" hangingPunct="1">
              <a:defRPr/>
            </a:pPr>
            <a:r>
              <a:rPr lang="en-US" altLang="en-US" sz="3200" dirty="0">
                <a:solidFill>
                  <a:srgbClr val="FFFFFF"/>
                </a:solidFill>
                <a:latin typeface="Trebuchet MS" panose="020B0603020202020204" pitchFamily="34" charset="0"/>
              </a:rPr>
              <a:t>This template has four</a:t>
            </a:r>
          </a:p>
          <a:p>
            <a:pPr eaLnBrk="1" hangingPunct="1">
              <a:defRPr/>
            </a:pPr>
            <a:r>
              <a:rPr lang="en-US" altLang="en-US" sz="3200" dirty="0">
                <a:solidFill>
                  <a:srgbClr val="FFFFFF"/>
                </a:solidFill>
                <a:latin typeface="Trebuchet MS" panose="020B0603020202020204" pitchFamily="34" charset="0"/>
              </a:rPr>
              <a:t>different column layouts. </a:t>
            </a:r>
          </a:p>
          <a:p>
            <a:pPr eaLnBrk="1" hangingPunct="1">
              <a:defRPr/>
            </a:pP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your mouse</a:t>
            </a:r>
          </a:p>
          <a:p>
            <a:pPr eaLnBrk="1" hangingPunct="1">
              <a:defRPr/>
            </a:pPr>
            <a:r>
              <a:rPr lang="en-US" altLang="en-US" sz="3200" dirty="0">
                <a:solidFill>
                  <a:srgbClr val="FFFFFF"/>
                </a:solidFill>
                <a:latin typeface="Trebuchet MS" panose="020B0603020202020204" pitchFamily="34" charset="0"/>
              </a:rPr>
              <a:t>on the background and </a:t>
            </a:r>
          </a:p>
          <a:p>
            <a:pPr eaLnBrk="1" hangingPunct="1">
              <a:defRPr/>
            </a:pPr>
            <a:r>
              <a:rPr lang="en-US" altLang="en-US" sz="3200" dirty="0">
                <a:solidFill>
                  <a:srgbClr val="FFFFFF"/>
                </a:solidFill>
                <a:latin typeface="Trebuchet MS" panose="020B0603020202020204" pitchFamily="34" charset="0"/>
              </a:rPr>
              <a:t>click on “Layout” to see </a:t>
            </a:r>
          </a:p>
          <a:p>
            <a:pPr eaLnBrk="1" hangingPunct="1">
              <a:defRPr/>
            </a:pPr>
            <a:r>
              <a:rPr lang="en-US" altLang="en-US" sz="3200" dirty="0">
                <a:solidFill>
                  <a:srgbClr val="FFFFFF"/>
                </a:solidFill>
                <a:latin typeface="Trebuchet MS" panose="020B0603020202020204" pitchFamily="34" charset="0"/>
              </a:rPr>
              <a:t>the layout options.</a:t>
            </a:r>
          </a:p>
          <a:p>
            <a:pPr eaLnBrk="1" hangingPunct="1">
              <a:defRPr/>
            </a:pPr>
            <a:r>
              <a:rPr lang="en-US" altLang="en-US" sz="3200" dirty="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Importing text and graphics from external sources</a:t>
            </a:r>
          </a:p>
          <a:p>
            <a:pPr eaLnBrk="1" hangingPunct="1">
              <a:defRPr/>
            </a:pPr>
            <a:r>
              <a:rPr lang="en-US" altLang="en-US" sz="3200" b="1" u="sng" dirty="0">
                <a:solidFill>
                  <a:srgbClr val="FFFFFF"/>
                </a:solidFill>
                <a:latin typeface="Trebuchet MS" panose="020B0603020202020204" pitchFamily="34" charset="0"/>
              </a:rPr>
              <a:t>TEXT: </a:t>
            </a:r>
            <a:r>
              <a:rPr lang="en-US" altLang="en-US" sz="3200" dirty="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dirty="0">
                <a:solidFill>
                  <a:srgbClr val="FFFFFF"/>
                </a:solidFill>
                <a:latin typeface="Trebuchet MS" panose="020B0603020202020204" pitchFamily="34" charset="0"/>
              </a:rPr>
              <a:t>PHOTOS: </a:t>
            </a:r>
            <a:r>
              <a:rPr lang="en-US" altLang="en-US" sz="3200" dirty="0">
                <a:solidFill>
                  <a:srgbClr val="FFFFFF"/>
                </a:solidFill>
                <a:latin typeface="Trebuchet MS" panose="020B0603020202020204" pitchFamily="34" charset="0"/>
              </a:rPr>
              <a:t>Drag in a picture placeholder, size it </a:t>
            </a:r>
            <a:r>
              <a:rPr lang="en-US" altLang="en-US" sz="3200" u="sng" dirty="0">
                <a:solidFill>
                  <a:srgbClr val="FFFFFF"/>
                </a:solidFill>
                <a:latin typeface="Trebuchet MS" panose="020B0603020202020204" pitchFamily="34" charset="0"/>
              </a:rPr>
              <a:t>first</a:t>
            </a:r>
            <a:r>
              <a:rPr lang="en-US" altLang="en-US" sz="3200" dirty="0">
                <a:solidFill>
                  <a:srgbClr val="FFFFFF"/>
                </a:solidFill>
                <a:latin typeface="Trebuchet MS" panose="020B0603020202020204" pitchFamily="34" charset="0"/>
              </a:rPr>
              <a:t>, click in it and insert a photo from the menu.</a:t>
            </a:r>
          </a:p>
          <a:p>
            <a:pPr eaLnBrk="1" hangingPunct="1">
              <a:defRPr/>
            </a:pPr>
            <a:r>
              <a:rPr lang="en-US" altLang="en-US" sz="3200" b="1" u="sng" dirty="0">
                <a:solidFill>
                  <a:srgbClr val="FFFFFF"/>
                </a:solidFill>
                <a:latin typeface="Trebuchet MS" panose="020B0603020202020204" pitchFamily="34" charset="0"/>
              </a:rPr>
              <a:t>TABLES: </a:t>
            </a:r>
            <a:r>
              <a:rPr lang="en-US" altLang="en-US" sz="3200" dirty="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color scheme</a:t>
            </a:r>
          </a:p>
          <a:p>
            <a:pPr eaLnBrk="1" hangingPunct="1">
              <a:defRPr/>
            </a:pPr>
            <a:r>
              <a:rPr lang="en-US" altLang="en-US" sz="3200" dirty="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algn="ctr" eaLnBrk="1" hangingPunct="1">
              <a:defRPr/>
            </a:pPr>
            <a:endParaRPr lang="en-US" altLang="en-US" sz="2000" b="1" dirty="0">
              <a:solidFill>
                <a:schemeClr val="bg1"/>
              </a:solidFill>
              <a:latin typeface="Trebuchet MS" panose="020B0603020202020204" pitchFamily="34" charset="0"/>
            </a:endParaRPr>
          </a:p>
          <a:p>
            <a:pPr eaLnBrk="1" hangingPunct="1">
              <a:defRPr/>
            </a:pPr>
            <a:endParaRPr lang="en-US" altLang="en-US" sz="2000" b="1" dirty="0">
              <a:solidFill>
                <a:srgbClr val="FFFF00"/>
              </a:solidFill>
              <a:latin typeface="Trebuchet MS" panose="020B0603020202020204" pitchFamily="34" charset="0"/>
            </a:endParaRPr>
          </a:p>
          <a:p>
            <a:pPr algn="ctr" eaLnBrk="1" hangingPunct="1">
              <a:defRPr/>
            </a:pPr>
            <a:endParaRPr lang="en-US" altLang="en-US" sz="3200" b="1" dirty="0">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8C78DF62-BE09-5D40-BEFD-6C4B10C6736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79A80C4D-5316-BC4A-BEFB-86765F0BCCC3}"/>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28B4AEB0-3A53-D444-B74A-D44A2DBA67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A8E87239-D6D0-B442-B304-33B5973E8A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BACB0D63-5274-E649-811B-15AD701FFCF3}"/>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dirty="0">
                <a:solidFill>
                  <a:schemeClr val="bg1"/>
                </a:solidFill>
                <a:latin typeface="Calibri" panose="020F0502020204030204" pitchFamily="34" charset="0"/>
              </a:rPr>
              <a:t>© 2011 PosterPresentations.com</a:t>
            </a:r>
            <a:br>
              <a:rPr lang="en-US" altLang="en-US" sz="3600" dirty="0">
                <a:solidFill>
                  <a:schemeClr val="bg1"/>
                </a:solidFill>
                <a:latin typeface="Calibri" panose="020F0502020204030204" pitchFamily="34" charset="0"/>
              </a:rPr>
            </a:br>
            <a:r>
              <a:rPr lang="en-US" altLang="en-US" sz="3600" dirty="0">
                <a:solidFill>
                  <a:schemeClr val="bg1"/>
                </a:solidFill>
                <a:latin typeface="Calibri" panose="020F0502020204030204" pitchFamily="34" charset="0"/>
              </a:rPr>
              <a:t>    </a:t>
            </a:r>
            <a:r>
              <a:rPr lang="en-US" altLang="en-US" sz="3200" dirty="0">
                <a:solidFill>
                  <a:schemeClr val="bg1"/>
                </a:solidFill>
                <a:latin typeface="Calibri" panose="020F0502020204030204" pitchFamily="34" charset="0"/>
              </a:rPr>
              <a:t>2117 Fourth Street , Unit C</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Berkeley CA 94710</a:t>
            </a:r>
            <a:br>
              <a:rPr lang="en-US" altLang="en-US" sz="3200" dirty="0">
                <a:solidFill>
                  <a:schemeClr val="bg1"/>
                </a:solidFill>
                <a:latin typeface="Calibri" panose="020F0502020204030204" pitchFamily="34" charset="0"/>
              </a:rPr>
            </a:br>
            <a:r>
              <a:rPr lang="en-US" altLang="en-US" sz="3200" dirty="0">
                <a:solidFill>
                  <a:schemeClr val="bg1"/>
                </a:solidFill>
                <a:latin typeface="Calibri" panose="020F0502020204030204" pitchFamily="34" charset="0"/>
              </a:rPr>
              <a:t>    </a:t>
            </a:r>
            <a:r>
              <a:rPr lang="en-US" altLang="en-US" sz="3200" b="1" dirty="0">
                <a:solidFill>
                  <a:srgbClr val="FFFF00"/>
                </a:solidFill>
                <a:latin typeface="Calibri" panose="020F0502020204030204" pitchFamily="34" charset="0"/>
              </a:rPr>
              <a:t>posterpresenter@gmail.com</a:t>
            </a:r>
            <a:endParaRPr lang="en-US" altLang="en-US" sz="3600" b="1" dirty="0">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A0A7DDB7-0850-5A47-8380-1017B50DF0CB}"/>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60070F0C-3AA8-4144-8080-7D344A59FA8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dirty="0"/>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9B6A80F5-475C-1148-9C7B-CA399A2383BC}"/>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6A19E0D6-7592-7244-AE27-A2B29908FAD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dirty="0">
                  <a:solidFill>
                    <a:schemeClr val="tx2"/>
                  </a:solidFill>
                  <a:latin typeface="Trebuchet MS" panose="020B0703020202090204" pitchFamily="34" charset="0"/>
                </a:rPr>
                <a:t>Student discounts are available on our Facebook page.</a:t>
              </a:r>
              <a:br>
                <a:rPr lang="en-US" altLang="en-US" sz="2600" dirty="0">
                  <a:solidFill>
                    <a:schemeClr val="tx2"/>
                  </a:solidFill>
                  <a:latin typeface="Trebuchet MS" panose="020B0703020202090204" pitchFamily="34" charset="0"/>
                </a:rPr>
              </a:br>
              <a:r>
                <a:rPr lang="en-US" altLang="en-US" sz="2600" dirty="0">
                  <a:solidFill>
                    <a:schemeClr val="tx2"/>
                  </a:solidFill>
                  <a:latin typeface="Trebuchet MS" panose="020B0703020202090204" pitchFamily="34" charset="0"/>
                </a:rPr>
                <a:t>Go to </a:t>
              </a:r>
              <a:r>
                <a:rPr lang="en-US" altLang="en-US" sz="2600" u="sng" dirty="0">
                  <a:solidFill>
                    <a:schemeClr val="tx2"/>
                  </a:solidFill>
                  <a:latin typeface="Trebuchet MS" panose="020B0703020202090204" pitchFamily="34" charset="0"/>
                </a:rPr>
                <a:t>PosterPresentations.com</a:t>
              </a:r>
              <a:r>
                <a:rPr lang="en-US" altLang="en-US" sz="2600" dirty="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4155C302-0756-4448-8786-8A2986AD559C}"/>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23286D6-0470-BE4B-A62F-365C00E16D8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090807B-A590-BE48-ACD3-D8F6C2397630}"/>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BFF4401-A9F6-F34C-B58B-5A9E7DF41F1E}"/>
              </a:ext>
            </a:extLst>
          </p:cNvPr>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Rights to Action </a:t>
            </a:r>
          </a:p>
        </p:txBody>
      </p:sp>
      <p:sp>
        <p:nvSpPr>
          <p:cNvPr id="7171" name="Text Placeholder 2">
            <a:extLst>
              <a:ext uri="{FF2B5EF4-FFF2-40B4-BE49-F238E27FC236}">
                <a16:creationId xmlns:a16="http://schemas.microsoft.com/office/drawing/2014/main" id="{931A0633-F923-BF4A-90E5-71A94731D5E7}"/>
              </a:ext>
            </a:extLst>
          </p:cNvPr>
          <p:cNvSpPr>
            <a:spLocks noGrp="1"/>
          </p:cNvSpPr>
          <p:nvPr>
            <p:ph type="body" sz="quarter" idx="10"/>
          </p:nvPr>
        </p:nvSpPr>
        <p:spPr bwMode="auto">
          <a:xfrm>
            <a:off x="904875" y="6003924"/>
            <a:ext cx="10056813" cy="907938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dirty="0">
                <a:latin typeface="+mn-lt"/>
              </a:rPr>
              <a:t>In November 2000, the Welsh Assembly Government published a children and young poeiople, a document which was made for a framework for partnership. Rights to action has set out ambition for all children in Wales and they believe that every child should be able to reach their full potential and this should be their priority. The convention of the Rights of Action sets out how the Welsh Government should act when dealing with children and young people. The Rights to Action has four parts and seven aims within the document and within this poster I will be focusing on one or more of the core aims. </a:t>
            </a:r>
          </a:p>
        </p:txBody>
      </p:sp>
      <p:sp>
        <p:nvSpPr>
          <p:cNvPr id="4" name="Text Placeholder 3">
            <a:extLst>
              <a:ext uri="{FF2B5EF4-FFF2-40B4-BE49-F238E27FC236}">
                <a16:creationId xmlns:a16="http://schemas.microsoft.com/office/drawing/2014/main" id="{41DE22A8-6352-9C4A-88E2-3AA90A3D74BF}"/>
              </a:ext>
            </a:extLst>
          </p:cNvPr>
          <p:cNvSpPr>
            <a:spLocks noGrp="1"/>
          </p:cNvSpPr>
          <p:nvPr>
            <p:ph type="body" sz="quarter" idx="11"/>
          </p:nvPr>
        </p:nvSpPr>
        <p:spPr>
          <a:xfrm>
            <a:off x="922338" y="5211886"/>
            <a:ext cx="10048875" cy="861766"/>
          </a:xfrm>
        </p:spPr>
        <p:txBody>
          <a:bodyPr/>
          <a:lstStyle/>
          <a:p>
            <a:pPr marL="1645838" indent="-1645838" defTabSz="4388900" eaLnBrk="1" fontAlgn="auto" hangingPunct="1">
              <a:spcAft>
                <a:spcPts val="0"/>
              </a:spcAft>
              <a:defRPr/>
            </a:pPr>
            <a:r>
              <a:rPr lang="en-US" sz="4400" dirty="0"/>
              <a:t>About Rights to Action.</a:t>
            </a:r>
          </a:p>
        </p:txBody>
      </p:sp>
      <p:pic>
        <p:nvPicPr>
          <p:cNvPr id="17" name="Picture Placeholder 16">
            <a:extLst>
              <a:ext uri="{FF2B5EF4-FFF2-40B4-BE49-F238E27FC236}">
                <a16:creationId xmlns:a16="http://schemas.microsoft.com/office/drawing/2014/main" id="{0C0D1DBD-3145-B944-9E24-37984DE2CED8}"/>
              </a:ext>
            </a:extLst>
          </p:cNvPr>
          <p:cNvPicPr>
            <a:picLocks noGrp="1" noChangeAspect="1"/>
          </p:cNvPicPr>
          <p:nvPr>
            <p:ph type="pic" sz="quarter" idx="15"/>
          </p:nvPr>
        </p:nvPicPr>
        <p:blipFill>
          <a:blip r:embed="rId3"/>
          <a:srcRect l="573" r="573"/>
          <a:stretch>
            <a:fillRect/>
          </a:stretch>
        </p:blipFill>
        <p:spPr>
          <a:xfrm>
            <a:off x="903288" y="657070"/>
            <a:ext cx="6557403" cy="3730936"/>
          </a:xfrm>
          <a:prstGeom prst="rect">
            <a:avLst/>
          </a:prstGeom>
        </p:spPr>
      </p:pic>
      <p:pic>
        <p:nvPicPr>
          <p:cNvPr id="13" name="Picture Placeholder 12">
            <a:extLst>
              <a:ext uri="{FF2B5EF4-FFF2-40B4-BE49-F238E27FC236}">
                <a16:creationId xmlns:a16="http://schemas.microsoft.com/office/drawing/2014/main" id="{49134FFE-8572-EB41-8B63-734E6A9B1E87}"/>
              </a:ext>
            </a:extLst>
          </p:cNvPr>
          <p:cNvPicPr>
            <a:picLocks noGrp="1" noChangeAspect="1"/>
          </p:cNvPicPr>
          <p:nvPr>
            <p:ph type="pic" sz="quarter" idx="18"/>
          </p:nvPr>
        </p:nvPicPr>
        <p:blipFill>
          <a:blip r:embed="rId4"/>
          <a:srcRect l="6061" r="6061"/>
          <a:stretch>
            <a:fillRect/>
          </a:stretch>
        </p:blipFill>
        <p:spPr>
          <a:xfrm>
            <a:off x="36414635" y="793431"/>
            <a:ext cx="6557403" cy="3730936"/>
          </a:xfrm>
          <a:prstGeom prst="rect">
            <a:avLst/>
          </a:prstGeom>
        </p:spPr>
      </p:pic>
      <p:sp>
        <p:nvSpPr>
          <p:cNvPr id="7" name="Text Placeholder 6">
            <a:extLst>
              <a:ext uri="{FF2B5EF4-FFF2-40B4-BE49-F238E27FC236}">
                <a16:creationId xmlns:a16="http://schemas.microsoft.com/office/drawing/2014/main" id="{A8F8BEE5-9BF0-7245-BD92-43AB70C5FBE9}"/>
              </a:ext>
            </a:extLst>
          </p:cNvPr>
          <p:cNvSpPr>
            <a:spLocks noGrp="1"/>
          </p:cNvSpPr>
          <p:nvPr>
            <p:ph type="body" sz="quarter" idx="20"/>
          </p:nvPr>
        </p:nvSpPr>
        <p:spPr>
          <a:xfrm>
            <a:off x="904875" y="16118808"/>
            <a:ext cx="10050462" cy="861766"/>
          </a:xfrm>
        </p:spPr>
        <p:txBody>
          <a:bodyPr/>
          <a:lstStyle/>
          <a:p>
            <a:pPr marL="1645838" indent="-1645838" defTabSz="4388900" eaLnBrk="1" fontAlgn="auto" hangingPunct="1">
              <a:spcAft>
                <a:spcPts val="0"/>
              </a:spcAft>
              <a:defRPr/>
            </a:pPr>
            <a:r>
              <a:rPr lang="en-US" sz="4400" dirty="0"/>
              <a:t>Our Commitment. </a:t>
            </a:r>
          </a:p>
        </p:txBody>
      </p:sp>
      <p:sp>
        <p:nvSpPr>
          <p:cNvPr id="7176" name="Text Placeholder 7">
            <a:extLst>
              <a:ext uri="{FF2B5EF4-FFF2-40B4-BE49-F238E27FC236}">
                <a16:creationId xmlns:a16="http://schemas.microsoft.com/office/drawing/2014/main" id="{112B2144-CF89-5449-998F-81ED2B6D2D86}"/>
              </a:ext>
            </a:extLst>
          </p:cNvPr>
          <p:cNvSpPr>
            <a:spLocks noGrp="1"/>
          </p:cNvSpPr>
          <p:nvPr>
            <p:ph type="body" sz="quarter" idx="21"/>
          </p:nvPr>
        </p:nvSpPr>
        <p:spPr bwMode="auto">
          <a:xfrm>
            <a:off x="11585575" y="5426075"/>
            <a:ext cx="10048875" cy="127727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dirty="0">
                <a:latin typeface="+mn-lt"/>
              </a:rPr>
              <a:t> statement shows that the government have a duty of care for young people even after the age of eighteen which is when an individual is classed as an adult.  All these aims work not just on their own but also, they link in with each other to benefit each individual.  Within different local communities there are many services which are in place to ensure that a child or young person does not got without. According to (</a:t>
            </a:r>
            <a:r>
              <a:rPr lang="en-GB" sz="4000" dirty="0">
                <a:latin typeface="+mn-lt"/>
              </a:rPr>
              <a:t>Carmarthenshire+Family+%26+Community+Team, n.d.) </a:t>
            </a:r>
            <a:r>
              <a:rPr lang="en-US" altLang="en-US" sz="4000" dirty="0">
                <a:latin typeface="+mn-lt"/>
              </a:rPr>
              <a:t>‘</a:t>
            </a:r>
            <a:r>
              <a:rPr lang="en-GB" sz="4000" dirty="0">
                <a:latin typeface="+mn-lt"/>
              </a:rPr>
              <a:t>Children need social and communication skills to do well when they start school, and early years services are crucial. This is a service which is in my local community within Carmarthenshire and this  shows how important it is that a child has the  best support network at the start of their life but this should be seen throughout their education. </a:t>
            </a:r>
            <a:endParaRPr lang="en-US" altLang="en-US" sz="4000" dirty="0">
              <a:latin typeface="+mn-lt"/>
            </a:endParaRPr>
          </a:p>
        </p:txBody>
      </p:sp>
      <p:sp>
        <p:nvSpPr>
          <p:cNvPr id="9" name="Text Placeholder 8">
            <a:extLst>
              <a:ext uri="{FF2B5EF4-FFF2-40B4-BE49-F238E27FC236}">
                <a16:creationId xmlns:a16="http://schemas.microsoft.com/office/drawing/2014/main" id="{62E5BE3D-CD2A-0A44-8093-E0F840FD2AAE}"/>
              </a:ext>
            </a:extLst>
          </p:cNvPr>
          <p:cNvSpPr>
            <a:spLocks noGrp="1"/>
          </p:cNvSpPr>
          <p:nvPr>
            <p:ph type="body" sz="quarter" idx="22"/>
          </p:nvPr>
        </p:nvSpPr>
        <p:spPr>
          <a:xfrm>
            <a:off x="11566070" y="18092061"/>
            <a:ext cx="10048875" cy="861766"/>
          </a:xfrm>
        </p:spPr>
        <p:txBody>
          <a:bodyPr/>
          <a:lstStyle/>
          <a:p>
            <a:pPr marL="1645838" indent="-1645838" defTabSz="4388900" eaLnBrk="1" fontAlgn="auto" hangingPunct="1">
              <a:spcAft>
                <a:spcPts val="0"/>
              </a:spcAft>
              <a:defRPr/>
            </a:pPr>
            <a:r>
              <a:rPr lang="en-US" sz="4400" dirty="0"/>
              <a:t>Sustainable Development.</a:t>
            </a:r>
          </a:p>
        </p:txBody>
      </p:sp>
      <p:sp>
        <p:nvSpPr>
          <p:cNvPr id="7178" name="Text Placeholder 9">
            <a:extLst>
              <a:ext uri="{FF2B5EF4-FFF2-40B4-BE49-F238E27FC236}">
                <a16:creationId xmlns:a16="http://schemas.microsoft.com/office/drawing/2014/main" id="{5ADDFDD7-C648-814C-B934-42C3DDCF3CB1}"/>
              </a:ext>
            </a:extLst>
          </p:cNvPr>
          <p:cNvSpPr>
            <a:spLocks noGrp="1"/>
          </p:cNvSpPr>
          <p:nvPr>
            <p:ph type="body" sz="quarter" idx="23"/>
          </p:nvPr>
        </p:nvSpPr>
        <p:spPr bwMode="auto">
          <a:xfrm>
            <a:off x="22261513" y="5619409"/>
            <a:ext cx="10048875" cy="78482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4000" dirty="0">
                <a:latin typeface="+mn-lt"/>
              </a:rPr>
              <a:t>they are achieving the seven steps and then this will mean that the school will be awarded with the green Eco flag. The UN would like the goals  of sustainable development to be met by 2030. ‘The impact of environmental education on children has meant that there has been a 90% increase in skills’</a:t>
            </a:r>
            <a:r>
              <a:rPr lang="en-GB" sz="4000" dirty="0">
                <a:latin typeface="+mn-lt"/>
              </a:rPr>
              <a:t> (Why Sustainable Schools? - Green Schools Alliance, n.d.) Which indicates that this aim is not only helping the environment but it is also helping children and young people as I is testing and enhancing their intellectual development.</a:t>
            </a:r>
            <a:endParaRPr lang="en-US" altLang="en-US" sz="4000" dirty="0">
              <a:latin typeface="+mn-lt"/>
            </a:endParaRPr>
          </a:p>
        </p:txBody>
      </p:sp>
      <p:sp>
        <p:nvSpPr>
          <p:cNvPr id="11" name="Text Placeholder 10">
            <a:extLst>
              <a:ext uri="{FF2B5EF4-FFF2-40B4-BE49-F238E27FC236}">
                <a16:creationId xmlns:a16="http://schemas.microsoft.com/office/drawing/2014/main" id="{1726AB2D-D7FC-4A45-B706-107FAFBEFB48}"/>
              </a:ext>
            </a:extLst>
          </p:cNvPr>
          <p:cNvSpPr>
            <a:spLocks noGrp="1"/>
          </p:cNvSpPr>
          <p:nvPr>
            <p:ph type="body" sz="quarter" idx="24"/>
          </p:nvPr>
        </p:nvSpPr>
        <p:spPr>
          <a:xfrm>
            <a:off x="22235657" y="17753506"/>
            <a:ext cx="10058400" cy="1538875"/>
          </a:xfrm>
        </p:spPr>
        <p:txBody>
          <a:bodyPr/>
          <a:lstStyle/>
          <a:p>
            <a:pPr marL="1645838" indent="-1645838" defTabSz="4388900" eaLnBrk="1" fontAlgn="auto" hangingPunct="1">
              <a:spcAft>
                <a:spcPts val="0"/>
              </a:spcAft>
              <a:defRPr/>
            </a:pPr>
            <a:r>
              <a:rPr lang="en-US" sz="4400" dirty="0"/>
              <a:t>Valuing Diversity and promoting equality of opportunity.</a:t>
            </a:r>
          </a:p>
        </p:txBody>
      </p:sp>
      <p:sp>
        <p:nvSpPr>
          <p:cNvPr id="12" name="Text Placeholder 11">
            <a:extLst>
              <a:ext uri="{FF2B5EF4-FFF2-40B4-BE49-F238E27FC236}">
                <a16:creationId xmlns:a16="http://schemas.microsoft.com/office/drawing/2014/main" id="{F3F85BA5-3848-214C-BB52-817E58547F43}"/>
              </a:ext>
            </a:extLst>
          </p:cNvPr>
          <p:cNvSpPr>
            <a:spLocks noGrp="1"/>
          </p:cNvSpPr>
          <p:nvPr>
            <p:ph type="body" sz="quarter" idx="25"/>
          </p:nvPr>
        </p:nvSpPr>
        <p:spPr>
          <a:xfrm>
            <a:off x="32924750" y="5265738"/>
            <a:ext cx="10047288" cy="754062"/>
          </a:xfrm>
        </p:spPr>
        <p:txBody>
          <a:bodyPr/>
          <a:lstStyle/>
          <a:p>
            <a:pPr marL="1645838" indent="-1645838" defTabSz="4388900" eaLnBrk="1" fontAlgn="auto" hangingPunct="1">
              <a:spcAft>
                <a:spcPts val="0"/>
              </a:spcAft>
              <a:defRPr/>
            </a:pPr>
            <a:r>
              <a:rPr lang="en-US" dirty="0"/>
              <a:t>Conclusion.</a:t>
            </a:r>
          </a:p>
        </p:txBody>
      </p:sp>
      <p:sp>
        <p:nvSpPr>
          <p:cNvPr id="7181" name="Text Placeholder 12">
            <a:extLst>
              <a:ext uri="{FF2B5EF4-FFF2-40B4-BE49-F238E27FC236}">
                <a16:creationId xmlns:a16="http://schemas.microsoft.com/office/drawing/2014/main" id="{4276C5F5-F811-C24E-AE24-BDB0F3AD84FE}"/>
              </a:ext>
            </a:extLst>
          </p:cNvPr>
          <p:cNvSpPr>
            <a:spLocks noGrp="1"/>
          </p:cNvSpPr>
          <p:nvPr>
            <p:ph type="body" sz="quarter" idx="26"/>
          </p:nvPr>
        </p:nvSpPr>
        <p:spPr bwMode="auto">
          <a:xfrm>
            <a:off x="32924750" y="6003925"/>
            <a:ext cx="10047288" cy="893473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800" dirty="0">
                <a:latin typeface="+mn-lt"/>
              </a:rPr>
              <a:t>Since this document was published there has been many positives. We have seen a rise in PISA results over recent years and also we have had a new curriculum which is developing everyday.  The use of the Welsh language has also improved significantly with it being used not only within schools put also at workplaces. Also free school’s meals are still in place for children who come from poorer backgrounds and also breakfast clubs are in schools to ensure that children do not miss out on the most important meal of the day. There has also been a major rise in individuals accessing higher education. Lastly,                   ‘T</a:t>
            </a:r>
            <a:r>
              <a:rPr lang="en-GB" sz="2800" dirty="0">
                <a:latin typeface="+mn-lt"/>
              </a:rPr>
              <a:t>he Assembly passed the world-leading Wellbeing of Future Generations (Wales) Act (WFG) 2015 which places a legal duty on the Welsh Government and other public bodies to act in accordance with the sustainable development’ (Senedd,</a:t>
            </a:r>
            <a:r>
              <a:rPr lang="en-GB" dirty="0"/>
              <a:t>2019) This links in with what I have talked about previously and it is very important that we make sure we look after what is around us whether that is people animals and most importantly the pollution. But with this Act in place we definitely can ensure that we are following the right procedures </a:t>
            </a:r>
            <a:endParaRPr lang="en-GB" sz="2800" dirty="0">
              <a:latin typeface="+mn-lt"/>
            </a:endParaRPr>
          </a:p>
          <a:p>
            <a:pPr eaLnBrk="1" hangingPunct="1"/>
            <a:r>
              <a:rPr lang="en-US" altLang="en-US" sz="2800" dirty="0">
                <a:latin typeface="+mn-lt"/>
              </a:rPr>
              <a:t>                                           </a:t>
            </a:r>
          </a:p>
        </p:txBody>
      </p:sp>
      <p:sp>
        <p:nvSpPr>
          <p:cNvPr id="14" name="Text Placeholder 13">
            <a:extLst>
              <a:ext uri="{FF2B5EF4-FFF2-40B4-BE49-F238E27FC236}">
                <a16:creationId xmlns:a16="http://schemas.microsoft.com/office/drawing/2014/main" id="{10928CF0-31A7-CE4D-8483-13D065D333FD}"/>
              </a:ext>
            </a:extLst>
          </p:cNvPr>
          <p:cNvSpPr>
            <a:spLocks noGrp="1"/>
          </p:cNvSpPr>
          <p:nvPr>
            <p:ph type="body" sz="quarter" idx="27"/>
          </p:nvPr>
        </p:nvSpPr>
        <p:spPr>
          <a:xfrm>
            <a:off x="32958542" y="14723059"/>
            <a:ext cx="10047288" cy="754062"/>
          </a:xfrm>
        </p:spPr>
        <p:txBody>
          <a:bodyPr/>
          <a:lstStyle/>
          <a:p>
            <a:pPr marL="1645838" indent="-1645838" defTabSz="4388900" eaLnBrk="1" fontAlgn="auto" hangingPunct="1">
              <a:spcAft>
                <a:spcPts val="0"/>
              </a:spcAft>
              <a:defRPr/>
            </a:pPr>
            <a:r>
              <a:rPr lang="en-US" dirty="0"/>
              <a:t>References.</a:t>
            </a:r>
          </a:p>
        </p:txBody>
      </p:sp>
      <p:sp>
        <p:nvSpPr>
          <p:cNvPr id="7183" name="Text Placeholder 14">
            <a:extLst>
              <a:ext uri="{FF2B5EF4-FFF2-40B4-BE49-F238E27FC236}">
                <a16:creationId xmlns:a16="http://schemas.microsoft.com/office/drawing/2014/main" id="{E8928527-8F71-4A4F-8650-616A27B34BD2}"/>
              </a:ext>
            </a:extLst>
          </p:cNvPr>
          <p:cNvSpPr>
            <a:spLocks noGrp="1"/>
          </p:cNvSpPr>
          <p:nvPr>
            <p:ph type="body" sz="quarter" idx="28"/>
          </p:nvPr>
        </p:nvSpPr>
        <p:spPr bwMode="auto">
          <a:xfrm>
            <a:off x="32953780" y="15698864"/>
            <a:ext cx="10052050" cy="1593049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742950" indent="-742950" eaLnBrk="1" hangingPunct="1">
              <a:buAutoNum type="arabicPeriod"/>
            </a:pPr>
            <a:r>
              <a:rPr lang="en-GB" sz="2200" dirty="0">
                <a:latin typeface="+mn-lt"/>
              </a:rPr>
              <a:t>Cypp.powys.gov.uk. n.d. </a:t>
            </a:r>
            <a:r>
              <a:rPr lang="en-GB" sz="2200" i="1" dirty="0">
                <a:latin typeface="+mn-lt"/>
              </a:rPr>
              <a:t>CYPP: 7 Core Aims</a:t>
            </a:r>
            <a:r>
              <a:rPr lang="en-GB" sz="2200" dirty="0">
                <a:latin typeface="+mn-lt"/>
              </a:rPr>
              <a:t>. [online] Available at: &lt;http://www.cypp.powys.gov.uk/index.php?id=2896&gt; [Accessed 29 April 2020].</a:t>
            </a:r>
          </a:p>
          <a:p>
            <a:pPr marL="742950" indent="-742950" eaLnBrk="1" hangingPunct="1">
              <a:buAutoNum type="arabicPeriod"/>
            </a:pPr>
            <a:r>
              <a:rPr lang="en-GB" sz="2200" dirty="0">
                <a:latin typeface="+mn-lt"/>
              </a:rPr>
              <a:t>Actionforchildren.org.uk. n.d. </a:t>
            </a:r>
            <a:r>
              <a:rPr lang="en-GB" sz="2200" i="1" dirty="0">
                <a:latin typeface="+mn-lt"/>
              </a:rPr>
              <a:t>Carmarthenshire+Family+%26+Community+Team</a:t>
            </a:r>
            <a:r>
              <a:rPr lang="en-GB" sz="2200" dirty="0">
                <a:latin typeface="+mn-lt"/>
              </a:rPr>
              <a:t>. [online] Available at: &lt;https://www.actionforchildren.org.uk/in-your-area/services/early-years-and-family-support/family-support/carmarthenshire-family-community-team/&gt; [Accessed 1 May 2020].</a:t>
            </a:r>
          </a:p>
          <a:p>
            <a:pPr marL="742950" indent="-742950" eaLnBrk="1" hangingPunct="1">
              <a:buAutoNum type="arabicPeriod"/>
            </a:pPr>
            <a:r>
              <a:rPr lang="en-GB" sz="2200" dirty="0">
                <a:latin typeface="+mn-lt"/>
              </a:rPr>
              <a:t>Dera.ioe.ac.uk. 2004. </a:t>
            </a:r>
            <a:r>
              <a:rPr lang="en-GB" sz="2200" i="1" dirty="0">
                <a:latin typeface="+mn-lt"/>
              </a:rPr>
              <a:t>Children And Young People: Rights To Action</a:t>
            </a:r>
            <a:r>
              <a:rPr lang="en-GB" sz="2200" dirty="0">
                <a:latin typeface="+mn-lt"/>
              </a:rPr>
              <a:t>. [online] Available at: &lt;https://dera.ioe.ac.uk/7717/1/090415rightstoactionen.pdf&gt; [Accessed 1 May 2020].</a:t>
            </a:r>
          </a:p>
          <a:p>
            <a:pPr marL="742950" indent="-742950" eaLnBrk="1" hangingPunct="1">
              <a:buAutoNum type="arabicPeriod"/>
            </a:pPr>
            <a:r>
              <a:rPr lang="en-US" altLang="en-US" sz="2200" dirty="0">
                <a:latin typeface="+mn-lt"/>
              </a:rPr>
              <a:t>https://www.google.com/imgres?imgurl=https%3A%2F%2Fwww.eco-schools.org.uk%2Fwp-content%2Fuploads%2F2019%2F06%2FEco-Schools-Flag-2.jpg&amp;imgrefurl=https%3A%2F%2Fwww.eco-schools.org.uk%2Fsecondary-pathway%2Fseven-steps%2Fgreen-flag-assessment%2F&amp;tbnid=hFIPqe6ZMrdW1M&amp;vet=12ahUKEwj3yv7miK3pAhUUahoKHdKsDAgQMygBegUIARDmAQ..i&amp;docid=dp_lf1Px2EUZVM&amp;w=1440&amp;h=600&amp;q=green%20eco%20flag&amp;client=safari&amp;ved=2ahUKEwj3yv7miK3pAhUUahoKHdKsDAgQMygBegUIARDmAQ</a:t>
            </a:r>
          </a:p>
          <a:p>
            <a:pPr marL="742950" indent="-742950" eaLnBrk="1" hangingPunct="1">
              <a:buAutoNum type="arabicPeriod"/>
            </a:pPr>
            <a:r>
              <a:rPr lang="en-GB" sz="2200" dirty="0">
                <a:latin typeface="+mn-lt"/>
              </a:rPr>
              <a:t>Green Schools Alliance. n.d. </a:t>
            </a:r>
            <a:r>
              <a:rPr lang="en-GB" sz="2200" i="1" dirty="0">
                <a:latin typeface="+mn-lt"/>
              </a:rPr>
              <a:t>Why Sustainable Schools? - Green Schools Alliance</a:t>
            </a:r>
            <a:r>
              <a:rPr lang="en-GB" sz="2200" dirty="0">
                <a:latin typeface="+mn-lt"/>
              </a:rPr>
              <a:t>. [online] Available at: &lt;https://www.greenschoolsalliance.org/why&gt; [Accessed 2 May 2020]</a:t>
            </a:r>
          </a:p>
          <a:p>
            <a:pPr marL="742950" indent="-742950" eaLnBrk="1" hangingPunct="1">
              <a:buAutoNum type="arabicPeriod"/>
            </a:pPr>
            <a:r>
              <a:rPr lang="en-GB" sz="2200" dirty="0">
                <a:latin typeface="+mn-lt"/>
              </a:rPr>
              <a:t>Senedd.wales. 2019. </a:t>
            </a:r>
            <a:r>
              <a:rPr lang="en-GB" sz="2200" i="1" dirty="0">
                <a:latin typeface="+mn-lt"/>
              </a:rPr>
              <a:t>20 Years As A Devolved Nation - How Has Wales Changed?</a:t>
            </a:r>
            <a:r>
              <a:rPr lang="en-GB" sz="2200" dirty="0">
                <a:latin typeface="+mn-lt"/>
              </a:rPr>
              <a:t>. [online] Available at: &lt;https://senedd.wales/Research%20Documents/19-29/20%20years%20as%20a%20devolved%20nation%20-%20how%20has%20Wales%20changed.pdf&gt; [Accessed 4 May 2020]..</a:t>
            </a:r>
          </a:p>
          <a:p>
            <a:pPr marL="742950" indent="-742950" eaLnBrk="1" hangingPunct="1">
              <a:buAutoNum type="arabicPeriod"/>
            </a:pPr>
            <a:r>
              <a:rPr lang="en-US" altLang="en-US" sz="2200" dirty="0">
                <a:latin typeface="+mn-lt"/>
              </a:rPr>
              <a:t>https://</a:t>
            </a:r>
            <a:r>
              <a:rPr lang="en-US" altLang="en-US" sz="2200" dirty="0" err="1">
                <a:latin typeface="+mn-lt"/>
              </a:rPr>
              <a:t>www.google.com</a:t>
            </a:r>
            <a:r>
              <a:rPr lang="en-US" altLang="en-US" sz="2200" dirty="0">
                <a:latin typeface="+mn-lt"/>
              </a:rPr>
              <a:t>/</a:t>
            </a:r>
            <a:r>
              <a:rPr lang="en-US" altLang="en-US" sz="2200" dirty="0" err="1">
                <a:latin typeface="+mn-lt"/>
              </a:rPr>
              <a:t>url?sa</a:t>
            </a:r>
            <a:r>
              <a:rPr lang="en-US" altLang="en-US" sz="2200" dirty="0">
                <a:latin typeface="+mn-lt"/>
              </a:rPr>
              <a:t>=</a:t>
            </a:r>
            <a:r>
              <a:rPr lang="en-US" altLang="en-US" sz="2200" dirty="0" err="1">
                <a:latin typeface="+mn-lt"/>
              </a:rPr>
              <a:t>i&amp;url</a:t>
            </a:r>
            <a:r>
              <a:rPr lang="en-US" altLang="en-US" sz="2200" dirty="0">
                <a:latin typeface="+mn-lt"/>
              </a:rPr>
              <a:t>=https%3A%2F%2Fwww.iflg.uk.com%2Fblog%2Fwhat-legal-effect-foreign-children-orders-england-wales&amp;psig=AOvVaw23n8SBoYCoNVANhL_vIxDt&amp;ust=1589375637042000&amp;source=</a:t>
            </a:r>
            <a:r>
              <a:rPr lang="en-US" altLang="en-US" sz="2200" dirty="0" err="1">
                <a:latin typeface="+mn-lt"/>
              </a:rPr>
              <a:t>images&amp;cd</a:t>
            </a:r>
            <a:r>
              <a:rPr lang="en-US" altLang="en-US" sz="2200" dirty="0">
                <a:latin typeface="+mn-lt"/>
              </a:rPr>
              <a:t>=</a:t>
            </a:r>
            <a:r>
              <a:rPr lang="en-US" altLang="en-US" sz="2200" dirty="0" err="1">
                <a:latin typeface="+mn-lt"/>
              </a:rPr>
              <a:t>vfe&amp;ved</a:t>
            </a:r>
            <a:r>
              <a:rPr lang="en-US" altLang="en-US" sz="2200" dirty="0">
                <a:latin typeface="+mn-lt"/>
              </a:rPr>
              <a:t>=0CAIQjRxqFwoTCLC-7uOzrukCFQAAAAAdAAAAABAE</a:t>
            </a:r>
          </a:p>
          <a:p>
            <a:pPr marL="742950" indent="-742950" eaLnBrk="1" hangingPunct="1">
              <a:buAutoNum type="arabicPeriod"/>
            </a:pPr>
            <a:r>
              <a:rPr lang="en-US" altLang="en-US" sz="2200" dirty="0">
                <a:latin typeface="+mn-lt"/>
              </a:rPr>
              <a:t>https://</a:t>
            </a:r>
            <a:r>
              <a:rPr lang="en-US" altLang="en-US" sz="2200" dirty="0" err="1">
                <a:latin typeface="+mn-lt"/>
              </a:rPr>
              <a:t>www.google.com</a:t>
            </a:r>
            <a:r>
              <a:rPr lang="en-US" altLang="en-US" sz="2200" dirty="0">
                <a:latin typeface="+mn-lt"/>
              </a:rPr>
              <a:t>/</a:t>
            </a:r>
            <a:r>
              <a:rPr lang="en-US" altLang="en-US" sz="2200" dirty="0" err="1">
                <a:latin typeface="+mn-lt"/>
              </a:rPr>
              <a:t>url?sa</a:t>
            </a:r>
            <a:r>
              <a:rPr lang="en-US" altLang="en-US" sz="2200" dirty="0">
                <a:latin typeface="+mn-lt"/>
              </a:rPr>
              <a:t>=</a:t>
            </a:r>
            <a:r>
              <a:rPr lang="en-US" altLang="en-US" sz="2200" dirty="0" err="1">
                <a:latin typeface="+mn-lt"/>
              </a:rPr>
              <a:t>i&amp;url</a:t>
            </a:r>
            <a:r>
              <a:rPr lang="en-US" altLang="en-US" sz="2200" dirty="0">
                <a:latin typeface="+mn-lt"/>
              </a:rPr>
              <a:t>=https%3A%2F%2Fgov.wales%2Fsites%2Fdefault%2Ffiles%2Fpublications%2F2019-06%2Fseven-core-aims-for-children-and-young-people.pdf&amp;psig=AOvVaw3MGe6zk4HNzwAvaleWMShK&amp;ust=1589375741019000&amp;source=</a:t>
            </a:r>
            <a:r>
              <a:rPr lang="en-US" altLang="en-US" sz="2200" dirty="0" err="1">
                <a:latin typeface="+mn-lt"/>
              </a:rPr>
              <a:t>images&amp;cd</a:t>
            </a:r>
            <a:r>
              <a:rPr lang="en-US" altLang="en-US" sz="2200" dirty="0">
                <a:latin typeface="+mn-lt"/>
              </a:rPr>
              <a:t>=</a:t>
            </a:r>
            <a:r>
              <a:rPr lang="en-US" altLang="en-US" sz="2200" dirty="0" err="1">
                <a:latin typeface="+mn-lt"/>
              </a:rPr>
              <a:t>vfe&amp;ved</a:t>
            </a:r>
            <a:r>
              <a:rPr lang="en-US" altLang="en-US" sz="2200" dirty="0">
                <a:latin typeface="+mn-lt"/>
              </a:rPr>
              <a:t>=0CAIQjRxqFwoTCNjGwJW0rukCFQAAAAAdAAAAABAE</a:t>
            </a:r>
          </a:p>
          <a:p>
            <a:pPr marL="742950" indent="-742950" eaLnBrk="1" hangingPunct="1">
              <a:buAutoNum type="arabicPeriod"/>
            </a:pPr>
            <a:r>
              <a:rPr lang="en-US" altLang="en-US" sz="2200" dirty="0">
                <a:latin typeface="+mn-lt"/>
              </a:rPr>
              <a:t>https://</a:t>
            </a:r>
            <a:r>
              <a:rPr lang="en-US" altLang="en-US" sz="2200" dirty="0" err="1">
                <a:latin typeface="+mn-lt"/>
              </a:rPr>
              <a:t>www.google.com</a:t>
            </a:r>
            <a:r>
              <a:rPr lang="en-US" altLang="en-US" sz="2200" dirty="0">
                <a:latin typeface="+mn-lt"/>
              </a:rPr>
              <a:t>/</a:t>
            </a:r>
            <a:r>
              <a:rPr lang="en-US" altLang="en-US" sz="2200" dirty="0" err="1">
                <a:latin typeface="+mn-lt"/>
              </a:rPr>
              <a:t>url?sa</a:t>
            </a:r>
            <a:r>
              <a:rPr lang="en-US" altLang="en-US" sz="2200" dirty="0">
                <a:latin typeface="+mn-lt"/>
              </a:rPr>
              <a:t>=</a:t>
            </a:r>
            <a:r>
              <a:rPr lang="en-US" altLang="en-US" sz="2200" dirty="0" err="1">
                <a:latin typeface="+mn-lt"/>
              </a:rPr>
              <a:t>i&amp;url</a:t>
            </a:r>
            <a:r>
              <a:rPr lang="en-US" altLang="en-US" sz="2200" dirty="0">
                <a:latin typeface="+mn-lt"/>
              </a:rPr>
              <a:t>=https%3A%2F%2Ftheapprenticeacademy.co.uk%2Fblog%2Fusing-apprenticeship-to-support-diversity-and-inclusion%2F&amp;psig=AOvVaw21x33xlLk_fxDd9xqDWCKW&amp;ust=1589375846047000&amp;source=</a:t>
            </a:r>
            <a:r>
              <a:rPr lang="en-US" altLang="en-US" sz="2200" dirty="0" err="1">
                <a:latin typeface="+mn-lt"/>
              </a:rPr>
              <a:t>images&amp;cd</a:t>
            </a:r>
            <a:r>
              <a:rPr lang="en-US" altLang="en-US" sz="2200" dirty="0">
                <a:latin typeface="+mn-lt"/>
              </a:rPr>
              <a:t>=</a:t>
            </a:r>
            <a:r>
              <a:rPr lang="en-US" altLang="en-US" sz="2200" dirty="0" err="1">
                <a:latin typeface="+mn-lt"/>
              </a:rPr>
              <a:t>vfe&amp;ved</a:t>
            </a:r>
            <a:r>
              <a:rPr lang="en-US" altLang="en-US" sz="2200" dirty="0">
                <a:latin typeface="+mn-lt"/>
              </a:rPr>
              <a:t>=0CAIQjRxqFwoTCKCUsMe0rukCFQAAAAAdAAAAABAE</a:t>
            </a:r>
          </a:p>
          <a:p>
            <a:pPr marL="742950" indent="-742950" eaLnBrk="1" hangingPunct="1">
              <a:buAutoNum type="arabicPeriod"/>
            </a:pPr>
            <a:endParaRPr lang="en-US" altLang="en-US" sz="2000" dirty="0">
              <a:latin typeface="+mn-lt"/>
            </a:endParaRPr>
          </a:p>
        </p:txBody>
      </p:sp>
      <p:sp>
        <p:nvSpPr>
          <p:cNvPr id="18" name="Text Placeholder 17">
            <a:extLst>
              <a:ext uri="{FF2B5EF4-FFF2-40B4-BE49-F238E27FC236}">
                <a16:creationId xmlns:a16="http://schemas.microsoft.com/office/drawing/2014/main" id="{0BF08457-A713-6046-BF22-D444F5F76DE9}"/>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7" name="Text Placeholder 18">
            <a:extLst>
              <a:ext uri="{FF2B5EF4-FFF2-40B4-BE49-F238E27FC236}">
                <a16:creationId xmlns:a16="http://schemas.microsoft.com/office/drawing/2014/main" id="{A42BD848-9F32-EB46-9ADD-240870C6C406}"/>
              </a:ext>
            </a:extLst>
          </p:cNvPr>
          <p:cNvSpPr>
            <a:spLocks noGrp="1"/>
          </p:cNvSpPr>
          <p:nvPr>
            <p:ph type="body" sz="quarter" idx="96"/>
          </p:nvPr>
        </p:nvSpPr>
        <p:spPr bwMode="auto">
          <a:xfrm>
            <a:off x="922338" y="17029178"/>
            <a:ext cx="10056813" cy="1070444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3200" dirty="0">
                <a:latin typeface="+mn-lt"/>
              </a:rPr>
              <a:t>The UN convention on the rights of a child have put together seven aims. </a:t>
            </a:r>
          </a:p>
          <a:p>
            <a:pPr marL="742950" indent="-742950" eaLnBrk="1" hangingPunct="1">
              <a:buAutoNum type="arabicPeriod"/>
            </a:pPr>
            <a:r>
              <a:rPr lang="en-US" altLang="en-US" sz="3200" dirty="0">
                <a:latin typeface="+mn-lt"/>
              </a:rPr>
              <a:t>Have a flying start in life.</a:t>
            </a:r>
          </a:p>
          <a:p>
            <a:pPr marL="742950" indent="-742950" eaLnBrk="1" hangingPunct="1">
              <a:buAutoNum type="arabicPeriod"/>
            </a:pPr>
            <a:r>
              <a:rPr lang="en-US" altLang="en-US" sz="3200" dirty="0">
                <a:latin typeface="+mn-lt"/>
              </a:rPr>
              <a:t>Have a comprehensive range of education and learning opportunities.</a:t>
            </a:r>
          </a:p>
          <a:p>
            <a:pPr marL="742950" indent="-742950" eaLnBrk="1" hangingPunct="1">
              <a:buAutoNum type="arabicPeriod"/>
            </a:pPr>
            <a:r>
              <a:rPr lang="en-US" altLang="en-US" sz="3200" dirty="0">
                <a:latin typeface="+mn-lt"/>
              </a:rPr>
              <a:t>Enjoy the best possible health and are free from abuse, victimization and exploitation. </a:t>
            </a:r>
          </a:p>
          <a:p>
            <a:pPr marL="742950" indent="-742950" eaLnBrk="1" hangingPunct="1">
              <a:buAutoNum type="arabicPeriod"/>
            </a:pPr>
            <a:r>
              <a:rPr lang="en-US" altLang="en-US" sz="3200" dirty="0">
                <a:latin typeface="+mn-lt"/>
              </a:rPr>
              <a:t>Have access to play, leisure, sporting and also cultural activities. </a:t>
            </a:r>
          </a:p>
          <a:p>
            <a:pPr marL="742950" indent="-742950" eaLnBrk="1" hangingPunct="1">
              <a:buAutoNum type="arabicPeriod"/>
            </a:pPr>
            <a:r>
              <a:rPr lang="en-US" altLang="en-US" sz="3200" dirty="0">
                <a:latin typeface="+mn-lt"/>
              </a:rPr>
              <a:t>Listened to,  treated with respect, and have their race and cultural identity recognized. </a:t>
            </a:r>
          </a:p>
          <a:p>
            <a:pPr marL="742950" indent="-742950" eaLnBrk="1" hangingPunct="1">
              <a:buAutoNum type="arabicPeriod"/>
            </a:pPr>
            <a:r>
              <a:rPr lang="en-US" altLang="en-US" sz="3200" dirty="0">
                <a:latin typeface="+mn-lt"/>
              </a:rPr>
              <a:t>Have safe home and a community which supports physical and emotional wellbeing.</a:t>
            </a:r>
          </a:p>
          <a:p>
            <a:pPr marL="742950" indent="-742950" eaLnBrk="1" hangingPunct="1">
              <a:buAutoNum type="arabicPeriod"/>
            </a:pPr>
            <a:r>
              <a:rPr lang="en-US" altLang="en-US" sz="3200" dirty="0">
                <a:latin typeface="+mn-lt"/>
              </a:rPr>
              <a:t>Are not disadvantaged by poverty.</a:t>
            </a:r>
          </a:p>
          <a:p>
            <a:pPr marL="742950" indent="-742950" eaLnBrk="1" hangingPunct="1">
              <a:buAutoNum type="arabicPeriod"/>
            </a:pPr>
            <a:endParaRPr lang="en-US" altLang="en-US" sz="3200" dirty="0">
              <a:latin typeface="+mn-lt"/>
            </a:endParaRPr>
          </a:p>
          <a:p>
            <a:pPr eaLnBrk="1" hangingPunct="1"/>
            <a:r>
              <a:rPr lang="en-US" altLang="en-US" sz="3200" dirty="0">
                <a:latin typeface="+mn-lt"/>
              </a:rPr>
              <a:t>All theses aims were put in place to ensure that children and young people have the best way of life.  According to </a:t>
            </a:r>
            <a:r>
              <a:rPr lang="en-GB" sz="3200" dirty="0">
                <a:latin typeface="+mn-lt"/>
              </a:rPr>
              <a:t>(CYPP: 7 Core Aims, n.d.)</a:t>
            </a:r>
            <a:r>
              <a:rPr lang="en-US" altLang="en-US" sz="3200" dirty="0">
                <a:latin typeface="+mn-lt"/>
              </a:rPr>
              <a:t> ‘</a:t>
            </a:r>
            <a:r>
              <a:rPr lang="en-GB" sz="3200" dirty="0">
                <a:latin typeface="+mn-lt"/>
              </a:rPr>
              <a:t>Every Child and Young Person in Wales (0-25 yrs) has a basic entitlement’ this </a:t>
            </a:r>
            <a:endParaRPr lang="en-US" altLang="en-US" sz="3200" dirty="0">
              <a:latin typeface="+mn-lt"/>
            </a:endParaRPr>
          </a:p>
        </p:txBody>
      </p:sp>
      <p:sp>
        <p:nvSpPr>
          <p:cNvPr id="7188" name="Text Placeholder 19">
            <a:extLst>
              <a:ext uri="{FF2B5EF4-FFF2-40B4-BE49-F238E27FC236}">
                <a16:creationId xmlns:a16="http://schemas.microsoft.com/office/drawing/2014/main" id="{3EB114B4-93A9-8D46-BDCE-031533E5CB2E}"/>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89" name="Text Placeholder 20">
            <a:extLst>
              <a:ext uri="{FF2B5EF4-FFF2-40B4-BE49-F238E27FC236}">
                <a16:creationId xmlns:a16="http://schemas.microsoft.com/office/drawing/2014/main" id="{1A4A7478-C08B-7A4C-89F5-2F1CB566CA41}"/>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0" name="Text Placeholder 21">
            <a:extLst>
              <a:ext uri="{FF2B5EF4-FFF2-40B4-BE49-F238E27FC236}">
                <a16:creationId xmlns:a16="http://schemas.microsoft.com/office/drawing/2014/main" id="{2EB38997-3B16-F24D-9614-60473CC27441}"/>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1" name="Text Placeholder 22">
            <a:extLst>
              <a:ext uri="{FF2B5EF4-FFF2-40B4-BE49-F238E27FC236}">
                <a16:creationId xmlns:a16="http://schemas.microsoft.com/office/drawing/2014/main" id="{9FD1D82E-DD7C-794B-8812-873E3764442F}"/>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2" name="Text Placeholder 23">
            <a:extLst>
              <a:ext uri="{FF2B5EF4-FFF2-40B4-BE49-F238E27FC236}">
                <a16:creationId xmlns:a16="http://schemas.microsoft.com/office/drawing/2014/main" id="{F305985D-130B-2545-A131-0232807F7C92}"/>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3" name="Text Placeholder 24">
            <a:extLst>
              <a:ext uri="{FF2B5EF4-FFF2-40B4-BE49-F238E27FC236}">
                <a16:creationId xmlns:a16="http://schemas.microsoft.com/office/drawing/2014/main" id="{F49AEEE1-D379-6B4C-8C74-A91F9D9B4CDB}"/>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4" name="Text Placeholder 25">
            <a:extLst>
              <a:ext uri="{FF2B5EF4-FFF2-40B4-BE49-F238E27FC236}">
                <a16:creationId xmlns:a16="http://schemas.microsoft.com/office/drawing/2014/main" id="{8CFAC7F5-EFF7-FE49-AF61-3B97FA4C1899}"/>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5" name="Text Placeholder 26">
            <a:extLst>
              <a:ext uri="{FF2B5EF4-FFF2-40B4-BE49-F238E27FC236}">
                <a16:creationId xmlns:a16="http://schemas.microsoft.com/office/drawing/2014/main" id="{8FDB1238-205B-FF4C-A466-F440C2C57629}"/>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6" name="Text Placeholder 27">
            <a:extLst>
              <a:ext uri="{FF2B5EF4-FFF2-40B4-BE49-F238E27FC236}">
                <a16:creationId xmlns:a16="http://schemas.microsoft.com/office/drawing/2014/main" id="{F33B1B14-9665-9A42-A802-CDC25F5397B9}"/>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7" name="Text Placeholder 28">
            <a:extLst>
              <a:ext uri="{FF2B5EF4-FFF2-40B4-BE49-F238E27FC236}">
                <a16:creationId xmlns:a16="http://schemas.microsoft.com/office/drawing/2014/main" id="{7A6E5290-13B3-A94A-AE89-FB300BD2F20E}"/>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8" name="Text Placeholder 29">
            <a:extLst>
              <a:ext uri="{FF2B5EF4-FFF2-40B4-BE49-F238E27FC236}">
                <a16:creationId xmlns:a16="http://schemas.microsoft.com/office/drawing/2014/main" id="{4014A41F-4FBF-6E4C-AA28-440E43CC387B}"/>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dirty="0"/>
          </a:p>
        </p:txBody>
      </p:sp>
      <p:sp>
        <p:nvSpPr>
          <p:cNvPr id="7199" name="Picture Placeholder 30">
            <a:extLst>
              <a:ext uri="{FF2B5EF4-FFF2-40B4-BE49-F238E27FC236}">
                <a16:creationId xmlns:a16="http://schemas.microsoft.com/office/drawing/2014/main" id="{9FF22D5C-FA54-9341-AF1D-9FFCDDFA7E1B}"/>
              </a:ext>
            </a:extLst>
          </p:cNvPr>
          <p:cNvSpPr>
            <a:spLocks noGrp="1"/>
          </p:cNvSpPr>
          <p:nvPr>
            <p:ph type="pic" sz="quarter" idx="115"/>
          </p:nvPr>
        </p:nvSpPr>
        <p:spPr bwMode="auto">
          <a:xfrm>
            <a:off x="-9326563" y="25314275"/>
            <a:ext cx="7908925" cy="4838700"/>
          </a:xfrm>
          <a:ln>
            <a:miter lim="800000"/>
            <a:headEnd/>
            <a:tailEnd/>
          </a:ln>
        </p:spPr>
      </p:sp>
      <p:sp>
        <p:nvSpPr>
          <p:cNvPr id="7200" name="Picture Placeholder 31">
            <a:extLst>
              <a:ext uri="{FF2B5EF4-FFF2-40B4-BE49-F238E27FC236}">
                <a16:creationId xmlns:a16="http://schemas.microsoft.com/office/drawing/2014/main" id="{F6891185-D417-724B-9534-D30DBEB085CC}"/>
              </a:ext>
            </a:extLst>
          </p:cNvPr>
          <p:cNvSpPr>
            <a:spLocks noGrp="1"/>
          </p:cNvSpPr>
          <p:nvPr>
            <p:ph type="pic" sz="quarter" idx="126"/>
          </p:nvPr>
        </p:nvSpPr>
        <p:spPr bwMode="auto">
          <a:xfrm>
            <a:off x="-9326563" y="25314275"/>
            <a:ext cx="7908925" cy="4838700"/>
          </a:xfrm>
          <a:ln>
            <a:miter lim="800000"/>
            <a:headEnd/>
            <a:tailEnd/>
          </a:ln>
        </p:spPr>
      </p:sp>
      <p:sp>
        <p:nvSpPr>
          <p:cNvPr id="7201" name="Picture Placeholder 32">
            <a:extLst>
              <a:ext uri="{FF2B5EF4-FFF2-40B4-BE49-F238E27FC236}">
                <a16:creationId xmlns:a16="http://schemas.microsoft.com/office/drawing/2014/main" id="{393FE4FD-E587-7F41-9317-A2DD098BABBA}"/>
              </a:ext>
            </a:extLst>
          </p:cNvPr>
          <p:cNvSpPr>
            <a:spLocks noGrp="1"/>
          </p:cNvSpPr>
          <p:nvPr>
            <p:ph type="pic" sz="quarter" idx="127"/>
          </p:nvPr>
        </p:nvSpPr>
        <p:spPr bwMode="auto">
          <a:xfrm>
            <a:off x="-9326563" y="25314275"/>
            <a:ext cx="7908925" cy="4838700"/>
          </a:xfrm>
          <a:ln>
            <a:miter lim="800000"/>
            <a:headEnd/>
            <a:tailEnd/>
          </a:ln>
        </p:spPr>
      </p:sp>
      <p:sp>
        <p:nvSpPr>
          <p:cNvPr id="7202" name="Picture Placeholder 33">
            <a:extLst>
              <a:ext uri="{FF2B5EF4-FFF2-40B4-BE49-F238E27FC236}">
                <a16:creationId xmlns:a16="http://schemas.microsoft.com/office/drawing/2014/main" id="{168121EC-9808-D24E-A925-B40FB5991F14}"/>
              </a:ext>
            </a:extLst>
          </p:cNvPr>
          <p:cNvSpPr>
            <a:spLocks noGrp="1"/>
          </p:cNvSpPr>
          <p:nvPr>
            <p:ph type="pic" sz="quarter" idx="128"/>
          </p:nvPr>
        </p:nvSpPr>
        <p:spPr bwMode="auto">
          <a:xfrm>
            <a:off x="-9326563" y="25314275"/>
            <a:ext cx="7908925" cy="4838700"/>
          </a:xfrm>
          <a:ln>
            <a:miter lim="800000"/>
            <a:headEnd/>
            <a:tailEnd/>
          </a:ln>
        </p:spPr>
      </p:sp>
      <p:sp>
        <p:nvSpPr>
          <p:cNvPr id="7203" name="Picture Placeholder 34">
            <a:extLst>
              <a:ext uri="{FF2B5EF4-FFF2-40B4-BE49-F238E27FC236}">
                <a16:creationId xmlns:a16="http://schemas.microsoft.com/office/drawing/2014/main" id="{CCF29409-65BF-4846-A948-70E3AB9E3760}"/>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B2932D71-7874-BE4B-BBF3-C6633625D9B8}"/>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69CC91F0-F9C2-1E44-B5FE-999A7898108F}"/>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4C1FE538-6526-E345-87AC-83E26D6729F8}"/>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D18C88D3-2630-704B-A43B-92444D80A754}"/>
              </a:ext>
            </a:extLst>
          </p:cNvPr>
          <p:cNvSpPr>
            <a:spLocks noGrp="1"/>
          </p:cNvSpPr>
          <p:nvPr>
            <p:ph type="pic" sz="quarter" idx="133"/>
          </p:nvPr>
        </p:nvSpPr>
        <p:spPr bwMode="auto">
          <a:xfrm>
            <a:off x="-9326563" y="25314275"/>
            <a:ext cx="7908925" cy="4838700"/>
          </a:xfrm>
          <a:ln>
            <a:miter lim="800000"/>
            <a:headEnd/>
            <a:tailEnd/>
          </a:ln>
        </p:spPr>
      </p:sp>
      <p:sp>
        <p:nvSpPr>
          <p:cNvPr id="7208" name="Picture Placeholder 39">
            <a:extLst>
              <a:ext uri="{FF2B5EF4-FFF2-40B4-BE49-F238E27FC236}">
                <a16:creationId xmlns:a16="http://schemas.microsoft.com/office/drawing/2014/main" id="{4FA61BAC-7D74-914D-B3D3-4B50B8A681E1}"/>
              </a:ext>
            </a:extLst>
          </p:cNvPr>
          <p:cNvSpPr>
            <a:spLocks noGrp="1"/>
          </p:cNvSpPr>
          <p:nvPr>
            <p:ph type="pic" sz="quarter" idx="134"/>
          </p:nvPr>
        </p:nvSpPr>
        <p:spPr bwMode="auto">
          <a:xfrm>
            <a:off x="-9326563" y="25314275"/>
            <a:ext cx="7908925" cy="4838700"/>
          </a:xfrm>
          <a:ln>
            <a:miter lim="800000"/>
            <a:headEnd/>
            <a:tailEnd/>
          </a:ln>
        </p:spPr>
      </p:sp>
      <p:sp>
        <p:nvSpPr>
          <p:cNvPr id="7209" name="Picture Placeholder 40">
            <a:extLst>
              <a:ext uri="{FF2B5EF4-FFF2-40B4-BE49-F238E27FC236}">
                <a16:creationId xmlns:a16="http://schemas.microsoft.com/office/drawing/2014/main" id="{C98239D6-A0A3-B34D-8E35-F091B0436DB6}"/>
              </a:ext>
            </a:extLst>
          </p:cNvPr>
          <p:cNvSpPr>
            <a:spLocks noGrp="1"/>
          </p:cNvSpPr>
          <p:nvPr>
            <p:ph type="pic" sz="quarter" idx="135"/>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1A272C0E-8FCE-F442-B395-96823C1547DD}"/>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CDEBA7F5-FB1B-E74B-A630-C356E6D4560E}"/>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06F2A435-613C-2544-9B0B-B4E1CED871EB}"/>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12515E04-794C-8F4F-9A80-B6F2D5107081}"/>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39BEAE84-57D7-E048-B9E7-D3FC63FD1DD1}"/>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8E3A6426-A8BD-174A-8CBA-D0B0BB1F061C}"/>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ED5EC09C-63C4-A84A-B5D3-327147814CB9}"/>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4D8AA4D9-407A-B744-AB4C-5ABB7038E1BE}"/>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41AFD318-7EED-E440-90E1-39F1AD2EDCF3}"/>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AB883C78-2CE7-B54A-A10D-DAF4DDDE3E0A}"/>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A94E41BB-A78D-9249-9F01-F9620182BD75}"/>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D9E500CB-6212-C147-9EFE-663B861E28E5}"/>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7AFEF487-C6DA-184F-BE95-564677677D02}"/>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8094D839-92D0-534B-85FD-A3987193F0CA}"/>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5" name="Text Placeholder 56">
            <a:extLst>
              <a:ext uri="{FF2B5EF4-FFF2-40B4-BE49-F238E27FC236}">
                <a16:creationId xmlns:a16="http://schemas.microsoft.com/office/drawing/2014/main" id="{D3F03F54-3309-8B47-9211-7F9E0D56EAE8}"/>
              </a:ext>
            </a:extLst>
          </p:cNvPr>
          <p:cNvSpPr>
            <a:spLocks noGrp="1"/>
          </p:cNvSpPr>
          <p:nvPr>
            <p:ph type="body" sz="quarter" idx="151"/>
          </p:nvPr>
        </p:nvSpPr>
        <p:spPr bwMode="auto">
          <a:xfrm>
            <a:off x="5949157" y="3140075"/>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t>By Nia Bowen </a:t>
            </a:r>
          </a:p>
        </p:txBody>
      </p:sp>
      <p:sp>
        <p:nvSpPr>
          <p:cNvPr id="2" name="TextBox 1">
            <a:extLst>
              <a:ext uri="{FF2B5EF4-FFF2-40B4-BE49-F238E27FC236}">
                <a16:creationId xmlns:a16="http://schemas.microsoft.com/office/drawing/2014/main" id="{9B8F522F-E35B-3849-8C0B-3253B0C642D9}"/>
              </a:ext>
            </a:extLst>
          </p:cNvPr>
          <p:cNvSpPr txBox="1"/>
          <p:nvPr/>
        </p:nvSpPr>
        <p:spPr>
          <a:xfrm>
            <a:off x="11585575" y="19392446"/>
            <a:ext cx="9663339" cy="12403395"/>
          </a:xfrm>
          <a:prstGeom prst="rect">
            <a:avLst/>
          </a:prstGeom>
          <a:noFill/>
        </p:spPr>
        <p:txBody>
          <a:bodyPr wrap="square" rtlCol="0">
            <a:spAutoFit/>
          </a:bodyPr>
          <a:lstStyle/>
          <a:p>
            <a:r>
              <a:rPr lang="en-US" sz="4000" dirty="0">
                <a:latin typeface="+mn-lt"/>
              </a:rPr>
              <a:t>When engaging with this document an aim which I came across was sustainable development and personally I think that this is a very strong aim as our world, is changing ever so quickly and sometimes it is hard to keep up but an important thing which we should all remember is that we should always try to keep up to date and also we should also engage with what is going on not just in our community but also others. This document wanted to ensure that ’the principles of sustainable development are included in schools and higher education’ (</a:t>
            </a:r>
            <a:r>
              <a:rPr lang="en-GB" sz="4000" dirty="0">
                <a:latin typeface="+mn-lt"/>
              </a:rPr>
              <a:t>Children and Young People: Rights to Action, 2004) . There are many things in which a school can do to keep up with sustainable development and one of these could be Eco schools and this is where children and also staff are encouraged to recycle and look after their school community as well as possible to ensure that</a:t>
            </a:r>
          </a:p>
        </p:txBody>
      </p:sp>
      <p:pic>
        <p:nvPicPr>
          <p:cNvPr id="3" name="Picture 2">
            <a:extLst>
              <a:ext uri="{FF2B5EF4-FFF2-40B4-BE49-F238E27FC236}">
                <a16:creationId xmlns:a16="http://schemas.microsoft.com/office/drawing/2014/main" id="{FE0978AB-A698-8F47-80BB-7BFD0977692B}"/>
              </a:ext>
            </a:extLst>
          </p:cNvPr>
          <p:cNvPicPr>
            <a:picLocks noChangeAspect="1"/>
          </p:cNvPicPr>
          <p:nvPr/>
        </p:nvPicPr>
        <p:blipFill>
          <a:blip r:embed="rId5"/>
          <a:stretch>
            <a:fillRect/>
          </a:stretch>
        </p:blipFill>
        <p:spPr>
          <a:xfrm>
            <a:off x="22210256" y="13153230"/>
            <a:ext cx="10045700" cy="4637124"/>
          </a:xfrm>
          <a:prstGeom prst="rect">
            <a:avLst/>
          </a:prstGeom>
        </p:spPr>
      </p:pic>
      <p:sp>
        <p:nvSpPr>
          <p:cNvPr id="10" name="TextBox 9">
            <a:extLst>
              <a:ext uri="{FF2B5EF4-FFF2-40B4-BE49-F238E27FC236}">
                <a16:creationId xmlns:a16="http://schemas.microsoft.com/office/drawing/2014/main" id="{C051E0D8-547F-5A43-93E4-F9F28A2B497D}"/>
              </a:ext>
            </a:extLst>
          </p:cNvPr>
          <p:cNvSpPr txBox="1"/>
          <p:nvPr/>
        </p:nvSpPr>
        <p:spPr>
          <a:xfrm>
            <a:off x="22298481" y="19392445"/>
            <a:ext cx="10011907" cy="12480340"/>
          </a:xfrm>
          <a:prstGeom prst="rect">
            <a:avLst/>
          </a:prstGeom>
          <a:noFill/>
        </p:spPr>
        <p:txBody>
          <a:bodyPr wrap="square" rtlCol="0">
            <a:spAutoFit/>
          </a:bodyPr>
          <a:lstStyle/>
          <a:p>
            <a:r>
              <a:rPr lang="en-US" sz="3500" dirty="0">
                <a:latin typeface="+mn-lt"/>
              </a:rPr>
              <a:t>Within Wales children and young people are  unique individuals and this could be down to them having different beliefs, characteristics, ability, wealth and also language.. Poverty is something which we see in Wales in particular areas but by reducing poverty it can enable an individual to improve their life.  Language is also a huge factor in Wales as bilingualism is becoming more and more popular. Non welsh speaking schools are adapting to the welsh language a lot more now than when I was in school and that was not very long ago. In the Rights to  Action document the Welsh Government have come up with a strategy which is called ‘Iaith Pawb’ this strategy was made to help promote the Welsh language. Disability is also something which in Wales we try and adapt to because every child should deserves to experience the things that children without disabilities can. The Welsh Governments aim is to ensure that individuals with disabilities have access to services across Wales and also meet the standards. Lastly, in Wales the Government has pushed for a better country, but to do this they have said that there needs to be a promotions in gender equality and race equality.</a:t>
            </a:r>
          </a:p>
        </p:txBody>
      </p:sp>
      <p:pic>
        <p:nvPicPr>
          <p:cNvPr id="15" name="Picture 14">
            <a:extLst>
              <a:ext uri="{FF2B5EF4-FFF2-40B4-BE49-F238E27FC236}">
                <a16:creationId xmlns:a16="http://schemas.microsoft.com/office/drawing/2014/main" id="{231EA613-7FA8-0648-8909-924401E8D118}"/>
              </a:ext>
            </a:extLst>
          </p:cNvPr>
          <p:cNvPicPr>
            <a:picLocks noChangeAspect="1"/>
          </p:cNvPicPr>
          <p:nvPr/>
        </p:nvPicPr>
        <p:blipFill>
          <a:blip r:embed="rId6"/>
          <a:stretch>
            <a:fillRect/>
          </a:stretch>
        </p:blipFill>
        <p:spPr>
          <a:xfrm>
            <a:off x="3304751" y="27524792"/>
            <a:ext cx="5288811" cy="4347993"/>
          </a:xfrm>
          <a:prstGeom prst="rect">
            <a:avLst/>
          </a:prstGeom>
        </p:spPr>
      </p:pic>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Rights to Action academc poster " id="{783C6A93-CECC-8E40-8515-C06E947CE9B7}" vid="{BB8A0AD4-B70F-9643-9588-D5CBA8615D57}"/>
    </a:ext>
  </a:ext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Rights to Action academc poster " id="{783C6A93-CECC-8E40-8515-C06E947CE9B7}" vid="{FEAD1E95-9706-9146-8577-25F5D6EFA821}"/>
    </a:ext>
  </a:ext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Rights to Action academc poster " id="{783C6A93-CECC-8E40-8515-C06E947CE9B7}" vid="{6D30C7EE-1AD5-A74B-94DE-D5B94CCE2E8D}"/>
    </a:ext>
  </a:ext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Rights to Action academc poster " id="{783C6A93-CECC-8E40-8515-C06E947CE9B7}" vid="{F6D7B00D-81EA-604C-B597-E860CF9B91A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33" ma:contentTypeDescription="Create a new document." ma:contentTypeScope="" ma:versionID="8ea2ee704b0e517a993a179a81b05254">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d3a5d5540fbeb463e5f1e563e6608928"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8E3F4C-72F5-4133-8EC6-F793B23883B6}">
  <ds:schemaRefs>
    <ds:schemaRef ds:uri="http://schemas.microsoft.com/sharepoint/v3/contenttype/forms"/>
  </ds:schemaRefs>
</ds:datastoreItem>
</file>

<file path=customXml/itemProps2.xml><?xml version="1.0" encoding="utf-8"?>
<ds:datastoreItem xmlns:ds="http://schemas.openxmlformats.org/officeDocument/2006/customXml" ds:itemID="{C35ED332-C652-48F8-A5D8-1E107C072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PosterPresentations</Template>
  <TotalTime>1</TotalTime>
  <Words>1661</Words>
  <Application>Microsoft Macintosh PowerPoint</Application>
  <PresentationFormat>Custom</PresentationFormat>
  <Paragraphs>35</Paragraphs>
  <Slides>1</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vt:i4>
      </vt:variant>
    </vt:vector>
  </HeadingPairs>
  <TitlesOfParts>
    <vt:vector size="8" baseType="lpstr">
      <vt:lpstr>Arial</vt:lpstr>
      <vt:lpstr>Calibri</vt:lpstr>
      <vt:lpstr>Trebuchet MS</vt:lpstr>
      <vt:lpstr>PosterPresentations.com-36x48-Template-V2b</vt:lpstr>
      <vt:lpstr>1_Classic 3 Columns</vt:lpstr>
      <vt:lpstr>Classic - Wide Center</vt:lpstr>
      <vt:lpstr>Right Highlight</vt:lpstr>
      <vt:lpstr>Rights to Action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Rights to Action </dc:title>
  <dc:creator>Nia Bowen</dc:creator>
  <dc:description>This template is the property of PosterPresentations.com. Call us if you need help with this poster template._x000d_
1-866-649-3004           _x000d_
 (c)PosterPresentations.com</dc:description>
  <cp:lastModifiedBy>Nia Bowen</cp:lastModifiedBy>
  <cp:revision>1</cp:revision>
  <dcterms:created xsi:type="dcterms:W3CDTF">2020-05-12T14:34:36Z</dcterms:created>
  <dcterms:modified xsi:type="dcterms:W3CDTF">2020-05-12T14:36:13Z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y fmtid="{D5CDD505-2E9C-101B-9397-08002B2CF9AE}" pid="3" name="Math_Settings">
    <vt:lpwstr/>
  </property>
  <property fmtid="{D5CDD505-2E9C-101B-9397-08002B2CF9AE}" pid="4" name="Distribution_Groups">
    <vt:lpwstr/>
  </property>
  <property fmtid="{D5CDD505-2E9C-101B-9397-08002B2CF9AE}" pid="5" name="Invited_Teachers">
    <vt:lpwstr/>
  </property>
  <property fmtid="{D5CDD505-2E9C-101B-9397-08002B2CF9AE}" pid="6" name="Invited_Students">
    <vt:lpwstr/>
  </property>
  <property fmtid="{D5CDD505-2E9C-101B-9397-08002B2CF9AE}" pid="7" name="Has_Teacher_Only_SectionGroup">
    <vt:lpwstr/>
  </property>
  <property fmtid="{D5CDD505-2E9C-101B-9397-08002B2CF9AE}" pid="8" name="Owner">
    <vt:lpwstr/>
  </property>
  <property fmtid="{D5CDD505-2E9C-101B-9397-08002B2CF9AE}" pid="9" name="Teachers">
    <vt:lpwstr/>
  </property>
  <property fmtid="{D5CDD505-2E9C-101B-9397-08002B2CF9AE}" pid="10" name="TeamsChannelId">
    <vt:lpwstr/>
  </property>
  <property fmtid="{D5CDD505-2E9C-101B-9397-08002B2CF9AE}" pid="11" name="NotebookType">
    <vt:lpwstr/>
  </property>
  <property fmtid="{D5CDD505-2E9C-101B-9397-08002B2CF9AE}" pid="12" name="CultureName">
    <vt:lpwstr/>
  </property>
  <property fmtid="{D5CDD505-2E9C-101B-9397-08002B2CF9AE}" pid="13" name="DefaultSectionNames">
    <vt:lpwstr/>
  </property>
  <property fmtid="{D5CDD505-2E9C-101B-9397-08002B2CF9AE}" pid="14" name="Is_Collaboration_Space_Locked">
    <vt:lpwstr/>
  </property>
  <property fmtid="{D5CDD505-2E9C-101B-9397-08002B2CF9AE}" pid="15" name="Templates">
    <vt:lpwstr/>
  </property>
  <property fmtid="{D5CDD505-2E9C-101B-9397-08002B2CF9AE}" pid="16" name="Self_Registration_Enabled">
    <vt:lpwstr/>
  </property>
  <property fmtid="{D5CDD505-2E9C-101B-9397-08002B2CF9AE}" pid="17" name="Students">
    <vt:lpwstr/>
  </property>
  <property fmtid="{D5CDD505-2E9C-101B-9397-08002B2CF9AE}" pid="18" name="AppVersion">
    <vt:lpwstr/>
  </property>
  <property fmtid="{D5CDD505-2E9C-101B-9397-08002B2CF9AE}" pid="19" name="FolderType">
    <vt:lpwstr/>
  </property>
  <property fmtid="{D5CDD505-2E9C-101B-9397-08002B2CF9AE}" pid="20" name="Student_Groups">
    <vt:lpwstr/>
  </property>
  <property fmtid="{D5CDD505-2E9C-101B-9397-08002B2CF9AE}" pid="21" name="LMS_Mappings">
    <vt:lpwstr/>
  </property>
  <property fmtid="{D5CDD505-2E9C-101B-9397-08002B2CF9AE}" pid="22" name="IsNotebookLocked">
    <vt:lpwstr/>
  </property>
</Properties>
</file>