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9" r:id="rId4"/>
    <p:sldId id="258" r:id="rId5"/>
    <p:sldId id="259" r:id="rId6"/>
    <p:sldId id="264" r:id="rId7"/>
    <p:sldId id="261" r:id="rId8"/>
    <p:sldId id="262" r:id="rId9"/>
    <p:sldId id="260" r:id="rId10"/>
    <p:sldId id="265" r:id="rId11"/>
    <p:sldId id="266" r:id="rId12"/>
    <p:sldId id="267" r:id="rId13"/>
    <p:sldId id="268" r:id="rId14"/>
    <p:sldId id="263"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57" d="100"/>
          <a:sy n="57" d="100"/>
        </p:scale>
        <p:origin x="72"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2026417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2212697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2057D98-8BA0-47ED-94B0-BC884E350FA6}"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4015808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2057D98-8BA0-47ED-94B0-BC884E350FA6}"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828012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2057D98-8BA0-47ED-94B0-BC884E350FA6}" type="datetimeFigureOut">
              <a:rPr lang="en-GB" smtClean="0"/>
              <a:t>23/09/2019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1518429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2057D98-8BA0-47ED-94B0-BC884E350FA6}" type="datetimeFigureOut">
              <a:rPr lang="en-GB" smtClean="0"/>
              <a:t>23/09/2019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32084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57D98-8BA0-47ED-94B0-BC884E350FA6}" type="datetimeFigureOut">
              <a:rPr lang="en-GB" smtClean="0"/>
              <a:t>23/09/2019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300675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057D98-8BA0-47ED-94B0-BC884E350FA6}"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3782571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2057D98-8BA0-47ED-94B0-BC884E350FA6}" type="datetimeFigureOut">
              <a:rPr lang="en-GB" smtClean="0"/>
              <a:t>23/09/2019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495944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1874021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2688279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057D98-8BA0-47ED-94B0-BC884E350FA6}" type="datetimeFigureOut">
              <a:rPr lang="en-GB" smtClean="0"/>
              <a:t>23/09/2019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175A46-8EBF-4CFA-A177-18C69342B988}" type="slidenum">
              <a:rPr lang="en-GB" smtClean="0"/>
              <a:t>‹#›</a:t>
            </a:fld>
            <a:endParaRPr lang="en-GB"/>
          </a:p>
        </p:txBody>
      </p:sp>
    </p:spTree>
    <p:extLst>
      <p:ext uri="{BB962C8B-B14F-4D97-AF65-F5344CB8AC3E}">
        <p14:creationId xmlns:p14="http://schemas.microsoft.com/office/powerpoint/2010/main" val="1548089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Professional Practice</a:t>
            </a:r>
            <a:br>
              <a:rPr lang="en-GB" dirty="0" smtClean="0"/>
            </a:br>
            <a:r>
              <a:rPr lang="en-GB" sz="4000" dirty="0" smtClean="0"/>
              <a:t>HPAC 6004</a:t>
            </a:r>
            <a:endParaRPr lang="en-GB" sz="4000" dirty="0"/>
          </a:p>
        </p:txBody>
      </p:sp>
      <p:sp>
        <p:nvSpPr>
          <p:cNvPr id="3" name="Subtitle 2"/>
          <p:cNvSpPr>
            <a:spLocks noGrp="1"/>
          </p:cNvSpPr>
          <p:nvPr>
            <p:ph type="subTitle" idx="1"/>
          </p:nvPr>
        </p:nvSpPr>
        <p:spPr/>
        <p:txBody>
          <a:bodyPr/>
          <a:lstStyle/>
          <a:p>
            <a:r>
              <a:rPr lang="en-GB" dirty="0" smtClean="0"/>
              <a:t>Your preparation for the world beyond UWTSD…..</a:t>
            </a:r>
          </a:p>
          <a:p>
            <a:endParaRPr lang="en-GB" dirty="0"/>
          </a:p>
        </p:txBody>
      </p:sp>
    </p:spTree>
    <p:extLst>
      <p:ext uri="{BB962C8B-B14F-4D97-AF65-F5344CB8AC3E}">
        <p14:creationId xmlns:p14="http://schemas.microsoft.com/office/powerpoint/2010/main" val="1342161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52391463"/>
              </p:ext>
            </p:extLst>
          </p:nvPr>
        </p:nvGraphicFramePr>
        <p:xfrm>
          <a:off x="1320800" y="1690688"/>
          <a:ext cx="8369300" cy="4865993"/>
        </p:xfrm>
        <a:graphic>
          <a:graphicData uri="http://schemas.openxmlformats.org/drawingml/2006/table">
            <a:tbl>
              <a:tblPr>
                <a:tableStyleId>{5C22544A-7EE6-4342-B048-85BDC9FD1C3A}</a:tableStyleId>
              </a:tblPr>
              <a:tblGrid>
                <a:gridCol w="8369300"/>
              </a:tblGrid>
              <a:tr h="1127760">
                <a:tc>
                  <a:txBody>
                    <a:bodyPr/>
                    <a:lstStyle/>
                    <a:p>
                      <a:pPr>
                        <a:spcAft>
                          <a:spcPts val="0"/>
                        </a:spcAft>
                      </a:pPr>
                      <a:endParaRPr lang="en-GB" sz="10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AIM</a:t>
                      </a:r>
                      <a:r>
                        <a:rPr lang="en-GB" sz="1800" kern="1200" baseline="0" dirty="0" smtClean="0">
                          <a:solidFill>
                            <a:schemeClr val="dk1"/>
                          </a:solidFill>
                          <a:effectLst/>
                          <a:latin typeface="+mn-lt"/>
                          <a:ea typeface="+mn-ea"/>
                          <a:cs typeface="+mn-cs"/>
                        </a:rPr>
                        <a:t> OF THE MODULE: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To </a:t>
                      </a:r>
                      <a:r>
                        <a:rPr lang="en-US" sz="1800" kern="1200" dirty="0" smtClean="0">
                          <a:solidFill>
                            <a:schemeClr val="dk1"/>
                          </a:solidFill>
                          <a:effectLst/>
                          <a:latin typeface="+mn-lt"/>
                          <a:ea typeface="+mn-ea"/>
                          <a:cs typeface="+mn-cs"/>
                        </a:rPr>
                        <a:t>enable students to explore the performance industry in preparation for potential entry upon graduation</a:t>
                      </a:r>
                      <a:r>
                        <a:rPr lang="en-GB" sz="1800" kern="1200" dirty="0" smtClean="0">
                          <a:solidFill>
                            <a:schemeClr val="dk1"/>
                          </a:solidFill>
                          <a:effectLst/>
                          <a:latin typeface="+mn-lt"/>
                          <a:ea typeface="+mn-ea"/>
                          <a:cs typeface="+mn-cs"/>
                        </a:rPr>
                        <a:t>.</a:t>
                      </a:r>
                    </a:p>
                    <a:p>
                      <a:pPr>
                        <a:spcAft>
                          <a:spcPts val="0"/>
                        </a:spcAft>
                      </a:pPr>
                      <a:endParaRPr lang="en-GB" sz="1000" dirty="0">
                        <a:effectLst/>
                        <a:latin typeface="Times New Roman" panose="02020603050405020304" pitchFamily="18" charset="0"/>
                        <a:ea typeface="Times New Roman" panose="02020603050405020304" pitchFamily="18" charset="0"/>
                      </a:endParaRPr>
                    </a:p>
                  </a:txBody>
                  <a:tcPr marL="68580" marR="68580" marT="0" marB="0"/>
                </a:tc>
              </a:tr>
              <a:tr h="3738233">
                <a:tc>
                  <a:txBody>
                    <a:bodyPr/>
                    <a:lstStyle/>
                    <a:p>
                      <a:pPr marL="637540" indent="-180340" algn="just" fontAlgn="auto" hangingPunct="1">
                        <a:spcBef>
                          <a:spcPts val="600"/>
                        </a:spcBef>
                        <a:spcAft>
                          <a:spcPts val="0"/>
                        </a:spcAft>
                      </a:pPr>
                      <a:r>
                        <a:rPr lang="en-GB" sz="1100" dirty="0">
                          <a:effectLst/>
                        </a:rPr>
                        <a:t> </a:t>
                      </a:r>
                      <a:endParaRPr lang="en-GB" sz="1200" dirty="0">
                        <a:effectLst/>
                      </a:endParaRPr>
                    </a:p>
                    <a:p>
                      <a:pPr>
                        <a:spcAft>
                          <a:spcPts val="0"/>
                        </a:spcAft>
                      </a:pPr>
                      <a:r>
                        <a:rPr lang="en-GB" sz="1200" dirty="0">
                          <a:effectLst/>
                        </a:rPr>
                        <a:t> </a:t>
                      </a:r>
                    </a:p>
                    <a:p>
                      <a:pPr algn="just">
                        <a:spcAft>
                          <a:spcPts val="0"/>
                        </a:spcAft>
                      </a:pPr>
                      <a:r>
                        <a:rPr lang="en-GB" sz="1400" dirty="0">
                          <a:effectLst/>
                        </a:rPr>
                        <a:t>Upon the successful completion of this module, the student should be able to demonstrate the ability to</a:t>
                      </a:r>
                      <a:r>
                        <a:rPr lang="en-GB" sz="1400" dirty="0" smtClean="0">
                          <a:effectLst/>
                        </a:rPr>
                        <a:t>:</a:t>
                      </a:r>
                    </a:p>
                    <a:p>
                      <a:pPr algn="just">
                        <a:spcAft>
                          <a:spcPts val="0"/>
                        </a:spcAft>
                      </a:pPr>
                      <a:endParaRPr lang="en-GB" sz="12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US" sz="1600" dirty="0">
                          <a:effectLst/>
                        </a:rPr>
                        <a:t>Critically appraise their progressive strengths and weaknesses as theatre practitioners</a:t>
                      </a:r>
                      <a:r>
                        <a:rPr lang="en-GB" sz="1600" dirty="0">
                          <a:effectLst/>
                        </a:rPr>
                        <a:t>.</a:t>
                      </a:r>
                      <a:endParaRPr lang="en-GB" sz="18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GB" sz="1600" dirty="0">
                          <a:effectLst/>
                        </a:rPr>
                        <a:t>Present cumulative projects/portfolio for professional scrutiny.</a:t>
                      </a:r>
                      <a:endParaRPr lang="en-GB" sz="18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US" sz="1600" dirty="0">
                          <a:effectLst/>
                        </a:rPr>
                        <a:t>Apply to a high degree knowledge and relevant understanding of the performance industry</a:t>
                      </a:r>
                      <a:r>
                        <a:rPr lang="en-GB" sz="1600" dirty="0">
                          <a:effectLst/>
                        </a:rPr>
                        <a:t>.</a:t>
                      </a:r>
                      <a:endParaRPr lang="en-GB" sz="18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US" sz="1600" dirty="0">
                          <a:effectLst/>
                        </a:rPr>
                        <a:t>Apply a high level of skill in their presentation of themselves as theatre practitioners.</a:t>
                      </a:r>
                      <a:endParaRPr lang="en-GB" sz="1800" dirty="0">
                        <a:effectLst/>
                      </a:endParaRPr>
                    </a:p>
                    <a:p>
                      <a:pPr marL="540385" indent="-180340" algn="just" fontAlgn="auto" hangingPunct="1">
                        <a:lnSpc>
                          <a:spcPct val="115000"/>
                        </a:lnSpc>
                        <a:spcBef>
                          <a:spcPts val="1200"/>
                        </a:spcBef>
                        <a:spcAft>
                          <a:spcPts val="0"/>
                        </a:spcAft>
                      </a:pPr>
                      <a:r>
                        <a:rPr lang="en-GB" sz="11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90269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does this module happen?....</a:t>
            </a:r>
            <a:endParaRPr lang="en-GB" dirty="0"/>
          </a:p>
        </p:txBody>
      </p:sp>
      <p:sp>
        <p:nvSpPr>
          <p:cNvPr id="3" name="Content Placeholder 2"/>
          <p:cNvSpPr>
            <a:spLocks noGrp="1"/>
          </p:cNvSpPr>
          <p:nvPr>
            <p:ph idx="1"/>
          </p:nvPr>
        </p:nvSpPr>
        <p:spPr/>
        <p:txBody>
          <a:bodyPr/>
          <a:lstStyle/>
          <a:p>
            <a:r>
              <a:rPr lang="en-GB" dirty="0" smtClean="0"/>
              <a:t>This module runs through the WHOLE YEAR!</a:t>
            </a:r>
          </a:p>
          <a:p>
            <a:endParaRPr lang="en-GB" dirty="0"/>
          </a:p>
          <a:p>
            <a:r>
              <a:rPr lang="en-GB" dirty="0" smtClean="0"/>
              <a:t>Tutorials at strategic points through the year</a:t>
            </a:r>
          </a:p>
          <a:p>
            <a:r>
              <a:rPr lang="en-GB" dirty="0" smtClean="0"/>
              <a:t>Various workshops/lectures throughout the year</a:t>
            </a:r>
          </a:p>
          <a:p>
            <a:endParaRPr lang="en-GB" dirty="0"/>
          </a:p>
          <a:p>
            <a:r>
              <a:rPr lang="en-GB" dirty="0" smtClean="0"/>
              <a:t>Culminates in the presentation of your </a:t>
            </a:r>
            <a:r>
              <a:rPr lang="en-GB" b="1" dirty="0" smtClean="0"/>
              <a:t>Personal Development Plan (PDP) </a:t>
            </a:r>
            <a:r>
              <a:rPr lang="en-GB" dirty="0" smtClean="0"/>
              <a:t>at the end of May 2019!</a:t>
            </a:r>
            <a:endParaRPr lang="en-GB" b="1" dirty="0"/>
          </a:p>
        </p:txBody>
      </p:sp>
    </p:spTree>
    <p:extLst>
      <p:ext uri="{BB962C8B-B14F-4D97-AF65-F5344CB8AC3E}">
        <p14:creationId xmlns:p14="http://schemas.microsoft.com/office/powerpoint/2010/main" val="4238787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a:xfrm>
            <a:off x="838200" y="1825624"/>
            <a:ext cx="10515600" cy="4676775"/>
          </a:xfrm>
        </p:spPr>
        <p:txBody>
          <a:bodyPr>
            <a:normAutofit/>
          </a:bodyPr>
          <a:lstStyle/>
          <a:p>
            <a:pPr marL="0" lvl="0" indent="0" fontAlgn="base" hangingPunct="0">
              <a:buNone/>
            </a:pPr>
            <a:r>
              <a:rPr lang="en-GB" dirty="0" smtClean="0"/>
              <a:t>This </a:t>
            </a:r>
            <a:r>
              <a:rPr lang="en-GB" dirty="0"/>
              <a:t>module offers students the opportunity to evaluate themselves, their strengths and weaknesses and prepare themselves for the wide variety of opportunities and challenges that face the graduating student. This module is shared across a number of degrees, and seeks ultimately to ask the following questions of each graduating student</a:t>
            </a:r>
            <a:r>
              <a:rPr lang="en-GB" dirty="0" smtClean="0"/>
              <a:t>:</a:t>
            </a:r>
          </a:p>
          <a:p>
            <a:pPr marL="0" lvl="0" indent="0" fontAlgn="base" hangingPunct="0">
              <a:buNone/>
            </a:pPr>
            <a:endParaRPr lang="en-GB" dirty="0"/>
          </a:p>
          <a:p>
            <a:pPr lvl="0" fontAlgn="base" hangingPunct="0"/>
            <a:r>
              <a:rPr lang="en-GB" dirty="0"/>
              <a:t>Where am I?</a:t>
            </a:r>
          </a:p>
          <a:p>
            <a:pPr lvl="0" fontAlgn="base" hangingPunct="0"/>
            <a:r>
              <a:rPr lang="en-GB" dirty="0"/>
              <a:t>Where do I want to be?</a:t>
            </a:r>
          </a:p>
          <a:p>
            <a:pPr lvl="0" fontAlgn="base" hangingPunct="0"/>
            <a:r>
              <a:rPr lang="en-GB" dirty="0"/>
              <a:t>How will I get there?</a:t>
            </a:r>
          </a:p>
          <a:p>
            <a:endParaRPr lang="en-GB" dirty="0"/>
          </a:p>
        </p:txBody>
      </p:sp>
    </p:spTree>
    <p:extLst>
      <p:ext uri="{BB962C8B-B14F-4D97-AF65-F5344CB8AC3E}">
        <p14:creationId xmlns:p14="http://schemas.microsoft.com/office/powerpoint/2010/main" val="3743809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the module delivered?</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37611892"/>
              </p:ext>
            </p:extLst>
          </p:nvPr>
        </p:nvGraphicFramePr>
        <p:xfrm>
          <a:off x="2311400" y="1690690"/>
          <a:ext cx="7505700" cy="3668710"/>
        </p:xfrm>
        <a:graphic>
          <a:graphicData uri="http://schemas.openxmlformats.org/drawingml/2006/table">
            <a:tbl>
              <a:tblPr firstRow="1" firstCol="1" bandRow="1">
                <a:tableStyleId>{5C22544A-7EE6-4342-B048-85BDC9FD1C3A}</a:tableStyleId>
              </a:tblPr>
              <a:tblGrid>
                <a:gridCol w="3803153"/>
                <a:gridCol w="1621722"/>
                <a:gridCol w="2080825"/>
              </a:tblGrid>
              <a:tr h="733742">
                <a:tc>
                  <a:txBody>
                    <a:bodyPr/>
                    <a:lstStyle/>
                    <a:p>
                      <a:pPr>
                        <a:spcAft>
                          <a:spcPts val="0"/>
                        </a:spcAft>
                      </a:pPr>
                      <a:r>
                        <a:rPr lang="en-GB" sz="2800" dirty="0">
                          <a:effectLst/>
                        </a:rPr>
                        <a:t>Activity type</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a:effectLst/>
                        </a:rPr>
                        <a:t>Hours</a:t>
                      </a:r>
                      <a:endParaRPr lang="en-GB" sz="2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a:effectLst/>
                        </a:rPr>
                        <a:t>Percentage</a:t>
                      </a:r>
                      <a:endParaRPr lang="en-GB" sz="2800">
                        <a:effectLst/>
                        <a:latin typeface="Times New Roman" panose="02020603050405020304" pitchFamily="18" charset="0"/>
                        <a:ea typeface="Times New Roman" panose="02020603050405020304" pitchFamily="18" charset="0"/>
                      </a:endParaRPr>
                    </a:p>
                  </a:txBody>
                  <a:tcPr marL="68580" marR="68580" marT="0" marB="0"/>
                </a:tc>
              </a:tr>
              <a:tr h="733742">
                <a:tc>
                  <a:txBody>
                    <a:bodyPr/>
                    <a:lstStyle/>
                    <a:p>
                      <a:pPr>
                        <a:spcAft>
                          <a:spcPts val="0"/>
                        </a:spcAft>
                      </a:pPr>
                      <a:r>
                        <a:rPr lang="en-GB" sz="2800" dirty="0">
                          <a:effectLst/>
                        </a:rPr>
                        <a:t>Scheduled learning</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a:effectLst/>
                        </a:rPr>
                        <a:t>75</a:t>
                      </a:r>
                      <a:endParaRPr lang="en-GB" sz="2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a:effectLst/>
                        </a:rPr>
                        <a:t>25%</a:t>
                      </a:r>
                      <a:endParaRPr lang="en-GB" sz="2800">
                        <a:effectLst/>
                        <a:latin typeface="Times New Roman" panose="02020603050405020304" pitchFamily="18" charset="0"/>
                        <a:ea typeface="Times New Roman" panose="02020603050405020304" pitchFamily="18" charset="0"/>
                      </a:endParaRPr>
                    </a:p>
                  </a:txBody>
                  <a:tcPr marL="68580" marR="68580" marT="0" marB="0"/>
                </a:tc>
              </a:tr>
              <a:tr h="733742">
                <a:tc>
                  <a:txBody>
                    <a:bodyPr/>
                    <a:lstStyle/>
                    <a:p>
                      <a:pPr>
                        <a:spcAft>
                          <a:spcPts val="0"/>
                        </a:spcAft>
                      </a:pPr>
                      <a:r>
                        <a:rPr lang="en-GB" sz="2800" dirty="0">
                          <a:effectLst/>
                        </a:rPr>
                        <a:t>Independent learning</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dirty="0">
                          <a:effectLst/>
                        </a:rPr>
                        <a:t>225</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a:effectLst/>
                        </a:rPr>
                        <a:t>75%</a:t>
                      </a:r>
                      <a:endParaRPr lang="en-GB" sz="2800">
                        <a:effectLst/>
                        <a:latin typeface="Times New Roman" panose="02020603050405020304" pitchFamily="18" charset="0"/>
                        <a:ea typeface="Times New Roman" panose="02020603050405020304" pitchFamily="18" charset="0"/>
                      </a:endParaRPr>
                    </a:p>
                  </a:txBody>
                  <a:tcPr marL="68580" marR="68580" marT="0" marB="0"/>
                </a:tc>
              </a:tr>
              <a:tr h="733742">
                <a:tc>
                  <a:txBody>
                    <a:bodyPr/>
                    <a:lstStyle/>
                    <a:p>
                      <a:pPr>
                        <a:spcAft>
                          <a:spcPts val="0"/>
                        </a:spcAft>
                      </a:pPr>
                      <a:r>
                        <a:rPr lang="en-GB" sz="2800">
                          <a:effectLst/>
                        </a:rPr>
                        <a:t>Placement learning</a:t>
                      </a:r>
                      <a:endParaRPr lang="en-GB" sz="2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dirty="0">
                          <a:effectLst/>
                        </a:rPr>
                        <a:t> </a:t>
                      </a:r>
                      <a:endParaRPr lang="en-GB" sz="2800" dirty="0">
                        <a:effectLst/>
                        <a:latin typeface="Times New Roman" panose="02020603050405020304" pitchFamily="18" charset="0"/>
                        <a:ea typeface="Times New Roman" panose="02020603050405020304" pitchFamily="18" charset="0"/>
                      </a:endParaRPr>
                    </a:p>
                  </a:txBody>
                  <a:tcPr marL="68580" marR="68580" marT="0" marB="0"/>
                </a:tc>
              </a:tr>
              <a:tr h="733742">
                <a:tc>
                  <a:txBody>
                    <a:bodyPr/>
                    <a:lstStyle/>
                    <a:p>
                      <a:pPr>
                        <a:spcAft>
                          <a:spcPts val="0"/>
                        </a:spcAft>
                      </a:pPr>
                      <a:r>
                        <a:rPr lang="en-GB" sz="2800">
                          <a:effectLst/>
                        </a:rPr>
                        <a:t>TOTAL</a:t>
                      </a:r>
                      <a:endParaRPr lang="en-GB" sz="2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a:effectLst/>
                        </a:rPr>
                        <a:t>300</a:t>
                      </a:r>
                      <a:endParaRPr lang="en-GB" sz="28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2800" dirty="0">
                          <a:effectLst/>
                        </a:rPr>
                        <a:t>100%</a:t>
                      </a:r>
                      <a:endParaRPr lang="en-GB" sz="28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2311405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the framework of the module?</a:t>
            </a:r>
            <a:endParaRPr lang="en-GB" b="1" dirty="0"/>
          </a:p>
        </p:txBody>
      </p:sp>
      <p:sp>
        <p:nvSpPr>
          <p:cNvPr id="3" name="Content Placeholder 2"/>
          <p:cNvSpPr>
            <a:spLocks noGrp="1"/>
          </p:cNvSpPr>
          <p:nvPr>
            <p:ph idx="1"/>
          </p:nvPr>
        </p:nvSpPr>
        <p:spPr>
          <a:xfrm>
            <a:off x="838200" y="1536700"/>
            <a:ext cx="10515600" cy="4978400"/>
          </a:xfrm>
        </p:spPr>
        <p:txBody>
          <a:bodyPr>
            <a:normAutofit fontScale="92500" lnSpcReduction="10000"/>
          </a:bodyPr>
          <a:lstStyle/>
          <a:p>
            <a:r>
              <a:rPr lang="en-GB" sz="3200" b="1" dirty="0" smtClean="0"/>
              <a:t>Personal Development Plan (PDP) – </a:t>
            </a:r>
          </a:p>
          <a:p>
            <a:pPr marL="0" indent="0">
              <a:buNone/>
            </a:pPr>
            <a:r>
              <a:rPr lang="en-GB" sz="3200" b="1" dirty="0"/>
              <a:t>	</a:t>
            </a:r>
            <a:r>
              <a:rPr lang="en-GB" sz="3200" b="1" dirty="0" smtClean="0"/>
              <a:t>	Presented at the end of the year</a:t>
            </a:r>
          </a:p>
          <a:p>
            <a:pPr marL="0" indent="0">
              <a:buNone/>
            </a:pPr>
            <a:endParaRPr lang="en-GB" dirty="0" smtClean="0"/>
          </a:p>
          <a:p>
            <a:r>
              <a:rPr lang="en-GB" dirty="0" smtClean="0"/>
              <a:t>Auditions/portfolio/mock interview </a:t>
            </a:r>
            <a:r>
              <a:rPr lang="en-GB" sz="2400" dirty="0" smtClean="0"/>
              <a:t>(</a:t>
            </a:r>
            <a:r>
              <a:rPr lang="en-GB" sz="2400" dirty="0" err="1" smtClean="0"/>
              <a:t>Mainhouse</a:t>
            </a:r>
            <a:r>
              <a:rPr lang="en-GB" sz="2400" dirty="0" smtClean="0"/>
              <a:t> and Studio)</a:t>
            </a:r>
          </a:p>
          <a:p>
            <a:r>
              <a:rPr lang="en-GB" dirty="0" smtClean="0"/>
              <a:t>Engagement with practitioners</a:t>
            </a:r>
          </a:p>
          <a:p>
            <a:r>
              <a:rPr lang="en-GB" dirty="0" smtClean="0"/>
              <a:t>Independent work – auditions/research/engagement</a:t>
            </a:r>
          </a:p>
          <a:p>
            <a:r>
              <a:rPr lang="en-US" dirty="0" smtClean="0">
                <a:effectLst/>
              </a:rPr>
              <a:t>Apply a high level of skill in their presentation of themselves as theatre practitioners. – </a:t>
            </a:r>
            <a:r>
              <a:rPr lang="en-US" sz="2000" dirty="0" smtClean="0">
                <a:effectLst/>
              </a:rPr>
              <a:t>(learning outcome!)</a:t>
            </a:r>
          </a:p>
          <a:p>
            <a:r>
              <a:rPr lang="en-US" sz="3000" dirty="0" smtClean="0"/>
              <a:t>Observation  - </a:t>
            </a:r>
            <a:r>
              <a:rPr lang="en-US" sz="2000" dirty="0" smtClean="0"/>
              <a:t>(</a:t>
            </a:r>
            <a:r>
              <a:rPr lang="en-US" sz="2200" dirty="0" smtClean="0"/>
              <a:t>continual)</a:t>
            </a:r>
            <a:endParaRPr lang="en-US" sz="2200" dirty="0" smtClean="0">
              <a:effectLst/>
            </a:endParaRPr>
          </a:p>
          <a:p>
            <a:r>
              <a:rPr lang="en-US" dirty="0" smtClean="0"/>
              <a:t>Workshops/Lectures/Tasks</a:t>
            </a:r>
            <a:r>
              <a:rPr lang="en-US" sz="2000" dirty="0" smtClean="0"/>
              <a:t> – (dotted throughout the year)</a:t>
            </a:r>
            <a:endParaRPr lang="en-US" sz="2000" dirty="0"/>
          </a:p>
          <a:p>
            <a:r>
              <a:rPr lang="en-US" dirty="0" smtClean="0">
                <a:effectLst/>
              </a:rPr>
              <a:t>Tutorials</a:t>
            </a:r>
          </a:p>
          <a:p>
            <a:pPr marL="0" indent="0">
              <a:buNone/>
            </a:pPr>
            <a:endParaRPr lang="en-GB" sz="3200" dirty="0" smtClean="0">
              <a:effectLst/>
            </a:endParaRPr>
          </a:p>
          <a:p>
            <a:endParaRPr lang="en-GB" dirty="0" smtClean="0"/>
          </a:p>
          <a:p>
            <a:endParaRPr lang="en-GB" dirty="0" smtClean="0"/>
          </a:p>
          <a:p>
            <a:endParaRPr lang="en-GB" dirty="0"/>
          </a:p>
        </p:txBody>
      </p:sp>
    </p:spTree>
    <p:extLst>
      <p:ext uri="{BB962C8B-B14F-4D97-AF65-F5344CB8AC3E}">
        <p14:creationId xmlns:p14="http://schemas.microsoft.com/office/powerpoint/2010/main" val="2112058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I do now?.....</a:t>
            </a:r>
            <a:endParaRPr lang="en-GB" dirty="0"/>
          </a:p>
        </p:txBody>
      </p:sp>
      <p:sp>
        <p:nvSpPr>
          <p:cNvPr id="3" name="Content Placeholder 2"/>
          <p:cNvSpPr>
            <a:spLocks noGrp="1"/>
          </p:cNvSpPr>
          <p:nvPr>
            <p:ph idx="1"/>
          </p:nvPr>
        </p:nvSpPr>
        <p:spPr>
          <a:xfrm>
            <a:off x="838200" y="1825624"/>
            <a:ext cx="10515600" cy="4664075"/>
          </a:xfrm>
        </p:spPr>
        <p:txBody>
          <a:bodyPr>
            <a:normAutofit/>
          </a:bodyPr>
          <a:lstStyle/>
          <a:p>
            <a:pPr marL="0" indent="0">
              <a:buNone/>
            </a:pPr>
            <a:r>
              <a:rPr lang="en-GB" dirty="0" smtClean="0"/>
              <a:t>First Task – by </a:t>
            </a:r>
            <a:r>
              <a:rPr lang="en-GB" dirty="0" smtClean="0"/>
              <a:t>end of November 2019</a:t>
            </a:r>
            <a:r>
              <a:rPr lang="en-GB" dirty="0" smtClean="0"/>
              <a:t> </a:t>
            </a:r>
            <a:r>
              <a:rPr lang="en-GB" dirty="0" smtClean="0"/>
              <a:t>– self analysis</a:t>
            </a:r>
          </a:p>
          <a:p>
            <a:pPr marL="0" indent="0">
              <a:buNone/>
            </a:pPr>
            <a:r>
              <a:rPr lang="en-GB" b="1" dirty="0" smtClean="0"/>
              <a:t>Answer two questions</a:t>
            </a:r>
          </a:p>
          <a:p>
            <a:pPr marL="0" indent="0">
              <a:buNone/>
            </a:pPr>
            <a:endParaRPr lang="en-GB" b="1" dirty="0" smtClean="0"/>
          </a:p>
          <a:p>
            <a:r>
              <a:rPr lang="en-GB" b="1" dirty="0" smtClean="0"/>
              <a:t>Q1: Where am I – (and how have I got here?)</a:t>
            </a:r>
          </a:p>
          <a:p>
            <a:pPr marL="0" indent="0">
              <a:buNone/>
            </a:pPr>
            <a:r>
              <a:rPr lang="en-GB" sz="2000" dirty="0" smtClean="0"/>
              <a:t>	</a:t>
            </a:r>
            <a:r>
              <a:rPr lang="en-GB" sz="2400" dirty="0" smtClean="0"/>
              <a:t>What has your journey been so far?</a:t>
            </a:r>
          </a:p>
          <a:p>
            <a:pPr marL="0" indent="0">
              <a:buNone/>
            </a:pPr>
            <a:r>
              <a:rPr lang="en-GB" sz="2400" dirty="0"/>
              <a:t>	</a:t>
            </a:r>
            <a:r>
              <a:rPr lang="en-GB" sz="2400" dirty="0" smtClean="0"/>
              <a:t>How have you changed? (personally and professionally) </a:t>
            </a:r>
          </a:p>
          <a:p>
            <a:pPr marL="0" indent="0">
              <a:buNone/>
            </a:pPr>
            <a:r>
              <a:rPr lang="en-GB" sz="2400" dirty="0"/>
              <a:t>	</a:t>
            </a:r>
            <a:r>
              <a:rPr lang="en-GB" sz="2400" dirty="0" smtClean="0"/>
              <a:t>Which areas of work have interested you?</a:t>
            </a:r>
          </a:p>
          <a:p>
            <a:pPr marL="0" indent="0">
              <a:buNone/>
            </a:pPr>
            <a:r>
              <a:rPr lang="en-GB" sz="2400" dirty="0"/>
              <a:t>	</a:t>
            </a:r>
            <a:r>
              <a:rPr lang="en-GB" sz="2400" dirty="0" smtClean="0"/>
              <a:t>What contacts have you made?</a:t>
            </a:r>
          </a:p>
          <a:p>
            <a:pPr marL="0" indent="0">
              <a:buNone/>
            </a:pPr>
            <a:r>
              <a:rPr lang="en-GB" sz="2400" dirty="0"/>
              <a:t>	</a:t>
            </a:r>
            <a:r>
              <a:rPr lang="en-GB" sz="2400" dirty="0" smtClean="0"/>
              <a:t>What independent work have you done – and why?</a:t>
            </a:r>
            <a:endParaRPr lang="en-GB" sz="2400" dirty="0"/>
          </a:p>
        </p:txBody>
      </p:sp>
    </p:spTree>
    <p:extLst>
      <p:ext uri="{BB962C8B-B14F-4D97-AF65-F5344CB8AC3E}">
        <p14:creationId xmlns:p14="http://schemas.microsoft.com/office/powerpoint/2010/main" val="2997329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825500" y="927100"/>
            <a:ext cx="10528300" cy="524986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fontAlgn="base" hangingPunct="0"/>
            <a:r>
              <a:rPr lang="en-GB" b="1" dirty="0" smtClean="0"/>
              <a:t>Q2: Where do I want to be?</a:t>
            </a:r>
            <a:endParaRPr lang="en-GB" sz="2000" b="1" dirty="0" smtClean="0"/>
          </a:p>
          <a:p>
            <a:pPr marL="457200" lvl="1" indent="0">
              <a:buNone/>
            </a:pPr>
            <a:endParaRPr lang="en-GB" sz="2000" dirty="0" smtClean="0"/>
          </a:p>
          <a:p>
            <a:pPr marL="0" indent="0">
              <a:buFont typeface="Arial" panose="020B0604020202020204" pitchFamily="34" charset="0"/>
              <a:buNone/>
            </a:pPr>
            <a:r>
              <a:rPr lang="en-GB" dirty="0" smtClean="0"/>
              <a:t>	</a:t>
            </a:r>
            <a:r>
              <a:rPr lang="en-GB" sz="2400" dirty="0" smtClean="0"/>
              <a:t>Actor/Designer/Technician?</a:t>
            </a:r>
          </a:p>
          <a:p>
            <a:pPr marL="0" indent="0">
              <a:buFont typeface="Arial" panose="020B0604020202020204" pitchFamily="34" charset="0"/>
              <a:buNone/>
            </a:pPr>
            <a:endParaRPr lang="en-GB" sz="2400" dirty="0" smtClean="0"/>
          </a:p>
          <a:p>
            <a:pPr marL="0" indent="0">
              <a:buFont typeface="Arial" panose="020B0604020202020204" pitchFamily="34" charset="0"/>
              <a:buNone/>
            </a:pPr>
            <a:r>
              <a:rPr lang="en-GB" sz="2400" dirty="0"/>
              <a:t>	</a:t>
            </a:r>
            <a:r>
              <a:rPr lang="en-GB" sz="2400" dirty="0" smtClean="0"/>
              <a:t>Other areas – teacher/director/writer/producer?</a:t>
            </a:r>
          </a:p>
          <a:p>
            <a:pPr marL="0" indent="0">
              <a:buFont typeface="Arial" panose="020B0604020202020204" pitchFamily="34" charset="0"/>
              <a:buNone/>
            </a:pPr>
            <a:r>
              <a:rPr lang="en-GB" sz="2400" dirty="0"/>
              <a:t>	</a:t>
            </a:r>
            <a:r>
              <a:rPr lang="en-GB" sz="2400" dirty="0" smtClean="0"/>
              <a:t>Facilitator/Community work/Youth Groups?</a:t>
            </a:r>
          </a:p>
          <a:p>
            <a:pPr marL="0" indent="0">
              <a:buFont typeface="Arial" panose="020B0604020202020204" pitchFamily="34" charset="0"/>
              <a:buNone/>
            </a:pPr>
            <a:r>
              <a:rPr lang="en-GB" sz="2400" dirty="0"/>
              <a:t>	</a:t>
            </a:r>
            <a:endParaRPr lang="en-GB" sz="2400" dirty="0" smtClean="0"/>
          </a:p>
          <a:p>
            <a:pPr marL="0" indent="0">
              <a:buFont typeface="Arial" panose="020B0604020202020204" pitchFamily="34" charset="0"/>
              <a:buNone/>
            </a:pPr>
            <a:r>
              <a:rPr lang="en-GB" sz="2400" dirty="0"/>
              <a:t>	</a:t>
            </a:r>
            <a:r>
              <a:rPr lang="en-GB" sz="2400" dirty="0" smtClean="0"/>
              <a:t>Something completely different………..</a:t>
            </a:r>
          </a:p>
          <a:p>
            <a:pPr marL="0" indent="0">
              <a:buFont typeface="Arial" panose="020B0604020202020204" pitchFamily="34" charset="0"/>
              <a:buNone/>
            </a:pPr>
            <a:endParaRPr lang="en-GB" sz="2400" dirty="0"/>
          </a:p>
        </p:txBody>
      </p:sp>
    </p:spTree>
    <p:extLst>
      <p:ext uri="{BB962C8B-B14F-4D97-AF65-F5344CB8AC3E}">
        <p14:creationId xmlns:p14="http://schemas.microsoft.com/office/powerpoint/2010/main" val="3057302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55612"/>
            <a:ext cx="10934700" cy="2401888"/>
          </a:xfrm>
        </p:spPr>
        <p:txBody>
          <a:bodyPr>
            <a:normAutofit/>
          </a:bodyPr>
          <a:lstStyle/>
          <a:p>
            <a:r>
              <a:rPr lang="en-GB" dirty="0" smtClean="0"/>
              <a:t>In order to answer these questions HONESTLY you must undertake </a:t>
            </a:r>
            <a:r>
              <a:rPr lang="en-GB" dirty="0" smtClean="0"/>
              <a:t>a </a:t>
            </a:r>
            <a:r>
              <a:rPr lang="en-GB" sz="5300" b="1" dirty="0" smtClean="0"/>
              <a:t>SWOT</a:t>
            </a:r>
            <a:r>
              <a:rPr lang="en-GB" dirty="0" smtClean="0"/>
              <a:t> analysis of </a:t>
            </a:r>
            <a:r>
              <a:rPr lang="en-GB" dirty="0" smtClean="0"/>
              <a:t>yourself and your </a:t>
            </a:r>
            <a:r>
              <a:rPr lang="en-GB" dirty="0" smtClean="0"/>
              <a:t>thoughts and </a:t>
            </a:r>
            <a:r>
              <a:rPr lang="en-GB" dirty="0" smtClean="0"/>
              <a:t>ideas….</a:t>
            </a:r>
            <a:endParaRPr lang="en-GB" dirty="0"/>
          </a:p>
        </p:txBody>
      </p:sp>
      <p:sp>
        <p:nvSpPr>
          <p:cNvPr id="3" name="Content Placeholder 2"/>
          <p:cNvSpPr>
            <a:spLocks noGrp="1"/>
          </p:cNvSpPr>
          <p:nvPr>
            <p:ph idx="1"/>
          </p:nvPr>
        </p:nvSpPr>
        <p:spPr>
          <a:xfrm>
            <a:off x="927100" y="1028700"/>
            <a:ext cx="10426700" cy="5562600"/>
          </a:xfrm>
        </p:spPr>
        <p:txBody>
          <a:bodyPr>
            <a:normAutofit fontScale="92500" lnSpcReduction="20000"/>
          </a:bodyPr>
          <a:lstStyle/>
          <a:p>
            <a:pPr marL="0" indent="0">
              <a:buNone/>
            </a:pPr>
            <a:endParaRPr lang="en-GB" dirty="0" smtClean="0"/>
          </a:p>
          <a:p>
            <a:endParaRPr lang="en-GB" dirty="0" smtClean="0"/>
          </a:p>
          <a:p>
            <a:endParaRPr lang="en-GB" dirty="0"/>
          </a:p>
          <a:p>
            <a:endParaRPr lang="en-GB" dirty="0" smtClean="0"/>
          </a:p>
          <a:p>
            <a:endParaRPr lang="en-GB" dirty="0"/>
          </a:p>
          <a:p>
            <a:r>
              <a:rPr lang="en-GB" dirty="0" smtClean="0"/>
              <a:t>a study undertaken </a:t>
            </a:r>
            <a:r>
              <a:rPr lang="en-GB" dirty="0"/>
              <a:t>by an organization to identify its internal strengths and weaknesses, as well as its external opportunities and threats</a:t>
            </a:r>
            <a:r>
              <a:rPr lang="en-GB" dirty="0" smtClean="0"/>
              <a:t>.</a:t>
            </a:r>
          </a:p>
          <a:p>
            <a:endParaRPr lang="en-GB" dirty="0"/>
          </a:p>
          <a:p>
            <a:r>
              <a:rPr lang="en-GB" b="1" dirty="0" smtClean="0"/>
              <a:t>S</a:t>
            </a:r>
            <a:r>
              <a:rPr lang="en-GB" dirty="0" smtClean="0"/>
              <a:t>TRENGTHS</a:t>
            </a:r>
          </a:p>
          <a:p>
            <a:r>
              <a:rPr lang="en-GB" b="1" dirty="0" smtClean="0"/>
              <a:t>W</a:t>
            </a:r>
            <a:r>
              <a:rPr lang="en-GB" dirty="0" smtClean="0"/>
              <a:t>EAKNESSES</a:t>
            </a:r>
          </a:p>
          <a:p>
            <a:r>
              <a:rPr lang="en-GB" b="1" dirty="0" smtClean="0"/>
              <a:t>O</a:t>
            </a:r>
            <a:r>
              <a:rPr lang="en-GB" dirty="0" smtClean="0"/>
              <a:t>PPORTUNITIES</a:t>
            </a:r>
          </a:p>
          <a:p>
            <a:r>
              <a:rPr lang="en-GB" b="1" dirty="0" smtClean="0"/>
              <a:t>T</a:t>
            </a:r>
            <a:r>
              <a:rPr lang="en-GB" dirty="0" smtClean="0"/>
              <a:t>HREATS</a:t>
            </a:r>
          </a:p>
          <a:p>
            <a:pPr marL="0" indent="0" algn="ctr">
              <a:buNone/>
            </a:pPr>
            <a:r>
              <a:rPr lang="en-GB" u="sng" dirty="0" smtClean="0"/>
              <a:t>BE </a:t>
            </a:r>
            <a:r>
              <a:rPr lang="en-GB" u="sng" dirty="0" smtClean="0"/>
              <a:t>HONEST WITH YOURSELF!</a:t>
            </a:r>
            <a:endParaRPr lang="en-GB" u="sng" dirty="0"/>
          </a:p>
        </p:txBody>
      </p:sp>
    </p:spTree>
    <p:extLst>
      <p:ext uri="{BB962C8B-B14F-4D97-AF65-F5344CB8AC3E}">
        <p14:creationId xmlns:p14="http://schemas.microsoft.com/office/powerpoint/2010/main" val="936808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Strengths</a:t>
            </a:r>
            <a:endParaRPr lang="en-GB" dirty="0"/>
          </a:p>
        </p:txBody>
      </p:sp>
      <p:sp>
        <p:nvSpPr>
          <p:cNvPr id="3" name="Content Placeholder 2"/>
          <p:cNvSpPr>
            <a:spLocks noGrp="1"/>
          </p:cNvSpPr>
          <p:nvPr>
            <p:ph idx="1"/>
          </p:nvPr>
        </p:nvSpPr>
        <p:spPr/>
        <p:txBody>
          <a:bodyPr/>
          <a:lstStyle/>
          <a:p>
            <a:r>
              <a:rPr lang="en-GB" dirty="0" smtClean="0"/>
              <a:t>Contacts already made</a:t>
            </a:r>
          </a:p>
          <a:p>
            <a:r>
              <a:rPr lang="en-GB" dirty="0" smtClean="0"/>
              <a:t>Voluntary work</a:t>
            </a:r>
          </a:p>
          <a:p>
            <a:r>
              <a:rPr lang="en-GB" dirty="0" smtClean="0"/>
              <a:t>Positive outlook/demeanour </a:t>
            </a:r>
          </a:p>
          <a:p>
            <a:r>
              <a:rPr lang="en-GB" dirty="0" smtClean="0"/>
              <a:t>Being </a:t>
            </a:r>
            <a:r>
              <a:rPr lang="en-GB" dirty="0" smtClean="0"/>
              <a:t>proactive/organised</a:t>
            </a:r>
            <a:endParaRPr lang="en-GB" dirty="0" smtClean="0"/>
          </a:p>
          <a:p>
            <a:r>
              <a:rPr lang="en-GB" dirty="0" smtClean="0"/>
              <a:t>Location- (strength and weakness)</a:t>
            </a:r>
          </a:p>
          <a:p>
            <a:r>
              <a:rPr lang="en-GB" dirty="0" smtClean="0"/>
              <a:t>Skillset</a:t>
            </a:r>
          </a:p>
          <a:p>
            <a:r>
              <a:rPr lang="en-GB" dirty="0" smtClean="0"/>
              <a:t>Additional skills</a:t>
            </a:r>
          </a:p>
          <a:p>
            <a:endParaRPr lang="en-GB" dirty="0" smtClean="0"/>
          </a:p>
          <a:p>
            <a:endParaRPr lang="en-GB" dirty="0"/>
          </a:p>
        </p:txBody>
      </p:sp>
    </p:spTree>
    <p:extLst>
      <p:ext uri="{BB962C8B-B14F-4D97-AF65-F5344CB8AC3E}">
        <p14:creationId xmlns:p14="http://schemas.microsoft.com/office/powerpoint/2010/main" val="3535500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Weaknesses</a:t>
            </a:r>
            <a:endParaRPr lang="en-GB" dirty="0"/>
          </a:p>
        </p:txBody>
      </p:sp>
      <p:sp>
        <p:nvSpPr>
          <p:cNvPr id="3" name="Content Placeholder 2"/>
          <p:cNvSpPr>
            <a:spLocks noGrp="1"/>
          </p:cNvSpPr>
          <p:nvPr>
            <p:ph idx="1"/>
          </p:nvPr>
        </p:nvSpPr>
        <p:spPr/>
        <p:txBody>
          <a:bodyPr>
            <a:normAutofit lnSpcReduction="10000"/>
          </a:bodyPr>
          <a:lstStyle/>
          <a:p>
            <a:r>
              <a:rPr lang="en-GB" dirty="0" smtClean="0"/>
              <a:t>Lack of contacts</a:t>
            </a:r>
          </a:p>
          <a:p>
            <a:r>
              <a:rPr lang="en-GB" dirty="0" smtClean="0"/>
              <a:t>Pessimistic/outlook</a:t>
            </a:r>
          </a:p>
          <a:p>
            <a:r>
              <a:rPr lang="en-GB" dirty="0" smtClean="0"/>
              <a:t>Taking </a:t>
            </a:r>
            <a:r>
              <a:rPr lang="en-GB" dirty="0" smtClean="0"/>
              <a:t>opportunities</a:t>
            </a:r>
          </a:p>
          <a:p>
            <a:r>
              <a:rPr lang="en-GB" dirty="0" smtClean="0"/>
              <a:t>Procrastination</a:t>
            </a:r>
            <a:endParaRPr lang="en-GB" dirty="0" smtClean="0"/>
          </a:p>
          <a:p>
            <a:r>
              <a:rPr lang="en-GB" dirty="0" smtClean="0"/>
              <a:t>Finance</a:t>
            </a:r>
          </a:p>
          <a:p>
            <a:r>
              <a:rPr lang="en-GB" dirty="0" smtClean="0"/>
              <a:t>Transport</a:t>
            </a:r>
          </a:p>
          <a:p>
            <a:r>
              <a:rPr lang="en-GB" dirty="0" smtClean="0"/>
              <a:t>Location – (strength and weakness)</a:t>
            </a:r>
          </a:p>
          <a:p>
            <a:r>
              <a:rPr lang="en-GB" dirty="0" smtClean="0"/>
              <a:t>Health – physical and mental</a:t>
            </a:r>
          </a:p>
          <a:p>
            <a:r>
              <a:rPr lang="en-GB" dirty="0" smtClean="0"/>
              <a:t>Skillset – lack of</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745453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Opportunities</a:t>
            </a:r>
            <a:endParaRPr lang="en-GB" dirty="0"/>
          </a:p>
        </p:txBody>
      </p:sp>
      <p:sp>
        <p:nvSpPr>
          <p:cNvPr id="3" name="Content Placeholder 2"/>
          <p:cNvSpPr>
            <a:spLocks noGrp="1"/>
          </p:cNvSpPr>
          <p:nvPr>
            <p:ph idx="1"/>
          </p:nvPr>
        </p:nvSpPr>
        <p:spPr/>
        <p:txBody>
          <a:bodyPr/>
          <a:lstStyle/>
          <a:p>
            <a:r>
              <a:rPr lang="en-GB" dirty="0" smtClean="0"/>
              <a:t>From the course</a:t>
            </a:r>
          </a:p>
          <a:p>
            <a:r>
              <a:rPr lang="en-GB" dirty="0" smtClean="0"/>
              <a:t>Voluntary work</a:t>
            </a:r>
          </a:p>
          <a:p>
            <a:r>
              <a:rPr lang="en-GB" dirty="0" smtClean="0"/>
              <a:t>Proactive – find them!</a:t>
            </a:r>
          </a:p>
          <a:p>
            <a:r>
              <a:rPr lang="en-GB" dirty="0" smtClean="0"/>
              <a:t>Travel</a:t>
            </a:r>
          </a:p>
          <a:p>
            <a:r>
              <a:rPr lang="en-GB" dirty="0" smtClean="0"/>
              <a:t>Open minded – saying yes!</a:t>
            </a:r>
          </a:p>
          <a:p>
            <a:r>
              <a:rPr lang="en-GB" dirty="0" smtClean="0"/>
              <a:t>Skillset – enhancement</a:t>
            </a:r>
          </a:p>
          <a:p>
            <a:r>
              <a:rPr lang="en-GB" dirty="0" smtClean="0"/>
              <a:t>Location</a:t>
            </a:r>
          </a:p>
          <a:p>
            <a:r>
              <a:rPr lang="en-GB" dirty="0" smtClean="0"/>
              <a:t>Going to see theatre/performance/workshops</a:t>
            </a:r>
            <a:endParaRPr lang="en-GB" dirty="0"/>
          </a:p>
        </p:txBody>
      </p:sp>
    </p:spTree>
    <p:extLst>
      <p:ext uri="{BB962C8B-B14F-4D97-AF65-F5344CB8AC3E}">
        <p14:creationId xmlns:p14="http://schemas.microsoft.com/office/powerpoint/2010/main" val="450473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Threats</a:t>
            </a:r>
            <a:endParaRPr lang="en-GB" dirty="0"/>
          </a:p>
        </p:txBody>
      </p:sp>
      <p:sp>
        <p:nvSpPr>
          <p:cNvPr id="3" name="Content Placeholder 2"/>
          <p:cNvSpPr>
            <a:spLocks noGrp="1"/>
          </p:cNvSpPr>
          <p:nvPr>
            <p:ph idx="1"/>
          </p:nvPr>
        </p:nvSpPr>
        <p:spPr/>
        <p:txBody>
          <a:bodyPr/>
          <a:lstStyle/>
          <a:p>
            <a:r>
              <a:rPr lang="en-GB" dirty="0" smtClean="0"/>
              <a:t>Finance</a:t>
            </a:r>
          </a:p>
          <a:p>
            <a:r>
              <a:rPr lang="en-GB" dirty="0" smtClean="0"/>
              <a:t>‘THE ARTS’ – Politically/financially</a:t>
            </a:r>
          </a:p>
          <a:p>
            <a:r>
              <a:rPr lang="en-GB" dirty="0" smtClean="0"/>
              <a:t>Saturated market place</a:t>
            </a:r>
          </a:p>
          <a:p>
            <a:r>
              <a:rPr lang="en-GB" dirty="0" smtClean="0"/>
              <a:t>Location</a:t>
            </a:r>
          </a:p>
          <a:p>
            <a:r>
              <a:rPr lang="en-GB" dirty="0" smtClean="0"/>
              <a:t>Your USP?....do you have one?</a:t>
            </a:r>
          </a:p>
          <a:p>
            <a:r>
              <a:rPr lang="en-GB" dirty="0" smtClean="0"/>
              <a:t>Skillset</a:t>
            </a:r>
          </a:p>
          <a:p>
            <a:r>
              <a:rPr lang="en-GB" dirty="0" err="1" smtClean="0"/>
              <a:t>Mindset</a:t>
            </a:r>
            <a:r>
              <a:rPr lang="en-GB" dirty="0" smtClean="0"/>
              <a:t> – personal</a:t>
            </a:r>
          </a:p>
          <a:p>
            <a:r>
              <a:rPr lang="en-GB" dirty="0" smtClean="0"/>
              <a:t>YOURSELF!</a:t>
            </a:r>
            <a:endParaRPr lang="en-GB" dirty="0"/>
          </a:p>
        </p:txBody>
      </p:sp>
    </p:spTree>
    <p:extLst>
      <p:ext uri="{BB962C8B-B14F-4D97-AF65-F5344CB8AC3E}">
        <p14:creationId xmlns:p14="http://schemas.microsoft.com/office/powerpoint/2010/main" val="594635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5962308"/>
              </p:ext>
            </p:extLst>
          </p:nvPr>
        </p:nvGraphicFramePr>
        <p:xfrm>
          <a:off x="1498600" y="1574800"/>
          <a:ext cx="8877300" cy="4844674"/>
        </p:xfrm>
        <a:graphic>
          <a:graphicData uri="http://schemas.openxmlformats.org/drawingml/2006/table">
            <a:tbl>
              <a:tblPr>
                <a:tableStyleId>{5C22544A-7EE6-4342-B048-85BDC9FD1C3A}</a:tableStyleId>
              </a:tblPr>
              <a:tblGrid>
                <a:gridCol w="8877300"/>
              </a:tblGrid>
              <a:tr h="913750">
                <a:tc>
                  <a:txBody>
                    <a:bodyPr/>
                    <a:lstStyle/>
                    <a:p>
                      <a:pPr>
                        <a:spcAft>
                          <a:spcPts val="0"/>
                        </a:spcAft>
                      </a:pPr>
                      <a:endParaRPr lang="en-GB" sz="1100" dirty="0" smtClean="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AIM</a:t>
                      </a:r>
                      <a:r>
                        <a:rPr lang="en-GB" sz="1800" kern="1200" baseline="0" dirty="0" smtClean="0">
                          <a:solidFill>
                            <a:schemeClr val="dk1"/>
                          </a:solidFill>
                          <a:effectLst/>
                          <a:latin typeface="+mn-lt"/>
                          <a:ea typeface="+mn-ea"/>
                          <a:cs typeface="+mn-cs"/>
                        </a:rPr>
                        <a:t> OF THE MODULE: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smtClean="0">
                          <a:solidFill>
                            <a:schemeClr val="dk1"/>
                          </a:solidFill>
                          <a:effectLst/>
                          <a:latin typeface="+mn-lt"/>
                          <a:ea typeface="+mn-ea"/>
                          <a:cs typeface="+mn-cs"/>
                        </a:rPr>
                        <a:t>To </a:t>
                      </a:r>
                      <a:r>
                        <a:rPr lang="en-US" sz="1800" kern="1200" dirty="0" smtClean="0">
                          <a:solidFill>
                            <a:schemeClr val="dk1"/>
                          </a:solidFill>
                          <a:effectLst/>
                          <a:latin typeface="+mn-lt"/>
                          <a:ea typeface="+mn-ea"/>
                          <a:cs typeface="+mn-cs"/>
                        </a:rPr>
                        <a:t>enable students to explore the performance industry in preparation for potential entry upon graduation</a:t>
                      </a:r>
                      <a:r>
                        <a:rPr lang="en-GB" sz="1800" kern="1200" dirty="0" smtClean="0">
                          <a:solidFill>
                            <a:schemeClr val="dk1"/>
                          </a:solidFill>
                          <a:effectLst/>
                          <a:latin typeface="+mn-lt"/>
                          <a:ea typeface="+mn-ea"/>
                          <a:cs typeface="+mn-cs"/>
                        </a:rPr>
                        <a:t>.</a:t>
                      </a:r>
                    </a:p>
                  </a:txBody>
                  <a:tcPr marL="68580" marR="68580" marT="0" marB="0"/>
                </a:tc>
              </a:tr>
              <a:tr h="3854074">
                <a:tc>
                  <a:txBody>
                    <a:bodyPr/>
                    <a:lstStyle/>
                    <a:p>
                      <a:pPr marL="637540" indent="-180340" algn="just" fontAlgn="auto" hangingPunct="1">
                        <a:spcBef>
                          <a:spcPts val="600"/>
                        </a:spcBef>
                        <a:spcAft>
                          <a:spcPts val="0"/>
                        </a:spcAft>
                      </a:pPr>
                      <a:r>
                        <a:rPr lang="en-GB" sz="1800" dirty="0">
                          <a:effectLst/>
                        </a:rPr>
                        <a:t> </a:t>
                      </a:r>
                      <a:r>
                        <a:rPr lang="en-GB" sz="1400" dirty="0">
                          <a:effectLst/>
                        </a:rPr>
                        <a:t> </a:t>
                      </a:r>
                    </a:p>
                    <a:p>
                      <a:pPr algn="just">
                        <a:spcAft>
                          <a:spcPts val="0"/>
                        </a:spcAft>
                      </a:pPr>
                      <a:r>
                        <a:rPr lang="en-GB" sz="1600" dirty="0">
                          <a:effectLst/>
                        </a:rPr>
                        <a:t>Upon the successful completion of this module, the student should be able to demonstrate the ability to</a:t>
                      </a:r>
                      <a:r>
                        <a:rPr lang="en-GB" sz="1600" dirty="0" smtClean="0">
                          <a:effectLst/>
                        </a:rPr>
                        <a:t>:</a:t>
                      </a:r>
                    </a:p>
                    <a:p>
                      <a:pPr algn="just">
                        <a:spcAft>
                          <a:spcPts val="0"/>
                        </a:spcAft>
                      </a:pPr>
                      <a:endParaRPr lang="en-GB" sz="14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US" sz="1800" dirty="0">
                          <a:effectLst/>
                        </a:rPr>
                        <a:t>Critically appraise their progressive strengths and weaknesses as theatre practitioners</a:t>
                      </a:r>
                      <a:r>
                        <a:rPr lang="en-GB" sz="1800" dirty="0">
                          <a:effectLst/>
                        </a:rPr>
                        <a:t>.</a:t>
                      </a:r>
                      <a:endParaRPr lang="en-GB" sz="20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GB" sz="1800" dirty="0">
                          <a:effectLst/>
                        </a:rPr>
                        <a:t>Present cumulative projects/portfolio for professional scrutiny.</a:t>
                      </a:r>
                      <a:endParaRPr lang="en-GB" sz="20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US" sz="1800" dirty="0">
                          <a:effectLst/>
                        </a:rPr>
                        <a:t>Apply to a high degree knowledge and relevant understanding of the performance industry</a:t>
                      </a:r>
                      <a:r>
                        <a:rPr lang="en-GB" sz="1800" dirty="0">
                          <a:effectLst/>
                        </a:rPr>
                        <a:t>.</a:t>
                      </a:r>
                      <a:endParaRPr lang="en-GB" sz="2000" dirty="0">
                        <a:effectLst/>
                      </a:endParaRPr>
                    </a:p>
                    <a:p>
                      <a:pPr marL="342900" lvl="0" indent="-342900" algn="just" fontAlgn="auto" hangingPunct="1">
                        <a:lnSpc>
                          <a:spcPct val="115000"/>
                        </a:lnSpc>
                        <a:spcBef>
                          <a:spcPts val="1200"/>
                        </a:spcBef>
                        <a:spcAft>
                          <a:spcPts val="0"/>
                        </a:spcAft>
                        <a:buFont typeface="Symbol" panose="05050102010706020507" pitchFamily="18" charset="2"/>
                        <a:buChar char=""/>
                      </a:pPr>
                      <a:r>
                        <a:rPr lang="en-US" sz="1800" dirty="0">
                          <a:effectLst/>
                        </a:rPr>
                        <a:t>Apply a high level of skill in their </a:t>
                      </a:r>
                      <a:r>
                        <a:rPr lang="en-US" sz="1800" b="1" dirty="0">
                          <a:effectLst/>
                        </a:rPr>
                        <a:t>presentation of themselves </a:t>
                      </a:r>
                      <a:r>
                        <a:rPr lang="en-US" sz="1800" dirty="0">
                          <a:effectLst/>
                        </a:rPr>
                        <a:t>as theatre practitioners.</a:t>
                      </a:r>
                      <a:endParaRPr lang="en-GB" sz="2000" dirty="0">
                        <a:effectLst/>
                      </a:endParaRPr>
                    </a:p>
                    <a:p>
                      <a:pPr marL="540385" indent="-180340" algn="just" fontAlgn="auto" hangingPunct="1">
                        <a:lnSpc>
                          <a:spcPct val="115000"/>
                        </a:lnSpc>
                        <a:spcBef>
                          <a:spcPts val="1200"/>
                        </a:spcBef>
                        <a:spcAft>
                          <a:spcPts val="0"/>
                        </a:spcAft>
                      </a:pPr>
                      <a:r>
                        <a:rPr lang="en-GB" sz="1800" dirty="0">
                          <a:effectLst/>
                        </a:rPr>
                        <a:t> </a:t>
                      </a:r>
                      <a:endParaRPr lang="en-GB" sz="20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2096569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5600" y="660401"/>
            <a:ext cx="9144000" cy="1643062"/>
          </a:xfrm>
        </p:spPr>
        <p:txBody>
          <a:bodyPr/>
          <a:lstStyle/>
          <a:p>
            <a:r>
              <a:rPr lang="en-GB" b="1" dirty="0" smtClean="0"/>
              <a:t>What do I do now?</a:t>
            </a:r>
            <a:endParaRPr lang="en-GB" b="1" dirty="0"/>
          </a:p>
        </p:txBody>
      </p:sp>
      <p:sp>
        <p:nvSpPr>
          <p:cNvPr id="3" name="Subtitle 2"/>
          <p:cNvSpPr>
            <a:spLocks noGrp="1"/>
          </p:cNvSpPr>
          <p:nvPr>
            <p:ph type="subTitle" idx="1"/>
          </p:nvPr>
        </p:nvSpPr>
        <p:spPr>
          <a:xfrm>
            <a:off x="1524000" y="2303462"/>
            <a:ext cx="9144000" cy="3944938"/>
          </a:xfrm>
        </p:spPr>
        <p:txBody>
          <a:bodyPr>
            <a:normAutofit/>
          </a:bodyPr>
          <a:lstStyle/>
          <a:p>
            <a:pPr marL="342900" indent="-342900">
              <a:buFont typeface="Arial" panose="020B0604020202020204" pitchFamily="34" charset="0"/>
              <a:buChar char="•"/>
            </a:pPr>
            <a:r>
              <a:rPr lang="en-GB" dirty="0" smtClean="0"/>
              <a:t>Begin your SWOT analysis </a:t>
            </a:r>
          </a:p>
          <a:p>
            <a:pPr marL="342900" indent="-342900">
              <a:buFont typeface="Arial" panose="020B0604020202020204" pitchFamily="34" charset="0"/>
              <a:buChar char="•"/>
            </a:pPr>
            <a:endParaRPr lang="en-GB" dirty="0" smtClean="0"/>
          </a:p>
          <a:p>
            <a:pPr marL="342900" indent="-342900">
              <a:buFont typeface="Arial" panose="020B0604020202020204" pitchFamily="34" charset="0"/>
              <a:buChar char="•"/>
            </a:pPr>
            <a:r>
              <a:rPr lang="en-GB" dirty="0" smtClean="0"/>
              <a:t>Begin to formulate your responses to your two questions in readiness for a tutorial by the end of November 2019</a:t>
            </a:r>
          </a:p>
          <a:p>
            <a:r>
              <a:rPr lang="en-GB" b="1" dirty="0" smtClean="0"/>
              <a:t>Q1:</a:t>
            </a:r>
            <a:r>
              <a:rPr lang="en-GB" dirty="0" smtClean="0"/>
              <a:t> Where am I?</a:t>
            </a:r>
          </a:p>
          <a:p>
            <a:r>
              <a:rPr lang="en-GB" b="1" dirty="0" smtClean="0"/>
              <a:t>Q2: </a:t>
            </a:r>
            <a:r>
              <a:rPr lang="en-GB" dirty="0" smtClean="0"/>
              <a:t>Where do I want to be</a:t>
            </a:r>
          </a:p>
          <a:p>
            <a:endParaRPr lang="en-GB" dirty="0" smtClean="0"/>
          </a:p>
          <a:p>
            <a:pPr marL="342900" indent="-342900" algn="l">
              <a:buFont typeface="Arial" panose="020B0604020202020204" pitchFamily="34" charset="0"/>
              <a:buChar char="•"/>
            </a:pPr>
            <a:r>
              <a:rPr lang="en-GB" dirty="0" smtClean="0"/>
              <a:t>Begin to fill in your Short, Mid and Long Term objectives forms using this information </a:t>
            </a:r>
            <a:r>
              <a:rPr lang="en-GB" smtClean="0"/>
              <a:t>and reflection.</a:t>
            </a:r>
            <a:endParaRPr lang="en-GB" dirty="0" smtClean="0"/>
          </a:p>
        </p:txBody>
      </p:sp>
    </p:spTree>
    <p:extLst>
      <p:ext uri="{BB962C8B-B14F-4D97-AF65-F5344CB8AC3E}">
        <p14:creationId xmlns:p14="http://schemas.microsoft.com/office/powerpoint/2010/main" val="33820566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503</TotalTime>
  <Words>470</Words>
  <Application>Microsoft Office PowerPoint</Application>
  <PresentationFormat>Widescreen</PresentationFormat>
  <Paragraphs>146</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Symbol</vt:lpstr>
      <vt:lpstr>Times New Roman</vt:lpstr>
      <vt:lpstr>Office Theme</vt:lpstr>
      <vt:lpstr>Professional Practice HPAC 6004</vt:lpstr>
      <vt:lpstr>Learning Outcomes</vt:lpstr>
      <vt:lpstr>When does this module happen?....</vt:lpstr>
      <vt:lpstr>CONTENT</vt:lpstr>
      <vt:lpstr>How is the module delivered?</vt:lpstr>
      <vt:lpstr>What is the framework of the module?</vt:lpstr>
      <vt:lpstr>What do I do now?.....</vt:lpstr>
      <vt:lpstr>PowerPoint Presentation</vt:lpstr>
      <vt:lpstr>In order to answer these questions HONESTLY you must undertake a SWOT analysis of yourself and your thoughts and ideas….</vt:lpstr>
      <vt:lpstr>Strengths</vt:lpstr>
      <vt:lpstr>Weaknesses</vt:lpstr>
      <vt:lpstr>Opportunities</vt:lpstr>
      <vt:lpstr>Threats</vt:lpstr>
      <vt:lpstr>Learning Outcomes</vt:lpstr>
      <vt:lpstr>What do I do now?</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 HPAC 6004</dc:title>
  <dc:creator>Lynne Seymour</dc:creator>
  <cp:lastModifiedBy>Lynne Seymour</cp:lastModifiedBy>
  <cp:revision>9</cp:revision>
  <dcterms:created xsi:type="dcterms:W3CDTF">2018-09-25T09:22:28Z</dcterms:created>
  <dcterms:modified xsi:type="dcterms:W3CDTF">2019-09-23T16:47:52Z</dcterms:modified>
</cp:coreProperties>
</file>