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3" r:id="rId19"/>
    <p:sldId id="274" r:id="rId20"/>
    <p:sldId id="278" r:id="rId21"/>
    <p:sldId id="275" r:id="rId22"/>
    <p:sldId id="276"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cked"/>
        <c:varyColors val="0"/>
        <c:ser>
          <c:idx val="0"/>
          <c:order val="0"/>
          <c:tx>
            <c:strRef>
              <c:f>Sheet1!$B$1</c:f>
              <c:strCache>
                <c:ptCount val="1"/>
                <c:pt idx="0">
                  <c:v>total </c:v>
                </c:pt>
              </c:strCache>
            </c:strRef>
          </c:tx>
          <c:spPr>
            <a:ln w="28575" cap="rnd">
              <a:solidFill>
                <a:srgbClr val="FF0000"/>
              </a:solidFill>
              <a:round/>
            </a:ln>
            <a:effectLst/>
          </c:spPr>
          <c:marker>
            <c:symbol val="none"/>
          </c:marker>
          <c:cat>
            <c:strRef>
              <c:f>Sheet1!$A$2:$A$3</c:f>
              <c:strCache>
                <c:ptCount val="2"/>
                <c:pt idx="0">
                  <c:v>pre-advertisement</c:v>
                </c:pt>
                <c:pt idx="1">
                  <c:v>post-advertisement </c:v>
                </c:pt>
              </c:strCache>
            </c:strRef>
          </c:cat>
          <c:val>
            <c:numRef>
              <c:f>Sheet1!$B$2:$B$3</c:f>
              <c:numCache>
                <c:formatCode>General</c:formatCode>
                <c:ptCount val="2"/>
                <c:pt idx="0">
                  <c:v>285</c:v>
                </c:pt>
                <c:pt idx="1">
                  <c:v>345</c:v>
                </c:pt>
              </c:numCache>
            </c:numRef>
          </c:val>
          <c:smooth val="0"/>
          <c:extLst>
            <c:ext xmlns:c16="http://schemas.microsoft.com/office/drawing/2014/chart" uri="{C3380CC4-5D6E-409C-BE32-E72D297353CC}">
              <c16:uniqueId val="{00000000-0617-4AD3-AAA2-FF29615A1A29}"/>
            </c:ext>
          </c:extLst>
        </c:ser>
        <c:dLbls>
          <c:showLegendKey val="0"/>
          <c:showVal val="0"/>
          <c:showCatName val="0"/>
          <c:showSerName val="0"/>
          <c:showPercent val="0"/>
          <c:showBubbleSize val="0"/>
        </c:dLbls>
        <c:smooth val="0"/>
        <c:axId val="320236832"/>
        <c:axId val="320238472"/>
      </c:lineChart>
      <c:catAx>
        <c:axId val="3202368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0238472"/>
        <c:crosses val="autoZero"/>
        <c:auto val="1"/>
        <c:lblAlgn val="ctr"/>
        <c:lblOffset val="100"/>
        <c:noMultiLvlLbl val="0"/>
      </c:catAx>
      <c:valAx>
        <c:axId val="3202384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02368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Sheet1!$B$1</c:f>
              <c:strCache>
                <c:ptCount val="1"/>
                <c:pt idx="0">
                  <c:v>Female </c:v>
                </c:pt>
              </c:strCache>
            </c:strRef>
          </c:tx>
          <c:spPr>
            <a:ln w="28575" cap="rnd">
              <a:solidFill>
                <a:srgbClr val="FF0000"/>
              </a:solidFill>
              <a:round/>
            </a:ln>
            <a:effectLst/>
          </c:spPr>
          <c:marker>
            <c:symbol val="none"/>
          </c:marker>
          <c:cat>
            <c:strRef>
              <c:f>Sheet1!$A$2:$A$3</c:f>
              <c:strCache>
                <c:ptCount val="2"/>
                <c:pt idx="0">
                  <c:v>pre-advertisement</c:v>
                </c:pt>
                <c:pt idx="1">
                  <c:v>post-advertisement </c:v>
                </c:pt>
              </c:strCache>
            </c:strRef>
          </c:cat>
          <c:val>
            <c:numRef>
              <c:f>Sheet1!$B$2:$B$3</c:f>
              <c:numCache>
                <c:formatCode>General</c:formatCode>
                <c:ptCount val="2"/>
                <c:pt idx="0">
                  <c:v>161</c:v>
                </c:pt>
                <c:pt idx="1">
                  <c:v>178</c:v>
                </c:pt>
              </c:numCache>
            </c:numRef>
          </c:val>
          <c:smooth val="0"/>
          <c:extLst>
            <c:ext xmlns:c16="http://schemas.microsoft.com/office/drawing/2014/chart" uri="{C3380CC4-5D6E-409C-BE32-E72D297353CC}">
              <c16:uniqueId val="{00000000-2BCD-4AAD-BB3C-60440277CAF1}"/>
            </c:ext>
          </c:extLst>
        </c:ser>
        <c:ser>
          <c:idx val="1"/>
          <c:order val="1"/>
          <c:tx>
            <c:strRef>
              <c:f>Sheet1!$C$1</c:f>
              <c:strCache>
                <c:ptCount val="1"/>
                <c:pt idx="0">
                  <c:v>Male </c:v>
                </c:pt>
              </c:strCache>
            </c:strRef>
          </c:tx>
          <c:spPr>
            <a:ln w="28575" cap="rnd">
              <a:solidFill>
                <a:schemeClr val="accent1"/>
              </a:solidFill>
              <a:round/>
            </a:ln>
            <a:effectLst/>
          </c:spPr>
          <c:marker>
            <c:symbol val="none"/>
          </c:marker>
          <c:cat>
            <c:strRef>
              <c:f>Sheet1!$A$2:$A$3</c:f>
              <c:strCache>
                <c:ptCount val="2"/>
                <c:pt idx="0">
                  <c:v>pre-advertisement</c:v>
                </c:pt>
                <c:pt idx="1">
                  <c:v>post-advertisement </c:v>
                </c:pt>
              </c:strCache>
            </c:strRef>
          </c:cat>
          <c:val>
            <c:numRef>
              <c:f>Sheet1!$C$2:$C$3</c:f>
              <c:numCache>
                <c:formatCode>General</c:formatCode>
                <c:ptCount val="2"/>
                <c:pt idx="0">
                  <c:v>124</c:v>
                </c:pt>
                <c:pt idx="1">
                  <c:v>167</c:v>
                </c:pt>
              </c:numCache>
            </c:numRef>
          </c:val>
          <c:smooth val="0"/>
          <c:extLst>
            <c:ext xmlns:c16="http://schemas.microsoft.com/office/drawing/2014/chart" uri="{C3380CC4-5D6E-409C-BE32-E72D297353CC}">
              <c16:uniqueId val="{00000001-2BCD-4AAD-BB3C-60440277CAF1}"/>
            </c:ext>
          </c:extLst>
        </c:ser>
        <c:dLbls>
          <c:showLegendKey val="0"/>
          <c:showVal val="0"/>
          <c:showCatName val="0"/>
          <c:showSerName val="0"/>
          <c:showPercent val="0"/>
          <c:showBubbleSize val="0"/>
        </c:dLbls>
        <c:smooth val="0"/>
        <c:axId val="320236832"/>
        <c:axId val="320238472"/>
      </c:lineChart>
      <c:catAx>
        <c:axId val="3202368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0238472"/>
        <c:crosses val="autoZero"/>
        <c:auto val="1"/>
        <c:lblAlgn val="ctr"/>
        <c:lblOffset val="100"/>
        <c:noMultiLvlLbl val="0"/>
      </c:catAx>
      <c:valAx>
        <c:axId val="3202384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02368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0.04245</cdr:x>
      <cdr:y>0</cdr:y>
    </cdr:from>
    <cdr:to>
      <cdr:x>0.27192</cdr:x>
      <cdr:y>0.07693</cdr:y>
    </cdr:to>
    <cdr:sp macro="" textlink="">
      <cdr:nvSpPr>
        <cdr:cNvPr id="2" name="TextBox 7">
          <a:extLst xmlns:a="http://schemas.openxmlformats.org/drawingml/2006/main">
            <a:ext uri="{FF2B5EF4-FFF2-40B4-BE49-F238E27FC236}">
              <a16:creationId xmlns:a16="http://schemas.microsoft.com/office/drawing/2014/main" id="{7B922AF3-1ECE-4BF2-A3EB-0E8E89CF3E97}"/>
            </a:ext>
          </a:extLst>
        </cdr:cNvPr>
        <cdr:cNvSpPr txBox="1"/>
      </cdr:nvSpPr>
      <cdr:spPr>
        <a:xfrm xmlns:a="http://schemas.openxmlformats.org/drawingml/2006/main">
          <a:off x="232885" y="-2107095"/>
          <a:ext cx="1258956" cy="246221"/>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GB" sz="1000" u="sng" dirty="0"/>
            <a:t>Figure 2.</a:t>
          </a:r>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C18609-F0DF-461B-9435-6B2C530AA4BD}" type="datetimeFigureOut">
              <a:rPr lang="en-GB" smtClean="0"/>
              <a:t>08/05/2018</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4151998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C18609-F0DF-461B-9435-6B2C530AA4BD}"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4073685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C18609-F0DF-461B-9435-6B2C530AA4BD}"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1618073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C18609-F0DF-461B-9435-6B2C530AA4BD}"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604515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C18609-F0DF-461B-9435-6B2C530AA4BD}"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3881078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C18609-F0DF-461B-9435-6B2C530AA4BD}"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825818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C18609-F0DF-461B-9435-6B2C530AA4BD}"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3990575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3C18609-F0DF-461B-9435-6B2C530AA4BD}"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389507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3C18609-F0DF-461B-9435-6B2C530AA4BD}" type="datetimeFigureOut">
              <a:rPr lang="en-GB" smtClean="0"/>
              <a:t>08/05/2018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3621973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C18609-F0DF-461B-9435-6B2C530AA4BD}"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1886563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C18609-F0DF-461B-9435-6B2C530AA4BD}"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75EC6F-0FC7-46D8-9D39-AFD79CF60124}" type="slidenum">
              <a:rPr lang="en-GB" smtClean="0"/>
              <a:t>‹#›</a:t>
            </a:fld>
            <a:endParaRPr lang="en-GB"/>
          </a:p>
        </p:txBody>
      </p:sp>
    </p:spTree>
    <p:extLst>
      <p:ext uri="{BB962C8B-B14F-4D97-AF65-F5344CB8AC3E}">
        <p14:creationId xmlns:p14="http://schemas.microsoft.com/office/powerpoint/2010/main" val="2854510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3C18609-F0DF-461B-9435-6B2C530AA4BD}" type="datetimeFigureOut">
              <a:rPr lang="en-GB" smtClean="0"/>
              <a:t>08/05/2018</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275EC6F-0FC7-46D8-9D39-AFD79CF60124}"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305136"/>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6597A-29E9-4B22-8438-BF9ECD03A3EB}"/>
              </a:ext>
            </a:extLst>
          </p:cNvPr>
          <p:cNvSpPr>
            <a:spLocks noGrp="1"/>
          </p:cNvSpPr>
          <p:nvPr>
            <p:ph type="ctrTitle"/>
          </p:nvPr>
        </p:nvSpPr>
        <p:spPr>
          <a:xfrm>
            <a:off x="960933" y="960241"/>
            <a:ext cx="6849699" cy="4203872"/>
          </a:xfrm>
        </p:spPr>
        <p:txBody>
          <a:bodyPr anchor="ctr">
            <a:normAutofit/>
          </a:bodyPr>
          <a:lstStyle/>
          <a:p>
            <a:pPr algn="r"/>
            <a:r>
              <a:rPr lang="en-GB" sz="5400"/>
              <a:t>Educational Media and Attitude Change</a:t>
            </a:r>
          </a:p>
        </p:txBody>
      </p:sp>
      <p:sp>
        <p:nvSpPr>
          <p:cNvPr id="3" name="Subtitle 2">
            <a:extLst>
              <a:ext uri="{FF2B5EF4-FFF2-40B4-BE49-F238E27FC236}">
                <a16:creationId xmlns:a16="http://schemas.microsoft.com/office/drawing/2014/main" id="{D569233D-3E29-4158-8F87-676706BFBA1B}"/>
              </a:ext>
            </a:extLst>
          </p:cNvPr>
          <p:cNvSpPr>
            <a:spLocks noGrp="1"/>
          </p:cNvSpPr>
          <p:nvPr>
            <p:ph type="subTitle" idx="1"/>
          </p:nvPr>
        </p:nvSpPr>
        <p:spPr>
          <a:xfrm>
            <a:off x="8453071" y="964028"/>
            <a:ext cx="2770873" cy="4196299"/>
          </a:xfrm>
        </p:spPr>
        <p:txBody>
          <a:bodyPr anchor="ctr">
            <a:normAutofit/>
          </a:bodyPr>
          <a:lstStyle/>
          <a:p>
            <a:r>
              <a:rPr lang="en-GB" dirty="0"/>
              <a:t>A Study of Television Advertisements Regarding Child Abuse </a:t>
            </a:r>
          </a:p>
        </p:txBody>
      </p:sp>
    </p:spTree>
    <p:extLst>
      <p:ext uri="{BB962C8B-B14F-4D97-AF65-F5344CB8AC3E}">
        <p14:creationId xmlns:p14="http://schemas.microsoft.com/office/powerpoint/2010/main" val="112560954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FAA19-B4C4-4742-AE26-DF9E5DE6A252}"/>
              </a:ext>
            </a:extLst>
          </p:cNvPr>
          <p:cNvSpPr>
            <a:spLocks noGrp="1"/>
          </p:cNvSpPr>
          <p:nvPr>
            <p:ph type="title"/>
          </p:nvPr>
        </p:nvSpPr>
        <p:spPr/>
        <p:txBody>
          <a:bodyPr>
            <a:normAutofit/>
          </a:bodyPr>
          <a:lstStyle/>
          <a:p>
            <a:r>
              <a:rPr lang="en-GB" dirty="0"/>
              <a:t>Abstract </a:t>
            </a:r>
          </a:p>
        </p:txBody>
      </p:sp>
      <p:sp>
        <p:nvSpPr>
          <p:cNvPr id="39" name="Content Placeholder 2">
            <a:extLst>
              <a:ext uri="{FF2B5EF4-FFF2-40B4-BE49-F238E27FC236}">
                <a16:creationId xmlns:a16="http://schemas.microsoft.com/office/drawing/2014/main" id="{150F2063-2E92-446D-AFA8-C350908C256F}"/>
              </a:ext>
            </a:extLst>
          </p:cNvPr>
          <p:cNvSpPr>
            <a:spLocks noGrp="1"/>
          </p:cNvSpPr>
          <p:nvPr>
            <p:ph idx="1"/>
          </p:nvPr>
        </p:nvSpPr>
        <p:spPr/>
        <p:txBody>
          <a:bodyPr>
            <a:normAutofit fontScale="85000" lnSpcReduction="10000"/>
          </a:bodyPr>
          <a:lstStyle/>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Changing of attitude via the media and how to do it is one of the most important skills to acquire when educational messages need to be aired to the public. Research suggests that attitude change in the media sector is largely to do with persuasive techniques used by government, retailers and/or anyone who is trying to send a message out far and wide. This study aimed to explore the effectiveness of the Elaboration Likelihood Model, first developed by Petty and Cacioppo (1981), with regards to television advertisements showing information about child abuse by the NSPCC aired in 2000. Using a repeated measures design, 10 participants took part in a questionnaire using a semantic differential scale before and after watching the NSPCC child abuse advertisement. The hypothesis for this study was supported, the elaboration likelihood was higher after watching the advert, and surprisingly, although both genders scores supported the study, male participants shown a higher incline in scoring pre to post advertisement. Overall, attitude change after watching a media persuasive advertisement was a success in this study. </a:t>
            </a:r>
          </a:p>
          <a:p>
            <a:pPr marL="0" indent="0">
              <a:buNone/>
            </a:pPr>
            <a:endParaRPr lang="en-GB" dirty="0"/>
          </a:p>
        </p:txBody>
      </p:sp>
    </p:spTree>
    <p:extLst>
      <p:ext uri="{BB962C8B-B14F-4D97-AF65-F5344CB8AC3E}">
        <p14:creationId xmlns:p14="http://schemas.microsoft.com/office/powerpoint/2010/main" val="32031127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9652-BBD2-4F74-826F-A3703A75512D}"/>
              </a:ext>
            </a:extLst>
          </p:cNvPr>
          <p:cNvSpPr>
            <a:spLocks noGrp="1"/>
          </p:cNvSpPr>
          <p:nvPr>
            <p:ph type="title"/>
          </p:nvPr>
        </p:nvSpPr>
        <p:spPr>
          <a:xfrm>
            <a:off x="960933" y="960241"/>
            <a:ext cx="6849699" cy="4203872"/>
          </a:xfrm>
        </p:spPr>
        <p:txBody>
          <a:bodyPr vert="horz" lIns="91440" tIns="45720" rIns="91440" bIns="0" rtlCol="0" anchor="ctr">
            <a:normAutofit/>
          </a:bodyPr>
          <a:lstStyle/>
          <a:p>
            <a:pPr algn="r"/>
            <a:r>
              <a:rPr lang="en-US" sz="5400"/>
              <a:t>Introduction </a:t>
            </a:r>
          </a:p>
        </p:txBody>
      </p:sp>
    </p:spTree>
    <p:extLst>
      <p:ext uri="{BB962C8B-B14F-4D97-AF65-F5344CB8AC3E}">
        <p14:creationId xmlns:p14="http://schemas.microsoft.com/office/powerpoint/2010/main" val="212400746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B6BABFC-2A30-49DC-ABD8-21C55A442750}"/>
              </a:ext>
            </a:extLst>
          </p:cNvPr>
          <p:cNvSpPr>
            <a:spLocks noGrp="1"/>
          </p:cNvSpPr>
          <p:nvPr>
            <p:ph idx="1"/>
          </p:nvPr>
        </p:nvSpPr>
        <p:spPr>
          <a:xfrm>
            <a:off x="1294362" y="955558"/>
            <a:ext cx="9603275" cy="4809138"/>
          </a:xfrm>
        </p:spPr>
        <p:txBody>
          <a:bodyPr>
            <a:normAutofit fontScale="92500" lnSpcReduction="10000"/>
          </a:bodyPr>
          <a:lstStyle/>
          <a:p>
            <a:pPr marL="0" indent="0" algn="ctr">
              <a:lnSpc>
                <a:spcPct val="107000"/>
              </a:lnSpc>
              <a:spcAft>
                <a:spcPts val="800"/>
              </a:spcAft>
              <a:buNone/>
            </a:pPr>
            <a:r>
              <a:rPr lang="en-GB" sz="2200" dirty="0">
                <a:latin typeface="Calibri" panose="020F0502020204030204" pitchFamily="34" charset="0"/>
                <a:ea typeface="Calibri" panose="020F0502020204030204" pitchFamily="34" charset="0"/>
                <a:cs typeface="Times New Roman" panose="02020603050405020304" pitchFamily="18" charset="0"/>
              </a:rPr>
              <a:t>Over the past few decades, a large amount of studies has attempted to understand why media has such an affect on consumers, and how it may change their attitudes and beliefs of a certain subject. According to Kassarjian and Kassarjian (1979) ‘</a:t>
            </a:r>
            <a:r>
              <a:rPr lang="en-GB" sz="2200" i="1" dirty="0">
                <a:latin typeface="Calibri" panose="020F0502020204030204" pitchFamily="34" charset="0"/>
                <a:ea typeface="Calibri" panose="020F0502020204030204" pitchFamily="34" charset="0"/>
                <a:cs typeface="Times New Roman" panose="02020603050405020304" pitchFamily="18" charset="0"/>
              </a:rPr>
              <a:t>attitudes clearly have become the central focus of consumer behaviour research’.</a:t>
            </a:r>
            <a:r>
              <a:rPr lang="en-GB" sz="2200" dirty="0">
                <a:latin typeface="Calibri" panose="020F0502020204030204" pitchFamily="34" charset="0"/>
                <a:ea typeface="Calibri" panose="020F0502020204030204" pitchFamily="34" charset="0"/>
                <a:cs typeface="Times New Roman" panose="02020603050405020304" pitchFamily="18" charset="0"/>
              </a:rPr>
              <a:t> To enable attitude change, techniques of persuasion are normally used, particularly in television adverts regarding pro-social or educational media. There are many different types of persuasion to use, but according to Petty and Cacioppo (1981) persuasion in media takes one of two distinct routes; the ‘</a:t>
            </a:r>
            <a:r>
              <a:rPr lang="en-GB" sz="2200" i="1" dirty="0">
                <a:latin typeface="Calibri" panose="020F0502020204030204" pitchFamily="34" charset="0"/>
                <a:ea typeface="Calibri" panose="020F0502020204030204" pitchFamily="34" charset="0"/>
                <a:cs typeface="Times New Roman" panose="02020603050405020304" pitchFamily="18" charset="0"/>
              </a:rPr>
              <a:t>central’</a:t>
            </a:r>
            <a:r>
              <a:rPr lang="en-GB" sz="2200" dirty="0">
                <a:latin typeface="Calibri" panose="020F0502020204030204" pitchFamily="34" charset="0"/>
                <a:ea typeface="Calibri" panose="020F0502020204030204" pitchFamily="34" charset="0"/>
                <a:cs typeface="Times New Roman" panose="02020603050405020304" pitchFamily="18" charset="0"/>
              </a:rPr>
              <a:t> route or the ‘</a:t>
            </a:r>
            <a:r>
              <a:rPr lang="en-GB" sz="2200" i="1" dirty="0">
                <a:latin typeface="Calibri" panose="020F0502020204030204" pitchFamily="34" charset="0"/>
                <a:ea typeface="Calibri" panose="020F0502020204030204" pitchFamily="34" charset="0"/>
                <a:cs typeface="Times New Roman" panose="02020603050405020304" pitchFamily="18" charset="0"/>
              </a:rPr>
              <a:t>peripheral</a:t>
            </a:r>
            <a:r>
              <a:rPr lang="en-GB" sz="2200" dirty="0">
                <a:latin typeface="Calibri" panose="020F0502020204030204" pitchFamily="34" charset="0"/>
                <a:ea typeface="Calibri" panose="020F0502020204030204" pitchFamily="34" charset="0"/>
                <a:cs typeface="Times New Roman" panose="02020603050405020304" pitchFamily="18" charset="0"/>
              </a:rPr>
              <a:t>’ route. The central route sees attitude change as resulting from a person’s interest and involvement in the information. Theoretical approaches that support the central route are the ‘Cognitive Justification of Attitude Discrepant Behaviour () and the Retention of Product-relevant Information (Bettman, 1979). The peripheral route on the other hand is not an attitude change because the person has considered the interest and involvement in the issue, but an attitude change of the issue due to positive or negative cues. For example, good cues could be good food, expert sources or following the attitudes of another because they may like that person.</a:t>
            </a:r>
          </a:p>
          <a:p>
            <a:endParaRPr lang="en-GB" dirty="0"/>
          </a:p>
        </p:txBody>
      </p:sp>
    </p:spTree>
    <p:extLst>
      <p:ext uri="{BB962C8B-B14F-4D97-AF65-F5344CB8AC3E}">
        <p14:creationId xmlns:p14="http://schemas.microsoft.com/office/powerpoint/2010/main" val="265447917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3C9DB3-810D-4480-947B-0B2434F73D91}"/>
              </a:ext>
            </a:extLst>
          </p:cNvPr>
          <p:cNvSpPr>
            <a:spLocks noGrp="1"/>
          </p:cNvSpPr>
          <p:nvPr>
            <p:ph idx="1"/>
          </p:nvPr>
        </p:nvSpPr>
        <p:spPr>
          <a:xfrm>
            <a:off x="1417983" y="1756001"/>
            <a:ext cx="9716384" cy="3345997"/>
          </a:xfrm>
        </p:spPr>
        <p:txBody>
          <a:bodyPr>
            <a:normAutofit lnSpcReduction="10000"/>
          </a:bodyPr>
          <a:lstStyle/>
          <a:p>
            <a:pPr marL="0" indent="0" algn="ctr">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The ‘Elaboration Likelihood Model’ of persuasion (otherwise known as ELM) is based upon the two routes of persuasion (Petty and Cacioppo, 1981). The basic principle of the ELM is that various methods of persuasion may work best depending on the elaboration likelihood (the interest the consumer has in the product, may be high or low). When the elaboration likelihood is high, a central route to persuasion will work better; when the elaboration likelihood is low, a peripheral route of persuasion will work better. Petty and Cacioppo (1981) study into persuasive effects of the media supported the two routes of persuasion, after asking undergraduate participants to rate disposable razors, displayed using a magazine advertisement and endorsed by a celebrity. It was found that attitudes of high elaborative endorsement had a greater impact than low.</a:t>
            </a:r>
          </a:p>
          <a:p>
            <a:endParaRPr lang="en-GB" dirty="0"/>
          </a:p>
        </p:txBody>
      </p:sp>
    </p:spTree>
    <p:extLst>
      <p:ext uri="{BB962C8B-B14F-4D97-AF65-F5344CB8AC3E}">
        <p14:creationId xmlns:p14="http://schemas.microsoft.com/office/powerpoint/2010/main" val="2489536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C035F4-A846-4B08-95D0-4C759230436D}"/>
              </a:ext>
            </a:extLst>
          </p:cNvPr>
          <p:cNvSpPr>
            <a:spLocks noGrp="1"/>
          </p:cNvSpPr>
          <p:nvPr>
            <p:ph idx="1"/>
          </p:nvPr>
        </p:nvSpPr>
        <p:spPr>
          <a:xfrm>
            <a:off x="1450392" y="1703693"/>
            <a:ext cx="9291215" cy="3450613"/>
          </a:xfrm>
        </p:spPr>
        <p:txBody>
          <a:bodyPr>
            <a:normAutofit fontScale="92500" lnSpcReduction="20000"/>
          </a:bodyPr>
          <a:lstStyle/>
          <a:p>
            <a:pPr marL="0" indent="0" algn="ctr">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With this in mind, the ELM can be applied to educational media; this study will focus on the persuasive techniques and attitude changes regarding advertisements showing child abuse on television. Finding out whether advertisements educating the public on the fact that child abuse is occurring and needs help to be stopped is a powerful tool. With statistics showing more than 58,000 children suffered abuse at the hands of adults last year, (NSPCC  Statistics, 2018) knowing which adverts are better at informing the public is powerful as the fight against childhood abuse can be stronger if more people know about it. </a:t>
            </a:r>
          </a:p>
          <a:p>
            <a:pPr marL="0" indent="0" algn="ctr">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The aim of this study was to analyse whether high or low elaborative likelihood impacted on attitude change regarding the childhood abuse advertisement. The hypothesis for this study was that the participants likelihood of </a:t>
            </a:r>
            <a:r>
              <a:rPr lang="en-GB" i="1" dirty="0">
                <a:latin typeface="Calibri" panose="020F0502020204030204" pitchFamily="34" charset="0"/>
                <a:ea typeface="Calibri" panose="020F0502020204030204" pitchFamily="34" charset="0"/>
                <a:cs typeface="Times New Roman" panose="02020603050405020304" pitchFamily="18" charset="0"/>
              </a:rPr>
              <a:t>being affected emotionally and willingness to help</a:t>
            </a:r>
            <a:r>
              <a:rPr lang="en-GB" dirty="0">
                <a:latin typeface="Calibri" panose="020F0502020204030204" pitchFamily="34" charset="0"/>
                <a:ea typeface="Calibri" panose="020F0502020204030204" pitchFamily="34" charset="0"/>
                <a:cs typeface="Times New Roman" panose="02020603050405020304" pitchFamily="18" charset="0"/>
              </a:rPr>
              <a:t> would increase after watching a short educational advertisement on child abuse, aired by the NSPCC (2000) as the elaborative likelihood would be higher. </a:t>
            </a:r>
          </a:p>
          <a:p>
            <a:pPr algn="ctr"/>
            <a:endParaRPr lang="en-GB" dirty="0"/>
          </a:p>
        </p:txBody>
      </p:sp>
    </p:spTree>
    <p:extLst>
      <p:ext uri="{BB962C8B-B14F-4D97-AF65-F5344CB8AC3E}">
        <p14:creationId xmlns:p14="http://schemas.microsoft.com/office/powerpoint/2010/main" val="2927150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DEF16EA-6144-4EC4-8BC9-2ADE219ED7C9}"/>
              </a:ext>
            </a:extLst>
          </p:cNvPr>
          <p:cNvSpPr>
            <a:spLocks noGrp="1"/>
          </p:cNvSpPr>
          <p:nvPr>
            <p:ph type="title"/>
          </p:nvPr>
        </p:nvSpPr>
        <p:spPr>
          <a:xfrm>
            <a:off x="1610605" y="2379765"/>
            <a:ext cx="9291215" cy="1049235"/>
          </a:xfrm>
        </p:spPr>
        <p:txBody>
          <a:bodyPr/>
          <a:lstStyle/>
          <a:p>
            <a:r>
              <a:rPr lang="en-GB" dirty="0"/>
              <a:t>Methodology </a:t>
            </a:r>
          </a:p>
        </p:txBody>
      </p:sp>
    </p:spTree>
    <p:extLst>
      <p:ext uri="{BB962C8B-B14F-4D97-AF65-F5344CB8AC3E}">
        <p14:creationId xmlns:p14="http://schemas.microsoft.com/office/powerpoint/2010/main" val="2483980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0A9351-8A01-4169-A95D-EB42EC369554}"/>
              </a:ext>
            </a:extLst>
          </p:cNvPr>
          <p:cNvSpPr>
            <a:spLocks noGrp="1"/>
          </p:cNvSpPr>
          <p:nvPr>
            <p:ph type="title"/>
          </p:nvPr>
        </p:nvSpPr>
        <p:spPr>
          <a:xfrm>
            <a:off x="1450329" y="462584"/>
            <a:ext cx="5532328" cy="685220"/>
          </a:xfrm>
        </p:spPr>
        <p:txBody>
          <a:bodyPr/>
          <a:lstStyle/>
          <a:p>
            <a:r>
              <a:rPr lang="en-GB" dirty="0"/>
              <a:t>Participants</a:t>
            </a:r>
          </a:p>
        </p:txBody>
      </p:sp>
      <p:pic>
        <p:nvPicPr>
          <p:cNvPr id="7" name="Picture Placeholder 6" descr="A picture containing vector graphics&#10;&#10;Description generated with high confidence">
            <a:extLst>
              <a:ext uri="{FF2B5EF4-FFF2-40B4-BE49-F238E27FC236}">
                <a16:creationId xmlns:a16="http://schemas.microsoft.com/office/drawing/2014/main" id="{B23FEC5C-6209-4102-AEDE-5557E6D7D8E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9388" r="19388"/>
          <a:stretch>
            <a:fillRect/>
          </a:stretch>
        </p:blipFill>
        <p:spPr/>
      </p:pic>
      <p:sp>
        <p:nvSpPr>
          <p:cNvPr id="5" name="Text Placeholder 4">
            <a:extLst>
              <a:ext uri="{FF2B5EF4-FFF2-40B4-BE49-F238E27FC236}">
                <a16:creationId xmlns:a16="http://schemas.microsoft.com/office/drawing/2014/main" id="{D959D8AD-4781-4B44-9938-34E99C21E2B3}"/>
              </a:ext>
            </a:extLst>
          </p:cNvPr>
          <p:cNvSpPr>
            <a:spLocks noGrp="1"/>
          </p:cNvSpPr>
          <p:nvPr>
            <p:ph type="body" sz="half" idx="2"/>
          </p:nvPr>
        </p:nvSpPr>
        <p:spPr>
          <a:xfrm>
            <a:off x="1450329" y="1283408"/>
            <a:ext cx="5524404" cy="3866327"/>
          </a:xfrm>
        </p:spPr>
        <p:txBody>
          <a:bodyPr>
            <a:normAutofit lnSpcReduction="10000"/>
          </a:bodyPr>
          <a:lstStyle/>
          <a:p>
            <a:pPr marL="285750" indent="-285750" algn="l">
              <a:buFont typeface="Arial" panose="020B0604020202020204" pitchFamily="34" charset="0"/>
              <a:buChar char="•"/>
            </a:pPr>
            <a:r>
              <a:rPr lang="en-GB" dirty="0"/>
              <a:t>Ten adults aged between 21 &amp; 60 years of age</a:t>
            </a:r>
          </a:p>
          <a:p>
            <a:pPr marL="285750" indent="-285750" algn="l">
              <a:buFont typeface="Arial" panose="020B0604020202020204" pitchFamily="34" charset="0"/>
              <a:buChar char="•"/>
            </a:pPr>
            <a:r>
              <a:rPr lang="en-GB" dirty="0"/>
              <a:t>Five males and five females </a:t>
            </a:r>
          </a:p>
          <a:p>
            <a:pPr marL="285750" indent="-285750" algn="l">
              <a:buFont typeface="Arial" panose="020B0604020202020204" pitchFamily="34" charset="0"/>
              <a:buChar char="•"/>
            </a:pPr>
            <a:r>
              <a:rPr lang="en-GB" dirty="0"/>
              <a:t>All known to the researcher </a:t>
            </a:r>
          </a:p>
          <a:p>
            <a:pPr marL="285750" indent="-285750" algn="l">
              <a:buFont typeface="Arial" panose="020B0604020202020204" pitchFamily="34" charset="0"/>
              <a:buChar char="•"/>
            </a:pPr>
            <a:r>
              <a:rPr lang="en-GB" dirty="0"/>
              <a:t>All participants gave permission for the researcher to use the data gathered and were given the right to withdraw at any time </a:t>
            </a:r>
          </a:p>
          <a:p>
            <a:pPr marL="285750" indent="-285750" algn="l">
              <a:buFont typeface="Arial" panose="020B0604020202020204" pitchFamily="34" charset="0"/>
              <a:buChar char="•"/>
            </a:pPr>
            <a:r>
              <a:rPr lang="en-GB" dirty="0"/>
              <a:t>To protect the identity of the participants, names have been removed and replaced with numbers 1-10</a:t>
            </a:r>
          </a:p>
          <a:p>
            <a:pPr marL="285750" indent="-285750" algn="l">
              <a:buFont typeface="Arial" panose="020B0604020202020204" pitchFamily="34" charset="0"/>
              <a:buChar char="•"/>
            </a:pPr>
            <a:r>
              <a:rPr lang="en-GB" dirty="0"/>
              <a:t>Ethical issues </a:t>
            </a:r>
            <a:r>
              <a:rPr lang="en-GB"/>
              <a:t>were fully considered</a:t>
            </a:r>
            <a:endParaRPr lang="en-GB" dirty="0"/>
          </a:p>
        </p:txBody>
      </p:sp>
    </p:spTree>
    <p:extLst>
      <p:ext uri="{BB962C8B-B14F-4D97-AF65-F5344CB8AC3E}">
        <p14:creationId xmlns:p14="http://schemas.microsoft.com/office/powerpoint/2010/main" val="2927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3C46-D556-44CE-875C-B57E1B2B2863}"/>
              </a:ext>
            </a:extLst>
          </p:cNvPr>
          <p:cNvSpPr>
            <a:spLocks noGrp="1"/>
          </p:cNvSpPr>
          <p:nvPr>
            <p:ph type="title"/>
          </p:nvPr>
        </p:nvSpPr>
        <p:spPr>
          <a:xfrm>
            <a:off x="1449205" y="527775"/>
            <a:ext cx="9291215" cy="1049235"/>
          </a:xfrm>
        </p:spPr>
        <p:txBody>
          <a:bodyPr/>
          <a:lstStyle/>
          <a:p>
            <a:r>
              <a:rPr lang="en-GB" dirty="0"/>
              <a:t>Design </a:t>
            </a:r>
          </a:p>
        </p:txBody>
      </p:sp>
      <p:sp>
        <p:nvSpPr>
          <p:cNvPr id="5" name="Content Placeholder 4">
            <a:extLst>
              <a:ext uri="{FF2B5EF4-FFF2-40B4-BE49-F238E27FC236}">
                <a16:creationId xmlns:a16="http://schemas.microsoft.com/office/drawing/2014/main" id="{6D3A6948-78C0-4AF4-92E6-B30F3E50EA8A}"/>
              </a:ext>
            </a:extLst>
          </p:cNvPr>
          <p:cNvSpPr>
            <a:spLocks noGrp="1"/>
          </p:cNvSpPr>
          <p:nvPr>
            <p:ph idx="1"/>
          </p:nvPr>
        </p:nvSpPr>
        <p:spPr>
          <a:xfrm>
            <a:off x="1449207" y="1577010"/>
            <a:ext cx="9293588" cy="3889336"/>
          </a:xfrm>
        </p:spPr>
        <p:txBody>
          <a:bodyPr/>
          <a:lstStyle/>
          <a:p>
            <a:r>
              <a:rPr lang="en-GB" dirty="0"/>
              <a:t>This study was a repeated measures design, all participants took part in all conditions. </a:t>
            </a:r>
          </a:p>
          <a:p>
            <a:r>
              <a:rPr lang="en-GB" dirty="0"/>
              <a:t>The independent variable in this study was the advert</a:t>
            </a:r>
          </a:p>
          <a:p>
            <a:r>
              <a:rPr lang="en-GB" dirty="0"/>
              <a:t>The dependant variable in this study was the scoring of the questionnaire (the elaboration likelihood)</a:t>
            </a:r>
          </a:p>
          <a:p>
            <a:endParaRPr lang="en-GB" dirty="0"/>
          </a:p>
        </p:txBody>
      </p:sp>
    </p:spTree>
    <p:extLst>
      <p:ext uri="{BB962C8B-B14F-4D97-AF65-F5344CB8AC3E}">
        <p14:creationId xmlns:p14="http://schemas.microsoft.com/office/powerpoint/2010/main" val="2715777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811CD-1F3C-478C-96B6-D9B8CBFC3986}"/>
              </a:ext>
            </a:extLst>
          </p:cNvPr>
          <p:cNvSpPr>
            <a:spLocks noGrp="1"/>
          </p:cNvSpPr>
          <p:nvPr>
            <p:ph type="title"/>
          </p:nvPr>
        </p:nvSpPr>
        <p:spPr>
          <a:xfrm>
            <a:off x="1276440" y="877721"/>
            <a:ext cx="5707094" cy="578754"/>
          </a:xfrm>
        </p:spPr>
        <p:txBody>
          <a:bodyPr/>
          <a:lstStyle/>
          <a:p>
            <a:r>
              <a:rPr lang="en-GB" dirty="0"/>
              <a:t>Materials </a:t>
            </a:r>
          </a:p>
        </p:txBody>
      </p:sp>
      <p:pic>
        <p:nvPicPr>
          <p:cNvPr id="7" name="Picture Placeholder 6" descr="A pencil and paper&#10;&#10;Description generated with high confidence">
            <a:extLst>
              <a:ext uri="{FF2B5EF4-FFF2-40B4-BE49-F238E27FC236}">
                <a16:creationId xmlns:a16="http://schemas.microsoft.com/office/drawing/2014/main" id="{B91613FB-FBFB-4CA1-8D4D-50883791E7D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5988" r="25988"/>
          <a:stretch>
            <a:fillRect/>
          </a:stretch>
        </p:blipFill>
        <p:spPr>
          <a:xfrm>
            <a:off x="8243668" y="1352304"/>
            <a:ext cx="2671892" cy="3636565"/>
          </a:xfrm>
        </p:spPr>
      </p:pic>
      <p:sp>
        <p:nvSpPr>
          <p:cNvPr id="5" name="Text Placeholder 4">
            <a:extLst>
              <a:ext uri="{FF2B5EF4-FFF2-40B4-BE49-F238E27FC236}">
                <a16:creationId xmlns:a16="http://schemas.microsoft.com/office/drawing/2014/main" id="{2DF670FE-D8E9-43E0-82AC-18A4761C8A8C}"/>
              </a:ext>
            </a:extLst>
          </p:cNvPr>
          <p:cNvSpPr>
            <a:spLocks noGrp="1"/>
          </p:cNvSpPr>
          <p:nvPr>
            <p:ph type="body" sz="half" idx="2"/>
          </p:nvPr>
        </p:nvSpPr>
        <p:spPr>
          <a:xfrm>
            <a:off x="1276440" y="1708267"/>
            <a:ext cx="5698293" cy="3441467"/>
          </a:xfrm>
        </p:spPr>
        <p:txBody>
          <a:bodyPr/>
          <a:lstStyle/>
          <a:p>
            <a:pPr marL="285750" indent="-285750" algn="l">
              <a:buFont typeface="Arial" panose="020B0604020202020204" pitchFamily="34" charset="0"/>
              <a:buChar char="•"/>
            </a:pPr>
            <a:r>
              <a:rPr lang="en-GB" dirty="0"/>
              <a:t>20 copies of questionnaire (two per participant)</a:t>
            </a:r>
          </a:p>
          <a:p>
            <a:pPr marL="285750" indent="-285750" algn="l">
              <a:buFont typeface="Arial" panose="020B0604020202020204" pitchFamily="34" charset="0"/>
              <a:buChar char="•"/>
            </a:pPr>
            <a:r>
              <a:rPr lang="en-GB" dirty="0"/>
              <a:t>Pen </a:t>
            </a:r>
          </a:p>
          <a:p>
            <a:pPr marL="285750" indent="-285750" algn="l">
              <a:buFont typeface="Arial" panose="020B0604020202020204" pitchFamily="34" charset="0"/>
              <a:buChar char="•"/>
            </a:pPr>
            <a:r>
              <a:rPr lang="en-GB" dirty="0"/>
              <a:t>Computer with internet access to show NSPCC advert</a:t>
            </a:r>
          </a:p>
          <a:p>
            <a:pPr marL="285750" indent="-285750" algn="l">
              <a:buFont typeface="Arial" panose="020B0604020202020204" pitchFamily="34" charset="0"/>
              <a:buChar char="•"/>
            </a:pPr>
            <a:r>
              <a:rPr lang="en-GB" dirty="0"/>
              <a:t>Printer to print off questionnaires</a:t>
            </a:r>
          </a:p>
          <a:p>
            <a:pPr marL="285750" indent="-285750" algn="l">
              <a:buFont typeface="Arial" panose="020B0604020202020204" pitchFamily="34" charset="0"/>
              <a:buChar char="•"/>
            </a:pPr>
            <a:endParaRPr lang="en-GB" dirty="0"/>
          </a:p>
        </p:txBody>
      </p:sp>
    </p:spTree>
    <p:extLst>
      <p:ext uri="{BB962C8B-B14F-4D97-AF65-F5344CB8AC3E}">
        <p14:creationId xmlns:p14="http://schemas.microsoft.com/office/powerpoint/2010/main" val="344647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BCC69-1A36-4D0D-9CCF-B8BD45C21895}"/>
              </a:ext>
            </a:extLst>
          </p:cNvPr>
          <p:cNvSpPr>
            <a:spLocks noGrp="1"/>
          </p:cNvSpPr>
          <p:nvPr>
            <p:ph type="title"/>
          </p:nvPr>
        </p:nvSpPr>
        <p:spPr>
          <a:xfrm>
            <a:off x="1451579" y="342420"/>
            <a:ext cx="9291215" cy="1049235"/>
          </a:xfrm>
        </p:spPr>
        <p:txBody>
          <a:bodyPr/>
          <a:lstStyle/>
          <a:p>
            <a:r>
              <a:rPr lang="en-GB" dirty="0"/>
              <a:t>Procedure </a:t>
            </a:r>
          </a:p>
        </p:txBody>
      </p:sp>
      <p:sp>
        <p:nvSpPr>
          <p:cNvPr id="3" name="Content Placeholder 2">
            <a:extLst>
              <a:ext uri="{FF2B5EF4-FFF2-40B4-BE49-F238E27FC236}">
                <a16:creationId xmlns:a16="http://schemas.microsoft.com/office/drawing/2014/main" id="{08D1EE5A-A714-4354-865B-411C5104382D}"/>
              </a:ext>
            </a:extLst>
          </p:cNvPr>
          <p:cNvSpPr>
            <a:spLocks noGrp="1"/>
          </p:cNvSpPr>
          <p:nvPr>
            <p:ph idx="1"/>
          </p:nvPr>
        </p:nvSpPr>
        <p:spPr>
          <a:xfrm>
            <a:off x="1451579" y="1703693"/>
            <a:ext cx="9291215" cy="4259785"/>
          </a:xfrm>
        </p:spPr>
        <p:txBody>
          <a:bodyPr>
            <a:normAutofit fontScale="92500" lnSpcReduction="20000"/>
          </a:bodyPr>
          <a:lstStyle/>
          <a:p>
            <a:r>
              <a:rPr lang="en-GB" dirty="0"/>
              <a:t>Ten participants all known to the researcher were asked to complete a questionnaire consisting of four questions (shown in appendices)</a:t>
            </a:r>
          </a:p>
          <a:p>
            <a:r>
              <a:rPr lang="en-GB" dirty="0"/>
              <a:t>Participants asked to score the four questions using a 10 point semantic differential scale, regarding advertisements with child abuse content. A semantic differential scale was used so participants could accurately answer there attitudes regarding the questions instead of a simple ‘yes’ or ‘no’ answer.</a:t>
            </a:r>
          </a:p>
          <a:p>
            <a:r>
              <a:rPr lang="en-GB" dirty="0"/>
              <a:t>Participants were then asked to watch an NSPCC advert (shown on the next slide) </a:t>
            </a:r>
          </a:p>
          <a:p>
            <a:r>
              <a:rPr lang="en-GB" dirty="0"/>
              <a:t>After the advert participants were asked to answer the same questions as pre-advert on a separate questionnaire</a:t>
            </a:r>
          </a:p>
          <a:p>
            <a:r>
              <a:rPr lang="en-GB" dirty="0"/>
              <a:t>The data from the questionnaires was then pooled for analysis and seen in the results section</a:t>
            </a:r>
          </a:p>
          <a:p>
            <a:pPr marL="0" indent="0">
              <a:buNone/>
            </a:pPr>
            <a:endParaRPr lang="en-GB" dirty="0"/>
          </a:p>
        </p:txBody>
      </p:sp>
    </p:spTree>
    <p:extLst>
      <p:ext uri="{BB962C8B-B14F-4D97-AF65-F5344CB8AC3E}">
        <p14:creationId xmlns:p14="http://schemas.microsoft.com/office/powerpoint/2010/main" val="84513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739C1E-9C3A-4B2D-915B-B3883918869E}"/>
              </a:ext>
            </a:extLst>
          </p:cNvPr>
          <p:cNvSpPr>
            <a:spLocks noGrp="1"/>
          </p:cNvSpPr>
          <p:nvPr>
            <p:ph type="title"/>
          </p:nvPr>
        </p:nvSpPr>
        <p:spPr>
          <a:xfrm>
            <a:off x="1623857" y="2089980"/>
            <a:ext cx="9291215" cy="1049235"/>
          </a:xfrm>
        </p:spPr>
        <p:txBody>
          <a:bodyPr>
            <a:normAutofit fontScale="90000"/>
          </a:bodyPr>
          <a:lstStyle/>
          <a:p>
            <a:r>
              <a:rPr lang="en-GB" dirty="0"/>
              <a:t>https://www.youtube.com/watch?v=l6KmBRkKF_4&amp;index=4&amp;list=PL-gg564EyxI2Haf_SJSZ4A2RiRpc_MSup</a:t>
            </a:r>
          </a:p>
        </p:txBody>
      </p:sp>
    </p:spTree>
    <p:extLst>
      <p:ext uri="{BB962C8B-B14F-4D97-AF65-F5344CB8AC3E}">
        <p14:creationId xmlns:p14="http://schemas.microsoft.com/office/powerpoint/2010/main" val="4267755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5362-525C-4BA3-862C-85A41E626D79}"/>
              </a:ext>
            </a:extLst>
          </p:cNvPr>
          <p:cNvSpPr>
            <a:spLocks noGrp="1"/>
          </p:cNvSpPr>
          <p:nvPr>
            <p:ph type="title"/>
          </p:nvPr>
        </p:nvSpPr>
        <p:spPr>
          <a:xfrm>
            <a:off x="1450392" y="2379765"/>
            <a:ext cx="9291215" cy="1049235"/>
          </a:xfrm>
        </p:spPr>
        <p:txBody>
          <a:bodyPr/>
          <a:lstStyle/>
          <a:p>
            <a:r>
              <a:rPr lang="en-GB" dirty="0"/>
              <a:t>Results </a:t>
            </a:r>
          </a:p>
        </p:txBody>
      </p:sp>
    </p:spTree>
    <p:extLst>
      <p:ext uri="{BB962C8B-B14F-4D97-AF65-F5344CB8AC3E}">
        <p14:creationId xmlns:p14="http://schemas.microsoft.com/office/powerpoint/2010/main" val="1284788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72BC2A0C-9997-40D9-98C2-DD42162CD683}"/>
              </a:ext>
            </a:extLst>
          </p:cNvPr>
          <p:cNvSpPr>
            <a:spLocks noGrp="1"/>
          </p:cNvSpPr>
          <p:nvPr>
            <p:ph type="body" sz="half" idx="2"/>
          </p:nvPr>
        </p:nvSpPr>
        <p:spPr>
          <a:xfrm>
            <a:off x="1444671" y="794847"/>
            <a:ext cx="2961967" cy="4658825"/>
          </a:xfrm>
        </p:spPr>
        <p:txBody>
          <a:bodyPr/>
          <a:lstStyle/>
          <a:p>
            <a:r>
              <a:rPr lang="en-GB" u="sng" dirty="0"/>
              <a:t>Figure 1</a:t>
            </a:r>
          </a:p>
          <a:p>
            <a:r>
              <a:rPr lang="en-GB" dirty="0"/>
              <a:t>the table to the right shows the totals and mean scores of the questionnaires for all participants before and after watching the NSPCC advert.</a:t>
            </a:r>
          </a:p>
          <a:p>
            <a:endParaRPr lang="en-GB" dirty="0"/>
          </a:p>
          <a:p>
            <a:r>
              <a:rPr lang="en-GB" u="sng" dirty="0"/>
              <a:t>Figure 2.</a:t>
            </a:r>
          </a:p>
          <a:p>
            <a:r>
              <a:rPr lang="en-GB" dirty="0"/>
              <a:t>The graph to the right shows the total scores of all participants before and after watching the NSPCC advert. </a:t>
            </a:r>
          </a:p>
        </p:txBody>
      </p:sp>
      <p:graphicFrame>
        <p:nvGraphicFramePr>
          <p:cNvPr id="11" name="Table 10">
            <a:extLst>
              <a:ext uri="{FF2B5EF4-FFF2-40B4-BE49-F238E27FC236}">
                <a16:creationId xmlns:a16="http://schemas.microsoft.com/office/drawing/2014/main" id="{6AADD5D1-78CE-4818-A224-1DCAD9E0B7FD}"/>
              </a:ext>
            </a:extLst>
          </p:cNvPr>
          <p:cNvGraphicFramePr>
            <a:graphicFrameLocks noGrp="1"/>
          </p:cNvGraphicFramePr>
          <p:nvPr>
            <p:extLst>
              <p:ext uri="{D42A27DB-BD31-4B8C-83A1-F6EECF244321}">
                <p14:modId xmlns:p14="http://schemas.microsoft.com/office/powerpoint/2010/main" val="1101239722"/>
              </p:ext>
            </p:extLst>
          </p:nvPr>
        </p:nvGraphicFramePr>
        <p:xfrm>
          <a:off x="5275049" y="1018865"/>
          <a:ext cx="5725160" cy="514350"/>
        </p:xfrm>
        <a:graphic>
          <a:graphicData uri="http://schemas.openxmlformats.org/drawingml/2006/table">
            <a:tbl>
              <a:tblPr firstRow="1" firstCol="1" bandRow="1"/>
              <a:tblGrid>
                <a:gridCol w="1908175">
                  <a:extLst>
                    <a:ext uri="{9D8B030D-6E8A-4147-A177-3AD203B41FA5}">
                      <a16:colId xmlns:a16="http://schemas.microsoft.com/office/drawing/2014/main" val="4134166728"/>
                    </a:ext>
                  </a:extLst>
                </a:gridCol>
                <a:gridCol w="1908175">
                  <a:extLst>
                    <a:ext uri="{9D8B030D-6E8A-4147-A177-3AD203B41FA5}">
                      <a16:colId xmlns:a16="http://schemas.microsoft.com/office/drawing/2014/main" val="2299638645"/>
                    </a:ext>
                  </a:extLst>
                </a:gridCol>
                <a:gridCol w="1908810">
                  <a:extLst>
                    <a:ext uri="{9D8B030D-6E8A-4147-A177-3AD203B41FA5}">
                      <a16:colId xmlns:a16="http://schemas.microsoft.com/office/drawing/2014/main" val="1803083231"/>
                    </a:ext>
                  </a:extLst>
                </a:gridCol>
              </a:tblGrid>
              <a:tr h="0">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Pre-advertisement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Post-advertisement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2217214"/>
                  </a:ext>
                </a:extLst>
              </a:tr>
              <a:tr h="0">
                <a:tc>
                  <a:txBody>
                    <a:bodyPr/>
                    <a:lstStyle/>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Total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285</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345</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3375475653"/>
                  </a:ext>
                </a:extLst>
              </a:tr>
              <a:tr h="0">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Mean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28.5</a:t>
                      </a: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34.5</a:t>
                      </a: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3083521555"/>
                  </a:ext>
                </a:extLst>
              </a:tr>
            </a:tbl>
          </a:graphicData>
        </a:graphic>
      </p:graphicFrame>
      <p:graphicFrame>
        <p:nvGraphicFramePr>
          <p:cNvPr id="12" name="Chart 11">
            <a:extLst>
              <a:ext uri="{FF2B5EF4-FFF2-40B4-BE49-F238E27FC236}">
                <a16:creationId xmlns:a16="http://schemas.microsoft.com/office/drawing/2014/main" id="{0EF5ABA5-3EA4-4919-87EB-49987E6813A2}"/>
              </a:ext>
            </a:extLst>
          </p:cNvPr>
          <p:cNvGraphicFramePr/>
          <p:nvPr>
            <p:extLst>
              <p:ext uri="{D42A27DB-BD31-4B8C-83A1-F6EECF244321}">
                <p14:modId xmlns:p14="http://schemas.microsoft.com/office/powerpoint/2010/main" val="3098196166"/>
              </p:ext>
            </p:extLst>
          </p:nvPr>
        </p:nvGraphicFramePr>
        <p:xfrm>
          <a:off x="5042163" y="2107095"/>
          <a:ext cx="6288445" cy="3882888"/>
        </p:xfrm>
        <a:graphic>
          <a:graphicData uri="http://schemas.openxmlformats.org/drawingml/2006/chart">
            <c:chart xmlns:c="http://schemas.openxmlformats.org/drawingml/2006/chart" xmlns:r="http://schemas.openxmlformats.org/officeDocument/2006/relationships" r:id="rId2"/>
          </a:graphicData>
        </a:graphic>
      </p:graphicFrame>
      <p:sp>
        <p:nvSpPr>
          <p:cNvPr id="13" name="TextBox 12">
            <a:extLst>
              <a:ext uri="{FF2B5EF4-FFF2-40B4-BE49-F238E27FC236}">
                <a16:creationId xmlns:a16="http://schemas.microsoft.com/office/drawing/2014/main" id="{E4361352-5AC5-4503-B84C-AFD01242804E}"/>
              </a:ext>
            </a:extLst>
          </p:cNvPr>
          <p:cNvSpPr txBox="1"/>
          <p:nvPr/>
        </p:nvSpPr>
        <p:spPr>
          <a:xfrm>
            <a:off x="5275049" y="673523"/>
            <a:ext cx="1258956" cy="246221"/>
          </a:xfrm>
          <a:prstGeom prst="rect">
            <a:avLst/>
          </a:prstGeom>
          <a:noFill/>
        </p:spPr>
        <p:txBody>
          <a:bodyPr wrap="square" rtlCol="0">
            <a:spAutoFit/>
          </a:bodyPr>
          <a:lstStyle/>
          <a:p>
            <a:r>
              <a:rPr lang="en-GB" sz="1000" u="sng" dirty="0"/>
              <a:t>Figure 1.</a:t>
            </a:r>
          </a:p>
        </p:txBody>
      </p:sp>
    </p:spTree>
    <p:extLst>
      <p:ext uri="{BB962C8B-B14F-4D97-AF65-F5344CB8AC3E}">
        <p14:creationId xmlns:p14="http://schemas.microsoft.com/office/powerpoint/2010/main" val="1482142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404CDB6-2A9F-4CA5-A036-960D8CB0CA59}"/>
              </a:ext>
            </a:extLst>
          </p:cNvPr>
          <p:cNvSpPr>
            <a:spLocks noGrp="1"/>
          </p:cNvSpPr>
          <p:nvPr>
            <p:ph type="body" sz="half" idx="2"/>
          </p:nvPr>
        </p:nvSpPr>
        <p:spPr>
          <a:xfrm>
            <a:off x="8375558" y="516835"/>
            <a:ext cx="2961967" cy="4936837"/>
          </a:xfrm>
        </p:spPr>
        <p:txBody>
          <a:bodyPr/>
          <a:lstStyle/>
          <a:p>
            <a:r>
              <a:rPr lang="en-GB" u="sng" dirty="0"/>
              <a:t>Figure 3</a:t>
            </a:r>
          </a:p>
          <a:p>
            <a:r>
              <a:rPr lang="en-GB" dirty="0"/>
              <a:t>Figure 3 shows the female participants Total and mean scores pre/post advertisement 	</a:t>
            </a:r>
          </a:p>
          <a:p>
            <a:endParaRPr lang="en-GB" dirty="0"/>
          </a:p>
          <a:p>
            <a:endParaRPr lang="en-GB" dirty="0"/>
          </a:p>
          <a:p>
            <a:r>
              <a:rPr lang="en-GB" u="sng" dirty="0"/>
              <a:t>Figure 4</a:t>
            </a:r>
          </a:p>
          <a:p>
            <a:r>
              <a:rPr lang="en-GB" dirty="0"/>
              <a:t>Figure 4 shows the male participants total and mean scores pre/post advertisement</a:t>
            </a:r>
          </a:p>
        </p:txBody>
      </p:sp>
      <p:graphicFrame>
        <p:nvGraphicFramePr>
          <p:cNvPr id="5" name="Table 4">
            <a:extLst>
              <a:ext uri="{FF2B5EF4-FFF2-40B4-BE49-F238E27FC236}">
                <a16:creationId xmlns:a16="http://schemas.microsoft.com/office/drawing/2014/main" id="{59D1BA6F-C214-437C-A778-2F18D577D14E}"/>
              </a:ext>
            </a:extLst>
          </p:cNvPr>
          <p:cNvGraphicFramePr>
            <a:graphicFrameLocks noGrp="1"/>
          </p:cNvGraphicFramePr>
          <p:nvPr>
            <p:extLst>
              <p:ext uri="{D42A27DB-BD31-4B8C-83A1-F6EECF244321}">
                <p14:modId xmlns:p14="http://schemas.microsoft.com/office/powerpoint/2010/main" val="2208426254"/>
              </p:ext>
            </p:extLst>
          </p:nvPr>
        </p:nvGraphicFramePr>
        <p:xfrm>
          <a:off x="703047" y="1442934"/>
          <a:ext cx="7155491" cy="770178"/>
        </p:xfrm>
        <a:graphic>
          <a:graphicData uri="http://schemas.openxmlformats.org/drawingml/2006/table">
            <a:tbl>
              <a:tblPr firstRow="1" firstCol="1" bandRow="1"/>
              <a:tblGrid>
                <a:gridCol w="2384899">
                  <a:extLst>
                    <a:ext uri="{9D8B030D-6E8A-4147-A177-3AD203B41FA5}">
                      <a16:colId xmlns:a16="http://schemas.microsoft.com/office/drawing/2014/main" val="2116089290"/>
                    </a:ext>
                  </a:extLst>
                </a:gridCol>
                <a:gridCol w="2384899">
                  <a:extLst>
                    <a:ext uri="{9D8B030D-6E8A-4147-A177-3AD203B41FA5}">
                      <a16:colId xmlns:a16="http://schemas.microsoft.com/office/drawing/2014/main" val="3200026822"/>
                    </a:ext>
                  </a:extLst>
                </a:gridCol>
                <a:gridCol w="2385693">
                  <a:extLst>
                    <a:ext uri="{9D8B030D-6E8A-4147-A177-3AD203B41FA5}">
                      <a16:colId xmlns:a16="http://schemas.microsoft.com/office/drawing/2014/main" val="1339239253"/>
                    </a:ext>
                  </a:extLst>
                </a:gridCol>
              </a:tblGrid>
              <a:tr h="256726">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Pre-advertisement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Post-advertisement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6469561"/>
                  </a:ext>
                </a:extLst>
              </a:tr>
              <a:tr h="256726">
                <a:tc>
                  <a:txBody>
                    <a:bodyPr/>
                    <a:lstStyle/>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Female participant Total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161</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178</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3339079254"/>
                  </a:ext>
                </a:extLst>
              </a:tr>
              <a:tr h="256726">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Female Participant Mean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32.2</a:t>
                      </a: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35.6</a:t>
                      </a: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2589285873"/>
                  </a:ext>
                </a:extLst>
              </a:tr>
            </a:tbl>
          </a:graphicData>
        </a:graphic>
      </p:graphicFrame>
      <p:graphicFrame>
        <p:nvGraphicFramePr>
          <p:cNvPr id="6" name="Table 5">
            <a:extLst>
              <a:ext uri="{FF2B5EF4-FFF2-40B4-BE49-F238E27FC236}">
                <a16:creationId xmlns:a16="http://schemas.microsoft.com/office/drawing/2014/main" id="{7FE12959-FBEA-4DC1-A216-504788ED71B1}"/>
              </a:ext>
            </a:extLst>
          </p:cNvPr>
          <p:cNvGraphicFramePr>
            <a:graphicFrameLocks noGrp="1"/>
          </p:cNvGraphicFramePr>
          <p:nvPr>
            <p:extLst>
              <p:ext uri="{D42A27DB-BD31-4B8C-83A1-F6EECF244321}">
                <p14:modId xmlns:p14="http://schemas.microsoft.com/office/powerpoint/2010/main" val="194568922"/>
              </p:ext>
            </p:extLst>
          </p:nvPr>
        </p:nvGraphicFramePr>
        <p:xfrm>
          <a:off x="854475" y="3589786"/>
          <a:ext cx="7155490" cy="571395"/>
        </p:xfrm>
        <a:graphic>
          <a:graphicData uri="http://schemas.openxmlformats.org/drawingml/2006/table">
            <a:tbl>
              <a:tblPr firstRow="1" firstCol="1" bandRow="1"/>
              <a:tblGrid>
                <a:gridCol w="2384899">
                  <a:extLst>
                    <a:ext uri="{9D8B030D-6E8A-4147-A177-3AD203B41FA5}">
                      <a16:colId xmlns:a16="http://schemas.microsoft.com/office/drawing/2014/main" val="157789128"/>
                    </a:ext>
                  </a:extLst>
                </a:gridCol>
                <a:gridCol w="2384899">
                  <a:extLst>
                    <a:ext uri="{9D8B030D-6E8A-4147-A177-3AD203B41FA5}">
                      <a16:colId xmlns:a16="http://schemas.microsoft.com/office/drawing/2014/main" val="2948385510"/>
                    </a:ext>
                  </a:extLst>
                </a:gridCol>
                <a:gridCol w="2385692">
                  <a:extLst>
                    <a:ext uri="{9D8B030D-6E8A-4147-A177-3AD203B41FA5}">
                      <a16:colId xmlns:a16="http://schemas.microsoft.com/office/drawing/2014/main" val="1905998492"/>
                    </a:ext>
                  </a:extLst>
                </a:gridCol>
              </a:tblGrid>
              <a:tr h="190465">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Pre-advertisement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Post-advertisement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20316655"/>
                  </a:ext>
                </a:extLst>
              </a:tr>
              <a:tr h="190465">
                <a:tc>
                  <a:txBody>
                    <a:bodyPr/>
                    <a:lstStyle/>
                    <a:p>
                      <a:pPr>
                        <a:lnSpc>
                          <a:spcPct val="107000"/>
                        </a:lnSpc>
                        <a:spcAft>
                          <a:spcPts val="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Male participant Total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124</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167</a:t>
                      </a: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1460601908"/>
                  </a:ext>
                </a:extLst>
              </a:tr>
              <a:tr h="190465">
                <a:tc>
                  <a:txBody>
                    <a:bodyPr/>
                    <a:lstStyle/>
                    <a:p>
                      <a:pPr>
                        <a:lnSpc>
                          <a:spcPct val="107000"/>
                        </a:lnSpc>
                        <a:spcAft>
                          <a:spcPts val="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Male Participant Mean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24.8</a:t>
                      </a: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33.4</a:t>
                      </a:r>
                    </a:p>
                  </a:txBody>
                  <a:tcPr marL="68580" marR="68580" marT="0" marB="0">
                    <a:lnL>
                      <a:noFill/>
                    </a:lnL>
                    <a:lnR>
                      <a:noFill/>
                    </a:lnR>
                    <a:lnT w="12700" cap="flat" cmpd="sng" algn="ctr">
                      <a:solidFill>
                        <a:srgbClr val="7F7F7F"/>
                      </a:solidFill>
                      <a:prstDash val="solid"/>
                      <a:round/>
                      <a:headEnd type="none" w="med" len="med"/>
                      <a:tailEnd type="none" w="med" len="med"/>
                    </a:lnT>
                    <a:lnB w="12700" cap="flat" cmpd="sng" algn="ctr">
                      <a:solidFill>
                        <a:srgbClr val="7F7F7F"/>
                      </a:solidFill>
                      <a:prstDash val="solid"/>
                      <a:round/>
                      <a:headEnd type="none" w="med" len="med"/>
                      <a:tailEnd type="none" w="med" len="med"/>
                    </a:lnB>
                  </a:tcPr>
                </a:tc>
                <a:extLst>
                  <a:ext uri="{0D108BD9-81ED-4DB2-BD59-A6C34878D82A}">
                    <a16:rowId xmlns:a16="http://schemas.microsoft.com/office/drawing/2014/main" val="4191817421"/>
                  </a:ext>
                </a:extLst>
              </a:tr>
            </a:tbl>
          </a:graphicData>
        </a:graphic>
      </p:graphicFrame>
      <p:sp>
        <p:nvSpPr>
          <p:cNvPr id="8" name="TextBox 7">
            <a:extLst>
              <a:ext uri="{FF2B5EF4-FFF2-40B4-BE49-F238E27FC236}">
                <a16:creationId xmlns:a16="http://schemas.microsoft.com/office/drawing/2014/main" id="{7B922AF3-1ECE-4BF2-A3EB-0E8E89CF3E97}"/>
              </a:ext>
            </a:extLst>
          </p:cNvPr>
          <p:cNvSpPr txBox="1"/>
          <p:nvPr/>
        </p:nvSpPr>
        <p:spPr>
          <a:xfrm>
            <a:off x="703047" y="961511"/>
            <a:ext cx="1258956" cy="246221"/>
          </a:xfrm>
          <a:prstGeom prst="rect">
            <a:avLst/>
          </a:prstGeom>
          <a:noFill/>
        </p:spPr>
        <p:txBody>
          <a:bodyPr wrap="square" rtlCol="0">
            <a:spAutoFit/>
          </a:bodyPr>
          <a:lstStyle/>
          <a:p>
            <a:r>
              <a:rPr lang="en-GB" sz="1000" u="sng" dirty="0"/>
              <a:t>Figure 3.</a:t>
            </a:r>
          </a:p>
        </p:txBody>
      </p:sp>
      <p:sp>
        <p:nvSpPr>
          <p:cNvPr id="9" name="TextBox 8">
            <a:extLst>
              <a:ext uri="{FF2B5EF4-FFF2-40B4-BE49-F238E27FC236}">
                <a16:creationId xmlns:a16="http://schemas.microsoft.com/office/drawing/2014/main" id="{624C6139-1765-4679-A9B7-494B63723332}"/>
              </a:ext>
            </a:extLst>
          </p:cNvPr>
          <p:cNvSpPr txBox="1"/>
          <p:nvPr/>
        </p:nvSpPr>
        <p:spPr>
          <a:xfrm>
            <a:off x="703047" y="3268214"/>
            <a:ext cx="1258956" cy="246221"/>
          </a:xfrm>
          <a:prstGeom prst="rect">
            <a:avLst/>
          </a:prstGeom>
          <a:noFill/>
        </p:spPr>
        <p:txBody>
          <a:bodyPr wrap="square" rtlCol="0">
            <a:spAutoFit/>
          </a:bodyPr>
          <a:lstStyle/>
          <a:p>
            <a:r>
              <a:rPr lang="en-GB" sz="1000" u="sng" dirty="0"/>
              <a:t>Figure 4.</a:t>
            </a:r>
          </a:p>
        </p:txBody>
      </p:sp>
    </p:spTree>
    <p:extLst>
      <p:ext uri="{BB962C8B-B14F-4D97-AF65-F5344CB8AC3E}">
        <p14:creationId xmlns:p14="http://schemas.microsoft.com/office/powerpoint/2010/main" val="2790523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62D5C3E-64E9-4139-8B3B-3DEC73071C9C}"/>
              </a:ext>
            </a:extLst>
          </p:cNvPr>
          <p:cNvSpPr>
            <a:spLocks noGrp="1"/>
          </p:cNvSpPr>
          <p:nvPr>
            <p:ph type="body" sz="half" idx="2"/>
          </p:nvPr>
        </p:nvSpPr>
        <p:spPr>
          <a:xfrm>
            <a:off x="1444671" y="5400261"/>
            <a:ext cx="9673903" cy="530087"/>
          </a:xfrm>
        </p:spPr>
        <p:txBody>
          <a:bodyPr>
            <a:normAutofit fontScale="70000" lnSpcReduction="20000"/>
          </a:bodyPr>
          <a:lstStyle/>
          <a:p>
            <a:r>
              <a:rPr lang="en-GB" sz="1200" u="sng" dirty="0"/>
              <a:t>Figure 5</a:t>
            </a:r>
          </a:p>
          <a:p>
            <a:r>
              <a:rPr lang="en-GB" dirty="0"/>
              <a:t>Figure 5 is a graph showing the male and female participants total scores from before and after watching the NSPCC advert</a:t>
            </a:r>
            <a:r>
              <a:rPr lang="en-GB" sz="1200" dirty="0"/>
              <a:t>.</a:t>
            </a:r>
          </a:p>
          <a:p>
            <a:endParaRPr lang="en-GB" u="sng" dirty="0"/>
          </a:p>
          <a:p>
            <a:endParaRPr lang="en-GB" u="sng" dirty="0"/>
          </a:p>
        </p:txBody>
      </p:sp>
      <p:graphicFrame>
        <p:nvGraphicFramePr>
          <p:cNvPr id="5" name="Chart 4">
            <a:extLst>
              <a:ext uri="{FF2B5EF4-FFF2-40B4-BE49-F238E27FC236}">
                <a16:creationId xmlns:a16="http://schemas.microsoft.com/office/drawing/2014/main" id="{0E5B915F-A903-4171-AC99-59DFEEB7ABE0}"/>
              </a:ext>
            </a:extLst>
          </p:cNvPr>
          <p:cNvGraphicFramePr/>
          <p:nvPr>
            <p:extLst>
              <p:ext uri="{D42A27DB-BD31-4B8C-83A1-F6EECF244321}">
                <p14:modId xmlns:p14="http://schemas.microsoft.com/office/powerpoint/2010/main" val="1666658034"/>
              </p:ext>
            </p:extLst>
          </p:nvPr>
        </p:nvGraphicFramePr>
        <p:xfrm>
          <a:off x="1444671" y="530087"/>
          <a:ext cx="8666922" cy="4870174"/>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581648D3-26FA-464F-8830-16D56C10C99E}"/>
              </a:ext>
            </a:extLst>
          </p:cNvPr>
          <p:cNvSpPr txBox="1"/>
          <p:nvPr/>
        </p:nvSpPr>
        <p:spPr>
          <a:xfrm>
            <a:off x="815193" y="337931"/>
            <a:ext cx="1258956" cy="246221"/>
          </a:xfrm>
          <a:prstGeom prst="rect">
            <a:avLst/>
          </a:prstGeom>
          <a:noFill/>
        </p:spPr>
        <p:txBody>
          <a:bodyPr wrap="square" rtlCol="0">
            <a:spAutoFit/>
          </a:bodyPr>
          <a:lstStyle/>
          <a:p>
            <a:r>
              <a:rPr lang="en-GB" sz="1000" u="sng" dirty="0"/>
              <a:t>Figure 5.</a:t>
            </a:r>
          </a:p>
        </p:txBody>
      </p:sp>
    </p:spTree>
    <p:extLst>
      <p:ext uri="{BB962C8B-B14F-4D97-AF65-F5344CB8AC3E}">
        <p14:creationId xmlns:p14="http://schemas.microsoft.com/office/powerpoint/2010/main" val="4023728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6A2379-E377-458E-8BA2-43DB1D908B51}"/>
              </a:ext>
            </a:extLst>
          </p:cNvPr>
          <p:cNvSpPr>
            <a:spLocks noGrp="1"/>
          </p:cNvSpPr>
          <p:nvPr>
            <p:ph type="title"/>
          </p:nvPr>
        </p:nvSpPr>
        <p:spPr>
          <a:xfrm>
            <a:off x="1450392" y="2514049"/>
            <a:ext cx="9291215" cy="1049235"/>
          </a:xfrm>
        </p:spPr>
        <p:txBody>
          <a:bodyPr/>
          <a:lstStyle/>
          <a:p>
            <a:r>
              <a:rPr lang="en-GB" dirty="0"/>
              <a:t>Discussion </a:t>
            </a:r>
          </a:p>
        </p:txBody>
      </p:sp>
    </p:spTree>
    <p:extLst>
      <p:ext uri="{BB962C8B-B14F-4D97-AF65-F5344CB8AC3E}">
        <p14:creationId xmlns:p14="http://schemas.microsoft.com/office/powerpoint/2010/main" val="1345924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50A58A7-660F-42AD-9748-5EB9253D392E}"/>
              </a:ext>
            </a:extLst>
          </p:cNvPr>
          <p:cNvSpPr>
            <a:spLocks noGrp="1"/>
          </p:cNvSpPr>
          <p:nvPr>
            <p:ph idx="1"/>
          </p:nvPr>
        </p:nvSpPr>
        <p:spPr>
          <a:xfrm>
            <a:off x="1285461" y="596348"/>
            <a:ext cx="9457333" cy="4869997"/>
          </a:xfrm>
        </p:spPr>
        <p:txBody>
          <a:bodyPr/>
          <a:lstStyle/>
          <a:p>
            <a:pPr marL="0" indent="0">
              <a:buNone/>
            </a:pPr>
            <a:r>
              <a:rPr lang="en-GB" dirty="0"/>
              <a:t> </a:t>
            </a:r>
            <a:r>
              <a:rPr lang="en-US" dirty="0">
                <a:latin typeface="Arial" panose="020B0604020202020204" pitchFamily="34" charset="0"/>
                <a:cs typeface="Arial" panose="020B0604020202020204" pitchFamily="34" charset="0"/>
              </a:rPr>
              <a:t>Figure one shows the mean and total scores For all participants. The hypothesis for this study support the results; the elaboration likelihood was higher after watching the NSPCC advertisement showing child abuse. This means that the levels of distress, thought, emotiveness and likeliness of helping a child after watching the advert were higher than before watching the advert (as seen in the graph in figure 2) </a:t>
            </a:r>
          </a:p>
          <a:p>
            <a:pPr marL="0" indent="0">
              <a:buNone/>
            </a:pPr>
            <a:r>
              <a:rPr lang="en-US" dirty="0">
                <a:latin typeface="Arial" panose="020B0604020202020204" pitchFamily="34" charset="0"/>
                <a:cs typeface="Arial" panose="020B0604020202020204" pitchFamily="34" charset="0"/>
              </a:rPr>
              <a:t>According to </a:t>
            </a:r>
            <a:r>
              <a:rPr lang="en-GB" dirty="0">
                <a:latin typeface="Arial" panose="020B0604020202020204" pitchFamily="34" charset="0"/>
                <a:ea typeface="Calibri" panose="020F0502020204030204" pitchFamily="34" charset="0"/>
                <a:cs typeface="Arial" panose="020B0604020202020204" pitchFamily="34" charset="0"/>
              </a:rPr>
              <a:t>Petty and Cacioppo (1981) persuasive techniques used in aiding attitude change make a massive difference, this study supports the work of Petty and Cacioppo in this respect. The attitudes of the participants had altered after watching the persuasive advertisement aimed at educating the participants on the abuse of children that goes on behind closed doors.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581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3C6EE0-BA38-4A68-989D-7D3C71130524}"/>
              </a:ext>
            </a:extLst>
          </p:cNvPr>
          <p:cNvSpPr>
            <a:spLocks noGrp="1"/>
          </p:cNvSpPr>
          <p:nvPr>
            <p:ph idx="1"/>
          </p:nvPr>
        </p:nvSpPr>
        <p:spPr>
          <a:xfrm>
            <a:off x="1351723" y="795130"/>
            <a:ext cx="9391072" cy="4671215"/>
          </a:xfrm>
        </p:spPr>
        <p:txBody>
          <a:bodyPr/>
          <a:lstStyle/>
          <a:p>
            <a:pPr marL="0" indent="0">
              <a:buNone/>
            </a:pPr>
            <a:r>
              <a:rPr lang="en-GB" dirty="0"/>
              <a:t>The second slide of results shows the totals and means of both male and female participants. As the participants were evenly divided into both genders (five of each) the  data for each was put into a graph. Although both male and female participants shown an increase in distress and emotion on the semantic differential scales after watching the advert, interestingly the male participants shown a higher increase in totals from pre-post advert, however female participants scored higher overall. </a:t>
            </a:r>
          </a:p>
          <a:p>
            <a:pPr marL="0" indent="0">
              <a:buNone/>
            </a:pPr>
            <a:r>
              <a:rPr lang="en-GB" dirty="0"/>
              <a:t>According to Mestre et al (2009) females find it easier to display emotions and are more empathetic than males, however the fact that the male participants in this study had a steeper increase of elaboration likelihood would suggest that males react more positively to persuasive techniques (including advertisements that aim to affect emotion) more-so than women. </a:t>
            </a:r>
          </a:p>
          <a:p>
            <a:pPr marL="0" indent="0">
              <a:buNone/>
            </a:pPr>
            <a:endParaRPr lang="en-GB" dirty="0"/>
          </a:p>
        </p:txBody>
      </p:sp>
    </p:spTree>
    <p:extLst>
      <p:ext uri="{BB962C8B-B14F-4D97-AF65-F5344CB8AC3E}">
        <p14:creationId xmlns:p14="http://schemas.microsoft.com/office/powerpoint/2010/main" val="111534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screenshot of a cell phone&#10;&#10;Description generated with very high confidence">
            <a:extLst>
              <a:ext uri="{FF2B5EF4-FFF2-40B4-BE49-F238E27FC236}">
                <a16:creationId xmlns:a16="http://schemas.microsoft.com/office/drawing/2014/main" id="{B787DBD8-CE35-45E3-81C2-AAE1F6D236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7053" y="1989115"/>
            <a:ext cx="4799615" cy="2879769"/>
          </a:xfrm>
        </p:spPr>
      </p:pic>
      <p:sp>
        <p:nvSpPr>
          <p:cNvPr id="9" name="TextBox 8">
            <a:extLst>
              <a:ext uri="{FF2B5EF4-FFF2-40B4-BE49-F238E27FC236}">
                <a16:creationId xmlns:a16="http://schemas.microsoft.com/office/drawing/2014/main" id="{3CF51B16-18BF-4959-8472-3B06D81FEFED}"/>
              </a:ext>
            </a:extLst>
          </p:cNvPr>
          <p:cNvSpPr txBox="1"/>
          <p:nvPr/>
        </p:nvSpPr>
        <p:spPr>
          <a:xfrm>
            <a:off x="6096000" y="1043731"/>
            <a:ext cx="5248946" cy="4770537"/>
          </a:xfrm>
          <a:prstGeom prst="rect">
            <a:avLst/>
          </a:prstGeom>
          <a:noFill/>
        </p:spPr>
        <p:txBody>
          <a:bodyPr wrap="square" rtlCol="0">
            <a:spAutoFit/>
          </a:bodyPr>
          <a:lstStyle/>
          <a:p>
            <a:r>
              <a:rPr lang="en-GB" sz="1600" dirty="0"/>
              <a:t>To conclude, this study supports the research carried out by </a:t>
            </a:r>
            <a:r>
              <a:rPr lang="en-GB" sz="1600" dirty="0">
                <a:latin typeface="Arial" panose="020B0604020202020204" pitchFamily="34" charset="0"/>
                <a:ea typeface="Calibri" panose="020F0502020204030204" pitchFamily="34" charset="0"/>
                <a:cs typeface="Arial" panose="020B0604020202020204" pitchFamily="34" charset="0"/>
              </a:rPr>
              <a:t>Petty and Cacioppo (1981), that persuasive techniques like that of the elaboration likelihood model is a powerful tool in attitude change, which can be applied to the media and educational purposes. </a:t>
            </a:r>
          </a:p>
          <a:p>
            <a:r>
              <a:rPr lang="en-GB" sz="1600" dirty="0">
                <a:latin typeface="Arial" panose="020B0604020202020204" pitchFamily="34" charset="0"/>
                <a:ea typeface="Calibri" panose="020F0502020204030204" pitchFamily="34" charset="0"/>
                <a:cs typeface="Arial" panose="020B0604020202020204" pitchFamily="34" charset="0"/>
              </a:rPr>
              <a:t>In this study, the elaboration likelihood was higher after watching the advert as the participants were directly involved, knowing it was important for the task.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hypothesis for this study was supported overall, and in both genders. There was a higher increase of likeliness to help a child post-advertisement in males, whereas the female scores were higher overall.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Knowing which persuasive adverts and educational messages work best for the public is advantageous, yet more research needs to be carried out on a wider scale so educational messages can be more effective for the public. </a:t>
            </a:r>
            <a:endParaRPr lang="en-GB" sz="1600" dirty="0"/>
          </a:p>
        </p:txBody>
      </p:sp>
    </p:spTree>
    <p:extLst>
      <p:ext uri="{BB962C8B-B14F-4D97-AF65-F5344CB8AC3E}">
        <p14:creationId xmlns:p14="http://schemas.microsoft.com/office/powerpoint/2010/main" val="423609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9E23F-E6AF-4A36-87FB-69F8543C37E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94E1B48-E2D0-4006-951B-1CA60C640F5A}"/>
              </a:ext>
            </a:extLst>
          </p:cNvPr>
          <p:cNvSpPr>
            <a:spLocks noGrp="1"/>
          </p:cNvSpPr>
          <p:nvPr>
            <p:ph idx="1"/>
          </p:nvPr>
        </p:nvSpPr>
        <p:spPr/>
        <p:txBody>
          <a:bodyPr>
            <a:normAutofit fontScale="85000" lnSpcReduction="10000"/>
          </a:bodyPr>
          <a:lstStyle/>
          <a:p>
            <a:r>
              <a:rPr lang="en-GB" dirty="0"/>
              <a:t>Bettman, J. R. (1979). Memory factors in consumer choice: A review. </a:t>
            </a:r>
            <a:r>
              <a:rPr lang="en-GB" i="1" dirty="0"/>
              <a:t>The Journal of marketing</a:t>
            </a:r>
            <a:r>
              <a:rPr lang="en-GB" dirty="0"/>
              <a:t>, 37-53.</a:t>
            </a:r>
          </a:p>
          <a:p>
            <a:r>
              <a:rPr lang="en-GB" dirty="0"/>
              <a:t>Cummings, W. H., &amp; Venkatesan, M. (1976). Cognitive dissonance and consumer </a:t>
            </a:r>
            <a:r>
              <a:rPr lang="en-GB" dirty="0" err="1"/>
              <a:t>behavior</a:t>
            </a:r>
            <a:r>
              <a:rPr lang="en-GB" dirty="0"/>
              <a:t>: A review of the evidence. </a:t>
            </a:r>
            <a:r>
              <a:rPr lang="en-GB" i="1" dirty="0"/>
              <a:t>Journal of Marketing Research</a:t>
            </a:r>
            <a:r>
              <a:rPr lang="en-GB" dirty="0"/>
              <a:t>, 303-308.</a:t>
            </a:r>
          </a:p>
          <a:p>
            <a:r>
              <a:rPr lang="en-GB" dirty="0"/>
              <a:t>Kassarjian, H. H., &amp; Kassarjian, W. M. (1979). Attitudes under low commitment conditions. </a:t>
            </a:r>
            <a:r>
              <a:rPr lang="en-GB" i="1" dirty="0"/>
              <a:t>Attitude research plays for high stakes</a:t>
            </a:r>
            <a:r>
              <a:rPr lang="en-GB" dirty="0"/>
              <a:t>, </a:t>
            </a:r>
            <a:r>
              <a:rPr lang="en-GB" i="1" dirty="0"/>
              <a:t>1</a:t>
            </a:r>
            <a:r>
              <a:rPr lang="en-GB" dirty="0"/>
              <a:t>, 3-15.</a:t>
            </a:r>
          </a:p>
          <a:p>
            <a:r>
              <a:rPr lang="en-GB" dirty="0"/>
              <a:t>Mestre, M. V., Samper, P., </a:t>
            </a:r>
            <a:r>
              <a:rPr lang="en-GB" dirty="0" err="1"/>
              <a:t>Frías</a:t>
            </a:r>
            <a:r>
              <a:rPr lang="en-GB" dirty="0"/>
              <a:t>, M. D., &amp; Tur, A. M. (2009). Are women more empathetic than men? A longitudinal study in adolescence. </a:t>
            </a:r>
            <a:r>
              <a:rPr lang="en-GB" i="1" dirty="0"/>
              <a:t>The Spanish journal of psychology</a:t>
            </a:r>
            <a:r>
              <a:rPr lang="en-GB" dirty="0"/>
              <a:t>, </a:t>
            </a:r>
            <a:r>
              <a:rPr lang="en-GB" i="1" dirty="0"/>
              <a:t>12</a:t>
            </a:r>
            <a:r>
              <a:rPr lang="en-GB" dirty="0"/>
              <a:t>(1), 76-83.</a:t>
            </a:r>
          </a:p>
          <a:p>
            <a:r>
              <a:rPr lang="en-GB" dirty="0"/>
              <a:t>Petty, R. E., &amp; Cacioppo, J. T. (1983). Central and peripheral routes to persuasion: Application to advertising. </a:t>
            </a:r>
            <a:r>
              <a:rPr lang="en-GB" i="1" dirty="0"/>
              <a:t>Advertising and consumer psychology</a:t>
            </a:r>
            <a:r>
              <a:rPr lang="en-GB" dirty="0"/>
              <a:t>, </a:t>
            </a:r>
            <a:r>
              <a:rPr lang="en-GB" i="1" dirty="0"/>
              <a:t>1</a:t>
            </a:r>
            <a:r>
              <a:rPr lang="en-GB" dirty="0"/>
              <a:t>, 3-23.</a:t>
            </a:r>
          </a:p>
          <a:p>
            <a:endParaRPr lang="en-GB" dirty="0"/>
          </a:p>
        </p:txBody>
      </p:sp>
    </p:spTree>
    <p:extLst>
      <p:ext uri="{BB962C8B-B14F-4D97-AF65-F5344CB8AC3E}">
        <p14:creationId xmlns:p14="http://schemas.microsoft.com/office/powerpoint/2010/main" val="38219694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BF3AA8-B3AD-4BEA-A35C-3E834528D7D1}"/>
              </a:ext>
            </a:extLst>
          </p:cNvPr>
          <p:cNvSpPr>
            <a:spLocks noGrp="1"/>
          </p:cNvSpPr>
          <p:nvPr>
            <p:ph type="title"/>
          </p:nvPr>
        </p:nvSpPr>
        <p:spPr>
          <a:xfrm>
            <a:off x="1450392" y="446712"/>
            <a:ext cx="9291215" cy="719480"/>
          </a:xfrm>
        </p:spPr>
        <p:txBody>
          <a:bodyPr/>
          <a:lstStyle/>
          <a:p>
            <a:r>
              <a:rPr lang="en-GB" dirty="0"/>
              <a:t>Appendices </a:t>
            </a:r>
          </a:p>
        </p:txBody>
      </p:sp>
      <p:graphicFrame>
        <p:nvGraphicFramePr>
          <p:cNvPr id="5" name="Table 4">
            <a:extLst>
              <a:ext uri="{FF2B5EF4-FFF2-40B4-BE49-F238E27FC236}">
                <a16:creationId xmlns:a16="http://schemas.microsoft.com/office/drawing/2014/main" id="{F421AABA-64BB-4B95-BDCF-19709C9BC121}"/>
              </a:ext>
            </a:extLst>
          </p:cNvPr>
          <p:cNvGraphicFramePr>
            <a:graphicFrameLocks noGrp="1"/>
          </p:cNvGraphicFramePr>
          <p:nvPr>
            <p:extLst>
              <p:ext uri="{D42A27DB-BD31-4B8C-83A1-F6EECF244321}">
                <p14:modId xmlns:p14="http://schemas.microsoft.com/office/powerpoint/2010/main" val="2505414342"/>
              </p:ext>
            </p:extLst>
          </p:nvPr>
        </p:nvGraphicFramePr>
        <p:xfrm>
          <a:off x="1139687" y="1166192"/>
          <a:ext cx="10363200" cy="4161179"/>
        </p:xfrm>
        <a:graphic>
          <a:graphicData uri="http://schemas.openxmlformats.org/drawingml/2006/table">
            <a:tbl>
              <a:tblPr firstRow="1" firstCol="1" bandRow="1"/>
              <a:tblGrid>
                <a:gridCol w="2243674">
                  <a:extLst>
                    <a:ext uri="{9D8B030D-6E8A-4147-A177-3AD203B41FA5}">
                      <a16:colId xmlns:a16="http://schemas.microsoft.com/office/drawing/2014/main" val="626150851"/>
                    </a:ext>
                  </a:extLst>
                </a:gridCol>
                <a:gridCol w="2529881">
                  <a:extLst>
                    <a:ext uri="{9D8B030D-6E8A-4147-A177-3AD203B41FA5}">
                      <a16:colId xmlns:a16="http://schemas.microsoft.com/office/drawing/2014/main" val="1642110301"/>
                    </a:ext>
                  </a:extLst>
                </a:gridCol>
                <a:gridCol w="2794248">
                  <a:extLst>
                    <a:ext uri="{9D8B030D-6E8A-4147-A177-3AD203B41FA5}">
                      <a16:colId xmlns:a16="http://schemas.microsoft.com/office/drawing/2014/main" val="3296030907"/>
                    </a:ext>
                  </a:extLst>
                </a:gridCol>
                <a:gridCol w="2795397">
                  <a:extLst>
                    <a:ext uri="{9D8B030D-6E8A-4147-A177-3AD203B41FA5}">
                      <a16:colId xmlns:a16="http://schemas.microsoft.com/office/drawing/2014/main" val="2707448647"/>
                    </a:ext>
                  </a:extLst>
                </a:gridCol>
              </a:tblGrid>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Participant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Gender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Questionnaire 1 score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Questionnaire 2 score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8519000"/>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Female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00632536"/>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Female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40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40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25694661"/>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Female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41215760"/>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Female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3074201"/>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Female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41036638"/>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0164199"/>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40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93516968"/>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1822078"/>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40327791"/>
                  </a:ext>
                </a:extLst>
              </a:tr>
              <a:tr h="378289">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Male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33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62221294"/>
                  </a:ext>
                </a:extLst>
              </a:tr>
            </a:tbl>
          </a:graphicData>
        </a:graphic>
      </p:graphicFrame>
      <p:sp>
        <p:nvSpPr>
          <p:cNvPr id="6" name="TextBox 5">
            <a:extLst>
              <a:ext uri="{FF2B5EF4-FFF2-40B4-BE49-F238E27FC236}">
                <a16:creationId xmlns:a16="http://schemas.microsoft.com/office/drawing/2014/main" id="{D23DA1D0-268D-41B3-9911-42568D924CEE}"/>
              </a:ext>
            </a:extLst>
          </p:cNvPr>
          <p:cNvSpPr txBox="1"/>
          <p:nvPr/>
        </p:nvSpPr>
        <p:spPr>
          <a:xfrm>
            <a:off x="1616765" y="5777948"/>
            <a:ext cx="7964557" cy="369332"/>
          </a:xfrm>
          <a:prstGeom prst="rect">
            <a:avLst/>
          </a:prstGeom>
          <a:noFill/>
        </p:spPr>
        <p:txBody>
          <a:bodyPr wrap="square" rtlCol="0">
            <a:spAutoFit/>
          </a:bodyPr>
          <a:lstStyle/>
          <a:p>
            <a:r>
              <a:rPr lang="en-GB" dirty="0"/>
              <a:t>Appendix 1 – raw data from questionnaires </a:t>
            </a:r>
          </a:p>
        </p:txBody>
      </p:sp>
    </p:spTree>
    <p:extLst>
      <p:ext uri="{BB962C8B-B14F-4D97-AF65-F5344CB8AC3E}">
        <p14:creationId xmlns:p14="http://schemas.microsoft.com/office/powerpoint/2010/main" val="2261759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32A86-7E13-427D-9093-C984C1656B46}"/>
              </a:ext>
            </a:extLst>
          </p:cNvPr>
          <p:cNvSpPr>
            <a:spLocks noGrp="1"/>
          </p:cNvSpPr>
          <p:nvPr>
            <p:ph type="title"/>
          </p:nvPr>
        </p:nvSpPr>
        <p:spPr>
          <a:xfrm>
            <a:off x="1345561" y="221424"/>
            <a:ext cx="9291215" cy="1049235"/>
          </a:xfrm>
        </p:spPr>
        <p:txBody>
          <a:bodyPr/>
          <a:lstStyle/>
          <a:p>
            <a:r>
              <a:rPr lang="en-GB" dirty="0"/>
              <a:t>Appendices </a:t>
            </a:r>
          </a:p>
        </p:txBody>
      </p:sp>
      <p:pic>
        <p:nvPicPr>
          <p:cNvPr id="4" name="Picture 3">
            <a:extLst>
              <a:ext uri="{FF2B5EF4-FFF2-40B4-BE49-F238E27FC236}">
                <a16:creationId xmlns:a16="http://schemas.microsoft.com/office/drawing/2014/main" id="{A9428C0F-D28A-4A7D-B78C-F3073687E668}"/>
              </a:ext>
            </a:extLst>
          </p:cNvPr>
          <p:cNvPicPr>
            <a:picLocks noChangeAspect="1"/>
          </p:cNvPicPr>
          <p:nvPr/>
        </p:nvPicPr>
        <p:blipFill>
          <a:blip r:embed="rId2"/>
          <a:stretch>
            <a:fillRect/>
          </a:stretch>
        </p:blipFill>
        <p:spPr>
          <a:xfrm>
            <a:off x="1280543" y="1152512"/>
            <a:ext cx="4815457" cy="4877647"/>
          </a:xfrm>
          <a:prstGeom prst="rect">
            <a:avLst/>
          </a:prstGeom>
        </p:spPr>
      </p:pic>
      <p:sp>
        <p:nvSpPr>
          <p:cNvPr id="5" name="TextBox 4">
            <a:extLst>
              <a:ext uri="{FF2B5EF4-FFF2-40B4-BE49-F238E27FC236}">
                <a16:creationId xmlns:a16="http://schemas.microsoft.com/office/drawing/2014/main" id="{FFF4AC60-9B6B-42AD-8660-EB1D5F9656A9}"/>
              </a:ext>
            </a:extLst>
          </p:cNvPr>
          <p:cNvSpPr txBox="1"/>
          <p:nvPr/>
        </p:nvSpPr>
        <p:spPr>
          <a:xfrm>
            <a:off x="7407965" y="2945004"/>
            <a:ext cx="3922644" cy="646331"/>
          </a:xfrm>
          <a:prstGeom prst="rect">
            <a:avLst/>
          </a:prstGeom>
          <a:noFill/>
        </p:spPr>
        <p:txBody>
          <a:bodyPr wrap="square" rtlCol="0">
            <a:spAutoFit/>
          </a:bodyPr>
          <a:lstStyle/>
          <a:p>
            <a:r>
              <a:rPr lang="en-GB" dirty="0"/>
              <a:t>Appendix 2 – questionnaires given to all participants  </a:t>
            </a:r>
          </a:p>
        </p:txBody>
      </p:sp>
    </p:spTree>
    <p:extLst>
      <p:ext uri="{BB962C8B-B14F-4D97-AF65-F5344CB8AC3E}">
        <p14:creationId xmlns:p14="http://schemas.microsoft.com/office/powerpoint/2010/main" val="266667576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1028</TotalTime>
  <Words>1870</Words>
  <Application>Microsoft Office PowerPoint</Application>
  <PresentationFormat>Widescreen</PresentationFormat>
  <Paragraphs>145</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Rockwell</vt:lpstr>
      <vt:lpstr>Times New Roman</vt:lpstr>
      <vt:lpstr>Gallery</vt:lpstr>
      <vt:lpstr>Educational Media and Attitude Change</vt:lpstr>
      <vt:lpstr>Abstract </vt:lpstr>
      <vt:lpstr>Introduction </vt:lpstr>
      <vt:lpstr>PowerPoint Presentation</vt:lpstr>
      <vt:lpstr>PowerPoint Presentation</vt:lpstr>
      <vt:lpstr>PowerPoint Presentation</vt:lpstr>
      <vt:lpstr>Methodology </vt:lpstr>
      <vt:lpstr>Participants</vt:lpstr>
      <vt:lpstr>Design </vt:lpstr>
      <vt:lpstr>Materials </vt:lpstr>
      <vt:lpstr>Procedure </vt:lpstr>
      <vt:lpstr>https://www.youtube.com/watch?v=l6KmBRkKF_4&amp;index=4&amp;list=PL-gg564EyxI2Haf_SJSZ4A2RiRpc_MSup</vt:lpstr>
      <vt:lpstr>Results </vt:lpstr>
      <vt:lpstr>PowerPoint Presentation</vt:lpstr>
      <vt:lpstr>PowerPoint Presentation</vt:lpstr>
      <vt:lpstr>PowerPoint Presentation</vt:lpstr>
      <vt:lpstr>Discussion </vt:lpstr>
      <vt:lpstr>PowerPoint Presentation</vt:lpstr>
      <vt:lpstr>PowerPoint Presentation</vt:lpstr>
      <vt:lpstr>PowerPoint Presentation</vt:lpstr>
      <vt:lpstr>references</vt:lpstr>
      <vt:lpstr>Appendices </vt:lpstr>
      <vt:lpstr>Appendices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Educational Media and Attitude Change</dc:title>
  <dc:creator>Abigail Burgess</dc:creator>
  <cp:lastModifiedBy>Abigail Burgess</cp:lastModifiedBy>
  <cp:revision>28</cp:revision>
  <dcterms:created xsi:type="dcterms:W3CDTF">2018-05-04T12:41:57Z</dcterms:created>
  <dcterms:modified xsi:type="dcterms:W3CDTF">2018-05-08T13:02:58Z</dcterms:modified>
</cp:coreProperties>
</file>