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293A136-6C9B-4E80-941C-25563B796612}">
          <p14:sldIdLst>
            <p14:sldId id="256"/>
            <p14:sldId id="257"/>
            <p14:sldId id="258"/>
            <p14:sldId id="259"/>
            <p14:sldId id="260"/>
            <p14:sldId id="261"/>
            <p14:sldId id="263"/>
            <p14:sldId id="262"/>
            <p14:sldId id="264"/>
            <p14:sldId id="265"/>
          </p14:sldIdLst>
        </p14:section>
        <p14:section name="Untitled Section" id="{F030017F-10D0-4BC9-8F5B-BD1D3BADB32F}">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904B6-7966-1BFA-D124-665BA243F200}" v="330" dt="2025-03-10T17:13:15.537"/>
    <p1510:client id="{53E84E65-35BA-898B-BFC9-C7A139D58A37}" v="14" dt="2025-03-10T16:10:27.263"/>
    <p1510:client id="{69D13FAF-8E95-53E9-4229-2DB432650A2F}" v="181" dt="2025-03-10T16:02:41.746"/>
    <p1510:client id="{850825C7-42F8-5B3B-E967-7C839048898F}" v="1" dt="2025-03-10T16:03:48.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24" autoAdjust="0"/>
    <p:restoredTop sz="94660"/>
  </p:normalViewPr>
  <p:slideViewPr>
    <p:cSldViewPr snapToGrid="0">
      <p:cViewPr varScale="1">
        <p:scale>
          <a:sx n="79" d="100"/>
          <a:sy n="79" d="100"/>
        </p:scale>
        <p:origin x="60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10D6D1-ABF5-4509-888B-6F4A6F28F84F}"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264F5166-331D-4C42-9733-B2DDBFC0E992}">
      <dgm:prSet/>
      <dgm:spPr/>
      <dgm:t>
        <a:bodyPr/>
        <a:lstStyle/>
        <a:p>
          <a:r>
            <a:rPr lang="en-US"/>
            <a:t>Liliana-Rodica Enache-Decu</a:t>
          </a:r>
        </a:p>
      </dgm:t>
    </dgm:pt>
    <dgm:pt modelId="{286D8954-ED3A-4E8A-AE5C-146D122D1EFB}" type="parTrans" cxnId="{E01DAFA1-3259-4800-BA34-5127AB2E1A10}">
      <dgm:prSet/>
      <dgm:spPr/>
      <dgm:t>
        <a:bodyPr/>
        <a:lstStyle/>
        <a:p>
          <a:endParaRPr lang="en-US"/>
        </a:p>
      </dgm:t>
    </dgm:pt>
    <dgm:pt modelId="{DA98B7B3-9B82-4040-B916-482A74BE8F2D}" type="sibTrans" cxnId="{E01DAFA1-3259-4800-BA34-5127AB2E1A10}">
      <dgm:prSet/>
      <dgm:spPr/>
      <dgm:t>
        <a:bodyPr/>
        <a:lstStyle/>
        <a:p>
          <a:endParaRPr lang="en-US"/>
        </a:p>
      </dgm:t>
    </dgm:pt>
    <dgm:pt modelId="{99403E8D-E0AD-4D43-B543-BB10C29FE38B}">
      <dgm:prSet/>
      <dgm:spPr/>
      <dgm:t>
        <a:bodyPr/>
        <a:lstStyle/>
        <a:p>
          <a:r>
            <a:rPr lang="en-US"/>
            <a:t>2234981</a:t>
          </a:r>
        </a:p>
      </dgm:t>
    </dgm:pt>
    <dgm:pt modelId="{70D44822-40E7-48D7-9748-F127975FD3E8}" type="parTrans" cxnId="{E43A000C-2F4A-4770-AD1A-247AF8553072}">
      <dgm:prSet/>
      <dgm:spPr/>
      <dgm:t>
        <a:bodyPr/>
        <a:lstStyle/>
        <a:p>
          <a:endParaRPr lang="en-US"/>
        </a:p>
      </dgm:t>
    </dgm:pt>
    <dgm:pt modelId="{AF3AEA43-DAC8-426B-8679-156CE9915861}" type="sibTrans" cxnId="{E43A000C-2F4A-4770-AD1A-247AF8553072}">
      <dgm:prSet/>
      <dgm:spPr/>
      <dgm:t>
        <a:bodyPr/>
        <a:lstStyle/>
        <a:p>
          <a:endParaRPr lang="en-US"/>
        </a:p>
      </dgm:t>
    </dgm:pt>
    <dgm:pt modelId="{B4E900EF-F9E2-4030-948F-D88559E87D9A}" type="pres">
      <dgm:prSet presAssocID="{C910D6D1-ABF5-4509-888B-6F4A6F28F84F}" presName="linear" presStyleCnt="0">
        <dgm:presLayoutVars>
          <dgm:dir/>
          <dgm:animLvl val="lvl"/>
          <dgm:resizeHandles val="exact"/>
        </dgm:presLayoutVars>
      </dgm:prSet>
      <dgm:spPr/>
    </dgm:pt>
    <dgm:pt modelId="{432C5178-9A32-4677-A974-4CF9443F2D47}" type="pres">
      <dgm:prSet presAssocID="{264F5166-331D-4C42-9733-B2DDBFC0E992}" presName="parentLin" presStyleCnt="0"/>
      <dgm:spPr/>
    </dgm:pt>
    <dgm:pt modelId="{0DE91591-0259-44FB-BDCB-4AE42799CC82}" type="pres">
      <dgm:prSet presAssocID="{264F5166-331D-4C42-9733-B2DDBFC0E992}" presName="parentLeftMargin" presStyleLbl="node1" presStyleIdx="0" presStyleCnt="2"/>
      <dgm:spPr/>
    </dgm:pt>
    <dgm:pt modelId="{621895E1-40EE-48E8-AD2A-0F434EA3B50A}" type="pres">
      <dgm:prSet presAssocID="{264F5166-331D-4C42-9733-B2DDBFC0E992}" presName="parentText" presStyleLbl="node1" presStyleIdx="0" presStyleCnt="2">
        <dgm:presLayoutVars>
          <dgm:chMax val="0"/>
          <dgm:bulletEnabled val="1"/>
        </dgm:presLayoutVars>
      </dgm:prSet>
      <dgm:spPr/>
    </dgm:pt>
    <dgm:pt modelId="{93EEF7DF-9B51-4F63-8C34-54DC7F2A0BC7}" type="pres">
      <dgm:prSet presAssocID="{264F5166-331D-4C42-9733-B2DDBFC0E992}" presName="negativeSpace" presStyleCnt="0"/>
      <dgm:spPr/>
    </dgm:pt>
    <dgm:pt modelId="{A3843A3E-FBCA-40C8-8C60-7F383A09B512}" type="pres">
      <dgm:prSet presAssocID="{264F5166-331D-4C42-9733-B2DDBFC0E992}" presName="childText" presStyleLbl="conFgAcc1" presStyleIdx="0" presStyleCnt="2">
        <dgm:presLayoutVars>
          <dgm:bulletEnabled val="1"/>
        </dgm:presLayoutVars>
      </dgm:prSet>
      <dgm:spPr/>
    </dgm:pt>
    <dgm:pt modelId="{033E4126-DA55-4757-BD4B-4568D0A93699}" type="pres">
      <dgm:prSet presAssocID="{DA98B7B3-9B82-4040-B916-482A74BE8F2D}" presName="spaceBetweenRectangles" presStyleCnt="0"/>
      <dgm:spPr/>
    </dgm:pt>
    <dgm:pt modelId="{A4BD803C-5DA8-4874-B8B1-51697BE49DCF}" type="pres">
      <dgm:prSet presAssocID="{99403E8D-E0AD-4D43-B543-BB10C29FE38B}" presName="parentLin" presStyleCnt="0"/>
      <dgm:spPr/>
    </dgm:pt>
    <dgm:pt modelId="{E7AE71F5-5178-43A3-A0A1-7B9A9CFC550E}" type="pres">
      <dgm:prSet presAssocID="{99403E8D-E0AD-4D43-B543-BB10C29FE38B}" presName="parentLeftMargin" presStyleLbl="node1" presStyleIdx="0" presStyleCnt="2"/>
      <dgm:spPr/>
    </dgm:pt>
    <dgm:pt modelId="{EC415047-6FD4-4224-A32E-88A989335FA9}" type="pres">
      <dgm:prSet presAssocID="{99403E8D-E0AD-4D43-B543-BB10C29FE38B}" presName="parentText" presStyleLbl="node1" presStyleIdx="1" presStyleCnt="2">
        <dgm:presLayoutVars>
          <dgm:chMax val="0"/>
          <dgm:bulletEnabled val="1"/>
        </dgm:presLayoutVars>
      </dgm:prSet>
      <dgm:spPr/>
    </dgm:pt>
    <dgm:pt modelId="{57FAF36F-20EE-4DFE-B111-10CE522200BC}" type="pres">
      <dgm:prSet presAssocID="{99403E8D-E0AD-4D43-B543-BB10C29FE38B}" presName="negativeSpace" presStyleCnt="0"/>
      <dgm:spPr/>
    </dgm:pt>
    <dgm:pt modelId="{BBE3AFD2-004C-449A-B857-A1FCE78FF15D}" type="pres">
      <dgm:prSet presAssocID="{99403E8D-E0AD-4D43-B543-BB10C29FE38B}" presName="childText" presStyleLbl="conFgAcc1" presStyleIdx="1" presStyleCnt="2">
        <dgm:presLayoutVars>
          <dgm:bulletEnabled val="1"/>
        </dgm:presLayoutVars>
      </dgm:prSet>
      <dgm:spPr/>
    </dgm:pt>
  </dgm:ptLst>
  <dgm:cxnLst>
    <dgm:cxn modelId="{E43A000C-2F4A-4770-AD1A-247AF8553072}" srcId="{C910D6D1-ABF5-4509-888B-6F4A6F28F84F}" destId="{99403E8D-E0AD-4D43-B543-BB10C29FE38B}" srcOrd="1" destOrd="0" parTransId="{70D44822-40E7-48D7-9748-F127975FD3E8}" sibTransId="{AF3AEA43-DAC8-426B-8679-156CE9915861}"/>
    <dgm:cxn modelId="{EBFEF439-06CF-4277-A3D2-6240E0760151}" type="presOf" srcId="{99403E8D-E0AD-4D43-B543-BB10C29FE38B}" destId="{EC415047-6FD4-4224-A32E-88A989335FA9}" srcOrd="1" destOrd="0" presId="urn:microsoft.com/office/officeart/2005/8/layout/list1"/>
    <dgm:cxn modelId="{EF19FD6A-19BE-41FD-A11F-A2F1D6412C0F}" type="presOf" srcId="{99403E8D-E0AD-4D43-B543-BB10C29FE38B}" destId="{E7AE71F5-5178-43A3-A0A1-7B9A9CFC550E}" srcOrd="0" destOrd="0" presId="urn:microsoft.com/office/officeart/2005/8/layout/list1"/>
    <dgm:cxn modelId="{E01DAFA1-3259-4800-BA34-5127AB2E1A10}" srcId="{C910D6D1-ABF5-4509-888B-6F4A6F28F84F}" destId="{264F5166-331D-4C42-9733-B2DDBFC0E992}" srcOrd="0" destOrd="0" parTransId="{286D8954-ED3A-4E8A-AE5C-146D122D1EFB}" sibTransId="{DA98B7B3-9B82-4040-B916-482A74BE8F2D}"/>
    <dgm:cxn modelId="{1429C6D8-6AD9-491C-A90A-E65E7280872D}" type="presOf" srcId="{264F5166-331D-4C42-9733-B2DDBFC0E992}" destId="{621895E1-40EE-48E8-AD2A-0F434EA3B50A}" srcOrd="1" destOrd="0" presId="urn:microsoft.com/office/officeart/2005/8/layout/list1"/>
    <dgm:cxn modelId="{A0F6F6EE-A9A2-42C7-8AD7-D6E87E4D5064}" type="presOf" srcId="{264F5166-331D-4C42-9733-B2DDBFC0E992}" destId="{0DE91591-0259-44FB-BDCB-4AE42799CC82}" srcOrd="0" destOrd="0" presId="urn:microsoft.com/office/officeart/2005/8/layout/list1"/>
    <dgm:cxn modelId="{476ECEF4-0A58-4BCF-BD85-7D7794C42960}" type="presOf" srcId="{C910D6D1-ABF5-4509-888B-6F4A6F28F84F}" destId="{B4E900EF-F9E2-4030-948F-D88559E87D9A}" srcOrd="0" destOrd="0" presId="urn:microsoft.com/office/officeart/2005/8/layout/list1"/>
    <dgm:cxn modelId="{53C51ADA-D155-4049-BCA1-A6A22B3E9F7A}" type="presParOf" srcId="{B4E900EF-F9E2-4030-948F-D88559E87D9A}" destId="{432C5178-9A32-4677-A974-4CF9443F2D47}" srcOrd="0" destOrd="0" presId="urn:microsoft.com/office/officeart/2005/8/layout/list1"/>
    <dgm:cxn modelId="{D8515B7A-F9EA-4176-9BE1-4D3D160AA5C7}" type="presParOf" srcId="{432C5178-9A32-4677-A974-4CF9443F2D47}" destId="{0DE91591-0259-44FB-BDCB-4AE42799CC82}" srcOrd="0" destOrd="0" presId="urn:microsoft.com/office/officeart/2005/8/layout/list1"/>
    <dgm:cxn modelId="{75BCEC89-8ECD-4CA4-9BAF-4FAFD40F5FBB}" type="presParOf" srcId="{432C5178-9A32-4677-A974-4CF9443F2D47}" destId="{621895E1-40EE-48E8-AD2A-0F434EA3B50A}" srcOrd="1" destOrd="0" presId="urn:microsoft.com/office/officeart/2005/8/layout/list1"/>
    <dgm:cxn modelId="{2F6A631F-47C5-4C31-9E1F-903A1DA24376}" type="presParOf" srcId="{B4E900EF-F9E2-4030-948F-D88559E87D9A}" destId="{93EEF7DF-9B51-4F63-8C34-54DC7F2A0BC7}" srcOrd="1" destOrd="0" presId="urn:microsoft.com/office/officeart/2005/8/layout/list1"/>
    <dgm:cxn modelId="{6FE6AB20-4137-4EFE-8498-B9DA8A56B079}" type="presParOf" srcId="{B4E900EF-F9E2-4030-948F-D88559E87D9A}" destId="{A3843A3E-FBCA-40C8-8C60-7F383A09B512}" srcOrd="2" destOrd="0" presId="urn:microsoft.com/office/officeart/2005/8/layout/list1"/>
    <dgm:cxn modelId="{3308C0D7-87A2-4DBD-A1EC-921CF82F9681}" type="presParOf" srcId="{B4E900EF-F9E2-4030-948F-D88559E87D9A}" destId="{033E4126-DA55-4757-BD4B-4568D0A93699}" srcOrd="3" destOrd="0" presId="urn:microsoft.com/office/officeart/2005/8/layout/list1"/>
    <dgm:cxn modelId="{1797911B-2AE8-4397-9AC6-4E1ADEC8B703}" type="presParOf" srcId="{B4E900EF-F9E2-4030-948F-D88559E87D9A}" destId="{A4BD803C-5DA8-4874-B8B1-51697BE49DCF}" srcOrd="4" destOrd="0" presId="urn:microsoft.com/office/officeart/2005/8/layout/list1"/>
    <dgm:cxn modelId="{B4DA01BB-8934-4587-85D1-817F8731ACA6}" type="presParOf" srcId="{A4BD803C-5DA8-4874-B8B1-51697BE49DCF}" destId="{E7AE71F5-5178-43A3-A0A1-7B9A9CFC550E}" srcOrd="0" destOrd="0" presId="urn:microsoft.com/office/officeart/2005/8/layout/list1"/>
    <dgm:cxn modelId="{61503E7E-1678-40F9-9BE2-6A4ED23E2175}" type="presParOf" srcId="{A4BD803C-5DA8-4874-B8B1-51697BE49DCF}" destId="{EC415047-6FD4-4224-A32E-88A989335FA9}" srcOrd="1" destOrd="0" presId="urn:microsoft.com/office/officeart/2005/8/layout/list1"/>
    <dgm:cxn modelId="{708DAAD0-B3F7-4889-B5B5-FE12102CEAE5}" type="presParOf" srcId="{B4E900EF-F9E2-4030-948F-D88559E87D9A}" destId="{57FAF36F-20EE-4DFE-B111-10CE522200BC}" srcOrd="5" destOrd="0" presId="urn:microsoft.com/office/officeart/2005/8/layout/list1"/>
    <dgm:cxn modelId="{53710285-BCA1-498A-B496-9A1C33CE0A56}" type="presParOf" srcId="{B4E900EF-F9E2-4030-948F-D88559E87D9A}" destId="{BBE3AFD2-004C-449A-B857-A1FCE78FF15D}"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43A3E-FBCA-40C8-8C60-7F383A09B512}">
      <dsp:nvSpPr>
        <dsp:cNvPr id="0" name=""/>
        <dsp:cNvSpPr/>
      </dsp:nvSpPr>
      <dsp:spPr>
        <a:xfrm>
          <a:off x="0" y="1973659"/>
          <a:ext cx="6666833"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21895E1-40EE-48E8-AD2A-0F434EA3B50A}">
      <dsp:nvSpPr>
        <dsp:cNvPr id="0" name=""/>
        <dsp:cNvSpPr/>
      </dsp:nvSpPr>
      <dsp:spPr>
        <a:xfrm>
          <a:off x="333341" y="1575139"/>
          <a:ext cx="4666783" cy="7970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00150">
            <a:lnSpc>
              <a:spcPct val="90000"/>
            </a:lnSpc>
            <a:spcBef>
              <a:spcPct val="0"/>
            </a:spcBef>
            <a:spcAft>
              <a:spcPct val="35000"/>
            </a:spcAft>
            <a:buNone/>
          </a:pPr>
          <a:r>
            <a:rPr lang="en-US" sz="2700" kern="1200"/>
            <a:t>Liliana-Rodica Enache-Decu</a:t>
          </a:r>
        </a:p>
      </dsp:txBody>
      <dsp:txXfrm>
        <a:off x="372249" y="1614047"/>
        <a:ext cx="4588967" cy="719224"/>
      </dsp:txXfrm>
    </dsp:sp>
    <dsp:sp modelId="{BBE3AFD2-004C-449A-B857-A1FCE78FF15D}">
      <dsp:nvSpPr>
        <dsp:cNvPr id="0" name=""/>
        <dsp:cNvSpPr/>
      </dsp:nvSpPr>
      <dsp:spPr>
        <a:xfrm>
          <a:off x="0" y="3198380"/>
          <a:ext cx="6666833" cy="6804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EC415047-6FD4-4224-A32E-88A989335FA9}">
      <dsp:nvSpPr>
        <dsp:cNvPr id="0" name=""/>
        <dsp:cNvSpPr/>
      </dsp:nvSpPr>
      <dsp:spPr>
        <a:xfrm>
          <a:off x="333341" y="2799859"/>
          <a:ext cx="4666783" cy="7970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00150">
            <a:lnSpc>
              <a:spcPct val="90000"/>
            </a:lnSpc>
            <a:spcBef>
              <a:spcPct val="0"/>
            </a:spcBef>
            <a:spcAft>
              <a:spcPct val="35000"/>
            </a:spcAft>
            <a:buNone/>
          </a:pPr>
          <a:r>
            <a:rPr lang="en-US" sz="2700" kern="1200"/>
            <a:t>2234981</a:t>
          </a:r>
        </a:p>
      </dsp:txBody>
      <dsp:txXfrm>
        <a:off x="372249" y="2838767"/>
        <a:ext cx="4588967" cy="71922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DA81A9-847B-4729-9B7B-DDC34BB283CE}" type="datetimeFigureOut">
              <a:rPr lang="en-US" smtClean="0"/>
              <a:t>3/10/2025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B113AF-7213-4141-88FE-318C3F47D021}" type="slidenum">
              <a:rPr lang="en-US" smtClean="0"/>
              <a:t>‹#›</a:t>
            </a:fld>
            <a:endParaRPr lang="en-US"/>
          </a:p>
        </p:txBody>
      </p:sp>
    </p:spTree>
    <p:extLst>
      <p:ext uri="{BB962C8B-B14F-4D97-AF65-F5344CB8AC3E}">
        <p14:creationId xmlns:p14="http://schemas.microsoft.com/office/powerpoint/2010/main" val="2677083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Mi name is …. And today we will discuss about A life course approach to health and well-being</a:t>
            </a:r>
          </a:p>
        </p:txBody>
      </p:sp>
      <p:sp>
        <p:nvSpPr>
          <p:cNvPr id="4" name="Slide Number Placeholder 3"/>
          <p:cNvSpPr>
            <a:spLocks noGrp="1"/>
          </p:cNvSpPr>
          <p:nvPr>
            <p:ph type="sldNum" sz="quarter" idx="5"/>
          </p:nvPr>
        </p:nvSpPr>
        <p:spPr/>
        <p:txBody>
          <a:bodyPr/>
          <a:lstStyle/>
          <a:p>
            <a:fld id="{B3B113AF-7213-4141-88FE-318C3F47D021}" type="slidenum">
              <a:rPr lang="en-US" smtClean="0"/>
              <a:t>1</a:t>
            </a:fld>
            <a:endParaRPr lang="en-US"/>
          </a:p>
        </p:txBody>
      </p:sp>
    </p:spTree>
    <p:extLst>
      <p:ext uri="{BB962C8B-B14F-4D97-AF65-F5344CB8AC3E}">
        <p14:creationId xmlns:p14="http://schemas.microsoft.com/office/powerpoint/2010/main" val="2161475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The life course approach is an important framework that helps us understand how our health is shaped by experiences across our entire lifespan. According to Burton-</a:t>
            </a:r>
            <a:r>
              <a:rPr lang="en-US" dirty="0" err="1"/>
              <a:t>Jeangros</a:t>
            </a:r>
            <a:r>
              <a:rPr lang="en-US" dirty="0"/>
              <a:t> et al. (2015), it looks at how each stage of life contributes to future health </a:t>
            </a:r>
            <a:r>
              <a:rPr lang="en-US" dirty="0" err="1"/>
              <a:t>outcomes."Emphasize</a:t>
            </a:r>
            <a:r>
              <a:rPr lang="en-US" dirty="0"/>
              <a:t> the idea that health is cumulative, meaning that each stage of life builds on the previous one.</a:t>
            </a:r>
          </a:p>
          <a:p>
            <a:pPr>
              <a:buFont typeface="Arial" panose="020B0604020202020204" pitchFamily="34" charset="0"/>
              <a:buChar char="•"/>
            </a:pPr>
            <a:r>
              <a:rPr lang="en-US" dirty="0"/>
              <a:t>For example: "Health doesn’t start and stop at each life stage; rather, what happens during one phase can significantly impact the next. So, something that happens in childhood can affect an individual’s health as an adult or even in older </a:t>
            </a:r>
            <a:r>
              <a:rPr lang="en-US" dirty="0" err="1"/>
              <a:t>age."This</a:t>
            </a:r>
            <a:r>
              <a:rPr lang="en-US" dirty="0"/>
              <a:t> is why early intervention and prevention are key. By addressing health issues early, we can prevent more serious conditions later on."</a:t>
            </a:r>
          </a:p>
          <a:p>
            <a:endParaRPr lang="en-US" dirty="0"/>
          </a:p>
        </p:txBody>
      </p:sp>
      <p:sp>
        <p:nvSpPr>
          <p:cNvPr id="4" name="Slide Number Placeholder 3"/>
          <p:cNvSpPr>
            <a:spLocks noGrp="1"/>
          </p:cNvSpPr>
          <p:nvPr>
            <p:ph type="sldNum" sz="quarter" idx="5"/>
          </p:nvPr>
        </p:nvSpPr>
        <p:spPr/>
        <p:txBody>
          <a:bodyPr/>
          <a:lstStyle/>
          <a:p>
            <a:fld id="{B3B113AF-7213-4141-88FE-318C3F47D021}" type="slidenum">
              <a:rPr lang="en-US" smtClean="0"/>
              <a:t>2</a:t>
            </a:fld>
            <a:endParaRPr lang="en-US"/>
          </a:p>
        </p:txBody>
      </p:sp>
    </p:spTree>
    <p:extLst>
      <p:ext uri="{BB962C8B-B14F-4D97-AF65-F5344CB8AC3E}">
        <p14:creationId xmlns:p14="http://schemas.microsoft.com/office/powerpoint/2010/main" val="2067125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Certain periods in life, like childhood, adolescence, and old age, are critical because they have a major impact on our health throughout our lives. These stages are when our bodies and minds are most susceptible to changes and </a:t>
            </a:r>
            <a:r>
              <a:rPr lang="en-US" dirty="0" err="1"/>
              <a:t>interventions."the</a:t>
            </a:r>
            <a:r>
              <a:rPr lang="en-US" dirty="0"/>
              <a:t> concept of </a:t>
            </a:r>
            <a:r>
              <a:rPr lang="en-US" b="1" dirty="0"/>
              <a:t>exposure to risk or protective factors</a:t>
            </a:r>
            <a:r>
              <a:rPr lang="en-US" dirty="0"/>
              <a:t> and how it affects long-term health.</a:t>
            </a:r>
          </a:p>
          <a:p>
            <a:pPr>
              <a:buFont typeface="Arial" panose="020B0604020202020204" pitchFamily="34" charset="0"/>
              <a:buChar char="•"/>
            </a:pPr>
            <a:r>
              <a:rPr lang="en-US" dirty="0"/>
              <a:t>For instance: "The exposure to various risk factors—like poor nutrition or stress—or protective factors—such as strong social support or healthy habits—can determine our long-term well-being. For example, Halfon et al. (2018) emphasize that early exposure to either risk or protective factors can have lasting effects on our health outcomes."</a:t>
            </a:r>
          </a:p>
          <a:p>
            <a:endParaRPr lang="en-US" dirty="0"/>
          </a:p>
        </p:txBody>
      </p:sp>
      <p:sp>
        <p:nvSpPr>
          <p:cNvPr id="4" name="Slide Number Placeholder 3"/>
          <p:cNvSpPr>
            <a:spLocks noGrp="1"/>
          </p:cNvSpPr>
          <p:nvPr>
            <p:ph type="sldNum" sz="quarter" idx="5"/>
          </p:nvPr>
        </p:nvSpPr>
        <p:spPr/>
        <p:txBody>
          <a:bodyPr/>
          <a:lstStyle/>
          <a:p>
            <a:fld id="{B3B113AF-7213-4141-88FE-318C3F47D021}" type="slidenum">
              <a:rPr lang="en-US" smtClean="0"/>
              <a:t>3</a:t>
            </a:fld>
            <a:endParaRPr lang="en-US"/>
          </a:p>
        </p:txBody>
      </p:sp>
    </p:spTree>
    <p:extLst>
      <p:ext uri="{BB962C8B-B14F-4D97-AF65-F5344CB8AC3E}">
        <p14:creationId xmlns:p14="http://schemas.microsoft.com/office/powerpoint/2010/main" val="3013405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Kuh et al. (2014) highlight how early-life conditions, such as prenatal nutrition and the environment during childhood, can have lasting effects on our health. These early experiences set the foundation for later health </a:t>
            </a:r>
            <a:r>
              <a:rPr lang="en-US" dirty="0" err="1"/>
              <a:t>outcomes."</a:t>
            </a:r>
            <a:r>
              <a:rPr lang="en-US" b="1" dirty="0" err="1"/>
              <a:t>low</a:t>
            </a:r>
            <a:r>
              <a:rPr lang="en-US" b="1" dirty="0"/>
              <a:t> birth weight</a:t>
            </a:r>
            <a:r>
              <a:rPr lang="en-US" dirty="0"/>
              <a:t> is associated with chronic diseases later in life.</a:t>
            </a:r>
          </a:p>
          <a:p>
            <a:pPr>
              <a:buFont typeface="Arial" panose="020B0604020202020204" pitchFamily="34" charset="0"/>
              <a:buChar char="•"/>
            </a:pPr>
            <a:r>
              <a:rPr lang="en-US" dirty="0"/>
              <a:t>For example: "For instance, babies born with low birth weight are at higher risk for developing chronic diseases like heart disease, diabetes, and hypertension in adulthood. This link between early development and later health is a crucial part of understanding the life course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Another significant factor is </a:t>
            </a:r>
            <a:r>
              <a:rPr lang="en-US" b="1" dirty="0"/>
              <a:t>adverse childhood experiences</a:t>
            </a:r>
            <a:r>
              <a:rPr lang="en-US" dirty="0"/>
              <a:t> (ACEs), which include trauma, neglect, or abuse. Research by Elder and Shanahan (2016) shows that ACEs contribute to mental and physical health challenges that persist throughout life, increasing the risk for conditions like depression, substance abuse, and chronic </a:t>
            </a:r>
            <a:r>
              <a:rPr lang="en-US" dirty="0" err="1"/>
              <a:t>illness."In</a:t>
            </a:r>
            <a:r>
              <a:rPr lang="en-US" dirty="0"/>
              <a:t> conclusion, early-life experiences, including prenatal factors and childhood adversity, have a profound impact on our lifelong health. The earlier we address these factors, the better the chances for preventing long-term health problems."</a:t>
            </a:r>
          </a:p>
          <a:p>
            <a:endParaRPr lang="en-US" dirty="0"/>
          </a:p>
        </p:txBody>
      </p:sp>
      <p:sp>
        <p:nvSpPr>
          <p:cNvPr id="4" name="Slide Number Placeholder 3"/>
          <p:cNvSpPr>
            <a:spLocks noGrp="1"/>
          </p:cNvSpPr>
          <p:nvPr>
            <p:ph type="sldNum" sz="quarter" idx="5"/>
          </p:nvPr>
        </p:nvSpPr>
        <p:spPr/>
        <p:txBody>
          <a:bodyPr/>
          <a:lstStyle/>
          <a:p>
            <a:fld id="{B3B113AF-7213-4141-88FE-318C3F47D021}" type="slidenum">
              <a:rPr lang="en-US" smtClean="0"/>
              <a:t>4</a:t>
            </a:fld>
            <a:endParaRPr lang="en-US"/>
          </a:p>
        </p:txBody>
      </p:sp>
    </p:spTree>
    <p:extLst>
      <p:ext uri="{BB962C8B-B14F-4D97-AF65-F5344CB8AC3E}">
        <p14:creationId xmlns:p14="http://schemas.microsoft.com/office/powerpoint/2010/main" val="858154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"George &amp; Ferraro (2015) emphasize that adopting healthy behaviors, such as regular exercise and balanced nutrition, can play a key role in preventing chronic conditions like diabetes and cardiovascular diseases.“</a:t>
            </a:r>
          </a:p>
          <a:p>
            <a:r>
              <a:rPr lang="en-US" dirty="0"/>
              <a:t>On the flip side, poor lifestyle choices significantly contribute to conditions such as diabetes, obesity, and heart disease. Smith &amp; Ryff (2017) stress that these poor habits accumulate over time, leading to major health risks."</a:t>
            </a:r>
          </a:p>
        </p:txBody>
      </p:sp>
      <p:sp>
        <p:nvSpPr>
          <p:cNvPr id="4" name="Slide Number Placeholder 3"/>
          <p:cNvSpPr>
            <a:spLocks noGrp="1"/>
          </p:cNvSpPr>
          <p:nvPr>
            <p:ph type="sldNum" sz="quarter" idx="5"/>
          </p:nvPr>
        </p:nvSpPr>
        <p:spPr/>
        <p:txBody>
          <a:bodyPr/>
          <a:lstStyle/>
          <a:p>
            <a:fld id="{B3B113AF-7213-4141-88FE-318C3F47D021}" type="slidenum">
              <a:rPr lang="en-US" smtClean="0"/>
              <a:t>5</a:t>
            </a:fld>
            <a:endParaRPr lang="en-US"/>
          </a:p>
        </p:txBody>
      </p:sp>
    </p:spTree>
    <p:extLst>
      <p:ext uri="{BB962C8B-B14F-4D97-AF65-F5344CB8AC3E}">
        <p14:creationId xmlns:p14="http://schemas.microsoft.com/office/powerpoint/2010/main" val="71693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determinants such as income, education, and access to healthcare have a significant influence on health outcomes. </a:t>
            </a:r>
          </a:p>
        </p:txBody>
      </p:sp>
      <p:sp>
        <p:nvSpPr>
          <p:cNvPr id="4" name="Slide Number Placeholder 3"/>
          <p:cNvSpPr>
            <a:spLocks noGrp="1"/>
          </p:cNvSpPr>
          <p:nvPr>
            <p:ph type="sldNum" sz="quarter" idx="5"/>
          </p:nvPr>
        </p:nvSpPr>
        <p:spPr/>
        <p:txBody>
          <a:bodyPr/>
          <a:lstStyle/>
          <a:p>
            <a:fld id="{B3B113AF-7213-4141-88FE-318C3F47D021}" type="slidenum">
              <a:rPr lang="en-US" smtClean="0"/>
              <a:t>6</a:t>
            </a:fld>
            <a:endParaRPr lang="en-US"/>
          </a:p>
        </p:txBody>
      </p:sp>
    </p:spTree>
    <p:extLst>
      <p:ext uri="{BB962C8B-B14F-4D97-AF65-F5344CB8AC3E}">
        <p14:creationId xmlns:p14="http://schemas.microsoft.com/office/powerpoint/2010/main" val="2830791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"Edelman &amp; Kudzma (2021) argue that public health policies should incorporate a life course perspective. This ensures that strategies for aging and disease prevention are relevant at every stage of life.“</a:t>
            </a:r>
          </a:p>
          <a:p>
            <a:pPr>
              <a:buFont typeface="Arial" panose="020B0604020202020204" pitchFamily="34" charset="0"/>
              <a:buChar char="•"/>
            </a:pPr>
            <a:endParaRPr lang="en-US" dirty="0"/>
          </a:p>
          <a:p>
            <a:pPr marL="742950" lvl="1" indent="-285750">
              <a:buFont typeface="Arial" panose="020B0604020202020204" pitchFamily="34" charset="0"/>
              <a:buChar char="•"/>
            </a:pPr>
            <a:r>
              <a:rPr lang="en-US" dirty="0"/>
              <a:t>For instance: "Early interventions, such as prenatal care and childhood nutrition programs, are essential for setting individuals up for better health outcomes throughout their lives.“</a:t>
            </a:r>
          </a:p>
          <a:p>
            <a:pPr marL="742950" lvl="1" indent="-285750">
              <a:buFont typeface="Arial" panose="020B0604020202020204" pitchFamily="34" charset="0"/>
              <a:buChar char="•"/>
            </a:pPr>
            <a:r>
              <a:rPr lang="en-US" dirty="0"/>
              <a:t>For well-being information, NHS Healthier Lives offers practical advice on maintaining a healthy lifestyle (NHS Healthier Lives, 2023), while the CDC provides important public health resources for disease prevention (Centers for Disease Control and Prevention, 2023)."</a:t>
            </a:r>
          </a:p>
          <a:p>
            <a:endParaRPr lang="en-US" dirty="0"/>
          </a:p>
        </p:txBody>
      </p:sp>
      <p:sp>
        <p:nvSpPr>
          <p:cNvPr id="4" name="Slide Number Placeholder 3"/>
          <p:cNvSpPr>
            <a:spLocks noGrp="1"/>
          </p:cNvSpPr>
          <p:nvPr>
            <p:ph type="sldNum" sz="quarter" idx="5"/>
          </p:nvPr>
        </p:nvSpPr>
        <p:spPr/>
        <p:txBody>
          <a:bodyPr/>
          <a:lstStyle/>
          <a:p>
            <a:fld id="{B3B113AF-7213-4141-88FE-318C3F47D021}" type="slidenum">
              <a:rPr lang="en-US" smtClean="0"/>
              <a:t>7</a:t>
            </a:fld>
            <a:endParaRPr lang="en-US"/>
          </a:p>
        </p:txBody>
      </p:sp>
    </p:spTree>
    <p:extLst>
      <p:ext uri="{BB962C8B-B14F-4D97-AF65-F5344CB8AC3E}">
        <p14:creationId xmlns:p14="http://schemas.microsoft.com/office/powerpoint/2010/main" val="1812151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needs evolve as we progress through life. According to Tregoning (2025), early interventions target healthy habits in adolescence, risk management in adulthood, and active aging strategies for later </a:t>
            </a:r>
            <a:r>
              <a:rPr lang="en-US" dirty="0" err="1"/>
              <a:t>life."During</a:t>
            </a:r>
            <a:r>
              <a:rPr lang="en-US" dirty="0"/>
              <a:t> adolescence, the focus should be on developing healthy habits. In adulthood, it’s essential to manage risks and prevent chronic diseases. In later life, active aging strategies are crucial to maintaining both physical and cognitive function </a:t>
            </a:r>
          </a:p>
        </p:txBody>
      </p:sp>
      <p:sp>
        <p:nvSpPr>
          <p:cNvPr id="4" name="Slide Number Placeholder 3"/>
          <p:cNvSpPr>
            <a:spLocks noGrp="1"/>
          </p:cNvSpPr>
          <p:nvPr>
            <p:ph type="sldNum" sz="quarter" idx="5"/>
          </p:nvPr>
        </p:nvSpPr>
        <p:spPr/>
        <p:txBody>
          <a:bodyPr/>
          <a:lstStyle/>
          <a:p>
            <a:fld id="{B3B113AF-7213-4141-88FE-318C3F47D021}" type="slidenum">
              <a:rPr lang="en-US" smtClean="0"/>
              <a:t>8</a:t>
            </a:fld>
            <a:endParaRPr lang="en-US"/>
          </a:p>
        </p:txBody>
      </p:sp>
    </p:spTree>
    <p:extLst>
      <p:ext uri="{BB962C8B-B14F-4D97-AF65-F5344CB8AC3E}">
        <p14:creationId xmlns:p14="http://schemas.microsoft.com/office/powerpoint/2010/main" val="4104811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endParaRPr lang="en-US" dirty="0"/>
          </a:p>
          <a:p>
            <a:pPr marL="742950" lvl="1" indent="-285750">
              <a:buFont typeface="Arial" panose="020B0604020202020204" pitchFamily="34" charset="0"/>
              <a:buChar char="•"/>
            </a:pPr>
            <a:r>
              <a:rPr lang="en-US" dirty="0"/>
              <a:t>Smith &amp; Ryff (2017) note that lifelong health is shaped by biological, behavioral, and social factors. All these components interact to determine our well-being as we age.“</a:t>
            </a:r>
          </a:p>
          <a:p>
            <a:pPr marL="742950" lvl="1" indent="-285750">
              <a:buFont typeface="Arial" panose="020B0604020202020204" pitchFamily="34" charset="0"/>
              <a:buChar char="•"/>
            </a:pPr>
            <a:r>
              <a:rPr lang="en-US" dirty="0"/>
              <a:t>According to Edelman, Kudzma, and Mandle (2014), health promotion spans the entire lifespan. Promoting health at each stage supports physical, emotional, and social well-being, ensuring that individuals remain active, independent, and healthy throughout their lives."</a:t>
            </a:r>
          </a:p>
          <a:p>
            <a:endParaRPr lang="en-US" dirty="0"/>
          </a:p>
        </p:txBody>
      </p:sp>
      <p:sp>
        <p:nvSpPr>
          <p:cNvPr id="4" name="Slide Number Placeholder 3"/>
          <p:cNvSpPr>
            <a:spLocks noGrp="1"/>
          </p:cNvSpPr>
          <p:nvPr>
            <p:ph type="sldNum" sz="quarter" idx="5"/>
          </p:nvPr>
        </p:nvSpPr>
        <p:spPr/>
        <p:txBody>
          <a:bodyPr/>
          <a:lstStyle/>
          <a:p>
            <a:fld id="{B3B113AF-7213-4141-88FE-318C3F47D021}" type="slidenum">
              <a:rPr lang="en-US" smtClean="0"/>
              <a:t>9</a:t>
            </a:fld>
            <a:endParaRPr lang="en-US"/>
          </a:p>
        </p:txBody>
      </p:sp>
    </p:spTree>
    <p:extLst>
      <p:ext uri="{BB962C8B-B14F-4D97-AF65-F5344CB8AC3E}">
        <p14:creationId xmlns:p14="http://schemas.microsoft.com/office/powerpoint/2010/main" val="392496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07/978-3-031-57507-5" TargetMode="External"/><Relationship Id="rId13" Type="http://schemas.openxmlformats.org/officeDocument/2006/relationships/hyperlink" Target="https://doi.org/10.26634/jnur.7.3.13787" TargetMode="External"/><Relationship Id="rId3" Type="http://schemas.openxmlformats.org/officeDocument/2006/relationships/hyperlink" Target="https://doi.org/10.1007/978-3-319-20484-0" TargetMode="External"/><Relationship Id="rId7" Type="http://schemas.openxmlformats.org/officeDocument/2006/relationships/hyperlink" Target="https://doi.org/10.1017/S0029665113003923" TargetMode="External"/><Relationship Id="rId12" Type="http://schemas.openxmlformats.org/officeDocument/2006/relationships/hyperlink" Target="https://doi.org/10.1007/978-3-319-47143-3" TargetMode="External"/><Relationship Id="rId2" Type="http://schemas.openxmlformats.org/officeDocument/2006/relationships/hyperlink" Target="https://www.nhs.uk/live-well/" TargetMode="External"/><Relationship Id="rId1" Type="http://schemas.openxmlformats.org/officeDocument/2006/relationships/slideLayout" Target="../slideLayouts/slideLayout2.xml"/><Relationship Id="rId6" Type="http://schemas.openxmlformats.org/officeDocument/2006/relationships/hyperlink" Target="https://doi.org/10.1177/14680173221132984" TargetMode="External"/><Relationship Id="rId11" Type="http://schemas.openxmlformats.org/officeDocument/2006/relationships/hyperlink" Target="https://doi.org/10.1037/0022-3514.83.2.261" TargetMode="External"/><Relationship Id="rId5" Type="http://schemas.openxmlformats.org/officeDocument/2006/relationships/hyperlink" Target="https://doi.org/10.1080/19325037.2016.1158674" TargetMode="External"/><Relationship Id="rId10" Type="http://schemas.openxmlformats.org/officeDocument/2006/relationships/hyperlink" Target="https://doi.org/10.1016/j.giq.2012.02.003" TargetMode="External"/><Relationship Id="rId4" Type="http://schemas.openxmlformats.org/officeDocument/2006/relationships/hyperlink" Target="http://www.cdc.gov/" TargetMode="External"/><Relationship Id="rId9" Type="http://schemas.openxmlformats.org/officeDocument/2006/relationships/hyperlink" Target="http://www.cdc.xn--gov-to0a/" TargetMode="External"/><Relationship Id="rId14" Type="http://schemas.openxmlformats.org/officeDocument/2006/relationships/hyperlink" Target="https://doi.org/10.1017/S0144686X110006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br>
              <a:rPr lang="en-US" sz="3100" b="1">
                <a:solidFill>
                  <a:srgbClr val="FFFFFF"/>
                </a:solidFill>
                <a:ea typeface="+mj-lt"/>
                <a:cs typeface="+mj-lt"/>
              </a:rPr>
            </a:br>
            <a:r>
              <a:rPr lang="en-US" sz="3100" b="1">
                <a:solidFill>
                  <a:srgbClr val="FFFFFF"/>
                </a:solidFill>
                <a:ea typeface="+mj-lt"/>
                <a:cs typeface="+mj-lt"/>
              </a:rPr>
              <a:t>Life Course Approach to Health and Well-being</a:t>
            </a:r>
          </a:p>
          <a:p>
            <a:pPr algn="r"/>
            <a:endParaRPr lang="en-US" sz="3100">
              <a:solidFill>
                <a:srgbClr val="FFFFFF"/>
              </a:solidFill>
            </a:endParaRPr>
          </a:p>
        </p:txBody>
      </p:sp>
      <p:graphicFrame>
        <p:nvGraphicFramePr>
          <p:cNvPr id="5" name="Subtitle 2">
            <a:extLst>
              <a:ext uri="{FF2B5EF4-FFF2-40B4-BE49-F238E27FC236}">
                <a16:creationId xmlns:a16="http://schemas.microsoft.com/office/drawing/2014/main" id="{106E1E42-84EF-2B5D-0880-C1ECAB632798}"/>
              </a:ext>
            </a:extLst>
          </p:cNvPr>
          <p:cNvGraphicFramePr>
            <a:graphicFrameLocks noGrp="1"/>
          </p:cNvGraphicFramePr>
          <p:nvPr>
            <p:ph idx="1"/>
            <p:extLst>
              <p:ext uri="{D42A27DB-BD31-4B8C-83A1-F6EECF244321}">
                <p14:modId xmlns:p14="http://schemas.microsoft.com/office/powerpoint/2010/main" val="2049227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C92D5E1A-5EDD-946E-19A9-AF4F5EDECC37}"/>
              </a:ext>
            </a:extLst>
          </p:cNvPr>
          <p:cNvPicPr>
            <a:picLocks noChangeAspect="1"/>
          </p:cNvPicPr>
          <p:nvPr/>
        </p:nvPicPr>
        <p:blipFill>
          <a:blip r:embed="rId3"/>
          <a:srcRect l="18579" r="18088"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10D332F5-9B25-9490-FFC1-5A023F1D425B}"/>
              </a:ext>
            </a:extLst>
          </p:cNvPr>
          <p:cNvSpPr>
            <a:spLocks noGrp="1"/>
          </p:cNvSpPr>
          <p:nvPr>
            <p:ph idx="1"/>
          </p:nvPr>
        </p:nvSpPr>
        <p:spPr>
          <a:xfrm>
            <a:off x="6803409" y="2470245"/>
            <a:ext cx="4156512" cy="3769835"/>
          </a:xfrm>
        </p:spPr>
        <p:txBody>
          <a:bodyPr vert="horz" lIns="91440" tIns="45720" rIns="91440" bIns="45720" rtlCol="0" anchor="ctr">
            <a:normAutofit lnSpcReduction="10000"/>
          </a:bodyPr>
          <a:lstStyle/>
          <a:p>
            <a:pPr marL="0" indent="0">
              <a:buNone/>
            </a:pPr>
            <a:br>
              <a:rPr lang="en-US" sz="2000" b="1" dirty="0">
                <a:ea typeface="+mn-lt"/>
                <a:cs typeface="+mn-lt"/>
              </a:rPr>
            </a:br>
            <a:r>
              <a:rPr lang="en-US" b="1" dirty="0">
                <a:ea typeface="+mn-lt"/>
                <a:cs typeface="+mn-lt"/>
              </a:rPr>
              <a:t>Introduction</a:t>
            </a:r>
            <a:endParaRPr lang="en-US" dirty="0">
              <a:ea typeface="+mn-lt"/>
              <a:cs typeface="+mn-lt"/>
            </a:endParaRPr>
          </a:p>
          <a:p>
            <a:pPr marL="0" indent="0">
              <a:buNone/>
            </a:pPr>
            <a:r>
              <a:rPr lang="en-US" sz="2000" b="1" dirty="0">
                <a:ea typeface="+mn-lt"/>
                <a:cs typeface="+mn-lt"/>
              </a:rPr>
              <a:t> The life course approach examines how health outcomes are shaped by experiences and exposures throughout life (Burton-</a:t>
            </a:r>
            <a:r>
              <a:rPr lang="en-US" sz="2000" b="1" dirty="0" err="1">
                <a:ea typeface="+mn-lt"/>
                <a:cs typeface="+mn-lt"/>
              </a:rPr>
              <a:t>Jeangros</a:t>
            </a:r>
            <a:r>
              <a:rPr lang="en-US" sz="2000" b="1" dirty="0">
                <a:ea typeface="+mn-lt"/>
                <a:cs typeface="+mn-lt"/>
              </a:rPr>
              <a:t> et al., 2015).</a:t>
            </a:r>
            <a:endParaRPr lang="en-US" sz="2000" dirty="0"/>
          </a:p>
          <a:p>
            <a:r>
              <a:rPr lang="en-US" sz="2000" dirty="0">
                <a:ea typeface="+mn-lt"/>
                <a:cs typeface="+mn-lt"/>
              </a:rPr>
              <a:t>Health is cumulative—what happens at one stage significantly influences the next.</a:t>
            </a:r>
            <a:endParaRPr lang="en-US" sz="2000" dirty="0"/>
          </a:p>
          <a:p>
            <a:r>
              <a:rPr lang="en-US" sz="2000" dirty="0">
                <a:ea typeface="+mn-lt"/>
                <a:cs typeface="+mn-lt"/>
              </a:rPr>
              <a:t>Emphasizes early intervention, prevention, and policy planning.</a:t>
            </a:r>
            <a:endParaRPr lang="en-US" sz="2000" dirty="0"/>
          </a:p>
          <a:p>
            <a:endParaRPr lang="en-US" sz="2000"/>
          </a:p>
        </p:txBody>
      </p:sp>
    </p:spTree>
    <p:extLst>
      <p:ext uri="{BB962C8B-B14F-4D97-AF65-F5344CB8AC3E}">
        <p14:creationId xmlns:p14="http://schemas.microsoft.com/office/powerpoint/2010/main" val="308515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03D99-CF89-7FFC-40B1-D6BBB8E73A3D}"/>
              </a:ext>
            </a:extLst>
          </p:cNvPr>
          <p:cNvSpPr>
            <a:spLocks noGrp="1"/>
          </p:cNvSpPr>
          <p:nvPr>
            <p:ph type="title"/>
          </p:nvPr>
        </p:nvSpPr>
        <p:spPr>
          <a:xfrm>
            <a:off x="1171074" y="1396686"/>
            <a:ext cx="3240506" cy="4064628"/>
          </a:xfrm>
        </p:spPr>
        <p:txBody>
          <a:bodyPr>
            <a:normAutofit/>
          </a:bodyPr>
          <a:lstStyle/>
          <a:p>
            <a:r>
              <a:rPr lang="en-US" b="1">
                <a:solidFill>
                  <a:srgbClr val="FFFFFF"/>
                </a:solidFill>
                <a:ea typeface="+mj-lt"/>
                <a:cs typeface="+mj-lt"/>
              </a:rPr>
              <a:t>Key Principles of the Life Course Approach</a:t>
            </a:r>
            <a:endParaRPr lang="en-US">
              <a:solidFill>
                <a:srgbClr val="FFFFFF"/>
              </a:solidFill>
            </a:endParaRPr>
          </a:p>
          <a:p>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26BDA9-2CC6-DD7C-7593-BD3115A96497}"/>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600">
                <a:ea typeface="+mn-lt"/>
                <a:cs typeface="+mn-lt"/>
              </a:rPr>
              <a:t>Health is shaped by biological, social, and environmental factors from birth to old age (Milne, 2020).</a:t>
            </a:r>
            <a:endParaRPr lang="en-US" sz="2600"/>
          </a:p>
          <a:p>
            <a:r>
              <a:rPr lang="en-US" sz="2600">
                <a:ea typeface="+mn-lt"/>
                <a:cs typeface="+mn-lt"/>
              </a:rPr>
              <a:t>Critical periods such as childhood, adolescence, and old age impact lifelong health.</a:t>
            </a:r>
            <a:endParaRPr lang="en-US" sz="2600"/>
          </a:p>
          <a:p>
            <a:r>
              <a:rPr lang="en-US" sz="2600">
                <a:ea typeface="+mn-lt"/>
                <a:cs typeface="+mn-lt"/>
              </a:rPr>
              <a:t>Exposure to risk or protective factors determines long-term well-being (Halfon et al., 2018).</a:t>
            </a:r>
            <a:endParaRPr lang="en-US" sz="2600"/>
          </a:p>
          <a:p>
            <a:endParaRPr lang="en-US" sz="2600"/>
          </a:p>
        </p:txBody>
      </p:sp>
    </p:spTree>
    <p:extLst>
      <p:ext uri="{BB962C8B-B14F-4D97-AF65-F5344CB8AC3E}">
        <p14:creationId xmlns:p14="http://schemas.microsoft.com/office/powerpoint/2010/main" val="324967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10973-5F92-1CCD-EEFB-864AF070C85A}"/>
              </a:ext>
            </a:extLst>
          </p:cNvPr>
          <p:cNvSpPr>
            <a:spLocks noGrp="1"/>
          </p:cNvSpPr>
          <p:nvPr>
            <p:ph type="title"/>
          </p:nvPr>
        </p:nvSpPr>
        <p:spPr>
          <a:xfrm>
            <a:off x="761803" y="350196"/>
            <a:ext cx="4646904" cy="1624520"/>
          </a:xfrm>
        </p:spPr>
        <p:txBody>
          <a:bodyPr anchor="ctr">
            <a:normAutofit/>
          </a:bodyPr>
          <a:lstStyle/>
          <a:p>
            <a:r>
              <a:rPr lang="en-US" sz="4000" b="1">
                <a:ea typeface="+mj-lt"/>
                <a:cs typeface="+mj-lt"/>
              </a:rPr>
              <a:t>Early Life &amp; Its Impact on Health</a:t>
            </a:r>
            <a:endParaRPr lang="en-US" sz="4000"/>
          </a:p>
          <a:p>
            <a:endParaRPr lang="en-US" sz="4000"/>
          </a:p>
        </p:txBody>
      </p:sp>
      <p:sp>
        <p:nvSpPr>
          <p:cNvPr id="3" name="Content Placeholder 2">
            <a:extLst>
              <a:ext uri="{FF2B5EF4-FFF2-40B4-BE49-F238E27FC236}">
                <a16:creationId xmlns:a16="http://schemas.microsoft.com/office/drawing/2014/main" id="{6D670647-6143-D310-8BD8-D51A6CEC0311}"/>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rPr>
              <a:t>Kuh et al. (2014) explain that early-life conditions, including prenatal nutrition and childhood environment, have lasting effects on health.</a:t>
            </a:r>
            <a:endParaRPr lang="en-US" sz="2000"/>
          </a:p>
          <a:p>
            <a:r>
              <a:rPr lang="en-US" sz="2000">
                <a:ea typeface="+mn-lt"/>
                <a:cs typeface="+mn-lt"/>
              </a:rPr>
              <a:t>Low birth weight is linked to chronic diseases later in life.</a:t>
            </a:r>
            <a:endParaRPr lang="en-US" sz="2000"/>
          </a:p>
          <a:p>
            <a:r>
              <a:rPr lang="en-US" sz="2000">
                <a:ea typeface="+mn-lt"/>
                <a:cs typeface="+mn-lt"/>
              </a:rPr>
              <a:t>Adverse childhood experiences (ACEs) contribute to lifelong mental and physical health challenges (Elder &amp; Shanahan, 2016).</a:t>
            </a:r>
            <a:endParaRPr lang="en-US" sz="2000"/>
          </a:p>
          <a:p>
            <a:endParaRPr lang="en-US" sz="2000"/>
          </a:p>
        </p:txBody>
      </p:sp>
      <p:pic>
        <p:nvPicPr>
          <p:cNvPr id="5" name="Picture 4">
            <a:extLst>
              <a:ext uri="{FF2B5EF4-FFF2-40B4-BE49-F238E27FC236}">
                <a16:creationId xmlns:a16="http://schemas.microsoft.com/office/drawing/2014/main" id="{3EFB3B48-CC8D-2FC5-F063-05856C3364BA}"/>
              </a:ext>
            </a:extLst>
          </p:cNvPr>
          <p:cNvPicPr>
            <a:picLocks noChangeAspect="1"/>
          </p:cNvPicPr>
          <p:nvPr/>
        </p:nvPicPr>
        <p:blipFill>
          <a:blip r:embed="rId3"/>
          <a:srcRect l="26013" r="27059" b="6250"/>
          <a:stretch/>
        </p:blipFill>
        <p:spPr>
          <a:xfrm>
            <a:off x="6096000" y="1"/>
            <a:ext cx="6102825" cy="6858000"/>
          </a:xfrm>
          <a:prstGeom prst="rect">
            <a:avLst/>
          </a:prstGeom>
        </p:spPr>
      </p:pic>
    </p:spTree>
    <p:extLst>
      <p:ext uri="{BB962C8B-B14F-4D97-AF65-F5344CB8AC3E}">
        <p14:creationId xmlns:p14="http://schemas.microsoft.com/office/powerpoint/2010/main" val="17731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701D8-4BDB-F7CA-EBBA-7FE2880EDF88}"/>
              </a:ext>
            </a:extLst>
          </p:cNvPr>
          <p:cNvSpPr>
            <a:spLocks noGrp="1"/>
          </p:cNvSpPr>
          <p:nvPr>
            <p:ph type="title"/>
          </p:nvPr>
        </p:nvSpPr>
        <p:spPr>
          <a:xfrm>
            <a:off x="761800" y="762001"/>
            <a:ext cx="5334197" cy="1708242"/>
          </a:xfrm>
        </p:spPr>
        <p:txBody>
          <a:bodyPr anchor="ctr">
            <a:normAutofit/>
          </a:bodyPr>
          <a:lstStyle/>
          <a:p>
            <a:r>
              <a:rPr lang="en-US" sz="4000" b="1">
                <a:ea typeface="+mj-lt"/>
                <a:cs typeface="+mj-lt"/>
              </a:rPr>
              <a:t>Lifestyle Choices &amp; Long-Term Health</a:t>
            </a:r>
            <a:endParaRPr lang="en-US" sz="4000"/>
          </a:p>
          <a:p>
            <a:endParaRPr lang="en-US" sz="4000"/>
          </a:p>
        </p:txBody>
      </p:sp>
      <p:sp>
        <p:nvSpPr>
          <p:cNvPr id="3" name="Content Placeholder 2">
            <a:extLst>
              <a:ext uri="{FF2B5EF4-FFF2-40B4-BE49-F238E27FC236}">
                <a16:creationId xmlns:a16="http://schemas.microsoft.com/office/drawing/2014/main" id="{825403A9-0F80-8169-990B-BCFD7E485AC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rPr>
              <a:t>George &amp; Ferraro (2015) stress that adopting healthy behaviors such as regular exercise and balanced nutrition can prevent chronic illnesses.</a:t>
            </a:r>
            <a:endParaRPr lang="en-US" sz="2000"/>
          </a:p>
          <a:p>
            <a:r>
              <a:rPr lang="en-US" sz="2000">
                <a:ea typeface="+mn-lt"/>
                <a:cs typeface="+mn-lt"/>
              </a:rPr>
              <a:t>Poor lifestyle choices contribute to conditions like diabetes and cardiovascular diseases (Smith &amp; Ryff, 2017).</a:t>
            </a:r>
            <a:endParaRPr lang="en-US" sz="2000"/>
          </a:p>
          <a:p>
            <a:r>
              <a:rPr lang="en-US" sz="2000">
                <a:ea typeface="+mn-lt"/>
                <a:cs typeface="+mn-lt"/>
              </a:rPr>
              <a:t>Public health strategies focus on promoting healthier lifestyles.</a:t>
            </a:r>
            <a:endParaRPr lang="en-US" sz="2000"/>
          </a:p>
          <a:p>
            <a:endParaRPr lang="en-US" sz="2000"/>
          </a:p>
        </p:txBody>
      </p:sp>
      <p:pic>
        <p:nvPicPr>
          <p:cNvPr id="5" name="Picture 4" descr="Apple with measuring tape">
            <a:extLst>
              <a:ext uri="{FF2B5EF4-FFF2-40B4-BE49-F238E27FC236}">
                <a16:creationId xmlns:a16="http://schemas.microsoft.com/office/drawing/2014/main" id="{1BB09EBF-207D-A7FC-1824-F2E65D60C0DF}"/>
              </a:ext>
            </a:extLst>
          </p:cNvPr>
          <p:cNvPicPr>
            <a:picLocks noChangeAspect="1"/>
          </p:cNvPicPr>
          <p:nvPr/>
        </p:nvPicPr>
        <p:blipFill>
          <a:blip r:embed="rId3"/>
          <a:srcRect r="48769" b="-6"/>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07680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2F697-D5FE-7A5F-63BF-B02FCB6351D2}"/>
              </a:ext>
            </a:extLst>
          </p:cNvPr>
          <p:cNvSpPr>
            <a:spLocks noGrp="1"/>
          </p:cNvSpPr>
          <p:nvPr>
            <p:ph type="title"/>
          </p:nvPr>
        </p:nvSpPr>
        <p:spPr>
          <a:xfrm>
            <a:off x="6094105" y="802955"/>
            <a:ext cx="4977976" cy="1454051"/>
          </a:xfrm>
        </p:spPr>
        <p:txBody>
          <a:bodyPr>
            <a:normAutofit/>
          </a:bodyPr>
          <a:lstStyle/>
          <a:p>
            <a:r>
              <a:rPr lang="en-US" sz="3600" b="1">
                <a:solidFill>
                  <a:schemeClr val="tx2"/>
                </a:solidFill>
                <a:ea typeface="+mj-lt"/>
                <a:cs typeface="+mj-lt"/>
              </a:rPr>
              <a:t>Social Determinants of Health</a:t>
            </a:r>
            <a:endParaRPr lang="en-US" sz="3600">
              <a:solidFill>
                <a:schemeClr val="tx2"/>
              </a:solidFill>
            </a:endParaRPr>
          </a:p>
          <a:p>
            <a:endParaRPr lang="en-US" sz="3600">
              <a:solidFill>
                <a:schemeClr val="tx2"/>
              </a:solidFill>
            </a:endParaRPr>
          </a:p>
        </p:txBody>
      </p:sp>
      <p:pic>
        <p:nvPicPr>
          <p:cNvPr id="7" name="Graphic 6" descr="Doctor">
            <a:extLst>
              <a:ext uri="{FF2B5EF4-FFF2-40B4-BE49-F238E27FC236}">
                <a16:creationId xmlns:a16="http://schemas.microsoft.com/office/drawing/2014/main" id="{F2B96145-1F0A-E900-EF90-6206E7BC34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D98F344-E55B-0C71-9431-BAEB054C6306}"/>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800">
                <a:solidFill>
                  <a:schemeClr val="tx2"/>
                </a:solidFill>
                <a:ea typeface="+mn-lt"/>
                <a:cs typeface="+mn-lt"/>
              </a:rPr>
              <a:t>Social determinants such as income, education, and access to healthcare significantly shape health outcomes (Settersten &amp; Angel, 2011).</a:t>
            </a:r>
            <a:endParaRPr lang="en-US" sz="1800">
              <a:solidFill>
                <a:schemeClr val="tx2"/>
              </a:solidFill>
            </a:endParaRPr>
          </a:p>
          <a:p>
            <a:r>
              <a:rPr lang="en-US" sz="1800">
                <a:solidFill>
                  <a:schemeClr val="tx2"/>
                </a:solidFill>
                <a:ea typeface="+mn-lt"/>
                <a:cs typeface="+mn-lt"/>
              </a:rPr>
              <a:t>Communities with better healthcare access experience improved well-being (Levy &amp; Slade, 2019).</a:t>
            </a:r>
            <a:endParaRPr lang="en-US" sz="1800">
              <a:solidFill>
                <a:schemeClr val="tx2"/>
              </a:solidFill>
            </a:endParaRPr>
          </a:p>
          <a:p>
            <a:r>
              <a:rPr lang="en-US" sz="1800">
                <a:solidFill>
                  <a:schemeClr val="tx2"/>
                </a:solidFill>
                <a:ea typeface="+mn-lt"/>
                <a:cs typeface="+mn-lt"/>
              </a:rPr>
              <a:t>Addressing health inequities requires targeted interventions and policy changes.</a:t>
            </a:r>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1365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83381-4813-50C8-A670-EFFE198D9971}"/>
              </a:ext>
            </a:extLst>
          </p:cNvPr>
          <p:cNvSpPr>
            <a:spLocks noGrp="1"/>
          </p:cNvSpPr>
          <p:nvPr>
            <p:ph type="title"/>
          </p:nvPr>
        </p:nvSpPr>
        <p:spPr>
          <a:xfrm>
            <a:off x="6094105" y="802955"/>
            <a:ext cx="4977976" cy="1454051"/>
          </a:xfrm>
        </p:spPr>
        <p:txBody>
          <a:bodyPr>
            <a:normAutofit/>
          </a:bodyPr>
          <a:lstStyle/>
          <a:p>
            <a:r>
              <a:rPr lang="en-US" sz="3600" b="1">
                <a:solidFill>
                  <a:schemeClr val="tx2"/>
                </a:solidFill>
                <a:ea typeface="+mj-lt"/>
                <a:cs typeface="+mj-lt"/>
              </a:rPr>
              <a:t>Implications for Health Policy &amp; Practice</a:t>
            </a:r>
            <a:endParaRPr lang="en-US" sz="3600">
              <a:solidFill>
                <a:schemeClr val="tx2"/>
              </a:solidFill>
            </a:endParaRPr>
          </a:p>
          <a:p>
            <a:endParaRPr lang="en-US" sz="3600">
              <a:solidFill>
                <a:schemeClr val="tx2"/>
              </a:solidFill>
            </a:endParaRPr>
          </a:p>
        </p:txBody>
      </p:sp>
      <p:pic>
        <p:nvPicPr>
          <p:cNvPr id="7" name="Graphic 6" descr="Health">
            <a:extLst>
              <a:ext uri="{FF2B5EF4-FFF2-40B4-BE49-F238E27FC236}">
                <a16:creationId xmlns:a16="http://schemas.microsoft.com/office/drawing/2014/main" id="{8DEB1EAB-D7D5-9D2B-6F28-D59B92DD59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6D84B73-099C-36DD-835D-516BE126D9DA}"/>
              </a:ext>
            </a:extLst>
          </p:cNvPr>
          <p:cNvSpPr>
            <a:spLocks noGrp="1"/>
          </p:cNvSpPr>
          <p:nvPr>
            <p:ph idx="1"/>
          </p:nvPr>
        </p:nvSpPr>
        <p:spPr>
          <a:xfrm>
            <a:off x="6090574" y="1804825"/>
            <a:ext cx="4965483" cy="4256146"/>
          </a:xfrm>
        </p:spPr>
        <p:txBody>
          <a:bodyPr vert="horz" lIns="91440" tIns="45720" rIns="91440" bIns="45720" rtlCol="0" anchor="ctr">
            <a:normAutofit/>
          </a:bodyPr>
          <a:lstStyle/>
          <a:p>
            <a:r>
              <a:rPr lang="en-US" sz="1800" dirty="0">
                <a:solidFill>
                  <a:schemeClr val="tx2"/>
                </a:solidFill>
                <a:latin typeface="Bell MT"/>
                <a:ea typeface="+mn-lt"/>
                <a:cs typeface="+mn-lt"/>
              </a:rPr>
              <a:t>Public health policies should incorporate a life course perspective to improve aging and disease prevention (Edelman &amp; Kudzma, 2021).</a:t>
            </a:r>
            <a:endParaRPr lang="en-US" sz="1800" dirty="0">
              <a:solidFill>
                <a:schemeClr val="tx2"/>
              </a:solidFill>
              <a:latin typeface="Bell MT"/>
            </a:endParaRPr>
          </a:p>
          <a:p>
            <a:r>
              <a:rPr lang="en-US" sz="1800" dirty="0">
                <a:solidFill>
                  <a:schemeClr val="tx2"/>
                </a:solidFill>
                <a:latin typeface="Bell MT"/>
                <a:ea typeface="+mn-lt"/>
                <a:cs typeface="+mn-lt"/>
              </a:rPr>
              <a:t>Early health interventions, such as prenatal care and childhood nutrition programs, improve long-term outcomes.</a:t>
            </a:r>
            <a:endParaRPr lang="en-US" sz="1800" dirty="0">
              <a:solidFill>
                <a:schemeClr val="tx2"/>
              </a:solidFill>
              <a:latin typeface="Bell MT"/>
            </a:endParaRPr>
          </a:p>
          <a:p>
            <a:r>
              <a:rPr lang="en-US" sz="1800">
                <a:solidFill>
                  <a:schemeClr val="tx2"/>
                </a:solidFill>
                <a:latin typeface="Bell MT"/>
                <a:ea typeface="+mn-lt"/>
                <a:cs typeface="+mn-lt"/>
              </a:rPr>
              <a:t>For well-being information, NHS Healthier Lives offers guidance on maintaining a healthy lifestyle (NHS Healthier Lives, 2023), while the Centers for Disease Control and Prevention (CDC) provides valuable resources on public health and disease prevention (Centers for Disease Control and Prevention, 2023).</a:t>
            </a:r>
            <a:endParaRPr lang="en-US" sz="1800" dirty="0">
              <a:solidFill>
                <a:schemeClr val="tx2"/>
              </a:solidFill>
              <a:latin typeface="Bell MT"/>
            </a:endParaRPr>
          </a:p>
          <a:p>
            <a:endParaRPr lang="en-US" sz="1800" dirty="0">
              <a:solidFill>
                <a:schemeClr val="tx2"/>
              </a:solidFill>
              <a:latin typeface="Bell MT"/>
            </a:endParaRP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9725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1A52C-39F9-1B78-FE40-9B0DF3369715}"/>
              </a:ext>
            </a:extLst>
          </p:cNvPr>
          <p:cNvSpPr>
            <a:spLocks noGrp="1"/>
          </p:cNvSpPr>
          <p:nvPr>
            <p:ph type="title"/>
          </p:nvPr>
        </p:nvSpPr>
        <p:spPr/>
        <p:txBody>
          <a:bodyPr/>
          <a:lstStyle/>
          <a:p>
            <a:r>
              <a:rPr lang="en-US" b="1" dirty="0">
                <a:solidFill>
                  <a:srgbClr val="FF0000"/>
                </a:solidFill>
                <a:ea typeface="+mj-lt"/>
                <a:cs typeface="+mj-lt"/>
              </a:rPr>
              <a:t>Health &amp; Well-being Across Life Stages</a:t>
            </a:r>
            <a:endParaRPr lang="en-US">
              <a:solidFill>
                <a:srgbClr val="FF0000"/>
              </a:solidFill>
            </a:endParaRPr>
          </a:p>
          <a:p>
            <a:endParaRPr lang="en-US" dirty="0"/>
          </a:p>
        </p:txBody>
      </p:sp>
      <p:sp>
        <p:nvSpPr>
          <p:cNvPr id="3" name="Content Placeholder 2">
            <a:extLst>
              <a:ext uri="{FF2B5EF4-FFF2-40B4-BE49-F238E27FC236}">
                <a16:creationId xmlns:a16="http://schemas.microsoft.com/office/drawing/2014/main" id="{AA94A2F1-4450-2422-B70C-6B522857D67F}"/>
              </a:ext>
            </a:extLst>
          </p:cNvPr>
          <p:cNvSpPr>
            <a:spLocks noGrp="1"/>
          </p:cNvSpPr>
          <p:nvPr>
            <p:ph idx="1"/>
          </p:nvPr>
        </p:nvSpPr>
        <p:spPr>
          <a:xfrm>
            <a:off x="838200" y="3902471"/>
            <a:ext cx="10515600" cy="2854521"/>
          </a:xfrm>
        </p:spPr>
        <p:txBody>
          <a:bodyPr vert="horz" lIns="91440" tIns="45720" rIns="91440" bIns="45720" rtlCol="0" anchor="t">
            <a:normAutofit/>
          </a:bodyPr>
          <a:lstStyle/>
          <a:p>
            <a:r>
              <a:rPr lang="en-US" b="1" dirty="0">
                <a:solidFill>
                  <a:schemeClr val="accent6">
                    <a:lumMod val="76000"/>
                  </a:schemeClr>
                </a:solidFill>
                <a:ea typeface="+mn-lt"/>
                <a:cs typeface="+mn-lt"/>
              </a:rPr>
              <a:t>Health needs evolve throughout life, requiring different interventions at each stage (Tregoning, 2025).</a:t>
            </a:r>
            <a:endParaRPr lang="en-US" b="1">
              <a:solidFill>
                <a:schemeClr val="accent6">
                  <a:lumMod val="76000"/>
                </a:schemeClr>
              </a:solidFill>
            </a:endParaRPr>
          </a:p>
          <a:p>
            <a:r>
              <a:rPr lang="en-US" b="1" dirty="0">
                <a:solidFill>
                  <a:schemeClr val="accent6">
                    <a:lumMod val="76000"/>
                  </a:schemeClr>
                </a:solidFill>
                <a:ea typeface="+mn-lt"/>
                <a:cs typeface="+mn-lt"/>
              </a:rPr>
              <a:t>Adolescence: Developing healthy habits.</a:t>
            </a:r>
            <a:endParaRPr lang="en-US" b="1">
              <a:solidFill>
                <a:schemeClr val="accent6">
                  <a:lumMod val="76000"/>
                </a:schemeClr>
              </a:solidFill>
            </a:endParaRPr>
          </a:p>
          <a:p>
            <a:r>
              <a:rPr lang="en-US" b="1" dirty="0">
                <a:solidFill>
                  <a:schemeClr val="accent6">
                    <a:lumMod val="76000"/>
                  </a:schemeClr>
                </a:solidFill>
                <a:ea typeface="+mn-lt"/>
                <a:cs typeface="+mn-lt"/>
              </a:rPr>
              <a:t>Adulthood: Managing risks and preventing chronic diseases.</a:t>
            </a:r>
            <a:endParaRPr lang="en-US" b="1">
              <a:solidFill>
                <a:schemeClr val="accent6">
                  <a:lumMod val="76000"/>
                </a:schemeClr>
              </a:solidFill>
            </a:endParaRPr>
          </a:p>
          <a:p>
            <a:r>
              <a:rPr lang="en-US" b="1" dirty="0">
                <a:solidFill>
                  <a:schemeClr val="accent6">
                    <a:lumMod val="76000"/>
                  </a:schemeClr>
                </a:solidFill>
                <a:ea typeface="+mn-lt"/>
                <a:cs typeface="+mn-lt"/>
              </a:rPr>
              <a:t>Later life: Active aging strategies to maintain physical and cognitive function (Levy &amp; Slade, 2019).</a:t>
            </a:r>
            <a:endParaRPr lang="en-US" b="1">
              <a:solidFill>
                <a:schemeClr val="accent6">
                  <a:lumMod val="76000"/>
                </a:schemeClr>
              </a:solidFill>
            </a:endParaRPr>
          </a:p>
          <a:p>
            <a:endParaRPr lang="en-US" dirty="0"/>
          </a:p>
        </p:txBody>
      </p:sp>
    </p:spTree>
    <p:extLst>
      <p:ext uri="{BB962C8B-B14F-4D97-AF65-F5344CB8AC3E}">
        <p14:creationId xmlns:p14="http://schemas.microsoft.com/office/powerpoint/2010/main" val="16533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25059-0F37-DF6C-7134-A049F77D7E2A}"/>
              </a:ext>
            </a:extLst>
          </p:cNvPr>
          <p:cNvSpPr>
            <a:spLocks noGrp="1"/>
          </p:cNvSpPr>
          <p:nvPr>
            <p:ph type="title"/>
          </p:nvPr>
        </p:nvSpPr>
        <p:spPr>
          <a:xfrm>
            <a:off x="1389278" y="1233241"/>
            <a:ext cx="3240506" cy="4064628"/>
          </a:xfrm>
        </p:spPr>
        <p:txBody>
          <a:bodyPr>
            <a:normAutofit/>
          </a:bodyPr>
          <a:lstStyle/>
          <a:p>
            <a:r>
              <a:rPr lang="en-US" b="1">
                <a:solidFill>
                  <a:srgbClr val="FFFFFF"/>
                </a:solidFill>
                <a:ea typeface="+mj-lt"/>
                <a:cs typeface="+mj-lt"/>
              </a:rPr>
              <a:t>Conclusion</a:t>
            </a:r>
            <a:endParaRPr lang="en-US">
              <a:solidFill>
                <a:srgbClr val="FFFFFF"/>
              </a:solidFill>
            </a:endParaRPr>
          </a:p>
          <a:p>
            <a:endParaRPr lang="en-US">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05E39B8-E260-BB9B-C7BC-BEB7CBA93D8F}"/>
              </a:ext>
            </a:extLst>
          </p:cNvPr>
          <p:cNvSpPr>
            <a:spLocks noGrp="1"/>
          </p:cNvSpPr>
          <p:nvPr>
            <p:ph idx="1"/>
          </p:nvPr>
        </p:nvSpPr>
        <p:spPr>
          <a:xfrm>
            <a:off x="6096000" y="840672"/>
            <a:ext cx="5515097" cy="5403947"/>
          </a:xfrm>
        </p:spPr>
        <p:txBody>
          <a:bodyPr vert="horz" lIns="91440" tIns="45720" rIns="91440" bIns="45720" rtlCol="0" anchor="t">
            <a:normAutofit fontScale="85000" lnSpcReduction="10000"/>
          </a:bodyPr>
          <a:lstStyle/>
          <a:p>
            <a:r>
              <a:rPr lang="en-US" dirty="0">
                <a:ea typeface="+mn-lt"/>
                <a:cs typeface="+mn-lt"/>
              </a:rPr>
              <a:t>Lifelong health is shaped by biological, behavioral, and social factors (Smith &amp; Ryff, 2017).</a:t>
            </a:r>
            <a:endParaRPr lang="en-US" dirty="0"/>
          </a:p>
          <a:p>
            <a:r>
              <a:rPr lang="en-US" dirty="0">
                <a:ea typeface="+mn-lt"/>
                <a:cs typeface="+mn-lt"/>
              </a:rPr>
              <a:t>According to Edelman, Kudzma, and Mandle (2014), health promotion covers the entire lifespan, aiming to enhance well-being from childhood through to old age. Each life stage has unique health needs and challenges. Encouraging healthy habits from a young age helps prevent illnesses and improves quality of life as people age. Promoting health at every stage supports physical, emotional, and social well-being, allowing individuals to remain active and independent throughout their lives.</a:t>
            </a:r>
          </a:p>
          <a:p>
            <a:endParaRPr lang="en-US" dirty="0"/>
          </a:p>
          <a:p>
            <a:endParaRPr lang="en-US" dirty="0"/>
          </a:p>
          <a:p>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262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44D11-D284-8106-0E8E-12B4E2CDD8FD}"/>
              </a:ext>
            </a:extLst>
          </p:cNvPr>
          <p:cNvSpPr>
            <a:spLocks noGrp="1"/>
          </p:cNvSpPr>
          <p:nvPr>
            <p:ph type="title"/>
          </p:nvPr>
        </p:nvSpPr>
        <p:spPr>
          <a:xfrm>
            <a:off x="466722" y="636335"/>
            <a:ext cx="3201366" cy="804615"/>
          </a:xfrm>
        </p:spPr>
        <p:txBody>
          <a:bodyPr anchor="b">
            <a:normAutofit/>
          </a:bodyPr>
          <a:lstStyle/>
          <a:p>
            <a:pPr algn="r"/>
            <a:r>
              <a:rPr lang="en-US" sz="4000" dirty="0">
                <a:solidFill>
                  <a:schemeClr val="bg1"/>
                </a:solidFill>
              </a:rPr>
              <a:t>Reference list:</a:t>
            </a:r>
          </a:p>
        </p:txBody>
      </p:sp>
      <p:sp>
        <p:nvSpPr>
          <p:cNvPr id="3" name="Content Placeholder 2">
            <a:extLst>
              <a:ext uri="{FF2B5EF4-FFF2-40B4-BE49-F238E27FC236}">
                <a16:creationId xmlns:a16="http://schemas.microsoft.com/office/drawing/2014/main" id="{52CC18EA-067E-8A92-8EEC-4F0AFB0B072A}"/>
              </a:ext>
            </a:extLst>
          </p:cNvPr>
          <p:cNvSpPr>
            <a:spLocks noGrp="1"/>
          </p:cNvSpPr>
          <p:nvPr>
            <p:ph idx="1"/>
          </p:nvPr>
        </p:nvSpPr>
        <p:spPr>
          <a:xfrm>
            <a:off x="4870735" y="1048622"/>
            <a:ext cx="7027062" cy="5981476"/>
          </a:xfrm>
        </p:spPr>
        <p:txBody>
          <a:bodyPr vert="horz" lIns="91440" tIns="45720" rIns="91440" bIns="45720" rtlCol="0" anchor="ctr">
            <a:normAutofit fontScale="92500" lnSpcReduction="10000"/>
          </a:bodyPr>
          <a:lstStyle/>
          <a:p>
            <a:pPr>
              <a:buAutoNum type="arabicPeriod"/>
            </a:pPr>
            <a:r>
              <a:rPr lang="en-GB" sz="1100">
                <a:latin typeface="Arial"/>
                <a:cs typeface="Arial"/>
              </a:rPr>
              <a:t>NHS Healthier Lives, 2023. </a:t>
            </a:r>
            <a:r>
              <a:rPr lang="en-GB" sz="1100" i="1">
                <a:latin typeface="Arial"/>
                <a:cs typeface="Arial"/>
              </a:rPr>
              <a:t>Live well</a:t>
            </a:r>
            <a:r>
              <a:rPr lang="en-GB" sz="1100">
                <a:latin typeface="Arial"/>
                <a:cs typeface="Arial"/>
              </a:rPr>
              <a:t>. Available at: </a:t>
            </a:r>
            <a:r>
              <a:rPr lang="en-GB" sz="1100" dirty="0">
                <a:solidFill>
                  <a:srgbClr val="0000FF"/>
                </a:solidFill>
                <a:latin typeface="Arial"/>
                <a:cs typeface="Arial"/>
                <a:hlinkClick r:id="rId2"/>
              </a:rPr>
              <a:t>https://www.nhs.uk/live-well/</a:t>
            </a:r>
            <a:r>
              <a:rPr lang="en-GB" sz="1100">
                <a:latin typeface="Arial"/>
                <a:cs typeface="Arial"/>
              </a:rPr>
              <a:t> [Accessed 10 March 2025].</a:t>
            </a:r>
            <a:endParaRPr lang="en-GB" sz="1000" dirty="0">
              <a:latin typeface="Bell MT"/>
              <a:cs typeface="Arial"/>
            </a:endParaRPr>
          </a:p>
          <a:p>
            <a:pPr>
              <a:buAutoNum type="arabicPeriod"/>
            </a:pPr>
            <a:r>
              <a:rPr lang="en-US" sz="1100">
                <a:latin typeface="Arial"/>
                <a:cs typeface="Arial"/>
              </a:rPr>
              <a:t>Berk, L.E. (2018) </a:t>
            </a:r>
            <a:r>
              <a:rPr lang="en-US" sz="1000" i="1">
                <a:ea typeface="+mn-lt"/>
                <a:cs typeface="+mn-lt"/>
              </a:rPr>
              <a:t>Development through the lifespan</a:t>
            </a:r>
            <a:r>
              <a:rPr lang="en-US" sz="1000">
                <a:ea typeface="+mn-lt"/>
                <a:cs typeface="+mn-lt"/>
              </a:rPr>
              <a:t>. Seventh edition. Hoboken: Pearson Education.</a:t>
            </a:r>
            <a:r>
              <a:rPr lang="en-US" sz="1100" dirty="0">
                <a:latin typeface="Arial"/>
                <a:cs typeface="Arial"/>
              </a:rPr>
              <a:t> </a:t>
            </a:r>
            <a:endParaRPr lang="en-GB" dirty="0"/>
          </a:p>
          <a:p>
            <a:pPr>
              <a:buAutoNum type="arabicPeriod"/>
            </a:pPr>
            <a:r>
              <a:rPr lang="en-US" sz="1100">
                <a:latin typeface="Arial"/>
                <a:cs typeface="Arial"/>
              </a:rPr>
              <a:t>Burton-</a:t>
            </a:r>
            <a:r>
              <a:rPr lang="en-US" sz="1100" err="1">
                <a:latin typeface="Arial"/>
                <a:cs typeface="Arial"/>
              </a:rPr>
              <a:t>Jeangros</a:t>
            </a:r>
            <a:r>
              <a:rPr lang="en-US" sz="1100">
                <a:latin typeface="Arial"/>
                <a:cs typeface="Arial"/>
              </a:rPr>
              <a:t>, C. </a:t>
            </a:r>
            <a:r>
              <a:rPr lang="en-US" sz="1000" i="1">
                <a:ea typeface="+mn-lt"/>
                <a:cs typeface="+mn-lt"/>
              </a:rPr>
              <a:t>et al.</a:t>
            </a:r>
            <a:r>
              <a:rPr lang="en-US" sz="1000">
                <a:ea typeface="+mn-lt"/>
                <a:cs typeface="+mn-lt"/>
              </a:rPr>
              <a:t> (2015) </a:t>
            </a:r>
            <a:r>
              <a:rPr lang="en-US" sz="1000" i="1">
                <a:ea typeface="+mn-lt"/>
                <a:cs typeface="+mn-lt"/>
              </a:rPr>
              <a:t>A Life Course Perspective on Health Trajectories and Transitions</a:t>
            </a:r>
            <a:r>
              <a:rPr lang="en-US" sz="1000">
                <a:ea typeface="+mn-lt"/>
                <a:cs typeface="+mn-lt"/>
              </a:rPr>
              <a:t>. Cham: Springer Nature. Available at: </a:t>
            </a:r>
            <a:r>
              <a:rPr lang="en-US" sz="1100" dirty="0">
                <a:solidFill>
                  <a:srgbClr val="467886"/>
                </a:solidFill>
                <a:latin typeface="Arial"/>
                <a:cs typeface="Arial"/>
                <a:hlinkClick r:id="rId3"/>
              </a:rPr>
              <a:t>https://doi.org/10.1007/978-3-319-20484-0</a:t>
            </a:r>
            <a:r>
              <a:rPr lang="en-US" sz="1100">
                <a:latin typeface="Arial"/>
                <a:cs typeface="Arial"/>
              </a:rPr>
              <a:t>.</a:t>
            </a:r>
            <a:r>
              <a:rPr lang="en-GB" sz="1100" dirty="0">
                <a:latin typeface="Arial"/>
                <a:cs typeface="Arial"/>
              </a:rPr>
              <a:t> </a:t>
            </a:r>
            <a:endParaRPr lang="en-GB" dirty="0"/>
          </a:p>
          <a:p>
            <a:pPr>
              <a:buAutoNum type="arabicPeriod"/>
            </a:pPr>
            <a:r>
              <a:rPr lang="en-GB" sz="1000">
                <a:latin typeface="Aptos"/>
                <a:cs typeface="Arial"/>
              </a:rPr>
              <a:t>Centers for Disease Control and Prevention (CDC), 2023. </a:t>
            </a:r>
            <a:r>
              <a:rPr lang="en-GB" sz="1000" i="1">
                <a:latin typeface="Aptos"/>
                <a:cs typeface="Arial"/>
              </a:rPr>
              <a:t>Centers for Disease Control and Prevention</a:t>
            </a:r>
            <a:r>
              <a:rPr lang="en-GB" sz="1000">
                <a:latin typeface="Aptos"/>
                <a:cs typeface="Arial"/>
              </a:rPr>
              <a:t>. Available at: </a:t>
            </a:r>
            <a:r>
              <a:rPr lang="en-GB" sz="1000" dirty="0">
                <a:solidFill>
                  <a:srgbClr val="0000FF"/>
                </a:solidFill>
                <a:latin typeface="Aptos"/>
                <a:cs typeface="Arial"/>
                <a:hlinkClick r:id="rId4"/>
              </a:rPr>
              <a:t>http://www.cdc.gov</a:t>
            </a:r>
            <a:r>
              <a:rPr lang="en-GB" sz="1000" dirty="0">
                <a:latin typeface="Aptos"/>
                <a:cs typeface="Arial"/>
              </a:rPr>
              <a:t> </a:t>
            </a:r>
            <a:r>
              <a:rPr lang="en-GB" sz="1000">
                <a:latin typeface="Aptos"/>
                <a:cs typeface="Arial"/>
              </a:rPr>
              <a:t>[Accessed 10 March 2025].</a:t>
            </a:r>
            <a:endParaRPr lang="en-GB"/>
          </a:p>
          <a:p>
            <a:pPr>
              <a:buAutoNum type="arabicPeriod"/>
            </a:pPr>
            <a:r>
              <a:rPr lang="en-US" sz="1100" dirty="0">
                <a:latin typeface="Arial"/>
                <a:cs typeface="Arial"/>
              </a:rPr>
              <a:t>Edelman, C., Kudzma, E.C. and Mandle, C.L. (eds) (2014) </a:t>
            </a:r>
            <a:r>
              <a:rPr lang="en-US" sz="1000" i="1" dirty="0">
                <a:ea typeface="+mn-lt"/>
                <a:cs typeface="+mn-lt"/>
              </a:rPr>
              <a:t>Health promotion throughout the lifespan</a:t>
            </a:r>
            <a:r>
              <a:rPr lang="en-US" sz="1000" dirty="0">
                <a:ea typeface="+mn-lt"/>
                <a:cs typeface="+mn-lt"/>
              </a:rPr>
              <a:t>. Eighth edition. St. Louis, Missouri: Elsevier.</a:t>
            </a:r>
            <a:endParaRPr lang="en-GB" dirty="0"/>
          </a:p>
          <a:p>
            <a:pPr>
              <a:buAutoNum type="arabicPeriod"/>
            </a:pPr>
            <a:r>
              <a:rPr lang="en-GB" sz="1100" dirty="0">
                <a:latin typeface="Arial"/>
                <a:cs typeface="Arial"/>
              </a:rPr>
              <a:t>Eifert, E.K. </a:t>
            </a:r>
            <a:r>
              <a:rPr lang="en-US" sz="1000" i="1" dirty="0">
                <a:ea typeface="+mn-lt"/>
                <a:cs typeface="+mn-lt"/>
              </a:rPr>
              <a:t>et al.</a:t>
            </a:r>
            <a:r>
              <a:rPr lang="en-US" sz="1000" dirty="0">
                <a:ea typeface="+mn-lt"/>
                <a:cs typeface="+mn-lt"/>
              </a:rPr>
              <a:t> (2016) ‘Emerging Trends in Family Caregiving Using the Life Course Perspective: Preparing Health Educators for an Aging Society’, </a:t>
            </a:r>
            <a:r>
              <a:rPr lang="en-US" sz="1000" i="1" dirty="0">
                <a:ea typeface="+mn-lt"/>
                <a:cs typeface="+mn-lt"/>
              </a:rPr>
              <a:t>American journal of health education</a:t>
            </a:r>
            <a:r>
              <a:rPr lang="en-US" sz="1000" dirty="0">
                <a:ea typeface="+mn-lt"/>
                <a:cs typeface="+mn-lt"/>
              </a:rPr>
              <a:t>, 47(3), pp. 176–197. Available at: </a:t>
            </a:r>
            <a:r>
              <a:rPr lang="en-US" sz="1100" dirty="0">
                <a:solidFill>
                  <a:srgbClr val="467886"/>
                </a:solidFill>
                <a:latin typeface="Arial"/>
                <a:cs typeface="Arial"/>
                <a:hlinkClick r:id="rId5"/>
              </a:rPr>
              <a:t>https://doi.org/10.1080/19325037.2016.1158674</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Hyslop, J. (2023) ‘Book Review: Mental health in later life: Taking a life course approach by Alisoun Milne’, </a:t>
            </a:r>
            <a:r>
              <a:rPr lang="en-US" sz="1000" i="1" dirty="0">
                <a:ea typeface="+mn-lt"/>
                <a:cs typeface="+mn-lt"/>
              </a:rPr>
              <a:t>Journal of Social Work</a:t>
            </a:r>
            <a:r>
              <a:rPr lang="en-US" sz="1000" dirty="0">
                <a:ea typeface="+mn-lt"/>
                <a:cs typeface="+mn-lt"/>
              </a:rPr>
              <a:t>. London, England: SAGE Publications, pp. 608–609. Available at: </a:t>
            </a:r>
            <a:r>
              <a:rPr lang="en-US" sz="1100" dirty="0">
                <a:solidFill>
                  <a:srgbClr val="467886"/>
                </a:solidFill>
                <a:latin typeface="Arial"/>
                <a:cs typeface="Arial"/>
                <a:hlinkClick r:id="rId6"/>
              </a:rPr>
              <a:t>https://doi.org/10.1177/14680173221132984</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 </a:t>
            </a:r>
            <a:r>
              <a:rPr lang="en-US" sz="1000" dirty="0">
                <a:ea typeface="+mn-lt"/>
                <a:cs typeface="+mn-lt"/>
              </a:rPr>
              <a:t>Kuh, D. </a:t>
            </a:r>
            <a:r>
              <a:rPr lang="en-US" sz="1000" i="1" dirty="0">
                <a:ea typeface="+mn-lt"/>
                <a:cs typeface="+mn-lt"/>
              </a:rPr>
              <a:t>et al.</a:t>
            </a:r>
            <a:r>
              <a:rPr lang="en-US" sz="1000" dirty="0">
                <a:ea typeface="+mn-lt"/>
                <a:cs typeface="+mn-lt"/>
              </a:rPr>
              <a:t> (2014) ‘A life-course approach to healthy ageing: maintaining physical capability’, </a:t>
            </a:r>
            <a:r>
              <a:rPr lang="en-US" sz="1000" i="1" dirty="0">
                <a:ea typeface="+mn-lt"/>
                <a:cs typeface="+mn-lt"/>
              </a:rPr>
              <a:t>Proceedings of the Nutrition Society</a:t>
            </a:r>
            <a:r>
              <a:rPr lang="en-US" sz="1000" dirty="0">
                <a:ea typeface="+mn-lt"/>
                <a:cs typeface="+mn-lt"/>
              </a:rPr>
              <a:t>, 73(2), pp. 237–248. Available at: </a:t>
            </a:r>
            <a:r>
              <a:rPr lang="en-US" sz="1100" dirty="0">
                <a:solidFill>
                  <a:srgbClr val="467886"/>
                </a:solidFill>
                <a:latin typeface="Arial"/>
                <a:cs typeface="Arial"/>
                <a:hlinkClick r:id="rId7"/>
              </a:rPr>
              <a:t>https://doi.org/10.1017/S0029665113003923</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 </a:t>
            </a:r>
            <a:r>
              <a:rPr lang="en-US" sz="1000" dirty="0">
                <a:ea typeface="+mn-lt"/>
                <a:cs typeface="+mn-lt"/>
              </a:rPr>
              <a:t>Lang, F.R., </a:t>
            </a:r>
            <a:r>
              <a:rPr lang="en-US" sz="1100" err="1">
                <a:latin typeface="Arial"/>
                <a:cs typeface="Arial"/>
              </a:rPr>
              <a:t>Lessenich</a:t>
            </a:r>
            <a:r>
              <a:rPr lang="en-US" sz="1100" dirty="0">
                <a:latin typeface="Arial"/>
                <a:cs typeface="Arial"/>
              </a:rPr>
              <a:t>, S. and Rothermund, K. (2024) </a:t>
            </a:r>
            <a:r>
              <a:rPr lang="en-US" sz="1000" i="1" dirty="0">
                <a:ea typeface="+mn-lt"/>
                <a:cs typeface="+mn-lt"/>
              </a:rPr>
              <a:t>Ageing as Future : A Study by the Volkswagen Foundation</a:t>
            </a:r>
            <a:r>
              <a:rPr lang="en-US" sz="1000" dirty="0">
                <a:ea typeface="+mn-lt"/>
                <a:cs typeface="+mn-lt"/>
              </a:rPr>
              <a:t>. 1st ed. 2024. Cham: Springer Nature Switzerland. Available at: </a:t>
            </a:r>
            <a:r>
              <a:rPr lang="en-US" sz="1100" dirty="0">
                <a:solidFill>
                  <a:srgbClr val="467886"/>
                </a:solidFill>
                <a:latin typeface="Arial"/>
                <a:cs typeface="Arial"/>
                <a:hlinkClick r:id="rId8"/>
              </a:rPr>
              <a:t>https://doi.org/10.1007/978-3-031-57507-5</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Larson, K. (2012) ‘Centers for Disease Control and Prevention (CDC). 1600 Clifton Rd. Atlanta, GA 30333. </a:t>
            </a:r>
            <a:r>
              <a:rPr lang="en-US" sz="1000" dirty="0">
                <a:ea typeface="+mn-lt"/>
                <a:cs typeface="+mn-lt"/>
              </a:rPr>
              <a:t>Retrieved February 24, 2012, from </a:t>
            </a:r>
            <a:r>
              <a:rPr lang="en-US" sz="1100" dirty="0">
                <a:solidFill>
                  <a:srgbClr val="467886"/>
                </a:solidFill>
                <a:latin typeface="Arial"/>
                <a:cs typeface="Arial"/>
                <a:hlinkClick r:id="rId9"/>
              </a:rPr>
              <a:t>http://www.cdc.gov’</a:t>
            </a:r>
            <a:r>
              <a:rPr lang="en-US" sz="1100" dirty="0">
                <a:latin typeface="Arial"/>
                <a:cs typeface="Arial"/>
              </a:rPr>
              <a:t>, </a:t>
            </a:r>
            <a:r>
              <a:rPr lang="en-US" sz="1100" i="1" dirty="0">
                <a:latin typeface="Arial"/>
                <a:cs typeface="Arial"/>
              </a:rPr>
              <a:t>Government Information Quarterly</a:t>
            </a:r>
            <a:r>
              <a:rPr lang="en-US" sz="1100" dirty="0">
                <a:latin typeface="Arial"/>
                <a:cs typeface="Arial"/>
              </a:rPr>
              <a:t>. Elsevier Inc, pp. 304–305. Available at: </a:t>
            </a:r>
            <a:r>
              <a:rPr lang="en-US" sz="1000" dirty="0">
                <a:solidFill>
                  <a:srgbClr val="467886"/>
                </a:solidFill>
                <a:ea typeface="+mn-lt"/>
                <a:cs typeface="+mn-lt"/>
                <a:hlinkClick r:id="rId10"/>
              </a:rPr>
              <a:t>https://doi.org/10.1016/j.giq.2012.02.003</a:t>
            </a:r>
            <a:r>
              <a:rPr lang="en-US" sz="1000" dirty="0">
                <a:ea typeface="+mn-lt"/>
                <a:cs typeface="+mn-lt"/>
              </a:rPr>
              <a:t>.</a:t>
            </a:r>
            <a:r>
              <a:rPr lang="en-GB" sz="1000" dirty="0">
                <a:ea typeface="+mn-lt"/>
                <a:cs typeface="+mn-lt"/>
              </a:rPr>
              <a:t> </a:t>
            </a:r>
            <a:endParaRPr lang="en-GB" dirty="0"/>
          </a:p>
          <a:p>
            <a:pPr>
              <a:buAutoNum type="arabicPeriod"/>
            </a:pPr>
            <a:r>
              <a:rPr lang="en-US" sz="1100" dirty="0">
                <a:latin typeface="Arial"/>
                <a:cs typeface="Arial"/>
              </a:rPr>
              <a:t>Levy, B.R. </a:t>
            </a:r>
            <a:r>
              <a:rPr lang="en-US" sz="1000" i="1" dirty="0">
                <a:ea typeface="+mn-lt"/>
                <a:cs typeface="+mn-lt"/>
              </a:rPr>
              <a:t>et al.</a:t>
            </a:r>
            <a:r>
              <a:rPr lang="en-US" sz="1000" dirty="0">
                <a:ea typeface="+mn-lt"/>
                <a:cs typeface="+mn-lt"/>
              </a:rPr>
              <a:t> (2002) ‘Longevity Increased by Positive Self-Perceptions of Aging’, </a:t>
            </a:r>
            <a:r>
              <a:rPr lang="en-US" sz="1000" i="1" dirty="0">
                <a:ea typeface="+mn-lt"/>
                <a:cs typeface="+mn-lt"/>
              </a:rPr>
              <a:t>Journal of personality and social psychology</a:t>
            </a:r>
            <a:r>
              <a:rPr lang="en-US" sz="1000" dirty="0">
                <a:ea typeface="+mn-lt"/>
                <a:cs typeface="+mn-lt"/>
              </a:rPr>
              <a:t>, 83(2), pp. 261–270. Available at: </a:t>
            </a:r>
            <a:r>
              <a:rPr lang="en-US" sz="1100" dirty="0">
                <a:solidFill>
                  <a:srgbClr val="467886"/>
                </a:solidFill>
                <a:latin typeface="Arial"/>
                <a:cs typeface="Arial"/>
                <a:hlinkClick r:id="rId11"/>
              </a:rPr>
              <a:t>https://doi.org/10.1037/0022-3514.83.2.261</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 </a:t>
            </a:r>
            <a:r>
              <a:rPr lang="en-US" sz="1000" dirty="0">
                <a:ea typeface="+mn-lt"/>
                <a:cs typeface="+mn-lt"/>
              </a:rPr>
              <a:t>Murray, R.B., Zentner, J.P. and </a:t>
            </a:r>
            <a:r>
              <a:rPr lang="en-US" sz="1100" err="1">
                <a:latin typeface="Arial"/>
                <a:cs typeface="Arial"/>
              </a:rPr>
              <a:t>Yakimo</a:t>
            </a:r>
            <a:r>
              <a:rPr lang="en-US" sz="1100" dirty="0">
                <a:latin typeface="Arial"/>
                <a:cs typeface="Arial"/>
              </a:rPr>
              <a:t>, R. (2014) </a:t>
            </a:r>
            <a:r>
              <a:rPr lang="en-US" sz="1000" i="1" dirty="0">
                <a:ea typeface="+mn-lt"/>
                <a:cs typeface="+mn-lt"/>
              </a:rPr>
              <a:t>Health promotion strategies through the life span</a:t>
            </a:r>
            <a:r>
              <a:rPr lang="en-US" sz="1000" dirty="0">
                <a:ea typeface="+mn-lt"/>
                <a:cs typeface="+mn-lt"/>
              </a:rPr>
              <a:t>. Eight, Pearson new international edition. Harlow, England: Pearson.</a:t>
            </a:r>
            <a:r>
              <a:rPr lang="en-GB" sz="1100" dirty="0">
                <a:latin typeface="Arial"/>
                <a:cs typeface="Arial"/>
              </a:rPr>
              <a:t> </a:t>
            </a:r>
            <a:endParaRPr lang="en-GB" dirty="0"/>
          </a:p>
          <a:p>
            <a:pPr>
              <a:buAutoNum type="arabicPeriod"/>
            </a:pPr>
            <a:r>
              <a:rPr lang="en-US" sz="1100" dirty="0">
                <a:latin typeface="Arial"/>
                <a:cs typeface="Arial"/>
              </a:rPr>
              <a:t>Neal Halfon, R.M.L. </a:t>
            </a:r>
            <a:r>
              <a:rPr lang="en-US" sz="1000" i="1" dirty="0">
                <a:ea typeface="+mn-lt"/>
                <a:cs typeface="+mn-lt"/>
              </a:rPr>
              <a:t>et al.</a:t>
            </a:r>
            <a:r>
              <a:rPr lang="en-US" sz="1000" dirty="0">
                <a:ea typeface="+mn-lt"/>
                <a:cs typeface="+mn-lt"/>
              </a:rPr>
              <a:t> (2018) </a:t>
            </a:r>
            <a:r>
              <a:rPr lang="en-US" sz="1000" i="1" dirty="0">
                <a:ea typeface="+mn-lt"/>
                <a:cs typeface="+mn-lt"/>
              </a:rPr>
              <a:t>Handbook of Life Course Health Development</a:t>
            </a:r>
            <a:r>
              <a:rPr lang="en-US" sz="1000" dirty="0">
                <a:ea typeface="+mn-lt"/>
                <a:cs typeface="+mn-lt"/>
              </a:rPr>
              <a:t>. 1st Edition 2018. Cham: Springer Nature. Available at: </a:t>
            </a:r>
            <a:r>
              <a:rPr lang="en-US" sz="1100" dirty="0">
                <a:solidFill>
                  <a:srgbClr val="467886"/>
                </a:solidFill>
                <a:latin typeface="Arial"/>
                <a:cs typeface="Arial"/>
                <a:hlinkClick r:id="rId12"/>
              </a:rPr>
              <a:t>https://doi.org/10.1007/978-3-319-47143-3</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Pilao, S.J. </a:t>
            </a:r>
            <a:r>
              <a:rPr lang="en-US" sz="1000" i="1" dirty="0">
                <a:ea typeface="+mn-lt"/>
                <a:cs typeface="+mn-lt"/>
              </a:rPr>
              <a:t>et al.</a:t>
            </a:r>
            <a:r>
              <a:rPr lang="en-US" sz="1000" dirty="0">
                <a:ea typeface="+mn-lt"/>
                <a:cs typeface="+mn-lt"/>
              </a:rPr>
              <a:t> (2017) ‘Exploring Wellness and Quality of Life Among the Elderly as Basis for a Nursing Care Plan and Psychosocial Intervention’, </a:t>
            </a:r>
            <a:r>
              <a:rPr lang="en-US" sz="1100" i="1" err="1">
                <a:latin typeface="Arial"/>
                <a:cs typeface="Arial"/>
              </a:rPr>
              <a:t>i</a:t>
            </a:r>
            <a:r>
              <a:rPr lang="en-US" sz="1100" i="1" dirty="0">
                <a:latin typeface="Arial"/>
                <a:cs typeface="Arial"/>
              </a:rPr>
              <a:t>-Manager’s journal on nursing</a:t>
            </a:r>
            <a:r>
              <a:rPr lang="en-US" sz="1100" dirty="0">
                <a:latin typeface="Arial"/>
                <a:cs typeface="Arial"/>
              </a:rPr>
              <a:t>, 7(3), pp. 8-. Available at: </a:t>
            </a:r>
            <a:r>
              <a:rPr lang="en-US" sz="1100" dirty="0">
                <a:solidFill>
                  <a:srgbClr val="467886"/>
                </a:solidFill>
                <a:latin typeface="Arial"/>
                <a:cs typeface="Arial"/>
                <a:hlinkClick r:id="rId13"/>
              </a:rPr>
              <a:t>https://doi.org/10.26634/jnur.7.3.13787</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 </a:t>
            </a:r>
            <a:r>
              <a:rPr lang="en-US" sz="1000" dirty="0">
                <a:ea typeface="+mn-lt"/>
                <a:cs typeface="+mn-lt"/>
              </a:rPr>
              <a:t>RANZIJN, R. and Fry; Keyes, P.S.; C.L.M. (2011) ‘New Frontiers in Resilient Aging: Life-strengths and Well-being in Late Life’, </a:t>
            </a:r>
            <a:r>
              <a:rPr lang="en-US" sz="1000" i="1" dirty="0">
                <a:ea typeface="+mn-lt"/>
                <a:cs typeface="+mn-lt"/>
              </a:rPr>
              <a:t>Ageing and society</a:t>
            </a:r>
            <a:r>
              <a:rPr lang="en-US" sz="1000" dirty="0">
                <a:ea typeface="+mn-lt"/>
                <a:cs typeface="+mn-lt"/>
              </a:rPr>
              <a:t>. Cambridge: Cambridge University Press, pp. 1444-. Available at: </a:t>
            </a:r>
            <a:r>
              <a:rPr lang="en-US" sz="1100" dirty="0">
                <a:solidFill>
                  <a:srgbClr val="467886"/>
                </a:solidFill>
                <a:latin typeface="Arial"/>
                <a:cs typeface="Arial"/>
                <a:hlinkClick r:id="rId14"/>
              </a:rPr>
              <a:t>https://doi.org/10.1017/S0144686X11000638</a:t>
            </a:r>
            <a:r>
              <a:rPr lang="en-US" sz="1100" dirty="0">
                <a:latin typeface="Arial"/>
                <a:cs typeface="Arial"/>
              </a:rPr>
              <a:t>.</a:t>
            </a:r>
            <a:r>
              <a:rPr lang="en-GB" sz="1100" dirty="0">
                <a:latin typeface="Arial"/>
                <a:cs typeface="Arial"/>
              </a:rPr>
              <a:t> </a:t>
            </a:r>
            <a:endParaRPr lang="en-GB" dirty="0"/>
          </a:p>
          <a:p>
            <a:pPr>
              <a:buAutoNum type="arabicPeriod"/>
            </a:pPr>
            <a:r>
              <a:rPr lang="en-US" sz="1100" dirty="0">
                <a:latin typeface="Arial"/>
                <a:cs typeface="Arial"/>
              </a:rPr>
              <a:t>Sonja </a:t>
            </a:r>
            <a:r>
              <a:rPr lang="en-US" sz="1100" err="1">
                <a:latin typeface="Arial"/>
                <a:cs typeface="Arial"/>
              </a:rPr>
              <a:t>Podgorelec</a:t>
            </a:r>
            <a:r>
              <a:rPr lang="en-US" sz="1100" dirty="0">
                <a:latin typeface="Arial"/>
                <a:cs typeface="Arial"/>
              </a:rPr>
              <a:t> (2001) ‘Robert H. Binstock </a:t>
            </a:r>
            <a:r>
              <a:rPr lang="en-US" sz="1100" err="1">
                <a:latin typeface="Arial"/>
                <a:cs typeface="Arial"/>
              </a:rPr>
              <a:t>i</a:t>
            </a:r>
            <a:r>
              <a:rPr lang="en-US" sz="1100" dirty="0">
                <a:latin typeface="Arial"/>
                <a:cs typeface="Arial"/>
              </a:rPr>
              <a:t> Linda K. George (</a:t>
            </a:r>
            <a:r>
              <a:rPr lang="en-US" sz="1100" err="1">
                <a:latin typeface="Arial"/>
                <a:cs typeface="Arial"/>
              </a:rPr>
              <a:t>ur</a:t>
            </a:r>
            <a:r>
              <a:rPr lang="en-US" sz="1100" dirty="0">
                <a:latin typeface="Arial"/>
                <a:cs typeface="Arial"/>
              </a:rPr>
              <a:t>.), Handbook of Aging and the Social Science’, </a:t>
            </a:r>
            <a:r>
              <a:rPr lang="en-US" sz="1100" i="1" err="1">
                <a:latin typeface="Arial"/>
                <a:cs typeface="Arial"/>
              </a:rPr>
              <a:t>Migracijske</a:t>
            </a:r>
            <a:r>
              <a:rPr lang="en-US" sz="1100" i="1" dirty="0">
                <a:latin typeface="Arial"/>
                <a:cs typeface="Arial"/>
              </a:rPr>
              <a:t> </a:t>
            </a:r>
            <a:r>
              <a:rPr lang="en-US" sz="1100" i="1" err="1">
                <a:latin typeface="Arial"/>
                <a:cs typeface="Arial"/>
              </a:rPr>
              <a:t>i</a:t>
            </a:r>
            <a:r>
              <a:rPr lang="en-US" sz="1100" i="1" dirty="0">
                <a:latin typeface="Arial"/>
                <a:cs typeface="Arial"/>
              </a:rPr>
              <a:t> </a:t>
            </a:r>
            <a:r>
              <a:rPr lang="en-US" sz="1100" i="1" err="1">
                <a:latin typeface="Arial"/>
                <a:cs typeface="Arial"/>
              </a:rPr>
              <a:t>etničke</a:t>
            </a:r>
            <a:r>
              <a:rPr lang="en-US" sz="1100" i="1" dirty="0">
                <a:latin typeface="Arial"/>
                <a:cs typeface="Arial"/>
              </a:rPr>
              <a:t> </a:t>
            </a:r>
            <a:r>
              <a:rPr lang="en-US" sz="1100" i="1" err="1">
                <a:latin typeface="Arial"/>
                <a:cs typeface="Arial"/>
              </a:rPr>
              <a:t>teme</a:t>
            </a:r>
            <a:r>
              <a:rPr lang="en-US" sz="1100" dirty="0">
                <a:latin typeface="Arial"/>
                <a:cs typeface="Arial"/>
              </a:rPr>
              <a:t>, 17(4), pp. 411–414.</a:t>
            </a:r>
            <a:r>
              <a:rPr lang="en-GB" sz="1100" dirty="0">
                <a:latin typeface="Arial"/>
                <a:cs typeface="Arial"/>
              </a:rPr>
              <a:t> </a:t>
            </a:r>
            <a:endParaRPr lang="en-GB" dirty="0"/>
          </a:p>
          <a:p>
            <a:pPr>
              <a:buAutoNum type="arabicPeriod"/>
            </a:pPr>
            <a:endParaRPr lang="en-GB" sz="1000" dirty="0">
              <a:latin typeface="Bell MT"/>
              <a:cs typeface="Arial"/>
            </a:endParaRPr>
          </a:p>
          <a:p>
            <a:pPr marL="0" indent="0">
              <a:buNone/>
            </a:pPr>
            <a:endParaRPr lang="en-US" dirty="0">
              <a:latin typeface="Aptos"/>
            </a:endParaRPr>
          </a:p>
        </p:txBody>
      </p:sp>
    </p:spTree>
    <p:extLst>
      <p:ext uri="{BB962C8B-B14F-4D97-AF65-F5344CB8AC3E}">
        <p14:creationId xmlns:p14="http://schemas.microsoft.com/office/powerpoint/2010/main" val="2785804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2138</Words>
  <Application>Microsoft Office PowerPoint</Application>
  <PresentationFormat>Widescreen</PresentationFormat>
  <Paragraphs>81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Bell MT</vt:lpstr>
      <vt:lpstr>Calibri</vt:lpstr>
      <vt:lpstr>office theme</vt:lpstr>
      <vt:lpstr> Life Course Approach to Health and Well-being </vt:lpstr>
      <vt:lpstr>PowerPoint Presentation</vt:lpstr>
      <vt:lpstr>Key Principles of the Life Course Approach </vt:lpstr>
      <vt:lpstr>Early Life &amp; Its Impact on Health </vt:lpstr>
      <vt:lpstr>Lifestyle Choices &amp; Long-Term Health </vt:lpstr>
      <vt:lpstr>Social Determinants of Health </vt:lpstr>
      <vt:lpstr>Implications for Health Policy &amp; Practice </vt:lpstr>
      <vt:lpstr>Health &amp; Well-being Across Life Stages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Liliana-Rodica Enache-Decu</cp:lastModifiedBy>
  <cp:revision>232</cp:revision>
  <dcterms:created xsi:type="dcterms:W3CDTF">2025-03-10T14:38:52Z</dcterms:created>
  <dcterms:modified xsi:type="dcterms:W3CDTF">2025-03-10T18:08:01Z</dcterms:modified>
</cp:coreProperties>
</file>