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wmf" ContentType="image/x-wmf"/>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changesInfos/changesInfo1.xml" ContentType="application/vnd.ms-powerpoint.changes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4"/>
  </p:sldMasterIdLst>
  <p:notesMasterIdLst>
    <p:notesMasterId r:id="rId53"/>
  </p:notesMasterIdLst>
  <p:handoutMasterIdLst>
    <p:handoutMasterId r:id="rId54"/>
  </p:handoutMasterIdLst>
  <p:sldIdLst>
    <p:sldId id="258" r:id="rId5"/>
    <p:sldId id="277" r:id="rId6"/>
    <p:sldId id="278" r:id="rId7"/>
    <p:sldId id="279" r:id="rId8"/>
    <p:sldId id="833" r:id="rId9"/>
    <p:sldId id="834" r:id="rId10"/>
    <p:sldId id="1388" r:id="rId11"/>
    <p:sldId id="1389" r:id="rId12"/>
    <p:sldId id="1390" r:id="rId13"/>
    <p:sldId id="1391" r:id="rId14"/>
    <p:sldId id="281" r:id="rId15"/>
    <p:sldId id="280" r:id="rId16"/>
    <p:sldId id="282" r:id="rId17"/>
    <p:sldId id="285" r:id="rId18"/>
    <p:sldId id="283" r:id="rId19"/>
    <p:sldId id="286" r:id="rId20"/>
    <p:sldId id="288" r:id="rId21"/>
    <p:sldId id="298" r:id="rId22"/>
    <p:sldId id="820" r:id="rId23"/>
    <p:sldId id="819" r:id="rId24"/>
    <p:sldId id="299" r:id="rId25"/>
    <p:sldId id="823" r:id="rId26"/>
    <p:sldId id="301" r:id="rId27"/>
    <p:sldId id="302" r:id="rId28"/>
    <p:sldId id="1392" r:id="rId29"/>
    <p:sldId id="814" r:id="rId30"/>
    <p:sldId id="815" r:id="rId31"/>
    <p:sldId id="828" r:id="rId32"/>
    <p:sldId id="829" r:id="rId33"/>
    <p:sldId id="830" r:id="rId34"/>
    <p:sldId id="831" r:id="rId35"/>
    <p:sldId id="817" r:id="rId36"/>
    <p:sldId id="818" r:id="rId37"/>
    <p:sldId id="821" r:id="rId38"/>
    <p:sldId id="816" r:id="rId39"/>
    <p:sldId id="1393" r:id="rId40"/>
    <p:sldId id="836" r:id="rId41"/>
    <p:sldId id="837" r:id="rId42"/>
    <p:sldId id="293" r:id="rId43"/>
    <p:sldId id="260" r:id="rId44"/>
    <p:sldId id="825" r:id="rId45"/>
    <p:sldId id="826" r:id="rId46"/>
    <p:sldId id="835" r:id="rId47"/>
    <p:sldId id="268" r:id="rId48"/>
    <p:sldId id="265" r:id="rId49"/>
    <p:sldId id="827" r:id="rId50"/>
    <p:sldId id="832" r:id="rId51"/>
    <p:sldId id="287" r:id="rId52"/>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 uri="{2D200454-40CA-4A62-9FC3-DE9A4176ACB9}">
      <p15:notesGuideLst xmlns:p15="http://schemas.microsoft.com/office/powerpoint/2012/main">
        <p15:guide id="1" orient="horz" pos="2880">
          <p15:clr>
            <a:srgbClr val="A4A3A4"/>
          </p15:clr>
        </p15:guide>
        <p15:guide id="2" pos="2160">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6144" autoAdjust="0"/>
    <p:restoredTop sz="94660"/>
  </p:normalViewPr>
  <p:slideViewPr>
    <p:cSldViewPr>
      <p:cViewPr varScale="1">
        <p:scale>
          <a:sx n="101" d="100"/>
          <a:sy n="101" d="100"/>
        </p:scale>
        <p:origin x="918" y="102"/>
      </p:cViewPr>
      <p:guideLst>
        <p:guide orient="horz" pos="2160"/>
        <p:guide pos="2880"/>
      </p:guideLst>
    </p:cSldViewPr>
  </p:slideViewPr>
  <p:notesTextViewPr>
    <p:cViewPr>
      <p:scale>
        <a:sx n="1" d="1"/>
        <a:sy n="1" d="1"/>
      </p:scale>
      <p:origin x="0" y="0"/>
    </p:cViewPr>
  </p:notesTextViewPr>
  <p:notesViewPr>
    <p:cSldViewPr>
      <p:cViewPr varScale="1">
        <p:scale>
          <a:sx n="83" d="100"/>
          <a:sy n="83" d="100"/>
        </p:scale>
        <p:origin x="-2166" y="-78"/>
      </p:cViewPr>
      <p:guideLst>
        <p:guide orient="horz" pos="2880"/>
        <p:guide pos="2160"/>
      </p:guideLst>
    </p:cSldViewPr>
  </p:notes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slide" Target="slides/slide22.xml"/><Relationship Id="rId39" Type="http://schemas.openxmlformats.org/officeDocument/2006/relationships/slide" Target="slides/slide35.xml"/><Relationship Id="rId21" Type="http://schemas.openxmlformats.org/officeDocument/2006/relationships/slide" Target="slides/slide17.xml"/><Relationship Id="rId34" Type="http://schemas.openxmlformats.org/officeDocument/2006/relationships/slide" Target="slides/slide30.xml"/><Relationship Id="rId42" Type="http://schemas.openxmlformats.org/officeDocument/2006/relationships/slide" Target="slides/slide38.xml"/><Relationship Id="rId47" Type="http://schemas.openxmlformats.org/officeDocument/2006/relationships/slide" Target="slides/slide43.xml"/><Relationship Id="rId50" Type="http://schemas.openxmlformats.org/officeDocument/2006/relationships/slide" Target="slides/slide46.xml"/><Relationship Id="rId55" Type="http://schemas.openxmlformats.org/officeDocument/2006/relationships/presProps" Target="presProps.xml"/><Relationship Id="rId7" Type="http://schemas.openxmlformats.org/officeDocument/2006/relationships/slide" Target="slides/slide3.xml"/><Relationship Id="rId2" Type="http://schemas.openxmlformats.org/officeDocument/2006/relationships/customXml" Target="../customXml/item2.xml"/><Relationship Id="rId16" Type="http://schemas.openxmlformats.org/officeDocument/2006/relationships/slide" Target="slides/slide12.xml"/><Relationship Id="rId29" Type="http://schemas.openxmlformats.org/officeDocument/2006/relationships/slide" Target="slides/slide25.xml"/><Relationship Id="rId11" Type="http://schemas.openxmlformats.org/officeDocument/2006/relationships/slide" Target="slides/slide7.xml"/><Relationship Id="rId24" Type="http://schemas.openxmlformats.org/officeDocument/2006/relationships/slide" Target="slides/slide20.xml"/><Relationship Id="rId32" Type="http://schemas.openxmlformats.org/officeDocument/2006/relationships/slide" Target="slides/slide28.xml"/><Relationship Id="rId37" Type="http://schemas.openxmlformats.org/officeDocument/2006/relationships/slide" Target="slides/slide33.xml"/><Relationship Id="rId40" Type="http://schemas.openxmlformats.org/officeDocument/2006/relationships/slide" Target="slides/slide36.xml"/><Relationship Id="rId45" Type="http://schemas.openxmlformats.org/officeDocument/2006/relationships/slide" Target="slides/slide41.xml"/><Relationship Id="rId53" Type="http://schemas.openxmlformats.org/officeDocument/2006/relationships/notesMaster" Target="notesMasters/notesMaster1.xml"/><Relationship Id="rId58" Type="http://schemas.openxmlformats.org/officeDocument/2006/relationships/tableStyles" Target="tableStyles.xml"/><Relationship Id="rId5" Type="http://schemas.openxmlformats.org/officeDocument/2006/relationships/slide" Target="slides/slide1.xml"/><Relationship Id="rId19" Type="http://schemas.openxmlformats.org/officeDocument/2006/relationships/slide" Target="slides/slide15.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slide" Target="slides/slide23.xml"/><Relationship Id="rId30" Type="http://schemas.openxmlformats.org/officeDocument/2006/relationships/slide" Target="slides/slide26.xml"/><Relationship Id="rId35" Type="http://schemas.openxmlformats.org/officeDocument/2006/relationships/slide" Target="slides/slide31.xml"/><Relationship Id="rId43" Type="http://schemas.openxmlformats.org/officeDocument/2006/relationships/slide" Target="slides/slide39.xml"/><Relationship Id="rId48" Type="http://schemas.openxmlformats.org/officeDocument/2006/relationships/slide" Target="slides/slide44.xml"/><Relationship Id="rId56" Type="http://schemas.openxmlformats.org/officeDocument/2006/relationships/viewProps" Target="viewProps.xml"/><Relationship Id="rId8" Type="http://schemas.openxmlformats.org/officeDocument/2006/relationships/slide" Target="slides/slide4.xml"/><Relationship Id="rId51" Type="http://schemas.openxmlformats.org/officeDocument/2006/relationships/slide" Target="slides/slide47.xml"/><Relationship Id="rId3" Type="http://schemas.openxmlformats.org/officeDocument/2006/relationships/customXml" Target="../customXml/item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slide" Target="slides/slide21.xml"/><Relationship Id="rId33" Type="http://schemas.openxmlformats.org/officeDocument/2006/relationships/slide" Target="slides/slide29.xml"/><Relationship Id="rId38" Type="http://schemas.openxmlformats.org/officeDocument/2006/relationships/slide" Target="slides/slide34.xml"/><Relationship Id="rId46" Type="http://schemas.openxmlformats.org/officeDocument/2006/relationships/slide" Target="slides/slide42.xml"/><Relationship Id="rId59" Type="http://schemas.microsoft.com/office/2016/11/relationships/changesInfo" Target="changesInfos/changesInfo1.xml"/><Relationship Id="rId20" Type="http://schemas.openxmlformats.org/officeDocument/2006/relationships/slide" Target="slides/slide16.xml"/><Relationship Id="rId41" Type="http://schemas.openxmlformats.org/officeDocument/2006/relationships/slide" Target="slides/slide37.xml"/><Relationship Id="rId54" Type="http://schemas.openxmlformats.org/officeDocument/2006/relationships/handoutMaster" Target="handoutMasters/handoutMaster1.xml"/><Relationship Id="rId1" Type="http://schemas.openxmlformats.org/officeDocument/2006/relationships/customXml" Target="../customXml/item1.xml"/><Relationship Id="rId6" Type="http://schemas.openxmlformats.org/officeDocument/2006/relationships/slide" Target="slides/slide2.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slide" Target="slides/slide24.xml"/><Relationship Id="rId36" Type="http://schemas.openxmlformats.org/officeDocument/2006/relationships/slide" Target="slides/slide32.xml"/><Relationship Id="rId49" Type="http://schemas.openxmlformats.org/officeDocument/2006/relationships/slide" Target="slides/slide45.xml"/><Relationship Id="rId57" Type="http://schemas.openxmlformats.org/officeDocument/2006/relationships/theme" Target="theme/theme1.xml"/><Relationship Id="rId10" Type="http://schemas.openxmlformats.org/officeDocument/2006/relationships/slide" Target="slides/slide6.xml"/><Relationship Id="rId31" Type="http://schemas.openxmlformats.org/officeDocument/2006/relationships/slide" Target="slides/slide27.xml"/><Relationship Id="rId44" Type="http://schemas.openxmlformats.org/officeDocument/2006/relationships/slide" Target="slides/slide40.xml"/><Relationship Id="rId52" Type="http://schemas.openxmlformats.org/officeDocument/2006/relationships/slide" Target="slides/slide48.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Diya Ganguly" userId="a84e735f-7f97-4415-bab5-46820848cb78" providerId="ADAL" clId="{A66C32B7-B624-410A-8963-D30F809596B2}"/>
    <pc:docChg chg="modSld">
      <pc:chgData name="Diya Ganguly" userId="a84e735f-7f97-4415-bab5-46820848cb78" providerId="ADAL" clId="{A66C32B7-B624-410A-8963-D30F809596B2}" dt="2022-09-27T13:51:58.557" v="13" actId="1076"/>
      <pc:docMkLst>
        <pc:docMk/>
      </pc:docMkLst>
      <pc:sldChg chg="modSp mod">
        <pc:chgData name="Diya Ganguly" userId="a84e735f-7f97-4415-bab5-46820848cb78" providerId="ADAL" clId="{A66C32B7-B624-410A-8963-D30F809596B2}" dt="2022-09-27T13:51:58.557" v="13" actId="1076"/>
        <pc:sldMkLst>
          <pc:docMk/>
          <pc:sldMk cId="2318802762" sldId="258"/>
        </pc:sldMkLst>
        <pc:spChg chg="mod">
          <ac:chgData name="Diya Ganguly" userId="a84e735f-7f97-4415-bab5-46820848cb78" providerId="ADAL" clId="{A66C32B7-B624-410A-8963-D30F809596B2}" dt="2022-09-27T13:51:53.869" v="12" actId="1076"/>
          <ac:spMkLst>
            <pc:docMk/>
            <pc:sldMk cId="2318802762" sldId="258"/>
            <ac:spMk id="5" creationId="{A241E7F5-8D1F-4694-5F7B-54DC6A67B496}"/>
          </ac:spMkLst>
        </pc:spChg>
        <pc:spChg chg="mod">
          <ac:chgData name="Diya Ganguly" userId="a84e735f-7f97-4415-bab5-46820848cb78" providerId="ADAL" clId="{A66C32B7-B624-410A-8963-D30F809596B2}" dt="2022-09-27T13:51:58.557" v="13" actId="1076"/>
          <ac:spMkLst>
            <pc:docMk/>
            <pc:sldMk cId="2318802762" sldId="258"/>
            <ac:spMk id="7" creationId="{4EE2E764-804F-3FDA-3D7D-02B1626EBE85}"/>
          </ac:spMkLst>
        </pc:spChg>
      </pc:sldChg>
    </pc:docChg>
  </pc:docChgLst>
</pc:chgInfo>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sz="quarter" idx="1"/>
          </p:nvPr>
        </p:nvSpPr>
        <p:spPr>
          <a:xfrm>
            <a:off x="3884613" y="0"/>
            <a:ext cx="2971800" cy="457200"/>
          </a:xfrm>
          <a:prstGeom prst="rect">
            <a:avLst/>
          </a:prstGeom>
        </p:spPr>
        <p:txBody>
          <a:bodyPr vert="horz" lIns="91440" tIns="45720" rIns="91440" bIns="45720" rtlCol="0"/>
          <a:lstStyle>
            <a:lvl1pPr algn="r">
              <a:defRPr sz="1200"/>
            </a:lvl1pPr>
          </a:lstStyle>
          <a:p>
            <a:fld id="{96D292DE-8B7A-4254-AA83-74C1F4DD4AF0}" type="datetimeFigureOut">
              <a:rPr lang="en-GB" smtClean="0"/>
              <a:t>27/09/2022</a:t>
            </a:fld>
            <a:endParaRPr lang="en-GB"/>
          </a:p>
        </p:txBody>
      </p:sp>
      <p:sp>
        <p:nvSpPr>
          <p:cNvPr id="4" name="Footer Placeholder 3"/>
          <p:cNvSpPr>
            <a:spLocks noGrp="1"/>
          </p:cNvSpPr>
          <p:nvPr>
            <p:ph type="ftr" sz="quarter" idx="2"/>
          </p:nvPr>
        </p:nvSpPr>
        <p:spPr>
          <a:xfrm>
            <a:off x="0" y="8685213"/>
            <a:ext cx="2971800" cy="457200"/>
          </a:xfrm>
          <a:prstGeom prst="rect">
            <a:avLst/>
          </a:prstGeom>
        </p:spPr>
        <p:txBody>
          <a:bodyPr vert="horz" lIns="91440" tIns="45720" rIns="91440" bIns="45720" rtlCol="0" anchor="b"/>
          <a:lstStyle>
            <a:lvl1pPr algn="l">
              <a:defRPr sz="1200"/>
            </a:lvl1pPr>
          </a:lstStyle>
          <a:p>
            <a:endParaRPr lang="en-GB"/>
          </a:p>
        </p:txBody>
      </p:sp>
      <p:sp>
        <p:nvSpPr>
          <p:cNvPr id="5" name="Slide Number Placeholder 4"/>
          <p:cNvSpPr>
            <a:spLocks noGrp="1"/>
          </p:cNvSpPr>
          <p:nvPr>
            <p:ph type="sldNum" sz="quarter" idx="3"/>
          </p:nvPr>
        </p:nvSpPr>
        <p:spPr>
          <a:xfrm>
            <a:off x="3884613" y="8685213"/>
            <a:ext cx="2971800" cy="457200"/>
          </a:xfrm>
          <a:prstGeom prst="rect">
            <a:avLst/>
          </a:prstGeom>
        </p:spPr>
        <p:txBody>
          <a:bodyPr vert="horz" lIns="91440" tIns="45720" rIns="91440" bIns="45720" rtlCol="0" anchor="b"/>
          <a:lstStyle>
            <a:lvl1pPr algn="r">
              <a:defRPr sz="1200"/>
            </a:lvl1pPr>
          </a:lstStyle>
          <a:p>
            <a:fld id="{A3C3D8D3-17FF-4C88-A759-00DBF3A84646}" type="slidenum">
              <a:rPr lang="en-GB" smtClean="0"/>
              <a:t>‹#›</a:t>
            </a:fld>
            <a:endParaRPr lang="en-GB"/>
          </a:p>
        </p:txBody>
      </p:sp>
    </p:spTree>
    <p:extLst>
      <p:ext uri="{BB962C8B-B14F-4D97-AF65-F5344CB8AC3E}">
        <p14:creationId xmlns:p14="http://schemas.microsoft.com/office/powerpoint/2010/main" val="2906335072"/>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66D40210-9A76-4288-B9FD-2E6EF58FA949}" type="datetimeFigureOut">
              <a:rPr lang="en-GB" smtClean="0"/>
              <a:t>27/09/2022</a:t>
            </a:fld>
            <a:endParaRPr lang="en-GB"/>
          </a:p>
        </p:txBody>
      </p:sp>
      <p:sp>
        <p:nvSpPr>
          <p:cNvPr id="4" name="Slide Image Placeholder 3"/>
          <p:cNvSpPr>
            <a:spLocks noGrp="1" noRot="1" noChangeAspect="1"/>
          </p:cNvSpPr>
          <p:nvPr>
            <p:ph type="sldImg" idx="2"/>
          </p:nvPr>
        </p:nvSpPr>
        <p:spPr>
          <a:xfrm>
            <a:off x="1371600" y="1143000"/>
            <a:ext cx="41148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17EA8173-6EA7-483C-A1E0-CFB4950086E9}" type="slidenum">
              <a:rPr lang="en-GB" smtClean="0"/>
              <a:t>‹#›</a:t>
            </a:fld>
            <a:endParaRPr lang="en-GB"/>
          </a:p>
        </p:txBody>
      </p:sp>
    </p:spTree>
    <p:extLst>
      <p:ext uri="{BB962C8B-B14F-4D97-AF65-F5344CB8AC3E}">
        <p14:creationId xmlns:p14="http://schemas.microsoft.com/office/powerpoint/2010/main" val="2160981808"/>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3" Type="http://schemas.openxmlformats.org/officeDocument/2006/relationships/hyperlink" Target="https://www.ons.gov.uk/peoplepopulationandcommunity/healthandsocialcare" TargetMode="External"/><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3" Type="http://schemas.openxmlformats.org/officeDocument/2006/relationships/hyperlink" Target="http://http/www.rsph.org.uk/index.cfm" TargetMode="External"/><Relationship Id="rId2" Type="http://schemas.openxmlformats.org/officeDocument/2006/relationships/slide" Target="../slides/slide33.xml"/><Relationship Id="rId1" Type="http://schemas.openxmlformats.org/officeDocument/2006/relationships/notesMaster" Target="../notesMasters/notesMaster1.xml"/><Relationship Id="rId5" Type="http://schemas.openxmlformats.org/officeDocument/2006/relationships/hyperlink" Target="http://http/www.rsph.org.uk/en/index.cfm" TargetMode="External"/><Relationship Id="rId4" Type="http://schemas.openxmlformats.org/officeDocument/2006/relationships/hyperlink" Target="http://http/www.rsph.org.uk/en/courses-conferences-and-events/events/index.cfm" TargetMode="Externa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36.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3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40.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45.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3" Type="http://schemas.openxmlformats.org/officeDocument/2006/relationships/hyperlink" Target="https://www.ons.gov.uk/peoplepopulationandcommunity/healthandsocialcare" TargetMode="External"/><Relationship Id="rId2" Type="http://schemas.openxmlformats.org/officeDocument/2006/relationships/slide" Target="../slides/slide48.xml"/><Relationship Id="rId1" Type="http://schemas.openxmlformats.org/officeDocument/2006/relationships/notesMaster" Target="../notesMasters/notesMaster1.xml"/><Relationship Id="rId4" Type="http://schemas.openxmlformats.org/officeDocument/2006/relationships/hyperlink" Target="https://www.publichealth.pitt.edu/careers/what-is-public-health" TargetMode="Externa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17EA8173-6EA7-483C-A1E0-CFB4950086E9}" type="slidenum">
              <a:rPr lang="en-GB" smtClean="0"/>
              <a:t>9</a:t>
            </a:fld>
            <a:endParaRPr lang="en-GB"/>
          </a:p>
        </p:txBody>
      </p:sp>
    </p:spTree>
    <p:extLst>
      <p:ext uri="{BB962C8B-B14F-4D97-AF65-F5344CB8AC3E}">
        <p14:creationId xmlns:p14="http://schemas.microsoft.com/office/powerpoint/2010/main" val="2968596027"/>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Transmission of Covid19</a:t>
            </a:r>
          </a:p>
        </p:txBody>
      </p:sp>
      <p:sp>
        <p:nvSpPr>
          <p:cNvPr id="4" name="Slide Number Placeholder 3"/>
          <p:cNvSpPr>
            <a:spLocks noGrp="1"/>
          </p:cNvSpPr>
          <p:nvPr>
            <p:ph type="sldNum" sz="quarter" idx="5"/>
          </p:nvPr>
        </p:nvSpPr>
        <p:spPr/>
        <p:txBody>
          <a:bodyPr/>
          <a:lstStyle/>
          <a:p>
            <a:fld id="{4DDCFA93-3A2F-4F87-AC09-EAA5311D156C}" type="slidenum">
              <a:rPr lang="en-GB" smtClean="0"/>
              <a:t>18</a:t>
            </a:fld>
            <a:endParaRPr lang="en-GB"/>
          </a:p>
        </p:txBody>
      </p:sp>
    </p:spTree>
    <p:extLst>
      <p:ext uri="{BB962C8B-B14F-4D97-AF65-F5344CB8AC3E}">
        <p14:creationId xmlns:p14="http://schemas.microsoft.com/office/powerpoint/2010/main" val="302476321"/>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17EA8173-6EA7-483C-A1E0-CFB4950086E9}" type="slidenum">
              <a:rPr lang="en-GB" smtClean="0"/>
              <a:t>19</a:t>
            </a:fld>
            <a:endParaRPr lang="en-GB"/>
          </a:p>
        </p:txBody>
      </p:sp>
    </p:spTree>
    <p:extLst>
      <p:ext uri="{BB962C8B-B14F-4D97-AF65-F5344CB8AC3E}">
        <p14:creationId xmlns:p14="http://schemas.microsoft.com/office/powerpoint/2010/main" val="3218149143"/>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hlinkClick r:id="rId3"/>
              </a:rPr>
              <a:t>Health and social care - Office for National Statistics (ons.gov.uk)</a:t>
            </a:r>
            <a:endParaRPr lang="en-GB" dirty="0"/>
          </a:p>
        </p:txBody>
      </p:sp>
      <p:sp>
        <p:nvSpPr>
          <p:cNvPr id="4" name="Slide Number Placeholder 3"/>
          <p:cNvSpPr>
            <a:spLocks noGrp="1"/>
          </p:cNvSpPr>
          <p:nvPr>
            <p:ph type="sldNum" sz="quarter" idx="5"/>
          </p:nvPr>
        </p:nvSpPr>
        <p:spPr/>
        <p:txBody>
          <a:bodyPr/>
          <a:lstStyle/>
          <a:p>
            <a:fld id="{17EA8173-6EA7-483C-A1E0-CFB4950086E9}" type="slidenum">
              <a:rPr lang="en-GB" smtClean="0"/>
              <a:t>20</a:t>
            </a:fld>
            <a:endParaRPr lang="en-GB"/>
          </a:p>
        </p:txBody>
      </p:sp>
    </p:spTree>
    <p:extLst>
      <p:ext uri="{BB962C8B-B14F-4D97-AF65-F5344CB8AC3E}">
        <p14:creationId xmlns:p14="http://schemas.microsoft.com/office/powerpoint/2010/main" val="175890704"/>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0" i="0" kern="1200" dirty="0">
                <a:solidFill>
                  <a:schemeClr val="tx1"/>
                </a:solidFill>
                <a:effectLst/>
                <a:latin typeface="+mn-lt"/>
                <a:ea typeface="+mn-ea"/>
                <a:cs typeface="+mn-cs"/>
              </a:rPr>
              <a:t>The World Association of Non-Governmental Organizations (WANGO) is an international organization uniting NGOs worldwide in the cause of advancing peace and global well being. WANGO helps to provide the mechanism and support needed for NGOs to connect, partner, share, inspire, and multiply their contributions to solve humanity’s basic problems.</a:t>
            </a:r>
            <a:endParaRPr lang="en-GB" dirty="0"/>
          </a:p>
        </p:txBody>
      </p:sp>
      <p:sp>
        <p:nvSpPr>
          <p:cNvPr id="4" name="Slide Number Placeholder 3"/>
          <p:cNvSpPr>
            <a:spLocks noGrp="1"/>
          </p:cNvSpPr>
          <p:nvPr>
            <p:ph type="sldNum" sz="quarter" idx="5"/>
          </p:nvPr>
        </p:nvSpPr>
        <p:spPr/>
        <p:txBody>
          <a:bodyPr/>
          <a:lstStyle/>
          <a:p>
            <a:fld id="{17EA8173-6EA7-483C-A1E0-CFB4950086E9}" type="slidenum">
              <a:rPr lang="en-GB" smtClean="0"/>
              <a:t>30</a:t>
            </a:fld>
            <a:endParaRPr lang="en-GB"/>
          </a:p>
        </p:txBody>
      </p:sp>
    </p:spTree>
    <p:extLst>
      <p:ext uri="{BB962C8B-B14F-4D97-AF65-F5344CB8AC3E}">
        <p14:creationId xmlns:p14="http://schemas.microsoft.com/office/powerpoint/2010/main" val="3473718771"/>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1" dirty="0"/>
              <a:t>UKPHA is a unifying and powerful voice for the public's health and well being in the UK, focusing on the need to eliminate inequalities in health, promote sustainable development and combat anti-health forces.</a:t>
            </a:r>
            <a:endParaRPr lang="en-GB" dirty="0"/>
          </a:p>
          <a:p>
            <a:r>
              <a:rPr lang="en-GB" dirty="0"/>
              <a:t>As a multidisciplinary membership organisation, the UKPHA brings together individuals and organisations from all sectors who share a common commitment to promoting the public's health.</a:t>
            </a:r>
          </a:p>
          <a:p>
            <a:r>
              <a:rPr lang="en-GB" dirty="0"/>
              <a:t>We seek to promote the development of healthy public policy at all levels of government and across all sectors. We act as an information platform and aim to support those working in public health both professionally and in a voluntary capacity.</a:t>
            </a:r>
          </a:p>
          <a:p>
            <a:r>
              <a:rPr lang="en-GB" dirty="0">
                <a:solidFill>
                  <a:srgbClr val="00B050"/>
                </a:solidFill>
              </a:rPr>
              <a:t>A charity, with membership</a:t>
            </a:r>
          </a:p>
          <a:p>
            <a:r>
              <a:rPr lang="en-GB" dirty="0">
                <a:solidFill>
                  <a:srgbClr val="00B0F0"/>
                </a:solidFill>
              </a:rPr>
              <a:t>Advocates measures to improve health and to support the public health workforce.</a:t>
            </a:r>
          </a:p>
          <a:p>
            <a:r>
              <a:rPr lang="en-GB" dirty="0"/>
              <a:t>Offers </a:t>
            </a:r>
            <a:r>
              <a:rPr lang="en-GB" b="1" dirty="0">
                <a:hlinkClick r:id="rId3"/>
              </a:rPr>
              <a:t>qualifications</a:t>
            </a:r>
            <a:r>
              <a:rPr lang="en-GB" dirty="0"/>
              <a:t> each year in subjects such as food hygiene, health and safety and health improvements. </a:t>
            </a:r>
          </a:p>
          <a:p>
            <a:r>
              <a:rPr lang="en-GB" dirty="0"/>
              <a:t>Runs </a:t>
            </a:r>
            <a:r>
              <a:rPr lang="en-GB" b="1" dirty="0">
                <a:hlinkClick r:id="rId4"/>
              </a:rPr>
              <a:t>conferences</a:t>
            </a:r>
            <a:r>
              <a:rPr lang="en-GB" dirty="0"/>
              <a:t> in food safety, water, infection control and occupational medicine.</a:t>
            </a:r>
          </a:p>
          <a:p>
            <a:r>
              <a:rPr lang="en-GB" dirty="0"/>
              <a:t>Runs an </a:t>
            </a:r>
            <a:r>
              <a:rPr lang="en-GB" b="1" dirty="0">
                <a:hlinkClick r:id="rId5"/>
              </a:rPr>
              <a:t>accreditation</a:t>
            </a:r>
            <a:r>
              <a:rPr lang="en-GB" dirty="0"/>
              <a:t> service for health and safety related products,  and also manage the second largest food packaging </a:t>
            </a:r>
            <a:r>
              <a:rPr lang="en-GB" b="1" dirty="0">
                <a:hlinkClick r:id="rId5"/>
              </a:rPr>
              <a:t>certification</a:t>
            </a:r>
            <a:r>
              <a:rPr lang="en-GB" dirty="0"/>
              <a:t> scheme in the UK.</a:t>
            </a:r>
          </a:p>
          <a:p>
            <a:endParaRPr lang="en-GB" dirty="0"/>
          </a:p>
          <a:p>
            <a:endParaRPr lang="en-GB" dirty="0"/>
          </a:p>
        </p:txBody>
      </p:sp>
      <p:sp>
        <p:nvSpPr>
          <p:cNvPr id="4" name="Slide Number Placeholder 3"/>
          <p:cNvSpPr>
            <a:spLocks noGrp="1"/>
          </p:cNvSpPr>
          <p:nvPr>
            <p:ph type="sldNum" sz="quarter" idx="5"/>
          </p:nvPr>
        </p:nvSpPr>
        <p:spPr/>
        <p:txBody>
          <a:bodyPr/>
          <a:lstStyle/>
          <a:p>
            <a:fld id="{17EA8173-6EA7-483C-A1E0-CFB4950086E9}" type="slidenum">
              <a:rPr lang="en-GB" smtClean="0"/>
              <a:t>33</a:t>
            </a:fld>
            <a:endParaRPr lang="en-GB"/>
          </a:p>
        </p:txBody>
      </p:sp>
    </p:spTree>
    <p:extLst>
      <p:ext uri="{BB962C8B-B14F-4D97-AF65-F5344CB8AC3E}">
        <p14:creationId xmlns:p14="http://schemas.microsoft.com/office/powerpoint/2010/main" val="3085542106"/>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Transmission of Covid19</a:t>
            </a:r>
          </a:p>
        </p:txBody>
      </p:sp>
      <p:sp>
        <p:nvSpPr>
          <p:cNvPr id="4" name="Slide Number Placeholder 3"/>
          <p:cNvSpPr>
            <a:spLocks noGrp="1"/>
          </p:cNvSpPr>
          <p:nvPr>
            <p:ph type="sldNum" sz="quarter" idx="5"/>
          </p:nvPr>
        </p:nvSpPr>
        <p:spPr/>
        <p:txBody>
          <a:bodyPr/>
          <a:lstStyle/>
          <a:p>
            <a:fld id="{4DDCFA93-3A2F-4F87-AC09-EAA5311D156C}" type="slidenum">
              <a:rPr lang="en-GB" smtClean="0"/>
              <a:t>36</a:t>
            </a:fld>
            <a:endParaRPr lang="en-GB"/>
          </a:p>
        </p:txBody>
      </p:sp>
    </p:spTree>
    <p:extLst>
      <p:ext uri="{BB962C8B-B14F-4D97-AF65-F5344CB8AC3E}">
        <p14:creationId xmlns:p14="http://schemas.microsoft.com/office/powerpoint/2010/main" val="4243611294"/>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p:nvSpPr>
          <p:cNvPr id="31746" name="Rectangle 7"/>
          <p:cNvSpPr>
            <a:spLocks noGrp="1" noChangeArrowheads="1"/>
          </p:cNvSpPr>
          <p:nvPr>
            <p:ph type="sldNum" sz="quarter"/>
          </p:nvPr>
        </p:nvSpPr>
        <p:spPr>
          <a:noFill/>
          <a:extLst>
            <a:ext uri="{91240B29-F687-4F45-9708-019B960494DF}">
              <a14:hiddenLine xmlns:a14="http://schemas.microsoft.com/office/drawing/2010/main" w="9525">
                <a:solidFill>
                  <a:srgbClr val="3465A4"/>
                </a:solidFill>
                <a:round/>
                <a:headEnd/>
                <a:tailEnd/>
              </a14:hiddenLine>
            </a:ext>
          </a:extLst>
        </p:spPr>
        <p:txBody>
          <a:bodyPr/>
          <a:lstStyle>
            <a:lvl1pPr marL="215792" indent="-215792" eaLnBrk="0" hangingPunct="0">
              <a:spcBef>
                <a:spcPct val="30000"/>
              </a:spcBef>
              <a:tabLst>
                <a:tab pos="449038" algn="l"/>
                <a:tab pos="898076" algn="l"/>
                <a:tab pos="1347114" algn="l"/>
                <a:tab pos="1796151" algn="l"/>
                <a:tab pos="2245190" algn="l"/>
                <a:tab pos="2694227" algn="l"/>
              </a:tabLst>
              <a:defRPr sz="1200">
                <a:solidFill>
                  <a:srgbClr val="000000"/>
                </a:solidFill>
                <a:latin typeface="Times New Roman" pitchFamily="16" charset="0"/>
              </a:defRPr>
            </a:lvl1pPr>
            <a:lvl2pPr eaLnBrk="0" hangingPunct="0">
              <a:spcBef>
                <a:spcPct val="30000"/>
              </a:spcBef>
              <a:tabLst>
                <a:tab pos="449038" algn="l"/>
                <a:tab pos="898076" algn="l"/>
                <a:tab pos="1347114" algn="l"/>
                <a:tab pos="1796151" algn="l"/>
                <a:tab pos="2245190" algn="l"/>
                <a:tab pos="2694227" algn="l"/>
              </a:tabLst>
              <a:defRPr sz="1200">
                <a:solidFill>
                  <a:srgbClr val="000000"/>
                </a:solidFill>
                <a:latin typeface="Times New Roman" pitchFamily="16" charset="0"/>
              </a:defRPr>
            </a:lvl2pPr>
            <a:lvl3pPr eaLnBrk="0" hangingPunct="0">
              <a:spcBef>
                <a:spcPct val="30000"/>
              </a:spcBef>
              <a:tabLst>
                <a:tab pos="449038" algn="l"/>
                <a:tab pos="898076" algn="l"/>
                <a:tab pos="1347114" algn="l"/>
                <a:tab pos="1796151" algn="l"/>
                <a:tab pos="2245190" algn="l"/>
                <a:tab pos="2694227" algn="l"/>
              </a:tabLst>
              <a:defRPr sz="1200">
                <a:solidFill>
                  <a:srgbClr val="000000"/>
                </a:solidFill>
                <a:latin typeface="Times New Roman" pitchFamily="16" charset="0"/>
              </a:defRPr>
            </a:lvl3pPr>
            <a:lvl4pPr eaLnBrk="0" hangingPunct="0">
              <a:spcBef>
                <a:spcPct val="30000"/>
              </a:spcBef>
              <a:tabLst>
                <a:tab pos="449038" algn="l"/>
                <a:tab pos="898076" algn="l"/>
                <a:tab pos="1347114" algn="l"/>
                <a:tab pos="1796151" algn="l"/>
                <a:tab pos="2245190" algn="l"/>
                <a:tab pos="2694227" algn="l"/>
              </a:tabLst>
              <a:defRPr sz="1200">
                <a:solidFill>
                  <a:srgbClr val="000000"/>
                </a:solidFill>
                <a:latin typeface="Times New Roman" pitchFamily="16" charset="0"/>
              </a:defRPr>
            </a:lvl4pPr>
            <a:lvl5pPr eaLnBrk="0" hangingPunct="0">
              <a:spcBef>
                <a:spcPct val="30000"/>
              </a:spcBef>
              <a:tabLst>
                <a:tab pos="449038" algn="l"/>
                <a:tab pos="898076" algn="l"/>
                <a:tab pos="1347114" algn="l"/>
                <a:tab pos="1796151" algn="l"/>
                <a:tab pos="2245190" algn="l"/>
                <a:tab pos="2694227" algn="l"/>
              </a:tabLst>
              <a:defRPr sz="1200">
                <a:solidFill>
                  <a:srgbClr val="000000"/>
                </a:solidFill>
                <a:latin typeface="Times New Roman" pitchFamily="16" charset="0"/>
              </a:defRPr>
            </a:lvl5pPr>
            <a:lvl6pPr marL="2513343" indent="-228486" defTabSz="449038" eaLnBrk="0" fontAlgn="base" hangingPunct="0">
              <a:spcBef>
                <a:spcPct val="30000"/>
              </a:spcBef>
              <a:spcAft>
                <a:spcPct val="0"/>
              </a:spcAft>
              <a:buClr>
                <a:srgbClr val="000000"/>
              </a:buClr>
              <a:buSzPct val="100000"/>
              <a:buFont typeface="Times New Roman" pitchFamily="16" charset="0"/>
              <a:tabLst>
                <a:tab pos="449038" algn="l"/>
                <a:tab pos="898076" algn="l"/>
                <a:tab pos="1347114" algn="l"/>
                <a:tab pos="1796151" algn="l"/>
                <a:tab pos="2245190" algn="l"/>
                <a:tab pos="2694227" algn="l"/>
              </a:tabLst>
              <a:defRPr sz="1200">
                <a:solidFill>
                  <a:srgbClr val="000000"/>
                </a:solidFill>
                <a:latin typeface="Times New Roman" pitchFamily="16" charset="0"/>
              </a:defRPr>
            </a:lvl6pPr>
            <a:lvl7pPr marL="2970314" indent="-228486" defTabSz="449038" eaLnBrk="0" fontAlgn="base" hangingPunct="0">
              <a:spcBef>
                <a:spcPct val="30000"/>
              </a:spcBef>
              <a:spcAft>
                <a:spcPct val="0"/>
              </a:spcAft>
              <a:buClr>
                <a:srgbClr val="000000"/>
              </a:buClr>
              <a:buSzPct val="100000"/>
              <a:buFont typeface="Times New Roman" pitchFamily="16" charset="0"/>
              <a:tabLst>
                <a:tab pos="449038" algn="l"/>
                <a:tab pos="898076" algn="l"/>
                <a:tab pos="1347114" algn="l"/>
                <a:tab pos="1796151" algn="l"/>
                <a:tab pos="2245190" algn="l"/>
                <a:tab pos="2694227" algn="l"/>
              </a:tabLst>
              <a:defRPr sz="1200">
                <a:solidFill>
                  <a:srgbClr val="000000"/>
                </a:solidFill>
                <a:latin typeface="Times New Roman" pitchFamily="16" charset="0"/>
              </a:defRPr>
            </a:lvl7pPr>
            <a:lvl8pPr marL="3427286" indent="-228486" defTabSz="449038" eaLnBrk="0" fontAlgn="base" hangingPunct="0">
              <a:spcBef>
                <a:spcPct val="30000"/>
              </a:spcBef>
              <a:spcAft>
                <a:spcPct val="0"/>
              </a:spcAft>
              <a:buClr>
                <a:srgbClr val="000000"/>
              </a:buClr>
              <a:buSzPct val="100000"/>
              <a:buFont typeface="Times New Roman" pitchFamily="16" charset="0"/>
              <a:tabLst>
                <a:tab pos="449038" algn="l"/>
                <a:tab pos="898076" algn="l"/>
                <a:tab pos="1347114" algn="l"/>
                <a:tab pos="1796151" algn="l"/>
                <a:tab pos="2245190" algn="l"/>
                <a:tab pos="2694227" algn="l"/>
              </a:tabLst>
              <a:defRPr sz="1200">
                <a:solidFill>
                  <a:srgbClr val="000000"/>
                </a:solidFill>
                <a:latin typeface="Times New Roman" pitchFamily="16" charset="0"/>
              </a:defRPr>
            </a:lvl8pPr>
            <a:lvl9pPr marL="3884257" indent="-228486" defTabSz="449038" eaLnBrk="0" fontAlgn="base" hangingPunct="0">
              <a:spcBef>
                <a:spcPct val="30000"/>
              </a:spcBef>
              <a:spcAft>
                <a:spcPct val="0"/>
              </a:spcAft>
              <a:buClr>
                <a:srgbClr val="000000"/>
              </a:buClr>
              <a:buSzPct val="100000"/>
              <a:buFont typeface="Times New Roman" pitchFamily="16" charset="0"/>
              <a:tabLst>
                <a:tab pos="449038" algn="l"/>
                <a:tab pos="898076" algn="l"/>
                <a:tab pos="1347114" algn="l"/>
                <a:tab pos="1796151" algn="l"/>
                <a:tab pos="2245190" algn="l"/>
                <a:tab pos="2694227" algn="l"/>
              </a:tabLst>
              <a:defRPr sz="1200">
                <a:solidFill>
                  <a:srgbClr val="000000"/>
                </a:solidFill>
                <a:latin typeface="Times New Roman" pitchFamily="16" charset="0"/>
              </a:defRPr>
            </a:lvl9pPr>
          </a:lstStyle>
          <a:p>
            <a:pPr eaLnBrk="1" hangingPunct="1">
              <a:spcBef>
                <a:spcPct val="0"/>
              </a:spcBef>
            </a:pPr>
            <a:fld id="{82D8100E-F60B-43AA-9BD7-126E27E5C454}" type="slidenum">
              <a:rPr lang="en-GB" altLang="en-US" smtClean="0">
                <a:ea typeface="DejaVu Sans" charset="0"/>
                <a:cs typeface="DejaVu Sans" charset="0"/>
              </a:rPr>
              <a:pPr eaLnBrk="1" hangingPunct="1">
                <a:spcBef>
                  <a:spcPct val="0"/>
                </a:spcBef>
              </a:pPr>
              <a:t>39</a:t>
            </a:fld>
            <a:endParaRPr lang="en-GB" altLang="en-US">
              <a:ea typeface="DejaVu Sans" charset="0"/>
              <a:cs typeface="DejaVu Sans" charset="0"/>
            </a:endParaRPr>
          </a:p>
        </p:txBody>
      </p:sp>
      <p:sp>
        <p:nvSpPr>
          <p:cNvPr id="31747" name="Rectangle 1"/>
          <p:cNvSpPr>
            <a:spLocks noGrp="1" noRot="1" noChangeAspect="1" noChangeArrowheads="1" noTextEdit="1"/>
          </p:cNvSpPr>
          <p:nvPr>
            <p:ph type="sldImg"/>
          </p:nvPr>
        </p:nvSpPr>
        <p:spPr>
          <a:xfrm>
            <a:off x="850900" y="744538"/>
            <a:ext cx="4960938" cy="3722687"/>
          </a:xfrm>
          <a:solidFill>
            <a:srgbClr val="FFFFFF"/>
          </a:solidFill>
          <a:ln/>
          <a:extLst>
            <a:ext uri="{AF507438-7753-43E0-B8FC-AC1667EBCBE1}">
              <a14:hiddenEffects xmlns:a14="http://schemas.microsoft.com/office/drawing/2010/main">
                <a:effectLst>
                  <a:outerShdw dist="35921" dir="2700000" algn="ctr" rotWithShape="0">
                    <a:srgbClr val="808080"/>
                  </a:outerShdw>
                </a:effectLst>
              </a14:hiddenEffects>
            </a:ext>
          </a:extLst>
        </p:spPr>
      </p:sp>
      <p:sp>
        <p:nvSpPr>
          <p:cNvPr id="31748" name="Rectangle 2"/>
          <p:cNvSpPr>
            <a:spLocks noGrp="1" noChangeArrowheads="1"/>
          </p:cNvSpPr>
          <p:nvPr>
            <p:ph type="body" idx="1"/>
          </p:nvPr>
        </p:nvSpPr>
        <p:spPr>
          <a:xfrm>
            <a:off x="666274" y="4715154"/>
            <a:ext cx="5330190" cy="4466988"/>
          </a:xfrm>
          <a:noFill/>
          <a:extLst>
            <a:ext uri="{91240B29-F687-4F45-9708-019B960494DF}">
              <a14:hiddenLine xmlns:a14="http://schemas.microsoft.com/office/drawing/2010/main" w="9525">
                <a:solidFill>
                  <a:srgbClr val="3465A4"/>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endParaRPr lang="en-US" altLang="en-US"/>
          </a:p>
        </p:txBody>
      </p:sp>
    </p:spTree>
    <p:extLst>
      <p:ext uri="{BB962C8B-B14F-4D97-AF65-F5344CB8AC3E}">
        <p14:creationId xmlns:p14="http://schemas.microsoft.com/office/powerpoint/2010/main" val="3702246355"/>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60CD84AF-F02F-4D43-B24D-A5B72273F558}" type="slidenum">
              <a:rPr lang="en-GB" smtClean="0"/>
              <a:t>40</a:t>
            </a:fld>
            <a:endParaRPr lang="en-GB"/>
          </a:p>
        </p:txBody>
      </p:sp>
    </p:spTree>
    <p:extLst>
      <p:ext uri="{BB962C8B-B14F-4D97-AF65-F5344CB8AC3E}">
        <p14:creationId xmlns:p14="http://schemas.microsoft.com/office/powerpoint/2010/main" val="758011707"/>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60CD84AF-F02F-4D43-B24D-A5B72273F558}" type="slidenum">
              <a:rPr lang="en-GB" smtClean="0"/>
              <a:t>45</a:t>
            </a:fld>
            <a:endParaRPr lang="en-GB"/>
          </a:p>
        </p:txBody>
      </p:sp>
    </p:spTree>
    <p:extLst>
      <p:ext uri="{BB962C8B-B14F-4D97-AF65-F5344CB8AC3E}">
        <p14:creationId xmlns:p14="http://schemas.microsoft.com/office/powerpoint/2010/main" val="217055703"/>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dirty="0">
                <a:hlinkClick r:id="rId3"/>
              </a:rPr>
              <a:t>Health and social care – Office for National Statistics (ons.gov.uk) </a:t>
            </a:r>
            <a:endParaRPr lang="en-GB" sz="1200" dirty="0"/>
          </a:p>
          <a:p>
            <a:pPr>
              <a:buFont typeface="Wingdings" panose="05000000000000000000" pitchFamily="2" charset="2"/>
              <a:buChar char="§"/>
            </a:pPr>
            <a:r>
              <a:rPr lang="en-GB" sz="1200" dirty="0">
                <a:hlinkClick r:id="rId4"/>
              </a:rPr>
              <a:t>Definition of Public Health | Graduate School of Public Health | University of Pittsburgh</a:t>
            </a:r>
            <a:endParaRPr lang="en-GB" sz="2000" dirty="0"/>
          </a:p>
          <a:p>
            <a:pPr>
              <a:buFont typeface="Wingdings" panose="05000000000000000000" pitchFamily="2" charset="2"/>
              <a:buChar char="§"/>
            </a:pPr>
            <a:endParaRPr lang="en-GB" sz="2000" dirty="0"/>
          </a:p>
          <a:p>
            <a:pPr marL="0" indent="0">
              <a:buNone/>
            </a:pPr>
            <a:r>
              <a:rPr lang="en-GB" sz="2000" dirty="0"/>
              <a:t> </a:t>
            </a:r>
          </a:p>
          <a:p>
            <a:endParaRPr lang="en-GB" dirty="0"/>
          </a:p>
        </p:txBody>
      </p:sp>
      <p:sp>
        <p:nvSpPr>
          <p:cNvPr id="4" name="Slide Number Placeholder 3"/>
          <p:cNvSpPr>
            <a:spLocks noGrp="1"/>
          </p:cNvSpPr>
          <p:nvPr>
            <p:ph type="sldNum" sz="quarter" idx="5"/>
          </p:nvPr>
        </p:nvSpPr>
        <p:spPr/>
        <p:txBody>
          <a:bodyPr/>
          <a:lstStyle/>
          <a:p>
            <a:fld id="{17EA8173-6EA7-483C-A1E0-CFB4950086E9}" type="slidenum">
              <a:rPr lang="en-GB" smtClean="0"/>
              <a:t>48</a:t>
            </a:fld>
            <a:endParaRPr lang="en-GB"/>
          </a:p>
        </p:txBody>
      </p:sp>
    </p:spTree>
    <p:extLst>
      <p:ext uri="{BB962C8B-B14F-4D97-AF65-F5344CB8AC3E}">
        <p14:creationId xmlns:p14="http://schemas.microsoft.com/office/powerpoint/2010/main" val="687697425"/>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683568" y="1988840"/>
            <a:ext cx="77724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369368" y="3744615"/>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395536" y="6525344"/>
            <a:ext cx="971128" cy="218522"/>
          </a:xfrm>
        </p:spPr>
        <p:txBody>
          <a:bodyPr/>
          <a:lstStyle/>
          <a:p>
            <a:fld id="{9C64F3F4-CE19-49F8-9EF4-FF4EE52031C2}" type="datetimeFigureOut">
              <a:rPr lang="en-GB" smtClean="0"/>
              <a:t>27/09/2022</a:t>
            </a:fld>
            <a:endParaRPr lang="en-GB"/>
          </a:p>
        </p:txBody>
      </p:sp>
      <p:sp>
        <p:nvSpPr>
          <p:cNvPr id="5" name="Footer Placeholder 4"/>
          <p:cNvSpPr>
            <a:spLocks noGrp="1"/>
          </p:cNvSpPr>
          <p:nvPr>
            <p:ph type="ftr" sz="quarter" idx="11"/>
          </p:nvPr>
        </p:nvSpPr>
        <p:spPr>
          <a:xfrm>
            <a:off x="4139952" y="6381328"/>
            <a:ext cx="28956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7588064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457200" y="1600201"/>
            <a:ext cx="82296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27/09/2022</a:t>
            </a:fld>
            <a:endParaRPr lang="en-GB"/>
          </a:p>
        </p:txBody>
      </p:sp>
      <p:sp>
        <p:nvSpPr>
          <p:cNvPr id="5" name="Footer Placeholder 4"/>
          <p:cNvSpPr>
            <a:spLocks noGrp="1"/>
          </p:cNvSpPr>
          <p:nvPr>
            <p:ph type="ftr" sz="quarter" idx="11"/>
          </p:nvPr>
        </p:nvSpPr>
        <p:spPr>
          <a:xfrm>
            <a:off x="3131840" y="6461780"/>
            <a:ext cx="2895600" cy="365125"/>
          </a:xfrm>
          <a:prstGeom prst="rect">
            <a:avLst/>
          </a:prstGeom>
        </p:spPr>
        <p:txBody>
          <a:bodyPr/>
          <a:lstStyle/>
          <a:p>
            <a:endParaRPr lang="en-GB" dirty="0"/>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86190301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83568" y="3993083"/>
            <a:ext cx="77724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683568" y="2492896"/>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9C64F3F4-CE19-49F8-9EF4-FF4EE52031C2}" type="datetimeFigureOut">
              <a:rPr lang="en-GB" smtClean="0"/>
              <a:t>27/09/2022</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18135066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9C64F3F4-CE19-49F8-9EF4-FF4EE52031C2}" type="datetimeFigureOut">
              <a:rPr lang="en-GB" smtClean="0"/>
              <a:t>27/09/2022</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40874081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9C64F3F4-CE19-49F8-9EF4-FF4EE52031C2}" type="datetimeFigureOut">
              <a:rPr lang="en-GB" smtClean="0"/>
              <a:t>27/09/2022</a:t>
            </a:fld>
            <a:endParaRPr lang="en-GB"/>
          </a:p>
        </p:txBody>
      </p:sp>
      <p:sp>
        <p:nvSpPr>
          <p:cNvPr id="9" name="Slide Number Placeholder 8"/>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304440483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9C64F3F4-CE19-49F8-9EF4-FF4EE52031C2}" type="datetimeFigureOut">
              <a:rPr lang="en-GB" smtClean="0"/>
              <a:t>27/09/2022</a:t>
            </a:fld>
            <a:endParaRPr lang="en-GB"/>
          </a:p>
        </p:txBody>
      </p:sp>
      <p:sp>
        <p:nvSpPr>
          <p:cNvPr id="5" name="Slide Number Placeholder 4"/>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29350510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9C64F3F4-CE19-49F8-9EF4-FF4EE52031C2}" type="datetimeFigureOut">
              <a:rPr lang="en-GB" smtClean="0"/>
              <a:t>27/09/2022</a:t>
            </a:fld>
            <a:endParaRPr lang="en-GB"/>
          </a:p>
        </p:txBody>
      </p:sp>
      <p:sp>
        <p:nvSpPr>
          <p:cNvPr id="4" name="Slide Number Placeholder 3"/>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3109965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3575050" y="273050"/>
            <a:ext cx="5111750"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457200" y="1435100"/>
            <a:ext cx="3008313"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t>27/09/2022</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40322336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509120"/>
            <a:ext cx="54864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1792288" y="612775"/>
            <a:ext cx="5486400" cy="3824337"/>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GB"/>
          </a:p>
        </p:txBody>
      </p:sp>
      <p:sp>
        <p:nvSpPr>
          <p:cNvPr id="4" name="Text Placeholder 3"/>
          <p:cNvSpPr>
            <a:spLocks noGrp="1"/>
          </p:cNvSpPr>
          <p:nvPr>
            <p:ph type="body" sz="half" idx="2"/>
          </p:nvPr>
        </p:nvSpPr>
        <p:spPr>
          <a:xfrm>
            <a:off x="1792288" y="5157192"/>
            <a:ext cx="54864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t>27/09/2022</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53676334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27/09/2022</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88529196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9"/>
            <a:ext cx="20574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9"/>
            <a:ext cx="6019800" cy="5242594"/>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27/09/2022</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69168714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3">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457200" y="1600201"/>
            <a:ext cx="8229600" cy="3917032"/>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dirty="0"/>
          </a:p>
        </p:txBody>
      </p:sp>
      <p:sp>
        <p:nvSpPr>
          <p:cNvPr id="4" name="Date Placeholder 3"/>
          <p:cNvSpPr>
            <a:spLocks noGrp="1"/>
          </p:cNvSpPr>
          <p:nvPr>
            <p:ph type="dt" sz="half" idx="2"/>
          </p:nvPr>
        </p:nvSpPr>
        <p:spPr>
          <a:xfrm>
            <a:off x="251520" y="6525344"/>
            <a:ext cx="971128" cy="218522"/>
          </a:xfrm>
          <a:prstGeom prst="rect">
            <a:avLst/>
          </a:prstGeom>
        </p:spPr>
        <p:txBody>
          <a:bodyPr vert="horz" lIns="91440" tIns="45720" rIns="91440" bIns="45720" rtlCol="0" anchor="ctr"/>
          <a:lstStyle>
            <a:lvl1pPr algn="ctr">
              <a:defRPr sz="1050">
                <a:solidFill>
                  <a:schemeClr val="tx1">
                    <a:tint val="75000"/>
                  </a:schemeClr>
                </a:solidFill>
              </a:defRPr>
            </a:lvl1pPr>
          </a:lstStyle>
          <a:p>
            <a:fld id="{9C64F3F4-CE19-49F8-9EF4-FF4EE52031C2}" type="datetimeFigureOut">
              <a:rPr lang="en-GB" smtClean="0"/>
              <a:pPr/>
              <a:t>27/09/2022</a:t>
            </a:fld>
            <a:endParaRPr lang="en-GB" dirty="0"/>
          </a:p>
        </p:txBody>
      </p:sp>
      <p:sp>
        <p:nvSpPr>
          <p:cNvPr id="6" name="Slide Number Placeholder 5"/>
          <p:cNvSpPr>
            <a:spLocks noGrp="1"/>
          </p:cNvSpPr>
          <p:nvPr>
            <p:ph type="sldNum" sz="quarter" idx="4"/>
          </p:nvPr>
        </p:nvSpPr>
        <p:spPr>
          <a:xfrm>
            <a:off x="7956376" y="6380972"/>
            <a:ext cx="730424" cy="340503"/>
          </a:xfrm>
          <a:prstGeom prst="rect">
            <a:avLst/>
          </a:prstGeom>
        </p:spPr>
        <p:txBody>
          <a:bodyPr vert="horz" lIns="91440" tIns="45720" rIns="91440" bIns="45720" rtlCol="0" anchor="ctr"/>
          <a:lstStyle>
            <a:lvl1pPr algn="r">
              <a:defRPr sz="1200">
                <a:solidFill>
                  <a:schemeClr val="tx1">
                    <a:tint val="75000"/>
                  </a:schemeClr>
                </a:solidFill>
              </a:defRPr>
            </a:lvl1pPr>
          </a:lstStyle>
          <a:p>
            <a:fld id="{AC82685A-BD3A-4230-8D85-804689F67293}" type="slidenum">
              <a:rPr lang="en-GB" smtClean="0"/>
              <a:t>‹#›</a:t>
            </a:fld>
            <a:endParaRPr lang="en-GB" dirty="0"/>
          </a:p>
        </p:txBody>
      </p:sp>
    </p:spTree>
    <p:extLst>
      <p:ext uri="{BB962C8B-B14F-4D97-AF65-F5344CB8AC3E}">
        <p14:creationId xmlns:p14="http://schemas.microsoft.com/office/powerpoint/2010/main" val="637017333"/>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hyperlink" Target="mailto:a.hurd@uwtsd.ac.uk" TargetMode="External"/><Relationship Id="rId2" Type="http://schemas.openxmlformats.org/officeDocument/2006/relationships/hyperlink" Target="mailto:d.bijlhout@uwtsd.ac.uk" TargetMode="External"/><Relationship Id="rId1" Type="http://schemas.openxmlformats.org/officeDocument/2006/relationships/slideLayout" Target="../slideLayouts/slideLayout1.xml"/><Relationship Id="rId4" Type="http://schemas.openxmlformats.org/officeDocument/2006/relationships/hyperlink" Target="mailto:d.ganguly@uwtsd.ac.uk" TargetMode="Externa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3.xml"/></Relationships>
</file>

<file path=ppt/slides/_rels/slide6.xml.rels><?xml version="1.0" encoding="UTF-8" standalone="yes"?>
<Relationships xmlns="http://schemas.openxmlformats.org/package/2006/relationships"><Relationship Id="rId3" Type="http://schemas.openxmlformats.org/officeDocument/2006/relationships/hyperlink" Target="https://www.gov.uk/government/organisations#department-for-communities-and-local-government" TargetMode="External"/><Relationship Id="rId2" Type="http://schemas.openxmlformats.org/officeDocument/2006/relationships/hyperlink" Target="http://www.dh.gov.uk/health/about-us/directorates/dh-jobs/" TargetMode="Externa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4.jp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11.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3.xml"/></Relationships>
</file>

<file path=ppt/slides/_rels/slide12.xml.rels><?xml version="1.0" encoding="UTF-8" standalone="yes"?>
<Relationships xmlns="http://schemas.openxmlformats.org/package/2006/relationships"><Relationship Id="rId3" Type="http://schemas.openxmlformats.org/officeDocument/2006/relationships/hyperlink" Target="http://www.who.int/en/" TargetMode="External"/><Relationship Id="rId2" Type="http://schemas.openxmlformats.org/officeDocument/2006/relationships/hyperlink" Target="http://www.un.org/en/documents/udhr/" TargetMode="Externa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hyperlink" Target="https://www.un.org/en/our-work" TargetMode="External"/><Relationship Id="rId2" Type="http://schemas.openxmlformats.org/officeDocument/2006/relationships/hyperlink" Target="https://www.un.org/en/about-us/member-states" TargetMode="External"/><Relationship Id="rId1" Type="http://schemas.openxmlformats.org/officeDocument/2006/relationships/slideLayout" Target="../slideLayouts/slideLayout2.xml"/><Relationship Id="rId4" Type="http://schemas.openxmlformats.org/officeDocument/2006/relationships/hyperlink" Target="https://www.un.org/en/about-us/un-charter" TargetMode="Externa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hyperlink" Target="http://www.un.org/en/documents/udhr/" TargetMode="Externa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3.xml"/><Relationship Id="rId1" Type="http://schemas.openxmlformats.org/officeDocument/2006/relationships/slideLayout" Target="../slideLayouts/slideLayout1.xml"/></Relationships>
</file>

<file path=ppt/slides/_rels/slide20.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3" Type="http://schemas.openxmlformats.org/officeDocument/2006/relationships/hyperlink" Target="https://www.gov.uk/government/organisations/department-of-health" TargetMode="External"/><Relationship Id="rId2" Type="http://schemas.openxmlformats.org/officeDocument/2006/relationships/hyperlink" Target="https://www.gov.uk/government/organisations/public-health-england" TargetMode="External"/><Relationship Id="rId1" Type="http://schemas.openxmlformats.org/officeDocument/2006/relationships/slideLayout" Target="../slideLayouts/slideLayout2.xml"/><Relationship Id="rId6" Type="http://schemas.openxmlformats.org/officeDocument/2006/relationships/image" Target="../media/image5.wmf"/><Relationship Id="rId5" Type="http://schemas.openxmlformats.org/officeDocument/2006/relationships/hyperlink" Target="https://www.gov.uk/government/publications/the-health-and-care-system-explained/the-health-and-care-system-explained" TargetMode="External"/><Relationship Id="rId4" Type="http://schemas.openxmlformats.org/officeDocument/2006/relationships/hyperlink" Target="https://www.gov.uk/government/organisations/public-health-england/about" TargetMode="External"/></Relationships>
</file>

<file path=ppt/slides/_rels/slide23.xml.rels><?xml version="1.0" encoding="UTF-8" standalone="yes"?>
<Relationships xmlns="http://schemas.openxmlformats.org/package/2006/relationships"><Relationship Id="rId2" Type="http://schemas.openxmlformats.org/officeDocument/2006/relationships/hyperlink" Target="https://www.gov.uk/government/organisations/public-health-england/about" TargetMode="External"/><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2" Type="http://schemas.openxmlformats.org/officeDocument/2006/relationships/hyperlink" Target="https://www.gov.uk/government/organisations/public-health-england/about" TargetMode="External"/><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2" Type="http://schemas.openxmlformats.org/officeDocument/2006/relationships/hyperlink" Target="https://www.ons.gov.uk/" TargetMode="External"/><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1.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3" Type="http://schemas.openxmlformats.org/officeDocument/2006/relationships/hyperlink" Target="https://www.globalpolicy.org/about-gpf-mm.html" TargetMode="External"/><Relationship Id="rId2" Type="http://schemas.openxmlformats.org/officeDocument/2006/relationships/hyperlink" Target="http://www.fic.nih.gov/Global/Pages/NGOs.aspx" TargetMode="External"/><Relationship Id="rId1" Type="http://schemas.openxmlformats.org/officeDocument/2006/relationships/slideLayout" Target="../slideLayouts/slideLayout2.xml"/><Relationship Id="rId6" Type="http://schemas.openxmlformats.org/officeDocument/2006/relationships/hyperlink" Target="http://www.oxfam.org/about" TargetMode="External"/><Relationship Id="rId5" Type="http://schemas.openxmlformats.org/officeDocument/2006/relationships/hyperlink" Target="http://www.phmovement.org/en/about" TargetMode="External"/><Relationship Id="rId4" Type="http://schemas.openxmlformats.org/officeDocument/2006/relationships/hyperlink" Target="http://www.actionforglobalhealth.eu/" TargetMode="External"/></Relationships>
</file>

<file path=ppt/slides/_rels/slide29.xml.rels><?xml version="1.0" encoding="UTF-8" standalone="yes"?>
<Relationships xmlns="http://schemas.openxmlformats.org/package/2006/relationships"><Relationship Id="rId3" Type="http://schemas.openxmlformats.org/officeDocument/2006/relationships/hyperlink" Target="http://www.internationalrivers.org/" TargetMode="External"/><Relationship Id="rId2" Type="http://schemas.openxmlformats.org/officeDocument/2006/relationships/hyperlink" Target="http://www.foei.org/" TargetMode="External"/><Relationship Id="rId1" Type="http://schemas.openxmlformats.org/officeDocument/2006/relationships/slideLayout" Target="../slideLayouts/slideLayout2.xml"/><Relationship Id="rId4" Type="http://schemas.openxmlformats.org/officeDocument/2006/relationships/hyperlink" Target="http://www.greenpeace.org/international/en/" TargetMode="External"/></Relationships>
</file>

<file path=ppt/slides/_rels/slide30.xml.rels><?xml version="1.0" encoding="UTF-8" standalone="yes"?>
<Relationships xmlns="http://schemas.openxmlformats.org/package/2006/relationships"><Relationship Id="rId3" Type="http://schemas.openxmlformats.org/officeDocument/2006/relationships/hyperlink" Target="http://www.christianaid.org.uk/" TargetMode="External"/><Relationship Id="rId2" Type="http://schemas.openxmlformats.org/officeDocument/2006/relationships/notesSlide" Target="../notesSlides/notesSlide5.xml"/><Relationship Id="rId1" Type="http://schemas.openxmlformats.org/officeDocument/2006/relationships/slideLayout" Target="../slideLayouts/slideLayout2.xml"/><Relationship Id="rId6" Type="http://schemas.openxmlformats.org/officeDocument/2006/relationships/hyperlink" Target="http://www.wango.org/about.aspx" TargetMode="External"/><Relationship Id="rId5" Type="http://schemas.openxmlformats.org/officeDocument/2006/relationships/hyperlink" Target="http://www.msf.org.uk/" TargetMode="External"/><Relationship Id="rId4" Type="http://schemas.openxmlformats.org/officeDocument/2006/relationships/hyperlink" Target="http://www.islamic-relief.org.uk/" TargetMode="External"/></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1.xml"/></Relationships>
</file>

<file path=ppt/slides/_rels/slide33.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2" Type="http://schemas.openxmlformats.org/officeDocument/2006/relationships/hyperlink" Target="http://en.wikipedia.org/wiki/Category:Public_health_organizations" TargetMode="External"/><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37.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1.xml"/></Relationships>
</file>

<file path=ppt/slides/_rels/slide3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9.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8.xml"/><Relationship Id="rId1" Type="http://schemas.openxmlformats.org/officeDocument/2006/relationships/slideLayout" Target="../slideLayouts/slideLayout7.xml"/></Relationships>
</file>

<file path=ppt/slides/_rels/slide40.xml.rels><?xml version="1.0" encoding="UTF-8" standalone="yes"?>
<Relationships xmlns="http://schemas.openxmlformats.org/package/2006/relationships"><Relationship Id="rId8" Type="http://schemas.openxmlformats.org/officeDocument/2006/relationships/image" Target="../media/image8.png"/><Relationship Id="rId3" Type="http://schemas.openxmlformats.org/officeDocument/2006/relationships/hyperlink" Target="http://www.direct.gov.uk/en/Governmentcitizensandrights/UKgovernment/Localgovernment/DG_073310" TargetMode="External"/><Relationship Id="rId7" Type="http://schemas.openxmlformats.org/officeDocument/2006/relationships/image" Target="../media/image7.png"/><Relationship Id="rId2" Type="http://schemas.openxmlformats.org/officeDocument/2006/relationships/notesSlide" Target="../notesSlides/notesSlide9.xml"/><Relationship Id="rId1" Type="http://schemas.openxmlformats.org/officeDocument/2006/relationships/slideLayout" Target="../slideLayouts/slideLayout2.xml"/><Relationship Id="rId6" Type="http://schemas.openxmlformats.org/officeDocument/2006/relationships/hyperlink" Target="http://www.wolverhampton.gov.uk/article/3654/Wolverhampton-Health-and-Wellbeing-Board" TargetMode="External"/><Relationship Id="rId5" Type="http://schemas.openxmlformats.org/officeDocument/2006/relationships/hyperlink" Target="http://healthwatchbirmingham.co.uk/" TargetMode="External"/><Relationship Id="rId4" Type="http://schemas.openxmlformats.org/officeDocument/2006/relationships/hyperlink" Target="http://hwb.birmingham.gov.uk/" TargetMode="External"/></Relationships>
</file>

<file path=ppt/slides/_rels/slide4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2.xml.rels><?xml version="1.0" encoding="UTF-8" standalone="yes"?>
<Relationships xmlns="http://schemas.openxmlformats.org/package/2006/relationships"><Relationship Id="rId3" Type="http://schemas.openxmlformats.org/officeDocument/2006/relationships/hyperlink" Target="https://www.gov.uk/government/publications/nhs-foundation-trust-directory/nhs-foundation-trust-directory#what-are-foundation-trusts" TargetMode="External"/><Relationship Id="rId2" Type="http://schemas.openxmlformats.org/officeDocument/2006/relationships/hyperlink" Target="http://www.nhscareers.nhs.uk/explore-by-career/" TargetMode="External"/><Relationship Id="rId1" Type="http://schemas.openxmlformats.org/officeDocument/2006/relationships/slideLayout" Target="../slideLayouts/slideLayout2.xml"/><Relationship Id="rId6" Type="http://schemas.openxmlformats.org/officeDocument/2006/relationships/image" Target="../media/image9.png"/><Relationship Id="rId5" Type="http://schemas.openxmlformats.org/officeDocument/2006/relationships/hyperlink" Target="http://bhamsouthcentralccg.nhs.uk/what-are-ccgs" TargetMode="External"/><Relationship Id="rId4" Type="http://schemas.openxmlformats.org/officeDocument/2006/relationships/hyperlink" Target="https://maps.google.co.uk/maps?hl=en-GB&amp;gbv=2&amp;um=1&amp;ie=UTF-8&amp;fb=1&amp;gl=uk&amp;q=NHS+foundation+trusts&amp;hq=NHS+foundation+trusts&amp;hnear=0x487080d43225d7fd:0x526da09547380126,Wolverhampton,+West+Midlands&amp;sa=X&amp;ei=FyhOVPKXJcHB7gaop4B4&amp;ved=0CDEQtQM&amp;output=classic&amp;dg=brw" TargetMode="External"/></Relationships>
</file>

<file path=ppt/slides/_rels/slide43.xml.rels><?xml version="1.0" encoding="UTF-8" standalone="yes"?>
<Relationships xmlns="http://schemas.openxmlformats.org/package/2006/relationships"><Relationship Id="rId2" Type="http://schemas.openxmlformats.org/officeDocument/2006/relationships/hyperlink" Target="http://www.communities.gov.uk/communities/bigsociety/" TargetMode="External"/><Relationship Id="rId1" Type="http://schemas.openxmlformats.org/officeDocument/2006/relationships/slideLayout" Target="../slideLayouts/slideLayout2.xml"/></Relationships>
</file>

<file path=ppt/slides/_rels/slide44.xml.rels><?xml version="1.0" encoding="UTF-8" standalone="yes"?>
<Relationships xmlns="http://schemas.openxmlformats.org/package/2006/relationships"><Relationship Id="rId3" Type="http://schemas.openxmlformats.org/officeDocument/2006/relationships/hyperlink" Target="http://www.mind.org.uk/" TargetMode="External"/><Relationship Id="rId2" Type="http://schemas.openxmlformats.org/officeDocument/2006/relationships/hyperlink" Target="http://www.rapt.org.uk/" TargetMode="External"/><Relationship Id="rId1" Type="http://schemas.openxmlformats.org/officeDocument/2006/relationships/slideLayout" Target="../slideLayouts/slideLayout2.xml"/><Relationship Id="rId6" Type="http://schemas.openxmlformats.org/officeDocument/2006/relationships/image" Target="../media/image10.png"/><Relationship Id="rId5" Type="http://schemas.openxmlformats.org/officeDocument/2006/relationships/hyperlink" Target="http://www.home-start.org.uk/" TargetMode="External"/><Relationship Id="rId4" Type="http://schemas.openxmlformats.org/officeDocument/2006/relationships/hyperlink" Target="http://www.shelter.org.uk/donate_to_shelter?appeal=20120401-IG-17&amp;gclid=CPvhx9OhjbICFYXMtAodQy8AUA" TargetMode="External"/></Relationships>
</file>

<file path=ppt/slides/_rels/slide45.xml.rels><?xml version="1.0" encoding="UTF-8" standalone="yes"?>
<Relationships xmlns="http://schemas.openxmlformats.org/package/2006/relationships"><Relationship Id="rId3" Type="http://schemas.openxmlformats.org/officeDocument/2006/relationships/hyperlink" Target="http://www.fph.org.uk/" TargetMode="External"/><Relationship Id="rId2" Type="http://schemas.openxmlformats.org/officeDocument/2006/relationships/notesSlide" Target="../notesSlides/notesSlide10.xml"/><Relationship Id="rId1" Type="http://schemas.openxmlformats.org/officeDocument/2006/relationships/slideLayout" Target="../slideLayouts/slideLayout2.xml"/><Relationship Id="rId6" Type="http://schemas.openxmlformats.org/officeDocument/2006/relationships/image" Target="../media/image11.png"/><Relationship Id="rId5" Type="http://schemas.openxmlformats.org/officeDocument/2006/relationships/hyperlink" Target="http://www.rsph.org.uk/en/about-us/index.cfm" TargetMode="External"/><Relationship Id="rId4" Type="http://schemas.openxmlformats.org/officeDocument/2006/relationships/hyperlink" Target="http://phrc.lshtm.ac.uk/index.html" TargetMode="External"/></Relationships>
</file>

<file path=ppt/slides/_rels/slide46.xml.rels><?xml version="1.0" encoding="UTF-8" standalone="yes"?>
<Relationships xmlns="http://schemas.openxmlformats.org/package/2006/relationships"><Relationship Id="rId2" Type="http://schemas.openxmlformats.org/officeDocument/2006/relationships/hyperlink" Target="https://ukpha.org.uk/" TargetMode="External"/><Relationship Id="rId1" Type="http://schemas.openxmlformats.org/officeDocument/2006/relationships/slideLayout" Target="../slideLayouts/slideLayout2.xml"/></Relationships>
</file>

<file path=ppt/slides/_rels/slide4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8.xml.rels><?xml version="1.0" encoding="UTF-8" standalone="yes"?>
<Relationships xmlns="http://schemas.openxmlformats.org/package/2006/relationships"><Relationship Id="rId8" Type="http://schemas.openxmlformats.org/officeDocument/2006/relationships/hyperlink" Target="https://www.healthcareers.nhs.uk/working-health/working-public-health/what-public-health" TargetMode="External"/><Relationship Id="rId3" Type="http://schemas.openxmlformats.org/officeDocument/2006/relationships/hyperlink" Target="https://www.ons.gov.uk/peoplepopulationandcommunity/healthandsocialcare" TargetMode="External"/><Relationship Id="rId7" Type="http://schemas.openxmlformats.org/officeDocument/2006/relationships/hyperlink" Target="https://www.nhs.uk/" TargetMode="External"/><Relationship Id="rId12" Type="http://schemas.openxmlformats.org/officeDocument/2006/relationships/hyperlink" Target="https://www.who.int/about" TargetMode="External"/><Relationship Id="rId2" Type="http://schemas.openxmlformats.org/officeDocument/2006/relationships/notesSlide" Target="../notesSlides/notesSlide11.xml"/><Relationship Id="rId1" Type="http://schemas.openxmlformats.org/officeDocument/2006/relationships/slideLayout" Target="../slideLayouts/slideLayout2.xml"/><Relationship Id="rId6" Type="http://schemas.openxmlformats.org/officeDocument/2006/relationships/hyperlink" Target="https://www.gov.uk/government/organisations/public-health-england" TargetMode="External"/><Relationship Id="rId11" Type="http://schemas.openxmlformats.org/officeDocument/2006/relationships/hyperlink" Target="https://www.un.org/en/about-us" TargetMode="External"/><Relationship Id="rId5" Type="http://schemas.openxmlformats.org/officeDocument/2006/relationships/hyperlink" Target="https://www.gov.uk/government/organisations/public-health-england/about" TargetMode="External"/><Relationship Id="rId10" Type="http://schemas.openxmlformats.org/officeDocument/2006/relationships/hyperlink" Target="https://ukpha.org.uk/about-us/index.html" TargetMode="External"/><Relationship Id="rId4" Type="http://schemas.openxmlformats.org/officeDocument/2006/relationships/hyperlink" Target="https://www.ons.gov.uk/aboutus" TargetMode="External"/><Relationship Id="rId9" Type="http://schemas.openxmlformats.org/officeDocument/2006/relationships/hyperlink" Target="https://www.healthcareers.nhs.uk/working-health/working-public-health/why-work-public-health"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DC14DD2-4A84-4A38-9C18-84E3FDFA6794}"/>
              </a:ext>
            </a:extLst>
          </p:cNvPr>
          <p:cNvSpPr>
            <a:spLocks noGrp="1"/>
          </p:cNvSpPr>
          <p:nvPr>
            <p:ph type="ctrTitle"/>
          </p:nvPr>
        </p:nvSpPr>
        <p:spPr>
          <a:xfrm>
            <a:off x="685800" y="764704"/>
            <a:ext cx="7772400" cy="1470025"/>
          </a:xfrm>
        </p:spPr>
        <p:txBody>
          <a:bodyPr>
            <a:normAutofit/>
          </a:bodyPr>
          <a:lstStyle/>
          <a:p>
            <a:r>
              <a:rPr lang="en-GB" sz="3200" b="1" i="1" dirty="0">
                <a:solidFill>
                  <a:schemeClr val="bg1"/>
                </a:solidFill>
                <a:cs typeface="Arial" panose="020B0604020202020204" pitchFamily="34" charset="0"/>
              </a:rPr>
              <a:t>INTRODUCTION TO PUBLIC HEALTH</a:t>
            </a:r>
            <a:endParaRPr lang="en-GB" sz="3200" i="1" dirty="0">
              <a:solidFill>
                <a:schemeClr val="bg1"/>
              </a:solidFill>
              <a:cs typeface="Arial" panose="020B0604020202020204" pitchFamily="34" charset="0"/>
            </a:endParaRPr>
          </a:p>
        </p:txBody>
      </p:sp>
      <p:sp>
        <p:nvSpPr>
          <p:cNvPr id="3" name="Subtitle 2">
            <a:extLst>
              <a:ext uri="{FF2B5EF4-FFF2-40B4-BE49-F238E27FC236}">
                <a16:creationId xmlns:a16="http://schemas.microsoft.com/office/drawing/2014/main" id="{F0BC8BCD-C032-47DB-8881-416DA81CAE0F}"/>
              </a:ext>
            </a:extLst>
          </p:cNvPr>
          <p:cNvSpPr>
            <a:spLocks noGrp="1"/>
          </p:cNvSpPr>
          <p:nvPr>
            <p:ph type="subTitle" idx="1"/>
          </p:nvPr>
        </p:nvSpPr>
        <p:spPr>
          <a:xfrm>
            <a:off x="611560" y="4309318"/>
            <a:ext cx="8206680" cy="1752600"/>
          </a:xfrm>
        </p:spPr>
        <p:txBody>
          <a:bodyPr>
            <a:normAutofit fontScale="47500" lnSpcReduction="20000"/>
          </a:bodyPr>
          <a:lstStyle/>
          <a:p>
            <a:pPr marL="991869" marR="1166495" algn="l">
              <a:lnSpc>
                <a:spcPts val="2110"/>
              </a:lnSpc>
              <a:spcBef>
                <a:spcPts val="1935"/>
              </a:spcBef>
            </a:pPr>
            <a:r>
              <a:rPr lang="en-GB" sz="3800" b="1" spc="35" dirty="0">
                <a:solidFill>
                  <a:srgbClr val="FFFFCC"/>
                </a:solidFill>
                <a:latin typeface="Arial"/>
                <a:cs typeface="Arial"/>
              </a:rPr>
              <a:t>Module </a:t>
            </a:r>
            <a:r>
              <a:rPr lang="en-GB" sz="3800" b="1" spc="-45" dirty="0">
                <a:solidFill>
                  <a:srgbClr val="FFFFCC"/>
                </a:solidFill>
                <a:latin typeface="Arial"/>
                <a:cs typeface="Arial"/>
              </a:rPr>
              <a:t>Leader : Laila </a:t>
            </a:r>
            <a:r>
              <a:rPr lang="en-GB" sz="3800" b="1" spc="35" dirty="0">
                <a:solidFill>
                  <a:srgbClr val="FFFFCC"/>
                </a:solidFill>
                <a:latin typeface="Arial"/>
                <a:cs typeface="Arial"/>
              </a:rPr>
              <a:t>Surani-</a:t>
            </a:r>
            <a:r>
              <a:rPr lang="en-GB" sz="3800" b="1" u="sng" spc="35" dirty="0">
                <a:solidFill>
                  <a:srgbClr val="FFFFCC"/>
                </a:solidFill>
                <a:latin typeface="Arial"/>
                <a:cs typeface="Arial"/>
              </a:rPr>
              <a:t>l.surani</a:t>
            </a:r>
            <a:r>
              <a:rPr lang="en-GB" sz="3800" b="1" spc="35" dirty="0">
                <a:solidFill>
                  <a:srgbClr val="FFFFCC"/>
                </a:solidFill>
                <a:latin typeface="Arial"/>
                <a:cs typeface="Arial"/>
                <a:hlinkClick r:id="rId2">
                  <a:extLst>
                    <a:ext uri="{A12FA001-AC4F-418D-AE19-62706E023703}">
                      <ahyp:hlinkClr xmlns:ahyp="http://schemas.microsoft.com/office/drawing/2018/hyperlinkcolor" val="tx"/>
                    </a:ext>
                  </a:extLst>
                </a:hlinkClick>
              </a:rPr>
              <a:t>@uwtsd.ac.uk</a:t>
            </a:r>
            <a:endParaRPr lang="en-GB" sz="3800" b="1" spc="35" dirty="0">
              <a:solidFill>
                <a:srgbClr val="FFFFCC"/>
              </a:solidFill>
              <a:latin typeface="Arial"/>
              <a:cs typeface="Arial"/>
              <a:hlinkClick r:id="rId3">
                <a:extLst>
                  <a:ext uri="{A12FA001-AC4F-418D-AE19-62706E023703}">
                    <ahyp:hlinkClr xmlns:ahyp="http://schemas.microsoft.com/office/drawing/2018/hyperlinkcolor" val="tx"/>
                  </a:ext>
                </a:extLst>
              </a:hlinkClick>
            </a:endParaRPr>
          </a:p>
          <a:p>
            <a:pPr marL="991869" marR="1166495" algn="l">
              <a:lnSpc>
                <a:spcPts val="2110"/>
              </a:lnSpc>
              <a:spcBef>
                <a:spcPts val="1935"/>
              </a:spcBef>
            </a:pPr>
            <a:r>
              <a:rPr lang="en-GB" sz="3800" b="1" spc="35" dirty="0">
                <a:solidFill>
                  <a:srgbClr val="FFFFCC"/>
                </a:solidFill>
                <a:latin typeface="Arial"/>
                <a:cs typeface="Arial"/>
              </a:rPr>
              <a:t>Module Lecturer’s: </a:t>
            </a:r>
            <a:r>
              <a:rPr lang="en-GB" sz="3800" b="1" u="sng" spc="-45" dirty="0">
                <a:solidFill>
                  <a:srgbClr val="FFFFCC"/>
                </a:solidFill>
                <a:latin typeface="Arial"/>
                <a:cs typeface="Arial"/>
              </a:rPr>
              <a:t>Laila </a:t>
            </a:r>
            <a:r>
              <a:rPr lang="en-GB" sz="3800" b="1" u="sng" spc="35" dirty="0" err="1">
                <a:solidFill>
                  <a:srgbClr val="FFFFCC"/>
                </a:solidFill>
                <a:latin typeface="Arial"/>
                <a:cs typeface="Arial"/>
              </a:rPr>
              <a:t>Surani</a:t>
            </a:r>
            <a:r>
              <a:rPr lang="en-GB" sz="3800" b="1" u="sng" spc="35" dirty="0">
                <a:solidFill>
                  <a:srgbClr val="FFFFCC"/>
                </a:solidFill>
                <a:latin typeface="Arial"/>
                <a:cs typeface="Arial"/>
              </a:rPr>
              <a:t> </a:t>
            </a:r>
            <a:r>
              <a:rPr lang="en-GB" sz="3800" b="1" u="sng" spc="35" dirty="0">
                <a:solidFill>
                  <a:srgbClr val="FFFFCC"/>
                </a:solidFill>
                <a:latin typeface="Arial"/>
                <a:cs typeface="Arial"/>
                <a:hlinkClick r:id="rId3">
                  <a:extLst>
                    <a:ext uri="{A12FA001-AC4F-418D-AE19-62706E023703}">
                      <ahyp:hlinkClr xmlns:ahyp="http://schemas.microsoft.com/office/drawing/2018/hyperlinkcolor" val="tx"/>
                    </a:ext>
                  </a:extLst>
                </a:hlinkClick>
              </a:rPr>
              <a:t>and </a:t>
            </a:r>
            <a:r>
              <a:rPr lang="en-GB" sz="3800" b="1" u="sng" spc="35" dirty="0">
                <a:solidFill>
                  <a:srgbClr val="FFFFCC"/>
                </a:solidFill>
                <a:latin typeface="Arial"/>
                <a:cs typeface="Arial"/>
              </a:rPr>
              <a:t>Edward </a:t>
            </a:r>
            <a:r>
              <a:rPr lang="en-GB" sz="3800" b="1" u="sng" spc="35" dirty="0" err="1">
                <a:solidFill>
                  <a:srgbClr val="FFFFCC"/>
                </a:solidFill>
                <a:latin typeface="Arial"/>
                <a:cs typeface="Arial"/>
              </a:rPr>
              <a:t>Goka</a:t>
            </a:r>
            <a:endParaRPr lang="en-GB" sz="3800" b="1" u="sng" spc="-25" dirty="0">
              <a:solidFill>
                <a:srgbClr val="0000FF"/>
              </a:solidFill>
              <a:latin typeface="Arial"/>
              <a:cs typeface="Arial"/>
            </a:endParaRPr>
          </a:p>
          <a:p>
            <a:pPr marL="991869" marR="1166495">
              <a:lnSpc>
                <a:spcPts val="2110"/>
              </a:lnSpc>
              <a:spcBef>
                <a:spcPts val="1935"/>
              </a:spcBef>
            </a:pPr>
            <a:r>
              <a:rPr lang="en-GB" sz="3800" b="1" spc="-70" dirty="0">
                <a:solidFill>
                  <a:srgbClr val="FFFFCC"/>
                </a:solidFill>
                <a:latin typeface="Arial"/>
                <a:cs typeface="Arial"/>
              </a:rPr>
              <a:t>Programme Manager: Diya Ganguly:  </a:t>
            </a:r>
            <a:r>
              <a:rPr lang="en-GB" sz="3800" b="1" u="heavy" spc="-5" dirty="0">
                <a:solidFill>
                  <a:srgbClr val="00B050"/>
                </a:solidFill>
                <a:uFill>
                  <a:solidFill>
                    <a:srgbClr val="0000FF"/>
                  </a:solidFill>
                </a:uFill>
                <a:latin typeface="Carlito"/>
                <a:cs typeface="Carlito"/>
                <a:hlinkClick r:id="rId4">
                  <a:extLst>
                    <a:ext uri="{A12FA001-AC4F-418D-AE19-62706E023703}">
                      <ahyp:hlinkClr xmlns:ahyp="http://schemas.microsoft.com/office/drawing/2018/hyperlinkcolor" val="tx"/>
                    </a:ext>
                  </a:extLst>
                </a:hlinkClick>
              </a:rPr>
              <a:t>d.ganguly@uwtsd.ac.uk</a:t>
            </a:r>
            <a:endParaRPr lang="en-GB" sz="3800" dirty="0">
              <a:solidFill>
                <a:srgbClr val="00B050"/>
              </a:solidFill>
              <a:latin typeface="Carlito"/>
              <a:cs typeface="Carlito"/>
            </a:endParaRPr>
          </a:p>
          <a:p>
            <a:endParaRPr lang="en-GB" b="1" dirty="0">
              <a:solidFill>
                <a:schemeClr val="bg1"/>
              </a:solidFill>
              <a:cs typeface="Arial" panose="020B0604020202020204" pitchFamily="34" charset="0"/>
            </a:endParaRPr>
          </a:p>
        </p:txBody>
      </p:sp>
      <p:sp>
        <p:nvSpPr>
          <p:cNvPr id="5" name="TextBox 4">
            <a:extLst>
              <a:ext uri="{FF2B5EF4-FFF2-40B4-BE49-F238E27FC236}">
                <a16:creationId xmlns:a16="http://schemas.microsoft.com/office/drawing/2014/main" id="{A241E7F5-8D1F-4694-5F7B-54DC6A67B496}"/>
              </a:ext>
            </a:extLst>
          </p:cNvPr>
          <p:cNvSpPr txBox="1"/>
          <p:nvPr/>
        </p:nvSpPr>
        <p:spPr>
          <a:xfrm>
            <a:off x="1473424" y="1652773"/>
            <a:ext cx="6984776" cy="1077218"/>
          </a:xfrm>
          <a:prstGeom prst="rect">
            <a:avLst/>
          </a:prstGeom>
          <a:noFill/>
        </p:spPr>
        <p:txBody>
          <a:bodyPr wrap="square">
            <a:spAutoFit/>
          </a:bodyPr>
          <a:lstStyle/>
          <a:p>
            <a:pPr algn="ctr"/>
            <a:r>
              <a:rPr lang="en-GB" sz="3200" b="1" i="1" dirty="0">
                <a:solidFill>
                  <a:schemeClr val="bg1"/>
                </a:solidFill>
                <a:cs typeface="Arial" panose="020B0604020202020204" pitchFamily="34" charset="0"/>
              </a:rPr>
              <a:t>Session 2-Public Health Organisations</a:t>
            </a:r>
          </a:p>
        </p:txBody>
      </p:sp>
      <p:sp>
        <p:nvSpPr>
          <p:cNvPr id="7" name="TextBox 6">
            <a:extLst>
              <a:ext uri="{FF2B5EF4-FFF2-40B4-BE49-F238E27FC236}">
                <a16:creationId xmlns:a16="http://schemas.microsoft.com/office/drawing/2014/main" id="{4EE2E764-804F-3FDA-3D7D-02B1626EBE85}"/>
              </a:ext>
            </a:extLst>
          </p:cNvPr>
          <p:cNvSpPr txBox="1"/>
          <p:nvPr/>
        </p:nvSpPr>
        <p:spPr>
          <a:xfrm>
            <a:off x="2771800" y="2589398"/>
            <a:ext cx="4572000" cy="584775"/>
          </a:xfrm>
          <a:prstGeom prst="rect">
            <a:avLst/>
          </a:prstGeom>
          <a:noFill/>
        </p:spPr>
        <p:txBody>
          <a:bodyPr wrap="square">
            <a:spAutoFit/>
          </a:bodyPr>
          <a:lstStyle/>
          <a:p>
            <a:pPr algn="ctr"/>
            <a:r>
              <a:rPr lang="en-GB" sz="3200" b="1" i="1" dirty="0">
                <a:solidFill>
                  <a:schemeClr val="bg1"/>
                </a:solidFill>
                <a:cs typeface="Arial" panose="020B0604020202020204" pitchFamily="34" charset="0"/>
              </a:rPr>
              <a:t>LCHS4004</a:t>
            </a:r>
            <a:endParaRPr lang="en-GB" sz="3200" b="1" dirty="0">
              <a:solidFill>
                <a:schemeClr val="bg1"/>
              </a:solidFill>
              <a:cs typeface="Arial" panose="020B0604020202020204" pitchFamily="34" charset="0"/>
            </a:endParaRPr>
          </a:p>
        </p:txBody>
      </p:sp>
    </p:spTree>
    <p:extLst>
      <p:ext uri="{BB962C8B-B14F-4D97-AF65-F5344CB8AC3E}">
        <p14:creationId xmlns:p14="http://schemas.microsoft.com/office/powerpoint/2010/main" val="231880276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B5DB3C4-3F59-4C7C-ACE6-9A37673DE43C}"/>
              </a:ext>
            </a:extLst>
          </p:cNvPr>
          <p:cNvSpPr>
            <a:spLocks noGrp="1"/>
          </p:cNvSpPr>
          <p:nvPr>
            <p:ph type="title"/>
          </p:nvPr>
        </p:nvSpPr>
        <p:spPr/>
        <p:txBody>
          <a:bodyPr/>
          <a:lstStyle/>
          <a:p>
            <a:r>
              <a:rPr lang="en-GB" b="1" dirty="0">
                <a:cs typeface="Arial" panose="020B0604020202020204" pitchFamily="34" charset="0"/>
              </a:rPr>
              <a:t>Learning outcomes</a:t>
            </a:r>
            <a:endParaRPr lang="en-GB" dirty="0"/>
          </a:p>
        </p:txBody>
      </p:sp>
      <p:sp>
        <p:nvSpPr>
          <p:cNvPr id="3" name="Content Placeholder 2">
            <a:extLst>
              <a:ext uri="{FF2B5EF4-FFF2-40B4-BE49-F238E27FC236}">
                <a16:creationId xmlns:a16="http://schemas.microsoft.com/office/drawing/2014/main" id="{0F491C84-3ECE-4AF6-A866-3E1A9091A515}"/>
              </a:ext>
            </a:extLst>
          </p:cNvPr>
          <p:cNvSpPr>
            <a:spLocks noGrp="1"/>
          </p:cNvSpPr>
          <p:nvPr>
            <p:ph idx="1"/>
          </p:nvPr>
        </p:nvSpPr>
        <p:spPr/>
        <p:txBody>
          <a:bodyPr>
            <a:normAutofit fontScale="92500" lnSpcReduction="20000"/>
          </a:bodyPr>
          <a:lstStyle/>
          <a:p>
            <a:pPr marL="0" lvl="0" indent="0">
              <a:buNone/>
            </a:pPr>
            <a:r>
              <a:rPr lang="en-GB" sz="2400" dirty="0">
                <a:solidFill>
                  <a:prstClr val="black"/>
                </a:solidFill>
                <a:cs typeface="Arial" panose="020B0604020202020204" pitchFamily="34" charset="0"/>
              </a:rPr>
              <a:t>Upon successful completion of this module, you should be able to: </a:t>
            </a:r>
          </a:p>
          <a:p>
            <a:pPr marL="0" lvl="0" indent="0">
              <a:buNone/>
            </a:pPr>
            <a:endParaRPr lang="en-GB" sz="2400" dirty="0">
              <a:solidFill>
                <a:prstClr val="black"/>
              </a:solidFill>
              <a:cs typeface="Arial" panose="020B0604020202020204" pitchFamily="34" charset="0"/>
            </a:endParaRPr>
          </a:p>
          <a:p>
            <a:pPr lvl="0" algn="just">
              <a:spcBef>
                <a:spcPts val="1200"/>
              </a:spcBef>
              <a:buFont typeface="Wingdings" panose="05000000000000000000" pitchFamily="2" charset="2"/>
              <a:buChar char="§"/>
            </a:pPr>
            <a:r>
              <a:rPr lang="en-GB" sz="2400" dirty="0">
                <a:solidFill>
                  <a:prstClr val="black"/>
                </a:solidFill>
                <a:ea typeface="Times New Roman" panose="02020603050405020304" pitchFamily="18" charset="0"/>
              </a:rPr>
              <a:t>Understand different approaches and strategies used to measure, monitor and control the incidence of disease in communities</a:t>
            </a:r>
          </a:p>
          <a:p>
            <a:pPr lvl="0" algn="just">
              <a:spcBef>
                <a:spcPts val="1200"/>
              </a:spcBef>
              <a:buFont typeface="Wingdings" panose="05000000000000000000" pitchFamily="2" charset="2"/>
              <a:buChar char="§"/>
            </a:pPr>
            <a:r>
              <a:rPr lang="en-GB" sz="2400" dirty="0">
                <a:solidFill>
                  <a:prstClr val="black"/>
                </a:solidFill>
                <a:ea typeface="Times New Roman" panose="02020603050405020304" pitchFamily="18" charset="0"/>
              </a:rPr>
              <a:t>Investigate the implications of illness and disease in communities for the provision of health and social care services</a:t>
            </a:r>
          </a:p>
          <a:p>
            <a:pPr lvl="0" algn="just">
              <a:spcBef>
                <a:spcPts val="1200"/>
              </a:spcBef>
              <a:buFont typeface="Wingdings" panose="05000000000000000000" pitchFamily="2" charset="2"/>
              <a:buChar char="§"/>
            </a:pPr>
            <a:r>
              <a:rPr lang="en-GB" sz="2400" dirty="0">
                <a:solidFill>
                  <a:prstClr val="black"/>
                </a:solidFill>
                <a:ea typeface="Times New Roman" panose="02020603050405020304" pitchFamily="18" charset="0"/>
              </a:rPr>
              <a:t>Understand the factors influencing the health and wellbeing of individuals in health or social care settings.</a:t>
            </a:r>
          </a:p>
          <a:p>
            <a:endParaRPr lang="en-GB" dirty="0"/>
          </a:p>
        </p:txBody>
      </p:sp>
    </p:spTree>
    <p:extLst>
      <p:ext uri="{BB962C8B-B14F-4D97-AF65-F5344CB8AC3E}">
        <p14:creationId xmlns:p14="http://schemas.microsoft.com/office/powerpoint/2010/main" val="3633727900"/>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DC0C4B9-C6D1-456A-A90B-867E578477C0}"/>
              </a:ext>
            </a:extLst>
          </p:cNvPr>
          <p:cNvSpPr>
            <a:spLocks noGrp="1"/>
          </p:cNvSpPr>
          <p:nvPr>
            <p:ph type="title"/>
          </p:nvPr>
        </p:nvSpPr>
        <p:spPr/>
        <p:txBody>
          <a:bodyPr/>
          <a:lstStyle/>
          <a:p>
            <a:r>
              <a:rPr lang="en-GB" b="1" dirty="0">
                <a:cs typeface="Arial" panose="020B0604020202020204" pitchFamily="34" charset="0"/>
              </a:rPr>
              <a:t>Module Summary</a:t>
            </a:r>
            <a:endParaRPr lang="en-GB" dirty="0"/>
          </a:p>
        </p:txBody>
      </p:sp>
      <p:sp>
        <p:nvSpPr>
          <p:cNvPr id="3" name="Content Placeholder 2">
            <a:extLst>
              <a:ext uri="{FF2B5EF4-FFF2-40B4-BE49-F238E27FC236}">
                <a16:creationId xmlns:a16="http://schemas.microsoft.com/office/drawing/2014/main" id="{F1C60BC7-75D0-42EA-8498-8899E49FCDAE}"/>
              </a:ext>
            </a:extLst>
          </p:cNvPr>
          <p:cNvSpPr>
            <a:spLocks noGrp="1"/>
          </p:cNvSpPr>
          <p:nvPr>
            <p:ph idx="1"/>
          </p:nvPr>
        </p:nvSpPr>
        <p:spPr/>
        <p:txBody>
          <a:bodyPr/>
          <a:lstStyle/>
          <a:p>
            <a:pPr>
              <a:buFont typeface="Wingdings" panose="05000000000000000000" pitchFamily="2" charset="2"/>
              <a:buChar char="§"/>
            </a:pPr>
            <a:r>
              <a:rPr lang="en-GB" sz="2800" dirty="0">
                <a:cs typeface="Arial" panose="020B0604020202020204" pitchFamily="34" charset="0"/>
              </a:rPr>
              <a:t>The module aims overall to </a:t>
            </a:r>
            <a:r>
              <a:rPr lang="en-GB" sz="2800" dirty="0"/>
              <a:t>raise learners’ awareness and critical evaluation of factors influencing public health and the different approaches taken to reduce incidence of disease and illness in communities.</a:t>
            </a:r>
          </a:p>
          <a:p>
            <a:endParaRPr lang="en-GB" dirty="0"/>
          </a:p>
        </p:txBody>
      </p:sp>
    </p:spTree>
    <p:extLst>
      <p:ext uri="{BB962C8B-B14F-4D97-AF65-F5344CB8AC3E}">
        <p14:creationId xmlns:p14="http://schemas.microsoft.com/office/powerpoint/2010/main" val="189325486"/>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DE84A5A-6402-4413-8C27-82FC065C0D28}"/>
              </a:ext>
            </a:extLst>
          </p:cNvPr>
          <p:cNvSpPr>
            <a:spLocks noGrp="1"/>
          </p:cNvSpPr>
          <p:nvPr>
            <p:ph type="title"/>
          </p:nvPr>
        </p:nvSpPr>
        <p:spPr/>
        <p:txBody>
          <a:bodyPr/>
          <a:lstStyle/>
          <a:p>
            <a:r>
              <a:rPr lang="en-GB" b="1" dirty="0"/>
              <a:t>Aims of the session</a:t>
            </a:r>
          </a:p>
        </p:txBody>
      </p:sp>
      <p:sp>
        <p:nvSpPr>
          <p:cNvPr id="3" name="Content Placeholder 2">
            <a:extLst>
              <a:ext uri="{FF2B5EF4-FFF2-40B4-BE49-F238E27FC236}">
                <a16:creationId xmlns:a16="http://schemas.microsoft.com/office/drawing/2014/main" id="{502CD6B0-3EF8-476D-ACBE-7AA61A998A65}"/>
              </a:ext>
            </a:extLst>
          </p:cNvPr>
          <p:cNvSpPr>
            <a:spLocks noGrp="1"/>
          </p:cNvSpPr>
          <p:nvPr>
            <p:ph idx="1"/>
          </p:nvPr>
        </p:nvSpPr>
        <p:spPr>
          <a:xfrm>
            <a:off x="457200" y="1268760"/>
            <a:ext cx="8229600" cy="4392488"/>
          </a:xfrm>
        </p:spPr>
        <p:txBody>
          <a:bodyPr>
            <a:normAutofit fontScale="25000" lnSpcReduction="20000"/>
          </a:bodyPr>
          <a:lstStyle/>
          <a:p>
            <a:pPr marL="0" indent="0">
              <a:buNone/>
            </a:pPr>
            <a:r>
              <a:rPr lang="en-GB" sz="9600" dirty="0"/>
              <a:t>At the end of this session, students will be</a:t>
            </a:r>
          </a:p>
          <a:p>
            <a:pPr marL="0" indent="0">
              <a:buNone/>
            </a:pPr>
            <a:r>
              <a:rPr lang="en-GB" sz="9600" dirty="0"/>
              <a:t> </a:t>
            </a:r>
          </a:p>
          <a:p>
            <a:pPr>
              <a:buFont typeface="Wingdings" panose="05000000000000000000" pitchFamily="2" charset="2"/>
              <a:buChar char="§"/>
            </a:pPr>
            <a:r>
              <a:rPr lang="en-GB" sz="9600" dirty="0"/>
              <a:t>Aware of the different public health organisation/bodies</a:t>
            </a:r>
          </a:p>
          <a:p>
            <a:pPr marL="0" indent="0">
              <a:buNone/>
            </a:pPr>
            <a:endParaRPr lang="en-GB" sz="9600" dirty="0"/>
          </a:p>
          <a:p>
            <a:pPr>
              <a:buFont typeface="Wingdings" panose="05000000000000000000" pitchFamily="2" charset="2"/>
              <a:buChar char="§"/>
            </a:pPr>
            <a:r>
              <a:rPr lang="en-GB" sz="9600" dirty="0"/>
              <a:t>Discuss the range of organisations working to improve Pubic health that is the, National PH Organisation, International/global PH Organisation, PH charity organisation both national/international</a:t>
            </a:r>
          </a:p>
          <a:p>
            <a:pPr marL="0" indent="0">
              <a:buNone/>
            </a:pPr>
            <a:endParaRPr lang="en-GB" sz="9600" dirty="0"/>
          </a:p>
          <a:p>
            <a:pPr>
              <a:buFont typeface="Wingdings" panose="05000000000000000000" pitchFamily="2" charset="2"/>
              <a:buChar char="§"/>
            </a:pPr>
            <a:r>
              <a:rPr lang="en-GB" sz="9600" dirty="0"/>
              <a:t>Distinguish between the different levels of the public health workforce </a:t>
            </a:r>
          </a:p>
          <a:p>
            <a:pPr>
              <a:buFont typeface="Wingdings" panose="05000000000000000000" pitchFamily="2" charset="2"/>
              <a:buChar char="§"/>
            </a:pPr>
            <a:endParaRPr lang="en-GB" sz="9600" dirty="0"/>
          </a:p>
          <a:p>
            <a:pPr marL="0" indent="0">
              <a:buNone/>
            </a:pPr>
            <a:endParaRPr lang="en-GB" sz="9600" dirty="0"/>
          </a:p>
          <a:p>
            <a:pPr marL="0" indent="0">
              <a:buNone/>
            </a:pPr>
            <a:r>
              <a:rPr lang="en-GB" sz="3800" dirty="0"/>
              <a:t> </a:t>
            </a:r>
          </a:p>
          <a:p>
            <a:endParaRPr lang="en-GB" dirty="0"/>
          </a:p>
          <a:p>
            <a:endParaRPr lang="en-GB" dirty="0"/>
          </a:p>
        </p:txBody>
      </p:sp>
    </p:spTree>
    <p:extLst>
      <p:ext uri="{BB962C8B-B14F-4D97-AF65-F5344CB8AC3E}">
        <p14:creationId xmlns:p14="http://schemas.microsoft.com/office/powerpoint/2010/main" val="382210312"/>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E47D32F-E958-463E-BE8F-D85CC7F583E7}"/>
              </a:ext>
            </a:extLst>
          </p:cNvPr>
          <p:cNvSpPr>
            <a:spLocks noGrp="1"/>
          </p:cNvSpPr>
          <p:nvPr>
            <p:ph type="title"/>
          </p:nvPr>
        </p:nvSpPr>
        <p:spPr>
          <a:xfrm>
            <a:off x="685800" y="2132856"/>
            <a:ext cx="7772400" cy="1362075"/>
          </a:xfrm>
        </p:spPr>
        <p:txBody>
          <a:bodyPr>
            <a:normAutofit/>
          </a:bodyPr>
          <a:lstStyle/>
          <a:p>
            <a:pPr algn="ctr"/>
            <a:r>
              <a:rPr lang="en-GB" i="1" cap="none" dirty="0"/>
              <a:t>Whose Business is Public Health</a:t>
            </a:r>
            <a:r>
              <a:rPr lang="en-GB" i="1" dirty="0"/>
              <a:t>?</a:t>
            </a:r>
          </a:p>
        </p:txBody>
      </p:sp>
      <p:pic>
        <p:nvPicPr>
          <p:cNvPr id="3" name="Picture 2" descr="A picture containing vector graphics&#10;&#10;Description automatically generated">
            <a:extLst>
              <a:ext uri="{FF2B5EF4-FFF2-40B4-BE49-F238E27FC236}">
                <a16:creationId xmlns:a16="http://schemas.microsoft.com/office/drawing/2014/main" id="{DEFF3AB8-C9E3-4EA9-818E-74F07C05A95A}"/>
              </a:ext>
            </a:extLst>
          </p:cNvPr>
          <p:cNvPicPr>
            <a:picLocks noChangeAspect="1"/>
          </p:cNvPicPr>
          <p:nvPr/>
        </p:nvPicPr>
        <p:blipFill>
          <a:blip r:embed="rId2" cstate="print">
            <a:duotone>
              <a:schemeClr val="accent1">
                <a:shade val="45000"/>
                <a:satMod val="135000"/>
              </a:schemeClr>
              <a:prstClr val="white"/>
            </a:duotone>
            <a:extLst>
              <a:ext uri="{28A0092B-C50C-407E-A947-70E740481C1C}">
                <a14:useLocalDpi xmlns:a14="http://schemas.microsoft.com/office/drawing/2010/main" val="0"/>
              </a:ext>
            </a:extLst>
          </a:blip>
          <a:stretch>
            <a:fillRect/>
          </a:stretch>
        </p:blipFill>
        <p:spPr>
          <a:xfrm>
            <a:off x="7161956" y="3645024"/>
            <a:ext cx="1979712" cy="2002074"/>
          </a:xfrm>
          <a:prstGeom prst="rect">
            <a:avLst/>
          </a:prstGeom>
        </p:spPr>
      </p:pic>
    </p:spTree>
    <p:extLst>
      <p:ext uri="{BB962C8B-B14F-4D97-AF65-F5344CB8AC3E}">
        <p14:creationId xmlns:p14="http://schemas.microsoft.com/office/powerpoint/2010/main" val="1516654017"/>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6BB822F-F30D-D5ED-11BE-84CF177923FE}"/>
              </a:ext>
            </a:extLst>
          </p:cNvPr>
          <p:cNvSpPr>
            <a:spLocks noGrp="1"/>
          </p:cNvSpPr>
          <p:nvPr>
            <p:ph type="title"/>
          </p:nvPr>
        </p:nvSpPr>
        <p:spPr/>
        <p:txBody>
          <a:bodyPr>
            <a:normAutofit/>
          </a:bodyPr>
          <a:lstStyle/>
          <a:p>
            <a:r>
              <a:rPr lang="en-GB" b="1" dirty="0"/>
              <a:t>Public health is…….</a:t>
            </a:r>
          </a:p>
        </p:txBody>
      </p:sp>
      <p:sp>
        <p:nvSpPr>
          <p:cNvPr id="3" name="Content Placeholder 2">
            <a:extLst>
              <a:ext uri="{FF2B5EF4-FFF2-40B4-BE49-F238E27FC236}">
                <a16:creationId xmlns:a16="http://schemas.microsoft.com/office/drawing/2014/main" id="{16A6773E-ED50-D64C-DA9E-054A09F6E9B8}"/>
              </a:ext>
            </a:extLst>
          </p:cNvPr>
          <p:cNvSpPr>
            <a:spLocks noGrp="1"/>
          </p:cNvSpPr>
          <p:nvPr>
            <p:ph idx="1"/>
          </p:nvPr>
        </p:nvSpPr>
        <p:spPr/>
        <p:txBody>
          <a:bodyPr>
            <a:normAutofit/>
          </a:bodyPr>
          <a:lstStyle/>
          <a:p>
            <a:r>
              <a:rPr lang="en-GB" dirty="0"/>
              <a:t>…..“Everybody’s business” with many potential employers </a:t>
            </a:r>
          </a:p>
          <a:p>
            <a:pPr marL="0" indent="0">
              <a:buNone/>
            </a:pPr>
            <a:r>
              <a:rPr lang="en-GB" sz="3200" dirty="0">
                <a:hlinkClick r:id="rId2"/>
              </a:rPr>
              <a:t>Dept of Health</a:t>
            </a:r>
            <a:r>
              <a:rPr lang="en-GB" sz="3200" dirty="0"/>
              <a:t> employs a number of                public health staff within the civil service.</a:t>
            </a:r>
          </a:p>
          <a:p>
            <a:pPr marL="0" indent="0">
              <a:buNone/>
            </a:pPr>
            <a:r>
              <a:rPr lang="en-GB" sz="3200" dirty="0">
                <a:hlinkClick r:id="rId3"/>
              </a:rPr>
              <a:t>Dept for Communities </a:t>
            </a:r>
            <a:r>
              <a:rPr lang="en-GB" sz="3200" dirty="0"/>
              <a:t>and local government and other depts, also engage in public health functions</a:t>
            </a:r>
          </a:p>
          <a:p>
            <a:endParaRPr lang="en-GB" dirty="0"/>
          </a:p>
        </p:txBody>
      </p:sp>
    </p:spTree>
    <p:extLst>
      <p:ext uri="{BB962C8B-B14F-4D97-AF65-F5344CB8AC3E}">
        <p14:creationId xmlns:p14="http://schemas.microsoft.com/office/powerpoint/2010/main" val="1954477409"/>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a:xfrm>
            <a:off x="0" y="2082556"/>
            <a:ext cx="8229600" cy="1252728"/>
          </a:xfrm>
        </p:spPr>
        <p:txBody>
          <a:bodyPr>
            <a:noAutofit/>
            <a:scene3d>
              <a:camera prst="perspectiveHeroicExtremeLeftFacing"/>
              <a:lightRig rig="threePt" dir="t"/>
            </a:scene3d>
          </a:bodyPr>
          <a:lstStyle/>
          <a:p>
            <a:pPr algn="l"/>
            <a:r>
              <a:rPr lang="en-GB" sz="4800" b="1" i="1" dirty="0">
                <a:effectLst>
                  <a:reflection blurRad="6350" stA="55000" endA="300" endPos="45500" dir="5400000" sy="-100000" algn="bl" rotWithShape="0"/>
                </a:effectLst>
              </a:rPr>
              <a:t>Who is responsible for Public health?</a:t>
            </a:r>
          </a:p>
        </p:txBody>
      </p:sp>
      <p:pic>
        <p:nvPicPr>
          <p:cNvPr id="5" name="Picture 4"/>
          <p:cNvPicPr>
            <a:picLocks noChangeAspect="1"/>
          </p:cNvPicPr>
          <p:nvPr/>
        </p:nvPicPr>
        <p:blipFill>
          <a:blip r:embed="rId2">
            <a:duotone>
              <a:schemeClr val="accent1">
                <a:shade val="45000"/>
                <a:satMod val="135000"/>
              </a:schemeClr>
              <a:prstClr val="white"/>
            </a:duotone>
            <a:extLst>
              <a:ext uri="{28A0092B-C50C-407E-A947-70E740481C1C}">
                <a14:useLocalDpi xmlns:a14="http://schemas.microsoft.com/office/drawing/2010/main" val="0"/>
              </a:ext>
            </a:extLst>
          </a:blip>
          <a:stretch>
            <a:fillRect/>
          </a:stretch>
        </p:blipFill>
        <p:spPr>
          <a:xfrm>
            <a:off x="7236296" y="3789040"/>
            <a:ext cx="1907704" cy="1944216"/>
          </a:xfrm>
          <a:prstGeom prst="rect">
            <a:avLst/>
          </a:prstGeom>
        </p:spPr>
      </p:pic>
    </p:spTree>
    <p:extLst>
      <p:ext uri="{BB962C8B-B14F-4D97-AF65-F5344CB8AC3E}">
        <p14:creationId xmlns:p14="http://schemas.microsoft.com/office/powerpoint/2010/main" val="3703405891"/>
      </p:ext>
    </p:extLst>
  </p:cSld>
  <p:clrMapOvr>
    <a:masterClrMapping/>
  </p:clrMapOvr>
  <mc:AlternateContent xmlns:mc="http://schemas.openxmlformats.org/markup-compatibility/2006" xmlns:p14="http://schemas.microsoft.com/office/powerpoint/2010/main">
    <mc:Choice Requires="p14">
      <p:transition spd="slow" p14:dur="1100">
        <p14:switch dir="r"/>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entr" presetSubtype="0" fill="hold" grpId="0" nodeType="afterEffect">
                                  <p:stCondLst>
                                    <p:cond delay="0"/>
                                  </p:stCondLst>
                                  <p:childTnLst>
                                    <p:set>
                                      <p:cBhvr>
                                        <p:cTn id="6" dur="1" fill="hold">
                                          <p:stCondLst>
                                            <p:cond delay="0"/>
                                          </p:stCondLst>
                                        </p:cTn>
                                        <p:tgtEl>
                                          <p:spTgt spid="3"/>
                                        </p:tgtEl>
                                        <p:attrNameLst>
                                          <p:attrName>style.visibility</p:attrName>
                                        </p:attrNameLst>
                                      </p:cBhvr>
                                      <p:to>
                                        <p:strVal val="visible"/>
                                      </p:to>
                                    </p:set>
                                    <p:animEffect transition="in" filter="fade">
                                      <p:cBhvr>
                                        <p:cTn id="7" dur="1000"/>
                                        <p:tgtEl>
                                          <p:spTgt spid="3"/>
                                        </p:tgtEl>
                                      </p:cBhvr>
                                    </p:animEffect>
                                    <p:anim calcmode="lin" valueType="num">
                                      <p:cBhvr>
                                        <p:cTn id="8" dur="1000" fill="hold"/>
                                        <p:tgtEl>
                                          <p:spTgt spid="3"/>
                                        </p:tgtEl>
                                        <p:attrNameLst>
                                          <p:attrName>ppt_x</p:attrName>
                                        </p:attrNameLst>
                                      </p:cBhvr>
                                      <p:tavLst>
                                        <p:tav tm="0">
                                          <p:val>
                                            <p:strVal val="#ppt_x"/>
                                          </p:val>
                                        </p:tav>
                                        <p:tav tm="100000">
                                          <p:val>
                                            <p:strVal val="#ppt_x"/>
                                          </p:val>
                                        </p:tav>
                                      </p:tavLst>
                                    </p:anim>
                                    <p:anim calcmode="lin" valueType="num">
                                      <p:cBhvr>
                                        <p:cTn id="9" dur="1000" fill="hold"/>
                                        <p:tgtEl>
                                          <p:spTgt spid="3"/>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p:bld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25B4D8C-7B11-497C-80A1-6815A25B3A6B}"/>
              </a:ext>
            </a:extLst>
          </p:cNvPr>
          <p:cNvSpPr>
            <a:spLocks noGrp="1"/>
          </p:cNvSpPr>
          <p:nvPr>
            <p:ph type="title"/>
          </p:nvPr>
        </p:nvSpPr>
        <p:spPr>
          <a:xfrm>
            <a:off x="611560" y="188640"/>
            <a:ext cx="7920880" cy="1402416"/>
          </a:xfrm>
        </p:spPr>
        <p:txBody>
          <a:bodyPr>
            <a:normAutofit fontScale="90000"/>
          </a:bodyPr>
          <a:lstStyle/>
          <a:p>
            <a:pPr algn="l"/>
            <a:r>
              <a:rPr lang="en-GB" b="1" dirty="0">
                <a:solidFill>
                  <a:schemeClr val="tx1"/>
                </a:solidFill>
              </a:rPr>
              <a:t>The responsibility of creating …</a:t>
            </a:r>
          </a:p>
        </p:txBody>
      </p:sp>
      <p:sp>
        <p:nvSpPr>
          <p:cNvPr id="3" name="Rectangle 2">
            <a:extLst>
              <a:ext uri="{FF2B5EF4-FFF2-40B4-BE49-F238E27FC236}">
                <a16:creationId xmlns:a16="http://schemas.microsoft.com/office/drawing/2014/main" id="{74BB9B29-D6C4-4137-B645-A441AB07632E}"/>
              </a:ext>
            </a:extLst>
          </p:cNvPr>
          <p:cNvSpPr/>
          <p:nvPr/>
        </p:nvSpPr>
        <p:spPr>
          <a:xfrm>
            <a:off x="899592" y="1772816"/>
            <a:ext cx="6912768" cy="5016758"/>
          </a:xfrm>
          <a:prstGeom prst="rect">
            <a:avLst/>
          </a:prstGeom>
        </p:spPr>
        <p:txBody>
          <a:bodyPr wrap="square">
            <a:spAutoFit/>
          </a:bodyPr>
          <a:lstStyle/>
          <a:p>
            <a:pPr marL="342900" indent="-342900">
              <a:buFont typeface="Wingdings" panose="05000000000000000000" pitchFamily="2" charset="2"/>
              <a:buChar char="§"/>
              <a:defRPr/>
            </a:pPr>
            <a:r>
              <a:rPr lang="en-GB" sz="2800" dirty="0"/>
              <a:t>….a  healthy environment rest with all the sectors of the society.</a:t>
            </a:r>
          </a:p>
          <a:p>
            <a:pPr marL="342900" indent="-342900">
              <a:buFont typeface="Wingdings" panose="05000000000000000000" pitchFamily="2" charset="2"/>
              <a:buChar char="§"/>
              <a:defRPr/>
            </a:pPr>
            <a:r>
              <a:rPr lang="en-GB" sz="2800" dirty="0"/>
              <a:t>Health departments do have the central role in public health</a:t>
            </a:r>
          </a:p>
          <a:p>
            <a:pPr marL="342900" indent="-342900">
              <a:buFont typeface="Wingdings" panose="05000000000000000000" pitchFamily="2" charset="2"/>
              <a:buChar char="§"/>
              <a:defRPr/>
            </a:pPr>
            <a:r>
              <a:rPr lang="en-GB" sz="2800" dirty="0"/>
              <a:t>But improving the health of the populace involves the coordinated efforts of a number of different stakeholders </a:t>
            </a:r>
          </a:p>
          <a:p>
            <a:pPr>
              <a:defRPr/>
            </a:pPr>
            <a:endParaRPr lang="en-GB" sz="2400" dirty="0">
              <a:solidFill>
                <a:srgbClr val="FFFF00"/>
              </a:solidFill>
            </a:endParaRPr>
          </a:p>
          <a:p>
            <a:pPr>
              <a:defRPr/>
            </a:pPr>
            <a:endParaRPr lang="en-GB" sz="2400" dirty="0">
              <a:solidFill>
                <a:srgbClr val="FFFF00"/>
              </a:solidFill>
            </a:endParaRPr>
          </a:p>
          <a:p>
            <a:pPr>
              <a:defRPr/>
            </a:pPr>
            <a:r>
              <a:rPr lang="en-GB" sz="2400" dirty="0">
                <a:solidFill>
                  <a:srgbClr val="FFFF00"/>
                </a:solidFill>
              </a:rPr>
              <a:t> </a:t>
            </a:r>
          </a:p>
          <a:p>
            <a:pPr>
              <a:defRPr/>
            </a:pPr>
            <a:endParaRPr lang="en-GB" sz="2400" dirty="0">
              <a:solidFill>
                <a:srgbClr val="FFFF00"/>
              </a:solidFill>
            </a:endParaRPr>
          </a:p>
        </p:txBody>
      </p:sp>
    </p:spTree>
    <p:extLst>
      <p:ext uri="{BB962C8B-B14F-4D97-AF65-F5344CB8AC3E}">
        <p14:creationId xmlns:p14="http://schemas.microsoft.com/office/powerpoint/2010/main" val="145002748"/>
      </p:ext>
    </p:extLst>
  </p:cSld>
  <p:clrMapOvr>
    <a:masterClrMapping/>
  </p:clrMapOvr>
  <mc:AlternateContent xmlns:mc="http://schemas.openxmlformats.org/markup-compatibility/2006" xmlns:p14="http://schemas.microsoft.com/office/powerpoint/2010/main">
    <mc:Choice Requires="p14">
      <p:transition spd="slow" p14:dur="1100">
        <p14:switch dir="r"/>
      </p:transition>
    </mc:Choice>
    <mc:Fallback xmlns="">
      <p:transition spd="slow">
        <p:fade/>
      </p:transition>
    </mc:Fallback>
  </mc:AlternateContent>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FFBF000-044E-8FF3-E77D-23853EE23EDE}"/>
              </a:ext>
            </a:extLst>
          </p:cNvPr>
          <p:cNvSpPr>
            <a:spLocks noGrp="1"/>
          </p:cNvSpPr>
          <p:nvPr>
            <p:ph type="title"/>
          </p:nvPr>
        </p:nvSpPr>
        <p:spPr/>
        <p:txBody>
          <a:bodyPr/>
          <a:lstStyle/>
          <a:p>
            <a:r>
              <a:rPr lang="en-GB" b="1" dirty="0"/>
              <a:t>Activity </a:t>
            </a:r>
          </a:p>
        </p:txBody>
      </p:sp>
      <p:sp>
        <p:nvSpPr>
          <p:cNvPr id="3" name="Content Placeholder 2">
            <a:extLst>
              <a:ext uri="{FF2B5EF4-FFF2-40B4-BE49-F238E27FC236}">
                <a16:creationId xmlns:a16="http://schemas.microsoft.com/office/drawing/2014/main" id="{3593BCBE-7DE8-363F-4F22-9A33463DD75B}"/>
              </a:ext>
            </a:extLst>
          </p:cNvPr>
          <p:cNvSpPr>
            <a:spLocks noGrp="1"/>
          </p:cNvSpPr>
          <p:nvPr>
            <p:ph idx="1"/>
          </p:nvPr>
        </p:nvSpPr>
        <p:spPr/>
        <p:txBody>
          <a:bodyPr/>
          <a:lstStyle/>
          <a:p>
            <a:r>
              <a:rPr lang="en-GB" dirty="0"/>
              <a:t>Working in independently research the term </a:t>
            </a:r>
            <a:r>
              <a:rPr lang="en-GB" b="1" dirty="0"/>
              <a:t>stakeholders</a:t>
            </a:r>
          </a:p>
          <a:p>
            <a:endParaRPr lang="en-GB" dirty="0"/>
          </a:p>
          <a:p>
            <a:pPr marL="0" indent="0">
              <a:buNone/>
            </a:pPr>
            <a:endParaRPr lang="en-GB" dirty="0"/>
          </a:p>
          <a:p>
            <a:pPr marL="0" indent="0" algn="ctr">
              <a:buNone/>
            </a:pPr>
            <a:r>
              <a:rPr lang="en-GB" sz="2800" b="1" dirty="0"/>
              <a:t>Feedback your findings to the whole class</a:t>
            </a:r>
          </a:p>
          <a:p>
            <a:endParaRPr lang="en-GB" dirty="0"/>
          </a:p>
        </p:txBody>
      </p:sp>
    </p:spTree>
    <p:extLst>
      <p:ext uri="{BB962C8B-B14F-4D97-AF65-F5344CB8AC3E}">
        <p14:creationId xmlns:p14="http://schemas.microsoft.com/office/powerpoint/2010/main" val="2092605030"/>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25B4D8C-7B11-497C-80A1-6815A25B3A6B}"/>
              </a:ext>
            </a:extLst>
          </p:cNvPr>
          <p:cNvSpPr>
            <a:spLocks noGrp="1"/>
          </p:cNvSpPr>
          <p:nvPr>
            <p:ph type="title"/>
          </p:nvPr>
        </p:nvSpPr>
        <p:spPr>
          <a:xfrm>
            <a:off x="611560" y="188640"/>
            <a:ext cx="7560840" cy="1402416"/>
          </a:xfrm>
        </p:spPr>
        <p:txBody>
          <a:bodyPr>
            <a:normAutofit/>
          </a:bodyPr>
          <a:lstStyle/>
          <a:p>
            <a:pPr algn="l"/>
            <a:r>
              <a:rPr lang="en-GB" b="1" dirty="0">
                <a:solidFill>
                  <a:schemeClr val="tx1"/>
                </a:solidFill>
              </a:rPr>
              <a:t>The stakeholders include…</a:t>
            </a:r>
          </a:p>
        </p:txBody>
      </p:sp>
      <p:sp>
        <p:nvSpPr>
          <p:cNvPr id="3" name="Rectangle 2">
            <a:extLst>
              <a:ext uri="{FF2B5EF4-FFF2-40B4-BE49-F238E27FC236}">
                <a16:creationId xmlns:a16="http://schemas.microsoft.com/office/drawing/2014/main" id="{74BB9B29-D6C4-4137-B645-A441AB07632E}"/>
              </a:ext>
            </a:extLst>
          </p:cNvPr>
          <p:cNvSpPr/>
          <p:nvPr/>
        </p:nvSpPr>
        <p:spPr>
          <a:xfrm>
            <a:off x="701570" y="1916832"/>
            <a:ext cx="7740860" cy="5109091"/>
          </a:xfrm>
          <a:prstGeom prst="rect">
            <a:avLst/>
          </a:prstGeom>
        </p:spPr>
        <p:txBody>
          <a:bodyPr wrap="square">
            <a:spAutoFit/>
          </a:bodyPr>
          <a:lstStyle/>
          <a:p>
            <a:pPr marL="342900" indent="-342900">
              <a:buFont typeface="Wingdings" panose="05000000000000000000" pitchFamily="2" charset="2"/>
              <a:buChar char="§"/>
              <a:defRPr/>
            </a:pPr>
            <a:r>
              <a:rPr lang="en-GB" sz="2400" dirty="0"/>
              <a:t>Other areas of government</a:t>
            </a:r>
          </a:p>
          <a:p>
            <a:pPr marL="342900" indent="-342900">
              <a:buFont typeface="Wingdings" panose="05000000000000000000" pitchFamily="2" charset="2"/>
              <a:buChar char="§"/>
              <a:defRPr/>
            </a:pPr>
            <a:r>
              <a:rPr lang="en-GB" sz="2400" dirty="0"/>
              <a:t>Private sector</a:t>
            </a:r>
          </a:p>
          <a:p>
            <a:pPr marL="342900" indent="-342900">
              <a:buFont typeface="Wingdings" panose="05000000000000000000" pitchFamily="2" charset="2"/>
              <a:buChar char="§"/>
              <a:defRPr/>
            </a:pPr>
            <a:r>
              <a:rPr lang="en-GB" sz="2400" dirty="0"/>
              <a:t>Non-governmental organisations (NGOs)</a:t>
            </a:r>
          </a:p>
          <a:p>
            <a:pPr marL="342900" indent="-342900">
              <a:buFont typeface="Wingdings" panose="05000000000000000000" pitchFamily="2" charset="2"/>
              <a:buChar char="§"/>
              <a:defRPr/>
            </a:pPr>
            <a:r>
              <a:rPr lang="en-GB" sz="2400" dirty="0"/>
              <a:t>International organisations</a:t>
            </a:r>
          </a:p>
          <a:p>
            <a:pPr marL="342900" indent="-342900">
              <a:buFont typeface="Wingdings" panose="05000000000000000000" pitchFamily="2" charset="2"/>
              <a:buChar char="§"/>
              <a:defRPr/>
            </a:pPr>
            <a:r>
              <a:rPr lang="en-GB" sz="2400" dirty="0"/>
              <a:t>Communities </a:t>
            </a:r>
            <a:r>
              <a:rPr lang="en-GB" sz="2400" dirty="0" err="1"/>
              <a:t>e.t.c</a:t>
            </a:r>
            <a:endParaRPr lang="en-GB" sz="2400" dirty="0"/>
          </a:p>
          <a:p>
            <a:pPr marL="342900" indent="-342900">
              <a:buFont typeface="Wingdings" panose="05000000000000000000" pitchFamily="2" charset="2"/>
              <a:buChar char="§"/>
              <a:defRPr/>
            </a:pPr>
            <a:endParaRPr lang="en-GB" sz="2400" dirty="0"/>
          </a:p>
          <a:p>
            <a:pPr marL="342900" indent="-342900">
              <a:buFont typeface="Wingdings" panose="05000000000000000000" pitchFamily="2" charset="2"/>
              <a:buChar char="§"/>
              <a:defRPr/>
            </a:pPr>
            <a:r>
              <a:rPr lang="en-US" dirty="0"/>
              <a:t>The field of public health is broad and interdisciplinary. </a:t>
            </a:r>
          </a:p>
          <a:p>
            <a:pPr marL="342900" indent="-342900">
              <a:buFont typeface="Wingdings" panose="05000000000000000000" pitchFamily="2" charset="2"/>
              <a:buChar char="§"/>
              <a:defRPr/>
            </a:pPr>
            <a:r>
              <a:rPr lang="en-US" dirty="0"/>
              <a:t>Beyond government, it requires stakeholders with skills in intervention programs, policies, research, evaluation, and education. </a:t>
            </a:r>
            <a:endParaRPr lang="en-GB" dirty="0"/>
          </a:p>
          <a:p>
            <a:pPr marL="342900" indent="-342900">
              <a:buFont typeface="Wingdings" panose="05000000000000000000" pitchFamily="2" charset="2"/>
              <a:buChar char="§"/>
              <a:defRPr/>
            </a:pPr>
            <a:r>
              <a:rPr lang="en-GB" dirty="0"/>
              <a:t>These stakeholders must be united and share the same goal to improve the health of the public.</a:t>
            </a:r>
          </a:p>
          <a:p>
            <a:pPr marL="342900" indent="-342900">
              <a:buFont typeface="Wingdings" panose="05000000000000000000" pitchFamily="2" charset="2"/>
              <a:buChar char="v"/>
              <a:defRPr/>
            </a:pPr>
            <a:endParaRPr lang="en-GB" sz="2000" dirty="0">
              <a:solidFill>
                <a:srgbClr val="FFFF00"/>
              </a:solidFill>
            </a:endParaRPr>
          </a:p>
          <a:p>
            <a:pPr>
              <a:defRPr/>
            </a:pPr>
            <a:endParaRPr lang="en-GB" sz="2400" dirty="0">
              <a:solidFill>
                <a:srgbClr val="FFFF00"/>
              </a:solidFill>
            </a:endParaRPr>
          </a:p>
          <a:p>
            <a:pPr>
              <a:defRPr/>
            </a:pPr>
            <a:r>
              <a:rPr lang="en-GB" sz="2400" dirty="0">
                <a:solidFill>
                  <a:srgbClr val="FFFF00"/>
                </a:solidFill>
              </a:rPr>
              <a:t> </a:t>
            </a:r>
          </a:p>
          <a:p>
            <a:pPr>
              <a:defRPr/>
            </a:pPr>
            <a:endParaRPr lang="en-GB" sz="2400" dirty="0">
              <a:solidFill>
                <a:srgbClr val="FFFF00"/>
              </a:solidFill>
            </a:endParaRPr>
          </a:p>
        </p:txBody>
      </p:sp>
    </p:spTree>
    <p:extLst>
      <p:ext uri="{BB962C8B-B14F-4D97-AF65-F5344CB8AC3E}">
        <p14:creationId xmlns:p14="http://schemas.microsoft.com/office/powerpoint/2010/main" val="838037462"/>
      </p:ext>
    </p:extLst>
  </p:cSld>
  <p:clrMapOvr>
    <a:masterClrMapping/>
  </p:clrMapOvr>
  <mc:AlternateContent xmlns:mc="http://schemas.openxmlformats.org/markup-compatibility/2006" xmlns:p14="http://schemas.microsoft.com/office/powerpoint/2010/main">
    <mc:Choice Requires="p14">
      <p:transition spd="slow" p14:dur="1100">
        <p14:switch dir="r"/>
      </p:transition>
    </mc:Choice>
    <mc:Fallback xmlns="">
      <p:transition spd="slow">
        <p:fade/>
      </p:transition>
    </mc:Fallback>
  </mc:AlternateContent>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E47D32F-E958-463E-BE8F-D85CC7F583E7}"/>
              </a:ext>
            </a:extLst>
          </p:cNvPr>
          <p:cNvSpPr>
            <a:spLocks noGrp="1"/>
          </p:cNvSpPr>
          <p:nvPr>
            <p:ph type="title"/>
          </p:nvPr>
        </p:nvSpPr>
        <p:spPr>
          <a:xfrm>
            <a:off x="685800" y="2132856"/>
            <a:ext cx="7772400" cy="1362075"/>
          </a:xfrm>
        </p:spPr>
        <p:txBody>
          <a:bodyPr>
            <a:normAutofit/>
          </a:bodyPr>
          <a:lstStyle/>
          <a:p>
            <a:pPr algn="ctr"/>
            <a:r>
              <a:rPr lang="en-GB" i="1" cap="none" dirty="0"/>
              <a:t>What are the global public health organisations</a:t>
            </a:r>
            <a:r>
              <a:rPr lang="en-GB" i="1" dirty="0"/>
              <a:t>?</a:t>
            </a:r>
          </a:p>
        </p:txBody>
      </p:sp>
      <p:pic>
        <p:nvPicPr>
          <p:cNvPr id="3" name="Picture 2" descr="A picture containing vector graphics&#10;&#10;Description automatically generated">
            <a:extLst>
              <a:ext uri="{FF2B5EF4-FFF2-40B4-BE49-F238E27FC236}">
                <a16:creationId xmlns:a16="http://schemas.microsoft.com/office/drawing/2014/main" id="{DEFF3AB8-C9E3-4EA9-818E-74F07C05A95A}"/>
              </a:ext>
            </a:extLst>
          </p:cNvPr>
          <p:cNvPicPr>
            <a:picLocks noChangeAspect="1"/>
          </p:cNvPicPr>
          <p:nvPr/>
        </p:nvPicPr>
        <p:blipFill>
          <a:blip r:embed="rId2" cstate="print">
            <a:duotone>
              <a:schemeClr val="accent1">
                <a:shade val="45000"/>
                <a:satMod val="135000"/>
              </a:schemeClr>
              <a:prstClr val="white"/>
            </a:duotone>
            <a:extLst>
              <a:ext uri="{28A0092B-C50C-407E-A947-70E740481C1C}">
                <a14:useLocalDpi xmlns:a14="http://schemas.microsoft.com/office/drawing/2010/main" val="0"/>
              </a:ext>
            </a:extLst>
          </a:blip>
          <a:stretch>
            <a:fillRect/>
          </a:stretch>
        </p:blipFill>
        <p:spPr>
          <a:xfrm>
            <a:off x="7161956" y="3645024"/>
            <a:ext cx="1979712" cy="2002074"/>
          </a:xfrm>
          <a:prstGeom prst="rect">
            <a:avLst/>
          </a:prstGeom>
        </p:spPr>
      </p:pic>
    </p:spTree>
    <p:extLst>
      <p:ext uri="{BB962C8B-B14F-4D97-AF65-F5344CB8AC3E}">
        <p14:creationId xmlns:p14="http://schemas.microsoft.com/office/powerpoint/2010/main" val="2244946608"/>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3606C46-3EC2-3C32-C8F5-FA2C8008748F}"/>
              </a:ext>
            </a:extLst>
          </p:cNvPr>
          <p:cNvSpPr>
            <a:spLocks noGrp="1"/>
          </p:cNvSpPr>
          <p:nvPr>
            <p:ph type="title"/>
          </p:nvPr>
        </p:nvSpPr>
        <p:spPr/>
        <p:txBody>
          <a:bodyPr/>
          <a:lstStyle/>
          <a:p>
            <a:r>
              <a:rPr lang="en-GB" b="1" dirty="0"/>
              <a:t>Global Organisations</a:t>
            </a:r>
          </a:p>
        </p:txBody>
      </p:sp>
      <p:sp>
        <p:nvSpPr>
          <p:cNvPr id="3" name="Content Placeholder 2">
            <a:extLst>
              <a:ext uri="{FF2B5EF4-FFF2-40B4-BE49-F238E27FC236}">
                <a16:creationId xmlns:a16="http://schemas.microsoft.com/office/drawing/2014/main" id="{A8BD4C28-5C62-6DBF-1AC9-F2072259C0E2}"/>
              </a:ext>
            </a:extLst>
          </p:cNvPr>
          <p:cNvSpPr>
            <a:spLocks noGrp="1"/>
          </p:cNvSpPr>
          <p:nvPr>
            <p:ph idx="1"/>
          </p:nvPr>
        </p:nvSpPr>
        <p:spPr/>
        <p:txBody>
          <a:bodyPr>
            <a:normAutofit fontScale="85000" lnSpcReduction="20000"/>
          </a:bodyPr>
          <a:lstStyle/>
          <a:p>
            <a:pPr>
              <a:buFont typeface="Wingdings" panose="05000000000000000000" pitchFamily="2" charset="2"/>
              <a:buChar char="§"/>
            </a:pPr>
            <a:r>
              <a:rPr lang="en-GB" b="0" i="0" dirty="0">
                <a:solidFill>
                  <a:srgbClr val="1A1A1A"/>
                </a:solidFill>
                <a:effectLst/>
              </a:rPr>
              <a:t>Different public health organisations/agencies have been established to help control and monitor disease within societies, on both national and international levels. The global organisation include</a:t>
            </a:r>
            <a:endParaRPr lang="en-GB" dirty="0">
              <a:hlinkClick r:id="rId2"/>
            </a:endParaRPr>
          </a:p>
          <a:p>
            <a:pPr>
              <a:buFont typeface="Wingdings" panose="05000000000000000000" pitchFamily="2" charset="2"/>
              <a:buChar char="§"/>
            </a:pPr>
            <a:endParaRPr lang="en-GB" dirty="0">
              <a:hlinkClick r:id="rId2"/>
            </a:endParaRPr>
          </a:p>
          <a:p>
            <a:pPr>
              <a:buFont typeface="Wingdings" panose="05000000000000000000" pitchFamily="2" charset="2"/>
              <a:buChar char="§"/>
            </a:pPr>
            <a:r>
              <a:rPr lang="en-GB" dirty="0">
                <a:hlinkClick r:id="rId2"/>
              </a:rPr>
              <a:t>United Nations</a:t>
            </a:r>
            <a:endParaRPr lang="en-GB" dirty="0"/>
          </a:p>
          <a:p>
            <a:pPr>
              <a:buFont typeface="Wingdings" panose="05000000000000000000" pitchFamily="2" charset="2"/>
              <a:buChar char="§"/>
            </a:pPr>
            <a:r>
              <a:rPr lang="en-GB" dirty="0">
                <a:hlinkClick r:id="rId3"/>
              </a:rPr>
              <a:t>World Health Organization</a:t>
            </a:r>
            <a:r>
              <a:rPr lang="en-GB" dirty="0"/>
              <a:t> </a:t>
            </a:r>
          </a:p>
          <a:p>
            <a:pPr marL="0" indent="0">
              <a:buNone/>
            </a:pPr>
            <a:endParaRPr lang="en-GB" dirty="0"/>
          </a:p>
          <a:p>
            <a:pPr marL="0" indent="0">
              <a:buNone/>
            </a:pPr>
            <a:r>
              <a:rPr lang="en-GB" dirty="0"/>
              <a:t>  </a:t>
            </a:r>
          </a:p>
          <a:p>
            <a:endParaRPr lang="en-GB" dirty="0"/>
          </a:p>
        </p:txBody>
      </p:sp>
    </p:spTree>
    <p:extLst>
      <p:ext uri="{BB962C8B-B14F-4D97-AF65-F5344CB8AC3E}">
        <p14:creationId xmlns:p14="http://schemas.microsoft.com/office/powerpoint/2010/main" val="118722798"/>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D8FE579-9B2A-1DF3-C0D2-4E90A339F148}"/>
              </a:ext>
            </a:extLst>
          </p:cNvPr>
          <p:cNvSpPr>
            <a:spLocks noGrp="1"/>
          </p:cNvSpPr>
          <p:nvPr>
            <p:ph type="title"/>
          </p:nvPr>
        </p:nvSpPr>
        <p:spPr/>
        <p:txBody>
          <a:bodyPr/>
          <a:lstStyle/>
          <a:p>
            <a:r>
              <a:rPr lang="en-GB" b="1" i="0" dirty="0">
                <a:effectLst/>
              </a:rPr>
              <a:t>United Nations</a:t>
            </a:r>
            <a:endParaRPr lang="en-GB" b="1" dirty="0"/>
          </a:p>
        </p:txBody>
      </p:sp>
      <p:sp>
        <p:nvSpPr>
          <p:cNvPr id="3" name="Content Placeholder 2">
            <a:extLst>
              <a:ext uri="{FF2B5EF4-FFF2-40B4-BE49-F238E27FC236}">
                <a16:creationId xmlns:a16="http://schemas.microsoft.com/office/drawing/2014/main" id="{A0060963-3EB6-6F4C-160A-77E0FD209B63}"/>
              </a:ext>
            </a:extLst>
          </p:cNvPr>
          <p:cNvSpPr>
            <a:spLocks noGrp="1"/>
          </p:cNvSpPr>
          <p:nvPr>
            <p:ph idx="1"/>
          </p:nvPr>
        </p:nvSpPr>
        <p:spPr/>
        <p:txBody>
          <a:bodyPr/>
          <a:lstStyle/>
          <a:p>
            <a:r>
              <a:rPr lang="en-GB" b="0" i="0" dirty="0">
                <a:effectLst/>
              </a:rPr>
              <a:t>The United Nations is “an international organization founded in 1945”.</a:t>
            </a:r>
          </a:p>
          <a:p>
            <a:r>
              <a:rPr lang="en-GB" dirty="0"/>
              <a:t>It is c</a:t>
            </a:r>
            <a:r>
              <a:rPr lang="en-GB" b="0" i="0" dirty="0">
                <a:effectLst/>
              </a:rPr>
              <a:t>urrently made up of “193 </a:t>
            </a:r>
            <a:r>
              <a:rPr lang="en-GB" b="0" i="0" u="none" strike="noStrike" dirty="0">
                <a:solidFill>
                  <a:srgbClr val="000000"/>
                </a:solidFill>
                <a:effectLst/>
                <a:hlinkClick r:id="rId2"/>
              </a:rPr>
              <a:t>Member States</a:t>
            </a:r>
            <a:r>
              <a:rPr lang="en-GB" b="0" i="0" dirty="0">
                <a:solidFill>
                  <a:srgbClr val="454545"/>
                </a:solidFill>
                <a:effectLst/>
              </a:rPr>
              <a:t>, </a:t>
            </a:r>
            <a:r>
              <a:rPr lang="en-GB" b="0" i="0" dirty="0">
                <a:effectLst/>
              </a:rPr>
              <a:t>the</a:t>
            </a:r>
            <a:r>
              <a:rPr lang="en-GB" b="0" i="0" dirty="0">
                <a:solidFill>
                  <a:srgbClr val="454545"/>
                </a:solidFill>
                <a:effectLst/>
              </a:rPr>
              <a:t> </a:t>
            </a:r>
            <a:r>
              <a:rPr lang="en-GB" b="0" i="0" u="none" strike="noStrike" dirty="0">
                <a:solidFill>
                  <a:srgbClr val="000000"/>
                </a:solidFill>
                <a:effectLst/>
                <a:hlinkClick r:id="rId3"/>
              </a:rPr>
              <a:t>UN and its work</a:t>
            </a:r>
            <a:r>
              <a:rPr lang="en-GB" b="0" i="0" dirty="0">
                <a:solidFill>
                  <a:srgbClr val="454545"/>
                </a:solidFill>
                <a:effectLst/>
              </a:rPr>
              <a:t> </a:t>
            </a:r>
            <a:r>
              <a:rPr lang="en-GB" b="0" i="0" dirty="0">
                <a:effectLst/>
              </a:rPr>
              <a:t>are guided by the purposes and principles contained in its founding </a:t>
            </a:r>
            <a:r>
              <a:rPr lang="en-GB" b="0" i="0" u="none" strike="noStrike" dirty="0">
                <a:solidFill>
                  <a:srgbClr val="000000"/>
                </a:solidFill>
                <a:effectLst/>
                <a:hlinkClick r:id="rId4"/>
              </a:rPr>
              <a:t>Charter</a:t>
            </a:r>
            <a:r>
              <a:rPr lang="en-GB" b="0" i="0" u="none" strike="noStrike" dirty="0">
                <a:solidFill>
                  <a:srgbClr val="000000"/>
                </a:solidFill>
                <a:effectLst/>
              </a:rPr>
              <a:t>”</a:t>
            </a:r>
            <a:r>
              <a:rPr lang="en-GB" b="0" i="0" dirty="0">
                <a:solidFill>
                  <a:srgbClr val="454545"/>
                </a:solidFill>
                <a:effectLst/>
              </a:rPr>
              <a:t>.</a:t>
            </a:r>
            <a:endParaRPr lang="en-GB" dirty="0"/>
          </a:p>
        </p:txBody>
      </p:sp>
    </p:spTree>
    <p:extLst>
      <p:ext uri="{BB962C8B-B14F-4D97-AF65-F5344CB8AC3E}">
        <p14:creationId xmlns:p14="http://schemas.microsoft.com/office/powerpoint/2010/main" val="2612129525"/>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B64781E-83FA-435E-A40C-559698BB20C3}"/>
              </a:ext>
            </a:extLst>
          </p:cNvPr>
          <p:cNvSpPr>
            <a:spLocks noGrp="1"/>
          </p:cNvSpPr>
          <p:nvPr>
            <p:ph type="title"/>
          </p:nvPr>
        </p:nvSpPr>
        <p:spPr/>
        <p:txBody>
          <a:bodyPr/>
          <a:lstStyle/>
          <a:p>
            <a:r>
              <a:rPr lang="en-GB" b="1" i="0" dirty="0">
                <a:effectLst/>
              </a:rPr>
              <a:t>United Nations</a:t>
            </a:r>
            <a:endParaRPr lang="en-GB" dirty="0"/>
          </a:p>
        </p:txBody>
      </p:sp>
      <p:sp>
        <p:nvSpPr>
          <p:cNvPr id="3" name="Content Placeholder 2">
            <a:extLst>
              <a:ext uri="{FF2B5EF4-FFF2-40B4-BE49-F238E27FC236}">
                <a16:creationId xmlns:a16="http://schemas.microsoft.com/office/drawing/2014/main" id="{5AFD3E9E-A7C0-F8C9-0A65-068A4143B228}"/>
              </a:ext>
            </a:extLst>
          </p:cNvPr>
          <p:cNvSpPr>
            <a:spLocks noGrp="1"/>
          </p:cNvSpPr>
          <p:nvPr>
            <p:ph idx="1"/>
          </p:nvPr>
        </p:nvSpPr>
        <p:spPr/>
        <p:txBody>
          <a:bodyPr>
            <a:normAutofit lnSpcReduction="10000"/>
          </a:bodyPr>
          <a:lstStyle/>
          <a:p>
            <a:pPr algn="l">
              <a:buFont typeface="Wingdings" panose="05000000000000000000" pitchFamily="2" charset="2"/>
              <a:buChar char="§"/>
            </a:pPr>
            <a:r>
              <a:rPr lang="en-GB" sz="2800" i="0" dirty="0">
                <a:effectLst/>
              </a:rPr>
              <a:t>The UN has evolved over the years to keep pace with a rapidly changing world.</a:t>
            </a:r>
          </a:p>
          <a:p>
            <a:pPr algn="l">
              <a:buFont typeface="Wingdings" panose="05000000000000000000" pitchFamily="2" charset="2"/>
              <a:buChar char="§"/>
            </a:pPr>
            <a:r>
              <a:rPr lang="en-GB" sz="2800" i="0" dirty="0">
                <a:effectLst/>
              </a:rPr>
              <a:t>But it “remains the one place on Earth where all the world’s nations can gather together”, </a:t>
            </a:r>
          </a:p>
          <a:p>
            <a:pPr algn="l">
              <a:buFont typeface="Wingdings" panose="05000000000000000000" pitchFamily="2" charset="2"/>
              <a:buChar char="§"/>
            </a:pPr>
            <a:r>
              <a:rPr lang="en-GB" sz="2800" dirty="0"/>
              <a:t>D</a:t>
            </a:r>
            <a:r>
              <a:rPr lang="en-GB" sz="2800" i="0" dirty="0">
                <a:effectLst/>
              </a:rPr>
              <a:t>iscuss common problems, </a:t>
            </a:r>
          </a:p>
          <a:p>
            <a:pPr algn="l">
              <a:buFont typeface="Wingdings" panose="05000000000000000000" pitchFamily="2" charset="2"/>
              <a:buChar char="§"/>
            </a:pPr>
            <a:r>
              <a:rPr lang="en-GB" sz="2800" i="0" dirty="0">
                <a:effectLst/>
              </a:rPr>
              <a:t>and find shared solutions that benefit all of humanity.</a:t>
            </a:r>
          </a:p>
          <a:p>
            <a:pPr marL="0" indent="0">
              <a:buNone/>
            </a:pPr>
            <a:r>
              <a:rPr lang="en-GB" dirty="0"/>
              <a:t>                                                (UN, 2022)</a:t>
            </a:r>
          </a:p>
        </p:txBody>
      </p:sp>
    </p:spTree>
    <p:extLst>
      <p:ext uri="{BB962C8B-B14F-4D97-AF65-F5344CB8AC3E}">
        <p14:creationId xmlns:p14="http://schemas.microsoft.com/office/powerpoint/2010/main" val="1972563466"/>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3606C46-3EC2-3C32-C8F5-FA2C8008748F}"/>
              </a:ext>
            </a:extLst>
          </p:cNvPr>
          <p:cNvSpPr>
            <a:spLocks noGrp="1"/>
          </p:cNvSpPr>
          <p:nvPr>
            <p:ph type="title"/>
          </p:nvPr>
        </p:nvSpPr>
        <p:spPr/>
        <p:txBody>
          <a:bodyPr/>
          <a:lstStyle/>
          <a:p>
            <a:r>
              <a:rPr lang="en-GB" b="1" i="0" dirty="0">
                <a:effectLst/>
              </a:rPr>
              <a:t>United Nations</a:t>
            </a:r>
            <a:endParaRPr lang="en-GB" b="1" dirty="0"/>
          </a:p>
        </p:txBody>
      </p:sp>
      <p:sp>
        <p:nvSpPr>
          <p:cNvPr id="3" name="Content Placeholder 2">
            <a:extLst>
              <a:ext uri="{FF2B5EF4-FFF2-40B4-BE49-F238E27FC236}">
                <a16:creationId xmlns:a16="http://schemas.microsoft.com/office/drawing/2014/main" id="{A8BD4C28-5C62-6DBF-1AC9-F2072259C0E2}"/>
              </a:ext>
            </a:extLst>
          </p:cNvPr>
          <p:cNvSpPr>
            <a:spLocks noGrp="1"/>
          </p:cNvSpPr>
          <p:nvPr>
            <p:ph idx="1"/>
          </p:nvPr>
        </p:nvSpPr>
        <p:spPr/>
        <p:txBody>
          <a:bodyPr/>
          <a:lstStyle/>
          <a:p>
            <a:pPr marL="0" indent="0">
              <a:buNone/>
            </a:pPr>
            <a:r>
              <a:rPr lang="en-GB" dirty="0">
                <a:hlinkClick r:id="rId2"/>
              </a:rPr>
              <a:t>United Nations</a:t>
            </a:r>
            <a:r>
              <a:rPr lang="en-GB" dirty="0"/>
              <a:t>.  </a:t>
            </a:r>
          </a:p>
          <a:p>
            <a:pPr>
              <a:buFont typeface="Wingdings" panose="05000000000000000000" pitchFamily="2" charset="2"/>
              <a:buChar char="§"/>
            </a:pPr>
            <a:r>
              <a:rPr lang="en-GB" sz="2800" dirty="0"/>
              <a:t>UN deals with many specialised agencies, funds and programmes</a:t>
            </a:r>
          </a:p>
          <a:p>
            <a:pPr>
              <a:buFont typeface="Wingdings" panose="05000000000000000000" pitchFamily="2" charset="2"/>
              <a:buChar char="§"/>
            </a:pPr>
            <a:r>
              <a:rPr lang="en-GB" sz="2800" dirty="0"/>
              <a:t>UN work/action on a wide range of issues: peace-building, human rights, disaster relief, security, economic and social development</a:t>
            </a:r>
          </a:p>
          <a:p>
            <a:pPr marL="0" indent="0">
              <a:buNone/>
            </a:pPr>
            <a:r>
              <a:rPr lang="en-GB" dirty="0"/>
              <a:t>                                                     (UN, 2022)</a:t>
            </a:r>
          </a:p>
        </p:txBody>
      </p:sp>
    </p:spTree>
    <p:extLst>
      <p:ext uri="{BB962C8B-B14F-4D97-AF65-F5344CB8AC3E}">
        <p14:creationId xmlns:p14="http://schemas.microsoft.com/office/powerpoint/2010/main" val="3822913380"/>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30C840D-085A-C973-2AC0-8CDBBAF1E98F}"/>
              </a:ext>
            </a:extLst>
          </p:cNvPr>
          <p:cNvSpPr>
            <a:spLocks noGrp="1"/>
          </p:cNvSpPr>
          <p:nvPr>
            <p:ph type="title"/>
          </p:nvPr>
        </p:nvSpPr>
        <p:spPr/>
        <p:txBody>
          <a:bodyPr>
            <a:normAutofit/>
          </a:bodyPr>
          <a:lstStyle/>
          <a:p>
            <a:r>
              <a:rPr lang="en-GB" sz="4000" b="1" dirty="0"/>
              <a:t>World Health Organisation</a:t>
            </a:r>
          </a:p>
        </p:txBody>
      </p:sp>
      <p:sp>
        <p:nvSpPr>
          <p:cNvPr id="3" name="Content Placeholder 2">
            <a:extLst>
              <a:ext uri="{FF2B5EF4-FFF2-40B4-BE49-F238E27FC236}">
                <a16:creationId xmlns:a16="http://schemas.microsoft.com/office/drawing/2014/main" id="{A29EE735-491A-7C8E-43AE-60CAEF5694A5}"/>
              </a:ext>
            </a:extLst>
          </p:cNvPr>
          <p:cNvSpPr>
            <a:spLocks noGrp="1"/>
          </p:cNvSpPr>
          <p:nvPr>
            <p:ph idx="1"/>
          </p:nvPr>
        </p:nvSpPr>
        <p:spPr/>
        <p:txBody>
          <a:bodyPr>
            <a:normAutofit fontScale="70000" lnSpcReduction="20000"/>
          </a:bodyPr>
          <a:lstStyle/>
          <a:p>
            <a:pPr>
              <a:buFont typeface="Wingdings" panose="05000000000000000000" pitchFamily="2" charset="2"/>
              <a:buChar char="§"/>
            </a:pPr>
            <a:r>
              <a:rPr lang="en-GB" dirty="0"/>
              <a:t>World Health Organisation (WHO) was founded in 1948</a:t>
            </a:r>
          </a:p>
          <a:p>
            <a:pPr marL="0" indent="0">
              <a:buNone/>
            </a:pPr>
            <a:endParaRPr lang="en-GB" dirty="0"/>
          </a:p>
          <a:p>
            <a:pPr>
              <a:buFont typeface="Wingdings" panose="05000000000000000000" pitchFamily="2" charset="2"/>
              <a:buChar char="§"/>
            </a:pPr>
            <a:r>
              <a:rPr lang="en-GB" dirty="0"/>
              <a:t>WHO is “the United Nations agency that connects nations, partners and people to promote health, keep the world safe and serve the vulnerable – so everyone, everywhere can attain the highest level of health”. </a:t>
            </a:r>
          </a:p>
          <a:p>
            <a:pPr marL="0" indent="0">
              <a:buNone/>
            </a:pPr>
            <a:endParaRPr lang="en-GB" dirty="0"/>
          </a:p>
          <a:p>
            <a:pPr>
              <a:buFont typeface="Wingdings" panose="05000000000000000000" pitchFamily="2" charset="2"/>
              <a:buChar char="§"/>
            </a:pPr>
            <a:r>
              <a:rPr lang="en-GB" dirty="0"/>
              <a:t>WHO is part of UN and it is responsible for leadership on global health matters. </a:t>
            </a:r>
          </a:p>
          <a:p>
            <a:pPr marL="0" indent="0">
              <a:buNone/>
            </a:pPr>
            <a:endParaRPr lang="en-GB" dirty="0"/>
          </a:p>
          <a:p>
            <a:pPr marL="0" indent="0">
              <a:buNone/>
            </a:pPr>
            <a:r>
              <a:rPr lang="en-GB" dirty="0"/>
              <a:t>                                                              (WHO.int, 2022)</a:t>
            </a:r>
          </a:p>
          <a:p>
            <a:endParaRPr lang="en-GB" dirty="0"/>
          </a:p>
        </p:txBody>
      </p:sp>
    </p:spTree>
    <p:extLst>
      <p:ext uri="{BB962C8B-B14F-4D97-AF65-F5344CB8AC3E}">
        <p14:creationId xmlns:p14="http://schemas.microsoft.com/office/powerpoint/2010/main" val="4014836435"/>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3029381-26C6-2090-8FC7-56478915F0E9}"/>
              </a:ext>
            </a:extLst>
          </p:cNvPr>
          <p:cNvSpPr>
            <a:spLocks noGrp="1"/>
          </p:cNvSpPr>
          <p:nvPr>
            <p:ph type="title"/>
          </p:nvPr>
        </p:nvSpPr>
        <p:spPr/>
        <p:txBody>
          <a:bodyPr>
            <a:normAutofit/>
          </a:bodyPr>
          <a:lstStyle/>
          <a:p>
            <a:r>
              <a:rPr lang="en-GB" sz="4000" b="1" dirty="0"/>
              <a:t>What WHO do?</a:t>
            </a:r>
          </a:p>
        </p:txBody>
      </p:sp>
      <p:sp>
        <p:nvSpPr>
          <p:cNvPr id="3" name="Content Placeholder 2">
            <a:extLst>
              <a:ext uri="{FF2B5EF4-FFF2-40B4-BE49-F238E27FC236}">
                <a16:creationId xmlns:a16="http://schemas.microsoft.com/office/drawing/2014/main" id="{E0FDAC4A-18BE-3118-B373-8E47BED0DF06}"/>
              </a:ext>
            </a:extLst>
          </p:cNvPr>
          <p:cNvSpPr>
            <a:spLocks noGrp="1"/>
          </p:cNvSpPr>
          <p:nvPr>
            <p:ph idx="1"/>
          </p:nvPr>
        </p:nvSpPr>
        <p:spPr/>
        <p:txBody>
          <a:bodyPr/>
          <a:lstStyle/>
          <a:p>
            <a:pPr>
              <a:buFont typeface="Wingdings" panose="05000000000000000000" pitchFamily="2" charset="2"/>
              <a:buChar char="§"/>
            </a:pPr>
            <a:r>
              <a:rPr lang="en-GB" i="0" dirty="0">
                <a:effectLst/>
              </a:rPr>
              <a:t>WHO “leads global efforts to expand universal health coverage”. </a:t>
            </a:r>
          </a:p>
          <a:p>
            <a:pPr>
              <a:buFont typeface="Wingdings" panose="05000000000000000000" pitchFamily="2" charset="2"/>
              <a:buChar char="§"/>
            </a:pPr>
            <a:r>
              <a:rPr lang="en-GB" i="0" dirty="0">
                <a:effectLst/>
              </a:rPr>
              <a:t>WHO “direct and coordinate the world’s response to health emergencies”. </a:t>
            </a:r>
          </a:p>
          <a:p>
            <a:pPr>
              <a:buFont typeface="Wingdings" panose="05000000000000000000" pitchFamily="2" charset="2"/>
              <a:buChar char="§"/>
            </a:pPr>
            <a:r>
              <a:rPr lang="en-GB" i="0" dirty="0">
                <a:effectLst/>
              </a:rPr>
              <a:t>And “promote healthier lives – from pregnancy care through old age”.</a:t>
            </a:r>
          </a:p>
          <a:p>
            <a:pPr marL="0" indent="0">
              <a:buNone/>
            </a:pPr>
            <a:r>
              <a:rPr lang="en-GB" dirty="0"/>
              <a:t>                                       (WHO.int, 2022)</a:t>
            </a:r>
          </a:p>
        </p:txBody>
      </p:sp>
    </p:spTree>
    <p:extLst>
      <p:ext uri="{BB962C8B-B14F-4D97-AF65-F5344CB8AC3E}">
        <p14:creationId xmlns:p14="http://schemas.microsoft.com/office/powerpoint/2010/main" val="776220159"/>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8579103-F948-4044-8261-8C28370C7169}"/>
              </a:ext>
            </a:extLst>
          </p:cNvPr>
          <p:cNvSpPr>
            <a:spLocks noGrp="1"/>
          </p:cNvSpPr>
          <p:nvPr>
            <p:ph type="title"/>
          </p:nvPr>
        </p:nvSpPr>
        <p:spPr/>
        <p:txBody>
          <a:bodyPr/>
          <a:lstStyle/>
          <a:p>
            <a:r>
              <a:rPr lang="en-GB" b="1" dirty="0"/>
              <a:t>Activity</a:t>
            </a:r>
          </a:p>
        </p:txBody>
      </p:sp>
      <p:sp>
        <p:nvSpPr>
          <p:cNvPr id="3" name="Content Placeholder 2">
            <a:extLst>
              <a:ext uri="{FF2B5EF4-FFF2-40B4-BE49-F238E27FC236}">
                <a16:creationId xmlns:a16="http://schemas.microsoft.com/office/drawing/2014/main" id="{5AD08C7D-7EB7-4F19-9F46-B0E94B64D686}"/>
              </a:ext>
            </a:extLst>
          </p:cNvPr>
          <p:cNvSpPr>
            <a:spLocks noGrp="1"/>
          </p:cNvSpPr>
          <p:nvPr>
            <p:ph idx="1"/>
          </p:nvPr>
        </p:nvSpPr>
        <p:spPr/>
        <p:txBody>
          <a:bodyPr>
            <a:noAutofit/>
          </a:bodyPr>
          <a:lstStyle/>
          <a:p>
            <a:pPr>
              <a:buFont typeface="Wingdings" panose="05000000000000000000" pitchFamily="2" charset="2"/>
              <a:buChar char="§"/>
            </a:pPr>
            <a:r>
              <a:rPr lang="en-GB" sz="2800" dirty="0"/>
              <a:t>Working in a groups, research the UK National Public Health governmental Organisations</a:t>
            </a:r>
            <a:endParaRPr lang="en-GB" sz="2800" b="1" dirty="0"/>
          </a:p>
          <a:p>
            <a:pPr marL="0" indent="0">
              <a:buNone/>
            </a:pPr>
            <a:r>
              <a:rPr lang="en-GB" sz="2800" dirty="0"/>
              <a:t>                                     </a:t>
            </a:r>
          </a:p>
          <a:p>
            <a:pPr marL="0" indent="0">
              <a:buNone/>
            </a:pPr>
            <a:endParaRPr lang="en-GB" sz="2800" dirty="0"/>
          </a:p>
          <a:p>
            <a:pPr marL="0" indent="0" algn="ctr">
              <a:buNone/>
            </a:pPr>
            <a:endParaRPr lang="en-GB" sz="2800" b="1" dirty="0"/>
          </a:p>
          <a:p>
            <a:pPr marL="0" indent="0" algn="ctr">
              <a:buNone/>
            </a:pPr>
            <a:r>
              <a:rPr lang="en-GB" sz="2800" b="1" dirty="0"/>
              <a:t>Feedback your findings to the whole class</a:t>
            </a:r>
          </a:p>
          <a:p>
            <a:pPr marL="0" indent="0">
              <a:buNone/>
            </a:pPr>
            <a:r>
              <a:rPr lang="en-GB" sz="2800" dirty="0"/>
              <a:t>                                       </a:t>
            </a:r>
          </a:p>
        </p:txBody>
      </p:sp>
    </p:spTree>
    <p:extLst>
      <p:ext uri="{BB962C8B-B14F-4D97-AF65-F5344CB8AC3E}">
        <p14:creationId xmlns:p14="http://schemas.microsoft.com/office/powerpoint/2010/main" val="2965099218"/>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5D9AC82-F954-F65E-5F6D-2AC1AF130A1E}"/>
              </a:ext>
            </a:extLst>
          </p:cNvPr>
          <p:cNvSpPr>
            <a:spLocks noGrp="1"/>
          </p:cNvSpPr>
          <p:nvPr>
            <p:ph type="ctrTitle"/>
          </p:nvPr>
        </p:nvSpPr>
        <p:spPr>
          <a:xfrm>
            <a:off x="611560" y="2132856"/>
            <a:ext cx="8062664" cy="1470025"/>
          </a:xfrm>
        </p:spPr>
        <p:txBody>
          <a:bodyPr>
            <a:normAutofit fontScale="90000"/>
          </a:bodyPr>
          <a:lstStyle/>
          <a:p>
            <a:r>
              <a:rPr lang="en-US" sz="4000" b="1" i="1" dirty="0">
                <a:solidFill>
                  <a:schemeClr val="bg1"/>
                </a:solidFill>
                <a:latin typeface="+mn-lt"/>
              </a:rPr>
              <a:t>What are the UK National Public Health governmental </a:t>
            </a:r>
            <a:r>
              <a:rPr lang="en-US" sz="4000" b="1" i="1" dirty="0" err="1">
                <a:solidFill>
                  <a:schemeClr val="bg1"/>
                </a:solidFill>
                <a:latin typeface="+mn-lt"/>
              </a:rPr>
              <a:t>Organisations</a:t>
            </a:r>
            <a:endParaRPr lang="en-US" sz="4000" b="1" i="1" dirty="0">
              <a:solidFill>
                <a:schemeClr val="bg1"/>
              </a:solidFill>
              <a:latin typeface="+mn-lt"/>
            </a:endParaRPr>
          </a:p>
        </p:txBody>
      </p:sp>
      <p:pic>
        <p:nvPicPr>
          <p:cNvPr id="3" name="Picture 2" descr="A picture containing vector graphics&#10;&#10;Description automatically generated">
            <a:extLst>
              <a:ext uri="{FF2B5EF4-FFF2-40B4-BE49-F238E27FC236}">
                <a16:creationId xmlns:a16="http://schemas.microsoft.com/office/drawing/2014/main" id="{F373F1A8-4607-CD32-5B37-A5FA31D1AF62}"/>
              </a:ext>
            </a:extLst>
          </p:cNvPr>
          <p:cNvPicPr>
            <a:picLocks noChangeAspect="1"/>
          </p:cNvPicPr>
          <p:nvPr/>
        </p:nvPicPr>
        <p:blipFill>
          <a:blip r:embed="rId3" cstate="print">
            <a:duotone>
              <a:schemeClr val="accent1">
                <a:shade val="45000"/>
                <a:satMod val="135000"/>
              </a:schemeClr>
              <a:prstClr val="white"/>
            </a:duotone>
            <a:extLst>
              <a:ext uri="{28A0092B-C50C-407E-A947-70E740481C1C}">
                <a14:useLocalDpi xmlns:a14="http://schemas.microsoft.com/office/drawing/2010/main" val="0"/>
              </a:ext>
            </a:extLst>
          </a:blip>
          <a:stretch>
            <a:fillRect/>
          </a:stretch>
        </p:blipFill>
        <p:spPr>
          <a:xfrm>
            <a:off x="7092280" y="4005064"/>
            <a:ext cx="2051720" cy="2002074"/>
          </a:xfrm>
          <a:prstGeom prst="rect">
            <a:avLst/>
          </a:prstGeom>
        </p:spPr>
      </p:pic>
    </p:spTree>
    <p:extLst>
      <p:ext uri="{BB962C8B-B14F-4D97-AF65-F5344CB8AC3E}">
        <p14:creationId xmlns:p14="http://schemas.microsoft.com/office/powerpoint/2010/main" val="3339641772"/>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8B3464E-8E6F-4C1B-A3C7-FBA44B48A10A}"/>
              </a:ext>
            </a:extLst>
          </p:cNvPr>
          <p:cNvSpPr>
            <a:spLocks noGrp="1"/>
          </p:cNvSpPr>
          <p:nvPr>
            <p:ph type="title"/>
          </p:nvPr>
        </p:nvSpPr>
        <p:spPr/>
        <p:txBody>
          <a:bodyPr>
            <a:noAutofit/>
          </a:bodyPr>
          <a:lstStyle/>
          <a:p>
            <a:r>
              <a:rPr lang="en-GB" sz="3600" b="1" dirty="0"/>
              <a:t>UK Public Health Governmental Organisation</a:t>
            </a:r>
          </a:p>
        </p:txBody>
      </p:sp>
      <p:sp>
        <p:nvSpPr>
          <p:cNvPr id="3" name="Content Placeholder 2">
            <a:extLst>
              <a:ext uri="{FF2B5EF4-FFF2-40B4-BE49-F238E27FC236}">
                <a16:creationId xmlns:a16="http://schemas.microsoft.com/office/drawing/2014/main" id="{41EA3A13-6CB8-4552-A3FA-F7C7AA6693AF}"/>
              </a:ext>
            </a:extLst>
          </p:cNvPr>
          <p:cNvSpPr>
            <a:spLocks noGrp="1"/>
          </p:cNvSpPr>
          <p:nvPr>
            <p:ph idx="1"/>
          </p:nvPr>
        </p:nvSpPr>
        <p:spPr/>
        <p:txBody>
          <a:bodyPr>
            <a:normAutofit lnSpcReduction="10000"/>
          </a:bodyPr>
          <a:lstStyle/>
          <a:p>
            <a:pPr>
              <a:buFont typeface="Wingdings" panose="05000000000000000000" pitchFamily="2" charset="2"/>
              <a:buChar char="§"/>
            </a:pPr>
            <a:r>
              <a:rPr lang="en-GB" dirty="0"/>
              <a:t>The </a:t>
            </a:r>
            <a:r>
              <a:rPr lang="en-GB" b="1" dirty="0"/>
              <a:t>Department of Health and Social Care </a:t>
            </a:r>
            <a:r>
              <a:rPr lang="en-GB" dirty="0"/>
              <a:t>is the UK government department responsible for government policy on health and adult social care matters in England.</a:t>
            </a:r>
          </a:p>
          <a:p>
            <a:pPr>
              <a:buFont typeface="Wingdings" panose="05000000000000000000" pitchFamily="2" charset="2"/>
              <a:buChar char="§"/>
            </a:pPr>
            <a:r>
              <a:rPr lang="en-GB" b="1" dirty="0"/>
              <a:t>Public Health England </a:t>
            </a:r>
            <a:r>
              <a:rPr lang="en-GB" dirty="0"/>
              <a:t>(PHE)</a:t>
            </a:r>
          </a:p>
          <a:p>
            <a:pPr>
              <a:buFont typeface="Wingdings" panose="05000000000000000000" pitchFamily="2" charset="2"/>
              <a:buChar char="§"/>
            </a:pPr>
            <a:r>
              <a:rPr lang="en-GB" b="1" dirty="0"/>
              <a:t>Office for National Statistics </a:t>
            </a:r>
            <a:r>
              <a:rPr lang="en-GB" dirty="0"/>
              <a:t>(ONS)</a:t>
            </a:r>
          </a:p>
          <a:p>
            <a:pPr>
              <a:buFont typeface="Wingdings" panose="05000000000000000000" pitchFamily="2" charset="2"/>
              <a:buChar char="§"/>
            </a:pPr>
            <a:r>
              <a:rPr lang="en-GB" b="1" dirty="0"/>
              <a:t>National Health Service </a:t>
            </a:r>
            <a:r>
              <a:rPr lang="en-GB" dirty="0"/>
              <a:t>(NHS)</a:t>
            </a:r>
          </a:p>
        </p:txBody>
      </p:sp>
    </p:spTree>
    <p:extLst>
      <p:ext uri="{BB962C8B-B14F-4D97-AF65-F5344CB8AC3E}">
        <p14:creationId xmlns:p14="http://schemas.microsoft.com/office/powerpoint/2010/main" val="630256938"/>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152718"/>
            <a:ext cx="7715200" cy="1188050"/>
          </a:xfrm>
        </p:spPr>
        <p:txBody>
          <a:bodyPr>
            <a:normAutofit/>
          </a:bodyPr>
          <a:lstStyle/>
          <a:p>
            <a:r>
              <a:rPr lang="en-GB" sz="3200" b="1" dirty="0"/>
              <a:t>PUBLIC HEALTH ENGLAND</a:t>
            </a:r>
          </a:p>
        </p:txBody>
      </p:sp>
      <p:sp>
        <p:nvSpPr>
          <p:cNvPr id="3" name="Content Placeholder 2"/>
          <p:cNvSpPr>
            <a:spLocks noGrp="1"/>
          </p:cNvSpPr>
          <p:nvPr>
            <p:ph idx="1"/>
          </p:nvPr>
        </p:nvSpPr>
        <p:spPr/>
        <p:txBody>
          <a:bodyPr>
            <a:normAutofit fontScale="70000" lnSpcReduction="20000"/>
          </a:bodyPr>
          <a:lstStyle/>
          <a:p>
            <a:pPr>
              <a:buFont typeface="Wingdings" panose="05000000000000000000" pitchFamily="2" charset="2"/>
              <a:buChar char="§"/>
            </a:pPr>
            <a:r>
              <a:rPr lang="en-GB" dirty="0"/>
              <a:t>Public Health England is an executive agency of the Department of Health and Social Care in England</a:t>
            </a:r>
          </a:p>
          <a:p>
            <a:pPr>
              <a:buFont typeface="Wingdings" panose="05000000000000000000" pitchFamily="2" charset="2"/>
              <a:buChar char="§"/>
            </a:pPr>
            <a:r>
              <a:rPr lang="en-GB" dirty="0"/>
              <a:t>It was established on 1 April 2013 to bring together public health specialists from more than 70 organisations into a single public health service.</a:t>
            </a:r>
          </a:p>
          <a:p>
            <a:pPr>
              <a:buFont typeface="Wingdings" panose="05000000000000000000" pitchFamily="2" charset="2"/>
              <a:buChar char="§"/>
            </a:pPr>
            <a:r>
              <a:rPr lang="en-GB" dirty="0"/>
              <a:t>Public Health England is responsible for protecting and improving the health and well being and reducing health inequalities nationally </a:t>
            </a:r>
          </a:p>
          <a:p>
            <a:pPr>
              <a:buFont typeface="Wingdings" panose="05000000000000000000" pitchFamily="2" charset="2"/>
              <a:buChar char="§"/>
            </a:pPr>
            <a:r>
              <a:rPr lang="en-GB" dirty="0"/>
              <a:t>Local authorities are responsible at a local level pulling together the NHS, social care, housing, environmental health and leisure and transport services.</a:t>
            </a:r>
          </a:p>
          <a:p>
            <a:pPr marL="0" indent="0">
              <a:buNone/>
            </a:pPr>
            <a:r>
              <a:rPr lang="en-GB" dirty="0"/>
              <a:t>                                                                                   (PHE, 2021)</a:t>
            </a:r>
          </a:p>
        </p:txBody>
      </p:sp>
    </p:spTree>
    <p:extLst>
      <p:ext uri="{BB962C8B-B14F-4D97-AF65-F5344CB8AC3E}">
        <p14:creationId xmlns:p14="http://schemas.microsoft.com/office/powerpoint/2010/main" val="289412208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5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Effect transition="in" filter="fade">
                                      <p:cBhvr>
                                        <p:cTn id="12" dur="500"/>
                                        <p:tgtEl>
                                          <p:spTgt spid="3">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3">
                                            <p:txEl>
                                              <p:pRg st="2" end="2"/>
                                            </p:txEl>
                                          </p:spTgt>
                                        </p:tgtEl>
                                        <p:attrNameLst>
                                          <p:attrName>style.visibility</p:attrName>
                                        </p:attrNameLst>
                                      </p:cBhvr>
                                      <p:to>
                                        <p:strVal val="visible"/>
                                      </p:to>
                                    </p:set>
                                    <p:animEffect transition="in" filter="fade">
                                      <p:cBhvr>
                                        <p:cTn id="17" dur="500"/>
                                        <p:tgtEl>
                                          <p:spTgt spid="3">
                                            <p:txEl>
                                              <p:pRg st="2" end="2"/>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grpId="0" nodeType="clickEffect">
                                  <p:stCondLst>
                                    <p:cond delay="0"/>
                                  </p:stCondLst>
                                  <p:childTnLst>
                                    <p:set>
                                      <p:cBhvr>
                                        <p:cTn id="21" dur="1" fill="hold">
                                          <p:stCondLst>
                                            <p:cond delay="0"/>
                                          </p:stCondLst>
                                        </p:cTn>
                                        <p:tgtEl>
                                          <p:spTgt spid="3">
                                            <p:txEl>
                                              <p:pRg st="3" end="3"/>
                                            </p:txEl>
                                          </p:spTgt>
                                        </p:tgtEl>
                                        <p:attrNameLst>
                                          <p:attrName>style.visibility</p:attrName>
                                        </p:attrNameLst>
                                      </p:cBhvr>
                                      <p:to>
                                        <p:strVal val="visible"/>
                                      </p:to>
                                    </p:set>
                                    <p:animEffect transition="in" filter="fade">
                                      <p:cBhvr>
                                        <p:cTn id="22" dur="500"/>
                                        <p:tgtEl>
                                          <p:spTgt spid="3">
                                            <p:txEl>
                                              <p:pRg st="3" end="3"/>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grpId="0" nodeType="clickEffect">
                                  <p:stCondLst>
                                    <p:cond delay="0"/>
                                  </p:stCondLst>
                                  <p:childTnLst>
                                    <p:set>
                                      <p:cBhvr>
                                        <p:cTn id="26" dur="1" fill="hold">
                                          <p:stCondLst>
                                            <p:cond delay="0"/>
                                          </p:stCondLst>
                                        </p:cTn>
                                        <p:tgtEl>
                                          <p:spTgt spid="3">
                                            <p:txEl>
                                              <p:pRg st="4" end="4"/>
                                            </p:txEl>
                                          </p:spTgt>
                                        </p:tgtEl>
                                        <p:attrNameLst>
                                          <p:attrName>style.visibility</p:attrName>
                                        </p:attrNameLst>
                                      </p:cBhvr>
                                      <p:to>
                                        <p:strVal val="visible"/>
                                      </p:to>
                                    </p:set>
                                    <p:animEffect transition="in" filter="fade">
                                      <p:cBhvr>
                                        <p:cTn id="27" dur="500"/>
                                        <p:tgtEl>
                                          <p:spTgt spid="3">
                                            <p:txEl>
                                              <p:pRg st="4" end="4"/>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73956" y="188640"/>
            <a:ext cx="8507288" cy="1143000"/>
          </a:xfrm>
        </p:spPr>
        <p:txBody>
          <a:bodyPr>
            <a:normAutofit/>
          </a:bodyPr>
          <a:lstStyle/>
          <a:p>
            <a:pPr algn="l"/>
            <a:r>
              <a:rPr lang="en-GB" dirty="0"/>
              <a:t> </a:t>
            </a:r>
            <a:r>
              <a:rPr lang="en-GB" dirty="0">
                <a:hlinkClick r:id="rId2">
                  <a:extLst>
                    <a:ext uri="{A12FA001-AC4F-418D-AE19-62706E023703}">
                      <ahyp:hlinkClr xmlns:ahyp="http://schemas.microsoft.com/office/drawing/2018/hyperlinkcolor" val="tx"/>
                    </a:ext>
                  </a:extLst>
                </a:hlinkClick>
              </a:rPr>
              <a:t>Public Health England </a:t>
            </a:r>
            <a:r>
              <a:rPr lang="en-GB" dirty="0"/>
              <a:t>(PHE)</a:t>
            </a:r>
          </a:p>
        </p:txBody>
      </p:sp>
      <p:sp>
        <p:nvSpPr>
          <p:cNvPr id="3" name="Content Placeholder 2"/>
          <p:cNvSpPr>
            <a:spLocks noGrp="1"/>
          </p:cNvSpPr>
          <p:nvPr>
            <p:ph idx="1"/>
          </p:nvPr>
        </p:nvSpPr>
        <p:spPr>
          <a:xfrm>
            <a:off x="473956" y="1196752"/>
            <a:ext cx="7660300" cy="4869160"/>
          </a:xfrm>
        </p:spPr>
        <p:txBody>
          <a:bodyPr>
            <a:normAutofit/>
          </a:bodyPr>
          <a:lstStyle/>
          <a:p>
            <a:pPr marL="0" indent="0">
              <a:buNone/>
            </a:pPr>
            <a:r>
              <a:rPr lang="en-GB" dirty="0"/>
              <a:t>Is a government organisation, and an agency of the </a:t>
            </a:r>
            <a:r>
              <a:rPr lang="en-GB" dirty="0">
                <a:hlinkClick r:id="rId3"/>
              </a:rPr>
              <a:t>Department of Health</a:t>
            </a:r>
            <a:r>
              <a:rPr lang="en-GB" dirty="0"/>
              <a:t>  </a:t>
            </a:r>
          </a:p>
          <a:p>
            <a:pPr marL="0" indent="0">
              <a:buNone/>
            </a:pPr>
            <a:endParaRPr lang="en-GB" dirty="0"/>
          </a:p>
          <a:p>
            <a:pPr>
              <a:buFont typeface="Wingdings" panose="05000000000000000000" pitchFamily="2" charset="2"/>
              <a:buChar char="§"/>
            </a:pPr>
            <a:r>
              <a:rPr lang="en-GB" sz="2400" dirty="0"/>
              <a:t>Has many </a:t>
            </a:r>
            <a:r>
              <a:rPr lang="en-GB" sz="2400" dirty="0">
                <a:hlinkClick r:id="rId4"/>
              </a:rPr>
              <a:t>responsibilities </a:t>
            </a:r>
            <a:r>
              <a:rPr lang="en-GB" sz="2400" dirty="0"/>
              <a:t> and priorities</a:t>
            </a:r>
          </a:p>
          <a:p>
            <a:pPr>
              <a:buFont typeface="Wingdings" panose="05000000000000000000" pitchFamily="2" charset="2"/>
              <a:buChar char="§"/>
            </a:pPr>
            <a:r>
              <a:rPr lang="en-GB" sz="2400" dirty="0"/>
              <a:t>Mission: protect and improve the nation’s health and to address inequalities.</a:t>
            </a:r>
          </a:p>
          <a:p>
            <a:pPr>
              <a:buFont typeface="Wingdings" panose="05000000000000000000" pitchFamily="2" charset="2"/>
              <a:buChar char="§"/>
            </a:pPr>
            <a:r>
              <a:rPr lang="en-GB" sz="2400" dirty="0"/>
              <a:t>Employ 5,500 staff, mostly scientists, researchers and public health professionals. </a:t>
            </a:r>
          </a:p>
          <a:p>
            <a:pPr>
              <a:buFont typeface="Wingdings" panose="05000000000000000000" pitchFamily="2" charset="2"/>
              <a:buChar char="§"/>
            </a:pPr>
            <a:r>
              <a:rPr lang="en-GB" sz="2400" dirty="0"/>
              <a:t>Part of the national </a:t>
            </a:r>
            <a:r>
              <a:rPr lang="en-GB" sz="2400" dirty="0">
                <a:solidFill>
                  <a:srgbClr val="00B050"/>
                </a:solidFill>
                <a:hlinkClick r:id="rId5"/>
              </a:rPr>
              <a:t>Health and care system </a:t>
            </a:r>
            <a:endParaRPr lang="en-GB" sz="2400" dirty="0">
              <a:solidFill>
                <a:srgbClr val="00B050"/>
              </a:solidFill>
            </a:endParaRPr>
          </a:p>
          <a:p>
            <a:pPr marL="0" indent="0">
              <a:buNone/>
            </a:pPr>
            <a:r>
              <a:rPr lang="en-GB" sz="2400" dirty="0">
                <a:solidFill>
                  <a:srgbClr val="00B050"/>
                </a:solidFill>
              </a:rPr>
              <a:t>                                                                     </a:t>
            </a:r>
            <a:r>
              <a:rPr lang="en-GB" sz="2400" dirty="0"/>
              <a:t>   </a:t>
            </a:r>
            <a:r>
              <a:rPr lang="en-GB" sz="2000" dirty="0"/>
              <a:t>(PHE, </a:t>
            </a:r>
            <a:r>
              <a:rPr lang="en-GB" sz="2400" dirty="0"/>
              <a:t>2022)</a:t>
            </a:r>
            <a:endParaRPr lang="en-GB" sz="2400" dirty="0">
              <a:solidFill>
                <a:srgbClr val="00B050"/>
              </a:solidFill>
            </a:endParaRPr>
          </a:p>
          <a:p>
            <a:pPr marL="0" indent="0">
              <a:buNone/>
            </a:pPr>
            <a:endParaRPr lang="en-GB" dirty="0"/>
          </a:p>
          <a:p>
            <a:pPr marL="0" indent="0">
              <a:buNone/>
            </a:pPr>
            <a:endParaRPr lang="en-GB" dirty="0"/>
          </a:p>
          <a:p>
            <a:pPr marL="0" indent="0">
              <a:buNone/>
            </a:pPr>
            <a:endParaRPr lang="en-GB" dirty="0"/>
          </a:p>
          <a:p>
            <a:endParaRPr lang="en-GB" dirty="0"/>
          </a:p>
        </p:txBody>
      </p:sp>
      <p:pic>
        <p:nvPicPr>
          <p:cNvPr id="4099" name="Picture 3" descr="C:\Users\jean\AppData\Local\Microsoft\Windows\Temporary Internet Files\Content.IE5\AT3AKOR5\MC900326966[1].wmf"/>
          <p:cNvPicPr>
            <a:picLocks noChangeAspect="1" noChangeArrowheads="1"/>
          </p:cNvPicPr>
          <p:nvPr/>
        </p:nvPicPr>
        <p:blipFill>
          <a:blip r:embed="rId6" cstate="print">
            <a:extLst>
              <a:ext uri="{28A0092B-C50C-407E-A947-70E740481C1C}">
                <a14:useLocalDpi xmlns:a14="http://schemas.microsoft.com/office/drawing/2010/main" val="0"/>
              </a:ext>
            </a:extLst>
          </a:blip>
          <a:srcRect/>
          <a:stretch>
            <a:fillRect/>
          </a:stretch>
        </p:blipFill>
        <p:spPr bwMode="auto">
          <a:xfrm>
            <a:off x="7308304" y="1556792"/>
            <a:ext cx="1467612" cy="1818742"/>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238154330"/>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152718"/>
            <a:ext cx="8003232" cy="1116042"/>
          </a:xfrm>
        </p:spPr>
        <p:txBody>
          <a:bodyPr/>
          <a:lstStyle/>
          <a:p>
            <a:r>
              <a:rPr lang="en-GB" sz="3200" b="1" dirty="0">
                <a:hlinkClick r:id="rId2">
                  <a:extLst>
                    <a:ext uri="{A12FA001-AC4F-418D-AE19-62706E023703}">
                      <ahyp:hlinkClr xmlns:ahyp="http://schemas.microsoft.com/office/drawing/2018/hyperlinkcolor" val="tx"/>
                    </a:ext>
                  </a:extLst>
                </a:hlinkClick>
              </a:rPr>
              <a:t>Public Health England</a:t>
            </a:r>
            <a:endParaRPr lang="en-GB" b="1" dirty="0"/>
          </a:p>
        </p:txBody>
      </p:sp>
      <p:sp>
        <p:nvSpPr>
          <p:cNvPr id="3" name="Content Placeholder 2"/>
          <p:cNvSpPr>
            <a:spLocks noGrp="1"/>
          </p:cNvSpPr>
          <p:nvPr>
            <p:ph idx="1"/>
          </p:nvPr>
        </p:nvSpPr>
        <p:spPr/>
        <p:txBody>
          <a:bodyPr>
            <a:normAutofit fontScale="70000" lnSpcReduction="20000"/>
          </a:bodyPr>
          <a:lstStyle/>
          <a:p>
            <a:pPr>
              <a:buNone/>
            </a:pPr>
            <a:r>
              <a:rPr lang="en-GB" dirty="0"/>
              <a:t>Responsibilities:</a:t>
            </a:r>
          </a:p>
          <a:p>
            <a:r>
              <a:rPr lang="en-GB" dirty="0"/>
              <a:t>Making the public healthier by encouraging discussions, advising government and supporting action by local government, the NHS and other people and organisations</a:t>
            </a:r>
          </a:p>
          <a:p>
            <a:r>
              <a:rPr lang="en-GB" dirty="0"/>
              <a:t>Supporting the public so they can protect and improve their own health</a:t>
            </a:r>
          </a:p>
          <a:p>
            <a:r>
              <a:rPr lang="en-GB" dirty="0"/>
              <a:t>Protecting the nation’s health through the national health protection service, and preparing for public health emergencies</a:t>
            </a:r>
          </a:p>
          <a:p>
            <a:r>
              <a:rPr lang="en-GB" dirty="0"/>
              <a:t>Sharing our information and expertise with local authorities, industry and the NHS, to help them make improvements in the public’s health.</a:t>
            </a:r>
          </a:p>
          <a:p>
            <a:pPr marL="0" indent="0">
              <a:buNone/>
            </a:pPr>
            <a:r>
              <a:rPr lang="en-GB" dirty="0"/>
              <a:t>                                                                             (PHE, 2021)</a:t>
            </a:r>
          </a:p>
          <a:p>
            <a:endParaRPr lang="en-GB" dirty="0"/>
          </a:p>
        </p:txBody>
      </p:sp>
    </p:spTree>
    <p:extLst>
      <p:ext uri="{BB962C8B-B14F-4D97-AF65-F5344CB8AC3E}">
        <p14:creationId xmlns:p14="http://schemas.microsoft.com/office/powerpoint/2010/main" val="1306857171"/>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78396" y="188640"/>
            <a:ext cx="7787208" cy="1044034"/>
          </a:xfrm>
        </p:spPr>
        <p:txBody>
          <a:bodyPr>
            <a:normAutofit/>
          </a:bodyPr>
          <a:lstStyle/>
          <a:p>
            <a:r>
              <a:rPr lang="en-GB" b="1" dirty="0">
                <a:hlinkClick r:id="rId2">
                  <a:extLst>
                    <a:ext uri="{A12FA001-AC4F-418D-AE19-62706E023703}">
                      <ahyp:hlinkClr xmlns:ahyp="http://schemas.microsoft.com/office/drawing/2018/hyperlinkcolor" val="tx"/>
                    </a:ext>
                  </a:extLst>
                </a:hlinkClick>
              </a:rPr>
              <a:t>Public Health England</a:t>
            </a:r>
            <a:endParaRPr lang="en-GB" b="1" dirty="0"/>
          </a:p>
        </p:txBody>
      </p:sp>
      <p:sp>
        <p:nvSpPr>
          <p:cNvPr id="3" name="Content Placeholder 2"/>
          <p:cNvSpPr>
            <a:spLocks noGrp="1"/>
          </p:cNvSpPr>
          <p:nvPr>
            <p:ph idx="1"/>
          </p:nvPr>
        </p:nvSpPr>
        <p:spPr>
          <a:xfrm>
            <a:off x="562744" y="1644816"/>
            <a:ext cx="7620000" cy="4123928"/>
          </a:xfrm>
        </p:spPr>
        <p:txBody>
          <a:bodyPr>
            <a:normAutofit fontScale="85000" lnSpcReduction="20000"/>
          </a:bodyPr>
          <a:lstStyle/>
          <a:p>
            <a:r>
              <a:rPr lang="en-GB" dirty="0"/>
              <a:t>Researching, collecting and analysing data to improve our understanding of health and come up with answers to public health problems</a:t>
            </a:r>
          </a:p>
          <a:p>
            <a:r>
              <a:rPr lang="en-GB" dirty="0"/>
              <a:t>Reporting on improvements in the public’s health so everyone can understand the challenge and the next steps </a:t>
            </a:r>
          </a:p>
          <a:p>
            <a:r>
              <a:rPr lang="en-GB" dirty="0"/>
              <a:t>Helping local authorities and the NHS to develop the public health system and its specialist workforce</a:t>
            </a:r>
          </a:p>
          <a:p>
            <a:pPr marL="0" indent="0">
              <a:buNone/>
            </a:pPr>
            <a:r>
              <a:rPr lang="en-GB" dirty="0"/>
              <a:t>                                                           (PHE, 2021)</a:t>
            </a:r>
          </a:p>
          <a:p>
            <a:endParaRPr lang="en-GB" dirty="0"/>
          </a:p>
        </p:txBody>
      </p:sp>
    </p:spTree>
    <p:extLst>
      <p:ext uri="{BB962C8B-B14F-4D97-AF65-F5344CB8AC3E}">
        <p14:creationId xmlns:p14="http://schemas.microsoft.com/office/powerpoint/2010/main" val="844930530"/>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3FB5A0D-6548-40D9-AEBA-C4BF958DC010}"/>
              </a:ext>
            </a:extLst>
          </p:cNvPr>
          <p:cNvSpPr>
            <a:spLocks noGrp="1"/>
          </p:cNvSpPr>
          <p:nvPr>
            <p:ph type="title"/>
          </p:nvPr>
        </p:nvSpPr>
        <p:spPr/>
        <p:txBody>
          <a:bodyPr/>
          <a:lstStyle/>
          <a:p>
            <a:r>
              <a:rPr lang="en-GB" b="1" dirty="0"/>
              <a:t>Office for National Statistics</a:t>
            </a:r>
            <a:endParaRPr lang="en-GB" dirty="0"/>
          </a:p>
        </p:txBody>
      </p:sp>
      <p:sp>
        <p:nvSpPr>
          <p:cNvPr id="3" name="Content Placeholder 2">
            <a:extLst>
              <a:ext uri="{FF2B5EF4-FFF2-40B4-BE49-F238E27FC236}">
                <a16:creationId xmlns:a16="http://schemas.microsoft.com/office/drawing/2014/main" id="{6AD2FC91-780E-49E0-B912-AFA8D01D68A6}"/>
              </a:ext>
            </a:extLst>
          </p:cNvPr>
          <p:cNvSpPr>
            <a:spLocks noGrp="1"/>
          </p:cNvSpPr>
          <p:nvPr>
            <p:ph idx="1"/>
          </p:nvPr>
        </p:nvSpPr>
        <p:spPr/>
        <p:txBody>
          <a:bodyPr>
            <a:normAutofit fontScale="85000" lnSpcReduction="20000"/>
          </a:bodyPr>
          <a:lstStyle/>
          <a:p>
            <a:r>
              <a:rPr lang="en-GB" dirty="0"/>
              <a:t>Office for National Statistics (ONS) is an “executive office of the UK Statistics Authority, who are responsible for promoting and safeguarding the production and publication of official statistics which serve the public”.</a:t>
            </a:r>
          </a:p>
          <a:p>
            <a:r>
              <a:rPr lang="en-GB" dirty="0"/>
              <a:t>There main responsibilities involves “collecting, analysing and disseminating statistics about the UK's economy, society and population”.</a:t>
            </a:r>
          </a:p>
          <a:p>
            <a:pPr marL="0" indent="0">
              <a:buNone/>
            </a:pPr>
            <a:r>
              <a:rPr lang="en-GB" dirty="0"/>
              <a:t>                                                            (ONS, 2022)</a:t>
            </a:r>
          </a:p>
          <a:p>
            <a:pPr marL="0" indent="0">
              <a:buNone/>
            </a:pPr>
            <a:r>
              <a:rPr lang="en-GB" dirty="0">
                <a:hlinkClick r:id="rId2"/>
              </a:rPr>
              <a:t>Home - Office for National Statistics (ons.gov.uk)</a:t>
            </a:r>
            <a:endParaRPr lang="en-GB" dirty="0"/>
          </a:p>
        </p:txBody>
      </p:sp>
    </p:spTree>
    <p:extLst>
      <p:ext uri="{BB962C8B-B14F-4D97-AF65-F5344CB8AC3E}">
        <p14:creationId xmlns:p14="http://schemas.microsoft.com/office/powerpoint/2010/main" val="2267952718"/>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5D9AC82-F954-F65E-5F6D-2AC1AF130A1E}"/>
              </a:ext>
            </a:extLst>
          </p:cNvPr>
          <p:cNvSpPr>
            <a:spLocks noGrp="1"/>
          </p:cNvSpPr>
          <p:nvPr>
            <p:ph type="ctrTitle"/>
          </p:nvPr>
        </p:nvSpPr>
        <p:spPr>
          <a:xfrm>
            <a:off x="611560" y="2348880"/>
            <a:ext cx="8062664" cy="1470025"/>
          </a:xfrm>
        </p:spPr>
        <p:txBody>
          <a:bodyPr>
            <a:normAutofit/>
          </a:bodyPr>
          <a:lstStyle/>
          <a:p>
            <a:r>
              <a:rPr lang="en-US" sz="4000" b="1" i="1" dirty="0">
                <a:solidFill>
                  <a:schemeClr val="bg1"/>
                </a:solidFill>
                <a:latin typeface="Century Gothic" panose="020B0502020202020204" pitchFamily="34" charset="0"/>
              </a:rPr>
              <a:t>What are PH Nongovernmental </a:t>
            </a:r>
            <a:r>
              <a:rPr lang="en-US" sz="4000" b="1" i="1" dirty="0" err="1">
                <a:solidFill>
                  <a:schemeClr val="bg1"/>
                </a:solidFill>
                <a:latin typeface="Century Gothic" panose="020B0502020202020204" pitchFamily="34" charset="0"/>
              </a:rPr>
              <a:t>Organisations</a:t>
            </a:r>
            <a:r>
              <a:rPr lang="en-US" sz="4000" b="1" i="1" dirty="0">
                <a:solidFill>
                  <a:schemeClr val="bg1"/>
                </a:solidFill>
                <a:latin typeface="Century Gothic" panose="020B0502020202020204" pitchFamily="34" charset="0"/>
              </a:rPr>
              <a:t>?</a:t>
            </a:r>
          </a:p>
        </p:txBody>
      </p:sp>
      <p:pic>
        <p:nvPicPr>
          <p:cNvPr id="3" name="Picture 2" descr="A picture containing vector graphics&#10;&#10;Description automatically generated">
            <a:extLst>
              <a:ext uri="{FF2B5EF4-FFF2-40B4-BE49-F238E27FC236}">
                <a16:creationId xmlns:a16="http://schemas.microsoft.com/office/drawing/2014/main" id="{6B004D4B-2CC4-031A-FFDD-230DDA795A92}"/>
              </a:ext>
            </a:extLst>
          </p:cNvPr>
          <p:cNvPicPr>
            <a:picLocks noChangeAspect="1"/>
          </p:cNvPicPr>
          <p:nvPr/>
        </p:nvPicPr>
        <p:blipFill>
          <a:blip r:embed="rId2" cstate="print">
            <a:duotone>
              <a:schemeClr val="accent1">
                <a:shade val="45000"/>
                <a:satMod val="135000"/>
              </a:schemeClr>
              <a:prstClr val="white"/>
            </a:duotone>
            <a:extLst>
              <a:ext uri="{28A0092B-C50C-407E-A947-70E740481C1C}">
                <a14:useLocalDpi xmlns:a14="http://schemas.microsoft.com/office/drawing/2010/main" val="0"/>
              </a:ext>
            </a:extLst>
          </a:blip>
          <a:stretch>
            <a:fillRect/>
          </a:stretch>
        </p:blipFill>
        <p:spPr>
          <a:xfrm>
            <a:off x="7092280" y="4077072"/>
            <a:ext cx="2051720" cy="1930066"/>
          </a:xfrm>
          <a:prstGeom prst="rect">
            <a:avLst/>
          </a:prstGeom>
        </p:spPr>
      </p:pic>
    </p:spTree>
    <p:extLst>
      <p:ext uri="{BB962C8B-B14F-4D97-AF65-F5344CB8AC3E}">
        <p14:creationId xmlns:p14="http://schemas.microsoft.com/office/powerpoint/2010/main" val="2090129731"/>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7C5C816-0775-49FF-96E9-64007B72187C}"/>
              </a:ext>
            </a:extLst>
          </p:cNvPr>
          <p:cNvSpPr>
            <a:spLocks noGrp="1"/>
          </p:cNvSpPr>
          <p:nvPr>
            <p:ph type="title"/>
          </p:nvPr>
        </p:nvSpPr>
        <p:spPr/>
        <p:txBody>
          <a:bodyPr>
            <a:normAutofit fontScale="90000"/>
          </a:bodyPr>
          <a:lstStyle/>
          <a:p>
            <a:r>
              <a:rPr lang="en-GB" b="1" dirty="0"/>
              <a:t>Nongovernmental Organisation</a:t>
            </a:r>
          </a:p>
        </p:txBody>
      </p:sp>
      <p:sp>
        <p:nvSpPr>
          <p:cNvPr id="3" name="Content Placeholder 2">
            <a:extLst>
              <a:ext uri="{FF2B5EF4-FFF2-40B4-BE49-F238E27FC236}">
                <a16:creationId xmlns:a16="http://schemas.microsoft.com/office/drawing/2014/main" id="{8ADD56F2-E37A-411C-A0BB-4E2064CDED54}"/>
              </a:ext>
            </a:extLst>
          </p:cNvPr>
          <p:cNvSpPr>
            <a:spLocks noGrp="1"/>
          </p:cNvSpPr>
          <p:nvPr>
            <p:ph idx="1"/>
          </p:nvPr>
        </p:nvSpPr>
        <p:spPr/>
        <p:txBody>
          <a:bodyPr>
            <a:normAutofit lnSpcReduction="10000"/>
          </a:bodyPr>
          <a:lstStyle/>
          <a:p>
            <a:pPr>
              <a:buFont typeface="Wingdings" panose="05000000000000000000" pitchFamily="2" charset="2"/>
              <a:buChar char="§"/>
            </a:pPr>
            <a:r>
              <a:rPr lang="en-US" dirty="0"/>
              <a:t>Nongovernmental </a:t>
            </a:r>
            <a:r>
              <a:rPr lang="en-US" dirty="0" err="1"/>
              <a:t>Organisations</a:t>
            </a:r>
            <a:r>
              <a:rPr lang="en-US" dirty="0"/>
              <a:t> (often referred to as “NGOs”) play a key role in public health, especially at the community level. </a:t>
            </a:r>
          </a:p>
          <a:p>
            <a:pPr>
              <a:buFont typeface="Wingdings" panose="05000000000000000000" pitchFamily="2" charset="2"/>
              <a:buChar char="§"/>
            </a:pPr>
            <a:r>
              <a:rPr lang="en-US" dirty="0"/>
              <a:t>NGOs serve many different purposes from advocacy or education to emergency relief and economic development. </a:t>
            </a:r>
          </a:p>
          <a:p>
            <a:pPr marL="0" indent="0">
              <a:buNone/>
            </a:pPr>
            <a:r>
              <a:rPr lang="en-US" dirty="0"/>
              <a:t>                                                   (CDC, 2012)</a:t>
            </a:r>
            <a:endParaRPr lang="en-GB" dirty="0"/>
          </a:p>
        </p:txBody>
      </p:sp>
    </p:spTree>
    <p:extLst>
      <p:ext uri="{BB962C8B-B14F-4D97-AF65-F5344CB8AC3E}">
        <p14:creationId xmlns:p14="http://schemas.microsoft.com/office/powerpoint/2010/main" val="1506822844"/>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F6758FB-8362-FFF0-3855-B7DB5E46B451}"/>
              </a:ext>
            </a:extLst>
          </p:cNvPr>
          <p:cNvSpPr>
            <a:spLocks noGrp="1"/>
          </p:cNvSpPr>
          <p:nvPr>
            <p:ph type="title"/>
          </p:nvPr>
        </p:nvSpPr>
        <p:spPr/>
        <p:txBody>
          <a:bodyPr>
            <a:normAutofit fontScale="90000"/>
          </a:bodyPr>
          <a:lstStyle/>
          <a:p>
            <a:r>
              <a:rPr lang="en-GB" b="1" dirty="0"/>
              <a:t>Non-governmental Organisation</a:t>
            </a:r>
            <a:endParaRPr lang="en-GB" dirty="0"/>
          </a:p>
        </p:txBody>
      </p:sp>
      <p:sp>
        <p:nvSpPr>
          <p:cNvPr id="3" name="Content Placeholder 2">
            <a:extLst>
              <a:ext uri="{FF2B5EF4-FFF2-40B4-BE49-F238E27FC236}">
                <a16:creationId xmlns:a16="http://schemas.microsoft.com/office/drawing/2014/main" id="{A5DF6CA5-1EE9-83A4-52E1-885F129575D1}"/>
              </a:ext>
            </a:extLst>
          </p:cNvPr>
          <p:cNvSpPr>
            <a:spLocks noGrp="1"/>
          </p:cNvSpPr>
          <p:nvPr>
            <p:ph idx="1"/>
          </p:nvPr>
        </p:nvSpPr>
        <p:spPr/>
        <p:txBody>
          <a:bodyPr>
            <a:normAutofit lnSpcReduction="10000"/>
          </a:bodyPr>
          <a:lstStyle/>
          <a:p>
            <a:pPr>
              <a:buFont typeface="Wingdings" panose="05000000000000000000" pitchFamily="2" charset="2"/>
              <a:buChar char="§"/>
            </a:pPr>
            <a:r>
              <a:rPr lang="en-GB" dirty="0"/>
              <a:t>Some NGO focus on </a:t>
            </a:r>
            <a:r>
              <a:rPr lang="en-GB" dirty="0">
                <a:solidFill>
                  <a:srgbClr val="FF0000"/>
                </a:solidFill>
                <a:hlinkClick r:id="rId2"/>
              </a:rPr>
              <a:t>research</a:t>
            </a:r>
            <a:r>
              <a:rPr lang="en-GB" dirty="0"/>
              <a:t>,</a:t>
            </a:r>
            <a:r>
              <a:rPr lang="en-GB" dirty="0">
                <a:solidFill>
                  <a:srgbClr val="FF0000"/>
                </a:solidFill>
              </a:rPr>
              <a:t> </a:t>
            </a:r>
          </a:p>
          <a:p>
            <a:pPr>
              <a:buFont typeface="Wingdings" panose="05000000000000000000" pitchFamily="2" charset="2"/>
              <a:buChar char="§"/>
            </a:pPr>
            <a:r>
              <a:rPr lang="en-GB" dirty="0"/>
              <a:t>Others focus on global justice, such as </a:t>
            </a:r>
            <a:r>
              <a:rPr lang="en-GB" dirty="0">
                <a:solidFill>
                  <a:srgbClr val="FF0000"/>
                </a:solidFill>
                <a:hlinkClick r:id="rId3"/>
              </a:rPr>
              <a:t>Global policy forum</a:t>
            </a:r>
            <a:r>
              <a:rPr lang="en-GB" dirty="0"/>
              <a:t>,</a:t>
            </a:r>
            <a:r>
              <a:rPr lang="en-GB" dirty="0">
                <a:solidFill>
                  <a:srgbClr val="FF0000"/>
                </a:solidFill>
              </a:rPr>
              <a:t> </a:t>
            </a:r>
            <a:r>
              <a:rPr lang="en-GB" dirty="0">
                <a:solidFill>
                  <a:srgbClr val="FF0000"/>
                </a:solidFill>
                <a:hlinkClick r:id="rId4"/>
              </a:rPr>
              <a:t>action for global health</a:t>
            </a:r>
            <a:r>
              <a:rPr lang="en-GB" dirty="0"/>
              <a:t>, the </a:t>
            </a:r>
            <a:r>
              <a:rPr lang="en-GB" u="sng" dirty="0">
                <a:solidFill>
                  <a:srgbClr val="FF0000"/>
                </a:solidFill>
                <a:hlinkClick r:id="rId5"/>
              </a:rPr>
              <a:t>People's health movement</a:t>
            </a:r>
            <a:r>
              <a:rPr lang="en-GB" dirty="0">
                <a:solidFill>
                  <a:srgbClr val="FF0000"/>
                </a:solidFill>
              </a:rPr>
              <a:t> </a:t>
            </a:r>
            <a:r>
              <a:rPr lang="en-GB" dirty="0"/>
              <a:t>calls for a  revision of all policies which impact negatively on Public Health. </a:t>
            </a:r>
          </a:p>
          <a:p>
            <a:pPr>
              <a:buFont typeface="Wingdings" panose="05000000000000000000" pitchFamily="2" charset="2"/>
              <a:buChar char="§"/>
            </a:pPr>
            <a:r>
              <a:rPr lang="en-GB" i="1" dirty="0"/>
              <a:t>Others, e.g. </a:t>
            </a:r>
            <a:r>
              <a:rPr lang="en-GB" i="1" dirty="0">
                <a:hlinkClick r:id="rId6"/>
              </a:rPr>
              <a:t>Oxfam</a:t>
            </a:r>
            <a:r>
              <a:rPr lang="en-GB" i="1" dirty="0"/>
              <a:t>, are involved in service delivery</a:t>
            </a:r>
          </a:p>
          <a:p>
            <a:endParaRPr lang="en-GB" dirty="0"/>
          </a:p>
        </p:txBody>
      </p:sp>
    </p:spTree>
    <p:extLst>
      <p:ext uri="{BB962C8B-B14F-4D97-AF65-F5344CB8AC3E}">
        <p14:creationId xmlns:p14="http://schemas.microsoft.com/office/powerpoint/2010/main" val="1208171668"/>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9D05169-6FE8-3CF5-CA8A-7BAFD582FFD4}"/>
              </a:ext>
            </a:extLst>
          </p:cNvPr>
          <p:cNvSpPr>
            <a:spLocks noGrp="1"/>
          </p:cNvSpPr>
          <p:nvPr>
            <p:ph type="title"/>
          </p:nvPr>
        </p:nvSpPr>
        <p:spPr/>
        <p:txBody>
          <a:bodyPr>
            <a:normAutofit fontScale="90000"/>
          </a:bodyPr>
          <a:lstStyle/>
          <a:p>
            <a:r>
              <a:rPr lang="en-GB" b="1" dirty="0"/>
              <a:t>Non-governmental Organisation</a:t>
            </a:r>
            <a:endParaRPr lang="en-GB" dirty="0"/>
          </a:p>
        </p:txBody>
      </p:sp>
      <p:sp>
        <p:nvSpPr>
          <p:cNvPr id="3" name="Content Placeholder 2">
            <a:extLst>
              <a:ext uri="{FF2B5EF4-FFF2-40B4-BE49-F238E27FC236}">
                <a16:creationId xmlns:a16="http://schemas.microsoft.com/office/drawing/2014/main" id="{668F5074-4018-8A79-4BD6-D3FF72B8C2E3}"/>
              </a:ext>
            </a:extLst>
          </p:cNvPr>
          <p:cNvSpPr>
            <a:spLocks noGrp="1"/>
          </p:cNvSpPr>
          <p:nvPr>
            <p:ph idx="1"/>
          </p:nvPr>
        </p:nvSpPr>
        <p:spPr/>
        <p:txBody>
          <a:bodyPr>
            <a:normAutofit/>
          </a:bodyPr>
          <a:lstStyle/>
          <a:p>
            <a:pPr marL="0" indent="0">
              <a:buNone/>
            </a:pPr>
            <a:r>
              <a:rPr lang="en-GB" dirty="0"/>
              <a:t>Some NGO campaign  on environmental issues, e.g. </a:t>
            </a:r>
          </a:p>
          <a:p>
            <a:pPr>
              <a:buFont typeface="Wingdings" panose="05000000000000000000" pitchFamily="2" charset="2"/>
              <a:buChar char="§"/>
            </a:pPr>
            <a:r>
              <a:rPr lang="en-GB" u="sng" dirty="0">
                <a:solidFill>
                  <a:srgbClr val="00B050"/>
                </a:solidFill>
                <a:hlinkClick r:id="rId2"/>
              </a:rPr>
              <a:t>Friends of the Earth international</a:t>
            </a:r>
            <a:r>
              <a:rPr lang="en-GB" u="sng" dirty="0">
                <a:solidFill>
                  <a:srgbClr val="00B050"/>
                </a:solidFill>
              </a:rPr>
              <a:t>,</a:t>
            </a:r>
            <a:r>
              <a:rPr lang="en-GB" dirty="0">
                <a:solidFill>
                  <a:srgbClr val="00B050"/>
                </a:solidFill>
              </a:rPr>
              <a:t> </a:t>
            </a:r>
          </a:p>
          <a:p>
            <a:pPr>
              <a:buFont typeface="Wingdings" panose="05000000000000000000" pitchFamily="2" charset="2"/>
              <a:buChar char="§"/>
            </a:pPr>
            <a:r>
              <a:rPr lang="en-GB" dirty="0"/>
              <a:t>the</a:t>
            </a:r>
            <a:r>
              <a:rPr lang="en-GB" dirty="0">
                <a:solidFill>
                  <a:srgbClr val="00B050"/>
                </a:solidFill>
              </a:rPr>
              <a:t> </a:t>
            </a:r>
            <a:r>
              <a:rPr lang="en-GB" u="sng" dirty="0">
                <a:solidFill>
                  <a:srgbClr val="00B050"/>
                </a:solidFill>
                <a:hlinkClick r:id="rId3"/>
              </a:rPr>
              <a:t>International Rivers network</a:t>
            </a:r>
            <a:r>
              <a:rPr lang="en-GB" u="sng" dirty="0">
                <a:solidFill>
                  <a:srgbClr val="00B050"/>
                </a:solidFill>
              </a:rPr>
              <a:t>,</a:t>
            </a:r>
          </a:p>
          <a:p>
            <a:pPr>
              <a:buFont typeface="Wingdings" panose="05000000000000000000" pitchFamily="2" charset="2"/>
              <a:buChar char="§"/>
            </a:pPr>
            <a:r>
              <a:rPr lang="en-GB" dirty="0"/>
              <a:t>and</a:t>
            </a:r>
            <a:r>
              <a:rPr lang="en-GB" dirty="0">
                <a:solidFill>
                  <a:srgbClr val="00B050"/>
                </a:solidFill>
              </a:rPr>
              <a:t> </a:t>
            </a:r>
            <a:r>
              <a:rPr lang="en-GB" u="sng" dirty="0">
                <a:solidFill>
                  <a:srgbClr val="00B050"/>
                </a:solidFill>
                <a:hlinkClick r:id="rId4"/>
              </a:rPr>
              <a:t>Greenpeace</a:t>
            </a:r>
            <a:endParaRPr lang="en-GB" u="sng" dirty="0">
              <a:solidFill>
                <a:srgbClr val="00B050"/>
              </a:solidFill>
            </a:endParaRPr>
          </a:p>
          <a:p>
            <a:endParaRPr lang="en-GB" dirty="0"/>
          </a:p>
        </p:txBody>
      </p:sp>
    </p:spTree>
    <p:extLst>
      <p:ext uri="{BB962C8B-B14F-4D97-AF65-F5344CB8AC3E}">
        <p14:creationId xmlns:p14="http://schemas.microsoft.com/office/powerpoint/2010/main" val="285334828"/>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DF3975B-F071-3F10-361D-593045CD6B22}"/>
              </a:ext>
            </a:extLst>
          </p:cNvPr>
          <p:cNvSpPr>
            <a:spLocks noGrp="1"/>
          </p:cNvSpPr>
          <p:nvPr>
            <p:ph type="title"/>
          </p:nvPr>
        </p:nvSpPr>
        <p:spPr/>
        <p:txBody>
          <a:bodyPr>
            <a:normAutofit fontScale="90000"/>
          </a:bodyPr>
          <a:lstStyle/>
          <a:p>
            <a:r>
              <a:rPr lang="en-GB" b="1" dirty="0"/>
              <a:t>Non-governmental Organisation</a:t>
            </a:r>
            <a:endParaRPr lang="en-GB" dirty="0"/>
          </a:p>
        </p:txBody>
      </p:sp>
      <p:sp>
        <p:nvSpPr>
          <p:cNvPr id="3" name="Content Placeholder 2">
            <a:extLst>
              <a:ext uri="{FF2B5EF4-FFF2-40B4-BE49-F238E27FC236}">
                <a16:creationId xmlns:a16="http://schemas.microsoft.com/office/drawing/2014/main" id="{32CA4655-4CDB-C582-D90D-C4CAD844206A}"/>
              </a:ext>
            </a:extLst>
          </p:cNvPr>
          <p:cNvSpPr>
            <a:spLocks noGrp="1"/>
          </p:cNvSpPr>
          <p:nvPr>
            <p:ph idx="1"/>
          </p:nvPr>
        </p:nvSpPr>
        <p:spPr/>
        <p:txBody>
          <a:bodyPr>
            <a:normAutofit fontScale="85000" lnSpcReduction="20000"/>
          </a:bodyPr>
          <a:lstStyle/>
          <a:p>
            <a:pPr marL="0" indent="0">
              <a:buNone/>
            </a:pPr>
            <a:r>
              <a:rPr lang="en-GB" dirty="0"/>
              <a:t>Other NGOs focus on relief to victims of war, accidents, and natural disasters, e.g.</a:t>
            </a:r>
          </a:p>
          <a:p>
            <a:pPr>
              <a:buFont typeface="Wingdings" panose="05000000000000000000" pitchFamily="2" charset="2"/>
              <a:buChar char="§"/>
            </a:pPr>
            <a:r>
              <a:rPr lang="en-GB" u="sng" dirty="0">
                <a:solidFill>
                  <a:srgbClr val="FFC000"/>
                </a:solidFill>
                <a:hlinkClick r:id="rId3"/>
              </a:rPr>
              <a:t>Christian Aid</a:t>
            </a:r>
            <a:r>
              <a:rPr lang="en-GB" dirty="0">
                <a:solidFill>
                  <a:srgbClr val="FFC000"/>
                </a:solidFill>
              </a:rPr>
              <a:t> </a:t>
            </a:r>
          </a:p>
          <a:p>
            <a:pPr>
              <a:buFont typeface="Wingdings" panose="05000000000000000000" pitchFamily="2" charset="2"/>
              <a:buChar char="§"/>
            </a:pPr>
            <a:r>
              <a:rPr lang="en-GB" u="sng" dirty="0">
                <a:solidFill>
                  <a:srgbClr val="FFC000"/>
                </a:solidFill>
                <a:hlinkClick r:id="rId4"/>
              </a:rPr>
              <a:t>Islamic relief</a:t>
            </a:r>
            <a:r>
              <a:rPr lang="en-GB" dirty="0">
                <a:solidFill>
                  <a:srgbClr val="FFC000"/>
                </a:solidFill>
              </a:rPr>
              <a:t> </a:t>
            </a:r>
          </a:p>
          <a:p>
            <a:pPr>
              <a:buFont typeface="Wingdings" panose="05000000000000000000" pitchFamily="2" charset="2"/>
              <a:buChar char="§"/>
            </a:pPr>
            <a:r>
              <a:rPr lang="en-GB" u="sng" dirty="0" err="1">
                <a:solidFill>
                  <a:srgbClr val="FFC000"/>
                </a:solidFill>
                <a:hlinkClick r:id="rId5"/>
              </a:rPr>
              <a:t>Medicins</a:t>
            </a:r>
            <a:r>
              <a:rPr lang="en-GB" u="sng" dirty="0">
                <a:solidFill>
                  <a:srgbClr val="FFC000"/>
                </a:solidFill>
                <a:hlinkClick r:id="rId5"/>
              </a:rPr>
              <a:t> Sans </a:t>
            </a:r>
            <a:r>
              <a:rPr lang="en-GB" u="sng" dirty="0" err="1">
                <a:solidFill>
                  <a:srgbClr val="FFC000"/>
                </a:solidFill>
                <a:hlinkClick r:id="rId5"/>
              </a:rPr>
              <a:t>Frontieres</a:t>
            </a:r>
            <a:endParaRPr lang="en-GB" u="sng" dirty="0">
              <a:solidFill>
                <a:srgbClr val="FFC000"/>
              </a:solidFill>
            </a:endParaRPr>
          </a:p>
          <a:p>
            <a:pPr marL="0" indent="0">
              <a:buNone/>
            </a:pPr>
            <a:endParaRPr lang="en-GB" dirty="0">
              <a:solidFill>
                <a:srgbClr val="FFC000"/>
              </a:solidFill>
            </a:endParaRPr>
          </a:p>
          <a:p>
            <a:pPr marL="0" indent="0" algn="ctr">
              <a:buNone/>
            </a:pPr>
            <a:r>
              <a:rPr lang="en-GB" i="1" dirty="0"/>
              <a:t>Some work across areas, sometimes in coalitions.</a:t>
            </a:r>
          </a:p>
          <a:p>
            <a:pPr marL="0" indent="0">
              <a:buNone/>
            </a:pPr>
            <a:r>
              <a:rPr lang="en-GB" dirty="0">
                <a:solidFill>
                  <a:srgbClr val="00B0F0"/>
                </a:solidFill>
              </a:rPr>
              <a:t>The </a:t>
            </a:r>
            <a:r>
              <a:rPr lang="en-GB" dirty="0">
                <a:solidFill>
                  <a:srgbClr val="00B0F0"/>
                </a:solidFill>
                <a:hlinkClick r:id="rId6"/>
              </a:rPr>
              <a:t>World Association</a:t>
            </a:r>
            <a:r>
              <a:rPr lang="en-GB" dirty="0">
                <a:solidFill>
                  <a:srgbClr val="00B0F0"/>
                </a:solidFill>
              </a:rPr>
              <a:t> of Non-Government Organizations hold a world-wide directory of NGOs. </a:t>
            </a:r>
          </a:p>
          <a:p>
            <a:endParaRPr lang="en-GB" dirty="0"/>
          </a:p>
        </p:txBody>
      </p:sp>
    </p:spTree>
    <p:extLst>
      <p:ext uri="{BB962C8B-B14F-4D97-AF65-F5344CB8AC3E}">
        <p14:creationId xmlns:p14="http://schemas.microsoft.com/office/powerpoint/2010/main" val="1200607522"/>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5CD6016-7BC4-6FD4-7377-410B9D83245D}"/>
              </a:ext>
            </a:extLst>
          </p:cNvPr>
          <p:cNvSpPr>
            <a:spLocks noGrp="1"/>
          </p:cNvSpPr>
          <p:nvPr>
            <p:ph type="title"/>
          </p:nvPr>
        </p:nvSpPr>
        <p:spPr/>
        <p:txBody>
          <a:bodyPr>
            <a:noAutofit/>
          </a:bodyPr>
          <a:lstStyle/>
          <a:p>
            <a:r>
              <a:rPr lang="en-GB" sz="3600" b="1" i="0" dirty="0">
                <a:effectLst/>
              </a:rPr>
              <a:t>World Federation of Public Health Associations </a:t>
            </a:r>
            <a:r>
              <a:rPr lang="en-GB" sz="3600" b="1" dirty="0"/>
              <a:t>(</a:t>
            </a:r>
            <a:r>
              <a:rPr lang="en-GB" sz="3600" b="1" i="0" dirty="0">
                <a:effectLst/>
              </a:rPr>
              <a:t>WFPHA)</a:t>
            </a:r>
            <a:endParaRPr lang="en-GB" sz="3600" b="1" dirty="0"/>
          </a:p>
        </p:txBody>
      </p:sp>
      <p:sp>
        <p:nvSpPr>
          <p:cNvPr id="3" name="Content Placeholder 2">
            <a:extLst>
              <a:ext uri="{FF2B5EF4-FFF2-40B4-BE49-F238E27FC236}">
                <a16:creationId xmlns:a16="http://schemas.microsoft.com/office/drawing/2014/main" id="{C777BE1F-CBFD-C7D1-A679-7CE71065DD65}"/>
              </a:ext>
            </a:extLst>
          </p:cNvPr>
          <p:cNvSpPr>
            <a:spLocks noGrp="1"/>
          </p:cNvSpPr>
          <p:nvPr>
            <p:ph idx="1"/>
          </p:nvPr>
        </p:nvSpPr>
        <p:spPr>
          <a:xfrm>
            <a:off x="457200" y="1417638"/>
            <a:ext cx="8229600" cy="4171602"/>
          </a:xfrm>
        </p:spPr>
        <p:txBody>
          <a:bodyPr>
            <a:normAutofit fontScale="25000" lnSpcReduction="20000"/>
          </a:bodyPr>
          <a:lstStyle/>
          <a:p>
            <a:pPr algn="l">
              <a:buFont typeface="Wingdings" panose="05000000000000000000" pitchFamily="2" charset="2"/>
              <a:buChar char="§"/>
            </a:pPr>
            <a:r>
              <a:rPr lang="en-GB" sz="8000" b="0" i="0" dirty="0">
                <a:solidFill>
                  <a:srgbClr val="000000"/>
                </a:solidFill>
                <a:effectLst/>
              </a:rPr>
              <a:t>The World Federation of Public Health Associations is an international, nongovernmental organisation bringing health workers throughout the world together for professional exchange, collaboration, and action. </a:t>
            </a:r>
          </a:p>
          <a:p>
            <a:pPr algn="l">
              <a:buFont typeface="Wingdings" panose="05000000000000000000" pitchFamily="2" charset="2"/>
              <a:buChar char="§"/>
            </a:pPr>
            <a:r>
              <a:rPr lang="en-GB" sz="8000" b="0" i="0" dirty="0">
                <a:solidFill>
                  <a:srgbClr val="000000"/>
                </a:solidFill>
                <a:effectLst/>
              </a:rPr>
              <a:t>Its members, currently numbering 70, are multidisciplinary national and regional public health societies whose own memberships include nurses, sanitarians, administrators, physicians, health educators, pharmacists, anthropologists, researchers, and many other persons interested in public health. </a:t>
            </a:r>
          </a:p>
          <a:p>
            <a:pPr algn="l">
              <a:buFont typeface="Wingdings" panose="05000000000000000000" pitchFamily="2" charset="2"/>
              <a:buChar char="§"/>
            </a:pPr>
            <a:r>
              <a:rPr lang="en-GB" sz="8000" b="0" i="0" dirty="0">
                <a:solidFill>
                  <a:srgbClr val="000000"/>
                </a:solidFill>
                <a:effectLst/>
              </a:rPr>
              <a:t>Founded in 1967, WFPHA is the only worldwide professional society representing and serving the broad field of public health, as distinct from single disciplines or occupations. </a:t>
            </a:r>
          </a:p>
          <a:p>
            <a:pPr algn="l">
              <a:buFont typeface="Wingdings" panose="05000000000000000000" pitchFamily="2" charset="2"/>
              <a:buChar char="§"/>
            </a:pPr>
            <a:endParaRPr lang="en-GB" sz="8000" b="0" i="0" dirty="0">
              <a:solidFill>
                <a:srgbClr val="000000"/>
              </a:solidFill>
              <a:effectLst/>
            </a:endParaRPr>
          </a:p>
          <a:p>
            <a:pPr>
              <a:buFont typeface="Wingdings" panose="05000000000000000000" pitchFamily="2" charset="2"/>
              <a:buChar char="§"/>
            </a:pPr>
            <a:r>
              <a:rPr lang="en-GB" sz="8000" b="0" i="0" dirty="0">
                <a:solidFill>
                  <a:srgbClr val="000000"/>
                </a:solidFill>
                <a:effectLst/>
              </a:rPr>
              <a:t>WFPHA enjoys official relations status with the World Health Organisation and maintains close ties with UNICEF and other international organisations </a:t>
            </a:r>
          </a:p>
          <a:p>
            <a:pPr marL="0" indent="0">
              <a:buNone/>
            </a:pPr>
            <a:r>
              <a:rPr lang="en-GB" sz="5500" dirty="0">
                <a:solidFill>
                  <a:srgbClr val="000000"/>
                </a:solidFill>
              </a:rPr>
              <a:t>                                                                                                                                        (UKPHA, 2022)</a:t>
            </a:r>
            <a:endParaRPr lang="en-GB" sz="5500" b="0" i="0" dirty="0">
              <a:solidFill>
                <a:srgbClr val="000000"/>
              </a:solidFill>
              <a:effectLst/>
            </a:endParaRPr>
          </a:p>
          <a:p>
            <a:pPr marL="0" indent="0" algn="l">
              <a:buNone/>
            </a:pPr>
            <a:endParaRPr lang="en-GB" sz="5500" b="0" i="0" dirty="0">
              <a:solidFill>
                <a:srgbClr val="000000"/>
              </a:solidFill>
              <a:effectLst/>
            </a:endParaRPr>
          </a:p>
          <a:p>
            <a:pPr marL="0" indent="0">
              <a:buNone/>
            </a:pPr>
            <a:r>
              <a:rPr lang="en-GB" sz="5500" dirty="0">
                <a:solidFill>
                  <a:srgbClr val="000000"/>
                </a:solidFill>
              </a:rPr>
              <a:t>                                                                                                                              </a:t>
            </a:r>
            <a:endParaRPr lang="en-GB" dirty="0"/>
          </a:p>
        </p:txBody>
      </p:sp>
    </p:spTree>
    <p:extLst>
      <p:ext uri="{BB962C8B-B14F-4D97-AF65-F5344CB8AC3E}">
        <p14:creationId xmlns:p14="http://schemas.microsoft.com/office/powerpoint/2010/main" val="1998141710"/>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5D9AC82-F954-F65E-5F6D-2AC1AF130A1E}"/>
              </a:ext>
            </a:extLst>
          </p:cNvPr>
          <p:cNvSpPr>
            <a:spLocks noGrp="1"/>
          </p:cNvSpPr>
          <p:nvPr>
            <p:ph type="ctrTitle"/>
          </p:nvPr>
        </p:nvSpPr>
        <p:spPr>
          <a:xfrm>
            <a:off x="683568" y="2132856"/>
            <a:ext cx="8062664" cy="1470025"/>
          </a:xfrm>
        </p:spPr>
        <p:txBody>
          <a:bodyPr>
            <a:normAutofit fontScale="90000"/>
          </a:bodyPr>
          <a:lstStyle/>
          <a:p>
            <a:r>
              <a:rPr lang="en-US" sz="4000" b="1" i="1" dirty="0">
                <a:solidFill>
                  <a:schemeClr val="bg1"/>
                </a:solidFill>
                <a:latin typeface="+mn-lt"/>
              </a:rPr>
              <a:t>What are the types of Nongovernmental </a:t>
            </a:r>
            <a:r>
              <a:rPr lang="en-US" sz="4000" b="1" i="1" dirty="0" err="1">
                <a:solidFill>
                  <a:schemeClr val="bg1"/>
                </a:solidFill>
                <a:latin typeface="+mn-lt"/>
              </a:rPr>
              <a:t>Organisation</a:t>
            </a:r>
            <a:r>
              <a:rPr lang="en-US" sz="4000" b="1" i="1" dirty="0">
                <a:solidFill>
                  <a:schemeClr val="bg1"/>
                </a:solidFill>
                <a:latin typeface="+mn-lt"/>
              </a:rPr>
              <a:t> in the UK</a:t>
            </a:r>
          </a:p>
        </p:txBody>
      </p:sp>
      <p:pic>
        <p:nvPicPr>
          <p:cNvPr id="3" name="Picture 2" descr="A picture containing vector graphics&#10;&#10;Description automatically generated">
            <a:extLst>
              <a:ext uri="{FF2B5EF4-FFF2-40B4-BE49-F238E27FC236}">
                <a16:creationId xmlns:a16="http://schemas.microsoft.com/office/drawing/2014/main" id="{DCC722A4-5CD1-43A7-BEAC-18861BC80622}"/>
              </a:ext>
            </a:extLst>
          </p:cNvPr>
          <p:cNvPicPr>
            <a:picLocks noChangeAspect="1"/>
          </p:cNvPicPr>
          <p:nvPr/>
        </p:nvPicPr>
        <p:blipFill>
          <a:blip r:embed="rId2" cstate="print">
            <a:duotone>
              <a:schemeClr val="accent1">
                <a:shade val="45000"/>
                <a:satMod val="135000"/>
              </a:schemeClr>
              <a:prstClr val="white"/>
            </a:duotone>
            <a:extLst>
              <a:ext uri="{28A0092B-C50C-407E-A947-70E740481C1C}">
                <a14:useLocalDpi xmlns:a14="http://schemas.microsoft.com/office/drawing/2010/main" val="0"/>
              </a:ext>
            </a:extLst>
          </a:blip>
          <a:stretch>
            <a:fillRect/>
          </a:stretch>
        </p:blipFill>
        <p:spPr>
          <a:xfrm>
            <a:off x="7092280" y="4365104"/>
            <a:ext cx="2051720" cy="1642034"/>
          </a:xfrm>
          <a:prstGeom prst="rect">
            <a:avLst/>
          </a:prstGeom>
        </p:spPr>
      </p:pic>
    </p:spTree>
    <p:extLst>
      <p:ext uri="{BB962C8B-B14F-4D97-AF65-F5344CB8AC3E}">
        <p14:creationId xmlns:p14="http://schemas.microsoft.com/office/powerpoint/2010/main" val="1918691502"/>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3E6DF5A-0722-450A-B0BD-8A00DE9295A1}"/>
              </a:ext>
            </a:extLst>
          </p:cNvPr>
          <p:cNvSpPr>
            <a:spLocks noGrp="1"/>
          </p:cNvSpPr>
          <p:nvPr>
            <p:ph type="title"/>
          </p:nvPr>
        </p:nvSpPr>
        <p:spPr/>
        <p:txBody>
          <a:bodyPr>
            <a:normAutofit fontScale="90000"/>
          </a:bodyPr>
          <a:lstStyle/>
          <a:p>
            <a:r>
              <a:rPr lang="en-GB" b="1" dirty="0"/>
              <a:t>UK Public Health Charity Organisation</a:t>
            </a:r>
          </a:p>
        </p:txBody>
      </p:sp>
      <p:sp>
        <p:nvSpPr>
          <p:cNvPr id="3" name="Content Placeholder 2">
            <a:extLst>
              <a:ext uri="{FF2B5EF4-FFF2-40B4-BE49-F238E27FC236}">
                <a16:creationId xmlns:a16="http://schemas.microsoft.com/office/drawing/2014/main" id="{E4208D1A-FE29-431E-8C0E-5631BA1A0F3E}"/>
              </a:ext>
            </a:extLst>
          </p:cNvPr>
          <p:cNvSpPr>
            <a:spLocks noGrp="1"/>
          </p:cNvSpPr>
          <p:nvPr>
            <p:ph idx="1"/>
          </p:nvPr>
        </p:nvSpPr>
        <p:spPr/>
        <p:txBody>
          <a:bodyPr>
            <a:normAutofit fontScale="92500" lnSpcReduction="10000"/>
          </a:bodyPr>
          <a:lstStyle/>
          <a:p>
            <a:pPr>
              <a:buFont typeface="Wingdings" panose="05000000000000000000" pitchFamily="2" charset="2"/>
              <a:buChar char="§"/>
            </a:pPr>
            <a:r>
              <a:rPr lang="en-GB" sz="2400" b="1" dirty="0"/>
              <a:t>The Health Foundation</a:t>
            </a:r>
            <a:r>
              <a:rPr lang="en-GB" sz="2400" dirty="0"/>
              <a:t>: The Health Foundation is an independent charity for health care for people in the UK.</a:t>
            </a:r>
          </a:p>
          <a:p>
            <a:pPr>
              <a:buFont typeface="Wingdings" panose="05000000000000000000" pitchFamily="2" charset="2"/>
              <a:buChar char="§"/>
            </a:pPr>
            <a:r>
              <a:rPr lang="en-GB" sz="2400" b="1" dirty="0"/>
              <a:t>Royal Society for Public Health (</a:t>
            </a:r>
            <a:r>
              <a:rPr lang="en-GB" sz="2400" dirty="0"/>
              <a:t>RSPH) is an independent, multi-disciplinary charity dedicated to the improvement of the public's health.</a:t>
            </a:r>
          </a:p>
          <a:p>
            <a:pPr>
              <a:buFont typeface="Wingdings" panose="05000000000000000000" pitchFamily="2" charset="2"/>
              <a:buChar char="§"/>
            </a:pPr>
            <a:r>
              <a:rPr lang="en-GB" sz="2400" b="1" dirty="0"/>
              <a:t>Diabetes UK</a:t>
            </a:r>
            <a:r>
              <a:rPr lang="en-GB" sz="2400" dirty="0"/>
              <a:t>, the leading charity for people living with diabetes in the UK. </a:t>
            </a:r>
          </a:p>
          <a:p>
            <a:pPr>
              <a:buFont typeface="Wingdings" panose="05000000000000000000" pitchFamily="2" charset="2"/>
              <a:buChar char="§"/>
            </a:pPr>
            <a:r>
              <a:rPr lang="en-GB" sz="2400" b="1" dirty="0"/>
              <a:t>UK Public Health Association </a:t>
            </a:r>
            <a:r>
              <a:rPr lang="en-GB" sz="2400" dirty="0"/>
              <a:t>(UKPHA) - is an independent voluntary organisation, formed by the coming together of three organisations in 1999 to unite the public health movement in the UK.</a:t>
            </a:r>
          </a:p>
          <a:p>
            <a:pPr>
              <a:buFont typeface="Wingdings" panose="05000000000000000000" pitchFamily="2" charset="2"/>
              <a:buChar char="§"/>
            </a:pPr>
            <a:endParaRPr lang="en-GB" sz="2400" dirty="0"/>
          </a:p>
        </p:txBody>
      </p:sp>
    </p:spTree>
    <p:extLst>
      <p:ext uri="{BB962C8B-B14F-4D97-AF65-F5344CB8AC3E}">
        <p14:creationId xmlns:p14="http://schemas.microsoft.com/office/powerpoint/2010/main" val="1365281845"/>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7697FFD-8055-4610-A298-FB5163A1229E}"/>
              </a:ext>
            </a:extLst>
          </p:cNvPr>
          <p:cNvSpPr>
            <a:spLocks noGrp="1"/>
          </p:cNvSpPr>
          <p:nvPr>
            <p:ph type="title"/>
          </p:nvPr>
        </p:nvSpPr>
        <p:spPr/>
        <p:txBody>
          <a:bodyPr>
            <a:normAutofit fontScale="90000"/>
          </a:bodyPr>
          <a:lstStyle/>
          <a:p>
            <a:r>
              <a:rPr lang="en-GB" b="1" dirty="0"/>
              <a:t>Other Public Health Organisation</a:t>
            </a:r>
          </a:p>
        </p:txBody>
      </p:sp>
      <p:sp>
        <p:nvSpPr>
          <p:cNvPr id="3" name="Content Placeholder 2">
            <a:extLst>
              <a:ext uri="{FF2B5EF4-FFF2-40B4-BE49-F238E27FC236}">
                <a16:creationId xmlns:a16="http://schemas.microsoft.com/office/drawing/2014/main" id="{C215C634-527B-4D2C-B3D3-ECDA10403B68}"/>
              </a:ext>
            </a:extLst>
          </p:cNvPr>
          <p:cNvSpPr>
            <a:spLocks noGrp="1"/>
          </p:cNvSpPr>
          <p:nvPr>
            <p:ph idx="1"/>
          </p:nvPr>
        </p:nvSpPr>
        <p:spPr/>
        <p:txBody>
          <a:bodyPr/>
          <a:lstStyle/>
          <a:p>
            <a:pPr>
              <a:buFont typeface="Wingdings" panose="05000000000000000000" pitchFamily="2" charset="2"/>
              <a:buChar char="§"/>
            </a:pPr>
            <a:r>
              <a:rPr lang="en-GB" dirty="0"/>
              <a:t>There are many other organisations that  contribute to </a:t>
            </a:r>
            <a:r>
              <a:rPr lang="en-GB" dirty="0">
                <a:hlinkClick r:id="rId2"/>
              </a:rPr>
              <a:t>global public health</a:t>
            </a:r>
            <a:r>
              <a:rPr lang="en-GB" dirty="0"/>
              <a:t> in some way. </a:t>
            </a:r>
          </a:p>
          <a:p>
            <a:pPr>
              <a:buFont typeface="Wingdings" panose="05000000000000000000" pitchFamily="2" charset="2"/>
              <a:buChar char="§"/>
            </a:pPr>
            <a:r>
              <a:rPr lang="en-GB" dirty="0"/>
              <a:t>Some of these organisation focus on one health issue/country only.</a:t>
            </a:r>
          </a:p>
          <a:p>
            <a:endParaRPr lang="en-GB" dirty="0"/>
          </a:p>
        </p:txBody>
      </p:sp>
    </p:spTree>
    <p:extLst>
      <p:ext uri="{BB962C8B-B14F-4D97-AF65-F5344CB8AC3E}">
        <p14:creationId xmlns:p14="http://schemas.microsoft.com/office/powerpoint/2010/main" val="1408402256"/>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90804AD-B8E6-4528-9AF9-D68BA676553E}"/>
              </a:ext>
            </a:extLst>
          </p:cNvPr>
          <p:cNvSpPr>
            <a:spLocks noGrp="1"/>
          </p:cNvSpPr>
          <p:nvPr>
            <p:ph type="title"/>
          </p:nvPr>
        </p:nvSpPr>
        <p:spPr/>
        <p:txBody>
          <a:bodyPr>
            <a:normAutofit/>
          </a:bodyPr>
          <a:lstStyle/>
          <a:p>
            <a:r>
              <a:rPr lang="en-GB" b="1" dirty="0"/>
              <a:t>Types of NGOs</a:t>
            </a:r>
          </a:p>
        </p:txBody>
      </p:sp>
      <p:sp>
        <p:nvSpPr>
          <p:cNvPr id="3" name="Content Placeholder 2">
            <a:extLst>
              <a:ext uri="{FF2B5EF4-FFF2-40B4-BE49-F238E27FC236}">
                <a16:creationId xmlns:a16="http://schemas.microsoft.com/office/drawing/2014/main" id="{61FEB29D-470C-4C29-BE03-612E79058573}"/>
              </a:ext>
            </a:extLst>
          </p:cNvPr>
          <p:cNvSpPr>
            <a:spLocks noGrp="1"/>
          </p:cNvSpPr>
          <p:nvPr>
            <p:ph idx="1"/>
          </p:nvPr>
        </p:nvSpPr>
        <p:spPr/>
        <p:txBody>
          <a:bodyPr>
            <a:normAutofit fontScale="47500" lnSpcReduction="20000"/>
          </a:bodyPr>
          <a:lstStyle/>
          <a:p>
            <a:pPr marL="0" indent="0">
              <a:buNone/>
            </a:pPr>
            <a:r>
              <a:rPr lang="en-GB" dirty="0"/>
              <a:t>General types of NGOs include</a:t>
            </a:r>
          </a:p>
          <a:p>
            <a:pPr marL="0" indent="0">
              <a:buNone/>
            </a:pPr>
            <a:endParaRPr lang="en-GB" dirty="0"/>
          </a:p>
          <a:p>
            <a:pPr>
              <a:buFont typeface="Wingdings" panose="05000000000000000000" pitchFamily="2" charset="2"/>
              <a:buChar char="§"/>
            </a:pPr>
            <a:r>
              <a:rPr lang="en-GB" sz="4200" dirty="0"/>
              <a:t>Professional membership organizations, such as the </a:t>
            </a:r>
            <a:r>
              <a:rPr lang="en-GB" sz="4200" i="1" dirty="0"/>
              <a:t>Royal Society for Public Health (RSPH); American Public Health Association</a:t>
            </a:r>
          </a:p>
          <a:p>
            <a:pPr>
              <a:buFont typeface="Wingdings" panose="05000000000000000000" pitchFamily="2" charset="2"/>
              <a:buChar char="§"/>
            </a:pPr>
            <a:r>
              <a:rPr lang="en-GB" sz="4200" dirty="0"/>
              <a:t>Organisations that focus on a specific health problem, such as the </a:t>
            </a:r>
            <a:r>
              <a:rPr lang="en-GB" sz="4200" i="1" dirty="0"/>
              <a:t>Alzheimer's Research UK</a:t>
            </a:r>
            <a:r>
              <a:rPr lang="en-GB" sz="4200" dirty="0"/>
              <a:t>; </a:t>
            </a:r>
            <a:r>
              <a:rPr lang="en-GB" sz="4200" i="1" dirty="0"/>
              <a:t>American Cancer Society</a:t>
            </a:r>
          </a:p>
          <a:p>
            <a:pPr>
              <a:buFont typeface="Wingdings" panose="05000000000000000000" pitchFamily="2" charset="2"/>
              <a:buChar char="§"/>
            </a:pPr>
            <a:r>
              <a:rPr lang="en-GB" sz="4200" dirty="0"/>
              <a:t>Foundations that support health projects and influence public policy development. For example</a:t>
            </a:r>
          </a:p>
          <a:p>
            <a:pPr>
              <a:buFont typeface="Wingdings" panose="05000000000000000000" pitchFamily="2" charset="2"/>
              <a:buChar char="§"/>
            </a:pPr>
            <a:r>
              <a:rPr lang="en-GB" sz="4200" b="1" i="1" dirty="0"/>
              <a:t>CARE</a:t>
            </a:r>
            <a:r>
              <a:rPr lang="en-GB" sz="4200" i="1" dirty="0"/>
              <a:t>-</a:t>
            </a:r>
            <a:r>
              <a:rPr lang="en-GB" sz="4200" dirty="0"/>
              <a:t>which fights global poverty, and </a:t>
            </a:r>
          </a:p>
          <a:p>
            <a:pPr>
              <a:buFont typeface="Wingdings" panose="05000000000000000000" pitchFamily="2" charset="2"/>
              <a:buChar char="§"/>
            </a:pPr>
            <a:r>
              <a:rPr lang="en-GB" sz="4200" b="1" dirty="0"/>
              <a:t>Bill and Melinda Gates Foundation</a:t>
            </a:r>
            <a:r>
              <a:rPr lang="en-GB" sz="4200" dirty="0"/>
              <a:t>-which funds public health projects around the world</a:t>
            </a:r>
          </a:p>
          <a:p>
            <a:pPr>
              <a:buFont typeface="Wingdings" panose="05000000000000000000" pitchFamily="2" charset="2"/>
              <a:buChar char="§"/>
            </a:pPr>
            <a:endParaRPr lang="en-GB" sz="3600" i="1" dirty="0"/>
          </a:p>
          <a:p>
            <a:pPr>
              <a:buFont typeface="Wingdings" panose="05000000000000000000" pitchFamily="2" charset="2"/>
              <a:buChar char="§"/>
            </a:pPr>
            <a:endParaRPr lang="en-GB" sz="2800" dirty="0"/>
          </a:p>
          <a:p>
            <a:pPr marL="0" indent="0">
              <a:buNone/>
            </a:pPr>
            <a:endParaRPr lang="en-GB" sz="2800" dirty="0"/>
          </a:p>
          <a:p>
            <a:pPr marL="0" indent="0" algn="ctr">
              <a:buNone/>
            </a:pPr>
            <a:r>
              <a:rPr lang="en-GB" sz="1600" dirty="0"/>
              <a:t>                             </a:t>
            </a:r>
          </a:p>
          <a:p>
            <a:pPr marL="0" lvl="0" indent="0" algn="ctr" fontAlgn="base">
              <a:spcBef>
                <a:spcPct val="0"/>
              </a:spcBef>
              <a:spcAft>
                <a:spcPct val="0"/>
              </a:spcAft>
              <a:buNone/>
            </a:pPr>
            <a:r>
              <a:rPr lang="en-US" sz="1600" dirty="0">
                <a:cs typeface="Arial" pitchFamily="34" charset="0"/>
              </a:rPr>
              <a:t>Institute of Medicine. Who will keep the public healthy? Workshop summary. Washington, DC: The National Academies Press; 2003.</a:t>
            </a:r>
          </a:p>
          <a:p>
            <a:endParaRPr lang="en-GB" dirty="0"/>
          </a:p>
          <a:p>
            <a:endParaRPr lang="en-GB" dirty="0"/>
          </a:p>
        </p:txBody>
      </p:sp>
    </p:spTree>
    <p:extLst>
      <p:ext uri="{BB962C8B-B14F-4D97-AF65-F5344CB8AC3E}">
        <p14:creationId xmlns:p14="http://schemas.microsoft.com/office/powerpoint/2010/main" val="1318776711"/>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8579103-F948-4044-8261-8C28370C7169}"/>
              </a:ext>
            </a:extLst>
          </p:cNvPr>
          <p:cNvSpPr>
            <a:spLocks noGrp="1"/>
          </p:cNvSpPr>
          <p:nvPr>
            <p:ph type="title"/>
          </p:nvPr>
        </p:nvSpPr>
        <p:spPr/>
        <p:txBody>
          <a:bodyPr/>
          <a:lstStyle/>
          <a:p>
            <a:r>
              <a:rPr lang="en-GB" b="1" dirty="0"/>
              <a:t>Activity</a:t>
            </a:r>
          </a:p>
        </p:txBody>
      </p:sp>
      <p:sp>
        <p:nvSpPr>
          <p:cNvPr id="3" name="Content Placeholder 2">
            <a:extLst>
              <a:ext uri="{FF2B5EF4-FFF2-40B4-BE49-F238E27FC236}">
                <a16:creationId xmlns:a16="http://schemas.microsoft.com/office/drawing/2014/main" id="{5AD08C7D-7EB7-4F19-9F46-B0E94B64D686}"/>
              </a:ext>
            </a:extLst>
          </p:cNvPr>
          <p:cNvSpPr>
            <a:spLocks noGrp="1"/>
          </p:cNvSpPr>
          <p:nvPr>
            <p:ph idx="1"/>
          </p:nvPr>
        </p:nvSpPr>
        <p:spPr/>
        <p:txBody>
          <a:bodyPr>
            <a:noAutofit/>
          </a:bodyPr>
          <a:lstStyle/>
          <a:p>
            <a:pPr>
              <a:buFont typeface="Wingdings" panose="05000000000000000000" pitchFamily="2" charset="2"/>
              <a:buChar char="§"/>
            </a:pPr>
            <a:r>
              <a:rPr lang="en-GB" sz="2800" dirty="0"/>
              <a:t>Working in a groups, research other Public Health </a:t>
            </a:r>
            <a:r>
              <a:rPr lang="en-GB" sz="2800" b="1" i="1" dirty="0"/>
              <a:t>non-governmental Organisations</a:t>
            </a:r>
            <a:r>
              <a:rPr lang="en-GB" sz="2800" dirty="0"/>
              <a:t> that exist outside the United Kingdom</a:t>
            </a:r>
          </a:p>
          <a:p>
            <a:pPr marL="0" indent="0" algn="ctr">
              <a:buNone/>
            </a:pPr>
            <a:endParaRPr lang="en-GB" sz="2800" b="1" dirty="0"/>
          </a:p>
          <a:p>
            <a:pPr marL="0" indent="0" algn="ctr">
              <a:buNone/>
            </a:pPr>
            <a:endParaRPr lang="en-GB" sz="2800" b="1" dirty="0"/>
          </a:p>
          <a:p>
            <a:pPr marL="0" indent="0" algn="ctr">
              <a:buNone/>
            </a:pPr>
            <a:endParaRPr lang="en-GB" sz="2800" b="1" dirty="0"/>
          </a:p>
          <a:p>
            <a:pPr marL="0" indent="0" algn="ctr">
              <a:buNone/>
            </a:pPr>
            <a:r>
              <a:rPr lang="en-GB" sz="2800" b="1" dirty="0"/>
              <a:t>Feedback your findings to the whole class</a:t>
            </a:r>
          </a:p>
          <a:p>
            <a:pPr marL="0" indent="0">
              <a:buNone/>
            </a:pPr>
            <a:r>
              <a:rPr lang="en-GB" sz="2800" dirty="0"/>
              <a:t>                                       </a:t>
            </a:r>
          </a:p>
        </p:txBody>
      </p:sp>
    </p:spTree>
    <p:extLst>
      <p:ext uri="{BB962C8B-B14F-4D97-AF65-F5344CB8AC3E}">
        <p14:creationId xmlns:p14="http://schemas.microsoft.com/office/powerpoint/2010/main" val="2665191797"/>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5D9AC82-F954-F65E-5F6D-2AC1AF130A1E}"/>
              </a:ext>
            </a:extLst>
          </p:cNvPr>
          <p:cNvSpPr>
            <a:spLocks noGrp="1"/>
          </p:cNvSpPr>
          <p:nvPr>
            <p:ph type="ctrTitle"/>
          </p:nvPr>
        </p:nvSpPr>
        <p:spPr>
          <a:xfrm>
            <a:off x="611560" y="2204864"/>
            <a:ext cx="8062664" cy="1470025"/>
          </a:xfrm>
        </p:spPr>
        <p:txBody>
          <a:bodyPr>
            <a:normAutofit/>
          </a:bodyPr>
          <a:lstStyle/>
          <a:p>
            <a:r>
              <a:rPr lang="en-US" sz="4000" b="1" i="1" dirty="0">
                <a:solidFill>
                  <a:schemeClr val="bg1"/>
                </a:solidFill>
                <a:latin typeface="+mn-lt"/>
              </a:rPr>
              <a:t>What are the different Public Health sectors in the UK</a:t>
            </a:r>
            <a:r>
              <a:rPr lang="en-US" sz="4000" b="1" i="1" dirty="0">
                <a:solidFill>
                  <a:schemeClr val="bg1"/>
                </a:solidFill>
                <a:latin typeface="Century Gothic" panose="020B0502020202020204" pitchFamily="34" charset="0"/>
              </a:rPr>
              <a:t>?</a:t>
            </a:r>
          </a:p>
        </p:txBody>
      </p:sp>
      <p:pic>
        <p:nvPicPr>
          <p:cNvPr id="3" name="Picture 2" descr="A picture containing vector graphics&#10;&#10;Description automatically generated">
            <a:extLst>
              <a:ext uri="{FF2B5EF4-FFF2-40B4-BE49-F238E27FC236}">
                <a16:creationId xmlns:a16="http://schemas.microsoft.com/office/drawing/2014/main" id="{DCC722A4-5CD1-43A7-BEAC-18861BC80622}"/>
              </a:ext>
            </a:extLst>
          </p:cNvPr>
          <p:cNvPicPr>
            <a:picLocks noChangeAspect="1"/>
          </p:cNvPicPr>
          <p:nvPr/>
        </p:nvPicPr>
        <p:blipFill>
          <a:blip r:embed="rId2" cstate="print">
            <a:duotone>
              <a:schemeClr val="accent1">
                <a:shade val="45000"/>
                <a:satMod val="135000"/>
              </a:schemeClr>
              <a:prstClr val="white"/>
            </a:duotone>
            <a:extLst>
              <a:ext uri="{28A0092B-C50C-407E-A947-70E740481C1C}">
                <a14:useLocalDpi xmlns:a14="http://schemas.microsoft.com/office/drawing/2010/main" val="0"/>
              </a:ext>
            </a:extLst>
          </a:blip>
          <a:stretch>
            <a:fillRect/>
          </a:stretch>
        </p:blipFill>
        <p:spPr>
          <a:xfrm>
            <a:off x="7092280" y="4293096"/>
            <a:ext cx="2051720" cy="1642034"/>
          </a:xfrm>
          <a:prstGeom prst="rect">
            <a:avLst/>
          </a:prstGeom>
        </p:spPr>
      </p:pic>
    </p:spTree>
    <p:extLst>
      <p:ext uri="{BB962C8B-B14F-4D97-AF65-F5344CB8AC3E}">
        <p14:creationId xmlns:p14="http://schemas.microsoft.com/office/powerpoint/2010/main" val="3648154853"/>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BDE36B6-7939-7889-0E9F-0957C1B0F631}"/>
              </a:ext>
            </a:extLst>
          </p:cNvPr>
          <p:cNvSpPr>
            <a:spLocks noGrp="1"/>
          </p:cNvSpPr>
          <p:nvPr>
            <p:ph type="title"/>
          </p:nvPr>
        </p:nvSpPr>
        <p:spPr/>
        <p:txBody>
          <a:bodyPr>
            <a:normAutofit/>
          </a:bodyPr>
          <a:lstStyle/>
          <a:p>
            <a:r>
              <a:rPr lang="en-GB" altLang="en-US" sz="4400" b="1" dirty="0">
                <a:latin typeface="+mj-lt"/>
              </a:rPr>
              <a:t>Public Health Sectors</a:t>
            </a:r>
            <a:endParaRPr lang="en-GB" dirty="0"/>
          </a:p>
        </p:txBody>
      </p:sp>
      <p:sp>
        <p:nvSpPr>
          <p:cNvPr id="3" name="Content Placeholder 2">
            <a:extLst>
              <a:ext uri="{FF2B5EF4-FFF2-40B4-BE49-F238E27FC236}">
                <a16:creationId xmlns:a16="http://schemas.microsoft.com/office/drawing/2014/main" id="{B0AC3DFC-C9C6-D38C-6FC6-DD8FF15E0687}"/>
              </a:ext>
            </a:extLst>
          </p:cNvPr>
          <p:cNvSpPr>
            <a:spLocks noGrp="1"/>
          </p:cNvSpPr>
          <p:nvPr>
            <p:ph idx="1"/>
          </p:nvPr>
        </p:nvSpPr>
        <p:spPr/>
        <p:txBody>
          <a:bodyPr>
            <a:normAutofit fontScale="85000" lnSpcReduction="10000"/>
          </a:bodyPr>
          <a:lstStyle/>
          <a:p>
            <a:pPr>
              <a:buFont typeface="Wingdings" panose="05000000000000000000" pitchFamily="2" charset="2"/>
              <a:buChar char="§"/>
            </a:pPr>
            <a:r>
              <a:rPr lang="en-GB" b="0" i="0" dirty="0">
                <a:solidFill>
                  <a:srgbClr val="333333"/>
                </a:solidFill>
                <a:effectLst/>
              </a:rPr>
              <a:t>People working in public health may be employed in a range of different organisations.</a:t>
            </a:r>
          </a:p>
          <a:p>
            <a:pPr>
              <a:buFont typeface="Wingdings" panose="05000000000000000000" pitchFamily="2" charset="2"/>
              <a:buChar char="§"/>
            </a:pPr>
            <a:r>
              <a:rPr lang="en-GB" dirty="0"/>
              <a:t>There are  three main employing sectors in public health. These include:</a:t>
            </a:r>
          </a:p>
          <a:p>
            <a:pPr algn="l">
              <a:buFont typeface="Arial" panose="020B0604020202020204" pitchFamily="34" charset="0"/>
              <a:buChar char="•"/>
            </a:pPr>
            <a:r>
              <a:rPr lang="en-GB" b="1" dirty="0">
                <a:solidFill>
                  <a:srgbClr val="333333"/>
                </a:solidFill>
                <a:latin typeface="Frutiger W01"/>
              </a:rPr>
              <a:t>P</a:t>
            </a:r>
            <a:r>
              <a:rPr lang="en-GB" b="1" i="0" dirty="0">
                <a:solidFill>
                  <a:srgbClr val="333333"/>
                </a:solidFill>
                <a:effectLst/>
                <a:latin typeface="Frutiger W01"/>
              </a:rPr>
              <a:t>ublic sector </a:t>
            </a:r>
            <a:r>
              <a:rPr lang="en-GB" b="0" i="0" dirty="0">
                <a:solidFill>
                  <a:srgbClr val="333333"/>
                </a:solidFill>
                <a:effectLst/>
                <a:latin typeface="Frutiger W01"/>
              </a:rPr>
              <a:t>- local government, the civil service, the NHS and higher education </a:t>
            </a:r>
          </a:p>
          <a:p>
            <a:pPr algn="l">
              <a:buFont typeface="Arial" panose="020B0604020202020204" pitchFamily="34" charset="0"/>
              <a:buChar char="•"/>
            </a:pPr>
            <a:r>
              <a:rPr lang="en-GB" b="1" dirty="0">
                <a:solidFill>
                  <a:srgbClr val="333333"/>
                </a:solidFill>
                <a:latin typeface="Frutiger W01"/>
              </a:rPr>
              <a:t>P</a:t>
            </a:r>
            <a:r>
              <a:rPr lang="en-GB" b="1" i="0" dirty="0">
                <a:solidFill>
                  <a:srgbClr val="333333"/>
                </a:solidFill>
                <a:effectLst/>
                <a:latin typeface="Frutiger W01"/>
              </a:rPr>
              <a:t>rivate sector </a:t>
            </a:r>
            <a:r>
              <a:rPr lang="en-GB" b="0" i="0" dirty="0">
                <a:solidFill>
                  <a:srgbClr val="333333"/>
                </a:solidFill>
                <a:effectLst/>
                <a:latin typeface="Frutiger W01"/>
              </a:rPr>
              <a:t>-  private and independent companies, organisations and consultancy firms</a:t>
            </a:r>
          </a:p>
          <a:p>
            <a:pPr algn="l">
              <a:buFont typeface="Arial" panose="020B0604020202020204" pitchFamily="34" charset="0"/>
              <a:buChar char="•"/>
            </a:pPr>
            <a:r>
              <a:rPr lang="en-GB" b="1" dirty="0">
                <a:solidFill>
                  <a:srgbClr val="333333"/>
                </a:solidFill>
                <a:latin typeface="Frutiger W01"/>
              </a:rPr>
              <a:t>T</a:t>
            </a:r>
            <a:r>
              <a:rPr lang="en-GB" b="1" i="0" dirty="0">
                <a:solidFill>
                  <a:srgbClr val="333333"/>
                </a:solidFill>
                <a:effectLst/>
                <a:latin typeface="Frutiger W01"/>
              </a:rPr>
              <a:t>hird sector </a:t>
            </a:r>
            <a:r>
              <a:rPr lang="en-GB" b="0" i="0" dirty="0">
                <a:solidFill>
                  <a:srgbClr val="333333"/>
                </a:solidFill>
                <a:effectLst/>
                <a:latin typeface="Frutiger W01"/>
              </a:rPr>
              <a:t>- charities or social enterprises</a:t>
            </a:r>
          </a:p>
          <a:p>
            <a:pPr>
              <a:buFont typeface="Wingdings" panose="05000000000000000000" pitchFamily="2" charset="2"/>
              <a:buChar char="§"/>
            </a:pPr>
            <a:endParaRPr lang="en-GB" dirty="0"/>
          </a:p>
        </p:txBody>
      </p:sp>
    </p:spTree>
    <p:extLst>
      <p:ext uri="{BB962C8B-B14F-4D97-AF65-F5344CB8AC3E}">
        <p14:creationId xmlns:p14="http://schemas.microsoft.com/office/powerpoint/2010/main" val="2465269901"/>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290" name="Text Box 1"/>
          <p:cNvSpPr txBox="1">
            <a:spLocks noChangeArrowheads="1"/>
          </p:cNvSpPr>
          <p:nvPr/>
        </p:nvSpPr>
        <p:spPr bwMode="auto">
          <a:xfrm>
            <a:off x="457200" y="274638"/>
            <a:ext cx="8229600" cy="1143000"/>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3465A4"/>
                </a:solidFill>
                <a:round/>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anchor="ctr"/>
          <a:lstStyle>
            <a:lvl1pPr eaLnBrk="0" hangingPunct="0">
              <a:spcBef>
                <a:spcPts val="800"/>
              </a:spcBef>
              <a:tabLst>
                <a:tab pos="0" algn="l"/>
                <a:tab pos="914400" algn="l"/>
                <a:tab pos="1828800" algn="l"/>
                <a:tab pos="2743200" algn="l"/>
                <a:tab pos="3657600" algn="l"/>
                <a:tab pos="4572000" algn="l"/>
                <a:tab pos="5486400" algn="l"/>
                <a:tab pos="6400800" algn="l"/>
                <a:tab pos="7315200" algn="l"/>
                <a:tab pos="8229600" algn="l"/>
                <a:tab pos="9144000" algn="l"/>
                <a:tab pos="10058400" algn="l"/>
              </a:tabLst>
              <a:defRPr sz="3200">
                <a:solidFill>
                  <a:srgbClr val="000000"/>
                </a:solidFill>
                <a:latin typeface="Calibri" pitchFamily="32" charset="0"/>
                <a:ea typeface="DejaVu Sans" charset="0"/>
                <a:cs typeface="DejaVu Sans" charset="0"/>
              </a:defRPr>
            </a:lvl1pPr>
            <a:lvl2pPr eaLnBrk="0" hangingPunct="0">
              <a:spcBef>
                <a:spcPts val="700"/>
              </a:spcBef>
              <a:tabLst>
                <a:tab pos="0" algn="l"/>
                <a:tab pos="914400" algn="l"/>
                <a:tab pos="1828800" algn="l"/>
                <a:tab pos="2743200" algn="l"/>
                <a:tab pos="3657600" algn="l"/>
                <a:tab pos="4572000" algn="l"/>
                <a:tab pos="5486400" algn="l"/>
                <a:tab pos="6400800" algn="l"/>
                <a:tab pos="7315200" algn="l"/>
                <a:tab pos="8229600" algn="l"/>
                <a:tab pos="9144000" algn="l"/>
                <a:tab pos="10058400" algn="l"/>
              </a:tabLst>
              <a:defRPr sz="2800">
                <a:solidFill>
                  <a:srgbClr val="000000"/>
                </a:solidFill>
                <a:latin typeface="Calibri" pitchFamily="32" charset="0"/>
                <a:ea typeface="DejaVu Sans" charset="0"/>
                <a:cs typeface="DejaVu Sans" charset="0"/>
              </a:defRPr>
            </a:lvl2pPr>
            <a:lvl3pPr eaLnBrk="0" hangingPunct="0">
              <a:spcBef>
                <a:spcPts val="600"/>
              </a:spcBef>
              <a:tabLst>
                <a:tab pos="0" algn="l"/>
                <a:tab pos="914400" algn="l"/>
                <a:tab pos="1828800" algn="l"/>
                <a:tab pos="2743200" algn="l"/>
                <a:tab pos="3657600" algn="l"/>
                <a:tab pos="4572000" algn="l"/>
                <a:tab pos="5486400" algn="l"/>
                <a:tab pos="6400800" algn="l"/>
                <a:tab pos="7315200" algn="l"/>
                <a:tab pos="8229600" algn="l"/>
                <a:tab pos="9144000" algn="l"/>
                <a:tab pos="10058400" algn="l"/>
              </a:tabLst>
              <a:defRPr sz="2400">
                <a:solidFill>
                  <a:srgbClr val="000000"/>
                </a:solidFill>
                <a:latin typeface="Calibri" pitchFamily="32" charset="0"/>
                <a:ea typeface="DejaVu Sans" charset="0"/>
                <a:cs typeface="DejaVu Sans" charset="0"/>
              </a:defRPr>
            </a:lvl3pPr>
            <a:lvl4pPr eaLnBrk="0" hangingPunct="0">
              <a:spcBef>
                <a:spcPts val="500"/>
              </a:spcBef>
              <a:tabLst>
                <a:tab pos="0" algn="l"/>
                <a:tab pos="914400" algn="l"/>
                <a:tab pos="1828800" algn="l"/>
                <a:tab pos="2743200" algn="l"/>
                <a:tab pos="3657600" algn="l"/>
                <a:tab pos="4572000" algn="l"/>
                <a:tab pos="5486400" algn="l"/>
                <a:tab pos="6400800" algn="l"/>
                <a:tab pos="7315200" algn="l"/>
                <a:tab pos="8229600" algn="l"/>
                <a:tab pos="9144000" algn="l"/>
                <a:tab pos="10058400" algn="l"/>
              </a:tabLst>
              <a:defRPr sz="2000">
                <a:solidFill>
                  <a:srgbClr val="000000"/>
                </a:solidFill>
                <a:latin typeface="Calibri" pitchFamily="32" charset="0"/>
                <a:ea typeface="DejaVu Sans" charset="0"/>
                <a:cs typeface="DejaVu Sans" charset="0"/>
              </a:defRPr>
            </a:lvl4pPr>
            <a:lvl5pPr eaLnBrk="0" hangingPunct="0">
              <a:spcBef>
                <a:spcPts val="500"/>
              </a:spcBef>
              <a:tabLst>
                <a:tab pos="0" algn="l"/>
                <a:tab pos="914400" algn="l"/>
                <a:tab pos="1828800" algn="l"/>
                <a:tab pos="2743200" algn="l"/>
                <a:tab pos="3657600" algn="l"/>
                <a:tab pos="4572000" algn="l"/>
                <a:tab pos="5486400" algn="l"/>
                <a:tab pos="6400800" algn="l"/>
                <a:tab pos="7315200" algn="l"/>
                <a:tab pos="8229600" algn="l"/>
                <a:tab pos="9144000" algn="l"/>
                <a:tab pos="10058400" algn="l"/>
              </a:tabLst>
              <a:defRPr sz="2000">
                <a:solidFill>
                  <a:srgbClr val="000000"/>
                </a:solidFill>
                <a:latin typeface="Calibri" pitchFamily="32" charset="0"/>
                <a:ea typeface="DejaVu Sans" charset="0"/>
                <a:cs typeface="DejaVu Sans" charset="0"/>
              </a:defRPr>
            </a:lvl5pPr>
            <a:lvl6pPr marL="2514600" indent="-228600" defTabSz="449263" eaLnBrk="0" fontAlgn="base" hangingPunct="0">
              <a:spcBef>
                <a:spcPts val="500"/>
              </a:spcBef>
              <a:spcAft>
                <a:spcPct val="0"/>
              </a:spcAft>
              <a:buClr>
                <a:srgbClr val="000000"/>
              </a:buClr>
              <a:buSzPct val="100000"/>
              <a:buFont typeface="Times New Roman" pitchFamily="16" charset="0"/>
              <a:tabLst>
                <a:tab pos="0" algn="l"/>
                <a:tab pos="914400" algn="l"/>
                <a:tab pos="1828800" algn="l"/>
                <a:tab pos="2743200" algn="l"/>
                <a:tab pos="3657600" algn="l"/>
                <a:tab pos="4572000" algn="l"/>
                <a:tab pos="5486400" algn="l"/>
                <a:tab pos="6400800" algn="l"/>
                <a:tab pos="7315200" algn="l"/>
                <a:tab pos="8229600" algn="l"/>
                <a:tab pos="9144000" algn="l"/>
                <a:tab pos="10058400" algn="l"/>
              </a:tabLst>
              <a:defRPr sz="2000">
                <a:solidFill>
                  <a:srgbClr val="000000"/>
                </a:solidFill>
                <a:latin typeface="Calibri" pitchFamily="32" charset="0"/>
                <a:ea typeface="DejaVu Sans" charset="0"/>
                <a:cs typeface="DejaVu Sans" charset="0"/>
              </a:defRPr>
            </a:lvl6pPr>
            <a:lvl7pPr marL="2971800" indent="-228600" defTabSz="449263" eaLnBrk="0" fontAlgn="base" hangingPunct="0">
              <a:spcBef>
                <a:spcPts val="500"/>
              </a:spcBef>
              <a:spcAft>
                <a:spcPct val="0"/>
              </a:spcAft>
              <a:buClr>
                <a:srgbClr val="000000"/>
              </a:buClr>
              <a:buSzPct val="100000"/>
              <a:buFont typeface="Times New Roman" pitchFamily="16" charset="0"/>
              <a:tabLst>
                <a:tab pos="0" algn="l"/>
                <a:tab pos="914400" algn="l"/>
                <a:tab pos="1828800" algn="l"/>
                <a:tab pos="2743200" algn="l"/>
                <a:tab pos="3657600" algn="l"/>
                <a:tab pos="4572000" algn="l"/>
                <a:tab pos="5486400" algn="l"/>
                <a:tab pos="6400800" algn="l"/>
                <a:tab pos="7315200" algn="l"/>
                <a:tab pos="8229600" algn="l"/>
                <a:tab pos="9144000" algn="l"/>
                <a:tab pos="10058400" algn="l"/>
              </a:tabLst>
              <a:defRPr sz="2000">
                <a:solidFill>
                  <a:srgbClr val="000000"/>
                </a:solidFill>
                <a:latin typeface="Calibri" pitchFamily="32" charset="0"/>
                <a:ea typeface="DejaVu Sans" charset="0"/>
                <a:cs typeface="DejaVu Sans" charset="0"/>
              </a:defRPr>
            </a:lvl7pPr>
            <a:lvl8pPr marL="3429000" indent="-228600" defTabSz="449263" eaLnBrk="0" fontAlgn="base" hangingPunct="0">
              <a:spcBef>
                <a:spcPts val="500"/>
              </a:spcBef>
              <a:spcAft>
                <a:spcPct val="0"/>
              </a:spcAft>
              <a:buClr>
                <a:srgbClr val="000000"/>
              </a:buClr>
              <a:buSzPct val="100000"/>
              <a:buFont typeface="Times New Roman" pitchFamily="16" charset="0"/>
              <a:tabLst>
                <a:tab pos="0" algn="l"/>
                <a:tab pos="914400" algn="l"/>
                <a:tab pos="1828800" algn="l"/>
                <a:tab pos="2743200" algn="l"/>
                <a:tab pos="3657600" algn="l"/>
                <a:tab pos="4572000" algn="l"/>
                <a:tab pos="5486400" algn="l"/>
                <a:tab pos="6400800" algn="l"/>
                <a:tab pos="7315200" algn="l"/>
                <a:tab pos="8229600" algn="l"/>
                <a:tab pos="9144000" algn="l"/>
                <a:tab pos="10058400" algn="l"/>
              </a:tabLst>
              <a:defRPr sz="2000">
                <a:solidFill>
                  <a:srgbClr val="000000"/>
                </a:solidFill>
                <a:latin typeface="Calibri" pitchFamily="32" charset="0"/>
                <a:ea typeface="DejaVu Sans" charset="0"/>
                <a:cs typeface="DejaVu Sans" charset="0"/>
              </a:defRPr>
            </a:lvl8pPr>
            <a:lvl9pPr marL="3886200" indent="-228600" defTabSz="449263" eaLnBrk="0" fontAlgn="base" hangingPunct="0">
              <a:spcBef>
                <a:spcPts val="500"/>
              </a:spcBef>
              <a:spcAft>
                <a:spcPct val="0"/>
              </a:spcAft>
              <a:buClr>
                <a:srgbClr val="000000"/>
              </a:buClr>
              <a:buSzPct val="100000"/>
              <a:buFont typeface="Times New Roman" pitchFamily="16" charset="0"/>
              <a:tabLst>
                <a:tab pos="0" algn="l"/>
                <a:tab pos="914400" algn="l"/>
                <a:tab pos="1828800" algn="l"/>
                <a:tab pos="2743200" algn="l"/>
                <a:tab pos="3657600" algn="l"/>
                <a:tab pos="4572000" algn="l"/>
                <a:tab pos="5486400" algn="l"/>
                <a:tab pos="6400800" algn="l"/>
                <a:tab pos="7315200" algn="l"/>
                <a:tab pos="8229600" algn="l"/>
                <a:tab pos="9144000" algn="l"/>
                <a:tab pos="10058400" algn="l"/>
              </a:tabLst>
              <a:defRPr sz="2000">
                <a:solidFill>
                  <a:srgbClr val="000000"/>
                </a:solidFill>
                <a:latin typeface="Calibri" pitchFamily="32" charset="0"/>
                <a:ea typeface="DejaVu Sans" charset="0"/>
                <a:cs typeface="DejaVu Sans" charset="0"/>
              </a:defRPr>
            </a:lvl9pPr>
          </a:lstStyle>
          <a:p>
            <a:pPr algn="ctr" eaLnBrk="1" hangingPunct="1">
              <a:spcBef>
                <a:spcPct val="0"/>
              </a:spcBef>
              <a:buClrTx/>
              <a:buFontTx/>
              <a:buNone/>
            </a:pPr>
            <a:r>
              <a:rPr lang="en-GB" altLang="en-US" sz="4400" b="1" dirty="0">
                <a:latin typeface="+mj-lt"/>
              </a:rPr>
              <a:t>Public Health Sectors</a:t>
            </a:r>
          </a:p>
        </p:txBody>
      </p:sp>
      <p:pic>
        <p:nvPicPr>
          <p:cNvPr id="12291" name="Picture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800373" y="1417638"/>
            <a:ext cx="6626225" cy="4059237"/>
          </a:xfrm>
          <a:prstGeom prst="rect">
            <a:avLst/>
          </a:prstGeom>
          <a:noFill/>
          <a:ln>
            <a:noFill/>
          </a:ln>
          <a:effectLst/>
          <a:extLst>
            <a:ext uri="{909E8E84-426E-40DD-AFC4-6F175D3DCCD1}">
              <a14:hiddenFill xmlns:a14="http://schemas.microsoft.com/office/drawing/2010/main">
                <a:blipFill dpi="0" rotWithShape="0">
                  <a:blip/>
                  <a:srcRect/>
                  <a:stretch>
                    <a:fillRect/>
                  </a:stretch>
                </a:blipFill>
              </a14:hiddenFill>
            </a:ext>
            <a:ext uri="{91240B29-F687-4F45-9708-019B960494DF}">
              <a14:hiddenLine xmlns:a14="http://schemas.microsoft.com/office/drawing/2010/main" w="9525">
                <a:solidFill>
                  <a:srgbClr val="3465A4"/>
                </a:solidFill>
                <a:round/>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pic>
      <p:sp>
        <p:nvSpPr>
          <p:cNvPr id="25603" name="AutoShape 3"/>
          <p:cNvSpPr>
            <a:spLocks/>
          </p:cNvSpPr>
          <p:nvPr/>
        </p:nvSpPr>
        <p:spPr bwMode="auto">
          <a:xfrm>
            <a:off x="6948488" y="2379663"/>
            <a:ext cx="360362" cy="2663825"/>
          </a:xfrm>
          <a:prstGeom prst="rightBrace">
            <a:avLst>
              <a:gd name="adj1" fmla="val 8316"/>
              <a:gd name="adj2" fmla="val 50000"/>
            </a:avLst>
          </a:prstGeom>
          <a:noFill/>
          <a:ln w="28440" cap="sq">
            <a:solidFill>
              <a:srgbClr val="4A7EBB"/>
            </a:solidFill>
            <a:miter lim="800000"/>
            <a:headEnd/>
            <a:tailEnd/>
          </a:ln>
          <a:effectLst/>
          <a:extLst>
            <a:ext uri="{909E8E84-426E-40DD-AFC4-6F175D3DCCD1}">
              <a14:hiddenFill xmlns:a14="http://schemas.microsoft.com/office/drawing/2010/main">
                <a:solidFill>
                  <a:srgbClr val="FFFFFF"/>
                </a:solidFill>
              </a14:hiddenFill>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endParaRPr lang="en-US" altLang="en-US"/>
          </a:p>
        </p:txBody>
      </p:sp>
      <p:sp>
        <p:nvSpPr>
          <p:cNvPr id="25604" name="Text Box 4"/>
          <p:cNvSpPr txBox="1">
            <a:spLocks noChangeArrowheads="1"/>
          </p:cNvSpPr>
          <p:nvPr/>
        </p:nvSpPr>
        <p:spPr bwMode="auto">
          <a:xfrm>
            <a:off x="7451725" y="3249613"/>
            <a:ext cx="2049463" cy="1008062"/>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3465A4"/>
                </a:solidFill>
                <a:round/>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lIns="90000" tIns="46800" rIns="90000" bIns="46800">
            <a:spAutoFit/>
          </a:bodyPr>
          <a:lstStyle>
            <a:lvl1pPr eaLnBrk="0" hangingPunct="0">
              <a:spcBef>
                <a:spcPts val="800"/>
              </a:spcBef>
              <a:tabLst>
                <a:tab pos="0" algn="l"/>
                <a:tab pos="914400" algn="l"/>
                <a:tab pos="1828800" algn="l"/>
                <a:tab pos="2743200" algn="l"/>
                <a:tab pos="3657600" algn="l"/>
                <a:tab pos="4572000" algn="l"/>
                <a:tab pos="5486400" algn="l"/>
                <a:tab pos="6400800" algn="l"/>
                <a:tab pos="7315200" algn="l"/>
                <a:tab pos="8229600" algn="l"/>
                <a:tab pos="9144000" algn="l"/>
                <a:tab pos="10058400" algn="l"/>
              </a:tabLst>
              <a:defRPr sz="3200">
                <a:solidFill>
                  <a:srgbClr val="000000"/>
                </a:solidFill>
                <a:latin typeface="Calibri" pitchFamily="32" charset="0"/>
                <a:ea typeface="DejaVu Sans" charset="0"/>
                <a:cs typeface="DejaVu Sans" charset="0"/>
              </a:defRPr>
            </a:lvl1pPr>
            <a:lvl2pPr eaLnBrk="0" hangingPunct="0">
              <a:spcBef>
                <a:spcPts val="700"/>
              </a:spcBef>
              <a:tabLst>
                <a:tab pos="0" algn="l"/>
                <a:tab pos="914400" algn="l"/>
                <a:tab pos="1828800" algn="l"/>
                <a:tab pos="2743200" algn="l"/>
                <a:tab pos="3657600" algn="l"/>
                <a:tab pos="4572000" algn="l"/>
                <a:tab pos="5486400" algn="l"/>
                <a:tab pos="6400800" algn="l"/>
                <a:tab pos="7315200" algn="l"/>
                <a:tab pos="8229600" algn="l"/>
                <a:tab pos="9144000" algn="l"/>
                <a:tab pos="10058400" algn="l"/>
              </a:tabLst>
              <a:defRPr sz="2800">
                <a:solidFill>
                  <a:srgbClr val="000000"/>
                </a:solidFill>
                <a:latin typeface="Calibri" pitchFamily="32" charset="0"/>
                <a:ea typeface="DejaVu Sans" charset="0"/>
                <a:cs typeface="DejaVu Sans" charset="0"/>
              </a:defRPr>
            </a:lvl2pPr>
            <a:lvl3pPr eaLnBrk="0" hangingPunct="0">
              <a:spcBef>
                <a:spcPts val="600"/>
              </a:spcBef>
              <a:tabLst>
                <a:tab pos="0" algn="l"/>
                <a:tab pos="914400" algn="l"/>
                <a:tab pos="1828800" algn="l"/>
                <a:tab pos="2743200" algn="l"/>
                <a:tab pos="3657600" algn="l"/>
                <a:tab pos="4572000" algn="l"/>
                <a:tab pos="5486400" algn="l"/>
                <a:tab pos="6400800" algn="l"/>
                <a:tab pos="7315200" algn="l"/>
                <a:tab pos="8229600" algn="l"/>
                <a:tab pos="9144000" algn="l"/>
                <a:tab pos="10058400" algn="l"/>
              </a:tabLst>
              <a:defRPr sz="2400">
                <a:solidFill>
                  <a:srgbClr val="000000"/>
                </a:solidFill>
                <a:latin typeface="Calibri" pitchFamily="32" charset="0"/>
                <a:ea typeface="DejaVu Sans" charset="0"/>
                <a:cs typeface="DejaVu Sans" charset="0"/>
              </a:defRPr>
            </a:lvl3pPr>
            <a:lvl4pPr eaLnBrk="0" hangingPunct="0">
              <a:spcBef>
                <a:spcPts val="500"/>
              </a:spcBef>
              <a:tabLst>
                <a:tab pos="0" algn="l"/>
                <a:tab pos="914400" algn="l"/>
                <a:tab pos="1828800" algn="l"/>
                <a:tab pos="2743200" algn="l"/>
                <a:tab pos="3657600" algn="l"/>
                <a:tab pos="4572000" algn="l"/>
                <a:tab pos="5486400" algn="l"/>
                <a:tab pos="6400800" algn="l"/>
                <a:tab pos="7315200" algn="l"/>
                <a:tab pos="8229600" algn="l"/>
                <a:tab pos="9144000" algn="l"/>
                <a:tab pos="10058400" algn="l"/>
              </a:tabLst>
              <a:defRPr sz="2000">
                <a:solidFill>
                  <a:srgbClr val="000000"/>
                </a:solidFill>
                <a:latin typeface="Calibri" pitchFamily="32" charset="0"/>
                <a:ea typeface="DejaVu Sans" charset="0"/>
                <a:cs typeface="DejaVu Sans" charset="0"/>
              </a:defRPr>
            </a:lvl4pPr>
            <a:lvl5pPr eaLnBrk="0" hangingPunct="0">
              <a:spcBef>
                <a:spcPts val="500"/>
              </a:spcBef>
              <a:tabLst>
                <a:tab pos="0" algn="l"/>
                <a:tab pos="914400" algn="l"/>
                <a:tab pos="1828800" algn="l"/>
                <a:tab pos="2743200" algn="l"/>
                <a:tab pos="3657600" algn="l"/>
                <a:tab pos="4572000" algn="l"/>
                <a:tab pos="5486400" algn="l"/>
                <a:tab pos="6400800" algn="l"/>
                <a:tab pos="7315200" algn="l"/>
                <a:tab pos="8229600" algn="l"/>
                <a:tab pos="9144000" algn="l"/>
                <a:tab pos="10058400" algn="l"/>
              </a:tabLst>
              <a:defRPr sz="2000">
                <a:solidFill>
                  <a:srgbClr val="000000"/>
                </a:solidFill>
                <a:latin typeface="Calibri" pitchFamily="32" charset="0"/>
                <a:ea typeface="DejaVu Sans" charset="0"/>
                <a:cs typeface="DejaVu Sans" charset="0"/>
              </a:defRPr>
            </a:lvl5pPr>
            <a:lvl6pPr marL="2514600" indent="-228600" defTabSz="449263" eaLnBrk="0" fontAlgn="base" hangingPunct="0">
              <a:spcBef>
                <a:spcPts val="500"/>
              </a:spcBef>
              <a:spcAft>
                <a:spcPct val="0"/>
              </a:spcAft>
              <a:buClr>
                <a:srgbClr val="000000"/>
              </a:buClr>
              <a:buSzPct val="100000"/>
              <a:buFont typeface="Times New Roman" pitchFamily="16" charset="0"/>
              <a:tabLst>
                <a:tab pos="0" algn="l"/>
                <a:tab pos="914400" algn="l"/>
                <a:tab pos="1828800" algn="l"/>
                <a:tab pos="2743200" algn="l"/>
                <a:tab pos="3657600" algn="l"/>
                <a:tab pos="4572000" algn="l"/>
                <a:tab pos="5486400" algn="l"/>
                <a:tab pos="6400800" algn="l"/>
                <a:tab pos="7315200" algn="l"/>
                <a:tab pos="8229600" algn="l"/>
                <a:tab pos="9144000" algn="l"/>
                <a:tab pos="10058400" algn="l"/>
              </a:tabLst>
              <a:defRPr sz="2000">
                <a:solidFill>
                  <a:srgbClr val="000000"/>
                </a:solidFill>
                <a:latin typeface="Calibri" pitchFamily="32" charset="0"/>
                <a:ea typeface="DejaVu Sans" charset="0"/>
                <a:cs typeface="DejaVu Sans" charset="0"/>
              </a:defRPr>
            </a:lvl6pPr>
            <a:lvl7pPr marL="2971800" indent="-228600" defTabSz="449263" eaLnBrk="0" fontAlgn="base" hangingPunct="0">
              <a:spcBef>
                <a:spcPts val="500"/>
              </a:spcBef>
              <a:spcAft>
                <a:spcPct val="0"/>
              </a:spcAft>
              <a:buClr>
                <a:srgbClr val="000000"/>
              </a:buClr>
              <a:buSzPct val="100000"/>
              <a:buFont typeface="Times New Roman" pitchFamily="16" charset="0"/>
              <a:tabLst>
                <a:tab pos="0" algn="l"/>
                <a:tab pos="914400" algn="l"/>
                <a:tab pos="1828800" algn="l"/>
                <a:tab pos="2743200" algn="l"/>
                <a:tab pos="3657600" algn="l"/>
                <a:tab pos="4572000" algn="l"/>
                <a:tab pos="5486400" algn="l"/>
                <a:tab pos="6400800" algn="l"/>
                <a:tab pos="7315200" algn="l"/>
                <a:tab pos="8229600" algn="l"/>
                <a:tab pos="9144000" algn="l"/>
                <a:tab pos="10058400" algn="l"/>
              </a:tabLst>
              <a:defRPr sz="2000">
                <a:solidFill>
                  <a:srgbClr val="000000"/>
                </a:solidFill>
                <a:latin typeface="Calibri" pitchFamily="32" charset="0"/>
                <a:ea typeface="DejaVu Sans" charset="0"/>
                <a:cs typeface="DejaVu Sans" charset="0"/>
              </a:defRPr>
            </a:lvl7pPr>
            <a:lvl8pPr marL="3429000" indent="-228600" defTabSz="449263" eaLnBrk="0" fontAlgn="base" hangingPunct="0">
              <a:spcBef>
                <a:spcPts val="500"/>
              </a:spcBef>
              <a:spcAft>
                <a:spcPct val="0"/>
              </a:spcAft>
              <a:buClr>
                <a:srgbClr val="000000"/>
              </a:buClr>
              <a:buSzPct val="100000"/>
              <a:buFont typeface="Times New Roman" pitchFamily="16" charset="0"/>
              <a:tabLst>
                <a:tab pos="0" algn="l"/>
                <a:tab pos="914400" algn="l"/>
                <a:tab pos="1828800" algn="l"/>
                <a:tab pos="2743200" algn="l"/>
                <a:tab pos="3657600" algn="l"/>
                <a:tab pos="4572000" algn="l"/>
                <a:tab pos="5486400" algn="l"/>
                <a:tab pos="6400800" algn="l"/>
                <a:tab pos="7315200" algn="l"/>
                <a:tab pos="8229600" algn="l"/>
                <a:tab pos="9144000" algn="l"/>
                <a:tab pos="10058400" algn="l"/>
              </a:tabLst>
              <a:defRPr sz="2000">
                <a:solidFill>
                  <a:srgbClr val="000000"/>
                </a:solidFill>
                <a:latin typeface="Calibri" pitchFamily="32" charset="0"/>
                <a:ea typeface="DejaVu Sans" charset="0"/>
                <a:cs typeface="DejaVu Sans" charset="0"/>
              </a:defRPr>
            </a:lvl8pPr>
            <a:lvl9pPr marL="3886200" indent="-228600" defTabSz="449263" eaLnBrk="0" fontAlgn="base" hangingPunct="0">
              <a:spcBef>
                <a:spcPts val="500"/>
              </a:spcBef>
              <a:spcAft>
                <a:spcPct val="0"/>
              </a:spcAft>
              <a:buClr>
                <a:srgbClr val="000000"/>
              </a:buClr>
              <a:buSzPct val="100000"/>
              <a:buFont typeface="Times New Roman" pitchFamily="16" charset="0"/>
              <a:tabLst>
                <a:tab pos="0" algn="l"/>
                <a:tab pos="914400" algn="l"/>
                <a:tab pos="1828800" algn="l"/>
                <a:tab pos="2743200" algn="l"/>
                <a:tab pos="3657600" algn="l"/>
                <a:tab pos="4572000" algn="l"/>
                <a:tab pos="5486400" algn="l"/>
                <a:tab pos="6400800" algn="l"/>
                <a:tab pos="7315200" algn="l"/>
                <a:tab pos="8229600" algn="l"/>
                <a:tab pos="9144000" algn="l"/>
                <a:tab pos="10058400" algn="l"/>
              </a:tabLst>
              <a:defRPr sz="2000">
                <a:solidFill>
                  <a:srgbClr val="000000"/>
                </a:solidFill>
                <a:latin typeface="Calibri" pitchFamily="32" charset="0"/>
                <a:ea typeface="DejaVu Sans" charset="0"/>
                <a:cs typeface="DejaVu Sans" charset="0"/>
              </a:defRPr>
            </a:lvl9pPr>
          </a:lstStyle>
          <a:p>
            <a:pPr eaLnBrk="1" hangingPunct="1">
              <a:spcBef>
                <a:spcPct val="0"/>
              </a:spcBef>
              <a:buClrTx/>
              <a:buFontTx/>
              <a:buNone/>
            </a:pPr>
            <a:r>
              <a:rPr lang="en-GB" altLang="en-US" sz="2000" b="1" i="1"/>
              <a:t>Entry Level</a:t>
            </a:r>
          </a:p>
          <a:p>
            <a:pPr eaLnBrk="1" hangingPunct="1">
              <a:spcBef>
                <a:spcPct val="0"/>
              </a:spcBef>
              <a:buClrTx/>
              <a:buFontTx/>
              <a:buNone/>
            </a:pPr>
            <a:r>
              <a:rPr lang="en-GB" altLang="en-US" sz="2000" b="1" i="1"/>
              <a:t>Intermediate</a:t>
            </a:r>
          </a:p>
          <a:p>
            <a:pPr eaLnBrk="1" hangingPunct="1">
              <a:spcBef>
                <a:spcPct val="0"/>
              </a:spcBef>
              <a:buClrTx/>
              <a:buFontTx/>
              <a:buNone/>
            </a:pPr>
            <a:r>
              <a:rPr lang="en-GB" altLang="en-US" sz="2000" b="1" i="1"/>
              <a:t>Senior</a:t>
            </a:r>
          </a:p>
        </p:txBody>
      </p:sp>
    </p:spTree>
    <p:extLst>
      <p:ext uri="{BB962C8B-B14F-4D97-AF65-F5344CB8AC3E}">
        <p14:creationId xmlns:p14="http://schemas.microsoft.com/office/powerpoint/2010/main" val="4185456036"/>
      </p:ext>
    </p:extLst>
  </p:cSld>
  <p:clrMapOvr>
    <a:masterClrMapping/>
  </p:clrMapOvr>
  <p:transition spd="med"/>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 presetClass="entr" fill="hold" grpId="0" nodeType="clickEffect">
                                  <p:stCondLst>
                                    <p:cond delay="0"/>
                                  </p:stCondLst>
                                  <p:childTnLst>
                                    <p:set>
                                      <p:cBhvr additive="repl">
                                        <p:cTn id="6" dur="1" fill="hold">
                                          <p:stCondLst>
                                            <p:cond delay="0"/>
                                          </p:stCondLst>
                                        </p:cTn>
                                        <p:tgtEl>
                                          <p:spTgt spid="25603"/>
                                        </p:tgtEl>
                                        <p:attrNameLst>
                                          <p:attrName>style.visibility</p:attrName>
                                        </p:attrNameLst>
                                      </p:cBhvr>
                                      <p:to>
                                        <p:strVal val="visible"/>
                                      </p:to>
                                    </p:set>
                                  </p:childTnLst>
                                </p:cTn>
                              </p:par>
                              <p:par>
                                <p:cTn id="7" presetID="1" presetClass="entr" fill="hold" nodeType="withEffect">
                                  <p:stCondLst>
                                    <p:cond delay="0"/>
                                  </p:stCondLst>
                                  <p:childTnLst>
                                    <p:set>
                                      <p:cBhvr additive="repl">
                                        <p:cTn id="8" dur="1" fill="hold">
                                          <p:stCondLst>
                                            <p:cond delay="0"/>
                                          </p:stCondLst>
                                        </p:cTn>
                                        <p:tgtEl>
                                          <p:spTgt spid="25604"/>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5603" grpId="0" animBg="1"/>
    </p:bldLst>
  </p:timing>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83568" y="260648"/>
            <a:ext cx="8003232" cy="864096"/>
          </a:xfrm>
        </p:spPr>
        <p:txBody>
          <a:bodyPr>
            <a:normAutofit/>
          </a:bodyPr>
          <a:lstStyle/>
          <a:p>
            <a:r>
              <a:rPr lang="en-GB" b="1" dirty="0"/>
              <a:t>Local Authority</a:t>
            </a:r>
          </a:p>
        </p:txBody>
      </p:sp>
      <p:sp>
        <p:nvSpPr>
          <p:cNvPr id="3" name="Content Placeholder 2"/>
          <p:cNvSpPr>
            <a:spLocks noGrp="1"/>
          </p:cNvSpPr>
          <p:nvPr>
            <p:ph idx="1"/>
          </p:nvPr>
        </p:nvSpPr>
        <p:spPr>
          <a:xfrm>
            <a:off x="755576" y="1556792"/>
            <a:ext cx="7632848" cy="5400600"/>
          </a:xfrm>
        </p:spPr>
        <p:txBody>
          <a:bodyPr>
            <a:normAutofit/>
          </a:bodyPr>
          <a:lstStyle/>
          <a:p>
            <a:pPr>
              <a:buFont typeface="Wingdings" panose="05000000000000000000" pitchFamily="2" charset="2"/>
              <a:buChar char="§"/>
            </a:pPr>
            <a:r>
              <a:rPr lang="en-GB" sz="2800" dirty="0"/>
              <a:t>Responsible for all day-to-day local services. </a:t>
            </a:r>
          </a:p>
          <a:p>
            <a:pPr>
              <a:buFont typeface="Wingdings" panose="05000000000000000000" pitchFamily="2" charset="2"/>
              <a:buChar char="§"/>
            </a:pPr>
            <a:r>
              <a:rPr lang="en-GB" sz="2800" dirty="0">
                <a:hlinkClick r:id="rId3"/>
              </a:rPr>
              <a:t>Structure</a:t>
            </a:r>
            <a:r>
              <a:rPr lang="en-GB" sz="2800" dirty="0"/>
              <a:t> of local government.</a:t>
            </a:r>
          </a:p>
          <a:p>
            <a:pPr>
              <a:buFont typeface="Wingdings" panose="05000000000000000000" pitchFamily="2" charset="2"/>
              <a:buChar char="§"/>
            </a:pPr>
            <a:r>
              <a:rPr lang="en-GB" sz="2800" dirty="0"/>
              <a:t>Co-ordinate </a:t>
            </a:r>
            <a:r>
              <a:rPr lang="en-GB" sz="2800" dirty="0">
                <a:hlinkClick r:id="rId4">
                  <a:extLst>
                    <a:ext uri="{A12FA001-AC4F-418D-AE19-62706E023703}">
                      <ahyp:hlinkClr xmlns:ahyp="http://schemas.microsoft.com/office/drawing/2018/hyperlinkcolor" val="tx"/>
                    </a:ext>
                  </a:extLst>
                </a:hlinkClick>
              </a:rPr>
              <a:t>Health and Wellbeing Boards</a:t>
            </a:r>
            <a:r>
              <a:rPr lang="en-GB" sz="2800" dirty="0"/>
              <a:t>:</a:t>
            </a:r>
          </a:p>
          <a:p>
            <a:pPr>
              <a:buFont typeface="Wingdings" panose="05000000000000000000" pitchFamily="2" charset="2"/>
              <a:buChar char="§"/>
            </a:pPr>
            <a:r>
              <a:rPr lang="en-GB" sz="2800" dirty="0"/>
              <a:t>Bring together bodies from NHS, Public Health and Local Government, plus</a:t>
            </a:r>
            <a:r>
              <a:rPr lang="en-GB" sz="2800" dirty="0">
                <a:solidFill>
                  <a:srgbClr val="00B0F0"/>
                </a:solidFill>
              </a:rPr>
              <a:t> </a:t>
            </a:r>
            <a:r>
              <a:rPr lang="en-GB" sz="2800" dirty="0">
                <a:solidFill>
                  <a:srgbClr val="00B0F0"/>
                </a:solidFill>
                <a:hlinkClick r:id="rId5"/>
              </a:rPr>
              <a:t>Healthwatch</a:t>
            </a:r>
            <a:r>
              <a:rPr lang="en-GB" sz="2800" dirty="0">
                <a:solidFill>
                  <a:srgbClr val="00B0F0"/>
                </a:solidFill>
              </a:rPr>
              <a:t>. </a:t>
            </a:r>
          </a:p>
          <a:p>
            <a:pPr>
              <a:buFont typeface="Wingdings" panose="05000000000000000000" pitchFamily="2" charset="2"/>
              <a:buChar char="§"/>
            </a:pPr>
            <a:r>
              <a:rPr lang="en-GB" sz="2800" dirty="0"/>
              <a:t>See: </a:t>
            </a:r>
            <a:r>
              <a:rPr lang="en-GB" sz="2800" dirty="0">
                <a:solidFill>
                  <a:srgbClr val="00B0F0"/>
                </a:solidFill>
                <a:hlinkClick r:id="rId6"/>
              </a:rPr>
              <a:t>Wolverhampton </a:t>
            </a:r>
            <a:r>
              <a:rPr lang="en-GB" sz="2800" dirty="0"/>
              <a:t>HWB</a:t>
            </a:r>
          </a:p>
          <a:p>
            <a:pPr marL="0" indent="0">
              <a:buNone/>
            </a:pPr>
            <a:endParaRPr lang="en-GB" sz="2800" dirty="0"/>
          </a:p>
          <a:p>
            <a:pPr marL="0" indent="0">
              <a:buNone/>
            </a:pPr>
            <a:endParaRPr lang="en-GB" sz="3100" dirty="0">
              <a:solidFill>
                <a:srgbClr val="0070C0"/>
              </a:solidFill>
            </a:endParaRPr>
          </a:p>
          <a:p>
            <a:pPr marL="0" indent="0">
              <a:buNone/>
            </a:pPr>
            <a:endParaRPr lang="en-GB" sz="3100" dirty="0">
              <a:hlinkClick r:id="rId3"/>
            </a:endParaRPr>
          </a:p>
          <a:p>
            <a:pPr marL="0" indent="0">
              <a:buNone/>
            </a:pPr>
            <a:endParaRPr lang="en-GB" dirty="0"/>
          </a:p>
        </p:txBody>
      </p:sp>
      <p:pic>
        <p:nvPicPr>
          <p:cNvPr id="4" name="Picture 2"/>
          <p:cNvPicPr>
            <a:picLocks noChangeAspect="1" noChangeArrowheads="1"/>
          </p:cNvPicPr>
          <p:nvPr/>
        </p:nvPicPr>
        <p:blipFill>
          <a:blip r:embed="rId7">
            <a:extLst>
              <a:ext uri="{28A0092B-C50C-407E-A947-70E740481C1C}">
                <a14:useLocalDpi xmlns:a14="http://schemas.microsoft.com/office/drawing/2010/main" val="0"/>
              </a:ext>
            </a:extLst>
          </a:blip>
          <a:srcRect/>
          <a:stretch>
            <a:fillRect/>
          </a:stretch>
        </p:blipFill>
        <p:spPr bwMode="auto">
          <a:xfrm>
            <a:off x="6786246" y="332656"/>
            <a:ext cx="2106234" cy="936104"/>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6" name="Picture 3">
            <a:extLst>
              <a:ext uri="{FF2B5EF4-FFF2-40B4-BE49-F238E27FC236}">
                <a16:creationId xmlns:a16="http://schemas.microsoft.com/office/drawing/2014/main" id="{E1E31051-F2ED-4EF2-B366-44DD38D1A1C2}"/>
              </a:ext>
            </a:extLst>
          </p:cNvPr>
          <p:cNvPicPr>
            <a:picLocks noChangeAspect="1" noChangeArrowheads="1"/>
          </p:cNvPicPr>
          <p:nvPr/>
        </p:nvPicPr>
        <p:blipFill>
          <a:blip r:embed="rId8">
            <a:extLst>
              <a:ext uri="{28A0092B-C50C-407E-A947-70E740481C1C}">
                <a14:useLocalDpi xmlns:a14="http://schemas.microsoft.com/office/drawing/2010/main" val="0"/>
              </a:ext>
            </a:extLst>
          </a:blip>
          <a:srcRect/>
          <a:stretch>
            <a:fillRect/>
          </a:stretch>
        </p:blipFill>
        <p:spPr bwMode="auto">
          <a:xfrm>
            <a:off x="179512" y="149421"/>
            <a:ext cx="1871464" cy="1027360"/>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274823401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3">
                                            <p:txEl>
                                              <p:pRg st="1" end="1"/>
                                            </p:txEl>
                                          </p:spTgt>
                                        </p:tgtEl>
                                        <p:attrNameLst>
                                          <p:attrName>style.visibility</p:attrName>
                                        </p:attrNameLst>
                                      </p:cBhvr>
                                      <p:to>
                                        <p:strVal val="visible"/>
                                      </p:to>
                                    </p:set>
                                    <p:anim calcmode="lin" valueType="num">
                                      <p:cBhvr additive="base">
                                        <p:cTn id="13"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3">
                                            <p:txEl>
                                              <p:pRg st="2" end="2"/>
                                            </p:txEl>
                                          </p:spTgt>
                                        </p:tgtEl>
                                        <p:attrNameLst>
                                          <p:attrName>style.visibility</p:attrName>
                                        </p:attrNameLst>
                                      </p:cBhvr>
                                      <p:to>
                                        <p:strVal val="visible"/>
                                      </p:to>
                                    </p:set>
                                    <p:anim calcmode="lin" valueType="num">
                                      <p:cBhvr additive="base">
                                        <p:cTn id="19"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grpId="0" nodeType="clickEffect">
                                  <p:stCondLst>
                                    <p:cond delay="0"/>
                                  </p:stCondLst>
                                  <p:childTnLst>
                                    <p:set>
                                      <p:cBhvr>
                                        <p:cTn id="24" dur="1" fill="hold">
                                          <p:stCondLst>
                                            <p:cond delay="0"/>
                                          </p:stCondLst>
                                        </p:cTn>
                                        <p:tgtEl>
                                          <p:spTgt spid="3">
                                            <p:txEl>
                                              <p:pRg st="3" end="3"/>
                                            </p:txEl>
                                          </p:spTgt>
                                        </p:tgtEl>
                                        <p:attrNameLst>
                                          <p:attrName>style.visibility</p:attrName>
                                        </p:attrNameLst>
                                      </p:cBhvr>
                                      <p:to>
                                        <p:strVal val="visible"/>
                                      </p:to>
                                    </p:set>
                                    <p:anim calcmode="lin" valueType="num">
                                      <p:cBhvr additive="base">
                                        <p:cTn id="25" dur="500" fill="hold"/>
                                        <p:tgtEl>
                                          <p:spTgt spid="3">
                                            <p:txEl>
                                              <p:pRg st="3" end="3"/>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3">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2" presetClass="entr" presetSubtype="4" fill="hold" grpId="0" nodeType="clickEffect">
                                  <p:stCondLst>
                                    <p:cond delay="0"/>
                                  </p:stCondLst>
                                  <p:childTnLst>
                                    <p:set>
                                      <p:cBhvr>
                                        <p:cTn id="30" dur="1" fill="hold">
                                          <p:stCondLst>
                                            <p:cond delay="0"/>
                                          </p:stCondLst>
                                        </p:cTn>
                                        <p:tgtEl>
                                          <p:spTgt spid="3">
                                            <p:txEl>
                                              <p:pRg st="4" end="4"/>
                                            </p:txEl>
                                          </p:spTgt>
                                        </p:tgtEl>
                                        <p:attrNameLst>
                                          <p:attrName>style.visibility</p:attrName>
                                        </p:attrNameLst>
                                      </p:cBhvr>
                                      <p:to>
                                        <p:strVal val="visible"/>
                                      </p:to>
                                    </p:set>
                                    <p:anim calcmode="lin" valueType="num">
                                      <p:cBhvr additive="base">
                                        <p:cTn id="31" dur="500" fill="hold"/>
                                        <p:tgtEl>
                                          <p:spTgt spid="3">
                                            <p:txEl>
                                              <p:pRg st="4" end="4"/>
                                            </p:txEl>
                                          </p:spTgt>
                                        </p:tgtEl>
                                        <p:attrNameLst>
                                          <p:attrName>ppt_x</p:attrName>
                                        </p:attrNameLst>
                                      </p:cBhvr>
                                      <p:tavLst>
                                        <p:tav tm="0">
                                          <p:val>
                                            <p:strVal val="#ppt_x"/>
                                          </p:val>
                                        </p:tav>
                                        <p:tav tm="100000">
                                          <p:val>
                                            <p:strVal val="#ppt_x"/>
                                          </p:val>
                                        </p:tav>
                                      </p:tavLst>
                                    </p:anim>
                                    <p:anim calcmode="lin" valueType="num">
                                      <p:cBhvr additive="base">
                                        <p:cTn id="32" dur="500" fill="hold"/>
                                        <p:tgtEl>
                                          <p:spTgt spid="3">
                                            <p:txEl>
                                              <p:pRg st="4" end="4"/>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FB51927-9B17-430B-ADF1-7D8A4DCD4849}"/>
              </a:ext>
            </a:extLst>
          </p:cNvPr>
          <p:cNvSpPr>
            <a:spLocks noGrp="1"/>
          </p:cNvSpPr>
          <p:nvPr>
            <p:ph type="title"/>
          </p:nvPr>
        </p:nvSpPr>
        <p:spPr/>
        <p:txBody>
          <a:bodyPr/>
          <a:lstStyle/>
          <a:p>
            <a:r>
              <a:rPr lang="en-GB" b="1" dirty="0"/>
              <a:t>Local Authority</a:t>
            </a:r>
          </a:p>
        </p:txBody>
      </p:sp>
      <p:sp>
        <p:nvSpPr>
          <p:cNvPr id="3" name="Content Placeholder 2">
            <a:extLst>
              <a:ext uri="{FF2B5EF4-FFF2-40B4-BE49-F238E27FC236}">
                <a16:creationId xmlns:a16="http://schemas.microsoft.com/office/drawing/2014/main" id="{8DEFA672-80BA-4E1B-89C7-F1E6C8B62317}"/>
              </a:ext>
            </a:extLst>
          </p:cNvPr>
          <p:cNvSpPr>
            <a:spLocks noGrp="1"/>
          </p:cNvSpPr>
          <p:nvPr>
            <p:ph idx="1"/>
          </p:nvPr>
        </p:nvSpPr>
        <p:spPr/>
        <p:txBody>
          <a:bodyPr>
            <a:normAutofit fontScale="85000" lnSpcReduction="10000"/>
          </a:bodyPr>
          <a:lstStyle/>
          <a:p>
            <a:pPr marL="0" indent="0">
              <a:buNone/>
            </a:pPr>
            <a:r>
              <a:rPr lang="en-GB" sz="3600" b="1" dirty="0"/>
              <a:t>Aims:  </a:t>
            </a:r>
          </a:p>
          <a:p>
            <a:pPr>
              <a:buFont typeface="Wingdings" panose="05000000000000000000" pitchFamily="2" charset="2"/>
              <a:buChar char="§"/>
            </a:pPr>
            <a:r>
              <a:rPr lang="en-GB" b="1" dirty="0"/>
              <a:t>Improve the health and wellbeing of the local population and reduce health inequalities.</a:t>
            </a:r>
          </a:p>
          <a:p>
            <a:pPr>
              <a:buFont typeface="Wingdings" panose="05000000000000000000" pitchFamily="2" charset="2"/>
              <a:buChar char="§"/>
            </a:pPr>
            <a:r>
              <a:rPr lang="en-GB" dirty="0"/>
              <a:t>Encourage integrated commissioning between health, social care and public health by bringing together representatives of these sectors.</a:t>
            </a:r>
            <a:r>
              <a:rPr lang="en-GB" dirty="0">
                <a:solidFill>
                  <a:srgbClr val="00B050"/>
                </a:solidFill>
              </a:rPr>
              <a:t>  </a:t>
            </a:r>
          </a:p>
          <a:p>
            <a:pPr>
              <a:buFont typeface="Wingdings" panose="05000000000000000000" pitchFamily="2" charset="2"/>
              <a:buChar char="§"/>
            </a:pPr>
            <a:r>
              <a:rPr lang="en-GB" dirty="0"/>
              <a:t>Devise </a:t>
            </a:r>
            <a:r>
              <a:rPr lang="en-GB" b="1" dirty="0"/>
              <a:t>Joint Strategic Needs Assessments</a:t>
            </a:r>
            <a:r>
              <a:rPr lang="en-GB" dirty="0"/>
              <a:t> to find local priorities, then plan a </a:t>
            </a:r>
            <a:r>
              <a:rPr lang="en-GB" b="1" dirty="0"/>
              <a:t>Health and Wellbeing Strategy. </a:t>
            </a:r>
          </a:p>
          <a:p>
            <a:endParaRPr lang="en-GB" dirty="0"/>
          </a:p>
        </p:txBody>
      </p:sp>
    </p:spTree>
    <p:extLst>
      <p:ext uri="{BB962C8B-B14F-4D97-AF65-F5344CB8AC3E}">
        <p14:creationId xmlns:p14="http://schemas.microsoft.com/office/powerpoint/2010/main" val="117336184"/>
      </p:ext>
    </p:extLst>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22EBBD5-21D2-7BBC-9ADA-D17C3C4F149F}"/>
              </a:ext>
            </a:extLst>
          </p:cNvPr>
          <p:cNvSpPr>
            <a:spLocks noGrp="1"/>
          </p:cNvSpPr>
          <p:nvPr>
            <p:ph type="title"/>
          </p:nvPr>
        </p:nvSpPr>
        <p:spPr/>
        <p:txBody>
          <a:bodyPr/>
          <a:lstStyle/>
          <a:p>
            <a:r>
              <a:rPr lang="en-GB" b="1" dirty="0"/>
              <a:t>NHS reform</a:t>
            </a:r>
          </a:p>
        </p:txBody>
      </p:sp>
      <p:sp>
        <p:nvSpPr>
          <p:cNvPr id="3" name="Content Placeholder 2">
            <a:extLst>
              <a:ext uri="{FF2B5EF4-FFF2-40B4-BE49-F238E27FC236}">
                <a16:creationId xmlns:a16="http://schemas.microsoft.com/office/drawing/2014/main" id="{C27498C3-D8FA-E5F4-A32A-346CB804D624}"/>
              </a:ext>
            </a:extLst>
          </p:cNvPr>
          <p:cNvSpPr>
            <a:spLocks noGrp="1"/>
          </p:cNvSpPr>
          <p:nvPr>
            <p:ph idx="1"/>
          </p:nvPr>
        </p:nvSpPr>
        <p:spPr/>
        <p:txBody>
          <a:bodyPr>
            <a:normAutofit fontScale="85000" lnSpcReduction="20000"/>
          </a:bodyPr>
          <a:lstStyle/>
          <a:p>
            <a:pPr>
              <a:buFont typeface="Wingdings" panose="05000000000000000000" pitchFamily="2" charset="2"/>
              <a:buChar char="§"/>
            </a:pPr>
            <a:r>
              <a:rPr lang="en-GB" dirty="0">
                <a:hlinkClick r:id="rId2"/>
              </a:rPr>
              <a:t>NHS</a:t>
            </a:r>
            <a:r>
              <a:rPr lang="en-GB" dirty="0"/>
              <a:t> has some Public Health roles, such as health promoter.</a:t>
            </a:r>
          </a:p>
          <a:p>
            <a:pPr>
              <a:buFont typeface="Wingdings" panose="05000000000000000000" pitchFamily="2" charset="2"/>
              <a:buChar char="§"/>
            </a:pPr>
            <a:r>
              <a:rPr lang="en-GB" sz="3200" b="1" dirty="0">
                <a:hlinkClick r:id="rId3"/>
              </a:rPr>
              <a:t>NHS Foundation Trusts</a:t>
            </a:r>
            <a:r>
              <a:rPr lang="en-GB" sz="3200" b="1" dirty="0"/>
              <a:t>: </a:t>
            </a:r>
            <a:r>
              <a:rPr lang="en-GB" sz="3200" dirty="0"/>
              <a:t>legally independent public benefit corporations.</a:t>
            </a:r>
            <a:r>
              <a:rPr lang="en-GB" sz="2800" dirty="0"/>
              <a:t> </a:t>
            </a:r>
            <a:r>
              <a:rPr lang="en-GB" sz="3200" dirty="0"/>
              <a:t>Provide services to NHS patients and users according to NHS principles and standards. </a:t>
            </a:r>
          </a:p>
          <a:p>
            <a:pPr>
              <a:buFont typeface="Wingdings" panose="05000000000000000000" pitchFamily="2" charset="2"/>
              <a:buChar char="§"/>
            </a:pPr>
            <a:r>
              <a:rPr lang="en-GB" sz="3200" dirty="0">
                <a:solidFill>
                  <a:srgbClr val="00B0F0"/>
                </a:solidFill>
                <a:hlinkClick r:id="rId4"/>
              </a:rPr>
              <a:t>Local </a:t>
            </a:r>
            <a:r>
              <a:rPr lang="en-GB" sz="3200" dirty="0">
                <a:solidFill>
                  <a:srgbClr val="00B0F0"/>
                </a:solidFill>
              </a:rPr>
              <a:t> </a:t>
            </a:r>
            <a:r>
              <a:rPr lang="en-GB" sz="3200" dirty="0"/>
              <a:t>FTs</a:t>
            </a:r>
            <a:r>
              <a:rPr lang="en-GB" sz="3200" dirty="0">
                <a:solidFill>
                  <a:srgbClr val="00B0F0"/>
                </a:solidFill>
              </a:rPr>
              <a:t>. </a:t>
            </a:r>
          </a:p>
          <a:p>
            <a:pPr>
              <a:buFont typeface="Wingdings" panose="05000000000000000000" pitchFamily="2" charset="2"/>
              <a:buChar char="§"/>
            </a:pPr>
            <a:r>
              <a:rPr lang="en-GB" sz="3200" b="1" dirty="0">
                <a:solidFill>
                  <a:srgbClr val="00B0F0"/>
                </a:solidFill>
                <a:hlinkClick r:id="rId5"/>
              </a:rPr>
              <a:t>Clinical commissioning groups</a:t>
            </a:r>
            <a:r>
              <a:rPr lang="en-GB" sz="3200" b="1" dirty="0">
                <a:solidFill>
                  <a:srgbClr val="00B0F0"/>
                </a:solidFill>
              </a:rPr>
              <a:t>: </a:t>
            </a:r>
            <a:r>
              <a:rPr lang="en-GB" sz="3200" dirty="0"/>
              <a:t>Groups of  GPs  responsible for designing local health services In England.</a:t>
            </a:r>
          </a:p>
          <a:p>
            <a:endParaRPr lang="en-GB" dirty="0"/>
          </a:p>
        </p:txBody>
      </p:sp>
      <p:pic>
        <p:nvPicPr>
          <p:cNvPr id="4" name="Picture 2">
            <a:extLst>
              <a:ext uri="{FF2B5EF4-FFF2-40B4-BE49-F238E27FC236}">
                <a16:creationId xmlns:a16="http://schemas.microsoft.com/office/drawing/2014/main" id="{69A39639-4AAD-F6A0-FCF3-78085B4DBF53}"/>
              </a:ext>
            </a:extLst>
          </p:cNvPr>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7452320" y="281534"/>
            <a:ext cx="1428750" cy="952500"/>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1647809804"/>
      </p:ext>
    </p:extLst>
  </p:cSld>
  <p:clrMapOvr>
    <a:masterClrMapping/>
  </p:clrMapOvr>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23ACF41-D51C-F163-4D69-D166C962C682}"/>
              </a:ext>
            </a:extLst>
          </p:cNvPr>
          <p:cNvSpPr>
            <a:spLocks noGrp="1"/>
          </p:cNvSpPr>
          <p:nvPr>
            <p:ph type="title"/>
          </p:nvPr>
        </p:nvSpPr>
        <p:spPr/>
        <p:txBody>
          <a:bodyPr/>
          <a:lstStyle/>
          <a:p>
            <a:r>
              <a:rPr lang="en-GB" b="1" dirty="0"/>
              <a:t>Third sector </a:t>
            </a:r>
          </a:p>
        </p:txBody>
      </p:sp>
      <p:sp>
        <p:nvSpPr>
          <p:cNvPr id="3" name="Content Placeholder 2">
            <a:extLst>
              <a:ext uri="{FF2B5EF4-FFF2-40B4-BE49-F238E27FC236}">
                <a16:creationId xmlns:a16="http://schemas.microsoft.com/office/drawing/2014/main" id="{EB11C9E2-6FDD-B4A3-E9C9-BD8814E36CBC}"/>
              </a:ext>
            </a:extLst>
          </p:cNvPr>
          <p:cNvSpPr>
            <a:spLocks noGrp="1"/>
          </p:cNvSpPr>
          <p:nvPr>
            <p:ph idx="1"/>
          </p:nvPr>
        </p:nvSpPr>
        <p:spPr/>
        <p:txBody>
          <a:bodyPr>
            <a:normAutofit fontScale="47500" lnSpcReduction="20000"/>
          </a:bodyPr>
          <a:lstStyle/>
          <a:p>
            <a:pPr>
              <a:buFont typeface="Wingdings" panose="05000000000000000000" pitchFamily="2" charset="2"/>
              <a:buChar char="§"/>
            </a:pPr>
            <a:r>
              <a:rPr lang="en-GB" dirty="0"/>
              <a:t>Third sector organisations provide services across the whole spectrum of society including education, environmental services, housing, religion, politics and health and social care.</a:t>
            </a:r>
          </a:p>
          <a:p>
            <a:pPr defTabSz="913943">
              <a:buFont typeface="Wingdings" panose="05000000000000000000" pitchFamily="2" charset="2"/>
              <a:buChar char="§"/>
              <a:defRPr/>
            </a:pPr>
            <a:r>
              <a:rPr lang="en-GB" dirty="0"/>
              <a:t>At government level the Office for Civil Society, which is part of the cabinet office, works across government departments to convert the Big Society agenda into practical policies and provides support to voluntary and community organisations. </a:t>
            </a:r>
          </a:p>
          <a:p>
            <a:pPr defTabSz="913943">
              <a:buFont typeface="Wingdings" panose="05000000000000000000" pitchFamily="2" charset="2"/>
              <a:buChar char="§"/>
              <a:defRPr/>
            </a:pPr>
            <a:endParaRPr lang="en-GB" dirty="0"/>
          </a:p>
          <a:p>
            <a:pPr>
              <a:buFont typeface="Wingdings" panose="05000000000000000000" pitchFamily="2" charset="2"/>
              <a:buChar char="§"/>
            </a:pPr>
            <a:r>
              <a:rPr lang="en-GB" dirty="0"/>
              <a:t>The third sector is a significant employer within the UK and the number of people working for third sector organisations is likely to increase in response to the Big Society agenda. Many of the social enterprises that are playing an increasing role in the delivery of health services will also come within this sector. </a:t>
            </a:r>
            <a:br>
              <a:rPr lang="en-GB" dirty="0"/>
            </a:br>
            <a:endParaRPr lang="en-GB" dirty="0"/>
          </a:p>
          <a:p>
            <a:pPr>
              <a:buFont typeface="Wingdings" panose="05000000000000000000" pitchFamily="2" charset="2"/>
              <a:buChar char="§"/>
            </a:pPr>
            <a:r>
              <a:rPr lang="en-GB" dirty="0">
                <a:hlinkClick r:id="rId2"/>
              </a:rPr>
              <a:t>The Big Society</a:t>
            </a:r>
            <a:r>
              <a:rPr lang="en-GB" dirty="0"/>
              <a:t> is a Government agenda which aims to: </a:t>
            </a:r>
          </a:p>
          <a:p>
            <a:pPr>
              <a:buFont typeface="Wingdings" panose="05000000000000000000" pitchFamily="2" charset="2"/>
              <a:buChar char="§"/>
            </a:pPr>
            <a:r>
              <a:rPr lang="en-GB" dirty="0">
                <a:solidFill>
                  <a:srgbClr val="00B050"/>
                </a:solidFill>
              </a:rPr>
              <a:t>Devolve power to communities and local government</a:t>
            </a:r>
          </a:p>
          <a:p>
            <a:pPr>
              <a:buFont typeface="Wingdings" panose="05000000000000000000" pitchFamily="2" charset="2"/>
              <a:buChar char="§"/>
            </a:pPr>
            <a:r>
              <a:rPr lang="en-GB" dirty="0">
                <a:solidFill>
                  <a:srgbClr val="00B050"/>
                </a:solidFill>
              </a:rPr>
              <a:t>Increase the role in public services for voluntary and community sector organisations (VCOs) and civil society organisations</a:t>
            </a:r>
          </a:p>
          <a:p>
            <a:pPr>
              <a:buFont typeface="Wingdings" panose="05000000000000000000" pitchFamily="2" charset="2"/>
              <a:buChar char="§"/>
            </a:pPr>
            <a:r>
              <a:rPr lang="en-GB" dirty="0">
                <a:solidFill>
                  <a:srgbClr val="00B050"/>
                </a:solidFill>
              </a:rPr>
              <a:t>Support the voluntary and community sector</a:t>
            </a:r>
          </a:p>
          <a:p>
            <a:pPr>
              <a:buFont typeface="Wingdings" panose="05000000000000000000" pitchFamily="2" charset="2"/>
              <a:buChar char="§"/>
            </a:pPr>
            <a:endParaRPr lang="en-GB" dirty="0"/>
          </a:p>
          <a:p>
            <a:endParaRPr lang="en-GB" dirty="0"/>
          </a:p>
          <a:p>
            <a:pPr defTabSz="913943">
              <a:defRPr/>
            </a:pPr>
            <a:endParaRPr lang="en-GB" dirty="0"/>
          </a:p>
          <a:p>
            <a:pPr defTabSz="913943">
              <a:defRPr/>
            </a:pPr>
            <a:endParaRPr lang="en-GB" dirty="0"/>
          </a:p>
          <a:p>
            <a:endParaRPr lang="en-GB" dirty="0"/>
          </a:p>
        </p:txBody>
      </p:sp>
    </p:spTree>
    <p:extLst>
      <p:ext uri="{BB962C8B-B14F-4D97-AF65-F5344CB8AC3E}">
        <p14:creationId xmlns:p14="http://schemas.microsoft.com/office/powerpoint/2010/main" val="4074984739"/>
      </p:ext>
    </p:extLst>
  </p:cSld>
  <p:clrMapOvr>
    <a:masterClrMapping/>
  </p:clrMapOvr>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4000" b="1" dirty="0"/>
              <a:t>Charities </a:t>
            </a:r>
          </a:p>
        </p:txBody>
      </p:sp>
      <p:sp>
        <p:nvSpPr>
          <p:cNvPr id="3" name="Content Placeholder 2"/>
          <p:cNvSpPr>
            <a:spLocks noGrp="1"/>
          </p:cNvSpPr>
          <p:nvPr>
            <p:ph idx="1"/>
          </p:nvPr>
        </p:nvSpPr>
        <p:spPr>
          <a:xfrm>
            <a:off x="395536" y="1412776"/>
            <a:ext cx="8291264" cy="5256584"/>
          </a:xfrm>
        </p:spPr>
        <p:txBody>
          <a:bodyPr>
            <a:normAutofit/>
          </a:bodyPr>
          <a:lstStyle/>
          <a:p>
            <a:pPr marL="0" indent="0" algn="ctr">
              <a:buNone/>
            </a:pPr>
            <a:r>
              <a:rPr lang="en-GB" dirty="0"/>
              <a:t>Many roles: education, services, funds. </a:t>
            </a:r>
          </a:p>
          <a:p>
            <a:pPr marL="0" indent="0" algn="ctr">
              <a:buNone/>
            </a:pPr>
            <a:r>
              <a:rPr lang="en-GB" dirty="0"/>
              <a:t>Some public health: research, campaigns </a:t>
            </a:r>
          </a:p>
          <a:p>
            <a:r>
              <a:rPr lang="en-GB" dirty="0">
                <a:hlinkClick r:id="rId2"/>
              </a:rPr>
              <a:t>Rehabilitation of addicted prisoners </a:t>
            </a:r>
            <a:r>
              <a:rPr lang="en-GB" dirty="0"/>
              <a:t> Trust</a:t>
            </a:r>
          </a:p>
          <a:p>
            <a:r>
              <a:rPr lang="en-GB" dirty="0">
                <a:hlinkClick r:id="rId3"/>
              </a:rPr>
              <a:t>Mind</a:t>
            </a:r>
            <a:endParaRPr lang="en-GB" dirty="0"/>
          </a:p>
          <a:p>
            <a:r>
              <a:rPr lang="en-GB" dirty="0">
                <a:hlinkClick r:id="rId4"/>
              </a:rPr>
              <a:t>Shelter</a:t>
            </a:r>
            <a:endParaRPr lang="en-GB" dirty="0"/>
          </a:p>
          <a:p>
            <a:r>
              <a:rPr lang="en-GB" dirty="0">
                <a:hlinkClick r:id="rId5"/>
              </a:rPr>
              <a:t>Home Start</a:t>
            </a:r>
            <a:endParaRPr lang="en-GB" dirty="0"/>
          </a:p>
          <a:p>
            <a:pPr marL="0" indent="0">
              <a:buNone/>
            </a:pPr>
            <a:endParaRPr lang="en-GB" dirty="0"/>
          </a:p>
        </p:txBody>
      </p:sp>
      <p:pic>
        <p:nvPicPr>
          <p:cNvPr id="4098" name="Picture 2"/>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3779912" y="3140968"/>
            <a:ext cx="5256584" cy="2592288"/>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2586899414"/>
      </p:ext>
    </p:extLst>
  </p:cSld>
  <p:clrMapOvr>
    <a:masterClrMapping/>
  </p:clrMapOvr>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b="1" dirty="0"/>
              <a:t>Organisations supporting Public Health</a:t>
            </a:r>
          </a:p>
        </p:txBody>
      </p:sp>
      <p:sp>
        <p:nvSpPr>
          <p:cNvPr id="3" name="Content Placeholder 2"/>
          <p:cNvSpPr>
            <a:spLocks noGrp="1"/>
          </p:cNvSpPr>
          <p:nvPr>
            <p:ph idx="1"/>
          </p:nvPr>
        </p:nvSpPr>
        <p:spPr>
          <a:xfrm>
            <a:off x="611560" y="1923378"/>
            <a:ext cx="8075240" cy="4451404"/>
          </a:xfrm>
        </p:spPr>
        <p:txBody>
          <a:bodyPr>
            <a:normAutofit/>
          </a:bodyPr>
          <a:lstStyle/>
          <a:p>
            <a:pPr marL="0" indent="0">
              <a:buNone/>
            </a:pPr>
            <a:r>
              <a:rPr lang="en-GB" dirty="0">
                <a:hlinkClick r:id="rId3"/>
              </a:rPr>
              <a:t>Faculty of Public Health</a:t>
            </a:r>
            <a:r>
              <a:rPr lang="en-GB" dirty="0"/>
              <a:t> Standard-setting </a:t>
            </a:r>
          </a:p>
          <a:p>
            <a:pPr marL="0" indent="0">
              <a:buNone/>
            </a:pPr>
            <a:r>
              <a:rPr lang="en-GB" dirty="0"/>
              <a:t>body for specialists in PH in UK</a:t>
            </a:r>
          </a:p>
          <a:p>
            <a:pPr marL="0" indent="0">
              <a:buNone/>
            </a:pPr>
            <a:r>
              <a:rPr lang="en-GB" dirty="0">
                <a:hlinkClick r:id="rId4"/>
              </a:rPr>
              <a:t>Public health research consortium</a:t>
            </a:r>
            <a:r>
              <a:rPr lang="en-GB" dirty="0"/>
              <a:t>.</a:t>
            </a:r>
          </a:p>
          <a:p>
            <a:pPr marL="0" indent="0">
              <a:buNone/>
            </a:pPr>
            <a:r>
              <a:rPr lang="en-GB" dirty="0">
                <a:hlinkClick r:id="rId5"/>
              </a:rPr>
              <a:t>Royal Society for Public Health</a:t>
            </a:r>
            <a:br>
              <a:rPr lang="en-GB" dirty="0"/>
            </a:br>
            <a:endParaRPr lang="en-GB" dirty="0"/>
          </a:p>
          <a:p>
            <a:pPr marL="0" indent="0">
              <a:buNone/>
            </a:pPr>
            <a:endParaRPr lang="en-GB" dirty="0"/>
          </a:p>
          <a:p>
            <a:endParaRPr lang="en-GB" dirty="0"/>
          </a:p>
        </p:txBody>
      </p:sp>
      <p:pic>
        <p:nvPicPr>
          <p:cNvPr id="6146" name="Picture 2"/>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6588224" y="3861048"/>
            <a:ext cx="1584176" cy="1296144"/>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1333641491"/>
      </p:ext>
    </p:extLst>
  </p:cSld>
  <p:clrMapOvr>
    <a:masterClrMapping/>
  </p:clrMapOvr>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7EF63DB-0757-1A95-2EE0-0F3EA6E23309}"/>
              </a:ext>
            </a:extLst>
          </p:cNvPr>
          <p:cNvSpPr>
            <a:spLocks noGrp="1"/>
          </p:cNvSpPr>
          <p:nvPr>
            <p:ph type="title"/>
          </p:nvPr>
        </p:nvSpPr>
        <p:spPr/>
        <p:txBody>
          <a:bodyPr>
            <a:normAutofit/>
          </a:bodyPr>
          <a:lstStyle/>
          <a:p>
            <a:r>
              <a:rPr lang="en-GB" b="1" i="0" dirty="0">
                <a:effectLst/>
                <a:latin typeface="Arial" panose="020B0604020202020204" pitchFamily="34" charset="0"/>
              </a:rPr>
              <a:t>UK Public Health Association</a:t>
            </a:r>
            <a:endParaRPr lang="en-GB" dirty="0"/>
          </a:p>
        </p:txBody>
      </p:sp>
      <p:sp>
        <p:nvSpPr>
          <p:cNvPr id="3" name="Content Placeholder 2">
            <a:extLst>
              <a:ext uri="{FF2B5EF4-FFF2-40B4-BE49-F238E27FC236}">
                <a16:creationId xmlns:a16="http://schemas.microsoft.com/office/drawing/2014/main" id="{EE2268EC-D688-65D3-5613-66421FF68C99}"/>
              </a:ext>
            </a:extLst>
          </p:cNvPr>
          <p:cNvSpPr>
            <a:spLocks noGrp="1"/>
          </p:cNvSpPr>
          <p:nvPr>
            <p:ph idx="1"/>
          </p:nvPr>
        </p:nvSpPr>
        <p:spPr/>
        <p:txBody>
          <a:bodyPr>
            <a:normAutofit fontScale="92500" lnSpcReduction="20000"/>
          </a:bodyPr>
          <a:lstStyle/>
          <a:p>
            <a:pPr marR="0" lvl="0" algn="l" defTabSz="914400" rtl="0" eaLnBrk="1" fontAlgn="auto" latinLnBrk="0" hangingPunct="1">
              <a:lnSpc>
                <a:spcPct val="100000"/>
              </a:lnSpc>
              <a:spcBef>
                <a:spcPts val="0"/>
              </a:spcBef>
              <a:spcAft>
                <a:spcPts val="0"/>
              </a:spcAft>
              <a:buClrTx/>
              <a:buSzTx/>
              <a:buFont typeface="Wingdings" panose="05000000000000000000" pitchFamily="2" charset="2"/>
              <a:buChar char="§"/>
              <a:tabLst/>
              <a:defRPr/>
            </a:pPr>
            <a:r>
              <a:rPr kumimoji="0" lang="en-GB" sz="2000" b="1" i="0" u="none" strike="noStrike" kern="1200" cap="none" spc="0" normalizeH="0" baseline="0" noProof="0" dirty="0">
                <a:ln>
                  <a:noFill/>
                </a:ln>
                <a:solidFill>
                  <a:prstClr val="black"/>
                </a:solidFill>
                <a:effectLst/>
                <a:uLnTx/>
                <a:uFillTx/>
                <a:ea typeface="+mn-ea"/>
                <a:cs typeface="+mn-cs"/>
              </a:rPr>
              <a:t>UKPHA is a unifying and powerful voice for the public's health and well being in the UK, focusing on the need to eliminate inequalities in health, promote sustainable development and combat anti-health forces.</a:t>
            </a:r>
            <a:endParaRPr kumimoji="0" lang="en-GB" sz="2000" b="0" i="0" u="none" strike="noStrike" kern="1200" cap="none" spc="0" normalizeH="0" baseline="0" noProof="0" dirty="0">
              <a:ln>
                <a:noFill/>
              </a:ln>
              <a:solidFill>
                <a:prstClr val="black"/>
              </a:solidFill>
              <a:effectLst/>
              <a:uLnTx/>
              <a:uFillTx/>
              <a:ea typeface="+mn-ea"/>
              <a:cs typeface="+mn-cs"/>
            </a:endParaRPr>
          </a:p>
          <a:p>
            <a:pPr marR="0" lvl="0" algn="l" defTabSz="914400" rtl="0" eaLnBrk="1" fontAlgn="auto" latinLnBrk="0" hangingPunct="1">
              <a:lnSpc>
                <a:spcPct val="100000"/>
              </a:lnSpc>
              <a:spcBef>
                <a:spcPts val="0"/>
              </a:spcBef>
              <a:spcAft>
                <a:spcPts val="0"/>
              </a:spcAft>
              <a:buClrTx/>
              <a:buSzTx/>
              <a:buFont typeface="Wingdings" panose="05000000000000000000" pitchFamily="2" charset="2"/>
              <a:buChar char="§"/>
              <a:tabLst/>
              <a:defRPr/>
            </a:pPr>
            <a:r>
              <a:rPr kumimoji="0" lang="en-GB" sz="2000" b="0" i="0" u="none" strike="noStrike" kern="1200" cap="none" spc="0" normalizeH="0" baseline="0" noProof="0" dirty="0">
                <a:ln>
                  <a:noFill/>
                </a:ln>
                <a:solidFill>
                  <a:prstClr val="black"/>
                </a:solidFill>
                <a:effectLst/>
                <a:uLnTx/>
                <a:uFillTx/>
                <a:ea typeface="+mn-ea"/>
                <a:cs typeface="+mn-cs"/>
              </a:rPr>
              <a:t>As a multidisciplinary membership organisation, the UKPHA brings together individuals and organisations from all sectors who share a common commitment to promoting the public's health.</a:t>
            </a:r>
          </a:p>
          <a:p>
            <a:pPr marR="0" lvl="0" algn="l" defTabSz="914400" rtl="0" eaLnBrk="1" fontAlgn="auto" latinLnBrk="0" hangingPunct="1">
              <a:lnSpc>
                <a:spcPct val="100000"/>
              </a:lnSpc>
              <a:spcBef>
                <a:spcPts val="0"/>
              </a:spcBef>
              <a:spcAft>
                <a:spcPts val="0"/>
              </a:spcAft>
              <a:buClrTx/>
              <a:buSzTx/>
              <a:buFont typeface="Wingdings" panose="05000000000000000000" pitchFamily="2" charset="2"/>
              <a:buChar char="§"/>
              <a:tabLst/>
              <a:defRPr/>
            </a:pPr>
            <a:endParaRPr kumimoji="0" lang="en-GB" sz="2000" b="0" i="0" u="none" strike="noStrike" kern="1200" cap="none" spc="0" normalizeH="0" baseline="0" noProof="0" dirty="0">
              <a:ln>
                <a:noFill/>
              </a:ln>
              <a:solidFill>
                <a:prstClr val="black"/>
              </a:solidFill>
              <a:effectLst/>
              <a:uLnTx/>
              <a:uFillTx/>
              <a:ea typeface="+mn-ea"/>
              <a:cs typeface="+mn-cs"/>
            </a:endParaRPr>
          </a:p>
          <a:p>
            <a:pPr marR="0" lvl="0" algn="l" defTabSz="914400" rtl="0" eaLnBrk="1" fontAlgn="auto" latinLnBrk="0" hangingPunct="1">
              <a:lnSpc>
                <a:spcPct val="100000"/>
              </a:lnSpc>
              <a:spcBef>
                <a:spcPts val="0"/>
              </a:spcBef>
              <a:spcAft>
                <a:spcPts val="0"/>
              </a:spcAft>
              <a:buClrTx/>
              <a:buSzTx/>
              <a:buFont typeface="Wingdings" panose="05000000000000000000" pitchFamily="2" charset="2"/>
              <a:buChar char="§"/>
              <a:tabLst/>
              <a:defRPr/>
            </a:pPr>
            <a:r>
              <a:rPr lang="en-GB" sz="2000" dirty="0">
                <a:solidFill>
                  <a:prstClr val="black"/>
                </a:solidFill>
              </a:rPr>
              <a:t>They</a:t>
            </a:r>
            <a:r>
              <a:rPr kumimoji="0" lang="en-GB" sz="2000" b="0" i="0" u="none" strike="noStrike" kern="1200" cap="none" spc="0" normalizeH="0" baseline="0" noProof="0" dirty="0">
                <a:ln>
                  <a:noFill/>
                </a:ln>
                <a:solidFill>
                  <a:prstClr val="black"/>
                </a:solidFill>
                <a:effectLst/>
                <a:uLnTx/>
                <a:uFillTx/>
                <a:ea typeface="+mn-ea"/>
                <a:cs typeface="+mn-cs"/>
              </a:rPr>
              <a:t> seek to promote the development of healthy public policy at all levels of government and across all sectors. </a:t>
            </a:r>
          </a:p>
          <a:p>
            <a:pPr marR="0" lvl="0" algn="l" defTabSz="914400" rtl="0" eaLnBrk="1" fontAlgn="auto" latinLnBrk="0" hangingPunct="1">
              <a:lnSpc>
                <a:spcPct val="100000"/>
              </a:lnSpc>
              <a:spcBef>
                <a:spcPts val="0"/>
              </a:spcBef>
              <a:spcAft>
                <a:spcPts val="0"/>
              </a:spcAft>
              <a:buClrTx/>
              <a:buSzTx/>
              <a:buFont typeface="Wingdings" panose="05000000000000000000" pitchFamily="2" charset="2"/>
              <a:buChar char="§"/>
              <a:tabLst/>
              <a:defRPr/>
            </a:pPr>
            <a:endParaRPr lang="en-GB" sz="2000" dirty="0">
              <a:solidFill>
                <a:prstClr val="black"/>
              </a:solidFill>
            </a:endParaRPr>
          </a:p>
          <a:p>
            <a:pPr marR="0" lvl="0" algn="l" defTabSz="914400" rtl="0" eaLnBrk="1" fontAlgn="auto" latinLnBrk="0" hangingPunct="1">
              <a:lnSpc>
                <a:spcPct val="100000"/>
              </a:lnSpc>
              <a:spcBef>
                <a:spcPts val="0"/>
              </a:spcBef>
              <a:spcAft>
                <a:spcPts val="0"/>
              </a:spcAft>
              <a:buClrTx/>
              <a:buSzTx/>
              <a:buFont typeface="Wingdings" panose="05000000000000000000" pitchFamily="2" charset="2"/>
              <a:buChar char="§"/>
              <a:tabLst/>
              <a:defRPr/>
            </a:pPr>
            <a:r>
              <a:rPr kumimoji="0" lang="en-GB" sz="2000" b="0" i="0" u="none" strike="noStrike" kern="1200" cap="none" spc="0" normalizeH="0" baseline="0" noProof="0" dirty="0">
                <a:ln>
                  <a:noFill/>
                </a:ln>
                <a:solidFill>
                  <a:prstClr val="black"/>
                </a:solidFill>
                <a:effectLst/>
                <a:uLnTx/>
                <a:uFillTx/>
                <a:ea typeface="+mn-ea"/>
                <a:cs typeface="+mn-cs"/>
              </a:rPr>
              <a:t>They  act as an information platform and aim to support those working in public health both professionally and in a voluntary capacity.</a:t>
            </a:r>
          </a:p>
          <a:p>
            <a:pPr marR="0" lvl="0" algn="l" defTabSz="914400" rtl="0" eaLnBrk="1" fontAlgn="auto" latinLnBrk="0" hangingPunct="1">
              <a:lnSpc>
                <a:spcPct val="100000"/>
              </a:lnSpc>
              <a:spcBef>
                <a:spcPts val="0"/>
              </a:spcBef>
              <a:spcAft>
                <a:spcPts val="0"/>
              </a:spcAft>
              <a:buClrTx/>
              <a:buSzTx/>
              <a:buFont typeface="Wingdings" panose="05000000000000000000" pitchFamily="2" charset="2"/>
              <a:buChar char="§"/>
              <a:tabLst/>
              <a:defRPr/>
            </a:pPr>
            <a:endParaRPr kumimoji="0" lang="en-GB" sz="2000" b="0" i="0" u="none" strike="noStrike" kern="1200" cap="none" spc="0" normalizeH="0" baseline="0" noProof="0" dirty="0">
              <a:ln>
                <a:noFill/>
              </a:ln>
              <a:solidFill>
                <a:prstClr val="black"/>
              </a:solidFill>
              <a:effectLst/>
              <a:uLnTx/>
              <a:uFillTx/>
              <a:ea typeface="+mn-ea"/>
              <a:cs typeface="+mn-cs"/>
            </a:endParaRPr>
          </a:p>
          <a:p>
            <a:pPr marL="0" indent="0">
              <a:spcBef>
                <a:spcPts val="0"/>
              </a:spcBef>
              <a:buNone/>
              <a:defRPr/>
            </a:pPr>
            <a:r>
              <a:rPr lang="en-GB" sz="2000" dirty="0">
                <a:solidFill>
                  <a:prstClr val="black"/>
                </a:solidFill>
              </a:rPr>
              <a:t>                                                    </a:t>
            </a:r>
          </a:p>
          <a:p>
            <a:pPr marL="0" indent="0">
              <a:spcBef>
                <a:spcPts val="0"/>
              </a:spcBef>
              <a:buNone/>
              <a:defRPr/>
            </a:pPr>
            <a:r>
              <a:rPr lang="en-GB" sz="2000" dirty="0">
                <a:solidFill>
                  <a:prstClr val="black"/>
                </a:solidFill>
              </a:rPr>
              <a:t>                                         </a:t>
            </a:r>
            <a:r>
              <a:rPr lang="en-GB" sz="2000" dirty="0">
                <a:hlinkClick r:id="rId2"/>
              </a:rPr>
              <a:t>Home - UKPHA</a:t>
            </a:r>
            <a:endParaRPr kumimoji="0" lang="en-GB" sz="2000" b="0" i="0" u="none" strike="noStrike" kern="1200" cap="none" spc="0" normalizeH="0" baseline="0" noProof="0" dirty="0">
              <a:ln>
                <a:noFill/>
              </a:ln>
              <a:solidFill>
                <a:prstClr val="black"/>
              </a:solidFill>
              <a:effectLst/>
              <a:uLnTx/>
              <a:uFillTx/>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200" b="0" i="0" u="none" strike="noStrike" kern="1200" cap="none" spc="0" normalizeH="0" baseline="0" noProof="0" dirty="0">
              <a:ln>
                <a:noFill/>
              </a:ln>
              <a:solidFill>
                <a:prstClr val="black"/>
              </a:solidFill>
              <a:effectLst/>
              <a:uLnTx/>
              <a:uFillTx/>
              <a:latin typeface="Calibri" panose="020F0502020204030204"/>
              <a:ea typeface="+mn-ea"/>
              <a:cs typeface="+mn-cs"/>
            </a:endParaRPr>
          </a:p>
          <a:p>
            <a:endParaRPr lang="en-GB" dirty="0"/>
          </a:p>
        </p:txBody>
      </p:sp>
    </p:spTree>
    <p:extLst>
      <p:ext uri="{BB962C8B-B14F-4D97-AF65-F5344CB8AC3E}">
        <p14:creationId xmlns:p14="http://schemas.microsoft.com/office/powerpoint/2010/main" val="3040983014"/>
      </p:ext>
    </p:extLst>
  </p:cSld>
  <p:clrMapOvr>
    <a:masterClrMapping/>
  </p:clrMapOvr>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C9C4A7F-B17C-89B2-7313-83D4456BE81A}"/>
              </a:ext>
            </a:extLst>
          </p:cNvPr>
          <p:cNvSpPr>
            <a:spLocks noGrp="1"/>
          </p:cNvSpPr>
          <p:nvPr>
            <p:ph type="title"/>
          </p:nvPr>
        </p:nvSpPr>
        <p:spPr/>
        <p:txBody>
          <a:bodyPr>
            <a:normAutofit/>
          </a:bodyPr>
          <a:lstStyle/>
          <a:p>
            <a:r>
              <a:rPr lang="en-GB" b="1" dirty="0">
                <a:latin typeface="Arial" panose="020B0604020202020204" pitchFamily="34" charset="0"/>
              </a:rPr>
              <a:t>UK Public Health Association</a:t>
            </a:r>
            <a:endParaRPr lang="en-GB" dirty="0"/>
          </a:p>
        </p:txBody>
      </p:sp>
      <p:sp>
        <p:nvSpPr>
          <p:cNvPr id="3" name="Content Placeholder 2">
            <a:extLst>
              <a:ext uri="{FF2B5EF4-FFF2-40B4-BE49-F238E27FC236}">
                <a16:creationId xmlns:a16="http://schemas.microsoft.com/office/drawing/2014/main" id="{4524D2D6-A63C-EA0B-D007-D15A883E4939}"/>
              </a:ext>
            </a:extLst>
          </p:cNvPr>
          <p:cNvSpPr>
            <a:spLocks noGrp="1"/>
          </p:cNvSpPr>
          <p:nvPr>
            <p:ph idx="1"/>
          </p:nvPr>
        </p:nvSpPr>
        <p:spPr/>
        <p:txBody>
          <a:bodyPr>
            <a:normAutofit fontScale="77500" lnSpcReduction="20000"/>
          </a:bodyPr>
          <a:lstStyle/>
          <a:p>
            <a:pPr>
              <a:buFont typeface="Wingdings" panose="05000000000000000000" pitchFamily="2" charset="2"/>
              <a:buChar char="§"/>
            </a:pPr>
            <a:r>
              <a:rPr lang="en-GB" dirty="0"/>
              <a:t>A charity, with membership</a:t>
            </a:r>
          </a:p>
          <a:p>
            <a:pPr>
              <a:buFont typeface="Wingdings" panose="05000000000000000000" pitchFamily="2" charset="2"/>
              <a:buChar char="§"/>
            </a:pPr>
            <a:r>
              <a:rPr lang="en-GB" dirty="0"/>
              <a:t>Advocates measures to improve health and to support the public health workforce.</a:t>
            </a:r>
          </a:p>
          <a:p>
            <a:pPr>
              <a:buFont typeface="Wingdings" panose="05000000000000000000" pitchFamily="2" charset="2"/>
              <a:buChar char="§"/>
            </a:pPr>
            <a:r>
              <a:rPr lang="en-GB" dirty="0"/>
              <a:t>Offers </a:t>
            </a:r>
            <a:r>
              <a:rPr lang="en-GB" b="1" i="1" dirty="0"/>
              <a:t>qualifications</a:t>
            </a:r>
            <a:r>
              <a:rPr lang="en-GB" dirty="0"/>
              <a:t> each year in subjects such as food hygiene, health and safety and health improvements. </a:t>
            </a:r>
          </a:p>
          <a:p>
            <a:pPr>
              <a:buFont typeface="Wingdings" panose="05000000000000000000" pitchFamily="2" charset="2"/>
              <a:buChar char="§"/>
            </a:pPr>
            <a:r>
              <a:rPr lang="en-GB" dirty="0"/>
              <a:t>Runs </a:t>
            </a:r>
            <a:r>
              <a:rPr lang="en-GB" b="1" i="1" dirty="0"/>
              <a:t>conferences</a:t>
            </a:r>
            <a:r>
              <a:rPr lang="en-GB" dirty="0"/>
              <a:t> in food safety, water, infection control and occupational medicine.</a:t>
            </a:r>
          </a:p>
          <a:p>
            <a:pPr>
              <a:buFont typeface="Wingdings" panose="05000000000000000000" pitchFamily="2" charset="2"/>
              <a:buChar char="§"/>
            </a:pPr>
            <a:r>
              <a:rPr lang="en-GB" dirty="0"/>
              <a:t>Runs an </a:t>
            </a:r>
            <a:r>
              <a:rPr lang="en-GB" b="1" i="1" dirty="0"/>
              <a:t>accreditation</a:t>
            </a:r>
            <a:r>
              <a:rPr lang="en-GB" dirty="0"/>
              <a:t> service for health and safety related products,  and also manage the second largest food packaging certification scheme in the UK.</a:t>
            </a:r>
          </a:p>
          <a:p>
            <a:endParaRPr lang="en-GB" dirty="0"/>
          </a:p>
        </p:txBody>
      </p:sp>
    </p:spTree>
    <p:extLst>
      <p:ext uri="{BB962C8B-B14F-4D97-AF65-F5344CB8AC3E}">
        <p14:creationId xmlns:p14="http://schemas.microsoft.com/office/powerpoint/2010/main" val="1526854634"/>
      </p:ext>
    </p:extLst>
  </p:cSld>
  <p:clrMapOvr>
    <a:masterClrMapping/>
  </p:clrMapOvr>
</p:sld>
</file>

<file path=ppt/slides/slide4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BF122D1-1761-546C-8319-1C3B61F2CDE6}"/>
              </a:ext>
            </a:extLst>
          </p:cNvPr>
          <p:cNvSpPr>
            <a:spLocks noGrp="1"/>
          </p:cNvSpPr>
          <p:nvPr>
            <p:ph type="title"/>
          </p:nvPr>
        </p:nvSpPr>
        <p:spPr/>
        <p:txBody>
          <a:bodyPr>
            <a:normAutofit fontScale="90000"/>
          </a:bodyPr>
          <a:lstStyle/>
          <a:p>
            <a:br>
              <a:rPr lang="en-GB" dirty="0"/>
            </a:br>
            <a:r>
              <a:rPr lang="en-GB" b="1" dirty="0"/>
              <a:t>References </a:t>
            </a:r>
          </a:p>
        </p:txBody>
      </p:sp>
      <p:sp>
        <p:nvSpPr>
          <p:cNvPr id="3" name="Content Placeholder 2">
            <a:extLst>
              <a:ext uri="{FF2B5EF4-FFF2-40B4-BE49-F238E27FC236}">
                <a16:creationId xmlns:a16="http://schemas.microsoft.com/office/drawing/2014/main" id="{0B0CE790-9308-E7B0-C725-89137410A478}"/>
              </a:ext>
            </a:extLst>
          </p:cNvPr>
          <p:cNvSpPr>
            <a:spLocks noGrp="1"/>
          </p:cNvSpPr>
          <p:nvPr>
            <p:ph idx="1"/>
          </p:nvPr>
        </p:nvSpPr>
        <p:spPr>
          <a:xfrm>
            <a:off x="457200" y="1417638"/>
            <a:ext cx="8229600" cy="4243610"/>
          </a:xfrm>
        </p:spPr>
        <p:txBody>
          <a:bodyPr>
            <a:normAutofit fontScale="55000" lnSpcReduction="20000"/>
          </a:bodyPr>
          <a:lstStyle/>
          <a:p>
            <a:pPr>
              <a:buFont typeface="Wingdings" panose="05000000000000000000" pitchFamily="2" charset="2"/>
              <a:buChar char="§"/>
            </a:pPr>
            <a:r>
              <a:rPr lang="en-GB" sz="2600" dirty="0">
                <a:solidFill>
                  <a:prstClr val="black"/>
                </a:solidFill>
                <a:hlinkClick r:id="rId3">
                  <a:extLst>
                    <a:ext uri="{A12FA001-AC4F-418D-AE19-62706E023703}">
                      <ahyp:hlinkClr xmlns:ahyp="http://schemas.microsoft.com/office/drawing/2018/hyperlinkcolor" val="tx"/>
                    </a:ext>
                  </a:extLst>
                </a:hlinkClick>
              </a:rPr>
              <a:t>Office for National Statistics </a:t>
            </a:r>
            <a:r>
              <a:rPr lang="en-GB" sz="2600" dirty="0">
                <a:solidFill>
                  <a:prstClr val="black"/>
                </a:solidFill>
              </a:rPr>
              <a:t>(2022) </a:t>
            </a:r>
            <a:r>
              <a:rPr lang="en-GB" sz="2600" dirty="0">
                <a:hlinkClick r:id="rId3"/>
              </a:rPr>
              <a:t>Health and social care –Available at: https://www.ons.gov.uk/peoplepopulationandcommunity/healthandsocialcare</a:t>
            </a:r>
            <a:r>
              <a:rPr lang="en-GB" sz="2600" dirty="0"/>
              <a:t> (Accessed date 21st August 2022)</a:t>
            </a:r>
          </a:p>
          <a:p>
            <a:pPr>
              <a:buFont typeface="Wingdings" panose="05000000000000000000" pitchFamily="2" charset="2"/>
              <a:buChar char="§"/>
            </a:pPr>
            <a:r>
              <a:rPr lang="en-GB" sz="2600" dirty="0"/>
              <a:t>Office for National Statistics (2022) About us Available at: </a:t>
            </a:r>
            <a:r>
              <a:rPr lang="en-GB" sz="2600" dirty="0">
                <a:hlinkClick r:id="rId4"/>
              </a:rPr>
              <a:t>https://www.ons.gov.uk/aboutus</a:t>
            </a:r>
            <a:r>
              <a:rPr lang="en-GB" sz="2600" dirty="0"/>
              <a:t> (accessed date 22nd August 2022)</a:t>
            </a:r>
          </a:p>
          <a:p>
            <a:pPr>
              <a:buFont typeface="Wingdings" panose="05000000000000000000" pitchFamily="2" charset="2"/>
              <a:buChar char="§"/>
            </a:pPr>
            <a:r>
              <a:rPr lang="en-GB" sz="2600" dirty="0"/>
              <a:t>Public Health England (2021) About us Available at: </a:t>
            </a:r>
            <a:r>
              <a:rPr lang="en-GB" sz="2600" dirty="0">
                <a:hlinkClick r:id="rId5"/>
              </a:rPr>
              <a:t>https://www.gov.uk/government/organisations/public-health-england/about</a:t>
            </a:r>
            <a:r>
              <a:rPr lang="en-GB" sz="2600" dirty="0"/>
              <a:t> (Accessed date 25th August 2022).</a:t>
            </a:r>
          </a:p>
          <a:p>
            <a:pPr>
              <a:buFont typeface="Wingdings" panose="05000000000000000000" pitchFamily="2" charset="2"/>
              <a:buChar char="§"/>
            </a:pPr>
            <a:r>
              <a:rPr lang="en-GB" sz="2600" dirty="0"/>
              <a:t>Public Health England (2022) Available at: </a:t>
            </a:r>
            <a:r>
              <a:rPr lang="en-GB" sz="2600" dirty="0">
                <a:hlinkClick r:id="rId6"/>
              </a:rPr>
              <a:t>https://www.gov.uk/government/organisations/public-health-england</a:t>
            </a:r>
            <a:r>
              <a:rPr lang="en-GB" sz="2600" dirty="0"/>
              <a:t> (Accessed date 15th August 2022).</a:t>
            </a:r>
          </a:p>
          <a:p>
            <a:pPr>
              <a:buFont typeface="Wingdings" panose="05000000000000000000" pitchFamily="2" charset="2"/>
              <a:buChar char="§"/>
            </a:pPr>
            <a:r>
              <a:rPr lang="en-GB" sz="2600" dirty="0"/>
              <a:t>National Health Service (2022) Available at: </a:t>
            </a:r>
            <a:r>
              <a:rPr lang="en-GB" sz="2600" dirty="0">
                <a:hlinkClick r:id="rId7"/>
              </a:rPr>
              <a:t>https://www.nhs.uk/</a:t>
            </a:r>
            <a:r>
              <a:rPr lang="en-GB" sz="2600" dirty="0"/>
              <a:t> Accessed date 06</a:t>
            </a:r>
            <a:r>
              <a:rPr lang="en-GB" sz="2600" baseline="30000" dirty="0"/>
              <a:t>th</a:t>
            </a:r>
            <a:r>
              <a:rPr lang="en-GB" sz="2600" dirty="0"/>
              <a:t> Sept 2022)</a:t>
            </a:r>
          </a:p>
          <a:p>
            <a:pPr>
              <a:buFont typeface="Wingdings" panose="05000000000000000000" pitchFamily="2" charset="2"/>
              <a:buChar char="§"/>
            </a:pPr>
            <a:r>
              <a:rPr lang="en-GB" sz="2600" dirty="0">
                <a:solidFill>
                  <a:prstClr val="black"/>
                </a:solidFill>
                <a:hlinkClick r:id="rId8">
                  <a:extLst>
                    <a:ext uri="{A12FA001-AC4F-418D-AE19-62706E023703}">
                      <ahyp:hlinkClr xmlns:ahyp="http://schemas.microsoft.com/office/drawing/2018/hyperlinkcolor" val="tx"/>
                    </a:ext>
                  </a:extLst>
                </a:hlinkClick>
              </a:rPr>
              <a:t>National Health Service (2022) Available at: </a:t>
            </a:r>
            <a:r>
              <a:rPr lang="en-GB" sz="2600" dirty="0">
                <a:hlinkClick r:id="rId9"/>
              </a:rPr>
              <a:t>https://www.healthcareers.nhs.uk/working-health/working-public-health/why-work-public-health</a:t>
            </a:r>
            <a:endParaRPr lang="en-GB" sz="2600" dirty="0"/>
          </a:p>
          <a:p>
            <a:pPr>
              <a:buFont typeface="Wingdings" panose="05000000000000000000" pitchFamily="2" charset="2"/>
              <a:buChar char="§"/>
            </a:pPr>
            <a:r>
              <a:rPr lang="en-GB" sz="2600" dirty="0">
                <a:solidFill>
                  <a:prstClr val="black"/>
                </a:solidFill>
                <a:hlinkClick r:id="rId8">
                  <a:extLst>
                    <a:ext uri="{A12FA001-AC4F-418D-AE19-62706E023703}">
                      <ahyp:hlinkClr xmlns:ahyp="http://schemas.microsoft.com/office/drawing/2018/hyperlinkcolor" val="tx"/>
                    </a:ext>
                  </a:extLst>
                </a:hlinkClick>
              </a:rPr>
              <a:t>National Health Service (2022) Available at: </a:t>
            </a:r>
            <a:r>
              <a:rPr lang="en-GB" sz="2600" dirty="0">
                <a:hlinkClick r:id="rId8"/>
              </a:rPr>
              <a:t>https://www.healthcareers.nhs.uk/working-health/working-public-health/what-public-health</a:t>
            </a:r>
            <a:r>
              <a:rPr lang="en-GB" sz="2600" dirty="0"/>
              <a:t> (Accessed date 23rd August 2022)</a:t>
            </a:r>
          </a:p>
          <a:p>
            <a:pPr>
              <a:buFont typeface="Wingdings" panose="05000000000000000000" pitchFamily="2" charset="2"/>
              <a:buChar char="§"/>
            </a:pPr>
            <a:r>
              <a:rPr lang="en-GB" sz="2600" dirty="0"/>
              <a:t>UK Public Health Association (2022) Available at: </a:t>
            </a:r>
            <a:r>
              <a:rPr lang="en-GB" sz="2600" dirty="0">
                <a:hlinkClick r:id="rId10"/>
              </a:rPr>
              <a:t>https://ukpha.org.uk/about-us/index.html</a:t>
            </a:r>
            <a:r>
              <a:rPr lang="en-GB" sz="2600" dirty="0"/>
              <a:t> (Accessed date 11</a:t>
            </a:r>
            <a:r>
              <a:rPr lang="en-GB" sz="2600" baseline="30000" dirty="0"/>
              <a:t>th</a:t>
            </a:r>
            <a:r>
              <a:rPr lang="en-GB" sz="2600" dirty="0"/>
              <a:t> August 2022)</a:t>
            </a:r>
          </a:p>
          <a:p>
            <a:pPr>
              <a:buFont typeface="Wingdings" panose="05000000000000000000" pitchFamily="2" charset="2"/>
              <a:buChar char="§"/>
            </a:pPr>
            <a:r>
              <a:rPr lang="en-GB" sz="2600" dirty="0"/>
              <a:t>United Nations (2022) About us Available at </a:t>
            </a:r>
            <a:r>
              <a:rPr lang="en-GB" sz="2600" dirty="0">
                <a:hlinkClick r:id="rId11"/>
              </a:rPr>
              <a:t>https://www.un.org/en/about-us</a:t>
            </a:r>
            <a:r>
              <a:rPr lang="en-GB" sz="2600" dirty="0"/>
              <a:t> (Accessed date 11</a:t>
            </a:r>
            <a:r>
              <a:rPr lang="en-GB" sz="2600" baseline="30000" dirty="0"/>
              <a:t>th</a:t>
            </a:r>
            <a:r>
              <a:rPr lang="en-GB" sz="2600" dirty="0"/>
              <a:t> August 2022)</a:t>
            </a:r>
          </a:p>
          <a:p>
            <a:pPr>
              <a:buFont typeface="Wingdings" panose="05000000000000000000" pitchFamily="2" charset="2"/>
              <a:buChar char="§"/>
            </a:pPr>
            <a:r>
              <a:rPr lang="en-GB" sz="2600" dirty="0"/>
              <a:t>World Health Organisation (2022) About WHO, Available at </a:t>
            </a:r>
            <a:r>
              <a:rPr lang="en-GB" sz="2600" dirty="0">
                <a:hlinkClick r:id="rId12"/>
              </a:rPr>
              <a:t>https://www.who.int/about</a:t>
            </a:r>
            <a:r>
              <a:rPr lang="en-GB" sz="2600" dirty="0"/>
              <a:t> (Accessed date 11th August 2022)</a:t>
            </a:r>
          </a:p>
          <a:p>
            <a:pPr>
              <a:buFont typeface="Wingdings" panose="05000000000000000000" pitchFamily="2" charset="2"/>
              <a:buChar char="§"/>
            </a:pPr>
            <a:endParaRPr lang="en-GB" sz="2000" dirty="0"/>
          </a:p>
        </p:txBody>
      </p:sp>
    </p:spTree>
    <p:extLst>
      <p:ext uri="{BB962C8B-B14F-4D97-AF65-F5344CB8AC3E}">
        <p14:creationId xmlns:p14="http://schemas.microsoft.com/office/powerpoint/2010/main" val="2277892980"/>
      </p:ext>
    </p:extLst>
  </p:cSld>
  <p:clrMapOvr>
    <a:masterClrMapping/>
  </p:clrMapOvr>
</p:sld>
</file>

<file path=ppt/theme/theme1.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p:properties xmlns:p="http://schemas.microsoft.com/office/2006/metadata/properties" xmlns:xsi="http://www.w3.org/2001/XMLSchema-instance" xmlns:pc="http://schemas.microsoft.com/office/infopath/2007/PartnerControls">
  <documentManagement/>
</p:properties>
</file>

<file path=customXml/item2.xml><?xml version="1.0" encoding="utf-8"?>
<ct:contentTypeSchema xmlns:ct="http://schemas.microsoft.com/office/2006/metadata/contentType" xmlns:ma="http://schemas.microsoft.com/office/2006/metadata/properties/metaAttributes" ct:_="" ma:_="" ma:contentTypeName="Document" ma:contentTypeID="0x010100341C78B1F6210C4E9A58F73BA6479D21" ma:contentTypeVersion="6" ma:contentTypeDescription="Create a new document." ma:contentTypeScope="" ma:versionID="b78d05b6eec685a36055f28f576ddb31">
  <xsd:schema xmlns:xsd="http://www.w3.org/2001/XMLSchema" xmlns:xs="http://www.w3.org/2001/XMLSchema" xmlns:p="http://schemas.microsoft.com/office/2006/metadata/properties" xmlns:ns3="f856874f-9946-48cd-ac29-4cb76853c4c1" targetNamespace="http://schemas.microsoft.com/office/2006/metadata/properties" ma:root="true" ma:fieldsID="1be8741af6f076b50e8a116112bcf74e" ns3:_="">
    <xsd:import namespace="f856874f-9946-48cd-ac29-4cb76853c4c1"/>
    <xsd:element name="properties">
      <xsd:complexType>
        <xsd:sequence>
          <xsd:element name="documentManagement">
            <xsd:complexType>
              <xsd:all>
                <xsd:element ref="ns3:MediaServiceMetadata" minOccurs="0"/>
                <xsd:element ref="ns3:MediaServiceFastMetadata" minOccurs="0"/>
                <xsd:element ref="ns3:MediaServiceAutoTags" minOccurs="0"/>
                <xsd:element ref="ns3:MediaServiceOCR" minOccurs="0"/>
                <xsd:element ref="ns3:MediaServiceGenerationTime" minOccurs="0"/>
                <xsd:element ref="ns3:MediaServiceEventHashCode"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f856874f-9946-48cd-ac29-4cb76853c4c1"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AutoTags" ma:index="10" nillable="true" ma:displayName="Tags" ma:internalName="MediaServiceAutoTags" ma:readOnly="true">
      <xsd:simpleType>
        <xsd:restriction base="dms:Text"/>
      </xsd:simpleType>
    </xsd:element>
    <xsd:element name="MediaServiceOCR" ma:index="11" nillable="true" ma:displayName="Extracted Text" ma:internalName="MediaServiceOCR" ma:readOnly="true">
      <xsd:simpleType>
        <xsd:restriction base="dms:Note">
          <xsd:maxLength value="255"/>
        </xsd:restriction>
      </xsd:simpleType>
    </xsd:element>
    <xsd:element name="MediaServiceGenerationTime" ma:index="12" nillable="true" ma:displayName="MediaServiceGenerationTime" ma:hidden="true" ma:internalName="MediaServiceGenerationTime" ma:readOnly="true">
      <xsd:simpleType>
        <xsd:restriction base="dms:Text"/>
      </xsd:simpleType>
    </xsd:element>
    <xsd:element name="MediaServiceEventHashCode" ma:index="13" nillable="true" ma:displayName="MediaServiceEventHashCode" ma:hidden="true" ma:internalName="MediaServiceEventHashCode" ma:readOnly="true">
      <xsd:simpleType>
        <xsd:restriction base="dms:Text"/>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mso-contentType ?>
<FormTemplates xmlns="http://schemas.microsoft.com/sharepoint/v3/contenttype/forms">
  <Display>DocumentLibraryForm</Display>
  <Edit>DocumentLibraryForm</Edit>
  <New>DocumentLibraryForm</New>
</FormTemplates>
</file>

<file path=customXml/itemProps1.xml><?xml version="1.0" encoding="utf-8"?>
<ds:datastoreItem xmlns:ds="http://schemas.openxmlformats.org/officeDocument/2006/customXml" ds:itemID="{65FC5585-51CA-4C4C-9028-AEC8FAD67B8B}">
  <ds:schemaRefs>
    <ds:schemaRef ds:uri="http://schemas.microsoft.com/office/2006/documentManagement/types"/>
    <ds:schemaRef ds:uri="http://purl.org/dc/elements/1.1/"/>
    <ds:schemaRef ds:uri="http://schemas.microsoft.com/office/2006/metadata/properties"/>
    <ds:schemaRef ds:uri="f856874f-9946-48cd-ac29-4cb76853c4c1"/>
    <ds:schemaRef ds:uri="http://purl.org/dc/terms/"/>
    <ds:schemaRef ds:uri="http://schemas.openxmlformats.org/package/2006/metadata/core-properties"/>
    <ds:schemaRef ds:uri="http://purl.org/dc/dcmitype/"/>
    <ds:schemaRef ds:uri="http://schemas.microsoft.com/office/infopath/2007/PartnerControls"/>
    <ds:schemaRef ds:uri="http://www.w3.org/XML/1998/namespace"/>
  </ds:schemaRefs>
</ds:datastoreItem>
</file>

<file path=customXml/itemProps2.xml><?xml version="1.0" encoding="utf-8"?>
<ds:datastoreItem xmlns:ds="http://schemas.openxmlformats.org/officeDocument/2006/customXml" ds:itemID="{11E4BDC6-86B0-44C0-B57B-6E121C57B72C}">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f856874f-9946-48cd-ac29-4cb76853c4c1"/>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3.xml><?xml version="1.0" encoding="utf-8"?>
<ds:datastoreItem xmlns:ds="http://schemas.openxmlformats.org/officeDocument/2006/customXml" ds:itemID="{D081439C-114A-4151-B03A-0408F1ADA968}">
  <ds:schemaRefs>
    <ds:schemaRef ds:uri="http://schemas.microsoft.com/sharepoint/v3/contenttype/forms"/>
  </ds:schemaRefs>
</ds:datastoreItem>
</file>

<file path=docProps/app.xml><?xml version="1.0" encoding="utf-8"?>
<Properties xmlns="http://schemas.openxmlformats.org/officeDocument/2006/extended-properties" xmlns:vt="http://schemas.openxmlformats.org/officeDocument/2006/docPropsVTypes">
  <Template>20140311PresentationUWTSDTemplate</Template>
  <TotalTime>0</TotalTime>
  <Words>3028</Words>
  <Application>Microsoft Office PowerPoint</Application>
  <PresentationFormat>On-screen Show (4:3)</PresentationFormat>
  <Paragraphs>304</Paragraphs>
  <Slides>48</Slides>
  <Notes>11</Notes>
  <HiddenSlides>0</HiddenSlides>
  <MMClips>0</MMClips>
  <ScaleCrop>false</ScaleCrop>
  <HeadingPairs>
    <vt:vector size="6" baseType="variant">
      <vt:variant>
        <vt:lpstr>Fonts Used</vt:lpstr>
      </vt:variant>
      <vt:variant>
        <vt:i4>8</vt:i4>
      </vt:variant>
      <vt:variant>
        <vt:lpstr>Theme</vt:lpstr>
      </vt:variant>
      <vt:variant>
        <vt:i4>1</vt:i4>
      </vt:variant>
      <vt:variant>
        <vt:lpstr>Slide Titles</vt:lpstr>
      </vt:variant>
      <vt:variant>
        <vt:i4>48</vt:i4>
      </vt:variant>
    </vt:vector>
  </HeadingPairs>
  <TitlesOfParts>
    <vt:vector size="57" baseType="lpstr">
      <vt:lpstr>Carlito</vt:lpstr>
      <vt:lpstr>Frutiger W01</vt:lpstr>
      <vt:lpstr>Myriad Pro</vt:lpstr>
      <vt:lpstr>Arial</vt:lpstr>
      <vt:lpstr>Calibri</vt:lpstr>
      <vt:lpstr>Century Gothic</vt:lpstr>
      <vt:lpstr>Times New Roman</vt:lpstr>
      <vt:lpstr>Wingdings</vt:lpstr>
      <vt:lpstr>20140311PresentationUWTSDTemplate</vt:lpstr>
      <vt:lpstr>INTRODUCTION TO PUBLIC HEALTH</vt:lpstr>
      <vt:lpstr>Learning outcomes</vt:lpstr>
      <vt:lpstr>Module Summary</vt:lpstr>
      <vt:lpstr>Aims of the session</vt:lpstr>
      <vt:lpstr>Whose Business is Public Health?</vt:lpstr>
      <vt:lpstr>Public health is…….</vt:lpstr>
      <vt:lpstr>Who is responsible for Public health?</vt:lpstr>
      <vt:lpstr>The responsibility of creating …</vt:lpstr>
      <vt:lpstr>Activity </vt:lpstr>
      <vt:lpstr>The stakeholders include…</vt:lpstr>
      <vt:lpstr>What are the global public health organisations?</vt:lpstr>
      <vt:lpstr>Global Organisations</vt:lpstr>
      <vt:lpstr>United Nations</vt:lpstr>
      <vt:lpstr>United Nations</vt:lpstr>
      <vt:lpstr>United Nations</vt:lpstr>
      <vt:lpstr>World Health Organisation</vt:lpstr>
      <vt:lpstr>What WHO do?</vt:lpstr>
      <vt:lpstr>Activity</vt:lpstr>
      <vt:lpstr>What are the UK National Public Health governmental Organisations</vt:lpstr>
      <vt:lpstr>UK Public Health Governmental Organisation</vt:lpstr>
      <vt:lpstr>PUBLIC HEALTH ENGLAND</vt:lpstr>
      <vt:lpstr> Public Health England (PHE)</vt:lpstr>
      <vt:lpstr>Public Health England</vt:lpstr>
      <vt:lpstr>Public Health England</vt:lpstr>
      <vt:lpstr>Office for National Statistics</vt:lpstr>
      <vt:lpstr>What are PH Nongovernmental Organisations?</vt:lpstr>
      <vt:lpstr>Nongovernmental Organisation</vt:lpstr>
      <vt:lpstr>Non-governmental Organisation</vt:lpstr>
      <vt:lpstr>Non-governmental Organisation</vt:lpstr>
      <vt:lpstr>Non-governmental Organisation</vt:lpstr>
      <vt:lpstr>World Federation of Public Health Associations (WFPHA)</vt:lpstr>
      <vt:lpstr>What are the types of Nongovernmental Organisation in the UK</vt:lpstr>
      <vt:lpstr>UK Public Health Charity Organisation</vt:lpstr>
      <vt:lpstr>Other Public Health Organisation</vt:lpstr>
      <vt:lpstr>Types of NGOs</vt:lpstr>
      <vt:lpstr>Activity</vt:lpstr>
      <vt:lpstr>What are the different Public Health sectors in the UK?</vt:lpstr>
      <vt:lpstr>Public Health Sectors</vt:lpstr>
      <vt:lpstr>PowerPoint Presentation</vt:lpstr>
      <vt:lpstr>Local Authority</vt:lpstr>
      <vt:lpstr>Local Authority</vt:lpstr>
      <vt:lpstr>NHS reform</vt:lpstr>
      <vt:lpstr>Third sector </vt:lpstr>
      <vt:lpstr>Charities </vt:lpstr>
      <vt:lpstr>Organisations supporting Public Health</vt:lpstr>
      <vt:lpstr>UK Public Health Association</vt:lpstr>
      <vt:lpstr>UK Public Health Association</vt:lpstr>
      <vt:lpstr> References </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Swanson, Mike</dc:creator>
  <cp:lastModifiedBy>Diya Ganguly</cp:lastModifiedBy>
  <cp:revision>58</cp:revision>
  <dcterms:created xsi:type="dcterms:W3CDTF">2015-04-14T15:21:28Z</dcterms:created>
  <dcterms:modified xsi:type="dcterms:W3CDTF">2022-09-27T13:52:02Z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0x010100341C78B1F6210C4E9A58F73BA6479D21</vt:lpwstr>
  </property>
</Properties>
</file>