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3"/>
  </p:notesMasterIdLst>
  <p:handoutMasterIdLst>
    <p:handoutMasterId r:id="rId14"/>
  </p:handoutMasterIdLst>
  <p:sldIdLst>
    <p:sldId id="544" r:id="rId5"/>
    <p:sldId id="1335" r:id="rId6"/>
    <p:sldId id="2147309741" r:id="rId7"/>
    <p:sldId id="2076136808" r:id="rId8"/>
    <p:sldId id="480" r:id="rId9"/>
    <p:sldId id="384" r:id="rId10"/>
    <p:sldId id="363" r:id="rId11"/>
    <p:sldId id="2147309739" r:id="rId12"/>
  </p:sldIdLst>
  <p:sldSz cx="9144000" cy="5143500" type="screen16x9"/>
  <p:notesSz cx="6934200" cy="9220200"/>
  <p:defaultTextStyle>
    <a:defPPr>
      <a:defRPr lang="en-US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4" pos="2880">
          <p15:clr>
            <a:srgbClr val="A4A3A4"/>
          </p15:clr>
        </p15:guide>
        <p15:guide id="5" orient="horz" pos="270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EEEEE"/>
    <a:srgbClr val="F8F8F8"/>
    <a:srgbClr val="C8C9C7"/>
    <a:srgbClr val="E2A100"/>
    <a:srgbClr val="808080"/>
    <a:srgbClr val="CC6600"/>
    <a:srgbClr val="0076CE"/>
    <a:srgbClr val="B7295A"/>
    <a:srgbClr val="41B6E6"/>
    <a:srgbClr val="0044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265" autoAdjust="0"/>
    <p:restoredTop sz="91095" autoAdjust="0"/>
  </p:normalViewPr>
  <p:slideViewPr>
    <p:cSldViewPr showGuides="1">
      <p:cViewPr varScale="1">
        <p:scale>
          <a:sx n="122" d="100"/>
          <a:sy n="122" d="100"/>
        </p:scale>
        <p:origin x="606" y="102"/>
      </p:cViewPr>
      <p:guideLst>
        <p:guide pos="2880"/>
        <p:guide orient="horz" pos="270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955"/>
    </p:cViewPr>
  </p:sorterViewPr>
  <p:notesViewPr>
    <p:cSldViewPr showGuides="1">
      <p:cViewPr>
        <p:scale>
          <a:sx n="79" d="100"/>
          <a:sy n="79" d="100"/>
        </p:scale>
        <p:origin x="2895" y="-408"/>
      </p:cViewPr>
      <p:guideLst/>
    </p:cSldViewPr>
  </p:notesViewPr>
  <p:gridSpacing cx="57150" cy="5715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l" descr="                              Dell - Internal Use - Confidential&#10;"/>
          <p:cNvSpPr txBox="1"/>
          <p:nvPr/>
        </p:nvSpPr>
        <p:spPr>
          <a:xfrm>
            <a:off x="780683" y="8990041"/>
            <a:ext cx="902491" cy="83100"/>
          </a:xfrm>
          <a:prstGeom prst="rect">
            <a:avLst/>
          </a:prstGeom>
          <a:noFill/>
        </p:spPr>
        <p:txBody>
          <a:bodyPr vert="horz" wrap="none" lIns="0" tIns="0" rIns="0" bIns="0" rtlCol="0" anchor="ctr" anchorCtr="0">
            <a:spAutoFit/>
          </a:bodyPr>
          <a:lstStyle/>
          <a:p>
            <a:pPr defTabSz="923087" fontAlgn="base">
              <a:lnSpc>
                <a:spcPct val="90000"/>
              </a:lnSpc>
              <a:spcBef>
                <a:spcPts val="101"/>
              </a:spcBef>
              <a:spcAft>
                <a:spcPts val="101"/>
              </a:spcAft>
              <a:defRPr/>
            </a:pPr>
            <a:r>
              <a:rPr lang="en-US" sz="600" dirty="0">
                <a:solidFill>
                  <a:schemeClr val="bg2"/>
                </a:solidFill>
                <a:latin typeface="Arial" panose="020B0604020202020204" pitchFamily="34" charset="0"/>
              </a:rPr>
              <a:t>© Copyright 2021 Dell Inc.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7119" y="8989695"/>
            <a:ext cx="95629" cy="83793"/>
          </a:xfrm>
          <a:prstGeom prst="rect">
            <a:avLst/>
          </a:prstGeom>
        </p:spPr>
        <p:txBody>
          <a:bodyPr vert="horz" wrap="none" lIns="0" tIns="0" rIns="0" bIns="0" rtlCol="0" anchor="ctr" anchorCtr="0">
            <a:spAutoFit/>
          </a:bodyPr>
          <a:lstStyle/>
          <a:p>
            <a: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</a:pPr>
            <a:fld id="{58EC7406-F4CC-4ABF-902E-2AF4E70E5C0F}" type="slidenum">
              <a:rPr lang="en-US" sz="600">
                <a:solidFill>
                  <a:schemeClr val="bg2"/>
                </a:solidFill>
                <a:latin typeface="Arial" panose="020B0604020202020204" pitchFamily="34" charset="0"/>
              </a:rPr>
              <a:pPr algn="l" rtl="0"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bg1"/>
                </a:buClr>
              </a:pPr>
              <a:t>‹#›</a:t>
            </a:fld>
            <a:endParaRPr lang="en-US" sz="600" dirty="0" err="1">
              <a:solidFill>
                <a:schemeClr val="bg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71365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96888" y="173038"/>
            <a:ext cx="5940425" cy="3341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309" tIns="46154" rIns="92309" bIns="46154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462280" y="3803332"/>
            <a:ext cx="6009640" cy="4978718"/>
          </a:xfrm>
          <a:prstGeom prst="rect">
            <a:avLst/>
          </a:prstGeom>
        </p:spPr>
        <p:txBody>
          <a:bodyPr vert="horz" lIns="0" tIns="0" rIns="0" bIns="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8" name="fl" descr="                              Dell - Internal Use - Confidential&#10;"/>
          <p:cNvSpPr txBox="1"/>
          <p:nvPr/>
        </p:nvSpPr>
        <p:spPr>
          <a:xfrm>
            <a:off x="780683" y="8990041"/>
            <a:ext cx="902491" cy="83100"/>
          </a:xfrm>
          <a:prstGeom prst="rect">
            <a:avLst/>
          </a:prstGeom>
          <a:noFill/>
        </p:spPr>
        <p:txBody>
          <a:bodyPr vert="horz" wrap="none" lIns="0" tIns="0" rIns="0" bIns="0" rtlCol="0" anchor="ctr" anchorCtr="0">
            <a:spAutoFit/>
          </a:bodyPr>
          <a:lstStyle/>
          <a:p>
            <a:pPr defTabSz="923087" fontAlgn="base">
              <a:lnSpc>
                <a:spcPct val="90000"/>
              </a:lnSpc>
              <a:spcBef>
                <a:spcPts val="101"/>
              </a:spcBef>
              <a:spcAft>
                <a:spcPts val="101"/>
              </a:spcAft>
              <a:defRPr/>
            </a:pPr>
            <a:r>
              <a:rPr lang="en-US" sz="600" dirty="0">
                <a:solidFill>
                  <a:schemeClr val="bg2"/>
                </a:solidFill>
                <a:latin typeface="Arial" panose="020B0604020202020204" pitchFamily="34" charset="0"/>
              </a:rPr>
              <a:t>© Copyright 2021 Dell Inc.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7119" y="8989695"/>
            <a:ext cx="95629" cy="83793"/>
          </a:xfrm>
          <a:prstGeom prst="rect">
            <a:avLst/>
          </a:prstGeom>
        </p:spPr>
        <p:txBody>
          <a:bodyPr vert="horz" wrap="none" lIns="0" tIns="0" rIns="0" bIns="0" rtlCol="0" anchor="ctr" anchorCtr="0">
            <a:spAutoFit/>
          </a:bodyPr>
          <a:lstStyle/>
          <a:p>
            <a: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</a:pPr>
            <a:fld id="{58EC7406-F4CC-4ABF-902E-2AF4E70E5C0F}" type="slidenum">
              <a:rPr lang="en-US" sz="600">
                <a:solidFill>
                  <a:schemeClr val="bg2"/>
                </a:solidFill>
                <a:latin typeface="Arial" panose="020B0604020202020204" pitchFamily="34" charset="0"/>
              </a:rPr>
              <a:pPr algn="l" rtl="0"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bg1"/>
                </a:buClr>
              </a:pPr>
              <a:t>‹#›</a:t>
            </a:fld>
            <a:endParaRPr lang="en-US" sz="600" dirty="0" err="1">
              <a:solidFill>
                <a:schemeClr val="bg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4313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spcBef>
        <a:spcPts val="0"/>
      </a:spcBef>
      <a:defRPr sz="1100" kern="1200">
        <a:solidFill>
          <a:schemeClr val="bg2"/>
        </a:solidFill>
        <a:latin typeface="Arial" panose="020B0604020202020204" pitchFamily="34" charset="0"/>
        <a:ea typeface="+mn-ea"/>
        <a:cs typeface="+mn-cs"/>
      </a:defRPr>
    </a:lvl1pPr>
    <a:lvl2pPr marL="514350" indent="-171450" algn="l" defTabSz="685800" rtl="0" eaLnBrk="1" latinLnBrk="0" hangingPunct="1">
      <a:spcBef>
        <a:spcPts val="300"/>
      </a:spcBef>
      <a:buClrTx/>
      <a:buFont typeface="Arial" panose="020B0604020202020204" pitchFamily="34" charset="0"/>
      <a:buChar char="•"/>
      <a:defRPr sz="1100" kern="1200">
        <a:solidFill>
          <a:schemeClr val="bg2"/>
        </a:solidFill>
        <a:latin typeface="Arial" panose="020B0604020202020204" pitchFamily="34" charset="0"/>
        <a:ea typeface="+mn-ea"/>
        <a:cs typeface="+mn-cs"/>
      </a:defRPr>
    </a:lvl2pPr>
    <a:lvl3pPr marL="857250" indent="-171450" algn="l" defTabSz="685800" rtl="0" eaLnBrk="1" latinLnBrk="0" hangingPunct="1">
      <a:spcBef>
        <a:spcPts val="300"/>
      </a:spcBef>
      <a:buClrTx/>
      <a:buFont typeface="Arial" panose="020B0604020202020204" pitchFamily="34" charset="0"/>
      <a:buChar char="–"/>
      <a:defRPr sz="1100" kern="1200">
        <a:solidFill>
          <a:schemeClr val="bg2"/>
        </a:solidFill>
        <a:latin typeface="Arial" panose="020B0604020202020204" pitchFamily="34" charset="0"/>
        <a:ea typeface="+mn-ea"/>
        <a:cs typeface="+mn-cs"/>
      </a:defRPr>
    </a:lvl3pPr>
    <a:lvl4pPr marL="1200150" indent="-171450" algn="l" defTabSz="685800" rtl="0" eaLnBrk="1" latinLnBrk="0" hangingPunct="1">
      <a:spcBef>
        <a:spcPts val="300"/>
      </a:spcBef>
      <a:buClrTx/>
      <a:buFont typeface="Arial" panose="020B0604020202020204" pitchFamily="34" charset="0"/>
      <a:buChar char="▪"/>
      <a:defRPr sz="1100" kern="1200">
        <a:solidFill>
          <a:schemeClr val="bg2"/>
        </a:solidFill>
        <a:latin typeface="Arial" panose="020B0604020202020204" pitchFamily="34" charset="0"/>
        <a:ea typeface="+mn-ea"/>
        <a:cs typeface="+mn-cs"/>
      </a:defRPr>
    </a:lvl4pPr>
    <a:lvl5pPr marL="1543050" indent="-171450" algn="l" defTabSz="685800" rtl="0" eaLnBrk="1" latinLnBrk="0" hangingPunct="1">
      <a:spcBef>
        <a:spcPts val="300"/>
      </a:spcBef>
      <a:buClrTx/>
      <a:buFont typeface="Arial" panose="020B0604020202020204" pitchFamily="34" charset="0"/>
      <a:buChar char="•"/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787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0861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3111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Image Placeholder 4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6" name="Notes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213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332759" y="9086840"/>
            <a:ext cx="669675" cy="213454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A04BB6B-BEDE-48E4-970F-8DFC0D4B5AE7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7</a:t>
            </a:fld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565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over 1">
    <p:bg>
      <p:bgPr>
        <a:gradFill flip="none" rotWithShape="1">
          <a:gsLst>
            <a:gs pos="0">
              <a:schemeClr val="accent6"/>
            </a:gs>
            <a:gs pos="26000">
              <a:schemeClr val="bg1"/>
            </a:gs>
            <a:gs pos="100000">
              <a:schemeClr val="accent1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5750" y="414337"/>
            <a:ext cx="8572500" cy="1495794"/>
          </a:xfrm>
          <a:prstGeom prst="rect">
            <a:avLst/>
          </a:prstGeom>
        </p:spPr>
        <p:txBody>
          <a:bodyPr wrap="square" lIns="0" tIns="0" rIns="0" bIns="0" anchor="b">
            <a:spAutoFit/>
          </a:bodyPr>
          <a:lstStyle>
            <a:lvl1pPr algn="l">
              <a:defRPr sz="54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5750" y="2057400"/>
            <a:ext cx="8572500" cy="1241822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5" name="Picture 4" descr="Dell Technologies logo">
            <a:extLs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08751" y="4373774"/>
            <a:ext cx="2706624" cy="351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6104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0344EF7-FB04-41A4-900F-48EC95C6F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5750" y="414337"/>
            <a:ext cx="8572500" cy="1495794"/>
          </a:xfrm>
          <a:prstGeom prst="rect">
            <a:avLst/>
          </a:prstGeom>
        </p:spPr>
        <p:txBody>
          <a:bodyPr wrap="square" lIns="0" tIns="0" rIns="0" bIns="0" anchor="b">
            <a:spAutoFit/>
          </a:bodyPr>
          <a:lstStyle>
            <a:lvl1pPr algn="l">
              <a:defRPr sz="54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67014B0-AEAB-4CC8-BCED-661FF1CA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5750" y="2057400"/>
            <a:ext cx="8572500" cy="1241822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9" name="Picture 8" descr="Dell Technologies logo">
            <a:extLst>
              <a:ext uri="{FF2B5EF4-FFF2-40B4-BE49-F238E27FC236}">
                <a16:creationId xmlns:a16="http://schemas.microsoft.com/office/drawing/2014/main" id="{8A49A41B-9CF1-4CD6-B1E3-F736C63833B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08751" y="4373774"/>
            <a:ext cx="2706624" cy="351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04505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0344EF7-FB04-41A4-900F-48EC95C6F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5750" y="414337"/>
            <a:ext cx="8572500" cy="1495794"/>
          </a:xfrm>
          <a:prstGeom prst="rect">
            <a:avLst/>
          </a:prstGeom>
        </p:spPr>
        <p:txBody>
          <a:bodyPr wrap="square" lIns="0" tIns="0" rIns="0" bIns="0" anchor="b">
            <a:spAutoFit/>
          </a:bodyPr>
          <a:lstStyle>
            <a:lvl1pPr algn="l">
              <a:defRPr sz="54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67014B0-AEAB-4CC8-BCED-661FF1CA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5750" y="2057400"/>
            <a:ext cx="8572500" cy="1241822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9" name="Picture 8" descr="Dell Technologies logo">
            <a:extLst>
              <a:ext uri="{FF2B5EF4-FFF2-40B4-BE49-F238E27FC236}">
                <a16:creationId xmlns:a16="http://schemas.microsoft.com/office/drawing/2014/main" id="{8A49A41B-9CF1-4CD6-B1E3-F736C63833B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08751" y="4373774"/>
            <a:ext cx="2706624" cy="351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6361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0344EF7-FB04-41A4-900F-48EC95C6F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5750" y="414337"/>
            <a:ext cx="8572500" cy="1495794"/>
          </a:xfrm>
          <a:prstGeom prst="rect">
            <a:avLst/>
          </a:prstGeom>
        </p:spPr>
        <p:txBody>
          <a:bodyPr wrap="square" lIns="0" tIns="0" rIns="0" bIns="0" anchor="b">
            <a:spAutoFit/>
          </a:bodyPr>
          <a:lstStyle>
            <a:lvl1pPr algn="l">
              <a:defRPr sz="54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67014B0-AEAB-4CC8-BCED-661FF1CA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5750" y="2057400"/>
            <a:ext cx="8572500" cy="1241822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9" name="Picture 8" descr="Dell Technologies logo">
            <a:extLst>
              <a:ext uri="{FF2B5EF4-FFF2-40B4-BE49-F238E27FC236}">
                <a16:creationId xmlns:a16="http://schemas.microsoft.com/office/drawing/2014/main" id="{8A49A41B-9CF1-4CD6-B1E3-F736C63833B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08751" y="4373774"/>
            <a:ext cx="2706624" cy="351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3072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228600"/>
            <a:ext cx="8572500" cy="3877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0783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228600"/>
            <a:ext cx="8572500" cy="3877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5750" y="641806"/>
            <a:ext cx="8572500" cy="2154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51568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228600"/>
            <a:ext cx="8572500" cy="3877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50" y="1200150"/>
            <a:ext cx="8572500" cy="3314700"/>
          </a:xfrm>
          <a:prstGeom prst="rect">
            <a:avLst/>
          </a:prstGeom>
        </p:spPr>
        <p:txBody>
          <a:bodyPr lIns="0" tIns="0" rIns="0" bIns="0"/>
          <a:lstStyle>
            <a:lvl1pPr marL="171450" indent="-171450">
              <a:lnSpc>
                <a:spcPct val="100000"/>
              </a:lnSpc>
              <a:spcBef>
                <a:spcPts val="12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1800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514350" indent="-171450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800100" indent="-114300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Arial" panose="020B0604020202020204" pitchFamily="34" charset="0"/>
              <a:buChar char="▪"/>
              <a:defRPr sz="1100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200150" indent="-171450">
              <a:lnSpc>
                <a:spcPct val="100000"/>
              </a:lnSpc>
              <a:spcBef>
                <a:spcPts val="3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900"/>
            </a:lvl4pPr>
            <a:lvl5pPr marL="1543050" indent="-171450">
              <a:lnSpc>
                <a:spcPct val="100000"/>
              </a:lnSpc>
              <a:spcBef>
                <a:spcPts val="3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7838985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228600"/>
            <a:ext cx="8572500" cy="3877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5750" y="641806"/>
            <a:ext cx="8572500" cy="2154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285750" y="1200150"/>
            <a:ext cx="8572500" cy="3314700"/>
          </a:xfrm>
          <a:prstGeom prst="rect">
            <a:avLst/>
          </a:prstGeom>
        </p:spPr>
        <p:txBody>
          <a:bodyPr lIns="0" tIns="0" rIns="0" bIns="0"/>
          <a:lstStyle>
            <a:lvl1pPr marL="171450" indent="-171450">
              <a:lnSpc>
                <a:spcPct val="100000"/>
              </a:lnSpc>
              <a:spcBef>
                <a:spcPts val="12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1800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514350" indent="-171450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800100" indent="-114300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Arial" panose="020B0604020202020204" pitchFamily="34" charset="0"/>
              <a:buChar char="▪"/>
              <a:defRPr sz="1100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200150" indent="-171450">
              <a:lnSpc>
                <a:spcPct val="100000"/>
              </a:lnSpc>
              <a:spcBef>
                <a:spcPts val="3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900"/>
            </a:lvl4pPr>
            <a:lvl5pPr marL="1543050" indent="-171450">
              <a:lnSpc>
                <a:spcPct val="100000"/>
              </a:lnSpc>
              <a:spcBef>
                <a:spcPts val="3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50689597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986" y="228600"/>
            <a:ext cx="8577263" cy="3877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lang="en-US" sz="2800" dirty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0"/>
          </p:nvPr>
        </p:nvSpPr>
        <p:spPr>
          <a:xfrm>
            <a:off x="285750" y="1200150"/>
            <a:ext cx="4057650" cy="3314700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spcBef>
                <a:spcPts val="1200"/>
              </a:spcBef>
              <a:buClr>
                <a:srgbClr val="808080"/>
              </a:buClr>
              <a:defRPr sz="1800">
                <a:solidFill>
                  <a:schemeClr val="bg2"/>
                </a:solidFill>
              </a:defRPr>
            </a:lvl1pPr>
            <a:lvl2pPr marL="514350" indent="-171450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2pPr>
            <a:lvl3pPr marL="857250" indent="-171450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100">
                <a:solidFill>
                  <a:schemeClr val="bg2"/>
                </a:solidFill>
              </a:defRPr>
            </a:lvl3pPr>
            <a:lvl4pPr marL="1200150" indent="-171450"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4pPr>
            <a:lvl5pPr marL="1543050" indent="-171450"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Content Placeholder 9"/>
          <p:cNvSpPr>
            <a:spLocks noGrp="1"/>
          </p:cNvSpPr>
          <p:nvPr>
            <p:ph sz="quarter" idx="11"/>
          </p:nvPr>
        </p:nvSpPr>
        <p:spPr>
          <a:xfrm>
            <a:off x="4800600" y="1200150"/>
            <a:ext cx="4057650" cy="3314700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spcBef>
                <a:spcPts val="1200"/>
              </a:spcBef>
              <a:buClr>
                <a:srgbClr val="808080"/>
              </a:buClr>
              <a:defRPr sz="1800">
                <a:solidFill>
                  <a:schemeClr val="bg2"/>
                </a:solidFill>
              </a:defRPr>
            </a:lvl1pPr>
            <a:lvl2pPr marL="514350" indent="-171450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2pPr>
            <a:lvl3pPr marL="857250" indent="-171450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100">
                <a:solidFill>
                  <a:schemeClr val="bg2"/>
                </a:solidFill>
              </a:defRPr>
            </a:lvl3pPr>
            <a:lvl4pPr marL="1200150" indent="-171450"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4pPr>
            <a:lvl5pPr marL="1543050" indent="-171450"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2933938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s w sub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986" y="228600"/>
            <a:ext cx="8577263" cy="3877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lang="en-US" sz="2800" dirty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F1CEAD-C06E-4DD6-958D-A69C28387D9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85750" y="971550"/>
            <a:ext cx="4057650" cy="3943350"/>
          </a:xfrm>
          <a:prstGeom prst="rect">
            <a:avLst/>
          </a:prstGeom>
        </p:spPr>
        <p:txBody>
          <a:bodyPr lIns="0" tIns="0" rIns="0" bIns="91440"/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 baseline="0">
                <a:solidFill>
                  <a:schemeClr val="bg1"/>
                </a:solidFill>
              </a:defRPr>
            </a:lvl1pPr>
            <a:lvl2pPr marL="173038" indent="-173038">
              <a:lnSpc>
                <a:spcPct val="100000"/>
              </a:lnSpc>
              <a:spcBef>
                <a:spcPts val="1200"/>
              </a:spcBef>
              <a:buClr>
                <a:srgbClr val="808080"/>
              </a:buClr>
              <a:defRPr>
                <a:solidFill>
                  <a:schemeClr val="bg2"/>
                </a:solidFill>
              </a:defRPr>
            </a:lvl2pPr>
            <a:lvl3pPr marL="514350" indent="-173038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3pPr>
            <a:lvl4pPr marL="855663" indent="-168275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100">
                <a:solidFill>
                  <a:schemeClr val="bg2"/>
                </a:solidFill>
              </a:defRPr>
            </a:lvl4pPr>
            <a:lvl5pPr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defRPr sz="1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A0C49344-5A94-4BB8-B1F8-EC9EB43874D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00600" y="971550"/>
            <a:ext cx="4057650" cy="3943350"/>
          </a:xfrm>
          <a:prstGeom prst="rect">
            <a:avLst/>
          </a:prstGeom>
        </p:spPr>
        <p:txBody>
          <a:bodyPr lIns="0" tIns="0" rIns="0" bIns="91440"/>
          <a:lstStyle>
            <a:lvl1pPr marL="0" indent="0">
              <a:lnSpc>
                <a:spcPct val="100000"/>
              </a:lnSpc>
              <a:spcBef>
                <a:spcPts val="1800"/>
              </a:spcBef>
              <a:buNone/>
              <a:defRPr sz="2000" baseline="0">
                <a:solidFill>
                  <a:schemeClr val="bg1"/>
                </a:solidFill>
              </a:defRPr>
            </a:lvl1pPr>
            <a:lvl2pPr marL="173038" indent="-173038">
              <a:lnSpc>
                <a:spcPct val="100000"/>
              </a:lnSpc>
              <a:spcBef>
                <a:spcPts val="1200"/>
              </a:spcBef>
              <a:buClr>
                <a:srgbClr val="808080"/>
              </a:buClr>
              <a:defRPr>
                <a:solidFill>
                  <a:schemeClr val="bg2"/>
                </a:solidFill>
              </a:defRPr>
            </a:lvl2pPr>
            <a:lvl3pPr marL="514350" indent="-173038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3pPr>
            <a:lvl4pPr marL="855663" indent="-168275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100">
                <a:solidFill>
                  <a:schemeClr val="bg2"/>
                </a:solidFill>
              </a:defRPr>
            </a:lvl4pPr>
            <a:lvl5pPr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defRPr sz="1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1367810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0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s w sub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986" y="228600"/>
            <a:ext cx="8577263" cy="3877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lang="en-US" sz="2800" dirty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Content Placeholder 9"/>
          <p:cNvSpPr>
            <a:spLocks noGrp="1"/>
          </p:cNvSpPr>
          <p:nvPr>
            <p:ph sz="quarter" idx="13"/>
          </p:nvPr>
        </p:nvSpPr>
        <p:spPr>
          <a:xfrm>
            <a:off x="285750" y="971550"/>
            <a:ext cx="2686050" cy="35433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200"/>
              </a:spcBef>
              <a:buClr>
                <a:srgbClr val="808080"/>
              </a:buClr>
              <a:buNone/>
              <a:defRPr sz="1800">
                <a:solidFill>
                  <a:schemeClr val="bg1"/>
                </a:solidFill>
              </a:defRPr>
            </a:lvl1pPr>
            <a:lvl2pPr marL="171450" indent="-171450">
              <a:lnSpc>
                <a:spcPct val="100000"/>
              </a:lnSpc>
              <a:spcBef>
                <a:spcPts val="12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</a:defRPr>
            </a:lvl2pPr>
            <a:lvl3pPr marL="514350" indent="-171450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200">
                <a:solidFill>
                  <a:schemeClr val="bg2"/>
                </a:solidFill>
              </a:defRPr>
            </a:lvl3pPr>
            <a:lvl4pPr marL="1200150" indent="-171450"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4pPr>
            <a:lvl5pPr marL="1543050" indent="-171450"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1"/>
          </p:nvPr>
        </p:nvSpPr>
        <p:spPr>
          <a:xfrm>
            <a:off x="3228975" y="971550"/>
            <a:ext cx="2686050" cy="35433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200"/>
              </a:spcBef>
              <a:buClr>
                <a:srgbClr val="808080"/>
              </a:buClr>
              <a:buNone/>
              <a:defRPr sz="1800">
                <a:solidFill>
                  <a:schemeClr val="bg1"/>
                </a:solidFill>
              </a:defRPr>
            </a:lvl1pPr>
            <a:lvl2pPr marL="171450" indent="-171450">
              <a:lnSpc>
                <a:spcPct val="100000"/>
              </a:lnSpc>
              <a:spcBef>
                <a:spcPts val="12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</a:defRPr>
            </a:lvl2pPr>
            <a:lvl3pPr marL="514350" indent="-171450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200">
                <a:solidFill>
                  <a:schemeClr val="bg2"/>
                </a:solidFill>
              </a:defRPr>
            </a:lvl3pPr>
            <a:lvl4pPr marL="1200150" indent="-171450"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4pPr>
            <a:lvl5pPr marL="1543050" indent="-171450"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Content Placeholder 9"/>
          <p:cNvSpPr>
            <a:spLocks noGrp="1"/>
          </p:cNvSpPr>
          <p:nvPr>
            <p:ph sz="quarter" idx="14"/>
          </p:nvPr>
        </p:nvSpPr>
        <p:spPr>
          <a:xfrm>
            <a:off x="6172200" y="971550"/>
            <a:ext cx="2686050" cy="35433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200"/>
              </a:spcBef>
              <a:buClr>
                <a:srgbClr val="808080"/>
              </a:buClr>
              <a:buNone/>
              <a:defRPr sz="1800">
                <a:solidFill>
                  <a:schemeClr val="bg1"/>
                </a:solidFill>
              </a:defRPr>
            </a:lvl1pPr>
            <a:lvl2pPr marL="171450" indent="-171450">
              <a:lnSpc>
                <a:spcPct val="100000"/>
              </a:lnSpc>
              <a:spcBef>
                <a:spcPts val="12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</a:defRPr>
            </a:lvl2pPr>
            <a:lvl3pPr marL="514350" indent="-171450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200">
                <a:solidFill>
                  <a:schemeClr val="bg2"/>
                </a:solidFill>
              </a:defRPr>
            </a:lvl3pPr>
            <a:lvl4pPr marL="1200150" indent="-171450"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4pPr>
            <a:lvl5pPr marL="1543050" indent="-171450"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6604965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7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21CDB-95CE-458B-A911-027A05894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-342900"/>
            <a:ext cx="7886700" cy="296862"/>
          </a:xfrm>
          <a:prstGeom prst="rect">
            <a:avLst/>
          </a:prstGeom>
        </p:spPr>
        <p:txBody>
          <a:bodyPr/>
          <a:lstStyle>
            <a:lvl1pPr algn="ctr"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849927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1">
    <p:bg>
      <p:bgPr>
        <a:gradFill>
          <a:gsLst>
            <a:gs pos="0">
              <a:schemeClr val="accent6"/>
            </a:gs>
            <a:gs pos="26000">
              <a:schemeClr val="bg1"/>
            </a:gs>
            <a:gs pos="100000">
              <a:schemeClr val="accent1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1823853"/>
            <a:ext cx="7886700" cy="1495794"/>
          </a:xfrm>
          <a:prstGeom prst="rect">
            <a:avLst/>
          </a:prstGeom>
        </p:spPr>
        <p:txBody>
          <a:bodyPr lIns="0" tIns="0" rIns="0" bIns="0" anchor="ctr" anchorCtr="0">
            <a:spAutoFit/>
          </a:bodyPr>
          <a:lstStyle>
            <a:lvl1pPr>
              <a:defRPr sz="54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4" name="Picture 3" descr="Dell Technologies logo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02312" y="4838808"/>
            <a:ext cx="1078986" cy="140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4329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285750" y="1823853"/>
            <a:ext cx="7886700" cy="1495794"/>
          </a:xfrm>
          <a:prstGeom prst="rect">
            <a:avLst/>
          </a:prstGeom>
        </p:spPr>
        <p:txBody>
          <a:bodyPr lIns="0" tIns="0" rIns="0" bIns="0" anchor="ctr" anchorCtr="0">
            <a:spAutoFit/>
          </a:bodyPr>
          <a:lstStyle>
            <a:lvl1pPr>
              <a:defRPr sz="5400">
                <a:solidFill>
                  <a:schemeClr val="tx2"/>
                </a:solidFill>
                <a:effectLst>
                  <a:glow rad="635000">
                    <a:schemeClr val="bg2">
                      <a:alpha val="20000"/>
                    </a:schemeClr>
                  </a:glow>
                </a:effectLst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4" name="Picture 3" descr="Dell Technologies logo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02312" y="4838808"/>
            <a:ext cx="1078986" cy="140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2402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52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1823853"/>
            <a:ext cx="7886700" cy="1495794"/>
          </a:xfrm>
          <a:prstGeom prst="rect">
            <a:avLst/>
          </a:prstGeom>
        </p:spPr>
        <p:txBody>
          <a:bodyPr lIns="0" tIns="0" rIns="0" bIns="0" anchor="ctr" anchorCtr="0">
            <a:spAutoFit/>
          </a:bodyPr>
          <a:lstStyle>
            <a:lvl1pPr>
              <a:defRPr lang="en-US" sz="5400" dirty="0">
                <a:solidFill>
                  <a:schemeClr val="tx2"/>
                </a:solidFill>
                <a:effectLst>
                  <a:glow rad="635000">
                    <a:schemeClr val="bg2">
                      <a:alpha val="20000"/>
                    </a:schemeClr>
                  </a:glow>
                </a:effectLst>
                <a:latin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4" name="Picture 3" descr="Dell Technologies logo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02312" y="4838808"/>
            <a:ext cx="1078986" cy="140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793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1823853"/>
            <a:ext cx="7886700" cy="1495794"/>
          </a:xfrm>
          <a:prstGeom prst="rect">
            <a:avLst/>
          </a:prstGeom>
        </p:spPr>
        <p:txBody>
          <a:bodyPr lIns="0" tIns="0" rIns="0" bIns="0" anchor="ctr" anchorCtr="0">
            <a:spAutoFit/>
          </a:bodyPr>
          <a:lstStyle>
            <a:lvl1pPr>
              <a:defRPr lang="en-US" sz="5400" dirty="0">
                <a:solidFill>
                  <a:schemeClr val="tx2"/>
                </a:solidFill>
                <a:effectLst>
                  <a:glow rad="635000">
                    <a:schemeClr val="bg2">
                      <a:alpha val="20000"/>
                    </a:schemeClr>
                  </a:glow>
                </a:effectLst>
                <a:latin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4" name="Picture 3" descr="Dell Technologies logo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02312" y="4838808"/>
            <a:ext cx="1078986" cy="140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915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gradient bkgd">
    <p:bg>
      <p:bgPr>
        <a:gradFill>
          <a:gsLst>
            <a:gs pos="0">
              <a:schemeClr val="accent6"/>
            </a:gs>
            <a:gs pos="26000">
              <a:schemeClr val="bg1"/>
            </a:gs>
            <a:gs pos="100000">
              <a:schemeClr val="accent1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ell Technologies logo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02312" y="4838808"/>
            <a:ext cx="1078986" cy="140268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7926025D-69CA-46ED-B6D1-60EE56CC5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-342900"/>
            <a:ext cx="7886700" cy="296862"/>
          </a:xfrm>
          <a:prstGeom prst="rect">
            <a:avLst/>
          </a:prstGeom>
        </p:spPr>
        <p:txBody>
          <a:bodyPr/>
          <a:lstStyle>
            <a:lvl1pPr algn="ctr"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416549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nd logo slide">
    <p:bg>
      <p:bgPr>
        <a:gradFill>
          <a:gsLst>
            <a:gs pos="0">
              <a:schemeClr val="accent6"/>
            </a:gs>
            <a:gs pos="26000">
              <a:schemeClr val="bg1"/>
            </a:gs>
            <a:gs pos="100000">
              <a:schemeClr val="accent1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72163DCD-94C5-4DA3-8934-227D0773EAF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-342900"/>
            <a:ext cx="7886700" cy="296862"/>
          </a:xfrm>
          <a:prstGeom prst="rect">
            <a:avLst/>
          </a:prstGeom>
        </p:spPr>
        <p:txBody>
          <a:bodyPr/>
          <a:lstStyle>
            <a:lvl1pPr algn="ctr">
              <a:defRPr sz="1800"/>
            </a:lvl1pPr>
          </a:lstStyle>
          <a:p>
            <a:r>
              <a:rPr lang="en-US" dirty="0"/>
              <a:t>End logo slide</a:t>
            </a:r>
          </a:p>
        </p:txBody>
      </p:sp>
    </p:spTree>
    <p:extLst>
      <p:ext uri="{BB962C8B-B14F-4D97-AF65-F5344CB8AC3E}">
        <p14:creationId xmlns:p14="http://schemas.microsoft.com/office/powerpoint/2010/main" val="17336502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bar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C3083B9-B011-4088-9915-EA423CD7E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200150"/>
          </a:xfrm>
          <a:prstGeom prst="rect">
            <a:avLst/>
          </a:prstGeom>
          <a:gradFill>
            <a:gsLst>
              <a:gs pos="0">
                <a:schemeClr val="accent6"/>
              </a:gs>
              <a:gs pos="26000">
                <a:schemeClr val="bg1"/>
              </a:gs>
              <a:gs pos="100000">
                <a:schemeClr val="accent1"/>
              </a:gs>
            </a:gsLst>
            <a:lin ang="3600000" scaled="0"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 dirty="0">
              <a:solidFill>
                <a:schemeClr val="bg2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06380C4-5271-4906-B38E-E23B3CA39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406176"/>
            <a:ext cx="8572500" cy="387798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>
              <a:defRPr sz="28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30390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lan by seg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228600"/>
            <a:ext cx="8572500" cy="3877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34DEFB3-9903-4AA3-9C00-CB6B02DED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857250"/>
            <a:ext cx="9144000" cy="1428750"/>
            <a:chOff x="0" y="804862"/>
            <a:chExt cx="9144000" cy="120015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F347D35-F780-47CE-9073-D9AAD2199B00}"/>
                </a:ext>
              </a:extLst>
            </p:cNvPr>
            <p:cNvSpPr/>
            <p:nvPr userDrawn="1"/>
          </p:nvSpPr>
          <p:spPr>
            <a:xfrm>
              <a:off x="0" y="804862"/>
              <a:ext cx="9144000" cy="1200150"/>
            </a:xfrm>
            <a:prstGeom prst="rect">
              <a:avLst/>
            </a:prstGeom>
            <a:gradFill>
              <a:gsLst>
                <a:gs pos="0">
                  <a:schemeClr val="accent6"/>
                </a:gs>
                <a:gs pos="26000">
                  <a:schemeClr val="bg1"/>
                </a:gs>
                <a:gs pos="100000">
                  <a:schemeClr val="accent1"/>
                </a:gs>
              </a:gsLst>
              <a:lin ang="3600000" scaled="0"/>
            </a:gra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 dirty="0">
                <a:solidFill>
                  <a:schemeClr val="bg2"/>
                </a:solidFill>
              </a:endParaRPr>
            </a:p>
          </p:txBody>
        </p:sp>
        <p:grpSp>
          <p:nvGrpSpPr>
            <p:cNvPr id="17" name="Group 16"/>
            <p:cNvGrpSpPr/>
            <p:nvPr userDrawn="1"/>
          </p:nvGrpSpPr>
          <p:grpSpPr>
            <a:xfrm>
              <a:off x="0" y="804862"/>
              <a:ext cx="9144000" cy="1195388"/>
              <a:chOff x="0" y="1200150"/>
              <a:chExt cx="9144000" cy="2743200"/>
            </a:xfrm>
          </p:grpSpPr>
          <p:cxnSp>
            <p:nvCxnSpPr>
              <p:cNvPr id="18" name="Straight Connector 17"/>
              <p:cNvCxnSpPr/>
              <p:nvPr/>
            </p:nvCxnSpPr>
            <p:spPr>
              <a:xfrm>
                <a:off x="0" y="1200150"/>
                <a:ext cx="9144000" cy="0"/>
              </a:xfrm>
              <a:prstGeom prst="line">
                <a:avLst/>
              </a:prstGeom>
              <a:ln w="28575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>
                <a:off x="0" y="3943350"/>
                <a:ext cx="9144000" cy="0"/>
              </a:xfrm>
              <a:prstGeom prst="line">
                <a:avLst/>
              </a:prstGeom>
              <a:ln w="28575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120A03CF-5AF9-433E-97EB-7EB2D04B0E1F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228600" y="862011"/>
            <a:ext cx="8629650" cy="1709735"/>
          </a:xfrm>
          <a:prstGeom prst="rect">
            <a:avLst/>
          </a:prstGeom>
        </p:spPr>
        <p:txBody>
          <a:bodyPr lIns="0" tIns="0" rIns="0" bIns="0" anchor="ctr" anchorCtr="0"/>
          <a:lstStyle>
            <a:lvl1pPr marL="115888" indent="-115888">
              <a:lnSpc>
                <a:spcPct val="100000"/>
              </a:lnSpc>
              <a:spcBef>
                <a:spcPts val="600"/>
              </a:spcBef>
              <a:buClrTx/>
              <a:buFont typeface="Arial" panose="020B0604020202020204" pitchFamily="34" charset="0"/>
              <a:buChar char="•"/>
              <a:defRPr sz="1400">
                <a:solidFill>
                  <a:schemeClr val="tx2"/>
                </a:solidFill>
                <a:latin typeface="+mn-lt"/>
              </a:defRPr>
            </a:lvl1pPr>
            <a:lvl2pPr marL="341313" indent="-111125">
              <a:lnSpc>
                <a:spcPct val="100000"/>
              </a:lnSpc>
              <a:spcBef>
                <a:spcPts val="200"/>
              </a:spcBef>
              <a:buClrTx/>
              <a:buFont typeface="Arial" panose="020B0604020202020204" pitchFamily="34" charset="0"/>
              <a:buChar char="–"/>
              <a:tabLst/>
              <a:defRPr sz="1100">
                <a:solidFill>
                  <a:schemeClr val="tx2"/>
                </a:solidFill>
                <a:latin typeface="+mn-lt"/>
              </a:defRPr>
            </a:lvl2pPr>
            <a:lvl3pPr marL="341313" indent="-111125">
              <a:lnSpc>
                <a:spcPct val="100000"/>
              </a:lnSpc>
              <a:spcBef>
                <a:spcPts val="300"/>
              </a:spcBef>
              <a:buClrTx/>
              <a:buFont typeface="Arial" panose="020B0604020202020204" pitchFamily="34" charset="0"/>
              <a:buChar char="–"/>
              <a:defRPr sz="900">
                <a:solidFill>
                  <a:schemeClr val="tx2"/>
                </a:solidFill>
              </a:defRPr>
            </a:lvl3pPr>
            <a:lvl4pPr marL="1200150" indent="-171450"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4pPr>
            <a:lvl5pPr marL="1543050" indent="-171450"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245245454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hotos, text &amp;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986" y="228600"/>
            <a:ext cx="8577263" cy="3877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lang="en-US" sz="2800" dirty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Content Placeholder 9"/>
          <p:cNvSpPr>
            <a:spLocks noGrp="1"/>
          </p:cNvSpPr>
          <p:nvPr userDrawn="1">
            <p:ph sz="quarter" idx="13"/>
          </p:nvPr>
        </p:nvSpPr>
        <p:spPr>
          <a:xfrm>
            <a:off x="286744" y="971550"/>
            <a:ext cx="2685056" cy="36576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200"/>
              </a:spcBef>
              <a:buClr>
                <a:srgbClr val="808080"/>
              </a:buClr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173038" indent="-173038">
              <a:lnSpc>
                <a:spcPct val="100000"/>
              </a:lnSpc>
              <a:spcBef>
                <a:spcPts val="6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  <a:latin typeface="+mn-lt"/>
              </a:defRPr>
            </a:lvl2pPr>
            <a:lvl3pPr marL="460375" indent="-169863">
              <a:lnSpc>
                <a:spcPct val="100000"/>
              </a:lnSpc>
              <a:spcBef>
                <a:spcPts val="3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200">
                <a:solidFill>
                  <a:schemeClr val="bg2"/>
                </a:solidFill>
              </a:defRPr>
            </a:lvl3pPr>
            <a:lvl4pPr marL="1200150" indent="-171450"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4pPr>
            <a:lvl5pPr marL="1543050" indent="-171450">
              <a:buClr>
                <a:srgbClr val="808080"/>
              </a:buClr>
              <a:buFont typeface="Arial" panose="020B0604020202020204" pitchFamily="34" charset="0"/>
              <a:buChar char="–"/>
              <a:defRPr sz="1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7" name="Picture Placeholder 16"/>
          <p:cNvSpPr>
            <a:spLocks noGrp="1"/>
          </p:cNvSpPr>
          <p:nvPr userDrawn="1">
            <p:ph type="pic" sz="quarter" idx="16"/>
          </p:nvPr>
        </p:nvSpPr>
        <p:spPr>
          <a:xfrm>
            <a:off x="3257550" y="971550"/>
            <a:ext cx="5600700" cy="1143000"/>
          </a:xfrm>
          <a:prstGeom prst="rect">
            <a:avLst/>
          </a:prstGeom>
        </p:spPr>
        <p:txBody>
          <a:bodyPr lIns="0" tIns="0" rIns="0" bIns="0" anchor="ctr" anchorCtr="0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18" name="Picture Placeholder 16"/>
          <p:cNvSpPr>
            <a:spLocks noGrp="1"/>
          </p:cNvSpPr>
          <p:nvPr userDrawn="1">
            <p:ph type="pic" sz="quarter" idx="17"/>
          </p:nvPr>
        </p:nvSpPr>
        <p:spPr>
          <a:xfrm>
            <a:off x="3257550" y="2286000"/>
            <a:ext cx="2686050" cy="2343150"/>
          </a:xfrm>
          <a:prstGeom prst="rect">
            <a:avLst/>
          </a:prstGeom>
        </p:spPr>
        <p:txBody>
          <a:bodyPr lIns="0" tIns="0" rIns="0" bIns="0" anchor="ctr" anchorCtr="0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4DA8946-CBAD-4BA5-917A-1A9DF6BDD799}"/>
              </a:ext>
            </a:extLst>
          </p:cNvPr>
          <p:cNvGrpSpPr/>
          <p:nvPr userDrawn="1"/>
        </p:nvGrpSpPr>
        <p:grpSpPr>
          <a:xfrm>
            <a:off x="7300601" y="1543049"/>
            <a:ext cx="429249" cy="2343151"/>
            <a:chOff x="7300601" y="2343149"/>
            <a:chExt cx="429249" cy="2343151"/>
          </a:xfrm>
        </p:grpSpPr>
        <p:sp>
          <p:nvSpPr>
            <p:cNvPr id="14" name="Freeform 5"/>
            <p:cNvSpPr>
              <a:spLocks noChangeAspect="1" noEditPoints="1"/>
            </p:cNvSpPr>
            <p:nvPr/>
          </p:nvSpPr>
          <p:spPr bwMode="auto">
            <a:xfrm>
              <a:off x="7300601" y="2343149"/>
              <a:ext cx="429248" cy="342901"/>
            </a:xfrm>
            <a:custGeom>
              <a:avLst/>
              <a:gdLst>
                <a:gd name="T0" fmla="*/ 0 w 517"/>
                <a:gd name="T1" fmla="*/ 413 h 413"/>
                <a:gd name="T2" fmla="*/ 0 w 517"/>
                <a:gd name="T3" fmla="*/ 202 h 413"/>
                <a:gd name="T4" fmla="*/ 123 w 517"/>
                <a:gd name="T5" fmla="*/ 0 h 413"/>
                <a:gd name="T6" fmla="*/ 235 w 517"/>
                <a:gd name="T7" fmla="*/ 0 h 413"/>
                <a:gd name="T8" fmla="*/ 137 w 517"/>
                <a:gd name="T9" fmla="*/ 190 h 413"/>
                <a:gd name="T10" fmla="*/ 235 w 517"/>
                <a:gd name="T11" fmla="*/ 190 h 413"/>
                <a:gd name="T12" fmla="*/ 235 w 517"/>
                <a:gd name="T13" fmla="*/ 413 h 413"/>
                <a:gd name="T14" fmla="*/ 0 w 517"/>
                <a:gd name="T15" fmla="*/ 413 h 413"/>
                <a:gd name="T16" fmla="*/ 283 w 517"/>
                <a:gd name="T17" fmla="*/ 413 h 413"/>
                <a:gd name="T18" fmla="*/ 283 w 517"/>
                <a:gd name="T19" fmla="*/ 202 h 413"/>
                <a:gd name="T20" fmla="*/ 407 w 517"/>
                <a:gd name="T21" fmla="*/ 0 h 413"/>
                <a:gd name="T22" fmla="*/ 517 w 517"/>
                <a:gd name="T23" fmla="*/ 0 h 413"/>
                <a:gd name="T24" fmla="*/ 419 w 517"/>
                <a:gd name="T25" fmla="*/ 190 h 413"/>
                <a:gd name="T26" fmla="*/ 517 w 517"/>
                <a:gd name="T27" fmla="*/ 190 h 413"/>
                <a:gd name="T28" fmla="*/ 517 w 517"/>
                <a:gd name="T29" fmla="*/ 413 h 413"/>
                <a:gd name="T30" fmla="*/ 283 w 517"/>
                <a:gd name="T31" fmla="*/ 413 h 4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17" h="413">
                  <a:moveTo>
                    <a:pt x="0" y="413"/>
                  </a:moveTo>
                  <a:lnTo>
                    <a:pt x="0" y="202"/>
                  </a:lnTo>
                  <a:lnTo>
                    <a:pt x="123" y="0"/>
                  </a:lnTo>
                  <a:lnTo>
                    <a:pt x="235" y="0"/>
                  </a:lnTo>
                  <a:lnTo>
                    <a:pt x="137" y="190"/>
                  </a:lnTo>
                  <a:lnTo>
                    <a:pt x="235" y="190"/>
                  </a:lnTo>
                  <a:lnTo>
                    <a:pt x="235" y="413"/>
                  </a:lnTo>
                  <a:lnTo>
                    <a:pt x="0" y="413"/>
                  </a:lnTo>
                  <a:close/>
                  <a:moveTo>
                    <a:pt x="283" y="413"/>
                  </a:moveTo>
                  <a:lnTo>
                    <a:pt x="283" y="202"/>
                  </a:lnTo>
                  <a:lnTo>
                    <a:pt x="407" y="0"/>
                  </a:lnTo>
                  <a:lnTo>
                    <a:pt x="517" y="0"/>
                  </a:lnTo>
                  <a:lnTo>
                    <a:pt x="419" y="190"/>
                  </a:lnTo>
                  <a:lnTo>
                    <a:pt x="517" y="190"/>
                  </a:lnTo>
                  <a:lnTo>
                    <a:pt x="517" y="413"/>
                  </a:lnTo>
                  <a:lnTo>
                    <a:pt x="283" y="41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4"/>
            <p:cNvSpPr>
              <a:spLocks noChangeAspect="1" noEditPoints="1"/>
            </p:cNvSpPr>
            <p:nvPr/>
          </p:nvSpPr>
          <p:spPr bwMode="auto">
            <a:xfrm rot="10800000">
              <a:off x="7300602" y="4343399"/>
              <a:ext cx="429248" cy="342901"/>
            </a:xfrm>
            <a:custGeom>
              <a:avLst/>
              <a:gdLst>
                <a:gd name="T0" fmla="*/ 0 w 517"/>
                <a:gd name="T1" fmla="*/ 413 h 413"/>
                <a:gd name="T2" fmla="*/ 0 w 517"/>
                <a:gd name="T3" fmla="*/ 202 h 413"/>
                <a:gd name="T4" fmla="*/ 123 w 517"/>
                <a:gd name="T5" fmla="*/ 0 h 413"/>
                <a:gd name="T6" fmla="*/ 235 w 517"/>
                <a:gd name="T7" fmla="*/ 0 h 413"/>
                <a:gd name="T8" fmla="*/ 137 w 517"/>
                <a:gd name="T9" fmla="*/ 190 h 413"/>
                <a:gd name="T10" fmla="*/ 235 w 517"/>
                <a:gd name="T11" fmla="*/ 190 h 413"/>
                <a:gd name="T12" fmla="*/ 235 w 517"/>
                <a:gd name="T13" fmla="*/ 413 h 413"/>
                <a:gd name="T14" fmla="*/ 0 w 517"/>
                <a:gd name="T15" fmla="*/ 413 h 413"/>
                <a:gd name="T16" fmla="*/ 283 w 517"/>
                <a:gd name="T17" fmla="*/ 413 h 413"/>
                <a:gd name="T18" fmla="*/ 283 w 517"/>
                <a:gd name="T19" fmla="*/ 202 h 413"/>
                <a:gd name="T20" fmla="*/ 407 w 517"/>
                <a:gd name="T21" fmla="*/ 0 h 413"/>
                <a:gd name="T22" fmla="*/ 517 w 517"/>
                <a:gd name="T23" fmla="*/ 0 h 413"/>
                <a:gd name="T24" fmla="*/ 419 w 517"/>
                <a:gd name="T25" fmla="*/ 190 h 413"/>
                <a:gd name="T26" fmla="*/ 517 w 517"/>
                <a:gd name="T27" fmla="*/ 190 h 413"/>
                <a:gd name="T28" fmla="*/ 517 w 517"/>
                <a:gd name="T29" fmla="*/ 413 h 413"/>
                <a:gd name="T30" fmla="*/ 283 w 517"/>
                <a:gd name="T31" fmla="*/ 413 h 4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17" h="413">
                  <a:moveTo>
                    <a:pt x="0" y="413"/>
                  </a:moveTo>
                  <a:lnTo>
                    <a:pt x="0" y="202"/>
                  </a:lnTo>
                  <a:lnTo>
                    <a:pt x="123" y="0"/>
                  </a:lnTo>
                  <a:lnTo>
                    <a:pt x="235" y="0"/>
                  </a:lnTo>
                  <a:lnTo>
                    <a:pt x="137" y="190"/>
                  </a:lnTo>
                  <a:lnTo>
                    <a:pt x="235" y="190"/>
                  </a:lnTo>
                  <a:lnTo>
                    <a:pt x="235" y="413"/>
                  </a:lnTo>
                  <a:lnTo>
                    <a:pt x="0" y="413"/>
                  </a:lnTo>
                  <a:close/>
                  <a:moveTo>
                    <a:pt x="283" y="413"/>
                  </a:moveTo>
                  <a:lnTo>
                    <a:pt x="283" y="202"/>
                  </a:lnTo>
                  <a:lnTo>
                    <a:pt x="407" y="0"/>
                  </a:lnTo>
                  <a:lnTo>
                    <a:pt x="517" y="0"/>
                  </a:lnTo>
                  <a:lnTo>
                    <a:pt x="419" y="190"/>
                  </a:lnTo>
                  <a:lnTo>
                    <a:pt x="517" y="190"/>
                  </a:lnTo>
                  <a:lnTo>
                    <a:pt x="517" y="413"/>
                  </a:lnTo>
                  <a:lnTo>
                    <a:pt x="283" y="41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9" name="Content Placeholder 9"/>
          <p:cNvSpPr>
            <a:spLocks noGrp="1"/>
          </p:cNvSpPr>
          <p:nvPr userDrawn="1">
            <p:ph sz="quarter" idx="18"/>
          </p:nvPr>
        </p:nvSpPr>
        <p:spPr>
          <a:xfrm>
            <a:off x="6172200" y="1771650"/>
            <a:ext cx="2685056" cy="2000250"/>
          </a:xfrm>
          <a:prstGeom prst="rect">
            <a:avLst/>
          </a:prstGeom>
          <a:gradFill>
            <a:gsLst>
              <a:gs pos="70000">
                <a:schemeClr val="tx2"/>
              </a:gs>
              <a:gs pos="30000">
                <a:schemeClr val="tx2"/>
              </a:gs>
              <a:gs pos="0">
                <a:schemeClr val="tx2">
                  <a:alpha val="0"/>
                </a:schemeClr>
              </a:gs>
              <a:gs pos="100000">
                <a:schemeClr val="tx2">
                  <a:alpha val="0"/>
                </a:schemeClr>
              </a:gs>
            </a:gsLst>
            <a:lin ang="5400000" scaled="0"/>
          </a:gradFill>
          <a:ln w="38100" cmpd="sng">
            <a:gradFill>
              <a:gsLst>
                <a:gs pos="39000">
                  <a:schemeClr val="bg1"/>
                </a:gs>
                <a:gs pos="61000">
                  <a:schemeClr val="bg1">
                    <a:alpha val="0"/>
                  </a:schemeClr>
                </a:gs>
                <a:gs pos="39000">
                  <a:schemeClr val="bg1">
                    <a:alpha val="0"/>
                  </a:schemeClr>
                </a:gs>
                <a:gs pos="61000">
                  <a:schemeClr val="bg1"/>
                </a:gs>
              </a:gsLst>
              <a:lin ang="0" scaled="0"/>
            </a:gradFill>
          </a:ln>
          <a:effectLst/>
        </p:spPr>
        <p:txBody>
          <a:bodyPr wrap="square" lIns="182880" tIns="0" rIns="137160" bIns="0" rtlCol="0" anchor="ctr">
            <a:noAutofit/>
          </a:bodyPr>
          <a:lstStyle>
            <a:lvl1pPr marL="0" indent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None/>
              <a:defRPr lang="en-US" sz="1400" kern="0" dirty="0" smtClean="0">
                <a:solidFill>
                  <a:schemeClr val="bg2"/>
                </a:solidFill>
              </a:defRPr>
            </a:lvl1pPr>
            <a:lvl2pPr marL="974725" indent="-271463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Font typeface="Arial" panose="020B0604020202020204" pitchFamily="34" charset="0"/>
              <a:buChar char="—"/>
              <a:defRPr lang="en-US" sz="1200" dirty="0" smtClean="0"/>
            </a:lvl2pPr>
          </a:lstStyle>
          <a:p>
            <a:pPr marL="0" lvl="0">
              <a:spcBef>
                <a:spcPts val="600"/>
              </a:spcBef>
              <a:spcAft>
                <a:spcPts val="0"/>
              </a:spcAft>
            </a:pPr>
            <a:r>
              <a:rPr lang="en-US" dirty="0"/>
              <a:t>Click to edit Master text styles</a:t>
            </a:r>
          </a:p>
          <a:p>
            <a:pPr marL="342900" lvl="1"/>
            <a:r>
              <a:rPr lang="en-US" dirty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11572711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72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7_Title slide_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99"/>
            <a:ext cx="9144000" cy="514170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226" y="1031494"/>
            <a:ext cx="4194057" cy="92659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407936-85E6-4486-BFB8-62800151E21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268226" y="4772579"/>
            <a:ext cx="902889" cy="201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447587"/>
      </p:ext>
    </p:extLst>
  </p:cSld>
  <p:clrMapOvr>
    <a:masterClrMapping/>
  </p:clrMapOvr>
  <p:transition spd="med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02309" y="4838808"/>
            <a:ext cx="1078992" cy="1402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2B5879C-5FB6-4287-BEB4-3A7CEA55EEC1}"/>
              </a:ext>
            </a:extLst>
          </p:cNvPr>
          <p:cNvPicPr>
            <a:picLocks noChangeAspect="1"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114300" y="4894044"/>
            <a:ext cx="760474" cy="170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717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56" r:id="rId2"/>
    <p:sldLayoutId id="2147483757" r:id="rId3"/>
    <p:sldLayoutId id="2147483758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  <p:sldLayoutId id="2147483663" r:id="rId13"/>
    <p:sldLayoutId id="2147483759" r:id="rId14"/>
    <p:sldLayoutId id="2147483760" r:id="rId15"/>
    <p:sldLayoutId id="2147483761" r:id="rId16"/>
    <p:sldLayoutId id="2147483715" r:id="rId17"/>
    <p:sldLayoutId id="2147483729" r:id="rId18"/>
    <p:sldLayoutId id="2147483667" r:id="rId19"/>
    <p:sldLayoutId id="2147483746" r:id="rId20"/>
    <p:sldLayoutId id="2147483744" r:id="rId21"/>
    <p:sldLayoutId id="2147483772" r:id="rId2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880" userDrawn="1">
          <p15:clr>
            <a:srgbClr val="F26B43"/>
          </p15:clr>
        </p15:guide>
        <p15:guide id="2" orient="horz" pos="1620" userDrawn="1">
          <p15:clr>
            <a:srgbClr val="F26B43"/>
          </p15:clr>
        </p15:guide>
        <p15:guide id="3" pos="180" userDrawn="1">
          <p15:clr>
            <a:srgbClr val="F26B43"/>
          </p15:clr>
        </p15:guide>
        <p15:guide id="4" pos="558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13" Type="http://schemas.openxmlformats.org/officeDocument/2006/relationships/image" Target="../media/image20.png"/><Relationship Id="rId18" Type="http://schemas.openxmlformats.org/officeDocument/2006/relationships/image" Target="../media/image25.png"/><Relationship Id="rId3" Type="http://schemas.openxmlformats.org/officeDocument/2006/relationships/image" Target="../media/image10.png"/><Relationship Id="rId21" Type="http://schemas.openxmlformats.org/officeDocument/2006/relationships/image" Target="../media/image28.png"/><Relationship Id="rId7" Type="http://schemas.openxmlformats.org/officeDocument/2006/relationships/image" Target="../media/image14.jpe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5" Type="http://schemas.openxmlformats.org/officeDocument/2006/relationships/image" Target="../media/image32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jpeg"/><Relationship Id="rId11" Type="http://schemas.openxmlformats.org/officeDocument/2006/relationships/image" Target="../media/image18.png"/><Relationship Id="rId24" Type="http://schemas.openxmlformats.org/officeDocument/2006/relationships/image" Target="../media/image31.png"/><Relationship Id="rId5" Type="http://schemas.openxmlformats.org/officeDocument/2006/relationships/image" Target="../media/image12.jpeg"/><Relationship Id="rId15" Type="http://schemas.openxmlformats.org/officeDocument/2006/relationships/image" Target="../media/image22.png"/><Relationship Id="rId23" Type="http://schemas.openxmlformats.org/officeDocument/2006/relationships/image" Target="../media/image30.png"/><Relationship Id="rId10" Type="http://schemas.openxmlformats.org/officeDocument/2006/relationships/image" Target="../media/image17.png"/><Relationship Id="rId19" Type="http://schemas.openxmlformats.org/officeDocument/2006/relationships/image" Target="../media/image26.png"/><Relationship Id="rId4" Type="http://schemas.openxmlformats.org/officeDocument/2006/relationships/image" Target="../media/image11.jpeg"/><Relationship Id="rId9" Type="http://schemas.openxmlformats.org/officeDocument/2006/relationships/image" Target="../media/image16.png"/><Relationship Id="rId14" Type="http://schemas.openxmlformats.org/officeDocument/2006/relationships/image" Target="../media/image21.png"/><Relationship Id="rId22" Type="http://schemas.openxmlformats.org/officeDocument/2006/relationships/image" Target="../media/image2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fif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18.png"/><Relationship Id="rId18" Type="http://schemas.openxmlformats.org/officeDocument/2006/relationships/image" Target="../media/image23.png"/><Relationship Id="rId26" Type="http://schemas.openxmlformats.org/officeDocument/2006/relationships/image" Target="../media/image29.png"/><Relationship Id="rId3" Type="http://schemas.openxmlformats.org/officeDocument/2006/relationships/image" Target="../media/image35.png"/><Relationship Id="rId21" Type="http://schemas.openxmlformats.org/officeDocument/2006/relationships/image" Target="../media/image26.png"/><Relationship Id="rId7" Type="http://schemas.openxmlformats.org/officeDocument/2006/relationships/image" Target="../media/image39.png"/><Relationship Id="rId12" Type="http://schemas.openxmlformats.org/officeDocument/2006/relationships/image" Target="../media/image17.png"/><Relationship Id="rId17" Type="http://schemas.openxmlformats.org/officeDocument/2006/relationships/image" Target="../media/image22.png"/><Relationship Id="rId25" Type="http://schemas.openxmlformats.org/officeDocument/2006/relationships/image" Target="../media/image28.png"/><Relationship Id="rId2" Type="http://schemas.openxmlformats.org/officeDocument/2006/relationships/image" Target="../media/image34.png"/><Relationship Id="rId16" Type="http://schemas.openxmlformats.org/officeDocument/2006/relationships/image" Target="../media/image21.png"/><Relationship Id="rId20" Type="http://schemas.openxmlformats.org/officeDocument/2006/relationships/image" Target="../media/image25.png"/><Relationship Id="rId29" Type="http://schemas.openxmlformats.org/officeDocument/2006/relationships/image" Target="../media/image45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24" Type="http://schemas.openxmlformats.org/officeDocument/2006/relationships/image" Target="../media/image27.png"/><Relationship Id="rId5" Type="http://schemas.openxmlformats.org/officeDocument/2006/relationships/image" Target="../media/image37.png"/><Relationship Id="rId15" Type="http://schemas.openxmlformats.org/officeDocument/2006/relationships/image" Target="../media/image20.png"/><Relationship Id="rId23" Type="http://schemas.openxmlformats.org/officeDocument/2006/relationships/image" Target="../media/image44.png"/><Relationship Id="rId28" Type="http://schemas.openxmlformats.org/officeDocument/2006/relationships/image" Target="../media/image31.png"/><Relationship Id="rId10" Type="http://schemas.openxmlformats.org/officeDocument/2006/relationships/image" Target="../media/image42.png"/><Relationship Id="rId19" Type="http://schemas.openxmlformats.org/officeDocument/2006/relationships/image" Target="../media/image24.png"/><Relationship Id="rId4" Type="http://schemas.openxmlformats.org/officeDocument/2006/relationships/image" Target="../media/image36.png"/><Relationship Id="rId9" Type="http://schemas.openxmlformats.org/officeDocument/2006/relationships/image" Target="../media/image41.jpeg"/><Relationship Id="rId14" Type="http://schemas.openxmlformats.org/officeDocument/2006/relationships/image" Target="../media/image19.png"/><Relationship Id="rId22" Type="http://schemas.openxmlformats.org/officeDocument/2006/relationships/image" Target="../media/image16.png"/><Relationship Id="rId27" Type="http://schemas.openxmlformats.org/officeDocument/2006/relationships/image" Target="../media/image3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B847B4-6F54-4EA5-A01A-F1E552594407}"/>
              </a:ext>
            </a:extLst>
          </p:cNvPr>
          <p:cNvSpPr txBox="1"/>
          <p:nvPr/>
        </p:nvSpPr>
        <p:spPr>
          <a:xfrm>
            <a:off x="124148" y="3276130"/>
            <a:ext cx="44478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  <a:buClr>
                <a:schemeClr val="bg1"/>
              </a:buClr>
            </a:pPr>
            <a:r>
              <a:rPr lang="en-GB" sz="2400" dirty="0">
                <a:solidFill>
                  <a:schemeClr val="tx2"/>
                </a:solidFill>
              </a:rPr>
              <a:t>STEMAspire UK </a:t>
            </a:r>
          </a:p>
          <a:p>
            <a:pPr>
              <a:spcBef>
                <a:spcPts val="0"/>
              </a:spcBef>
              <a:spcAft>
                <a:spcPts val="0"/>
              </a:spcAft>
              <a:buClr>
                <a:schemeClr val="bg1"/>
              </a:buClr>
            </a:pPr>
            <a:r>
              <a:rPr lang="en-GB" sz="2400" dirty="0">
                <a:solidFill>
                  <a:schemeClr val="tx2"/>
                </a:solidFill>
              </a:rPr>
              <a:t>Overview</a:t>
            </a:r>
          </a:p>
          <a:p>
            <a:pPr>
              <a:spcBef>
                <a:spcPts val="0"/>
              </a:spcBef>
              <a:spcAft>
                <a:spcPts val="0"/>
              </a:spcAft>
              <a:buClr>
                <a:schemeClr val="bg1"/>
              </a:buClr>
            </a:pPr>
            <a:endParaRPr lang="en-GB" sz="1200" dirty="0">
              <a:solidFill>
                <a:schemeClr val="tx2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  <a:buClr>
                <a:schemeClr val="bg1"/>
              </a:buClr>
            </a:pPr>
            <a:r>
              <a:rPr lang="en-GB" sz="1200" dirty="0">
                <a:solidFill>
                  <a:schemeClr val="tx2"/>
                </a:solidFill>
              </a:rPr>
              <a:t>Updated September 2022</a:t>
            </a:r>
          </a:p>
        </p:txBody>
      </p:sp>
    </p:spTree>
    <p:extLst>
      <p:ext uri="{BB962C8B-B14F-4D97-AF65-F5344CB8AC3E}">
        <p14:creationId xmlns:p14="http://schemas.microsoft.com/office/powerpoint/2010/main" val="3755581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>
            <a:extLst>
              <a:ext uri="{FF2B5EF4-FFF2-40B4-BE49-F238E27FC236}">
                <a16:creationId xmlns:a16="http://schemas.microsoft.com/office/drawing/2014/main" id="{745F0B84-2819-4038-95CD-9E7A29DB5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939" y="220453"/>
            <a:ext cx="8572500" cy="387798"/>
          </a:xfrm>
        </p:spPr>
        <p:txBody>
          <a:bodyPr/>
          <a:lstStyle/>
          <a:p>
            <a:r>
              <a:rPr lang="en-US" sz="2800" dirty="0"/>
              <a:t>STEMAspire UK 2023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751F247-7EF3-400E-930F-166DCAF5D33A}"/>
              </a:ext>
            </a:extLst>
          </p:cNvPr>
          <p:cNvSpPr/>
          <p:nvPr/>
        </p:nvSpPr>
        <p:spPr>
          <a:xfrm>
            <a:off x="0" y="776810"/>
            <a:ext cx="9135594" cy="635793"/>
          </a:xfrm>
          <a:prstGeom prst="rect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 defTabSz="685783">
              <a:defRPr/>
            </a:pPr>
            <a:endParaRPr lang="en-US" sz="900" b="1" dirty="0">
              <a:solidFill>
                <a:schemeClr val="bg1"/>
              </a:solidFill>
              <a:latin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214A09-FDCB-4454-A343-E0666E8DD1D8}"/>
              </a:ext>
            </a:extLst>
          </p:cNvPr>
          <p:cNvSpPr txBox="1"/>
          <p:nvPr/>
        </p:nvSpPr>
        <p:spPr>
          <a:xfrm>
            <a:off x="193094" y="1771650"/>
            <a:ext cx="28303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42875">
              <a:spcBef>
                <a:spcPts val="450"/>
              </a:spcBef>
              <a:defRPr/>
            </a:pPr>
            <a:r>
              <a:rPr lang="en-IE" sz="800" dirty="0">
                <a:solidFill>
                  <a:schemeClr val="tx2"/>
                </a:solidFill>
              </a:rPr>
              <a:t>A virtual Mentoring program introduced &amp; led by </a:t>
            </a:r>
            <a:r>
              <a:rPr lang="en-IE" sz="800" b="1" dirty="0">
                <a:solidFill>
                  <a:schemeClr val="tx2"/>
                </a:solidFill>
              </a:rPr>
              <a:t>Dell Technologies and Partners</a:t>
            </a:r>
            <a:r>
              <a:rPr lang="en-IE" sz="800" dirty="0">
                <a:solidFill>
                  <a:schemeClr val="tx2"/>
                </a:solidFill>
              </a:rPr>
              <a:t> connecting female \7 identify as female STEM students to Mentors </a:t>
            </a:r>
            <a:r>
              <a:rPr lang="en-US" sz="800" dirty="0">
                <a:solidFill>
                  <a:schemeClr val="tx2"/>
                </a:solidFill>
              </a:rPr>
              <a:t>supporting the transition from education to a career within the STEM Industry.  </a:t>
            </a:r>
            <a:r>
              <a:rPr lang="en-US" sz="800" b="1" dirty="0">
                <a:solidFill>
                  <a:schemeClr val="tx2"/>
                </a:solidFill>
              </a:rPr>
              <a:t>25%</a:t>
            </a:r>
            <a:r>
              <a:rPr lang="en-US" sz="800" dirty="0">
                <a:solidFill>
                  <a:schemeClr val="tx2"/>
                </a:solidFill>
              </a:rPr>
              <a:t> of UK STEM Students are female, incredibly </a:t>
            </a:r>
            <a:r>
              <a:rPr lang="en-US" sz="800" b="1" dirty="0">
                <a:solidFill>
                  <a:schemeClr val="tx2"/>
                </a:solidFill>
              </a:rPr>
              <a:t>73%</a:t>
            </a:r>
            <a:r>
              <a:rPr lang="en-US" sz="800" dirty="0">
                <a:solidFill>
                  <a:schemeClr val="tx2"/>
                </a:solidFill>
              </a:rPr>
              <a:t> will not pursue a career in a STEM related discipline.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D4317EF-0700-4350-BB84-56ADF66911A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995" y="1485900"/>
            <a:ext cx="1936728" cy="335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33460CE-1688-4FDC-9BB4-EF6B72D5FCA6}"/>
              </a:ext>
            </a:extLst>
          </p:cNvPr>
          <p:cNvSpPr/>
          <p:nvPr/>
        </p:nvSpPr>
        <p:spPr>
          <a:xfrm>
            <a:off x="2863996" y="1607445"/>
            <a:ext cx="6175653" cy="432473"/>
          </a:xfrm>
          <a:prstGeom prst="rect">
            <a:avLst/>
          </a:prstGeom>
          <a:noFill/>
          <a:ln w="12700" cmpd="sng">
            <a:noFill/>
          </a:ln>
          <a:effectLst/>
        </p:spPr>
        <p:txBody>
          <a:bodyPr rot="0" spcFirstLastPara="0" vertOverflow="overflow" horzOverflow="overflow" vert="horz" wrap="square" lIns="137160" tIns="102870" rIns="102870" bIns="10287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170252" algn="ctr" defTabSz="342875">
              <a:lnSpc>
                <a:spcPct val="90000"/>
              </a:lnSpc>
              <a:spcBef>
                <a:spcPts val="450"/>
              </a:spcBef>
            </a:pPr>
            <a:r>
              <a:rPr lang="en-US" sz="1500" b="1" dirty="0">
                <a:solidFill>
                  <a:srgbClr val="FFFFFF"/>
                </a:solidFill>
                <a:latin typeface="Arial"/>
              </a:rPr>
              <a:t>STEMAspire Mentorship Support</a:t>
            </a:r>
          </a:p>
          <a:p>
            <a:pPr indent="170252" algn="ctr" defTabSz="342875">
              <a:lnSpc>
                <a:spcPct val="90000"/>
              </a:lnSpc>
              <a:spcBef>
                <a:spcPts val="450"/>
              </a:spcBef>
            </a:pPr>
            <a:r>
              <a:rPr lang="en-US" sz="1200" dirty="0">
                <a:solidFill>
                  <a:srgbClr val="FFFFFF"/>
                </a:solidFill>
                <a:latin typeface="Arial"/>
                <a:cs typeface="Arial" panose="020B0604020202020204" pitchFamily="34" charset="0"/>
              </a:rPr>
              <a:t>Growing Your Network  |  Developing Professional Relationships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7B66C41-1769-40BC-BC7F-8CBEE8457BA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76" t="10245" r="842" b="33505"/>
          <a:stretch/>
        </p:blipFill>
        <p:spPr>
          <a:xfrm>
            <a:off x="6610230" y="2124166"/>
            <a:ext cx="1078454" cy="57095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2" name="Freeform 17">
            <a:extLst>
              <a:ext uri="{FF2B5EF4-FFF2-40B4-BE49-F238E27FC236}">
                <a16:creationId xmlns:a16="http://schemas.microsoft.com/office/drawing/2014/main" id="{D9B4FB41-37A7-45D7-9A26-F2206BBFC253}"/>
              </a:ext>
            </a:extLst>
          </p:cNvPr>
          <p:cNvSpPr>
            <a:spLocks/>
          </p:cNvSpPr>
          <p:nvPr/>
        </p:nvSpPr>
        <p:spPr bwMode="auto">
          <a:xfrm>
            <a:off x="3212123" y="2733474"/>
            <a:ext cx="1083564" cy="497139"/>
          </a:xfrm>
          <a:prstGeom prst="rect">
            <a:avLst/>
          </a:prstGeom>
          <a:solidFill>
            <a:srgbClr val="00355C"/>
          </a:solidFill>
          <a:ln w="952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 defTabSz="342875"/>
            <a:endParaRPr lang="en-US" sz="900" dirty="0">
              <a:solidFill>
                <a:srgbClr val="00579B"/>
              </a:solidFill>
              <a:latin typeface="Arial"/>
            </a:endParaRPr>
          </a:p>
        </p:txBody>
      </p:sp>
      <p:sp>
        <p:nvSpPr>
          <p:cNvPr id="13" name="Freeform 24">
            <a:extLst>
              <a:ext uri="{FF2B5EF4-FFF2-40B4-BE49-F238E27FC236}">
                <a16:creationId xmlns:a16="http://schemas.microsoft.com/office/drawing/2014/main" id="{143A4BD8-6257-4871-92E2-0EA1CE99E42C}"/>
              </a:ext>
            </a:extLst>
          </p:cNvPr>
          <p:cNvSpPr>
            <a:spLocks/>
          </p:cNvSpPr>
          <p:nvPr/>
        </p:nvSpPr>
        <p:spPr bwMode="auto">
          <a:xfrm>
            <a:off x="5477456" y="2738124"/>
            <a:ext cx="1083780" cy="496011"/>
          </a:xfrm>
          <a:prstGeom prst="rect">
            <a:avLst/>
          </a:prstGeom>
          <a:solidFill>
            <a:srgbClr val="00355C"/>
          </a:solidFill>
          <a:ln w="952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 defTabSz="342875"/>
            <a:endParaRPr lang="en-US" sz="9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" name="Freeform 31">
            <a:extLst>
              <a:ext uri="{FF2B5EF4-FFF2-40B4-BE49-F238E27FC236}">
                <a16:creationId xmlns:a16="http://schemas.microsoft.com/office/drawing/2014/main" id="{E4152DAE-A058-47E3-9E1F-38D8B360EF0E}"/>
              </a:ext>
            </a:extLst>
          </p:cNvPr>
          <p:cNvSpPr>
            <a:spLocks/>
          </p:cNvSpPr>
          <p:nvPr/>
        </p:nvSpPr>
        <p:spPr bwMode="auto">
          <a:xfrm>
            <a:off x="6610230" y="2739112"/>
            <a:ext cx="1083564" cy="505246"/>
          </a:xfrm>
          <a:prstGeom prst="rect">
            <a:avLst/>
          </a:prstGeom>
          <a:solidFill>
            <a:srgbClr val="00355C"/>
          </a:solidFill>
          <a:ln w="952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 defTabSz="342875"/>
            <a:endParaRPr lang="en-US" sz="83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" name="Freeform 17">
            <a:extLst>
              <a:ext uri="{FF2B5EF4-FFF2-40B4-BE49-F238E27FC236}">
                <a16:creationId xmlns:a16="http://schemas.microsoft.com/office/drawing/2014/main" id="{C4731D17-E6E0-4CB0-B10F-BB9F74FFF1BA}"/>
              </a:ext>
            </a:extLst>
          </p:cNvPr>
          <p:cNvSpPr>
            <a:spLocks/>
          </p:cNvSpPr>
          <p:nvPr/>
        </p:nvSpPr>
        <p:spPr bwMode="auto">
          <a:xfrm>
            <a:off x="4344681" y="2734221"/>
            <a:ext cx="1083780" cy="494009"/>
          </a:xfrm>
          <a:prstGeom prst="rect">
            <a:avLst/>
          </a:prstGeom>
          <a:solidFill>
            <a:srgbClr val="00355C"/>
          </a:solidFill>
          <a:ln w="952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 defTabSz="342875"/>
            <a:endParaRPr lang="en-US" sz="900" dirty="0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F4D87B4-DB2A-4B3F-A0E4-41EF5C6B4FF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884"/>
          <a:stretch/>
        </p:blipFill>
        <p:spPr>
          <a:xfrm>
            <a:off x="3210921" y="2126947"/>
            <a:ext cx="1092481" cy="57095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6A7D4BB-3CEE-4EDA-BC93-67517516C34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0007" y="2126946"/>
            <a:ext cx="1078455" cy="56523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04E0554-9152-42BB-9EE7-3F213ED29E5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7456" y="2126946"/>
            <a:ext cx="1083780" cy="56523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9" name="Picture 9" descr="cid:image013.jpg@01D628BF.8FC38B70">
            <a:extLst>
              <a:ext uri="{FF2B5EF4-FFF2-40B4-BE49-F238E27FC236}">
                <a16:creationId xmlns:a16="http://schemas.microsoft.com/office/drawing/2014/main" id="{715D6739-50DB-4F45-8200-C08FA99D36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83"/>
          <a:stretch/>
        </p:blipFill>
        <p:spPr bwMode="auto">
          <a:xfrm>
            <a:off x="7742790" y="2123766"/>
            <a:ext cx="1083564" cy="565239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Freeform 31">
            <a:extLst>
              <a:ext uri="{FF2B5EF4-FFF2-40B4-BE49-F238E27FC236}">
                <a16:creationId xmlns:a16="http://schemas.microsoft.com/office/drawing/2014/main" id="{01163883-4D7B-4639-B7F9-45F34BED7692}"/>
              </a:ext>
            </a:extLst>
          </p:cNvPr>
          <p:cNvSpPr>
            <a:spLocks/>
          </p:cNvSpPr>
          <p:nvPr/>
        </p:nvSpPr>
        <p:spPr bwMode="auto">
          <a:xfrm>
            <a:off x="7742790" y="2733146"/>
            <a:ext cx="1083564" cy="523001"/>
          </a:xfrm>
          <a:prstGeom prst="rect">
            <a:avLst/>
          </a:prstGeom>
          <a:solidFill>
            <a:srgbClr val="00355C"/>
          </a:solidFill>
          <a:ln w="9525">
            <a:noFill/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 defTabSz="342875"/>
            <a:r>
              <a:rPr lang="en-US" sz="900" dirty="0">
                <a:solidFill>
                  <a:srgbClr val="FFFFFF"/>
                </a:solidFill>
                <a:latin typeface="Arial"/>
              </a:rPr>
              <a:t>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484ABC2-96FA-40C5-B949-87BBCD0C9C87}"/>
              </a:ext>
            </a:extLst>
          </p:cNvPr>
          <p:cNvSpPr txBox="1"/>
          <p:nvPr/>
        </p:nvSpPr>
        <p:spPr>
          <a:xfrm>
            <a:off x="3227274" y="2742536"/>
            <a:ext cx="1037791" cy="346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42875"/>
            <a:r>
              <a:rPr lang="en-US" sz="825" b="1" dirty="0">
                <a:solidFill>
                  <a:srgbClr val="FFFFFF"/>
                </a:solidFill>
                <a:latin typeface="Arial"/>
                <a:ea typeface="MingLiU_HKSCS-ExtB" pitchFamily="18" charset="-120"/>
                <a:cs typeface="Arial" panose="020B0604020202020204" pitchFamily="34" charset="0"/>
              </a:rPr>
              <a:t>Group Learning Events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3C644FA-8B11-43F1-A1D5-C34498851375}"/>
              </a:ext>
            </a:extLst>
          </p:cNvPr>
          <p:cNvSpPr txBox="1"/>
          <p:nvPr/>
        </p:nvSpPr>
        <p:spPr>
          <a:xfrm>
            <a:off x="5417067" y="2742824"/>
            <a:ext cx="1186154" cy="473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42875"/>
            <a:r>
              <a:rPr lang="en-US" sz="825" b="1" dirty="0">
                <a:solidFill>
                  <a:srgbClr val="FFFFFF"/>
                </a:solidFill>
                <a:latin typeface="Arial"/>
                <a:ea typeface="MingLiU_HKSCS-ExtB" pitchFamily="18" charset="-120"/>
                <a:cs typeface="Arial" panose="020B0604020202020204" pitchFamily="34" charset="0"/>
              </a:rPr>
              <a:t>Skills Development &amp; Confidence Building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931714F-B512-4576-862E-5601BBAB9C2E}"/>
              </a:ext>
            </a:extLst>
          </p:cNvPr>
          <p:cNvSpPr txBox="1"/>
          <p:nvPr/>
        </p:nvSpPr>
        <p:spPr>
          <a:xfrm>
            <a:off x="4337814" y="2761664"/>
            <a:ext cx="1079049" cy="346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42875"/>
            <a:r>
              <a:rPr lang="en-US" sz="825" b="1" dirty="0">
                <a:solidFill>
                  <a:srgbClr val="FFFFFF"/>
                </a:solidFill>
                <a:latin typeface="Arial"/>
                <a:ea typeface="MingLiU_HKSCS-ExtB" pitchFamily="18" charset="-120"/>
                <a:cs typeface="Arial" panose="020B0604020202020204" pitchFamily="34" charset="0"/>
              </a:rPr>
              <a:t>1:1 Mentor Support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7DE5F7B-BBB9-4522-B7B0-5CE658A37A8B}"/>
              </a:ext>
            </a:extLst>
          </p:cNvPr>
          <p:cNvSpPr txBox="1"/>
          <p:nvPr/>
        </p:nvSpPr>
        <p:spPr>
          <a:xfrm>
            <a:off x="6595662" y="2732993"/>
            <a:ext cx="1186154" cy="473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42875"/>
            <a:r>
              <a:rPr lang="en-US" sz="825" b="1" dirty="0">
                <a:solidFill>
                  <a:srgbClr val="FFFFFF"/>
                </a:solidFill>
                <a:latin typeface="Arial"/>
                <a:ea typeface="MingLiU_HKSCS-ExtB" pitchFamily="18" charset="-120"/>
                <a:cs typeface="Arial" panose="020B0604020202020204" pitchFamily="34" charset="0"/>
              </a:rPr>
              <a:t>Diversity of</a:t>
            </a:r>
          </a:p>
          <a:p>
            <a:pPr algn="ctr" defTabSz="342875"/>
            <a:r>
              <a:rPr lang="en-US" sz="825" b="1" dirty="0">
                <a:solidFill>
                  <a:srgbClr val="FFFFFF"/>
                </a:solidFill>
                <a:latin typeface="Arial"/>
                <a:ea typeface="MingLiU_HKSCS-ExtB" pitchFamily="18" charset="-120"/>
                <a:cs typeface="Arial" panose="020B0604020202020204" pitchFamily="34" charset="0"/>
              </a:rPr>
              <a:t>Industry </a:t>
            </a:r>
          </a:p>
          <a:p>
            <a:pPr algn="ctr" defTabSz="342875"/>
            <a:r>
              <a:rPr lang="en-US" sz="825" b="1" dirty="0">
                <a:solidFill>
                  <a:srgbClr val="FFFFFF"/>
                </a:solidFill>
                <a:latin typeface="Arial"/>
                <a:ea typeface="MingLiU_HKSCS-ExtB" pitchFamily="18" charset="-120"/>
                <a:cs typeface="Arial" panose="020B0604020202020204" pitchFamily="34" charset="0"/>
              </a:rPr>
              <a:t>Experience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362B29D-8599-4CC1-9A33-955A1502A0A8}"/>
              </a:ext>
            </a:extLst>
          </p:cNvPr>
          <p:cNvSpPr txBox="1"/>
          <p:nvPr/>
        </p:nvSpPr>
        <p:spPr>
          <a:xfrm>
            <a:off x="7695915" y="2722729"/>
            <a:ext cx="118615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42875"/>
            <a:r>
              <a:rPr lang="en-US" sz="825" b="1" dirty="0">
                <a:solidFill>
                  <a:srgbClr val="FFFFFF"/>
                </a:solidFill>
                <a:latin typeface="Arial"/>
                <a:ea typeface="MingLiU_HKSCS-ExtB" pitchFamily="18" charset="-120"/>
                <a:cs typeface="Arial" panose="020B0604020202020204" pitchFamily="34" charset="0"/>
              </a:rPr>
              <a:t>17 Industry &amp; 16 Education Partners</a:t>
            </a:r>
          </a:p>
          <a:p>
            <a:pPr algn="ctr" defTabSz="342875"/>
            <a:r>
              <a:rPr lang="en-US" sz="825" b="1" dirty="0">
                <a:solidFill>
                  <a:srgbClr val="FFFFFF"/>
                </a:solidFill>
                <a:latin typeface="Arial"/>
                <a:ea typeface="MingLiU_HKSCS-ExtB" pitchFamily="18" charset="-120"/>
                <a:cs typeface="Arial" panose="020B0604020202020204" pitchFamily="34" charset="0"/>
              </a:rPr>
              <a:t>Collaborating in 2022</a:t>
            </a:r>
          </a:p>
        </p:txBody>
      </p:sp>
      <p:sp>
        <p:nvSpPr>
          <p:cNvPr id="26" name="Freeform 17">
            <a:extLst>
              <a:ext uri="{FF2B5EF4-FFF2-40B4-BE49-F238E27FC236}">
                <a16:creationId xmlns:a16="http://schemas.microsoft.com/office/drawing/2014/main" id="{B8A3D8E3-37DC-4FD7-9FC7-CA95CC341DD8}"/>
              </a:ext>
            </a:extLst>
          </p:cNvPr>
          <p:cNvSpPr>
            <a:spLocks/>
          </p:cNvSpPr>
          <p:nvPr/>
        </p:nvSpPr>
        <p:spPr bwMode="auto">
          <a:xfrm>
            <a:off x="3210165" y="3266562"/>
            <a:ext cx="1083564" cy="554288"/>
          </a:xfrm>
          <a:prstGeom prst="rect">
            <a:avLst/>
          </a:prstGeom>
          <a:solidFill>
            <a:srgbClr val="6696BC"/>
          </a:solidFill>
          <a:ln w="9525">
            <a:solidFill>
              <a:srgbClr val="6696BC"/>
            </a:solidFill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 defTabSz="342875"/>
            <a:endParaRPr lang="en-US" sz="900" b="1" dirty="0">
              <a:solidFill>
                <a:srgbClr val="00579B"/>
              </a:solidFill>
              <a:latin typeface="Arial"/>
            </a:endParaRPr>
          </a:p>
        </p:txBody>
      </p:sp>
      <p:sp>
        <p:nvSpPr>
          <p:cNvPr id="27" name="Freeform 24">
            <a:extLst>
              <a:ext uri="{FF2B5EF4-FFF2-40B4-BE49-F238E27FC236}">
                <a16:creationId xmlns:a16="http://schemas.microsoft.com/office/drawing/2014/main" id="{B0F97D9A-B235-412B-BD19-FA6B82848A6A}"/>
              </a:ext>
            </a:extLst>
          </p:cNvPr>
          <p:cNvSpPr>
            <a:spLocks/>
          </p:cNvSpPr>
          <p:nvPr/>
        </p:nvSpPr>
        <p:spPr bwMode="auto">
          <a:xfrm>
            <a:off x="5477456" y="3269467"/>
            <a:ext cx="1083780" cy="551352"/>
          </a:xfrm>
          <a:prstGeom prst="rect">
            <a:avLst/>
          </a:prstGeom>
          <a:solidFill>
            <a:srgbClr val="6696BC"/>
          </a:solidFill>
          <a:ln w="9525">
            <a:solidFill>
              <a:srgbClr val="6696BC"/>
            </a:solidFill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defTabSz="342875"/>
            <a:r>
              <a:rPr lang="en-US" sz="830" b="1" dirty="0">
                <a:solidFill>
                  <a:srgbClr val="FFFFFF"/>
                </a:solidFill>
                <a:latin typeface="Arial"/>
              </a:rPr>
              <a:t>63% of Mentees secured STEM related employment</a:t>
            </a:r>
          </a:p>
        </p:txBody>
      </p:sp>
      <p:sp>
        <p:nvSpPr>
          <p:cNvPr id="28" name="Freeform 31">
            <a:extLst>
              <a:ext uri="{FF2B5EF4-FFF2-40B4-BE49-F238E27FC236}">
                <a16:creationId xmlns:a16="http://schemas.microsoft.com/office/drawing/2014/main" id="{FCC24786-0E3C-44F6-8380-7FE2FDAE3E61}"/>
              </a:ext>
            </a:extLst>
          </p:cNvPr>
          <p:cNvSpPr>
            <a:spLocks/>
          </p:cNvSpPr>
          <p:nvPr/>
        </p:nvSpPr>
        <p:spPr bwMode="auto">
          <a:xfrm>
            <a:off x="4354155" y="3266561"/>
            <a:ext cx="1083564" cy="554290"/>
          </a:xfrm>
          <a:prstGeom prst="rect">
            <a:avLst/>
          </a:prstGeom>
          <a:solidFill>
            <a:srgbClr val="6696BC"/>
          </a:solidFill>
          <a:ln w="9525">
            <a:solidFill>
              <a:srgbClr val="6696BC"/>
            </a:solidFill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defTabSz="342875"/>
            <a:r>
              <a:rPr lang="en-US" sz="830" b="1" dirty="0">
                <a:solidFill>
                  <a:srgbClr val="FFFFFF"/>
                </a:solidFill>
                <a:latin typeface="Arial"/>
              </a:rPr>
              <a:t>7000+ Mentoring Hours volunteered since 2017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21C8E8E-AC95-4895-BDFF-54BF56FECEFB}"/>
              </a:ext>
            </a:extLst>
          </p:cNvPr>
          <p:cNvSpPr txBox="1"/>
          <p:nvPr/>
        </p:nvSpPr>
        <p:spPr>
          <a:xfrm>
            <a:off x="3158871" y="3323916"/>
            <a:ext cx="1186154" cy="473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42875"/>
            <a:r>
              <a:rPr lang="en-US" sz="825" b="1" dirty="0">
                <a:solidFill>
                  <a:srgbClr val="FFFFFF"/>
                </a:solidFill>
                <a:latin typeface="Arial"/>
                <a:ea typeface="MingLiU_HKSCS-ExtB" pitchFamily="18" charset="-120"/>
                <a:cs typeface="Arial" panose="020B0604020202020204" pitchFamily="34" charset="0"/>
              </a:rPr>
              <a:t>450 Mentees graduated since 2017</a:t>
            </a:r>
          </a:p>
        </p:txBody>
      </p:sp>
      <p:sp>
        <p:nvSpPr>
          <p:cNvPr id="30" name="Freeform 31">
            <a:extLst>
              <a:ext uri="{FF2B5EF4-FFF2-40B4-BE49-F238E27FC236}">
                <a16:creationId xmlns:a16="http://schemas.microsoft.com/office/drawing/2014/main" id="{9FDE819A-099C-4433-BE47-013A8F4F5102}"/>
              </a:ext>
            </a:extLst>
          </p:cNvPr>
          <p:cNvSpPr>
            <a:spLocks/>
          </p:cNvSpPr>
          <p:nvPr/>
        </p:nvSpPr>
        <p:spPr bwMode="auto">
          <a:xfrm>
            <a:off x="6599649" y="3269851"/>
            <a:ext cx="1083564" cy="554290"/>
          </a:xfrm>
          <a:prstGeom prst="rect">
            <a:avLst/>
          </a:prstGeom>
          <a:solidFill>
            <a:srgbClr val="6696BC"/>
          </a:solidFill>
          <a:ln w="9525">
            <a:solidFill>
              <a:srgbClr val="6696BC"/>
            </a:solidFill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defTabSz="342875"/>
            <a:r>
              <a:rPr lang="en-US" sz="830" b="1" dirty="0">
                <a:solidFill>
                  <a:srgbClr val="FFFFFF"/>
                </a:solidFill>
                <a:latin typeface="Arial"/>
              </a:rPr>
              <a:t>23% of Mentees pursuing further STEM education</a:t>
            </a:r>
          </a:p>
        </p:txBody>
      </p:sp>
      <p:sp>
        <p:nvSpPr>
          <p:cNvPr id="31" name="Freeform 31">
            <a:extLst>
              <a:ext uri="{FF2B5EF4-FFF2-40B4-BE49-F238E27FC236}">
                <a16:creationId xmlns:a16="http://schemas.microsoft.com/office/drawing/2014/main" id="{0BF30C8E-3307-4283-9ACE-04E0D5A87FCC}"/>
              </a:ext>
            </a:extLst>
          </p:cNvPr>
          <p:cNvSpPr>
            <a:spLocks/>
          </p:cNvSpPr>
          <p:nvPr/>
        </p:nvSpPr>
        <p:spPr bwMode="auto">
          <a:xfrm>
            <a:off x="7742036" y="3274760"/>
            <a:ext cx="1083564" cy="554290"/>
          </a:xfrm>
          <a:prstGeom prst="rect">
            <a:avLst/>
          </a:prstGeom>
          <a:solidFill>
            <a:srgbClr val="6696BC"/>
          </a:solidFill>
          <a:ln w="9525">
            <a:solidFill>
              <a:srgbClr val="6696BC"/>
            </a:solidFill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defTabSz="342875"/>
            <a:r>
              <a:rPr lang="en-US" sz="830" b="1" dirty="0">
                <a:solidFill>
                  <a:srgbClr val="FFFFFF"/>
                </a:solidFill>
                <a:latin typeface="Arial"/>
              </a:rPr>
              <a:t>12% of Mentees exploring options within STEM industry</a:t>
            </a:r>
          </a:p>
        </p:txBody>
      </p:sp>
      <p:pic>
        <p:nvPicPr>
          <p:cNvPr id="32" name="Picture 22" descr="City of Glasgow College Case Study - Dynistics: Dashboard Software">
            <a:extLst>
              <a:ext uri="{FF2B5EF4-FFF2-40B4-BE49-F238E27FC236}">
                <a16:creationId xmlns:a16="http://schemas.microsoft.com/office/drawing/2014/main" id="{25F76896-CF0E-473A-B62C-6933F52736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8193" y="861234"/>
            <a:ext cx="882121" cy="202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6" descr="University of Strathclyde – HydroFlex">
            <a:extLst>
              <a:ext uri="{FF2B5EF4-FFF2-40B4-BE49-F238E27FC236}">
                <a16:creationId xmlns:a16="http://schemas.microsoft.com/office/drawing/2014/main" id="{608C57D9-D254-48A2-B8F2-2EF4562780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7395" y="939226"/>
            <a:ext cx="621928" cy="489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6" descr="Consortium – SELFNET-5G">
            <a:extLst>
              <a:ext uri="{FF2B5EF4-FFF2-40B4-BE49-F238E27FC236}">
                <a16:creationId xmlns:a16="http://schemas.microsoft.com/office/drawing/2014/main" id="{A3B26EF5-509C-4181-8C7F-DC7345E27F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2664" y="787955"/>
            <a:ext cx="823873" cy="34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Partners - TEDxGlasgowCaledonianUniversity">
            <a:extLst>
              <a:ext uri="{FF2B5EF4-FFF2-40B4-BE49-F238E27FC236}">
                <a16:creationId xmlns:a16="http://schemas.microsoft.com/office/drawing/2014/main" id="{257AF1BE-B58E-40D2-B059-3436429AF8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740" b="21070"/>
          <a:stretch/>
        </p:blipFill>
        <p:spPr bwMode="auto">
          <a:xfrm>
            <a:off x="6648263" y="821700"/>
            <a:ext cx="668329" cy="377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5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5FB3F8E8-3A5C-4DD7-AD41-29A1DD571B7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920193" y="840697"/>
            <a:ext cx="691902" cy="249702"/>
          </a:xfrm>
          <a:prstGeom prst="rect">
            <a:avLst/>
          </a:prstGeom>
        </p:spPr>
      </p:pic>
      <p:pic>
        <p:nvPicPr>
          <p:cNvPr id="37" name="Picture 36" descr="A picture containing text&#10;&#10;Description automatically generated">
            <a:extLst>
              <a:ext uri="{FF2B5EF4-FFF2-40B4-BE49-F238E27FC236}">
                <a16:creationId xmlns:a16="http://schemas.microsoft.com/office/drawing/2014/main" id="{648272F6-F662-423D-9CF3-AB087669DCFD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535" y="1147673"/>
            <a:ext cx="627277" cy="240955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0D0EC49A-2EC4-43B2-8D21-EBBDB0BF3095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16962" y="1119607"/>
            <a:ext cx="670540" cy="284022"/>
          </a:xfrm>
          <a:prstGeom prst="rect">
            <a:avLst/>
          </a:prstGeom>
        </p:spPr>
      </p:pic>
      <p:pic>
        <p:nvPicPr>
          <p:cNvPr id="39" name="Picture 2" descr="University of Surrey Logo png transparent">
            <a:extLst>
              <a:ext uri="{FF2B5EF4-FFF2-40B4-BE49-F238E27FC236}">
                <a16:creationId xmlns:a16="http://schemas.microsoft.com/office/drawing/2014/main" id="{2B73A305-B6D1-41F8-BC8E-4189F064B0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688" y="820532"/>
            <a:ext cx="748225" cy="22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B1EF01B8-1B5C-4C2B-8CF0-269890F2DBE4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078080" y="1152934"/>
            <a:ext cx="748225" cy="196877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4A305772-C8B8-46FE-9197-50C378174DBF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015150" y="1154993"/>
            <a:ext cx="1009463" cy="233438"/>
          </a:xfrm>
          <a:prstGeom prst="rect">
            <a:avLst/>
          </a:prstGeom>
        </p:spPr>
      </p:pic>
      <p:pic>
        <p:nvPicPr>
          <p:cNvPr id="42" name="Picture 20" descr="Cardiff Uni courses – let 2018 be the year of the writer! – Mab Jones">
            <a:extLst>
              <a:ext uri="{FF2B5EF4-FFF2-40B4-BE49-F238E27FC236}">
                <a16:creationId xmlns:a16="http://schemas.microsoft.com/office/drawing/2014/main" id="{F5A40028-D3AA-4A3E-866B-E8D02D96E1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1248" y="1128168"/>
            <a:ext cx="1000050" cy="251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B74738C4-BA22-45D5-8487-71D929631AC3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3870442" y="828942"/>
            <a:ext cx="668329" cy="267888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5365217E-06CB-41C5-B44D-50A05A70752C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4726175" y="846921"/>
            <a:ext cx="492668" cy="492668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71EBFCD4-BB58-432A-9079-D6C836A2A3AA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429327" y="835541"/>
            <a:ext cx="581882" cy="245003"/>
          </a:xfrm>
          <a:prstGeom prst="rect">
            <a:avLst/>
          </a:prstGeom>
          <a:solidFill>
            <a:schemeClr val="bg2"/>
          </a:solidFill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2DA8DB57-EE08-412E-98D2-72B24FA8A293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136525" y="815376"/>
            <a:ext cx="1204777" cy="240955"/>
          </a:xfrm>
          <a:prstGeom prst="rect">
            <a:avLst/>
          </a:prstGeom>
          <a:solidFill>
            <a:schemeClr val="bg2"/>
          </a:solidFill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EEFBAAA6-2A5B-44E0-839A-A197FAD6DA56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5466810" y="1128286"/>
            <a:ext cx="1046155" cy="250523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5EF96C91-7050-4FCF-9E5E-C8D07CD6DBD8}"/>
              </a:ext>
            </a:extLst>
          </p:cNvPr>
          <p:cNvSpPr/>
          <p:nvPr/>
        </p:nvSpPr>
        <p:spPr>
          <a:xfrm>
            <a:off x="3023446" y="3911358"/>
            <a:ext cx="6001167" cy="3970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91" lvl="2" algn="ctr" defTabSz="685783">
              <a:lnSpc>
                <a:spcPct val="90000"/>
              </a:lnSpc>
              <a:spcBef>
                <a:spcPts val="450"/>
              </a:spcBef>
              <a:buClr>
                <a:srgbClr val="0076CE"/>
              </a:buClr>
            </a:pPr>
            <a:r>
              <a:rPr lang="en-GB" sz="1100" dirty="0">
                <a:solidFill>
                  <a:srgbClr val="FFFFFF"/>
                </a:solidFill>
                <a:latin typeface="Arial"/>
              </a:rPr>
              <a:t>A mentoring program to support Mentees grow confidence and develop skills for future career plans.  Mentors and Mentees are matched based on </a:t>
            </a:r>
            <a:r>
              <a:rPr lang="en-GB" sz="1100" b="1" dirty="0">
                <a:solidFill>
                  <a:srgbClr val="FFFFFF"/>
                </a:solidFill>
                <a:latin typeface="Arial"/>
              </a:rPr>
              <a:t>Myers Briggs</a:t>
            </a:r>
            <a:r>
              <a:rPr lang="en-GB" sz="1100" dirty="0">
                <a:solidFill>
                  <a:srgbClr val="FFFFFF"/>
                </a:solidFill>
                <a:latin typeface="Arial"/>
              </a:rPr>
              <a:t> personality profiling.</a:t>
            </a:r>
            <a:endParaRPr lang="en-US" sz="11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8316B6F-7264-4CA9-AF8B-D8B8FE85C39D}"/>
              </a:ext>
            </a:extLst>
          </p:cNvPr>
          <p:cNvSpPr/>
          <p:nvPr/>
        </p:nvSpPr>
        <p:spPr>
          <a:xfrm>
            <a:off x="193094" y="4408185"/>
            <a:ext cx="8908214" cy="392415"/>
          </a:xfrm>
          <a:prstGeom prst="rect">
            <a:avLst/>
          </a:prstGeom>
          <a:ln w="3175">
            <a:solidFill>
              <a:schemeClr val="tx2"/>
            </a:solidFill>
          </a:ln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1050" b="1" dirty="0">
                <a:solidFill>
                  <a:schemeClr val="tx2"/>
                </a:solidFill>
                <a:ea typeface="Calibri" panose="020F0502020204030204" pitchFamily="34" charset="0"/>
              </a:rPr>
              <a:t>Over 7000 online views &amp; press coverage to amplify how we support diversity:</a:t>
            </a:r>
          </a:p>
          <a:p>
            <a:pPr algn="ctr">
              <a:spcAft>
                <a:spcPts val="0"/>
              </a:spcAft>
            </a:pPr>
            <a:r>
              <a:rPr lang="en-GB" sz="900" dirty="0" err="1">
                <a:solidFill>
                  <a:schemeClr val="tx2"/>
                </a:solidFill>
                <a:ea typeface="Calibri" panose="020F0502020204030204" pitchFamily="34" charset="0"/>
              </a:rPr>
              <a:t>Linkedin</a:t>
            </a:r>
            <a:r>
              <a:rPr lang="en-GB" sz="900" dirty="0">
                <a:solidFill>
                  <a:schemeClr val="tx2"/>
                </a:solidFill>
                <a:ea typeface="Calibri" panose="020F0502020204030204" pitchFamily="34" charset="0"/>
              </a:rPr>
              <a:t> Articles | </a:t>
            </a:r>
            <a:r>
              <a:rPr lang="en-GB" sz="900" dirty="0" err="1">
                <a:solidFill>
                  <a:schemeClr val="tx2"/>
                </a:solidFill>
                <a:ea typeface="Calibri" panose="020F0502020204030204" pitchFamily="34" charset="0"/>
              </a:rPr>
              <a:t>Linkedin</a:t>
            </a:r>
            <a:r>
              <a:rPr lang="en-GB" sz="900" dirty="0">
                <a:solidFill>
                  <a:schemeClr val="tx2"/>
                </a:solidFill>
                <a:ea typeface="Calibri" panose="020F0502020204030204" pitchFamily="34" charset="0"/>
              </a:rPr>
              <a:t> | Partnerships | </a:t>
            </a:r>
            <a:r>
              <a:rPr lang="en-GB" sz="900" dirty="0" err="1">
                <a:solidFill>
                  <a:schemeClr val="tx2"/>
                </a:solidFill>
                <a:ea typeface="Calibri" panose="020F0502020204030204" pitchFamily="34" charset="0"/>
              </a:rPr>
              <a:t>InsideDell</a:t>
            </a:r>
            <a:r>
              <a:rPr lang="en-GB" sz="900" dirty="0">
                <a:solidFill>
                  <a:schemeClr val="tx2"/>
                </a:solidFill>
                <a:ea typeface="Calibri" panose="020F0502020204030204" pitchFamily="34" charset="0"/>
              </a:rPr>
              <a:t> –Exec Coverage | The Scotsman Press Coverage | The Herald | </a:t>
            </a:r>
            <a:r>
              <a:rPr lang="en-GB" sz="900" dirty="0" err="1">
                <a:solidFill>
                  <a:schemeClr val="tx2"/>
                </a:solidFill>
                <a:ea typeface="Calibri" panose="020F0502020204030204" pitchFamily="34" charset="0"/>
              </a:rPr>
              <a:t>Digitpress</a:t>
            </a:r>
            <a:r>
              <a:rPr lang="en-GB" sz="900" dirty="0">
                <a:solidFill>
                  <a:schemeClr val="tx2"/>
                </a:solidFill>
                <a:ea typeface="Calibri" panose="020F0502020204030204" pitchFamily="34" charset="0"/>
              </a:rPr>
              <a:t> Coverage</a:t>
            </a: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F3287F79-8D18-4C7B-8C4C-FEF303052576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360571" y="2742536"/>
            <a:ext cx="2474835" cy="1612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906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 descr="table sample 2, banded rows, header row on top"/>
          <p:cNvGraphicFramePr>
            <a:graphicFrameLocks noGrp="1"/>
          </p:cNvGraphicFramePr>
          <p:nvPr>
            <p:ph sz="quarter" idx="11"/>
            <p:extLst>
              <p:ext uri="{D42A27DB-BD31-4B8C-83A1-F6EECF244321}">
                <p14:modId xmlns:p14="http://schemas.microsoft.com/office/powerpoint/2010/main" val="1585630517"/>
              </p:ext>
            </p:extLst>
          </p:nvPr>
        </p:nvGraphicFramePr>
        <p:xfrm>
          <a:off x="280987" y="742950"/>
          <a:ext cx="8577260" cy="409052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6159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922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922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2265">
                  <a:extLst>
                    <a:ext uri="{9D8B030D-6E8A-4147-A177-3AD203B41FA5}">
                      <a16:colId xmlns:a16="http://schemas.microsoft.com/office/drawing/2014/main" val="3547472305"/>
                    </a:ext>
                  </a:extLst>
                </a:gridCol>
                <a:gridCol w="1392265">
                  <a:extLst>
                    <a:ext uri="{9D8B030D-6E8A-4147-A177-3AD203B41FA5}">
                      <a16:colId xmlns:a16="http://schemas.microsoft.com/office/drawing/2014/main" val="3814664010"/>
                    </a:ext>
                  </a:extLst>
                </a:gridCol>
                <a:gridCol w="1392265">
                  <a:extLst>
                    <a:ext uri="{9D8B030D-6E8A-4147-A177-3AD203B41FA5}">
                      <a16:colId xmlns:a16="http://schemas.microsoft.com/office/drawing/2014/main" val="1810154203"/>
                    </a:ext>
                  </a:extLst>
                </a:gridCol>
              </a:tblGrid>
              <a:tr h="453269">
                <a:tc>
                  <a:txBody>
                    <a:bodyPr/>
                    <a:lstStyle/>
                    <a:p>
                      <a:r>
                        <a:rPr lang="en-US" sz="1100" b="1" dirty="0">
                          <a:solidFill>
                            <a:schemeClr val="bg2"/>
                          </a:solidFill>
                        </a:rPr>
                        <a:t>Phase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 dirty="0">
                          <a:solidFill>
                            <a:schemeClr val="bg2"/>
                          </a:solidFill>
                        </a:rPr>
                        <a:t>Sep 2022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 dirty="0">
                          <a:solidFill>
                            <a:schemeClr val="bg2"/>
                          </a:solidFill>
                        </a:rPr>
                        <a:t>Oct 2022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 dirty="0">
                          <a:solidFill>
                            <a:schemeClr val="bg2"/>
                          </a:solidFill>
                        </a:rPr>
                        <a:t>Nov 2022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 dirty="0">
                          <a:solidFill>
                            <a:schemeClr val="bg2"/>
                          </a:solidFill>
                        </a:rPr>
                        <a:t>Dec 2022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 dirty="0">
                          <a:solidFill>
                            <a:schemeClr val="bg2"/>
                          </a:solidFill>
                        </a:rPr>
                        <a:t>Jan-Oct 2023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262">
                <a:tc>
                  <a:txBody>
                    <a:bodyPr/>
                    <a:lstStyle/>
                    <a:p>
                      <a:r>
                        <a:rPr lang="en-US" sz="1000" dirty="0">
                          <a:solidFill>
                            <a:schemeClr val="bg2"/>
                          </a:solidFill>
                        </a:rPr>
                        <a:t>University Onboarding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29181249"/>
                  </a:ext>
                </a:extLst>
              </a:tr>
              <a:tr h="392707">
                <a:tc>
                  <a:txBody>
                    <a:bodyPr/>
                    <a:lstStyle/>
                    <a:p>
                      <a:r>
                        <a:rPr lang="en-US" sz="1000" dirty="0">
                          <a:solidFill>
                            <a:schemeClr val="bg2"/>
                          </a:solidFill>
                        </a:rPr>
                        <a:t>Mentor Onboarding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3934">
                <a:tc>
                  <a:txBody>
                    <a:bodyPr/>
                    <a:lstStyle/>
                    <a:p>
                      <a:r>
                        <a:rPr lang="en-US" sz="1000" dirty="0">
                          <a:solidFill>
                            <a:schemeClr val="bg2"/>
                          </a:solidFill>
                        </a:rPr>
                        <a:t>Mentor Training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3372">
                <a:tc>
                  <a:txBody>
                    <a:bodyPr/>
                    <a:lstStyle/>
                    <a:p>
                      <a:r>
                        <a:rPr lang="en-US" sz="1000" dirty="0">
                          <a:solidFill>
                            <a:schemeClr val="bg2"/>
                          </a:solidFill>
                        </a:rPr>
                        <a:t>Mentee Onboarding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3372">
                <a:tc>
                  <a:txBody>
                    <a:bodyPr/>
                    <a:lstStyle/>
                    <a:p>
                      <a:r>
                        <a:rPr lang="en-US" sz="1000" dirty="0">
                          <a:solidFill>
                            <a:schemeClr val="bg2"/>
                          </a:solidFill>
                        </a:rPr>
                        <a:t>Mentor/Mentee Partnering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3934">
                <a:tc>
                  <a:txBody>
                    <a:bodyPr/>
                    <a:lstStyle/>
                    <a:p>
                      <a:r>
                        <a:rPr lang="en-US" sz="1000" dirty="0">
                          <a:solidFill>
                            <a:schemeClr val="bg2"/>
                          </a:solidFill>
                        </a:rPr>
                        <a:t>STEMAspire Launch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3934">
                <a:tc>
                  <a:txBody>
                    <a:bodyPr/>
                    <a:lstStyle/>
                    <a:p>
                      <a:r>
                        <a:rPr lang="en-US" sz="1000" dirty="0">
                          <a:solidFill>
                            <a:schemeClr val="bg2"/>
                          </a:solidFill>
                        </a:rPr>
                        <a:t>First 1x1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0635482"/>
                  </a:ext>
                </a:extLst>
              </a:tr>
              <a:tr h="423934">
                <a:tc>
                  <a:txBody>
                    <a:bodyPr/>
                    <a:lstStyle/>
                    <a:p>
                      <a:r>
                        <a:rPr lang="en-US" sz="1000" dirty="0">
                          <a:solidFill>
                            <a:schemeClr val="bg2"/>
                          </a:solidFill>
                        </a:rPr>
                        <a:t>Events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2695590"/>
                  </a:ext>
                </a:extLst>
              </a:tr>
              <a:tr h="423934">
                <a:tc>
                  <a:txBody>
                    <a:bodyPr/>
                    <a:lstStyle/>
                    <a:p>
                      <a:r>
                        <a:rPr lang="en-US" sz="1000" dirty="0">
                          <a:solidFill>
                            <a:schemeClr val="bg2"/>
                          </a:solidFill>
                        </a:rPr>
                        <a:t>Graduation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dirty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428955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STEMAspire UK Launch Plan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924C524-9007-4869-90C7-D7786BB4376D}"/>
              </a:ext>
            </a:extLst>
          </p:cNvPr>
          <p:cNvSpPr/>
          <p:nvPr/>
        </p:nvSpPr>
        <p:spPr>
          <a:xfrm>
            <a:off x="2628900" y="1703726"/>
            <a:ext cx="2028825" cy="127932"/>
          </a:xfrm>
          <a:prstGeom prst="roundRect">
            <a:avLst/>
          </a:prstGeom>
          <a:solidFill>
            <a:schemeClr val="bg1"/>
          </a:solidFill>
          <a:ln w="12700" cmpd="sng">
            <a:noFill/>
          </a:ln>
          <a:effectLst/>
        </p:spPr>
        <p:txBody>
          <a:bodyPr wrap="square" lIns="182880" tIns="137160" rIns="137160" bIns="137160" rtlCol="0" anchor="ctr">
            <a:noAutofit/>
          </a:bodyPr>
          <a:lstStyle/>
          <a:p>
            <a:pPr algn="ctr" defTabSz="685783">
              <a:lnSpc>
                <a:spcPct val="90000"/>
              </a:lnSpc>
              <a:spcBef>
                <a:spcPts val="600"/>
              </a:spcBef>
              <a:defRPr/>
            </a:pPr>
            <a:endParaRPr lang="en-GB" sz="2000" dirty="0" err="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EFA545F-6F47-4904-880A-DEB185F09A32}"/>
              </a:ext>
            </a:extLst>
          </p:cNvPr>
          <p:cNvSpPr/>
          <p:nvPr/>
        </p:nvSpPr>
        <p:spPr>
          <a:xfrm>
            <a:off x="3289177" y="2114551"/>
            <a:ext cx="1368547" cy="131842"/>
          </a:xfrm>
          <a:prstGeom prst="roundRect">
            <a:avLst/>
          </a:prstGeom>
          <a:solidFill>
            <a:schemeClr val="bg1"/>
          </a:solidFill>
          <a:ln w="12700" cmpd="sng">
            <a:noFill/>
          </a:ln>
          <a:effectLst/>
        </p:spPr>
        <p:txBody>
          <a:bodyPr wrap="square" lIns="182880" tIns="137160" rIns="137160" bIns="137160" rtlCol="0" anchor="ctr">
            <a:noAutofit/>
          </a:bodyPr>
          <a:lstStyle/>
          <a:p>
            <a:pPr algn="ctr" defTabSz="685783">
              <a:lnSpc>
                <a:spcPct val="90000"/>
              </a:lnSpc>
              <a:spcBef>
                <a:spcPts val="600"/>
              </a:spcBef>
              <a:defRPr/>
            </a:pPr>
            <a:endParaRPr lang="en-GB" sz="2000" dirty="0" err="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033CB640-A2ED-48B8-BD25-83BD6E210C79}"/>
              </a:ext>
            </a:extLst>
          </p:cNvPr>
          <p:cNvSpPr/>
          <p:nvPr/>
        </p:nvSpPr>
        <p:spPr>
          <a:xfrm>
            <a:off x="3289178" y="2505195"/>
            <a:ext cx="1368547" cy="131842"/>
          </a:xfrm>
          <a:prstGeom prst="roundRect">
            <a:avLst/>
          </a:prstGeom>
          <a:solidFill>
            <a:schemeClr val="bg1"/>
          </a:solidFill>
          <a:ln w="12700" cmpd="sng">
            <a:noFill/>
          </a:ln>
          <a:effectLst/>
        </p:spPr>
        <p:txBody>
          <a:bodyPr wrap="square" lIns="182880" tIns="137160" rIns="137160" bIns="137160" rtlCol="0" anchor="ctr">
            <a:noAutofit/>
          </a:bodyPr>
          <a:lstStyle/>
          <a:p>
            <a:pPr algn="ctr" defTabSz="685783">
              <a:lnSpc>
                <a:spcPct val="90000"/>
              </a:lnSpc>
              <a:spcBef>
                <a:spcPts val="600"/>
              </a:spcBef>
              <a:defRPr/>
            </a:pPr>
            <a:endParaRPr lang="en-GB" sz="2000" dirty="0" err="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DE8062C7-5506-442D-8E7D-DE63D00B3C1D}"/>
              </a:ext>
            </a:extLst>
          </p:cNvPr>
          <p:cNvSpPr/>
          <p:nvPr/>
        </p:nvSpPr>
        <p:spPr>
          <a:xfrm>
            <a:off x="4737161" y="2897108"/>
            <a:ext cx="402217" cy="133110"/>
          </a:xfrm>
          <a:prstGeom prst="roundRect">
            <a:avLst/>
          </a:prstGeom>
          <a:solidFill>
            <a:schemeClr val="bg1"/>
          </a:solidFill>
          <a:ln w="12700" cmpd="sng">
            <a:noFill/>
          </a:ln>
          <a:effectLst/>
        </p:spPr>
        <p:txBody>
          <a:bodyPr wrap="square" lIns="182880" tIns="137160" rIns="137160" bIns="137160" rtlCol="0" anchor="ctr">
            <a:noAutofit/>
          </a:bodyPr>
          <a:lstStyle/>
          <a:p>
            <a:pPr algn="ctr" defTabSz="685783">
              <a:lnSpc>
                <a:spcPct val="90000"/>
              </a:lnSpc>
              <a:spcBef>
                <a:spcPts val="600"/>
              </a:spcBef>
              <a:defRPr/>
            </a:pPr>
            <a:endParaRPr lang="en-GB" sz="2000" dirty="0" err="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D40DE3A3-40DD-4C28-9743-B865E9FD8B2D}"/>
              </a:ext>
            </a:extLst>
          </p:cNvPr>
          <p:cNvSpPr/>
          <p:nvPr/>
        </p:nvSpPr>
        <p:spPr>
          <a:xfrm>
            <a:off x="7486649" y="4275176"/>
            <a:ext cx="1371597" cy="125374"/>
          </a:xfrm>
          <a:prstGeom prst="roundRect">
            <a:avLst/>
          </a:prstGeom>
          <a:solidFill>
            <a:schemeClr val="bg1"/>
          </a:solidFill>
          <a:ln w="12700" cmpd="sng">
            <a:noFill/>
          </a:ln>
          <a:effectLst/>
        </p:spPr>
        <p:txBody>
          <a:bodyPr wrap="square" lIns="182880" tIns="137160" rIns="137160" bIns="137160" rtlCol="0" anchor="ctr">
            <a:noAutofit/>
          </a:bodyPr>
          <a:lstStyle/>
          <a:p>
            <a:pPr algn="ctr" defTabSz="685783">
              <a:lnSpc>
                <a:spcPct val="90000"/>
              </a:lnSpc>
              <a:spcBef>
                <a:spcPts val="600"/>
              </a:spcBef>
              <a:defRPr/>
            </a:pPr>
            <a:endParaRPr lang="en-GB" sz="2000" dirty="0" err="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254F44B1-C49D-4A8E-90AF-B36909ED7A22}"/>
              </a:ext>
            </a:extLst>
          </p:cNvPr>
          <p:cNvSpPr/>
          <p:nvPr/>
        </p:nvSpPr>
        <p:spPr>
          <a:xfrm>
            <a:off x="8456030" y="4629150"/>
            <a:ext cx="402217" cy="133109"/>
          </a:xfrm>
          <a:prstGeom prst="roundRect">
            <a:avLst/>
          </a:prstGeom>
          <a:solidFill>
            <a:schemeClr val="bg1"/>
          </a:solidFill>
          <a:ln w="12700" cmpd="sng">
            <a:noFill/>
          </a:ln>
          <a:effectLst/>
        </p:spPr>
        <p:txBody>
          <a:bodyPr wrap="square" lIns="182880" tIns="137160" rIns="137160" bIns="137160" rtlCol="0" anchor="ctr">
            <a:noAutofit/>
          </a:bodyPr>
          <a:lstStyle/>
          <a:p>
            <a:pPr algn="ctr" defTabSz="685783">
              <a:lnSpc>
                <a:spcPct val="90000"/>
              </a:lnSpc>
              <a:spcBef>
                <a:spcPts val="600"/>
              </a:spcBef>
              <a:defRPr/>
            </a:pPr>
            <a:endParaRPr lang="en-GB" sz="2000" dirty="0" err="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F5E9A25B-99EF-4EF2-8F80-43B838D600E3}"/>
              </a:ext>
            </a:extLst>
          </p:cNvPr>
          <p:cNvSpPr/>
          <p:nvPr/>
        </p:nvSpPr>
        <p:spPr>
          <a:xfrm>
            <a:off x="5543550" y="3257550"/>
            <a:ext cx="402217" cy="125374"/>
          </a:xfrm>
          <a:prstGeom prst="roundRect">
            <a:avLst/>
          </a:prstGeom>
          <a:solidFill>
            <a:schemeClr val="bg1"/>
          </a:solidFill>
          <a:ln w="12700" cmpd="sng">
            <a:noFill/>
          </a:ln>
          <a:effectLst/>
        </p:spPr>
        <p:txBody>
          <a:bodyPr wrap="square" lIns="182880" tIns="137160" rIns="137160" bIns="137160" rtlCol="0" anchor="ctr">
            <a:noAutofit/>
          </a:bodyPr>
          <a:lstStyle/>
          <a:p>
            <a:pPr algn="ctr" defTabSz="685783">
              <a:lnSpc>
                <a:spcPct val="90000"/>
              </a:lnSpc>
              <a:spcBef>
                <a:spcPts val="600"/>
              </a:spcBef>
              <a:defRPr/>
            </a:pPr>
            <a:endParaRPr lang="en-GB" sz="2000" dirty="0" err="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4961552A-25B1-474A-9F61-F4F68B5332B0}"/>
              </a:ext>
            </a:extLst>
          </p:cNvPr>
          <p:cNvSpPr/>
          <p:nvPr/>
        </p:nvSpPr>
        <p:spPr>
          <a:xfrm>
            <a:off x="6172200" y="3701836"/>
            <a:ext cx="685800" cy="133110"/>
          </a:xfrm>
          <a:prstGeom prst="roundRect">
            <a:avLst/>
          </a:prstGeom>
          <a:solidFill>
            <a:schemeClr val="bg1"/>
          </a:solidFill>
          <a:ln w="12700" cmpd="sng">
            <a:noFill/>
          </a:ln>
          <a:effectLst/>
        </p:spPr>
        <p:txBody>
          <a:bodyPr wrap="square" lIns="182880" tIns="137160" rIns="137160" bIns="137160" rtlCol="0" anchor="ctr">
            <a:noAutofit/>
          </a:bodyPr>
          <a:lstStyle/>
          <a:p>
            <a:pPr algn="ctr" defTabSz="685783">
              <a:lnSpc>
                <a:spcPct val="90000"/>
              </a:lnSpc>
              <a:spcBef>
                <a:spcPts val="600"/>
              </a:spcBef>
              <a:defRPr/>
            </a:pPr>
            <a:endParaRPr lang="en-GB" sz="2000" dirty="0" err="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82A02747-0F88-40BB-9866-8D1D844AD8CB}"/>
              </a:ext>
            </a:extLst>
          </p:cNvPr>
          <p:cNvSpPr/>
          <p:nvPr/>
        </p:nvSpPr>
        <p:spPr>
          <a:xfrm>
            <a:off x="1887583" y="1300818"/>
            <a:ext cx="1401594" cy="127932"/>
          </a:xfrm>
          <a:prstGeom prst="roundRect">
            <a:avLst/>
          </a:prstGeom>
          <a:solidFill>
            <a:schemeClr val="bg1"/>
          </a:solidFill>
          <a:ln w="12700" cmpd="sng">
            <a:noFill/>
          </a:ln>
          <a:effectLst/>
        </p:spPr>
        <p:txBody>
          <a:bodyPr wrap="square" lIns="182880" tIns="137160" rIns="137160" bIns="137160" rtlCol="0" anchor="ctr">
            <a:noAutofit/>
          </a:bodyPr>
          <a:lstStyle/>
          <a:p>
            <a:pPr algn="ctr" defTabSz="685783">
              <a:lnSpc>
                <a:spcPct val="90000"/>
              </a:lnSpc>
              <a:spcBef>
                <a:spcPts val="600"/>
              </a:spcBef>
              <a:defRPr/>
            </a:pPr>
            <a:endParaRPr lang="en-GB" sz="2000" dirty="0" err="1">
              <a:solidFill>
                <a:srgbClr val="FFFFFF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82467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285750" y="228600"/>
            <a:ext cx="8572500" cy="664797"/>
          </a:xfrm>
        </p:spPr>
        <p:txBody>
          <a:bodyPr/>
          <a:lstStyle/>
          <a:p>
            <a:r>
              <a:rPr lang="en-US" dirty="0"/>
              <a:t>STEMAspire 2022 Virtual Events Roadmap</a:t>
            </a:r>
            <a:br>
              <a:rPr lang="en-US" dirty="0"/>
            </a:br>
            <a:r>
              <a:rPr lang="en-US" sz="2000" dirty="0"/>
              <a:t>Example of previous year – to be updated for 2022/2023</a:t>
            </a:r>
          </a:p>
        </p:txBody>
      </p:sp>
      <p:grpSp>
        <p:nvGrpSpPr>
          <p:cNvPr id="6" name="Group 5" descr="Photo, name, &amp; info">
            <a:extLst>
              <a:ext uri="{FF2B5EF4-FFF2-40B4-BE49-F238E27FC236}">
                <a16:creationId xmlns:a16="http://schemas.microsoft.com/office/drawing/2014/main" id="{76A544B2-F4E7-44A5-9839-A24B65599EB4}"/>
              </a:ext>
            </a:extLst>
          </p:cNvPr>
          <p:cNvGrpSpPr/>
          <p:nvPr/>
        </p:nvGrpSpPr>
        <p:grpSpPr>
          <a:xfrm>
            <a:off x="272160" y="987574"/>
            <a:ext cx="1071359" cy="3884384"/>
            <a:chOff x="285750" y="1943101"/>
            <a:chExt cx="800100" cy="3884384"/>
          </a:xfrm>
        </p:grpSpPr>
        <p:sp>
          <p:nvSpPr>
            <p:cNvPr id="85" name="Rectangle 84"/>
            <p:cNvSpPr/>
            <p:nvPr/>
          </p:nvSpPr>
          <p:spPr>
            <a:xfrm>
              <a:off x="285750" y="1943101"/>
              <a:ext cx="800100" cy="4000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144" tIns="0" rIns="9144" bIns="0" numCol="1" spcCol="1270" anchor="ctr" anchorCtr="0">
              <a:noAutofit/>
            </a:bodyPr>
            <a:lstStyle/>
            <a:p>
              <a:pPr marL="0" marR="0" lvl="0" indent="0" algn="ctr" defTabSz="4445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Launch</a:t>
              </a:r>
            </a:p>
          </p:txBody>
        </p:sp>
        <p:sp>
          <p:nvSpPr>
            <p:cNvPr id="101" name="Rectangle 100"/>
            <p:cNvSpPr/>
            <p:nvPr/>
          </p:nvSpPr>
          <p:spPr>
            <a:xfrm>
              <a:off x="285750" y="2343151"/>
              <a:ext cx="800100" cy="8001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24</a:t>
              </a: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November</a:t>
              </a: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2021</a:t>
              </a:r>
              <a:endPara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50" name="TextBox 149"/>
            <p:cNvSpPr txBox="1"/>
            <p:nvPr/>
          </p:nvSpPr>
          <p:spPr>
            <a:xfrm>
              <a:off x="285750" y="3257551"/>
              <a:ext cx="800100" cy="256993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1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Host / Partner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Dell</a:t>
              </a: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1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Topics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Introduction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Q&amp;A with Mark White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Keynote Speaker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Meet your Mentor/Mentee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grpSp>
        <p:nvGrpSpPr>
          <p:cNvPr id="46" name="Group 45" descr="Photo, name, &amp; info">
            <a:extLst>
              <a:ext uri="{FF2B5EF4-FFF2-40B4-BE49-F238E27FC236}">
                <a16:creationId xmlns:a16="http://schemas.microsoft.com/office/drawing/2014/main" id="{42923CBC-99CD-4114-B153-747FFE13071F}"/>
              </a:ext>
            </a:extLst>
          </p:cNvPr>
          <p:cNvGrpSpPr/>
          <p:nvPr/>
        </p:nvGrpSpPr>
        <p:grpSpPr>
          <a:xfrm>
            <a:off x="1538522" y="987574"/>
            <a:ext cx="1071359" cy="3314998"/>
            <a:chOff x="285750" y="1943101"/>
            <a:chExt cx="800100" cy="3314998"/>
          </a:xfrm>
        </p:grpSpPr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7A4ECD72-AEE0-434F-9F52-48DC74EEF6CB}"/>
                </a:ext>
              </a:extLst>
            </p:cNvPr>
            <p:cNvSpPr/>
            <p:nvPr/>
          </p:nvSpPr>
          <p:spPr>
            <a:xfrm>
              <a:off x="285750" y="1943101"/>
              <a:ext cx="800100" cy="4000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144" tIns="0" rIns="9144" bIns="0" numCol="1" spcCol="1270" anchor="ctr" anchorCtr="0">
              <a:noAutofit/>
            </a:bodyPr>
            <a:lstStyle/>
            <a:p>
              <a:pPr marL="0" marR="0" lvl="0" indent="0" algn="ctr" defTabSz="4445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Professional Profiling</a:t>
              </a:r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D319DDC6-2A8E-4E6C-8FC4-03A7584435FB}"/>
                </a:ext>
              </a:extLst>
            </p:cNvPr>
            <p:cNvSpPr/>
            <p:nvPr/>
          </p:nvSpPr>
          <p:spPr>
            <a:xfrm>
              <a:off x="285750" y="2343151"/>
              <a:ext cx="800100" cy="8001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16</a:t>
              </a: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February</a:t>
              </a: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2022</a:t>
              </a:r>
              <a:endPara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2383A26D-ECEB-4864-B60F-DC0EC779CF32}"/>
                </a:ext>
              </a:extLst>
            </p:cNvPr>
            <p:cNvSpPr txBox="1"/>
            <p:nvPr/>
          </p:nvSpPr>
          <p:spPr>
            <a:xfrm>
              <a:off x="285750" y="3257551"/>
              <a:ext cx="800100" cy="200054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1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Host / Partner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Dell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Hays</a:t>
              </a: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1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Topics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Panel Discussion on Rejection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CV Writing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Interview Skills</a:t>
              </a:r>
            </a:p>
          </p:txBody>
        </p:sp>
      </p:grpSp>
      <p:grpSp>
        <p:nvGrpSpPr>
          <p:cNvPr id="50" name="Group 49" descr="Photo, name, &amp; info">
            <a:extLst>
              <a:ext uri="{FF2B5EF4-FFF2-40B4-BE49-F238E27FC236}">
                <a16:creationId xmlns:a16="http://schemas.microsoft.com/office/drawing/2014/main" id="{824F3523-DCAB-41BA-B4EA-590669BF5FED}"/>
              </a:ext>
            </a:extLst>
          </p:cNvPr>
          <p:cNvGrpSpPr/>
          <p:nvPr/>
        </p:nvGrpSpPr>
        <p:grpSpPr>
          <a:xfrm>
            <a:off x="2812650" y="987574"/>
            <a:ext cx="1071359" cy="3530441"/>
            <a:chOff x="285750" y="1943101"/>
            <a:chExt cx="800100" cy="3530441"/>
          </a:xfrm>
        </p:grpSpPr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167AB7B0-6A69-43EE-8FAA-09EE184ECB0A}"/>
                </a:ext>
              </a:extLst>
            </p:cNvPr>
            <p:cNvSpPr/>
            <p:nvPr/>
          </p:nvSpPr>
          <p:spPr>
            <a:xfrm>
              <a:off x="285750" y="1943101"/>
              <a:ext cx="800100" cy="4000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144" tIns="0" rIns="9144" bIns="0" numCol="1" spcCol="1270" anchor="ctr" anchorCtr="0">
              <a:noAutofit/>
            </a:bodyPr>
            <a:lstStyle/>
            <a:p>
              <a:pPr marL="0" marR="0" lvl="0" indent="0" algn="ctr" defTabSz="4445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Presentation Skills</a:t>
              </a:r>
            </a:p>
          </p:txBody>
        </p: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10F2A166-8132-45D1-9AC7-714233F78607}"/>
                </a:ext>
              </a:extLst>
            </p:cNvPr>
            <p:cNvSpPr/>
            <p:nvPr/>
          </p:nvSpPr>
          <p:spPr>
            <a:xfrm>
              <a:off x="285750" y="2343151"/>
              <a:ext cx="800100" cy="8001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16</a:t>
              </a: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March </a:t>
              </a: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2022</a:t>
              </a:r>
              <a:endPara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EE58BEAC-8437-406B-8FA6-41D24E09E902}"/>
                </a:ext>
              </a:extLst>
            </p:cNvPr>
            <p:cNvSpPr txBox="1"/>
            <p:nvPr/>
          </p:nvSpPr>
          <p:spPr>
            <a:xfrm>
              <a:off x="285750" y="3257551"/>
              <a:ext cx="800100" cy="221599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1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Host / Partner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Dell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CTS</a:t>
              </a: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1" i="0" u="none" strike="noStrike" kern="1200" cap="none" spc="0" normalizeH="0" baseline="0" noProof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1" i="0" u="none" strike="noStrike" kern="1200" cap="none" spc="0" normalizeH="0" baseline="0" noProof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1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Topics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Keynote Speaker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Presentation Skills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Managing Up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Negotiations</a:t>
              </a:r>
            </a:p>
          </p:txBody>
        </p:sp>
      </p:grpSp>
      <p:grpSp>
        <p:nvGrpSpPr>
          <p:cNvPr id="54" name="Group 53" descr="Photo, name, &amp; info">
            <a:extLst>
              <a:ext uri="{FF2B5EF4-FFF2-40B4-BE49-F238E27FC236}">
                <a16:creationId xmlns:a16="http://schemas.microsoft.com/office/drawing/2014/main" id="{51579628-9431-4A29-B66F-43F93003402E}"/>
              </a:ext>
            </a:extLst>
          </p:cNvPr>
          <p:cNvGrpSpPr/>
          <p:nvPr/>
        </p:nvGrpSpPr>
        <p:grpSpPr>
          <a:xfrm>
            <a:off x="5316933" y="987574"/>
            <a:ext cx="1071359" cy="3745885"/>
            <a:chOff x="285750" y="1943101"/>
            <a:chExt cx="800100" cy="3745885"/>
          </a:xfrm>
        </p:grpSpPr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15CCF979-CB8C-4C37-AE22-427E7F843643}"/>
                </a:ext>
              </a:extLst>
            </p:cNvPr>
            <p:cNvSpPr/>
            <p:nvPr/>
          </p:nvSpPr>
          <p:spPr>
            <a:xfrm>
              <a:off x="285750" y="1943101"/>
              <a:ext cx="800100" cy="4000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144" tIns="0" rIns="9144" bIns="0" numCol="1" spcCol="1270" anchor="ctr" anchorCtr="0">
              <a:noAutofit/>
            </a:bodyPr>
            <a:lstStyle/>
            <a:p>
              <a:pPr marL="0" marR="0" lvl="0" indent="0" algn="ctr" defTabSz="4445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Networking</a:t>
              </a:r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5354CB85-68ED-4898-955A-EB73D82C325D}"/>
                </a:ext>
              </a:extLst>
            </p:cNvPr>
            <p:cNvSpPr/>
            <p:nvPr/>
          </p:nvSpPr>
          <p:spPr>
            <a:xfrm>
              <a:off x="285750" y="2343151"/>
              <a:ext cx="800100" cy="8001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8</a:t>
              </a: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 </a:t>
              </a: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June</a:t>
              </a: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2022</a:t>
              </a:r>
              <a:endPara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96A2400D-6564-4E95-905B-1748D07669E8}"/>
                </a:ext>
              </a:extLst>
            </p:cNvPr>
            <p:cNvSpPr txBox="1"/>
            <p:nvPr/>
          </p:nvSpPr>
          <p:spPr>
            <a:xfrm>
              <a:off x="285750" y="3257551"/>
              <a:ext cx="800100" cy="243143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1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Host / Partner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Dell</a:t>
              </a: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LinkedIn</a:t>
              </a: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1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Topics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Keynote Speaker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Networking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LinkedIn Profile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Personal Branding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grpSp>
        <p:nvGrpSpPr>
          <p:cNvPr id="58" name="Group 57" descr="Photo, name, &amp; info">
            <a:extLst>
              <a:ext uri="{FF2B5EF4-FFF2-40B4-BE49-F238E27FC236}">
                <a16:creationId xmlns:a16="http://schemas.microsoft.com/office/drawing/2014/main" id="{9606E8CF-87E9-408F-BEA2-C99542DBEB45}"/>
              </a:ext>
            </a:extLst>
          </p:cNvPr>
          <p:cNvGrpSpPr/>
          <p:nvPr/>
        </p:nvGrpSpPr>
        <p:grpSpPr>
          <a:xfrm>
            <a:off x="6591061" y="987574"/>
            <a:ext cx="1071359" cy="3745885"/>
            <a:chOff x="285750" y="1943101"/>
            <a:chExt cx="800100" cy="3745885"/>
          </a:xfrm>
        </p:grpSpPr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1A10FBD0-5AD5-4534-8E76-D35CE4DE6657}"/>
                </a:ext>
              </a:extLst>
            </p:cNvPr>
            <p:cNvSpPr/>
            <p:nvPr/>
          </p:nvSpPr>
          <p:spPr>
            <a:xfrm>
              <a:off x="285750" y="1943101"/>
              <a:ext cx="800100" cy="4000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144" tIns="0" rIns="9144" bIns="0" numCol="1" spcCol="1270" anchor="ctr" anchorCtr="0">
              <a:noAutofit/>
            </a:bodyPr>
            <a:lstStyle/>
            <a:p>
              <a:pPr marL="0" marR="0" lvl="0" indent="0" algn="ctr" defTabSz="4445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Wellness</a:t>
              </a:r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92223F37-DB71-4821-A829-33E72D5DF9C9}"/>
                </a:ext>
              </a:extLst>
            </p:cNvPr>
            <p:cNvSpPr/>
            <p:nvPr/>
          </p:nvSpPr>
          <p:spPr>
            <a:xfrm>
              <a:off x="285750" y="2343151"/>
              <a:ext cx="800100" cy="8001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3</a:t>
              </a:r>
              <a:endPara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August</a:t>
              </a: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2022</a:t>
              </a:r>
              <a:endPara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6B432DDC-AE5B-4211-BD3C-750D501C402D}"/>
                </a:ext>
              </a:extLst>
            </p:cNvPr>
            <p:cNvSpPr txBox="1"/>
            <p:nvPr/>
          </p:nvSpPr>
          <p:spPr>
            <a:xfrm>
              <a:off x="285750" y="3257551"/>
              <a:ext cx="800100" cy="243143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1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Host / Partner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Dell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1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Topics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Keynote Speaker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Mental Health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Remote Working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Future of Workplace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grpSp>
        <p:nvGrpSpPr>
          <p:cNvPr id="63" name="Group 62" descr="Photo, name, &amp; info">
            <a:extLst>
              <a:ext uri="{FF2B5EF4-FFF2-40B4-BE49-F238E27FC236}">
                <a16:creationId xmlns:a16="http://schemas.microsoft.com/office/drawing/2014/main" id="{5F87904A-0484-4B32-AD8C-10FE39728F35}"/>
              </a:ext>
            </a:extLst>
          </p:cNvPr>
          <p:cNvGrpSpPr/>
          <p:nvPr/>
        </p:nvGrpSpPr>
        <p:grpSpPr>
          <a:xfrm>
            <a:off x="7939873" y="987574"/>
            <a:ext cx="1071359" cy="2961055"/>
            <a:chOff x="285750" y="1943101"/>
            <a:chExt cx="800100" cy="2961055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DCE9B977-B48B-4A20-BA98-384054756785}"/>
                </a:ext>
              </a:extLst>
            </p:cNvPr>
            <p:cNvSpPr/>
            <p:nvPr/>
          </p:nvSpPr>
          <p:spPr>
            <a:xfrm>
              <a:off x="285750" y="1943101"/>
              <a:ext cx="800100" cy="4000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144" tIns="0" rIns="9144" bIns="0" numCol="1" spcCol="1270" anchor="ctr" anchorCtr="0">
              <a:noAutofit/>
            </a:bodyPr>
            <a:lstStyle/>
            <a:p>
              <a:pPr marL="0" marR="0" lvl="0" indent="0" algn="ctr" defTabSz="4445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Graduation</a:t>
              </a:r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E41985A7-B070-49D9-9E26-B9B7DBA5E005}"/>
                </a:ext>
              </a:extLst>
            </p:cNvPr>
            <p:cNvSpPr/>
            <p:nvPr/>
          </p:nvSpPr>
          <p:spPr>
            <a:xfrm>
              <a:off x="285750" y="2343151"/>
              <a:ext cx="800100" cy="8001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5</a:t>
              </a:r>
              <a:r>
                <a:rPr kumimoji="0" lang="en-US" sz="1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 </a:t>
              </a: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October</a:t>
              </a: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2022</a:t>
              </a:r>
              <a:endPara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B5A7B176-DA33-42F9-9E50-F39B51A7B992}"/>
                </a:ext>
              </a:extLst>
            </p:cNvPr>
            <p:cNvSpPr txBox="1"/>
            <p:nvPr/>
          </p:nvSpPr>
          <p:spPr>
            <a:xfrm>
              <a:off x="285750" y="3257551"/>
              <a:ext cx="800100" cy="164660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1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Host / Partner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Dell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1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Topics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Keynote Speaker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Graduation</a:t>
              </a:r>
            </a:p>
          </p:txBody>
        </p:sp>
      </p:grpSp>
      <p:grpSp>
        <p:nvGrpSpPr>
          <p:cNvPr id="67" name="Group 66" descr="Photo, name, &amp; info">
            <a:extLst>
              <a:ext uri="{FF2B5EF4-FFF2-40B4-BE49-F238E27FC236}">
                <a16:creationId xmlns:a16="http://schemas.microsoft.com/office/drawing/2014/main" id="{4483C3FB-8037-480D-B524-90BA4EF1D1C9}"/>
              </a:ext>
            </a:extLst>
          </p:cNvPr>
          <p:cNvGrpSpPr/>
          <p:nvPr/>
        </p:nvGrpSpPr>
        <p:grpSpPr>
          <a:xfrm>
            <a:off x="4064791" y="987574"/>
            <a:ext cx="1071359" cy="3314998"/>
            <a:chOff x="285750" y="1943101"/>
            <a:chExt cx="800100" cy="3314998"/>
          </a:xfrm>
        </p:grpSpPr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3334A3F5-7847-48C4-938F-E03C6C981036}"/>
                </a:ext>
              </a:extLst>
            </p:cNvPr>
            <p:cNvSpPr/>
            <p:nvPr/>
          </p:nvSpPr>
          <p:spPr>
            <a:xfrm>
              <a:off x="285750" y="1943101"/>
              <a:ext cx="800100" cy="4000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144" tIns="0" rIns="9144" bIns="0" numCol="1" spcCol="1270" anchor="ctr" anchorCtr="0">
              <a:noAutofit/>
            </a:bodyPr>
            <a:lstStyle/>
            <a:p>
              <a:pPr marL="0" marR="0" lvl="0" indent="0" algn="ctr" defTabSz="4445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Awareness</a:t>
              </a:r>
            </a:p>
          </p:txBody>
        </p:sp>
        <p:sp>
          <p:nvSpPr>
            <p:cNvPr id="69" name="Rectangle 68">
              <a:extLst>
                <a:ext uri="{FF2B5EF4-FFF2-40B4-BE49-F238E27FC236}">
                  <a16:creationId xmlns:a16="http://schemas.microsoft.com/office/drawing/2014/main" id="{A59A6842-B21A-4D11-8647-8AE97E6DF8DE}"/>
                </a:ext>
              </a:extLst>
            </p:cNvPr>
            <p:cNvSpPr/>
            <p:nvPr/>
          </p:nvSpPr>
          <p:spPr>
            <a:xfrm>
              <a:off x="285750" y="2343151"/>
              <a:ext cx="800100" cy="8001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20</a:t>
              </a: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 </a:t>
              </a: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April</a:t>
              </a: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5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2022</a:t>
              </a:r>
              <a:endPara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D794975B-C54A-432E-8CFA-897EB0B39D47}"/>
                </a:ext>
              </a:extLst>
            </p:cNvPr>
            <p:cNvSpPr txBox="1"/>
            <p:nvPr/>
          </p:nvSpPr>
          <p:spPr>
            <a:xfrm>
              <a:off x="285750" y="3257551"/>
              <a:ext cx="800100" cy="200054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1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Host / Partner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Dell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Morgan Stanley</a:t>
              </a: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900" b="1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Topics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Keynote Speaker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Self-Awareness</a:t>
              </a:r>
            </a:p>
            <a:p>
              <a:pPr marL="171450" marR="0" lvl="0" indent="-171450" algn="l" defTabSz="6858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900" b="0" i="0" u="none" strike="noStrike" kern="1200" cap="none" spc="0" normalizeH="0" baseline="0" noProof="0" dirty="0">
                  <a:ln>
                    <a:noFill/>
                  </a:ln>
                  <a:solidFill>
                    <a:srgbClr val="444444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Imposter Syndrome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16132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7CAE5ED-D321-4B54-A409-B397272B0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Introducing our STEMAspire UK Core Team</a:t>
            </a:r>
          </a:p>
        </p:txBody>
      </p:sp>
      <p:grpSp>
        <p:nvGrpSpPr>
          <p:cNvPr id="2" name="Group 1" descr="Org chart example 6">
            <a:extLst>
              <a:ext uri="{FF2B5EF4-FFF2-40B4-BE49-F238E27FC236}">
                <a16:creationId xmlns:a16="http://schemas.microsoft.com/office/drawing/2014/main" id="{B8D19B84-84E7-4D63-9BFF-DCB059A75597}"/>
              </a:ext>
            </a:extLst>
          </p:cNvPr>
          <p:cNvGrpSpPr/>
          <p:nvPr/>
        </p:nvGrpSpPr>
        <p:grpSpPr>
          <a:xfrm>
            <a:off x="857250" y="1509143"/>
            <a:ext cx="7346375" cy="2854879"/>
            <a:chOff x="285749" y="877492"/>
            <a:chExt cx="7346375" cy="2854879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B615F5B0-1252-4A84-867E-A35CCC65F27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327169" y="877492"/>
              <a:ext cx="1234440" cy="1234440"/>
            </a:xfrm>
            <a:prstGeom prst="ellipse">
              <a:avLst/>
            </a:prstGeom>
            <a:blipFill>
              <a:blip r:embed="rId2"/>
              <a:stretch>
                <a:fillRect/>
              </a:stretch>
            </a:blipFill>
            <a:ln w="12700">
              <a:solidFill>
                <a:srgbClr val="8080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 dirty="0">
                <a:solidFill>
                  <a:schemeClr val="bg2"/>
                </a:solidFill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351CA93-EF23-4AA6-B35D-CFED08D740A4}"/>
                </a:ext>
              </a:extLst>
            </p:cNvPr>
            <p:cNvSpPr txBox="1"/>
            <p:nvPr/>
          </p:nvSpPr>
          <p:spPr>
            <a:xfrm>
              <a:off x="2114401" y="2223432"/>
              <a:ext cx="3659977" cy="323165"/>
            </a:xfrm>
            <a:prstGeom prst="rect">
              <a:avLst/>
            </a:prstGeom>
            <a:noFill/>
          </p:spPr>
          <p:txBody>
            <a:bodyPr wrap="none" lIns="91440" tIns="0" rIns="91440" bIns="45720" rtlCol="0">
              <a:spAutoFit/>
            </a:bodyPr>
            <a:lstStyle/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dirty="0">
                  <a:solidFill>
                    <a:schemeClr val="bg1"/>
                  </a:solidFill>
                </a:rPr>
                <a:t>STEMAspire UK Executive Sponsor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dirty="0">
                  <a:solidFill>
                    <a:schemeClr val="bg2"/>
                  </a:solidFill>
                </a:rPr>
                <a:t>Dell Technologies Scotland Site Lead and STEMAspire UK Sponsor</a:t>
              </a:r>
            </a:p>
          </p:txBody>
        </p:sp>
        <p:cxnSp>
          <p:nvCxnSpPr>
            <p:cNvPr id="6" name="Connector: Elbow 5">
              <a:extLst>
                <a:ext uri="{FF2B5EF4-FFF2-40B4-BE49-F238E27FC236}">
                  <a16:creationId xmlns:a16="http://schemas.microsoft.com/office/drawing/2014/main" id="{4C7662E8-9685-4A51-ACF7-E0E059E0213D}"/>
                </a:ext>
              </a:extLst>
            </p:cNvPr>
            <p:cNvCxnSpPr>
              <a:cxnSpLocks/>
              <a:stCxn id="4" idx="2"/>
              <a:endCxn id="12" idx="0"/>
            </p:cNvCxnSpPr>
            <p:nvPr/>
          </p:nvCxnSpPr>
          <p:spPr>
            <a:xfrm rot="5400000">
              <a:off x="2260803" y="1171620"/>
              <a:ext cx="308611" cy="3058565"/>
            </a:xfrm>
            <a:prstGeom prst="bentConnector3">
              <a:avLst>
                <a:gd name="adj1" fmla="val 50000"/>
              </a:avLst>
            </a:prstGeom>
            <a:ln w="12700">
              <a:solidFill>
                <a:srgbClr val="8080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1C08CA5-39B2-4499-BDA6-502FFCAF1729}"/>
                </a:ext>
              </a:extLst>
            </p:cNvPr>
            <p:cNvSpPr txBox="1"/>
            <p:nvPr/>
          </p:nvSpPr>
          <p:spPr>
            <a:xfrm>
              <a:off x="285749" y="2855208"/>
              <a:ext cx="1200151" cy="738664"/>
            </a:xfrm>
            <a:prstGeom prst="rect">
              <a:avLst/>
            </a:prstGeom>
            <a:noFill/>
          </p:spPr>
          <p:txBody>
            <a:bodyPr wrap="square" lIns="0" tIns="45720" rIns="0" bIns="0" rtlCol="0">
              <a:spAutoFit/>
            </a:bodyPr>
            <a:lstStyle/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dirty="0">
                  <a:solidFill>
                    <a:schemeClr val="bg1"/>
                  </a:solidFill>
                </a:rPr>
                <a:t>Program 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dirty="0">
                  <a:solidFill>
                    <a:schemeClr val="bg1"/>
                  </a:solidFill>
                </a:rPr>
                <a:t>Leads</a:t>
              </a:r>
              <a:endParaRPr lang="en-US" sz="1000" b="1" dirty="0">
                <a:solidFill>
                  <a:schemeClr val="bg1"/>
                </a:solidFill>
              </a:endParaRP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dirty="0">
                  <a:solidFill>
                    <a:schemeClr val="bg2"/>
                  </a:solidFill>
                </a:rPr>
                <a:t>Scott Carline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dirty="0">
                  <a:solidFill>
                    <a:schemeClr val="bg2"/>
                  </a:solidFill>
                </a:rPr>
                <a:t>Kirsty McLaughlan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dirty="0">
                  <a:solidFill>
                    <a:schemeClr val="bg2"/>
                  </a:solidFill>
                </a:rPr>
                <a:t>Christos Tiropoulos</a:t>
              </a:r>
            </a:p>
          </p:txBody>
        </p:sp>
        <p:cxnSp>
          <p:nvCxnSpPr>
            <p:cNvPr id="8" name="Connector: Elbow 7">
              <a:extLst>
                <a:ext uri="{FF2B5EF4-FFF2-40B4-BE49-F238E27FC236}">
                  <a16:creationId xmlns:a16="http://schemas.microsoft.com/office/drawing/2014/main" id="{BBBFF750-0C0C-48BC-916F-0C09E3EC29E9}"/>
                </a:ext>
              </a:extLst>
            </p:cNvPr>
            <p:cNvCxnSpPr>
              <a:cxnSpLocks/>
              <a:stCxn id="4" idx="2"/>
              <a:endCxn id="13" idx="0"/>
            </p:cNvCxnSpPr>
            <p:nvPr/>
          </p:nvCxnSpPr>
          <p:spPr>
            <a:xfrm rot="5400000">
              <a:off x="2879062" y="1789879"/>
              <a:ext cx="308611" cy="1822047"/>
            </a:xfrm>
            <a:prstGeom prst="bentConnector3">
              <a:avLst>
                <a:gd name="adj1" fmla="val 50000"/>
              </a:avLst>
            </a:prstGeom>
            <a:ln w="12700">
              <a:solidFill>
                <a:srgbClr val="8080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CA9D0FE-2934-49C7-916E-CEAB54C47957}"/>
                </a:ext>
              </a:extLst>
            </p:cNvPr>
            <p:cNvSpPr txBox="1"/>
            <p:nvPr/>
          </p:nvSpPr>
          <p:spPr>
            <a:xfrm>
              <a:off x="1501486" y="2855208"/>
              <a:ext cx="1241714" cy="600164"/>
            </a:xfrm>
            <a:prstGeom prst="rect">
              <a:avLst/>
            </a:prstGeom>
            <a:noFill/>
          </p:spPr>
          <p:txBody>
            <a:bodyPr wrap="square" lIns="0" tIns="45720" rIns="0" bIns="0" rtlCol="0">
              <a:spAutoFit/>
            </a:bodyPr>
            <a:lstStyle/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dirty="0">
                  <a:solidFill>
                    <a:schemeClr val="bg1"/>
                  </a:solidFill>
                </a:rPr>
                <a:t>Mentor 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dirty="0">
                  <a:solidFill>
                    <a:schemeClr val="bg1"/>
                  </a:solidFill>
                </a:rPr>
                <a:t>Coordinators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dirty="0">
                  <a:solidFill>
                    <a:schemeClr val="bg2"/>
                  </a:solidFill>
                </a:rPr>
                <a:t>Gerry Hicks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dirty="0">
                  <a:solidFill>
                    <a:schemeClr val="bg2"/>
                  </a:solidFill>
                </a:rPr>
                <a:t>James Whyte</a:t>
              </a:r>
            </a:p>
          </p:txBody>
        </p:sp>
        <p:cxnSp>
          <p:nvCxnSpPr>
            <p:cNvPr id="7" name="Connector: Elbow 6">
              <a:extLst>
                <a:ext uri="{FF2B5EF4-FFF2-40B4-BE49-F238E27FC236}">
                  <a16:creationId xmlns:a16="http://schemas.microsoft.com/office/drawing/2014/main" id="{27E0D4CB-1B7D-4097-9ED5-678B3E040E20}"/>
                </a:ext>
              </a:extLst>
            </p:cNvPr>
            <p:cNvCxnSpPr>
              <a:cxnSpLocks/>
              <a:stCxn id="4" idx="2"/>
              <a:endCxn id="14" idx="0"/>
            </p:cNvCxnSpPr>
            <p:nvPr/>
          </p:nvCxnSpPr>
          <p:spPr>
            <a:xfrm rot="5400000">
              <a:off x="3489528" y="2400345"/>
              <a:ext cx="308611" cy="601114"/>
            </a:xfrm>
            <a:prstGeom prst="bentConnector3">
              <a:avLst>
                <a:gd name="adj1" fmla="val 50000"/>
              </a:avLst>
            </a:prstGeom>
            <a:ln w="12700">
              <a:solidFill>
                <a:srgbClr val="8080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110A272-CAC3-4F2F-9C7C-0ED52B708A7A}"/>
                </a:ext>
              </a:extLst>
            </p:cNvPr>
            <p:cNvSpPr txBox="1"/>
            <p:nvPr/>
          </p:nvSpPr>
          <p:spPr>
            <a:xfrm>
              <a:off x="2738006" y="2855208"/>
              <a:ext cx="1210540" cy="600164"/>
            </a:xfrm>
            <a:prstGeom prst="rect">
              <a:avLst/>
            </a:prstGeom>
            <a:noFill/>
          </p:spPr>
          <p:txBody>
            <a:bodyPr wrap="square" lIns="0" tIns="45720" rIns="0" bIns="0" rtlCol="0">
              <a:spAutoFit/>
            </a:bodyPr>
            <a:lstStyle/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dirty="0">
                  <a:solidFill>
                    <a:schemeClr val="bg1"/>
                  </a:solidFill>
                </a:rPr>
                <a:t>Mentee 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dirty="0">
                  <a:solidFill>
                    <a:schemeClr val="bg1"/>
                  </a:solidFill>
                </a:rPr>
                <a:t>Coordinators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dirty="0">
                  <a:solidFill>
                    <a:schemeClr val="bg2"/>
                  </a:solidFill>
                </a:rPr>
                <a:t>Joanna Goodwin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dirty="0">
                  <a:solidFill>
                    <a:schemeClr val="bg2"/>
                  </a:solidFill>
                </a:rPr>
                <a:t>Gillian Langslow</a:t>
              </a:r>
            </a:p>
          </p:txBody>
        </p:sp>
        <p:cxnSp>
          <p:nvCxnSpPr>
            <p:cNvPr id="9" name="Connector: Elbow 8">
              <a:extLst>
                <a:ext uri="{FF2B5EF4-FFF2-40B4-BE49-F238E27FC236}">
                  <a16:creationId xmlns:a16="http://schemas.microsoft.com/office/drawing/2014/main" id="{9B2E25AE-C371-48AC-8BB3-79B2FAC94E12}"/>
                </a:ext>
              </a:extLst>
            </p:cNvPr>
            <p:cNvCxnSpPr>
              <a:cxnSpLocks/>
              <a:stCxn id="4" idx="2"/>
              <a:endCxn id="15" idx="0"/>
            </p:cNvCxnSpPr>
            <p:nvPr/>
          </p:nvCxnSpPr>
          <p:spPr>
            <a:xfrm rot="16200000" flipH="1">
              <a:off x="4098694" y="2392292"/>
              <a:ext cx="308611" cy="617219"/>
            </a:xfrm>
            <a:prstGeom prst="bentConnector3">
              <a:avLst>
                <a:gd name="adj1" fmla="val 50000"/>
              </a:avLst>
            </a:prstGeom>
            <a:ln w="12700">
              <a:solidFill>
                <a:srgbClr val="8080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8BEC1401-9B76-4FA0-9E2D-F7CB99F64C5A}"/>
                </a:ext>
              </a:extLst>
            </p:cNvPr>
            <p:cNvSpPr txBox="1"/>
            <p:nvPr/>
          </p:nvSpPr>
          <p:spPr>
            <a:xfrm>
              <a:off x="3958936" y="2855208"/>
              <a:ext cx="1205346" cy="877163"/>
            </a:xfrm>
            <a:prstGeom prst="rect">
              <a:avLst/>
            </a:prstGeom>
            <a:noFill/>
          </p:spPr>
          <p:txBody>
            <a:bodyPr wrap="square" lIns="0" tIns="45720" rIns="0" bIns="0" rtlCol="0">
              <a:spAutoFit/>
            </a:bodyPr>
            <a:lstStyle/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dirty="0">
                  <a:solidFill>
                    <a:schemeClr val="bg1"/>
                  </a:solidFill>
                </a:rPr>
                <a:t>University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dirty="0">
                  <a:solidFill>
                    <a:schemeClr val="bg1"/>
                  </a:solidFill>
                </a:rPr>
                <a:t>Coordinators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dirty="0">
                  <a:solidFill>
                    <a:schemeClr val="bg2"/>
                  </a:solidFill>
                </a:rPr>
                <a:t>Steph Marshall-Conn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dirty="0">
                  <a:solidFill>
                    <a:schemeClr val="bg2"/>
                  </a:solidFill>
                </a:rPr>
                <a:t>Scot Duffy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dirty="0">
                  <a:solidFill>
                    <a:schemeClr val="bg2"/>
                  </a:solidFill>
                </a:rPr>
                <a:t>Mike Chan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dirty="0">
                  <a:solidFill>
                    <a:schemeClr val="bg2"/>
                  </a:solidFill>
                </a:rPr>
                <a:t>Allan Reay</a:t>
              </a:r>
            </a:p>
          </p:txBody>
        </p:sp>
        <p:cxnSp>
          <p:nvCxnSpPr>
            <p:cNvPr id="10" name="Connector: Elbow 9">
              <a:extLst>
                <a:ext uri="{FF2B5EF4-FFF2-40B4-BE49-F238E27FC236}">
                  <a16:creationId xmlns:a16="http://schemas.microsoft.com/office/drawing/2014/main" id="{7ED1892D-5F93-47B6-A997-94833BAE2BF8}"/>
                </a:ext>
              </a:extLst>
            </p:cNvPr>
            <p:cNvCxnSpPr>
              <a:cxnSpLocks/>
              <a:stCxn id="4" idx="2"/>
              <a:endCxn id="16" idx="0"/>
            </p:cNvCxnSpPr>
            <p:nvPr/>
          </p:nvCxnSpPr>
          <p:spPr>
            <a:xfrm rot="16200000" flipH="1">
              <a:off x="4715655" y="1775331"/>
              <a:ext cx="308611" cy="1851141"/>
            </a:xfrm>
            <a:prstGeom prst="bentConnector3">
              <a:avLst>
                <a:gd name="adj1" fmla="val 50000"/>
              </a:avLst>
            </a:prstGeom>
            <a:ln w="12700">
              <a:solidFill>
                <a:srgbClr val="8080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5D820AC-EBB9-473E-861E-EF6E264D5446}"/>
                </a:ext>
              </a:extLst>
            </p:cNvPr>
            <p:cNvSpPr txBox="1"/>
            <p:nvPr/>
          </p:nvSpPr>
          <p:spPr>
            <a:xfrm>
              <a:off x="5195456" y="2855208"/>
              <a:ext cx="1200150" cy="461665"/>
            </a:xfrm>
            <a:prstGeom prst="rect">
              <a:avLst/>
            </a:prstGeom>
            <a:noFill/>
          </p:spPr>
          <p:txBody>
            <a:bodyPr wrap="square" lIns="0" tIns="45720" rIns="0" bIns="0" rtlCol="0">
              <a:spAutoFit/>
            </a:bodyPr>
            <a:lstStyle/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dirty="0">
                  <a:solidFill>
                    <a:schemeClr val="bg1"/>
                  </a:solidFill>
                </a:rPr>
                <a:t>Events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dirty="0">
                  <a:solidFill>
                    <a:schemeClr val="bg1"/>
                  </a:solidFill>
                </a:rPr>
                <a:t>Coordinator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dirty="0">
                  <a:solidFill>
                    <a:schemeClr val="bg2"/>
                  </a:solidFill>
                </a:rPr>
                <a:t>Becky Wallace</a:t>
              </a:r>
            </a:p>
          </p:txBody>
        </p:sp>
        <p:cxnSp>
          <p:nvCxnSpPr>
            <p:cNvPr id="20" name="Connector: Elbow 19">
              <a:extLst>
                <a:ext uri="{FF2B5EF4-FFF2-40B4-BE49-F238E27FC236}">
                  <a16:creationId xmlns:a16="http://schemas.microsoft.com/office/drawing/2014/main" id="{1C7A5A58-C039-46E9-8AFF-E4C9B9528AD5}"/>
                </a:ext>
              </a:extLst>
            </p:cNvPr>
            <p:cNvCxnSpPr>
              <a:cxnSpLocks/>
              <a:stCxn id="4" idx="2"/>
              <a:endCxn id="17" idx="0"/>
            </p:cNvCxnSpPr>
            <p:nvPr/>
          </p:nvCxnSpPr>
          <p:spPr>
            <a:xfrm rot="16200000" flipH="1">
              <a:off x="5330017" y="1160969"/>
              <a:ext cx="308611" cy="3079865"/>
            </a:xfrm>
            <a:prstGeom prst="bentConnector3">
              <a:avLst>
                <a:gd name="adj1" fmla="val 50000"/>
              </a:avLst>
            </a:prstGeom>
            <a:ln w="12700">
              <a:solidFill>
                <a:srgbClr val="8080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32F016C-82EA-46BE-9B27-951DDD6ACEFB}"/>
                </a:ext>
              </a:extLst>
            </p:cNvPr>
            <p:cNvSpPr txBox="1"/>
            <p:nvPr/>
          </p:nvSpPr>
          <p:spPr>
            <a:xfrm>
              <a:off x="6416386" y="2855208"/>
              <a:ext cx="1215738" cy="461665"/>
            </a:xfrm>
            <a:prstGeom prst="rect">
              <a:avLst/>
            </a:prstGeom>
            <a:noFill/>
          </p:spPr>
          <p:txBody>
            <a:bodyPr wrap="square" lIns="0" tIns="45720" rIns="0" bIns="0" rtlCol="0">
              <a:spAutoFit/>
            </a:bodyPr>
            <a:lstStyle/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dirty="0">
                  <a:solidFill>
                    <a:schemeClr val="bg1"/>
                  </a:solidFill>
                </a:rPr>
                <a:t>Communications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dirty="0">
                  <a:solidFill>
                    <a:schemeClr val="bg1"/>
                  </a:solidFill>
                </a:rPr>
                <a:t>Coordinator</a:t>
              </a:r>
            </a:p>
            <a:p>
              <a:pPr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dirty="0">
                  <a:solidFill>
                    <a:schemeClr val="bg2"/>
                  </a:solidFill>
                </a:rPr>
                <a:t>Emma Patrick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6669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Interested in becoming a Mentor?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61D52-33D3-4662-9604-FC29E50325EF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114300" y="2582056"/>
            <a:ext cx="8629650" cy="1414111"/>
          </a:xfrm>
        </p:spPr>
        <p:txBody>
          <a:bodyPr/>
          <a:lstStyle/>
          <a:p>
            <a:pPr marL="0" indent="0" algn="ctr">
              <a:buNone/>
            </a:pPr>
            <a:r>
              <a:rPr lang="en-US" sz="1200" dirty="0">
                <a:solidFill>
                  <a:schemeClr val="bg2"/>
                </a:solidFill>
              </a:rPr>
              <a:t>Anyone is eligible to be a STEMAspire UK mentor, regardless of experience.</a:t>
            </a:r>
          </a:p>
          <a:p>
            <a:pPr marL="0" indent="0" algn="ctr">
              <a:buNone/>
            </a:pPr>
            <a:r>
              <a:rPr lang="en-US" sz="1200" dirty="0">
                <a:solidFill>
                  <a:schemeClr val="bg2"/>
                </a:solidFill>
              </a:rPr>
              <a:t>Mentors and Mentees are preferred to be located in the United Kingdom</a:t>
            </a:r>
          </a:p>
          <a:p>
            <a:pPr marL="0" indent="0" algn="ctr">
              <a:buNone/>
            </a:pPr>
            <a:r>
              <a:rPr lang="en-US" sz="1200" dirty="0">
                <a:solidFill>
                  <a:schemeClr val="bg2"/>
                </a:solidFill>
              </a:rPr>
              <a:t>All Mentors will be invited to join our 1-hour training session hosted by our Core Team.</a:t>
            </a:r>
          </a:p>
          <a:p>
            <a:pPr marL="0" indent="0" algn="ctr">
              <a:buNone/>
            </a:pPr>
            <a:r>
              <a:rPr lang="en-US" sz="1200" dirty="0">
                <a:solidFill>
                  <a:schemeClr val="bg2"/>
                </a:solidFill>
              </a:rPr>
              <a:t>Training provides mentors with the tools, knowledge and support to build positive relationships with mentees</a:t>
            </a:r>
          </a:p>
          <a:p>
            <a:pPr marL="0" indent="0" algn="ctr">
              <a:buNone/>
            </a:pPr>
            <a:r>
              <a:rPr lang="en-US" sz="1200" dirty="0">
                <a:solidFill>
                  <a:schemeClr val="bg2"/>
                </a:solidFill>
              </a:rPr>
              <a:t>Mentor / Mentee partnering will be based on Myers Briggs personality type, not academic interests.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285750" y="1325826"/>
            <a:ext cx="8629650" cy="4308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spcBef>
                <a:spcPts val="600"/>
              </a:spcBef>
            </a:pPr>
            <a:r>
              <a:rPr lang="en-US" sz="2800" dirty="0">
                <a:solidFill>
                  <a:schemeClr val="tx2"/>
                </a:solidFill>
                <a:latin typeface="Arial" panose="020B0604020202020204" pitchFamily="34" charset="0"/>
              </a:rPr>
              <a:t>Contact us: UK_STEMAspire@dell.com</a:t>
            </a:r>
          </a:p>
        </p:txBody>
      </p:sp>
    </p:spTree>
    <p:extLst>
      <p:ext uri="{BB962C8B-B14F-4D97-AF65-F5344CB8AC3E}">
        <p14:creationId xmlns:p14="http://schemas.microsoft.com/office/powerpoint/2010/main" val="1933425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Role of a STEMAspire UK Mentor</a:t>
            </a:r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3"/>
          </p:nvPr>
        </p:nvSpPr>
        <p:spPr>
          <a:xfrm>
            <a:off x="280986" y="971550"/>
            <a:ext cx="5548313" cy="3657600"/>
          </a:xfrm>
        </p:spPr>
        <p:txBody>
          <a:bodyPr/>
          <a:lstStyle/>
          <a:p>
            <a:r>
              <a:rPr lang="en-US" sz="1050" b="1" dirty="0"/>
              <a:t>A One-to-One Relationship </a:t>
            </a:r>
            <a:r>
              <a:rPr lang="en-US" sz="1050" dirty="0">
                <a:solidFill>
                  <a:schemeClr val="bg2"/>
                </a:solidFill>
              </a:rPr>
              <a:t>where a Mentor provides continued support and guidance</a:t>
            </a:r>
          </a:p>
          <a:p>
            <a:pPr lvl="1"/>
            <a:endParaRPr lang="en-US" sz="1050" dirty="0"/>
          </a:p>
          <a:p>
            <a:r>
              <a:rPr lang="en-US" sz="1050" b="1" dirty="0"/>
              <a:t>Ideally a two-way process </a:t>
            </a:r>
            <a:r>
              <a:rPr lang="en-US" sz="1050" dirty="0">
                <a:solidFill>
                  <a:schemeClr val="bg2"/>
                </a:solidFill>
              </a:rPr>
              <a:t>where Mentor shares personal knowledge and experience to their Mentee, enabling achievement of goals and objectives</a:t>
            </a:r>
          </a:p>
          <a:p>
            <a:pPr lvl="1"/>
            <a:endParaRPr lang="en-US" sz="1050" dirty="0"/>
          </a:p>
          <a:p>
            <a:r>
              <a:rPr lang="en-US" sz="1050" b="1" dirty="0"/>
              <a:t>Encourage</a:t>
            </a:r>
            <a:r>
              <a:rPr lang="en-US" sz="1050" dirty="0">
                <a:solidFill>
                  <a:schemeClr val="bg2"/>
                </a:solidFill>
              </a:rPr>
              <a:t> your Mentee to develop their soft skills, knowledge and confidence.  Provide access to your network and impartial direction.</a:t>
            </a:r>
          </a:p>
          <a:p>
            <a:endParaRPr lang="en-US" sz="1050" dirty="0"/>
          </a:p>
          <a:p>
            <a:r>
              <a:rPr lang="en-US" sz="1050" b="1" dirty="0"/>
              <a:t>Remember</a:t>
            </a:r>
            <a:r>
              <a:rPr lang="en-US" sz="1050" dirty="0">
                <a:solidFill>
                  <a:schemeClr val="bg2"/>
                </a:solidFill>
              </a:rPr>
              <a:t>, it is not your responsibility to make your Mentee a success – the responsibility of on your Mentee develop and grow for success.</a:t>
            </a:r>
          </a:p>
          <a:p>
            <a:endParaRPr lang="en-US" sz="1050" dirty="0">
              <a:solidFill>
                <a:schemeClr val="bg2"/>
              </a:solidFill>
            </a:endParaRPr>
          </a:p>
          <a:p>
            <a:r>
              <a:rPr lang="en-US" sz="1050" b="1" dirty="0"/>
              <a:t>Mentoring Tips</a:t>
            </a:r>
            <a:r>
              <a:rPr lang="en-US" sz="1050" dirty="0">
                <a:solidFill>
                  <a:schemeClr val="bg2"/>
                </a:solidFill>
              </a:rPr>
              <a:t> - good listening skills, learn from development opportunities and success, support and encourage ideas, provide access to your professional network</a:t>
            </a:r>
          </a:p>
        </p:txBody>
      </p:sp>
      <p:sp>
        <p:nvSpPr>
          <p:cNvPr id="26" name="Content Placeholder 25"/>
          <p:cNvSpPr>
            <a:spLocks noGrp="1"/>
          </p:cNvSpPr>
          <p:nvPr>
            <p:ph sz="quarter" idx="18"/>
          </p:nvPr>
        </p:nvSpPr>
        <p:spPr>
          <a:xfrm>
            <a:off x="6172200" y="1771650"/>
            <a:ext cx="2685056" cy="2000250"/>
          </a:xfrm>
          <a:ln w="12700"/>
        </p:spPr>
        <p:txBody>
          <a:bodyPr/>
          <a:lstStyle/>
          <a:p>
            <a:r>
              <a:rPr lang="en-US" sz="1600" dirty="0"/>
              <a:t>“The key to being a good mentor is to </a:t>
            </a:r>
            <a:r>
              <a:rPr lang="en-US" sz="1600" b="1" dirty="0"/>
              <a:t>help people become more of who they already are</a:t>
            </a:r>
            <a:r>
              <a:rPr lang="en-US" sz="1600" dirty="0"/>
              <a:t> – not to make them more like you.”</a:t>
            </a:r>
          </a:p>
          <a:p>
            <a:pPr algn="r"/>
            <a:r>
              <a:rPr lang="en-US" sz="1100" dirty="0"/>
              <a:t>Suze Orman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6FE3BF5-198F-4ADE-BD96-83B74DEEE8EF}"/>
              </a:ext>
            </a:extLst>
          </p:cNvPr>
          <p:cNvCxnSpPr/>
          <p:nvPr/>
        </p:nvCxnSpPr>
        <p:spPr>
          <a:xfrm>
            <a:off x="5943600" y="800100"/>
            <a:ext cx="0" cy="3943350"/>
          </a:xfrm>
          <a:prstGeom prst="line">
            <a:avLst/>
          </a:prstGeom>
          <a:ln w="3175">
            <a:solidFill>
              <a:schemeClr val="bg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785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182FF-BBF7-462A-93AD-90D15ADA0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THANK YOU </a:t>
            </a:r>
            <a:r>
              <a:rPr lang="en-GB" dirty="0"/>
              <a:t>for supporting STEMAspire UK</a:t>
            </a:r>
          </a:p>
        </p:txBody>
      </p:sp>
      <p:pic>
        <p:nvPicPr>
          <p:cNvPr id="35" name="Picture 16" descr="Download Willis Towers Watson Logo in SVG Vector or PNG File Format - Logo .wine">
            <a:extLst>
              <a:ext uri="{FF2B5EF4-FFF2-40B4-BE49-F238E27FC236}">
                <a16:creationId xmlns:a16="http://schemas.microsoft.com/office/drawing/2014/main" id="{FDBA981E-A2DC-4FDF-9698-02B6ED7B60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634" y="3869071"/>
            <a:ext cx="1947225" cy="129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C7EE1919-0ECC-47C6-9EAF-6BAAE2E3B535}"/>
              </a:ext>
            </a:extLst>
          </p:cNvPr>
          <p:cNvSpPr/>
          <p:nvPr/>
        </p:nvSpPr>
        <p:spPr>
          <a:xfrm>
            <a:off x="0" y="1257705"/>
            <a:ext cx="9144000" cy="285345"/>
          </a:xfrm>
          <a:prstGeom prst="rect">
            <a:avLst/>
          </a:prstGeom>
          <a:solidFill>
            <a:schemeClr val="tx2">
              <a:lumMod val="9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0076CE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STEMAspire UK Mentees 2021-2022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76C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43C1332-2D2F-4933-9B98-2B752D9F2433}"/>
              </a:ext>
            </a:extLst>
          </p:cNvPr>
          <p:cNvSpPr/>
          <p:nvPr/>
        </p:nvSpPr>
        <p:spPr>
          <a:xfrm>
            <a:off x="1" y="3372255"/>
            <a:ext cx="9144000" cy="285345"/>
          </a:xfrm>
          <a:prstGeom prst="rect">
            <a:avLst/>
          </a:prstGeom>
          <a:solidFill>
            <a:srgbClr val="EEEEEE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0076CE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STEMAspire UK Mentor Partners 2021-22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srgbClr val="0076C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6233F858-F8AE-40C7-8833-744A377213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2417" y="3809723"/>
            <a:ext cx="565083" cy="298086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C735D2B1-49FF-484D-AF13-1D56526A35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1785" y="3771900"/>
            <a:ext cx="955343" cy="345767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295E60EF-DA05-4849-A443-4B07EF292D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3923" y="3851629"/>
            <a:ext cx="1880762" cy="235096"/>
          </a:xfrm>
          <a:prstGeom prst="rect">
            <a:avLst/>
          </a:prstGeom>
        </p:spPr>
      </p:pic>
      <p:pic>
        <p:nvPicPr>
          <p:cNvPr id="41" name="Picture 2">
            <a:extLst>
              <a:ext uri="{FF2B5EF4-FFF2-40B4-BE49-F238E27FC236}">
                <a16:creationId xmlns:a16="http://schemas.microsoft.com/office/drawing/2014/main" id="{8E73B748-1D71-4837-AE1D-F0D45D667F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547" y="3798248"/>
            <a:ext cx="1467134" cy="36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" descr="Secureworks: Cybersecurity Leader, Proven Threat Defense | Secureworks">
            <a:extLst>
              <a:ext uri="{FF2B5EF4-FFF2-40B4-BE49-F238E27FC236}">
                <a16:creationId xmlns:a16="http://schemas.microsoft.com/office/drawing/2014/main" id="{F9943BCB-8EE7-4481-B0C5-FDDB76186B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19" y="4394111"/>
            <a:ext cx="1474458" cy="184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6" descr="Tesco Bank - Personal Finance - Banking and Insurance">
            <a:extLst>
              <a:ext uri="{FF2B5EF4-FFF2-40B4-BE49-F238E27FC236}">
                <a16:creationId xmlns:a16="http://schemas.microsoft.com/office/drawing/2014/main" id="{E30DD814-9F35-4E4B-B495-1932569106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680" y="4197479"/>
            <a:ext cx="1155776" cy="393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8" descr="Home - The Data Lab">
            <a:extLst>
              <a:ext uri="{FF2B5EF4-FFF2-40B4-BE49-F238E27FC236}">
                <a16:creationId xmlns:a16="http://schemas.microsoft.com/office/drawing/2014/main" id="{171E4DDC-ECDE-422A-82B0-D2ACEA2BED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359" y="4322506"/>
            <a:ext cx="1059065" cy="335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AutoShape 10" descr="UserTesting: The Human Insight Platform">
            <a:extLst>
              <a:ext uri="{FF2B5EF4-FFF2-40B4-BE49-F238E27FC236}">
                <a16:creationId xmlns:a16="http://schemas.microsoft.com/office/drawing/2014/main" id="{3243E82F-8383-463E-904D-19D9C37831B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599" y="2419349"/>
            <a:ext cx="2042615" cy="2042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srgbClr val="444444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46" name="Picture 14" descr="UserTesting - Portfolio Company | OpenView">
            <a:extLst>
              <a:ext uri="{FF2B5EF4-FFF2-40B4-BE49-F238E27FC236}">
                <a16:creationId xmlns:a16="http://schemas.microsoft.com/office/drawing/2014/main" id="{4F1427A7-209F-42D5-94F6-CCA5244909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980" y="4230453"/>
            <a:ext cx="1263040" cy="57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7C78C205-B1EF-4824-BB70-F2B2CFA2A82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00097" y="4339658"/>
            <a:ext cx="545784" cy="366850"/>
          </a:xfrm>
          <a:prstGeom prst="rect">
            <a:avLst/>
          </a:prstGeom>
        </p:spPr>
      </p:pic>
      <p:pic>
        <p:nvPicPr>
          <p:cNvPr id="48" name="Picture 6" descr="University of Strathclyde – HydroFlex">
            <a:extLst>
              <a:ext uri="{FF2B5EF4-FFF2-40B4-BE49-F238E27FC236}">
                <a16:creationId xmlns:a16="http://schemas.microsoft.com/office/drawing/2014/main" id="{5A10578E-D769-4455-9536-41D9E3B763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1825" y="2540214"/>
            <a:ext cx="1056573" cy="831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16" descr="Consortium – SELFNET-5G">
            <a:extLst>
              <a:ext uri="{FF2B5EF4-FFF2-40B4-BE49-F238E27FC236}">
                <a16:creationId xmlns:a16="http://schemas.microsoft.com/office/drawing/2014/main" id="{1097F76B-29D6-4D70-BE6E-4829165917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7713" y="1462956"/>
            <a:ext cx="1314450" cy="557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8" descr="Partners - TEDxGlasgowCaledonianUniversity">
            <a:extLst>
              <a:ext uri="{FF2B5EF4-FFF2-40B4-BE49-F238E27FC236}">
                <a16:creationId xmlns:a16="http://schemas.microsoft.com/office/drawing/2014/main" id="{902DFEA0-61A9-4DD4-9729-38CB6CCB15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740" b="21070"/>
          <a:stretch/>
        </p:blipFill>
        <p:spPr bwMode="auto">
          <a:xfrm>
            <a:off x="196977" y="2730324"/>
            <a:ext cx="882882" cy="49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50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6929E3D9-EAC5-485F-882E-39408796E896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586878" y="1611936"/>
            <a:ext cx="1022864" cy="369143"/>
          </a:xfrm>
          <a:prstGeom prst="rect">
            <a:avLst/>
          </a:prstGeom>
        </p:spPr>
      </p:pic>
      <p:pic>
        <p:nvPicPr>
          <p:cNvPr id="52" name="Picture 51" descr="A picture containing text&#10;&#10;Description automatically generated">
            <a:extLst>
              <a:ext uri="{FF2B5EF4-FFF2-40B4-BE49-F238E27FC236}">
                <a16:creationId xmlns:a16="http://schemas.microsoft.com/office/drawing/2014/main" id="{2BFCBCEC-68F3-498D-8513-943A3BEA5F96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4285" y="1634310"/>
            <a:ext cx="784204" cy="301236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669225AB-F6AB-4A4A-89E8-E320659A855E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397881" y="2736456"/>
            <a:ext cx="987159" cy="418133"/>
          </a:xfrm>
          <a:prstGeom prst="rect">
            <a:avLst/>
          </a:prstGeom>
        </p:spPr>
      </p:pic>
      <p:pic>
        <p:nvPicPr>
          <p:cNvPr id="54" name="Picture 2" descr="University of Surrey Logo png transparent">
            <a:extLst>
              <a:ext uri="{FF2B5EF4-FFF2-40B4-BE49-F238E27FC236}">
                <a16:creationId xmlns:a16="http://schemas.microsoft.com/office/drawing/2014/main" id="{64DFCC33-0AE7-4869-AE4A-68229C9A06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923" y="2191401"/>
            <a:ext cx="989781" cy="291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0A371A2F-0AA5-4390-8FC1-9E4C0D31E7BF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206456" y="1611741"/>
            <a:ext cx="1081984" cy="284697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16EE3706-26EB-45BB-8771-953FEF04750A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7473685" y="1579530"/>
            <a:ext cx="1572194" cy="363570"/>
          </a:xfrm>
          <a:prstGeom prst="rect">
            <a:avLst/>
          </a:prstGeom>
        </p:spPr>
      </p:pic>
      <p:pic>
        <p:nvPicPr>
          <p:cNvPr id="57" name="Picture 20" descr="Cardiff Uni courses – let 2018 be the year of the writer! – Mab Jones">
            <a:extLst>
              <a:ext uri="{FF2B5EF4-FFF2-40B4-BE49-F238E27FC236}">
                <a16:creationId xmlns:a16="http://schemas.microsoft.com/office/drawing/2014/main" id="{CE551B63-60C7-46BC-94E0-2CBC127A82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8489" y="2153549"/>
            <a:ext cx="1674762" cy="42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2" descr="City of Glasgow College Case Study - Dynistics: Dashboard Software">
            <a:extLst>
              <a:ext uri="{FF2B5EF4-FFF2-40B4-BE49-F238E27FC236}">
                <a16:creationId xmlns:a16="http://schemas.microsoft.com/office/drawing/2014/main" id="{D6B3524E-7F07-4718-9CFA-E8F5F53A2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61" y="1655816"/>
            <a:ext cx="1059730" cy="24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58" descr="A picture containing text&#10;&#10;Description automatically generated">
            <a:extLst>
              <a:ext uri="{FF2B5EF4-FFF2-40B4-BE49-F238E27FC236}">
                <a16:creationId xmlns:a16="http://schemas.microsoft.com/office/drawing/2014/main" id="{A695C921-2863-42DA-9CA3-D548273FF8BA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339800" y="3771900"/>
            <a:ext cx="1031381" cy="271911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60B5CEAE-0DF5-4CDE-BCC2-110AA977651D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243433" y="2123771"/>
            <a:ext cx="965884" cy="387158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7D9D1C0E-2DD2-49E4-BAAB-B25CD0B515C8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8152106" y="2109101"/>
            <a:ext cx="699151" cy="699151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115A0D6E-FFDD-4CE7-9687-368AE1364DE2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6541232" y="2151994"/>
            <a:ext cx="989782" cy="416750"/>
          </a:xfrm>
          <a:prstGeom prst="rect">
            <a:avLst/>
          </a:prstGeom>
          <a:solidFill>
            <a:schemeClr val="bg2"/>
          </a:solidFill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5DA1B12E-72EC-47C0-A4D3-0AD8BA556B4C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4747448" y="2832764"/>
            <a:ext cx="1894880" cy="378975"/>
          </a:xfrm>
          <a:prstGeom prst="rect">
            <a:avLst/>
          </a:prstGeom>
          <a:solidFill>
            <a:schemeClr val="bg2"/>
          </a:solidFill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2765F278-2CDC-4E1D-995A-1B4DFC966E4D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7181048" y="2820647"/>
            <a:ext cx="1683756" cy="403210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44BAE9C2-2C8D-4B68-89E4-DF8C244D6A12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3673410" y="3806659"/>
            <a:ext cx="1492378" cy="395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432183"/>
      </p:ext>
    </p:extLst>
  </p:cSld>
  <p:clrMapOvr>
    <a:masterClrMapping/>
  </p:clrMapOvr>
</p:sld>
</file>

<file path=ppt/theme/theme1.xml><?xml version="1.0" encoding="utf-8"?>
<a:theme xmlns:a="http://schemas.openxmlformats.org/drawingml/2006/main" name="2021 Dell Tech template">
  <a:themeElements>
    <a:clrScheme name="Dell New VID">
      <a:dk1>
        <a:srgbClr val="444444"/>
      </a:dk1>
      <a:lt1>
        <a:srgbClr val="0076CE"/>
      </a:lt1>
      <a:dk2>
        <a:srgbClr val="FFFFFF"/>
      </a:dk2>
      <a:lt2>
        <a:srgbClr val="000000"/>
      </a:lt2>
      <a:accent1>
        <a:srgbClr val="00447C"/>
      </a:accent1>
      <a:accent2>
        <a:srgbClr val="6EA204"/>
      </a:accent2>
      <a:accent3>
        <a:srgbClr val="F2AF00"/>
      </a:accent3>
      <a:accent4>
        <a:srgbClr val="EE6411"/>
      </a:accent4>
      <a:accent5>
        <a:srgbClr val="CE1126"/>
      </a:accent5>
      <a:accent6>
        <a:srgbClr val="41B6E6"/>
      </a:accent6>
      <a:hlink>
        <a:srgbClr val="0076CE"/>
      </a:hlink>
      <a:folHlink>
        <a:srgbClr val="6E2585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 w="12700">
          <a:solidFill>
            <a:schemeClr val="bg2"/>
          </a:solidFill>
        </a:ln>
      </a:spPr>
      <a:bodyPr rtlCol="0" anchor="ctr"/>
      <a:lstStyle>
        <a:defPPr algn="ctr">
          <a:defRPr sz="1200" dirty="0" smtClean="0">
            <a:solidFill>
              <a:schemeClr val="bg2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lIns="0" tIns="0" rIns="0" bIns="0" rtlCol="0">
        <a:spAutoFit/>
      </a:bodyPr>
      <a:lstStyle>
        <a:defPPr algn="ctr">
          <a:defRPr sz="18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-18501_2020_ppt_template_v2.potx" id="{8EE0A804-4CB6-44EA-A4B4-C7D1EB27F55F}" vid="{F7FFB47B-E2F5-4219-83D1-256A9C18175C}"/>
    </a:ext>
  </a:extLst>
</a:theme>
</file>

<file path=ppt/theme/theme2.xml><?xml version="1.0" encoding="utf-8"?>
<a:theme xmlns:a="http://schemas.openxmlformats.org/drawingml/2006/main" name="Office Theme">
  <a:themeElements>
    <a:clrScheme name="Dell New VID">
      <a:dk1>
        <a:srgbClr val="444444"/>
      </a:dk1>
      <a:lt1>
        <a:srgbClr val="0076CE"/>
      </a:lt1>
      <a:dk2>
        <a:srgbClr val="FFFFFF"/>
      </a:dk2>
      <a:lt2>
        <a:srgbClr val="000000"/>
      </a:lt2>
      <a:accent1>
        <a:srgbClr val="00447C"/>
      </a:accent1>
      <a:accent2>
        <a:srgbClr val="6EA204"/>
      </a:accent2>
      <a:accent3>
        <a:srgbClr val="F2AF00"/>
      </a:accent3>
      <a:accent4>
        <a:srgbClr val="EE6411"/>
      </a:accent4>
      <a:accent5>
        <a:srgbClr val="CE1126"/>
      </a:accent5>
      <a:accent6>
        <a:srgbClr val="41B6E6"/>
      </a:accent6>
      <a:hlink>
        <a:srgbClr val="0076CE"/>
      </a:hlink>
      <a:folHlink>
        <a:srgbClr val="6E2585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Dell New VID">
      <a:dk1>
        <a:srgbClr val="444444"/>
      </a:dk1>
      <a:lt1>
        <a:srgbClr val="0076CE"/>
      </a:lt1>
      <a:dk2>
        <a:srgbClr val="FFFFFF"/>
      </a:dk2>
      <a:lt2>
        <a:srgbClr val="000000"/>
      </a:lt2>
      <a:accent1>
        <a:srgbClr val="00447C"/>
      </a:accent1>
      <a:accent2>
        <a:srgbClr val="6EA204"/>
      </a:accent2>
      <a:accent3>
        <a:srgbClr val="F2AF00"/>
      </a:accent3>
      <a:accent4>
        <a:srgbClr val="EE6411"/>
      </a:accent4>
      <a:accent5>
        <a:srgbClr val="CE1126"/>
      </a:accent5>
      <a:accent6>
        <a:srgbClr val="41B6E6"/>
      </a:accent6>
      <a:hlink>
        <a:srgbClr val="0076CE"/>
      </a:hlink>
      <a:folHlink>
        <a:srgbClr val="6E2585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62CDE488339E478900B408406DBA04" ma:contentTypeVersion="10" ma:contentTypeDescription="Create a new document." ma:contentTypeScope="" ma:versionID="8b6aed59aaaad05f1153f13b319b56eb">
  <xsd:schema xmlns:xsd="http://www.w3.org/2001/XMLSchema" xmlns:xs="http://www.w3.org/2001/XMLSchema" xmlns:p="http://schemas.microsoft.com/office/2006/metadata/properties" xmlns:ns2="f73b0dce-6a4e-43c2-a36e-9e5b81e94b53" xmlns:ns3="541044a6-ce8b-4113-99ec-ad750569e2df" targetNamespace="http://schemas.microsoft.com/office/2006/metadata/properties" ma:root="true" ma:fieldsID="6846564465d71d13a1526ebe7ac4668d" ns2:_="" ns3:_="">
    <xsd:import namespace="f73b0dce-6a4e-43c2-a36e-9e5b81e94b53"/>
    <xsd:import namespace="541044a6-ce8b-4113-99ec-ad750569e2d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3b0dce-6a4e-43c2-a36e-9e5b81e94b5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1044a6-ce8b-4113-99ec-ad750569e2df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E7510F3-3351-48AA-927B-B9787F20A9AE}">
  <ds:schemaRefs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www.w3.org/XML/1998/namespace"/>
    <ds:schemaRef ds:uri="http://purl.org/dc/terms/"/>
    <ds:schemaRef ds:uri="541044a6-ce8b-4113-99ec-ad750569e2df"/>
    <ds:schemaRef ds:uri="http://schemas.microsoft.com/office/2006/metadata/properties"/>
    <ds:schemaRef ds:uri="http://purl.org/dc/elements/1.1/"/>
    <ds:schemaRef ds:uri="http://schemas.microsoft.com/office/infopath/2007/PartnerControls"/>
    <ds:schemaRef ds:uri="f73b0dce-6a4e-43c2-a36e-9e5b81e94b53"/>
  </ds:schemaRefs>
</ds:datastoreItem>
</file>

<file path=customXml/itemProps2.xml><?xml version="1.0" encoding="utf-8"?>
<ds:datastoreItem xmlns:ds="http://schemas.openxmlformats.org/officeDocument/2006/customXml" ds:itemID="{9A71A762-296F-429B-8EA7-BC76AC6DFD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3b0dce-6a4e-43c2-a36e-9e5b81e94b53"/>
    <ds:schemaRef ds:uri="541044a6-ce8b-4113-99ec-ad750569e2d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ECBAA7C-BC5F-4213-AC4D-E665D11FD26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2020 Dell Tech template</Template>
  <TotalTime>0</TotalTime>
  <Words>683</Words>
  <Application>Microsoft Office PowerPoint</Application>
  <PresentationFormat>On-screen Show (16:9)</PresentationFormat>
  <Paragraphs>187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Wingdings</vt:lpstr>
      <vt:lpstr>2021 Dell Tech template</vt:lpstr>
      <vt:lpstr>PowerPoint Presentation</vt:lpstr>
      <vt:lpstr>STEMAspire UK 2023</vt:lpstr>
      <vt:lpstr>STEMAspire UK Launch Plan</vt:lpstr>
      <vt:lpstr>STEMAspire 2022 Virtual Events Roadmap Example of previous year – to be updated for 2022/2023</vt:lpstr>
      <vt:lpstr>Introducing our STEMAspire UK Core Team</vt:lpstr>
      <vt:lpstr>Interested in becoming a Mentor?</vt:lpstr>
      <vt:lpstr>The Role of a STEMAspire UK Mentor</vt:lpstr>
      <vt:lpstr>THANK YOU for supporting STEMAspire UK</vt:lpstr>
    </vt:vector>
  </TitlesOfParts>
  <Company>Dell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Process, Strategy, OrgChart and Timeline Examples</dc:title>
  <dc:creator>LeBlanc, Denise</dc:creator>
  <cp:lastModifiedBy>Maristela Parfitt</cp:lastModifiedBy>
  <cp:revision>66</cp:revision>
  <cp:lastPrinted>2018-09-10T14:53:10Z</cp:lastPrinted>
  <dcterms:created xsi:type="dcterms:W3CDTF">2019-12-12T18:00:50Z</dcterms:created>
  <dcterms:modified xsi:type="dcterms:W3CDTF">2022-10-04T12:40:50Z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de70ee2-0cb4-4d60-aee5-75ef2c4c8a90_Enabled">
    <vt:lpwstr>True</vt:lpwstr>
  </property>
  <property fmtid="{D5CDD505-2E9C-101B-9397-08002B2CF9AE}" pid="3" name="MSIP_Label_7de70ee2-0cb4-4d60-aee5-75ef2c4c8a90_SiteId">
    <vt:lpwstr>945c199a-83a2-4e80-9f8c-5a91be5752dd</vt:lpwstr>
  </property>
  <property fmtid="{D5CDD505-2E9C-101B-9397-08002B2CF9AE}" pid="4" name="MSIP_Label_7de70ee2-0cb4-4d60-aee5-75ef2c4c8a90_Owner">
    <vt:lpwstr>denise.leblanc@emc.com</vt:lpwstr>
  </property>
  <property fmtid="{D5CDD505-2E9C-101B-9397-08002B2CF9AE}" pid="5" name="MSIP_Label_7de70ee2-0cb4-4d60-aee5-75ef2c4c8a90_SetDate">
    <vt:lpwstr>2019-11-21T18:23:02.3023958Z</vt:lpwstr>
  </property>
  <property fmtid="{D5CDD505-2E9C-101B-9397-08002B2CF9AE}" pid="6" name="MSIP_Label_7de70ee2-0cb4-4d60-aee5-75ef2c4c8a90_Name">
    <vt:lpwstr>Internal Use</vt:lpwstr>
  </property>
  <property fmtid="{D5CDD505-2E9C-101B-9397-08002B2CF9AE}" pid="7" name="MSIP_Label_7de70ee2-0cb4-4d60-aee5-75ef2c4c8a90_Application">
    <vt:lpwstr>Microsoft Azure Information Protection</vt:lpwstr>
  </property>
  <property fmtid="{D5CDD505-2E9C-101B-9397-08002B2CF9AE}" pid="8" name="MSIP_Label_7de70ee2-0cb4-4d60-aee5-75ef2c4c8a90_Extended_MSFT_Method">
    <vt:lpwstr>Manual</vt:lpwstr>
  </property>
  <property fmtid="{D5CDD505-2E9C-101B-9397-08002B2CF9AE}" pid="9" name="MSIP_Label_da6fab74-d5af-4af7-a9a4-78d84655a626_Enabled">
    <vt:lpwstr>True</vt:lpwstr>
  </property>
  <property fmtid="{D5CDD505-2E9C-101B-9397-08002B2CF9AE}" pid="10" name="MSIP_Label_da6fab74-d5af-4af7-a9a4-78d84655a626_SiteId">
    <vt:lpwstr>945c199a-83a2-4e80-9f8c-5a91be5752dd</vt:lpwstr>
  </property>
  <property fmtid="{D5CDD505-2E9C-101B-9397-08002B2CF9AE}" pid="11" name="MSIP_Label_da6fab74-d5af-4af7-a9a4-78d84655a626_Owner">
    <vt:lpwstr>denise.leblanc@emc.com</vt:lpwstr>
  </property>
  <property fmtid="{D5CDD505-2E9C-101B-9397-08002B2CF9AE}" pid="12" name="MSIP_Label_da6fab74-d5af-4af7-a9a4-78d84655a626_SetDate">
    <vt:lpwstr>2019-11-21T18:23:02.3023958Z</vt:lpwstr>
  </property>
  <property fmtid="{D5CDD505-2E9C-101B-9397-08002B2CF9AE}" pid="13" name="MSIP_Label_da6fab74-d5af-4af7-a9a4-78d84655a626_Name">
    <vt:lpwstr>Visual Marking</vt:lpwstr>
  </property>
  <property fmtid="{D5CDD505-2E9C-101B-9397-08002B2CF9AE}" pid="14" name="MSIP_Label_da6fab74-d5af-4af7-a9a4-78d84655a626_Application">
    <vt:lpwstr>Microsoft Azure Information Protection</vt:lpwstr>
  </property>
  <property fmtid="{D5CDD505-2E9C-101B-9397-08002B2CF9AE}" pid="15" name="MSIP_Label_da6fab74-d5af-4af7-a9a4-78d84655a626_Parent">
    <vt:lpwstr>7de70ee2-0cb4-4d60-aee5-75ef2c4c8a90</vt:lpwstr>
  </property>
  <property fmtid="{D5CDD505-2E9C-101B-9397-08002B2CF9AE}" pid="16" name="MSIP_Label_da6fab74-d5af-4af7-a9a4-78d84655a626_Extended_MSFT_Method">
    <vt:lpwstr>Manual</vt:lpwstr>
  </property>
  <property fmtid="{D5CDD505-2E9C-101B-9397-08002B2CF9AE}" pid="17" name="aiplabel">
    <vt:lpwstr>Internal Use Visual Marking</vt:lpwstr>
  </property>
  <property fmtid="{D5CDD505-2E9C-101B-9397-08002B2CF9AE}" pid="18" name="ContentTypeId">
    <vt:lpwstr>0x0101004862CDE488339E478900B408406DBA04</vt:lpwstr>
  </property>
</Properties>
</file>