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6" r:id="rId2"/>
    <p:sldId id="257" r:id="rId3"/>
    <p:sldId id="258" r:id="rId4"/>
    <p:sldId id="259" r:id="rId5"/>
    <p:sldId id="269" r:id="rId6"/>
    <p:sldId id="260" r:id="rId7"/>
    <p:sldId id="270" r:id="rId8"/>
    <p:sldId id="261" r:id="rId9"/>
    <p:sldId id="267" r:id="rId10"/>
    <p:sldId id="262" r:id="rId11"/>
    <p:sldId id="263" r:id="rId12"/>
    <p:sldId id="264" r:id="rId13"/>
    <p:sldId id="265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7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76D3D-1E6E-4603-A8AD-2E78EE2EAFBD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91CB-3B66-402D-9C06-45BEC6521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1769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76D3D-1E6E-4603-A8AD-2E78EE2EAFBD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91CB-3B66-402D-9C06-45BEC6521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440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76D3D-1E6E-4603-A8AD-2E78EE2EAFBD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91CB-3B66-402D-9C06-45BEC6521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128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76D3D-1E6E-4603-A8AD-2E78EE2EAFBD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91CB-3B66-402D-9C06-45BEC6521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232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76D3D-1E6E-4603-A8AD-2E78EE2EAFBD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91CB-3B66-402D-9C06-45BEC6521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604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76D3D-1E6E-4603-A8AD-2E78EE2EAFBD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91CB-3B66-402D-9C06-45BEC6521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823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76D3D-1E6E-4603-A8AD-2E78EE2EAFBD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91CB-3B66-402D-9C06-45BEC6521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076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76D3D-1E6E-4603-A8AD-2E78EE2EAFBD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91CB-3B66-402D-9C06-45BEC6521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691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76D3D-1E6E-4603-A8AD-2E78EE2EAFBD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91CB-3B66-402D-9C06-45BEC6521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7795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76D3D-1E6E-4603-A8AD-2E78EE2EAFBD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91CB-3B66-402D-9C06-45BEC6521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250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76D3D-1E6E-4603-A8AD-2E78EE2EAFBD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91CB-3B66-402D-9C06-45BEC6521866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289531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76D3D-1E6E-4603-A8AD-2E78EE2EAFBD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91CB-3B66-402D-9C06-45BEC6521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9493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76D3D-1E6E-4603-A8AD-2E78EE2EAFBD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91CB-3B66-402D-9C06-45BEC6521866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078282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76D3D-1E6E-4603-A8AD-2E78EE2EAFBD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91CB-3B66-402D-9C06-45BEC6521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7158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76D3D-1E6E-4603-A8AD-2E78EE2EAFBD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91CB-3B66-402D-9C06-45BEC6521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1414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76D3D-1E6E-4603-A8AD-2E78EE2EAFBD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391CB-3B66-402D-9C06-45BEC6521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941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876D3D-1E6E-4603-A8AD-2E78EE2EAFBD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CE391CB-3B66-402D-9C06-45BEC65218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310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69" r:id="rId6"/>
    <p:sldLayoutId id="2147483770" r:id="rId7"/>
    <p:sldLayoutId id="2147483771" r:id="rId8"/>
    <p:sldLayoutId id="2147483772" r:id="rId9"/>
    <p:sldLayoutId id="2147483773" r:id="rId10"/>
    <p:sldLayoutId id="2147483774" r:id="rId11"/>
    <p:sldLayoutId id="2147483775" r:id="rId12"/>
    <p:sldLayoutId id="2147483776" r:id="rId13"/>
    <p:sldLayoutId id="2147483777" r:id="rId14"/>
    <p:sldLayoutId id="2147483778" r:id="rId15"/>
    <p:sldLayoutId id="214748377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ollege.police.uk/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386FF67-E234-56C7-66D3-6A624F4EEF2F}"/>
              </a:ext>
            </a:extLst>
          </p:cNvPr>
          <p:cNvSpPr txBox="1"/>
          <p:nvPr/>
        </p:nvSpPr>
        <p:spPr>
          <a:xfrm>
            <a:off x="957943" y="1384158"/>
            <a:ext cx="9622972" cy="38003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does the integration of information and intelligence enhance the effectiveness</a:t>
            </a:r>
          </a:p>
          <a:p>
            <a:pPr algn="ctr">
              <a:lnSpc>
                <a:spcPct val="200000"/>
              </a:lnSpc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both operational and digital policing?</a:t>
            </a:r>
            <a:endParaRPr lang="ro-RO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  <a:buNone/>
            </a:pPr>
            <a:endParaRPr lang="ro-RO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Marian Ionut Malasincu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 2312613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93694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FD247AE-E578-2399-D11B-E8C8F8B5BA36}"/>
              </a:ext>
            </a:extLst>
          </p:cNvPr>
          <p:cNvSpPr txBox="1"/>
          <p:nvPr/>
        </p:nvSpPr>
        <p:spPr>
          <a:xfrm>
            <a:off x="500743" y="1240124"/>
            <a:ext cx="10983685" cy="410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US" sz="20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>
              <a:lnSpc>
                <a:spcPct val="2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Policing is increasingly shaped by data-driven and intelligence-led approaches (College of Policing, 2023). Information refers to raw, unprocessed data from policing sources. </a:t>
            </a:r>
          </a:p>
          <a:p>
            <a:pPr marL="342900" marR="0" indent="-342900">
              <a:lnSpc>
                <a:spcPct val="2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Intelligence is analyzed information used for decision-making (Europol, 2023).</a:t>
            </a:r>
            <a:endParaRPr lang="en-US" sz="2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>
              <a:lnSpc>
                <a:spcPct val="2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Operational policing involves frontline law enforcement activity.</a:t>
            </a:r>
            <a:endParaRPr lang="en-US" sz="2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>
              <a:lnSpc>
                <a:spcPct val="2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policing involves technology-enabled and cyber-focused policing functions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Innes, 2006). </a:t>
            </a:r>
            <a:endParaRPr lang="en-US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5570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F141FE-6887-315A-F33C-27E21677D1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026CBE-13D4-023A-E803-14758FBF3FD8}"/>
              </a:ext>
            </a:extLst>
          </p:cNvPr>
          <p:cNvSpPr txBox="1"/>
          <p:nvPr/>
        </p:nvSpPr>
        <p:spPr>
          <a:xfrm>
            <a:off x="1189265" y="967524"/>
            <a:ext cx="6101442" cy="49229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INTEGRATION?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Combining multiple data sources into one system (Europol, 2023)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Intelligence-led policing (ILP) approach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Real-time data sharing across agencies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of databases, surveillance, analytics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Example: linking CCTV + crime databases + communications data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86DABE-B29B-8005-5C7A-522596EACE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2514" y="1698172"/>
            <a:ext cx="3690256" cy="3984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968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0ED7CA-D6C1-B587-2312-33A32CA417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7E47779-1BE4-9789-E677-62503944B359}"/>
              </a:ext>
            </a:extLst>
          </p:cNvPr>
          <p:cNvSpPr txBox="1"/>
          <p:nvPr/>
        </p:nvSpPr>
        <p:spPr>
          <a:xfrm>
            <a:off x="438151" y="967653"/>
            <a:ext cx="6601627" cy="43073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LEGAL FRAMEWORKS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Protection Act 2018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Regulates how personal data is collected and used, ensuring privacy and security (UK Government, 2018).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GDPR regulations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Sets rules for lawful, transparent data processing with some national security exemptions (UK Government, 2018).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7ABEE2E-6E4B-6DE6-B16C-596198844B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3686" y="1225437"/>
            <a:ext cx="4735285" cy="4685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233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B03ADAF-EB72-F3F6-0D1B-409F03B32419}"/>
              </a:ext>
            </a:extLst>
          </p:cNvPr>
          <p:cNvSpPr txBox="1"/>
          <p:nvPr/>
        </p:nvSpPr>
        <p:spPr>
          <a:xfrm>
            <a:off x="627961" y="657790"/>
            <a:ext cx="8791461" cy="55385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Investigatory Powers Act 2016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legal authority for surveillance and data interception with oversight (UK Government, 2016).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 Rights Act 1998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Protects fundamental rights, including privacy, in intelligence activities (UK Government, 1998).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These frameworks provide legal boundaries for intelligence collection and use (Ratcliffe, 2016).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They balance security needs with individual rights and accountability.</a:t>
            </a:r>
          </a:p>
        </p:txBody>
      </p:sp>
    </p:spTree>
    <p:extLst>
      <p:ext uri="{BB962C8B-B14F-4D97-AF65-F5344CB8AC3E}">
        <p14:creationId xmlns:p14="http://schemas.microsoft.com/office/powerpoint/2010/main" val="1552276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722112-4E25-92B9-D2C1-CB89EDA3A0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068E189-8308-27C7-EA94-F94EFC8135D7}"/>
              </a:ext>
            </a:extLst>
          </p:cNvPr>
          <p:cNvSpPr txBox="1"/>
          <p:nvPr/>
        </p:nvSpPr>
        <p:spPr>
          <a:xfrm>
            <a:off x="732065" y="1324767"/>
            <a:ext cx="6027964" cy="39996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ETHICS &amp; GUIDANCE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College of Policing Code of Ethics (2023)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professional standards guiding ethical behavior in policing.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Necessity and proportionality principles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Ensure intelligence activities are justified and not excessive (College of Policing, 2023).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65E2FD-EFB1-038A-DAF8-9AAA461F3A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0029" y="771388"/>
            <a:ext cx="4858000" cy="5315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5368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70FEDAA-E1FC-B29B-254C-61245E282027}"/>
              </a:ext>
            </a:extLst>
          </p:cNvPr>
          <p:cNvSpPr txBox="1"/>
          <p:nvPr/>
        </p:nvSpPr>
        <p:spPr>
          <a:xfrm>
            <a:off x="848298" y="967524"/>
            <a:ext cx="8813494" cy="49229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minimization practices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 data collection to what is strictly required for policing purposes.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Accountability in intelligence use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Requires clear responsibility and oversight in how intelligence is handled (College of Policing, 2023).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Maintains public trust in policing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transparency and ethical conduct to build and sustain public confidence (College of Policing, 2023).</a:t>
            </a:r>
          </a:p>
        </p:txBody>
      </p:sp>
    </p:spTree>
    <p:extLst>
      <p:ext uri="{BB962C8B-B14F-4D97-AF65-F5344CB8AC3E}">
        <p14:creationId xmlns:p14="http://schemas.microsoft.com/office/powerpoint/2010/main" val="304663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EF3B7E-CA53-0677-BE39-AA1B017043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0BA39D2-9AA9-864D-1A20-C8315869AFC0}"/>
              </a:ext>
            </a:extLst>
          </p:cNvPr>
          <p:cNvSpPr txBox="1"/>
          <p:nvPr/>
        </p:nvSpPr>
        <p:spPr>
          <a:xfrm>
            <a:off x="544286" y="351971"/>
            <a:ext cx="11103428" cy="61540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en-US" sz="19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– OPERATIONAL POLICING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9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Faster incident response times – enables officers to act quickly using real-time intelligence.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9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Improved suspect identification (Home Office, 2022) – supports accurate identification through linked data systems.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9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efficient allocation of police resources – allows deployment based on intelligence-led priorities (James, 2013).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9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Enhanced situational awareness – improves understanding of unfolding incidents and risks (Ratcliffe, 2016).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9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Real-time intelligence sharing – ensures coordination between different units and agencies (Home Office, 2022).</a:t>
            </a:r>
          </a:p>
        </p:txBody>
      </p:sp>
    </p:spTree>
    <p:extLst>
      <p:ext uri="{BB962C8B-B14F-4D97-AF65-F5344CB8AC3E}">
        <p14:creationId xmlns:p14="http://schemas.microsoft.com/office/powerpoint/2010/main" val="17668471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8B704F-5717-9F17-8646-C7CD5BEAD6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91AC7C8-406B-75B2-28E8-89EAC18E6765}"/>
              </a:ext>
            </a:extLst>
          </p:cNvPr>
          <p:cNvSpPr txBox="1"/>
          <p:nvPr/>
        </p:nvSpPr>
        <p:spPr>
          <a:xfrm>
            <a:off x="304800" y="406399"/>
            <a:ext cx="7554686" cy="55385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– DIGITAL POLICING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Cybercrime detection and prevention through advanced digital tools (Europol, 2023).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AI-driven analysis of large datasets to support faster investigations.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Predictive policing models to anticipate and prevent crime (Innes, 2006).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Real-time surveillance systems for rapid response to incidents.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Pattern recognition in criminal behavior to identify trends and links (Europol, 2023).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800B34-EA01-C41D-6A32-F440AAD8ED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4543" y="1311001"/>
            <a:ext cx="3810000" cy="4170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5441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55F270-DDE2-926B-9696-2B23441C0A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B3BD804-0F0A-8F08-D73D-344085FF290E}"/>
              </a:ext>
            </a:extLst>
          </p:cNvPr>
          <p:cNvSpPr txBox="1"/>
          <p:nvPr/>
        </p:nvSpPr>
        <p:spPr>
          <a:xfrm>
            <a:off x="685800" y="388596"/>
            <a:ext cx="10297885" cy="5850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sz="1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CHALLENGES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Privacy and surveillance concerns (McCartney &amp; Shorter, 2022) – increased data collection can raise issues around civil liberties and public trust.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Algorithmic bias in AI systems – automated systems may produce unfair or discriminatory outcomes based on biased data (College of Policing, 2023).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overload and misinterpretation – excessive information can reduce analytical accuracy and slow decision-making (James, 2013).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Inter-agency communication issues – inconsistent systems.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Cybersecurity risks – integrated systems may be vulnerable to hacking or data breaches (College of Policing, 2023).</a:t>
            </a:r>
          </a:p>
        </p:txBody>
      </p:sp>
    </p:spTree>
    <p:extLst>
      <p:ext uri="{BB962C8B-B14F-4D97-AF65-F5344CB8AC3E}">
        <p14:creationId xmlns:p14="http://schemas.microsoft.com/office/powerpoint/2010/main" val="14668404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F177A3-6FBD-0356-B3BA-C3BC756F41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233B378-CCAC-9CB8-20E8-47D3DCEA2874}"/>
              </a:ext>
            </a:extLst>
          </p:cNvPr>
          <p:cNvSpPr txBox="1"/>
          <p:nvPr/>
        </p:nvSpPr>
        <p:spPr>
          <a:xfrm>
            <a:off x="478970" y="1081314"/>
            <a:ext cx="10417629" cy="49226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PREDICTIVE POLICING IN PRACTICE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Predictive policing uses historical crime data and algorithms to forecast potential crime hotspots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Babuta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2021)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Police forces apply these systems to allocate patrols in high-risk areas before incidents occur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a proactive policing approach, shifting from reactive to preventative strategies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Improves operational efficiency by targeting resources based on risk patterns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concerns exist around bias in data and potential unfair targeting of communities (Ratcliffe, 2016). </a:t>
            </a:r>
          </a:p>
        </p:txBody>
      </p:sp>
    </p:spTree>
    <p:extLst>
      <p:ext uri="{BB962C8B-B14F-4D97-AF65-F5344CB8AC3E}">
        <p14:creationId xmlns:p14="http://schemas.microsoft.com/office/powerpoint/2010/main" val="10836533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8954C5-2523-0A40-0DD0-660C0F5E04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2413936-507D-7C8D-8AE7-CC7407DBC48A}"/>
              </a:ext>
            </a:extLst>
          </p:cNvPr>
          <p:cNvSpPr txBox="1"/>
          <p:nvPr/>
        </p:nvSpPr>
        <p:spPr>
          <a:xfrm>
            <a:off x="492580" y="659748"/>
            <a:ext cx="5875564" cy="49229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Improves efficiency and decision-making (College of Policing, 2023).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Strengthens proactive policing strategies.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 risks civil liberties and privacy (McCartney &amp; Shorter, 2022).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Potential misuse of surveillance data.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Requires strong oversight and governance.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48ADFB-DDF9-0180-0BC7-D781E106A8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7743" y="1164771"/>
            <a:ext cx="4833257" cy="4452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4047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5DD288-3018-9BD1-7A25-A169BA6CE2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A8A2860-E9E1-3E5F-03CD-E9EB1EFD907C}"/>
              </a:ext>
            </a:extLst>
          </p:cNvPr>
          <p:cNvSpPr txBox="1"/>
          <p:nvPr/>
        </p:nvSpPr>
        <p:spPr>
          <a:xfrm>
            <a:off x="1015093" y="1212895"/>
            <a:ext cx="9293678" cy="36918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TIMELINE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 1: Topic selection &amp; planning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 2: Literature review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Babuta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2021; Europol, 2023)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 3: Slide development &amp; structuring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 4: Final editing and rehearsal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Ongoing: Refinement using academic sources</a:t>
            </a:r>
          </a:p>
        </p:txBody>
      </p:sp>
    </p:spTree>
    <p:extLst>
      <p:ext uri="{BB962C8B-B14F-4D97-AF65-F5344CB8AC3E}">
        <p14:creationId xmlns:p14="http://schemas.microsoft.com/office/powerpoint/2010/main" val="34351887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164AA2-A6EB-0553-6F4E-AD513BFF55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7A112E2-137C-1A7C-0D3A-7542EC6FDD8C}"/>
              </a:ext>
            </a:extLst>
          </p:cNvPr>
          <p:cNvSpPr txBox="1"/>
          <p:nvPr/>
        </p:nvSpPr>
        <p:spPr>
          <a:xfrm>
            <a:off x="598716" y="991498"/>
            <a:ext cx="9818914" cy="55385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>
              <a:lnSpc>
                <a:spcPct val="200000"/>
              </a:lnSpc>
            </a:pP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Babuta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(2021)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Artificial Intelligence in Policing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Royal United Services Institute.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College of Policing (2023)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Intelligence Management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https://www.college.police.uk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Europol (2023)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 Serious and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Organised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Crime Threat Assessment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The Hague: Europol.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Home Office (2022)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Ethics Framework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UK Government.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Innes, M. (2006)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Policing Uncertainty: Countering Terror Through Community Intelligence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Routledge.</a:t>
            </a:r>
          </a:p>
          <a:p>
            <a:pPr>
              <a:lnSpc>
                <a:spcPct val="20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30492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6A749E-FE13-A1ED-23EA-7EEBC3B14739}"/>
              </a:ext>
            </a:extLst>
          </p:cNvPr>
          <p:cNvSpPr txBox="1"/>
          <p:nvPr/>
        </p:nvSpPr>
        <p:spPr>
          <a:xfrm>
            <a:off x="609601" y="954652"/>
            <a:ext cx="10156370" cy="36918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James, A.D. (2013)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Intelligence-Led Policing and the Role of the National Intelligence Model in the UK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Basingstoke: Palgrave Macmillan.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McCartney, C. and Shorter, S. (2022) ‘Data-driven policing and ethics’,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Policing and Society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32(5), pp. 567–582.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Ratcliffe, J.H. (2016)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Intelligence-Led Policing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2nd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Routledge.</a:t>
            </a:r>
          </a:p>
          <a:p>
            <a:pPr>
              <a:lnSpc>
                <a:spcPct val="20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673374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97</TotalTime>
  <Words>921</Words>
  <Application>Microsoft Office PowerPoint</Application>
  <PresentationFormat>Widescreen</PresentationFormat>
  <Paragraphs>84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Times New Roman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</dc:creator>
  <cp:lastModifiedBy>Marian Malasincu</cp:lastModifiedBy>
  <cp:revision>22</cp:revision>
  <dcterms:created xsi:type="dcterms:W3CDTF">2026-04-14T17:17:49Z</dcterms:created>
  <dcterms:modified xsi:type="dcterms:W3CDTF">2026-04-28T19:21:03Z</dcterms:modified>
</cp:coreProperties>
</file>