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9" r:id="rId4"/>
    <p:sldId id="260" r:id="rId5"/>
    <p:sldId id="262" r:id="rId6"/>
    <p:sldId id="263" r:id="rId7"/>
    <p:sldId id="264" r:id="rId8"/>
    <p:sldId id="265"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331A0B"/>
    <a:srgbClr val="5AC6C6"/>
    <a:srgbClr val="263F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0C49550-FD00-4331-900A-267AA6EE7F0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279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spTree>
    <p:extLst>
      <p:ext uri="{BB962C8B-B14F-4D97-AF65-F5344CB8AC3E}">
        <p14:creationId xmlns:p14="http://schemas.microsoft.com/office/powerpoint/2010/main" val="18073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515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528217-E15A-4887-A68B-925927E8405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49550-FD00-4331-900A-267AA6EE7F02}"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1384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528217-E15A-4887-A68B-925927E84051}" type="datetimeFigureOut">
              <a:rPr lang="en-GB" smtClean="0"/>
              <a:t>31/01/2022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C49550-FD00-4331-900A-267AA6EE7F0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19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528217-E15A-4887-A68B-925927E84051}" type="datetimeFigureOut">
              <a:rPr lang="en-GB" smtClean="0"/>
              <a:t>31/01/2022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C49550-FD00-4331-900A-267AA6EE7F0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3251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528217-E15A-4887-A68B-925927E84051}" type="datetimeFigureOut">
              <a:rPr lang="en-GB" smtClean="0"/>
              <a:t>31/01/2022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C49550-FD00-4331-900A-267AA6EE7F02}" type="slidenum">
              <a:rPr lang="en-GB" smtClean="0"/>
              <a:t>‹#›</a:t>
            </a:fld>
            <a:endParaRPr lang="en-GB"/>
          </a:p>
        </p:txBody>
      </p:sp>
    </p:spTree>
    <p:extLst>
      <p:ext uri="{BB962C8B-B14F-4D97-AF65-F5344CB8AC3E}">
        <p14:creationId xmlns:p14="http://schemas.microsoft.com/office/powerpoint/2010/main" val="356173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528217-E15A-4887-A68B-925927E8405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49550-FD00-4331-900A-267AA6EE7F0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8254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528217-E15A-4887-A68B-925927E8405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49550-FD00-4331-900A-267AA6EE7F02}" type="slidenum">
              <a:rPr lang="en-GB" smtClean="0"/>
              <a:t>‹#›</a:t>
            </a:fld>
            <a:endParaRPr lang="en-GB"/>
          </a:p>
        </p:txBody>
      </p:sp>
    </p:spTree>
    <p:extLst>
      <p:ext uri="{BB962C8B-B14F-4D97-AF65-F5344CB8AC3E}">
        <p14:creationId xmlns:p14="http://schemas.microsoft.com/office/powerpoint/2010/main" val="248408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528217-E15A-4887-A68B-925927E8405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49550-FD00-4331-900A-267AA6EE7F02}" type="slidenum">
              <a:rPr lang="en-GB" smtClean="0"/>
              <a:t>‹#›</a:t>
            </a:fld>
            <a:endParaRPr lang="en-GB"/>
          </a:p>
        </p:txBody>
      </p:sp>
    </p:spTree>
    <p:extLst>
      <p:ext uri="{BB962C8B-B14F-4D97-AF65-F5344CB8AC3E}">
        <p14:creationId xmlns:p14="http://schemas.microsoft.com/office/powerpoint/2010/main" val="1223782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8132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129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spTree>
    <p:extLst>
      <p:ext uri="{BB962C8B-B14F-4D97-AF65-F5344CB8AC3E}">
        <p14:creationId xmlns:p14="http://schemas.microsoft.com/office/powerpoint/2010/main" val="3555463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213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90165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48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528217-E15A-4887-A68B-925927E8405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49550-FD00-4331-900A-267AA6EE7F0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4129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F528217-E15A-4887-A68B-925927E84051}" type="datetimeFigureOut">
              <a:rPr lang="en-GB" smtClean="0"/>
              <a:t>31/01/2022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C49550-FD00-4331-900A-267AA6EE7F02}" type="slidenum">
              <a:rPr lang="en-GB" smtClean="0"/>
              <a:t>‹#›</a:t>
            </a:fld>
            <a:endParaRPr lang="en-GB"/>
          </a:p>
        </p:txBody>
      </p:sp>
    </p:spTree>
    <p:extLst>
      <p:ext uri="{BB962C8B-B14F-4D97-AF65-F5344CB8AC3E}">
        <p14:creationId xmlns:p14="http://schemas.microsoft.com/office/powerpoint/2010/main" val="127542545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svg"/><Relationship Id="rId18" Type="http://schemas.openxmlformats.org/officeDocument/2006/relationships/image" Target="../media/image23.png"/><Relationship Id="rId3" Type="http://schemas.openxmlformats.org/officeDocument/2006/relationships/image" Target="../media/image8.svg"/><Relationship Id="rId7" Type="http://schemas.openxmlformats.org/officeDocument/2006/relationships/image" Target="../media/image12.svg"/><Relationship Id="rId12" Type="http://schemas.openxmlformats.org/officeDocument/2006/relationships/image" Target="../media/image17.png"/><Relationship Id="rId17" Type="http://schemas.openxmlformats.org/officeDocument/2006/relationships/image" Target="../media/image22.svg"/><Relationship Id="rId2" Type="http://schemas.openxmlformats.org/officeDocument/2006/relationships/image" Target="../media/image7.png"/><Relationship Id="rId16"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5" Type="http://schemas.openxmlformats.org/officeDocument/2006/relationships/image" Target="../media/image20.svg"/><Relationship Id="rId10" Type="http://schemas.openxmlformats.org/officeDocument/2006/relationships/image" Target="../media/image15.png"/><Relationship Id="rId19" Type="http://schemas.openxmlformats.org/officeDocument/2006/relationships/image" Target="../media/image24.svg"/><Relationship Id="rId4" Type="http://schemas.openxmlformats.org/officeDocument/2006/relationships/image" Target="../media/image9.png"/><Relationship Id="rId9" Type="http://schemas.openxmlformats.org/officeDocument/2006/relationships/image" Target="../media/image14.svg"/><Relationship Id="rId14" Type="http://schemas.openxmlformats.org/officeDocument/2006/relationships/image" Target="../media/image19.png"/></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9E9F4-C434-4126-B23C-FA789E418986}"/>
              </a:ext>
            </a:extLst>
          </p:cNvPr>
          <p:cNvSpPr>
            <a:spLocks noGrp="1"/>
          </p:cNvSpPr>
          <p:nvPr>
            <p:ph type="ctrTitle"/>
          </p:nvPr>
        </p:nvSpPr>
        <p:spPr>
          <a:xfrm>
            <a:off x="2408693" y="1538425"/>
            <a:ext cx="7448550" cy="2003644"/>
          </a:xfrm>
        </p:spPr>
        <p:txBody>
          <a:bodyPr/>
          <a:lstStyle/>
          <a:p>
            <a:br>
              <a:rPr lang="en-GB" dirty="0"/>
            </a:br>
            <a:r>
              <a:rPr lang="en-GB" dirty="0">
                <a:solidFill>
                  <a:srgbClr val="331A0B"/>
                </a:solidFill>
                <a:latin typeface="Amasis MT Pro Black" panose="02040A04050005020304" pitchFamily="18" charset="0"/>
              </a:rPr>
              <a:t>Humans &amp; (Musical) Materials.</a:t>
            </a:r>
          </a:p>
        </p:txBody>
      </p:sp>
      <p:sp>
        <p:nvSpPr>
          <p:cNvPr id="3" name="Subtitle 2">
            <a:extLst>
              <a:ext uri="{FF2B5EF4-FFF2-40B4-BE49-F238E27FC236}">
                <a16:creationId xmlns:a16="http://schemas.microsoft.com/office/drawing/2014/main" id="{DCA9DB5D-4B47-413D-BA36-5FA01C3737AF}"/>
              </a:ext>
            </a:extLst>
          </p:cNvPr>
          <p:cNvSpPr>
            <a:spLocks noGrp="1"/>
          </p:cNvSpPr>
          <p:nvPr>
            <p:ph type="subTitle" idx="1"/>
          </p:nvPr>
        </p:nvSpPr>
        <p:spPr>
          <a:xfrm>
            <a:off x="2692398" y="3657597"/>
            <a:ext cx="6815669" cy="1343028"/>
          </a:xfrm>
        </p:spPr>
        <p:txBody>
          <a:bodyPr/>
          <a:lstStyle/>
          <a:p>
            <a:r>
              <a:rPr lang="en-GB" b="1" dirty="0" err="1">
                <a:solidFill>
                  <a:schemeClr val="accent1">
                    <a:lumMod val="50000"/>
                  </a:schemeClr>
                </a:solidFill>
              </a:rPr>
              <a:t>Materialities</a:t>
            </a:r>
            <a:r>
              <a:rPr lang="en-GB" b="1" dirty="0">
                <a:solidFill>
                  <a:schemeClr val="accent1">
                    <a:lumMod val="50000"/>
                  </a:schemeClr>
                </a:solidFill>
              </a:rPr>
              <a:t> in Anthropology ~ Shae Macey-Phillips.</a:t>
            </a:r>
          </a:p>
        </p:txBody>
      </p:sp>
      <p:pic>
        <p:nvPicPr>
          <p:cNvPr id="111" name="Graphic 110" descr="Islamic Drum outline">
            <a:extLst>
              <a:ext uri="{FF2B5EF4-FFF2-40B4-BE49-F238E27FC236}">
                <a16:creationId xmlns:a16="http://schemas.microsoft.com/office/drawing/2014/main" id="{755AAAB0-1B81-4906-80C8-D4320B1D6E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7741" y="4521199"/>
            <a:ext cx="914400" cy="914400"/>
          </a:xfrm>
          <a:prstGeom prst="rect">
            <a:avLst/>
          </a:prstGeom>
        </p:spPr>
      </p:pic>
      <p:pic>
        <p:nvPicPr>
          <p:cNvPr id="113" name="Graphic 112" descr="Banjo with solid fill">
            <a:extLst>
              <a:ext uri="{FF2B5EF4-FFF2-40B4-BE49-F238E27FC236}">
                <a16:creationId xmlns:a16="http://schemas.microsoft.com/office/drawing/2014/main" id="{2F79323E-DB6F-4C15-9C4D-09A7AED99A8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9669254">
            <a:off x="6976567" y="4367098"/>
            <a:ext cx="1103859" cy="1103859"/>
          </a:xfrm>
          <a:prstGeom prst="rect">
            <a:avLst/>
          </a:prstGeom>
        </p:spPr>
      </p:pic>
      <p:pic>
        <p:nvPicPr>
          <p:cNvPr id="115" name="Graphic 114" descr="Disk jockey male with solid fill">
            <a:extLst>
              <a:ext uri="{FF2B5EF4-FFF2-40B4-BE49-F238E27FC236}">
                <a16:creationId xmlns:a16="http://schemas.microsoft.com/office/drawing/2014/main" id="{D355DFE9-CE9F-4B3E-BF3E-3A0A84BAD48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079267" y="4395612"/>
            <a:ext cx="1072268" cy="1072268"/>
          </a:xfrm>
          <a:prstGeom prst="rect">
            <a:avLst/>
          </a:prstGeom>
        </p:spPr>
      </p:pic>
      <p:pic>
        <p:nvPicPr>
          <p:cNvPr id="117" name="Graphic 116" descr="Guitar with solid fill">
            <a:extLst>
              <a:ext uri="{FF2B5EF4-FFF2-40B4-BE49-F238E27FC236}">
                <a16:creationId xmlns:a16="http://schemas.microsoft.com/office/drawing/2014/main" id="{92D0AAC9-378E-4196-8ADE-8F00682D5C1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9483270">
            <a:off x="8123238" y="4573062"/>
            <a:ext cx="1238620" cy="1238620"/>
          </a:xfrm>
          <a:prstGeom prst="rect">
            <a:avLst/>
          </a:prstGeom>
        </p:spPr>
      </p:pic>
      <p:pic>
        <p:nvPicPr>
          <p:cNvPr id="119" name="Graphic 118" descr="Saxophone outline">
            <a:extLst>
              <a:ext uri="{FF2B5EF4-FFF2-40B4-BE49-F238E27FC236}">
                <a16:creationId xmlns:a16="http://schemas.microsoft.com/office/drawing/2014/main" id="{2863E7D9-9152-4589-99D2-0A0AFBEA199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749044" y="4553480"/>
            <a:ext cx="914400" cy="914400"/>
          </a:xfrm>
          <a:prstGeom prst="rect">
            <a:avLst/>
          </a:prstGeom>
        </p:spPr>
      </p:pic>
      <p:pic>
        <p:nvPicPr>
          <p:cNvPr id="121" name="Graphic 120" descr="Drum with solid fill">
            <a:extLst>
              <a:ext uri="{FF2B5EF4-FFF2-40B4-BE49-F238E27FC236}">
                <a16:creationId xmlns:a16="http://schemas.microsoft.com/office/drawing/2014/main" id="{B0761F85-176D-445B-A4DF-86CCCBC5DDE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988356" y="4543955"/>
            <a:ext cx="868887" cy="868887"/>
          </a:xfrm>
          <a:prstGeom prst="rect">
            <a:avLst/>
          </a:prstGeom>
        </p:spPr>
      </p:pic>
      <p:pic>
        <p:nvPicPr>
          <p:cNvPr id="123" name="Graphic 122" descr="Gong with solid fill">
            <a:extLst>
              <a:ext uri="{FF2B5EF4-FFF2-40B4-BE49-F238E27FC236}">
                <a16:creationId xmlns:a16="http://schemas.microsoft.com/office/drawing/2014/main" id="{9F35BAA4-211D-453A-9447-675335D2085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3444166" y="4419765"/>
            <a:ext cx="998525" cy="998525"/>
          </a:xfrm>
          <a:prstGeom prst="rect">
            <a:avLst/>
          </a:prstGeom>
        </p:spPr>
      </p:pic>
      <p:pic>
        <p:nvPicPr>
          <p:cNvPr id="125" name="Graphic 124" descr="Music notation with solid fill">
            <a:extLst>
              <a:ext uri="{FF2B5EF4-FFF2-40B4-BE49-F238E27FC236}">
                <a16:creationId xmlns:a16="http://schemas.microsoft.com/office/drawing/2014/main" id="{91E77741-FD6E-4196-9E2D-8792F09A02B2}"/>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5174035" y="3786584"/>
            <a:ext cx="1843929" cy="1843929"/>
          </a:xfrm>
          <a:prstGeom prst="rect">
            <a:avLst/>
          </a:prstGeom>
        </p:spPr>
      </p:pic>
      <p:pic>
        <p:nvPicPr>
          <p:cNvPr id="131" name="Graphic 130" descr="Harp outline">
            <a:extLst>
              <a:ext uri="{FF2B5EF4-FFF2-40B4-BE49-F238E27FC236}">
                <a16:creationId xmlns:a16="http://schemas.microsoft.com/office/drawing/2014/main" id="{030205A8-A7AC-4CD0-81D4-77CC23D87BDD}"/>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4235901" y="4763292"/>
            <a:ext cx="914400" cy="914400"/>
          </a:xfrm>
          <a:prstGeom prst="rect">
            <a:avLst/>
          </a:prstGeom>
        </p:spPr>
      </p:pic>
    </p:spTree>
    <p:extLst>
      <p:ext uri="{BB962C8B-B14F-4D97-AF65-F5344CB8AC3E}">
        <p14:creationId xmlns:p14="http://schemas.microsoft.com/office/powerpoint/2010/main" val="208123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accent1">
                  <a:shade val="45000"/>
                  <a:satMod val="135000"/>
                </a:schemeClr>
                <a:prstClr val="white"/>
              </a:duotone>
            </a:blip>
            <a:stretch/>
          </a:blipFill>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cxnSp>
        <p:nvCxnSpPr>
          <p:cNvPr id="10" name="Straight Connector 9">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30" name="Group 29">
            <a:extLst>
              <a:ext uri="{FF2B5EF4-FFF2-40B4-BE49-F238E27FC236}">
                <a16:creationId xmlns:a16="http://schemas.microsoft.com/office/drawing/2014/main" id="{97856E97-12F4-4166-A94E-5CB4E70F737A}"/>
              </a:ext>
            </a:extLst>
          </p:cNvPr>
          <p:cNvGrpSpPr/>
          <p:nvPr/>
        </p:nvGrpSpPr>
        <p:grpSpPr>
          <a:xfrm>
            <a:off x="142536" y="201123"/>
            <a:ext cx="3867150" cy="2595343"/>
            <a:chOff x="142536" y="201123"/>
            <a:chExt cx="3867150" cy="2595343"/>
          </a:xfrm>
        </p:grpSpPr>
        <p:sp>
          <p:nvSpPr>
            <p:cNvPr id="4" name="Rectangle 3">
              <a:extLst>
                <a:ext uri="{FF2B5EF4-FFF2-40B4-BE49-F238E27FC236}">
                  <a16:creationId xmlns:a16="http://schemas.microsoft.com/office/drawing/2014/main" id="{4705CBF4-1D04-4715-995B-7612D6E16B46}"/>
                </a:ext>
              </a:extLst>
            </p:cNvPr>
            <p:cNvSpPr/>
            <p:nvPr/>
          </p:nvSpPr>
          <p:spPr>
            <a:xfrm rot="5400000">
              <a:off x="778439" y="-434780"/>
              <a:ext cx="2595343" cy="3867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a:extLst>
                <a:ext uri="{FF2B5EF4-FFF2-40B4-BE49-F238E27FC236}">
                  <a16:creationId xmlns:a16="http://schemas.microsoft.com/office/drawing/2014/main" id="{476B2E84-F469-4267-B4E8-2C411902A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1176845" y="-60687"/>
              <a:ext cx="1798530" cy="3230779"/>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Subtitle 2">
            <a:extLst>
              <a:ext uri="{FF2B5EF4-FFF2-40B4-BE49-F238E27FC236}">
                <a16:creationId xmlns:a16="http://schemas.microsoft.com/office/drawing/2014/main" id="{F4B19478-8F7D-492D-B06F-906E6C59E206}"/>
              </a:ext>
            </a:extLst>
          </p:cNvPr>
          <p:cNvSpPr txBox="1">
            <a:spLocks/>
          </p:cNvSpPr>
          <p:nvPr/>
        </p:nvSpPr>
        <p:spPr>
          <a:xfrm>
            <a:off x="401960" y="201123"/>
            <a:ext cx="3867151" cy="93271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b="1" dirty="0" err="1">
                <a:solidFill>
                  <a:srgbClr val="331A0B"/>
                </a:solidFill>
              </a:rPr>
              <a:t>Dambura</a:t>
            </a:r>
            <a:r>
              <a:rPr lang="en-GB" b="1" dirty="0">
                <a:solidFill>
                  <a:srgbClr val="331A0B"/>
                </a:solidFill>
              </a:rPr>
              <a:t> ~ Afghanistan. </a:t>
            </a:r>
          </a:p>
        </p:txBody>
      </p:sp>
      <p:sp>
        <p:nvSpPr>
          <p:cNvPr id="17" name="Subtitle 2">
            <a:extLst>
              <a:ext uri="{FF2B5EF4-FFF2-40B4-BE49-F238E27FC236}">
                <a16:creationId xmlns:a16="http://schemas.microsoft.com/office/drawing/2014/main" id="{3363FACA-7950-4D59-A62D-8ABAB0E3600F}"/>
              </a:ext>
            </a:extLst>
          </p:cNvPr>
          <p:cNvSpPr txBox="1">
            <a:spLocks/>
          </p:cNvSpPr>
          <p:nvPr/>
        </p:nvSpPr>
        <p:spPr>
          <a:xfrm>
            <a:off x="401960" y="2449474"/>
            <a:ext cx="3867151" cy="548109"/>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1800" b="1" dirty="0">
                <a:solidFill>
                  <a:srgbClr val="331A0B"/>
                </a:solidFill>
              </a:rPr>
              <a:t>Two-String, Long-Necked Lute. </a:t>
            </a:r>
          </a:p>
        </p:txBody>
      </p:sp>
      <p:grpSp>
        <p:nvGrpSpPr>
          <p:cNvPr id="28" name="Group 27">
            <a:extLst>
              <a:ext uri="{FF2B5EF4-FFF2-40B4-BE49-F238E27FC236}">
                <a16:creationId xmlns:a16="http://schemas.microsoft.com/office/drawing/2014/main" id="{6692A3B6-F03E-4CF8-A4F3-62E1D0514FF5}"/>
              </a:ext>
            </a:extLst>
          </p:cNvPr>
          <p:cNvGrpSpPr/>
          <p:nvPr/>
        </p:nvGrpSpPr>
        <p:grpSpPr>
          <a:xfrm>
            <a:off x="4152221" y="2642639"/>
            <a:ext cx="3542438" cy="4060615"/>
            <a:chOff x="3800643" y="2596262"/>
            <a:chExt cx="3542438" cy="4060615"/>
          </a:xfrm>
        </p:grpSpPr>
        <p:sp>
          <p:nvSpPr>
            <p:cNvPr id="18" name="Rectangle 17">
              <a:extLst>
                <a:ext uri="{FF2B5EF4-FFF2-40B4-BE49-F238E27FC236}">
                  <a16:creationId xmlns:a16="http://schemas.microsoft.com/office/drawing/2014/main" id="{C3ABE6B0-AE25-4C61-A9DE-0DB489F9C1DF}"/>
                </a:ext>
              </a:extLst>
            </p:cNvPr>
            <p:cNvSpPr/>
            <p:nvPr/>
          </p:nvSpPr>
          <p:spPr>
            <a:xfrm>
              <a:off x="3800643" y="2604977"/>
              <a:ext cx="3237918" cy="405189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Subtitle 2">
              <a:extLst>
                <a:ext uri="{FF2B5EF4-FFF2-40B4-BE49-F238E27FC236}">
                  <a16:creationId xmlns:a16="http://schemas.microsoft.com/office/drawing/2014/main" id="{E4FFC729-3DF5-458A-B9ED-CF331A5519B9}"/>
                </a:ext>
              </a:extLst>
            </p:cNvPr>
            <p:cNvSpPr txBox="1">
              <a:spLocks/>
            </p:cNvSpPr>
            <p:nvPr/>
          </p:nvSpPr>
          <p:spPr>
            <a:xfrm>
              <a:off x="3986066" y="2596262"/>
              <a:ext cx="3357015" cy="56061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2000" b="1" dirty="0">
                  <a:solidFill>
                    <a:srgbClr val="002060"/>
                  </a:solidFill>
                </a:rPr>
                <a:t>Morin </a:t>
              </a:r>
              <a:r>
                <a:rPr lang="en-GB" sz="2000" b="1" dirty="0" err="1">
                  <a:solidFill>
                    <a:srgbClr val="002060"/>
                  </a:solidFill>
                </a:rPr>
                <a:t>Khuur</a:t>
              </a:r>
              <a:r>
                <a:rPr lang="en-GB" sz="2000" b="1" dirty="0">
                  <a:solidFill>
                    <a:srgbClr val="002060"/>
                  </a:solidFill>
                </a:rPr>
                <a:t> ~ Mongolia. </a:t>
              </a:r>
            </a:p>
          </p:txBody>
        </p:sp>
        <p:pic>
          <p:nvPicPr>
            <p:cNvPr id="1028" name="Picture 4" descr="Morin khuur - Detail">
              <a:extLst>
                <a:ext uri="{FF2B5EF4-FFF2-40B4-BE49-F238E27FC236}">
                  <a16:creationId xmlns:a16="http://schemas.microsoft.com/office/drawing/2014/main" id="{8C3FEDE9-CFFF-4CE1-8E98-BE54E64A8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2924" y="3000234"/>
              <a:ext cx="2313356" cy="3209098"/>
            </a:xfrm>
            <a:prstGeom prst="rect">
              <a:avLst/>
            </a:prstGeom>
            <a:noFill/>
            <a:extLst>
              <a:ext uri="{909E8E84-426E-40DD-AFC4-6F175D3DCCD1}">
                <a14:hiddenFill xmlns:a14="http://schemas.microsoft.com/office/drawing/2010/main">
                  <a:solidFill>
                    <a:srgbClr val="FFFFFF"/>
                  </a:solidFill>
                </a14:hiddenFill>
              </a:ext>
            </a:extLst>
          </p:spPr>
        </p:pic>
        <p:sp>
          <p:nvSpPr>
            <p:cNvPr id="20" name="Subtitle 2">
              <a:extLst>
                <a:ext uri="{FF2B5EF4-FFF2-40B4-BE49-F238E27FC236}">
                  <a16:creationId xmlns:a16="http://schemas.microsoft.com/office/drawing/2014/main" id="{94825AB3-91EB-4D08-92F2-8C610258FC9D}"/>
                </a:ext>
              </a:extLst>
            </p:cNvPr>
            <p:cNvSpPr txBox="1">
              <a:spLocks/>
            </p:cNvSpPr>
            <p:nvPr/>
          </p:nvSpPr>
          <p:spPr>
            <a:xfrm>
              <a:off x="3800643" y="6288424"/>
              <a:ext cx="3357015" cy="368453"/>
            </a:xfrm>
            <a:prstGeom prst="rect">
              <a:avLst/>
            </a:prstGeom>
          </p:spPr>
          <p:txBody>
            <a:bodyPr vert="horz" lIns="91440" tIns="45720" rIns="91440" bIns="45720" rtlCol="0" anchor="t">
              <a:normAutofit fontScale="85000"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2000" b="1" dirty="0">
                  <a:solidFill>
                    <a:srgbClr val="002060"/>
                  </a:solidFill>
                </a:rPr>
                <a:t>Two-String ‘Horsehead’ Fiddle. </a:t>
              </a:r>
            </a:p>
          </p:txBody>
        </p:sp>
      </p:grpSp>
      <p:grpSp>
        <p:nvGrpSpPr>
          <p:cNvPr id="26" name="Group 25">
            <a:extLst>
              <a:ext uri="{FF2B5EF4-FFF2-40B4-BE49-F238E27FC236}">
                <a16:creationId xmlns:a16="http://schemas.microsoft.com/office/drawing/2014/main" id="{9B5FE0EC-6F33-4CD1-8DC6-FA7F2655596B}"/>
              </a:ext>
            </a:extLst>
          </p:cNvPr>
          <p:cNvGrpSpPr/>
          <p:nvPr/>
        </p:nvGrpSpPr>
        <p:grpSpPr>
          <a:xfrm>
            <a:off x="7774655" y="552227"/>
            <a:ext cx="3017036" cy="4797464"/>
            <a:chOff x="7921012" y="1487125"/>
            <a:chExt cx="3017036" cy="4797464"/>
          </a:xfrm>
        </p:grpSpPr>
        <p:grpSp>
          <p:nvGrpSpPr>
            <p:cNvPr id="11" name="Group 10">
              <a:extLst>
                <a:ext uri="{FF2B5EF4-FFF2-40B4-BE49-F238E27FC236}">
                  <a16:creationId xmlns:a16="http://schemas.microsoft.com/office/drawing/2014/main" id="{5D37143C-96B7-449E-9B56-9AB4CC64ADFF}"/>
                </a:ext>
              </a:extLst>
            </p:cNvPr>
            <p:cNvGrpSpPr/>
            <p:nvPr/>
          </p:nvGrpSpPr>
          <p:grpSpPr>
            <a:xfrm>
              <a:off x="7921012" y="1487125"/>
              <a:ext cx="3017036" cy="4797464"/>
              <a:chOff x="7815496" y="967672"/>
              <a:chExt cx="3017036" cy="4797464"/>
            </a:xfrm>
          </p:grpSpPr>
          <p:sp>
            <p:nvSpPr>
              <p:cNvPr id="22" name="Rectangle 21">
                <a:extLst>
                  <a:ext uri="{FF2B5EF4-FFF2-40B4-BE49-F238E27FC236}">
                    <a16:creationId xmlns:a16="http://schemas.microsoft.com/office/drawing/2014/main" id="{E88AEEC0-65BE-4364-92BA-F5D522ECBEEA}"/>
                  </a:ext>
                </a:extLst>
              </p:cNvPr>
              <p:cNvSpPr/>
              <p:nvPr/>
            </p:nvSpPr>
            <p:spPr>
              <a:xfrm>
                <a:off x="8097934" y="967672"/>
                <a:ext cx="2457616" cy="476160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25" name="Subtitle 2">
                <a:extLst>
                  <a:ext uri="{FF2B5EF4-FFF2-40B4-BE49-F238E27FC236}">
                    <a16:creationId xmlns:a16="http://schemas.microsoft.com/office/drawing/2014/main" id="{CA1B0982-8D6F-4DAE-BA28-8EF7A29E4248}"/>
                  </a:ext>
                </a:extLst>
              </p:cNvPr>
              <p:cNvSpPr txBox="1">
                <a:spLocks/>
              </p:cNvSpPr>
              <p:nvPr/>
            </p:nvSpPr>
            <p:spPr>
              <a:xfrm>
                <a:off x="7815496" y="5194004"/>
                <a:ext cx="3017036" cy="571132"/>
              </a:xfrm>
              <a:prstGeom prst="rect">
                <a:avLst/>
              </a:prstGeom>
            </p:spPr>
            <p:txBody>
              <a:bodyPr vert="horz" lIns="91440" tIns="45720" rIns="91440" bIns="45720" rtlCol="0" anchor="t">
                <a:normAutofit fontScale="925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ctr">
                  <a:buNone/>
                </a:pPr>
                <a:r>
                  <a:rPr lang="en-GB" sz="2000" b="1" dirty="0">
                    <a:solidFill>
                      <a:srgbClr val="FFC000"/>
                    </a:solidFill>
                  </a:rPr>
                  <a:t>21 Strings </a:t>
                </a:r>
                <a:br>
                  <a:rPr lang="en-GB" sz="2000" b="1" dirty="0">
                    <a:solidFill>
                      <a:srgbClr val="FFC000"/>
                    </a:solidFill>
                  </a:rPr>
                </a:br>
                <a:r>
                  <a:rPr lang="en-GB" sz="2000" b="1" dirty="0">
                    <a:solidFill>
                      <a:srgbClr val="FFC000"/>
                    </a:solidFill>
                  </a:rPr>
                  <a:t>‘Lute-Harp Combo’. </a:t>
                </a:r>
              </a:p>
            </p:txBody>
          </p:sp>
          <p:pic>
            <p:nvPicPr>
              <p:cNvPr id="1030" name="Picture 6" descr="Kora (instrument) ~ Detailed Information | Photos | Videos">
                <a:extLst>
                  <a:ext uri="{FF2B5EF4-FFF2-40B4-BE49-F238E27FC236}">
                    <a16:creationId xmlns:a16="http://schemas.microsoft.com/office/drawing/2014/main" id="{D9818663-788C-4A6F-86DD-B4B45E86B1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3993" y="1383567"/>
                <a:ext cx="1898883" cy="3797766"/>
              </a:xfrm>
              <a:prstGeom prst="rect">
                <a:avLst/>
              </a:prstGeom>
              <a:noFill/>
              <a:extLst>
                <a:ext uri="{909E8E84-426E-40DD-AFC4-6F175D3DCCD1}">
                  <a14:hiddenFill xmlns:a14="http://schemas.microsoft.com/office/drawing/2010/main">
                    <a:solidFill>
                      <a:srgbClr val="FFFFFF"/>
                    </a:solidFill>
                  </a14:hiddenFill>
                </a:ext>
              </a:extLst>
            </p:spPr>
          </p:pic>
        </p:grpSp>
        <p:sp>
          <p:nvSpPr>
            <p:cNvPr id="23" name="Subtitle 2">
              <a:extLst>
                <a:ext uri="{FF2B5EF4-FFF2-40B4-BE49-F238E27FC236}">
                  <a16:creationId xmlns:a16="http://schemas.microsoft.com/office/drawing/2014/main" id="{C8E2AA8B-A128-4E2A-96CD-3B7FB97588E1}"/>
                </a:ext>
              </a:extLst>
            </p:cNvPr>
            <p:cNvSpPr txBox="1">
              <a:spLocks/>
            </p:cNvSpPr>
            <p:nvPr/>
          </p:nvSpPr>
          <p:spPr>
            <a:xfrm>
              <a:off x="8315481" y="1512934"/>
              <a:ext cx="2441419" cy="571132"/>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2000" b="1" dirty="0">
                  <a:solidFill>
                    <a:srgbClr val="FFC000"/>
                  </a:solidFill>
                </a:rPr>
                <a:t>Kora ~ West Africa. </a:t>
              </a:r>
            </a:p>
          </p:txBody>
        </p:sp>
      </p:grpSp>
      <p:grpSp>
        <p:nvGrpSpPr>
          <p:cNvPr id="29" name="Group 28">
            <a:extLst>
              <a:ext uri="{FF2B5EF4-FFF2-40B4-BE49-F238E27FC236}">
                <a16:creationId xmlns:a16="http://schemas.microsoft.com/office/drawing/2014/main" id="{9C71E0CE-D724-4C5B-88DB-907265A4AF67}"/>
              </a:ext>
            </a:extLst>
          </p:cNvPr>
          <p:cNvGrpSpPr/>
          <p:nvPr/>
        </p:nvGrpSpPr>
        <p:grpSpPr>
          <a:xfrm>
            <a:off x="4919852" y="252903"/>
            <a:ext cx="3081225" cy="2358905"/>
            <a:chOff x="4880341" y="201125"/>
            <a:chExt cx="3081225" cy="2358905"/>
          </a:xfrm>
        </p:grpSpPr>
        <p:sp>
          <p:nvSpPr>
            <p:cNvPr id="32" name="Rectangle 31">
              <a:extLst>
                <a:ext uri="{FF2B5EF4-FFF2-40B4-BE49-F238E27FC236}">
                  <a16:creationId xmlns:a16="http://schemas.microsoft.com/office/drawing/2014/main" id="{E00BC8FE-E634-4AC5-A592-FDB1D270ECEB}"/>
                </a:ext>
              </a:extLst>
            </p:cNvPr>
            <p:cNvSpPr/>
            <p:nvPr/>
          </p:nvSpPr>
          <p:spPr>
            <a:xfrm rot="5400000">
              <a:off x="5231047" y="-149581"/>
              <a:ext cx="2248351" cy="2949764"/>
            </a:xfrm>
            <a:prstGeom prst="rect">
              <a:avLst/>
            </a:prstGeom>
            <a:solidFill>
              <a:schemeClr val="tx2">
                <a:lumMod val="90000"/>
                <a:lumOff val="1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2" name="Picture 8" descr="Bonhams : An Italian Cello attributed to Stefano Scarampella, Mantua, circa  1910">
              <a:extLst>
                <a:ext uri="{FF2B5EF4-FFF2-40B4-BE49-F238E27FC236}">
                  <a16:creationId xmlns:a16="http://schemas.microsoft.com/office/drawing/2014/main" id="{487F2552-59E6-4CF7-8A82-F48383C971F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283" t="5886" r="19751" b="8487"/>
            <a:stretch/>
          </p:blipFill>
          <p:spPr bwMode="auto">
            <a:xfrm rot="5400000">
              <a:off x="5744855" y="-4380"/>
              <a:ext cx="1236788" cy="2604414"/>
            </a:xfrm>
            <a:prstGeom prst="rect">
              <a:avLst/>
            </a:prstGeom>
            <a:noFill/>
            <a:extLst>
              <a:ext uri="{909E8E84-426E-40DD-AFC4-6F175D3DCCD1}">
                <a14:hiddenFill xmlns:a14="http://schemas.microsoft.com/office/drawing/2010/main">
                  <a:solidFill>
                    <a:srgbClr val="FFFFFF"/>
                  </a:solidFill>
                </a14:hiddenFill>
              </a:ext>
            </a:extLst>
          </p:spPr>
        </p:pic>
        <p:sp>
          <p:nvSpPr>
            <p:cNvPr id="34" name="Subtitle 2">
              <a:extLst>
                <a:ext uri="{FF2B5EF4-FFF2-40B4-BE49-F238E27FC236}">
                  <a16:creationId xmlns:a16="http://schemas.microsoft.com/office/drawing/2014/main" id="{8E843064-0029-4FD2-887A-DF4BE84BF976}"/>
                </a:ext>
              </a:extLst>
            </p:cNvPr>
            <p:cNvSpPr txBox="1">
              <a:spLocks/>
            </p:cNvSpPr>
            <p:nvPr/>
          </p:nvSpPr>
          <p:spPr>
            <a:xfrm>
              <a:off x="5374965" y="217583"/>
              <a:ext cx="2586601" cy="58469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b="1" dirty="0">
                  <a:solidFill>
                    <a:schemeClr val="bg1">
                      <a:lumMod val="85000"/>
                    </a:schemeClr>
                  </a:solidFill>
                </a:rPr>
                <a:t>Cello ~ Italy. </a:t>
              </a:r>
            </a:p>
          </p:txBody>
        </p:sp>
        <p:sp>
          <p:nvSpPr>
            <p:cNvPr id="35" name="Subtitle 2">
              <a:extLst>
                <a:ext uri="{FF2B5EF4-FFF2-40B4-BE49-F238E27FC236}">
                  <a16:creationId xmlns:a16="http://schemas.microsoft.com/office/drawing/2014/main" id="{9D62AF2A-CC32-42D4-9B15-B1C6E77A652B}"/>
                </a:ext>
              </a:extLst>
            </p:cNvPr>
            <p:cNvSpPr txBox="1">
              <a:spLocks/>
            </p:cNvSpPr>
            <p:nvPr/>
          </p:nvSpPr>
          <p:spPr>
            <a:xfrm>
              <a:off x="5027086" y="1975334"/>
              <a:ext cx="2586601" cy="584696"/>
            </a:xfrm>
            <a:prstGeom prst="rect">
              <a:avLst/>
            </a:prstGeom>
          </p:spPr>
          <p:txBody>
            <a:bodyPr vert="horz" lIns="91440" tIns="45720" rIns="91440" bIns="45720" rtlCol="0" anchor="t">
              <a:normAutofit fontScale="85000"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b="1" dirty="0">
                  <a:solidFill>
                    <a:schemeClr val="bg1">
                      <a:lumMod val="85000"/>
                    </a:schemeClr>
                  </a:solidFill>
                </a:rPr>
                <a:t>Bowed, Violin Family. </a:t>
              </a:r>
            </a:p>
          </p:txBody>
        </p:sp>
      </p:grpSp>
      <p:grpSp>
        <p:nvGrpSpPr>
          <p:cNvPr id="31" name="Group 30">
            <a:extLst>
              <a:ext uri="{FF2B5EF4-FFF2-40B4-BE49-F238E27FC236}">
                <a16:creationId xmlns:a16="http://schemas.microsoft.com/office/drawing/2014/main" id="{ED886FAD-4EBA-42EC-8CDB-42C2E476D50C}"/>
              </a:ext>
            </a:extLst>
          </p:cNvPr>
          <p:cNvGrpSpPr/>
          <p:nvPr/>
        </p:nvGrpSpPr>
        <p:grpSpPr>
          <a:xfrm>
            <a:off x="1563835" y="3081847"/>
            <a:ext cx="2101825" cy="3396639"/>
            <a:chOff x="1112368" y="3046611"/>
            <a:chExt cx="2101825" cy="3376413"/>
          </a:xfrm>
        </p:grpSpPr>
        <p:sp>
          <p:nvSpPr>
            <p:cNvPr id="41" name="Rectangle 40">
              <a:extLst>
                <a:ext uri="{FF2B5EF4-FFF2-40B4-BE49-F238E27FC236}">
                  <a16:creationId xmlns:a16="http://schemas.microsoft.com/office/drawing/2014/main" id="{887EAF45-D319-4064-AA41-E254DE6D8FEA}"/>
                </a:ext>
              </a:extLst>
            </p:cNvPr>
            <p:cNvSpPr/>
            <p:nvPr/>
          </p:nvSpPr>
          <p:spPr>
            <a:xfrm>
              <a:off x="1112368" y="3046611"/>
              <a:ext cx="2101825" cy="3376413"/>
            </a:xfrm>
            <a:prstGeom prst="rect">
              <a:avLst/>
            </a:prstGeom>
            <a:solidFill>
              <a:srgbClr val="5AC6C6"/>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34" name="Picture 10" descr="Key characteristics of a Spanish Flamenco Guitar | Guitarras Alhambra">
              <a:extLst>
                <a:ext uri="{FF2B5EF4-FFF2-40B4-BE49-F238E27FC236}">
                  <a16:creationId xmlns:a16="http://schemas.microsoft.com/office/drawing/2014/main" id="{F61A5AFF-5F37-41E0-8BAB-E51F8B2E4E6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5667" t="7873" r="10053" b="4284"/>
            <a:stretch/>
          </p:blipFill>
          <p:spPr bwMode="auto">
            <a:xfrm>
              <a:off x="1344084" y="3460129"/>
              <a:ext cx="1638391" cy="2434341"/>
            </a:xfrm>
            <a:prstGeom prst="rect">
              <a:avLst/>
            </a:prstGeom>
            <a:noFill/>
            <a:extLst>
              <a:ext uri="{909E8E84-426E-40DD-AFC4-6F175D3DCCD1}">
                <a14:hiddenFill xmlns:a14="http://schemas.microsoft.com/office/drawing/2010/main">
                  <a:solidFill>
                    <a:srgbClr val="FFFFFF"/>
                  </a:solidFill>
                </a14:hiddenFill>
              </a:ext>
            </a:extLst>
          </p:spPr>
        </p:pic>
      </p:grpSp>
      <p:sp>
        <p:nvSpPr>
          <p:cNvPr id="43" name="Subtitle 2">
            <a:extLst>
              <a:ext uri="{FF2B5EF4-FFF2-40B4-BE49-F238E27FC236}">
                <a16:creationId xmlns:a16="http://schemas.microsoft.com/office/drawing/2014/main" id="{A0F40569-C016-4402-BB79-B2D6C6EE1867}"/>
              </a:ext>
            </a:extLst>
          </p:cNvPr>
          <p:cNvSpPr txBox="1">
            <a:spLocks/>
          </p:cNvSpPr>
          <p:nvPr/>
        </p:nvSpPr>
        <p:spPr>
          <a:xfrm>
            <a:off x="1677291" y="3094192"/>
            <a:ext cx="3357015" cy="56061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2000" b="1" dirty="0">
                <a:solidFill>
                  <a:srgbClr val="002060"/>
                </a:solidFill>
              </a:rPr>
              <a:t>Spanish Guitar. </a:t>
            </a:r>
          </a:p>
        </p:txBody>
      </p:sp>
      <p:sp>
        <p:nvSpPr>
          <p:cNvPr id="44" name="Subtitle 2">
            <a:extLst>
              <a:ext uri="{FF2B5EF4-FFF2-40B4-BE49-F238E27FC236}">
                <a16:creationId xmlns:a16="http://schemas.microsoft.com/office/drawing/2014/main" id="{F282D33A-1004-4396-8CD1-DC725BD36BEC}"/>
              </a:ext>
            </a:extLst>
          </p:cNvPr>
          <p:cNvSpPr txBox="1">
            <a:spLocks/>
          </p:cNvSpPr>
          <p:nvPr/>
        </p:nvSpPr>
        <p:spPr>
          <a:xfrm>
            <a:off x="1563835" y="5963177"/>
            <a:ext cx="3357015" cy="56061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GB" sz="1600" b="1" dirty="0">
                <a:solidFill>
                  <a:srgbClr val="002060"/>
                </a:solidFill>
              </a:rPr>
              <a:t>Six-String ‘Flamenco’. </a:t>
            </a:r>
          </a:p>
        </p:txBody>
      </p:sp>
    </p:spTree>
    <p:extLst>
      <p:ext uri="{BB962C8B-B14F-4D97-AF65-F5344CB8AC3E}">
        <p14:creationId xmlns:p14="http://schemas.microsoft.com/office/powerpoint/2010/main" val="3262837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4612BA-A5EA-4A68-9993-DF363DB3EAE9}"/>
              </a:ext>
            </a:extLst>
          </p:cNvPr>
          <p:cNvSpPr txBox="1"/>
          <p:nvPr/>
        </p:nvSpPr>
        <p:spPr>
          <a:xfrm>
            <a:off x="707255" y="1997839"/>
            <a:ext cx="10777491" cy="2862322"/>
          </a:xfrm>
          <a:prstGeom prst="rect">
            <a:avLst/>
          </a:prstGeom>
          <a:noFill/>
        </p:spPr>
        <p:txBody>
          <a:bodyPr wrap="square">
            <a:spAutoFit/>
          </a:bodyPr>
          <a:lstStyle/>
          <a:p>
            <a:br>
              <a:rPr lang="en-GB" sz="2000" b="1" dirty="0"/>
            </a:br>
            <a:r>
              <a:rPr lang="en-GB" sz="2000" b="1" dirty="0"/>
              <a:t>Discussion of musical instruments usually revolves around how they are shaped in the minds of those for whom they become emblematic and how makers create them. But increasingly such discussions must also involve the origins of the construction materials. As in other artisanal traditions, discussion of musical instruments must increasingly focus on both the physical impact and symbolic power of the materials themselves. For in these natural resources, “nature” is given new life and form. </a:t>
            </a:r>
            <a:br>
              <a:rPr lang="en-GB" sz="2000" b="1" dirty="0"/>
            </a:br>
            <a:r>
              <a:rPr lang="en-GB" sz="2000" b="1" dirty="0"/>
              <a:t>                                                                                 - Professor Kevin Dawe, University of Kent (2015). </a:t>
            </a:r>
            <a:br>
              <a:rPr lang="en-GB" sz="2000" b="1" dirty="0"/>
            </a:br>
            <a:endParaRPr lang="en-GB" sz="2000" b="1" dirty="0"/>
          </a:p>
        </p:txBody>
      </p:sp>
      <p:pic>
        <p:nvPicPr>
          <p:cNvPr id="5" name="Graphic 4" descr="Tree With Roots with solid fill">
            <a:extLst>
              <a:ext uri="{FF2B5EF4-FFF2-40B4-BE49-F238E27FC236}">
                <a16:creationId xmlns:a16="http://schemas.microsoft.com/office/drawing/2014/main" id="{D75F094E-213D-440D-A4BD-F88A607F65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8799" y="4860161"/>
            <a:ext cx="914400" cy="914400"/>
          </a:xfrm>
          <a:prstGeom prst="rect">
            <a:avLst/>
          </a:prstGeom>
        </p:spPr>
      </p:pic>
      <p:sp>
        <p:nvSpPr>
          <p:cNvPr id="7" name="TextBox 6">
            <a:extLst>
              <a:ext uri="{FF2B5EF4-FFF2-40B4-BE49-F238E27FC236}">
                <a16:creationId xmlns:a16="http://schemas.microsoft.com/office/drawing/2014/main" id="{0E9445D8-6AC5-419F-8595-37C37750C8B5}"/>
              </a:ext>
            </a:extLst>
          </p:cNvPr>
          <p:cNvSpPr txBox="1"/>
          <p:nvPr/>
        </p:nvSpPr>
        <p:spPr>
          <a:xfrm>
            <a:off x="707254" y="1997839"/>
            <a:ext cx="10517819" cy="400110"/>
          </a:xfrm>
          <a:prstGeom prst="rect">
            <a:avLst/>
          </a:prstGeom>
          <a:noFill/>
        </p:spPr>
        <p:txBody>
          <a:bodyPr wrap="square">
            <a:spAutoFit/>
          </a:bodyPr>
          <a:lstStyle/>
          <a:p>
            <a:r>
              <a:rPr kumimoji="0" lang="en-GB" sz="2000" b="1" i="0" u="none" strike="noStrike" kern="1200" cap="none" spc="0" normalizeH="0" baseline="0" noProof="0" dirty="0">
                <a:ln>
                  <a:noFill/>
                </a:ln>
                <a:solidFill>
                  <a:prstClr val="black"/>
                </a:solidFill>
                <a:effectLst/>
                <a:uLnTx/>
                <a:uFillTx/>
                <a:latin typeface="Garamond" panose="02020404030301010803"/>
                <a:ea typeface="+mn-ea"/>
                <a:cs typeface="+mn-cs"/>
              </a:rPr>
              <a:t>Musical instruments connect music, nature, and society in particular cultural contexts. </a:t>
            </a:r>
            <a:endParaRPr lang="en-GB" dirty="0"/>
          </a:p>
        </p:txBody>
      </p:sp>
    </p:spTree>
    <p:extLst>
      <p:ext uri="{BB962C8B-B14F-4D97-AF65-F5344CB8AC3E}">
        <p14:creationId xmlns:p14="http://schemas.microsoft.com/office/powerpoint/2010/main" val="496345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Tree With Roots with solid fill">
            <a:extLst>
              <a:ext uri="{FF2B5EF4-FFF2-40B4-BE49-F238E27FC236}">
                <a16:creationId xmlns:a16="http://schemas.microsoft.com/office/drawing/2014/main" id="{D75F094E-213D-440D-A4BD-F88A607F65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8799" y="4860161"/>
            <a:ext cx="914400" cy="914400"/>
          </a:xfrm>
          <a:prstGeom prst="rect">
            <a:avLst/>
          </a:prstGeom>
        </p:spPr>
      </p:pic>
      <p:sp>
        <p:nvSpPr>
          <p:cNvPr id="7" name="TextBox 6">
            <a:extLst>
              <a:ext uri="{FF2B5EF4-FFF2-40B4-BE49-F238E27FC236}">
                <a16:creationId xmlns:a16="http://schemas.microsoft.com/office/drawing/2014/main" id="{0E9445D8-6AC5-419F-8595-37C37750C8B5}"/>
              </a:ext>
            </a:extLst>
          </p:cNvPr>
          <p:cNvSpPr txBox="1"/>
          <p:nvPr/>
        </p:nvSpPr>
        <p:spPr>
          <a:xfrm>
            <a:off x="707254" y="1997839"/>
            <a:ext cx="10517819" cy="400110"/>
          </a:xfrm>
          <a:prstGeom prst="rect">
            <a:avLst/>
          </a:prstGeom>
          <a:noFill/>
        </p:spPr>
        <p:txBody>
          <a:bodyPr wrap="square">
            <a:spAutoFit/>
          </a:bodyPr>
          <a:lstStyle/>
          <a:p>
            <a:r>
              <a:rPr kumimoji="0" lang="en-GB" sz="2000" b="1" i="0" u="none" strike="noStrike" kern="1200" cap="none" spc="0" normalizeH="0" baseline="0" noProof="0" dirty="0">
                <a:ln>
                  <a:noFill/>
                </a:ln>
                <a:solidFill>
                  <a:prstClr val="black"/>
                </a:solidFill>
                <a:effectLst/>
                <a:uLnTx/>
                <a:uFillTx/>
                <a:latin typeface="Garamond" panose="02020404030301010803"/>
                <a:ea typeface="+mn-ea"/>
                <a:cs typeface="+mn-cs"/>
              </a:rPr>
              <a:t>Musical instruments </a:t>
            </a:r>
            <a:r>
              <a:rPr kumimoji="0" lang="en-GB" sz="2000" b="1" i="0" u="sng" strike="noStrike" kern="1200" cap="none" spc="0" normalizeH="0" baseline="0" noProof="0" dirty="0">
                <a:ln>
                  <a:noFill/>
                </a:ln>
                <a:solidFill>
                  <a:prstClr val="black"/>
                </a:solidFill>
                <a:effectLst/>
                <a:uLnTx/>
                <a:uFillTx/>
                <a:latin typeface="Garamond" panose="02020404030301010803"/>
                <a:ea typeface="+mn-ea"/>
                <a:cs typeface="+mn-cs"/>
              </a:rPr>
              <a:t>connect music, nature, and society </a:t>
            </a:r>
            <a:r>
              <a:rPr kumimoji="0" lang="en-GB" sz="2000" b="1" i="0" u="none" strike="noStrike" kern="1200" cap="none" spc="0" normalizeH="0" baseline="0" noProof="0" dirty="0">
                <a:ln>
                  <a:noFill/>
                </a:ln>
                <a:solidFill>
                  <a:prstClr val="black"/>
                </a:solidFill>
                <a:effectLst/>
                <a:uLnTx/>
                <a:uFillTx/>
                <a:latin typeface="Garamond" panose="02020404030301010803"/>
                <a:ea typeface="+mn-ea"/>
                <a:cs typeface="+mn-cs"/>
              </a:rPr>
              <a:t>in particular cultural contexts. </a:t>
            </a:r>
            <a:endParaRPr lang="en-GB" dirty="0"/>
          </a:p>
        </p:txBody>
      </p:sp>
      <p:sp>
        <p:nvSpPr>
          <p:cNvPr id="6" name="TextBox 5">
            <a:extLst>
              <a:ext uri="{FF2B5EF4-FFF2-40B4-BE49-F238E27FC236}">
                <a16:creationId xmlns:a16="http://schemas.microsoft.com/office/drawing/2014/main" id="{A2F071B1-3DC1-4CC7-B378-FFF569FC4DC2}"/>
              </a:ext>
            </a:extLst>
          </p:cNvPr>
          <p:cNvSpPr txBox="1"/>
          <p:nvPr/>
        </p:nvSpPr>
        <p:spPr>
          <a:xfrm>
            <a:off x="707253" y="2890985"/>
            <a:ext cx="4219854" cy="461665"/>
          </a:xfrm>
          <a:prstGeom prst="rect">
            <a:avLst/>
          </a:prstGeom>
          <a:noFill/>
        </p:spPr>
        <p:txBody>
          <a:bodyPr wrap="square">
            <a:spAutoFit/>
          </a:bodyPr>
          <a:lstStyle/>
          <a:p>
            <a:r>
              <a:rPr kumimoji="0" lang="en-GB" sz="2400" b="1" i="0" u="none" strike="noStrike" kern="1200" cap="none" spc="0" normalizeH="0" baseline="0" noProof="0" dirty="0">
                <a:ln>
                  <a:noFill/>
                </a:ln>
                <a:solidFill>
                  <a:prstClr val="black"/>
                </a:solidFill>
                <a:effectLst/>
                <a:uLnTx/>
                <a:uFillTx/>
                <a:latin typeface="Garamond" panose="02020404030301010803"/>
                <a:ea typeface="+mn-ea"/>
                <a:cs typeface="+mn-cs"/>
              </a:rPr>
              <a:t>Molimo ~ The Congo, Africa.  </a:t>
            </a:r>
            <a:endParaRPr lang="en-GB" sz="2000" dirty="0"/>
          </a:p>
        </p:txBody>
      </p:sp>
      <p:sp>
        <p:nvSpPr>
          <p:cNvPr id="8" name="TextBox 7">
            <a:extLst>
              <a:ext uri="{FF2B5EF4-FFF2-40B4-BE49-F238E27FC236}">
                <a16:creationId xmlns:a16="http://schemas.microsoft.com/office/drawing/2014/main" id="{63C8ACC4-0EBD-4CA6-A32A-F093F15FE6B6}"/>
              </a:ext>
            </a:extLst>
          </p:cNvPr>
          <p:cNvSpPr txBox="1"/>
          <p:nvPr/>
        </p:nvSpPr>
        <p:spPr>
          <a:xfrm>
            <a:off x="707254" y="3384021"/>
            <a:ext cx="10517819" cy="923330"/>
          </a:xfrm>
          <a:prstGeom prst="rect">
            <a:avLst/>
          </a:prstGeom>
          <a:noFill/>
        </p:spPr>
        <p:txBody>
          <a:bodyPr wrap="square">
            <a:spAutoFit/>
          </a:bodyPr>
          <a:lstStyle/>
          <a:p>
            <a:r>
              <a:rPr lang="en-GB" b="1" dirty="0">
                <a:solidFill>
                  <a:prstClr val="black"/>
                </a:solidFill>
                <a:latin typeface="Garamond" panose="02020404030301010803"/>
              </a:rPr>
              <a:t>- Trumpet-like.</a:t>
            </a:r>
            <a:br>
              <a:rPr lang="en-GB" b="1" dirty="0">
                <a:solidFill>
                  <a:prstClr val="black"/>
                </a:solidFill>
                <a:latin typeface="Garamond" panose="02020404030301010803"/>
              </a:rPr>
            </a:br>
            <a:r>
              <a:rPr lang="en-GB" b="1" dirty="0">
                <a:solidFill>
                  <a:prstClr val="black"/>
                </a:solidFill>
                <a:latin typeface="Garamond" panose="02020404030301010803"/>
              </a:rPr>
              <a:t>- Made of bamboo or wood (materially of the forest).</a:t>
            </a:r>
            <a:br>
              <a:rPr lang="en-GB" b="1" dirty="0">
                <a:solidFill>
                  <a:prstClr val="black"/>
                </a:solidFill>
                <a:latin typeface="Garamond" panose="02020404030301010803"/>
              </a:rPr>
            </a:br>
            <a:r>
              <a:rPr lang="en-GB" b="1" dirty="0">
                <a:solidFill>
                  <a:prstClr val="black"/>
                </a:solidFill>
                <a:latin typeface="Garamond" panose="02020404030301010803"/>
              </a:rPr>
              <a:t>- Connects the Mbuti to the forest symbolically. </a:t>
            </a:r>
            <a:r>
              <a:rPr kumimoji="0" lang="en-GB" b="1" i="0" u="none" strike="noStrike" kern="1200" cap="none" spc="0" normalizeH="0" baseline="0" noProof="0" dirty="0">
                <a:ln>
                  <a:noFill/>
                </a:ln>
                <a:solidFill>
                  <a:prstClr val="black"/>
                </a:solidFill>
                <a:effectLst/>
                <a:uLnTx/>
                <a:uFillTx/>
                <a:latin typeface="Garamond" panose="02020404030301010803"/>
                <a:ea typeface="+mn-ea"/>
                <a:cs typeface="+mn-cs"/>
              </a:rPr>
              <a:t>  </a:t>
            </a:r>
            <a:endParaRPr lang="en-GB" sz="1600" dirty="0"/>
          </a:p>
        </p:txBody>
      </p:sp>
      <p:grpSp>
        <p:nvGrpSpPr>
          <p:cNvPr id="4" name="Group 3">
            <a:extLst>
              <a:ext uri="{FF2B5EF4-FFF2-40B4-BE49-F238E27FC236}">
                <a16:creationId xmlns:a16="http://schemas.microsoft.com/office/drawing/2014/main" id="{9FBDD8AD-93EA-445B-846D-85743E8BCEDB}"/>
              </a:ext>
            </a:extLst>
          </p:cNvPr>
          <p:cNvGrpSpPr/>
          <p:nvPr/>
        </p:nvGrpSpPr>
        <p:grpSpPr>
          <a:xfrm>
            <a:off x="1378072" y="4532236"/>
            <a:ext cx="3211682" cy="2250011"/>
            <a:chOff x="6651409" y="3231471"/>
            <a:chExt cx="3211682" cy="2250011"/>
          </a:xfrm>
        </p:grpSpPr>
        <p:sp>
          <p:nvSpPr>
            <p:cNvPr id="2" name="Rectangle 1">
              <a:extLst>
                <a:ext uri="{FF2B5EF4-FFF2-40B4-BE49-F238E27FC236}">
                  <a16:creationId xmlns:a16="http://schemas.microsoft.com/office/drawing/2014/main" id="{A3525495-81DF-435D-A122-247283DB8F4A}"/>
                </a:ext>
              </a:extLst>
            </p:cNvPr>
            <p:cNvSpPr/>
            <p:nvPr/>
          </p:nvSpPr>
          <p:spPr>
            <a:xfrm>
              <a:off x="6651409" y="3231471"/>
              <a:ext cx="3211682" cy="2250011"/>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050" name="Picture 2" descr="Molimo trumpet">
              <a:extLst>
                <a:ext uri="{FF2B5EF4-FFF2-40B4-BE49-F238E27FC236}">
                  <a16:creationId xmlns:a16="http://schemas.microsoft.com/office/drawing/2014/main" id="{75DAA13E-57A1-4348-8BC8-71A6C18EE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0296" y="3410561"/>
              <a:ext cx="2924822" cy="1889435"/>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TextBox 10">
            <a:extLst>
              <a:ext uri="{FF2B5EF4-FFF2-40B4-BE49-F238E27FC236}">
                <a16:creationId xmlns:a16="http://schemas.microsoft.com/office/drawing/2014/main" id="{745F3528-4EEF-47E8-A63D-9B0D7C158236}"/>
              </a:ext>
            </a:extLst>
          </p:cNvPr>
          <p:cNvSpPr txBox="1"/>
          <p:nvPr/>
        </p:nvSpPr>
        <p:spPr>
          <a:xfrm>
            <a:off x="1291423" y="6425590"/>
            <a:ext cx="3384981" cy="369332"/>
          </a:xfrm>
          <a:prstGeom prst="rect">
            <a:avLst/>
          </a:prstGeom>
          <a:noFill/>
        </p:spPr>
        <p:txBody>
          <a:bodyPr wrap="square">
            <a:spAutoFit/>
          </a:bodyPr>
          <a:lstStyle/>
          <a:p>
            <a:r>
              <a:rPr lang="en-GB" sz="900" dirty="0"/>
              <a:t>https://www.song-bar.com/lyric-word-of-the-week/word-of-the-week-molimo-mbuti-pygmy-music</a:t>
            </a:r>
          </a:p>
        </p:txBody>
      </p:sp>
      <p:pic>
        <p:nvPicPr>
          <p:cNvPr id="2052" name="Picture 4" descr="The Forest People : Turnbull, Colin M: Amazon.co.uk: Books">
            <a:extLst>
              <a:ext uri="{FF2B5EF4-FFF2-40B4-BE49-F238E27FC236}">
                <a16:creationId xmlns:a16="http://schemas.microsoft.com/office/drawing/2014/main" id="{BA97F9C8-214C-4D53-84EF-BFED17A984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5343" y="2460095"/>
            <a:ext cx="2397850" cy="368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633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181BB65-FAD6-4D7D-ADF8-64F2E631E55D}"/>
              </a:ext>
            </a:extLst>
          </p:cNvPr>
          <p:cNvSpPr/>
          <p:nvPr/>
        </p:nvSpPr>
        <p:spPr>
          <a:xfrm>
            <a:off x="1296140" y="941034"/>
            <a:ext cx="3710866" cy="197084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F071B1-3DC1-4CC7-B378-FFF569FC4DC2}"/>
              </a:ext>
            </a:extLst>
          </p:cNvPr>
          <p:cNvSpPr txBox="1"/>
          <p:nvPr/>
        </p:nvSpPr>
        <p:spPr>
          <a:xfrm>
            <a:off x="609597" y="3517231"/>
            <a:ext cx="6172941" cy="461665"/>
          </a:xfrm>
          <a:prstGeom prst="rect">
            <a:avLst/>
          </a:prstGeom>
          <a:noFill/>
        </p:spPr>
        <p:txBody>
          <a:bodyPr wrap="square">
            <a:spAutoFit/>
          </a:bodyPr>
          <a:lstStyle/>
          <a:p>
            <a:r>
              <a:rPr lang="en-GB" sz="2400" b="1" dirty="0"/>
              <a:t>The Fiddle in South West Donegal, Ireland.</a:t>
            </a:r>
            <a:r>
              <a:rPr kumimoji="0" lang="en-GB" sz="2400" b="1" i="0" u="none" strike="noStrike" kern="1200" cap="none" spc="0" normalizeH="0" baseline="0" noProof="0" dirty="0">
                <a:ln>
                  <a:noFill/>
                </a:ln>
                <a:solidFill>
                  <a:prstClr val="black"/>
                </a:solidFill>
                <a:effectLst/>
                <a:uLnTx/>
                <a:uFillTx/>
                <a:latin typeface="Garamond" panose="02020404030301010803"/>
                <a:ea typeface="+mn-ea"/>
                <a:cs typeface="+mn-cs"/>
              </a:rPr>
              <a:t>  </a:t>
            </a:r>
            <a:endParaRPr lang="en-GB" sz="2000" b="1" dirty="0"/>
          </a:p>
        </p:txBody>
      </p:sp>
      <p:pic>
        <p:nvPicPr>
          <p:cNvPr id="9" name="Graphic 8" descr="Shamrock with solid fill">
            <a:extLst>
              <a:ext uri="{FF2B5EF4-FFF2-40B4-BE49-F238E27FC236}">
                <a16:creationId xmlns:a16="http://schemas.microsoft.com/office/drawing/2014/main" id="{80D0CA9F-C6C9-4136-9F39-7E0EC85F4B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8800" y="5111321"/>
            <a:ext cx="914400" cy="914400"/>
          </a:xfrm>
          <a:prstGeom prst="rect">
            <a:avLst/>
          </a:prstGeom>
        </p:spPr>
      </p:pic>
      <p:sp>
        <p:nvSpPr>
          <p:cNvPr id="13" name="TextBox 12">
            <a:extLst>
              <a:ext uri="{FF2B5EF4-FFF2-40B4-BE49-F238E27FC236}">
                <a16:creationId xmlns:a16="http://schemas.microsoft.com/office/drawing/2014/main" id="{9DFB0DD2-8B86-49D2-B22C-93F2517D6763}"/>
              </a:ext>
            </a:extLst>
          </p:cNvPr>
          <p:cNvSpPr txBox="1"/>
          <p:nvPr/>
        </p:nvSpPr>
        <p:spPr>
          <a:xfrm>
            <a:off x="609597" y="3980997"/>
            <a:ext cx="10517819" cy="1446550"/>
          </a:xfrm>
          <a:prstGeom prst="rect">
            <a:avLst/>
          </a:prstGeom>
          <a:noFill/>
        </p:spPr>
        <p:txBody>
          <a:bodyPr wrap="square">
            <a:spAutoFit/>
          </a:bodyPr>
          <a:lstStyle/>
          <a:p>
            <a:r>
              <a:rPr lang="en-GB" b="1" dirty="0">
                <a:solidFill>
                  <a:prstClr val="black"/>
                </a:solidFill>
                <a:latin typeface="Garamond" panose="02020404030301010803"/>
              </a:rPr>
              <a:t>- Crafted from brass.</a:t>
            </a:r>
            <a:br>
              <a:rPr lang="en-GB" b="1" dirty="0">
                <a:solidFill>
                  <a:prstClr val="black"/>
                </a:solidFill>
                <a:latin typeface="Garamond" panose="02020404030301010803"/>
              </a:rPr>
            </a:br>
            <a:r>
              <a:rPr lang="en-GB" b="1" dirty="0">
                <a:solidFill>
                  <a:prstClr val="black"/>
                </a:solidFill>
                <a:latin typeface="Garamond" panose="02020404030301010803"/>
              </a:rPr>
              <a:t>- Socially &amp; culturally dominant in the 1940’s, revived in the 1980’s.</a:t>
            </a:r>
            <a:br>
              <a:rPr lang="en-GB" b="1" dirty="0">
                <a:solidFill>
                  <a:prstClr val="black"/>
                </a:solidFill>
                <a:latin typeface="Garamond" panose="02020404030301010803"/>
              </a:rPr>
            </a:br>
            <a:r>
              <a:rPr lang="en-GB" b="1" dirty="0">
                <a:solidFill>
                  <a:prstClr val="black"/>
                </a:solidFill>
                <a:latin typeface="Garamond" panose="02020404030301010803"/>
              </a:rPr>
              <a:t>- Often hung above fireplaces in the home.</a:t>
            </a:r>
            <a:br>
              <a:rPr lang="en-GB" b="1" dirty="0">
                <a:solidFill>
                  <a:prstClr val="black"/>
                </a:solidFill>
                <a:latin typeface="Garamond" panose="02020404030301010803"/>
              </a:rPr>
            </a:br>
            <a:r>
              <a:rPr lang="en-GB" b="1" dirty="0">
                <a:solidFill>
                  <a:prstClr val="black"/>
                </a:solidFill>
                <a:latin typeface="Garamond" panose="02020404030301010803"/>
              </a:rPr>
              <a:t>- Connects modern community to folklore &amp; history.</a:t>
            </a:r>
            <a:br>
              <a:rPr lang="en-GB" b="1" dirty="0">
                <a:solidFill>
                  <a:prstClr val="black"/>
                </a:solidFill>
                <a:latin typeface="Garamond" panose="02020404030301010803"/>
              </a:rPr>
            </a:br>
            <a:endParaRPr lang="en-GB" sz="1600" dirty="0"/>
          </a:p>
        </p:txBody>
      </p:sp>
      <p:grpSp>
        <p:nvGrpSpPr>
          <p:cNvPr id="14" name="Group 13">
            <a:extLst>
              <a:ext uri="{FF2B5EF4-FFF2-40B4-BE49-F238E27FC236}">
                <a16:creationId xmlns:a16="http://schemas.microsoft.com/office/drawing/2014/main" id="{C593FB56-0C2F-4DE8-9E6C-CC7704043CE4}"/>
              </a:ext>
            </a:extLst>
          </p:cNvPr>
          <p:cNvGrpSpPr/>
          <p:nvPr/>
        </p:nvGrpSpPr>
        <p:grpSpPr>
          <a:xfrm>
            <a:off x="6553200" y="831263"/>
            <a:ext cx="4856086" cy="3005097"/>
            <a:chOff x="6571324" y="920043"/>
            <a:chExt cx="4856086" cy="2757531"/>
          </a:xfrm>
        </p:grpSpPr>
        <p:sp>
          <p:nvSpPr>
            <p:cNvPr id="15" name="TextBox 14">
              <a:extLst>
                <a:ext uri="{FF2B5EF4-FFF2-40B4-BE49-F238E27FC236}">
                  <a16:creationId xmlns:a16="http://schemas.microsoft.com/office/drawing/2014/main" id="{F09C3E93-2482-49D0-A5D1-268D12618C70}"/>
                </a:ext>
              </a:extLst>
            </p:cNvPr>
            <p:cNvSpPr txBox="1"/>
            <p:nvPr/>
          </p:nvSpPr>
          <p:spPr>
            <a:xfrm>
              <a:off x="6683405" y="920044"/>
              <a:ext cx="4667435" cy="2626518"/>
            </a:xfrm>
            <a:prstGeom prst="rect">
              <a:avLst/>
            </a:prstGeom>
            <a:noFill/>
          </p:spPr>
          <p:txBody>
            <a:bodyPr wrap="square">
              <a:spAutoFit/>
            </a:bodyPr>
            <a:lstStyle/>
            <a:p>
              <a:r>
                <a:rPr lang="en-GB" dirty="0"/>
                <a:t>‘’…stories of enchanted fiddles which imbued their owners with vast repertoires of tunes and those which even played themselves. These stories are often pathways for interaction with the world of fairies, spirits and curses, in which the community has retained a strong belief. Fairies and spirits are often reported as the direct sources of tunes by musicians’’. </a:t>
              </a:r>
              <a:br>
                <a:rPr lang="en-GB" dirty="0"/>
              </a:br>
              <a:r>
                <a:rPr lang="en-GB" dirty="0"/>
                <a:t>                              </a:t>
              </a:r>
              <a:br>
                <a:rPr lang="en-GB" dirty="0"/>
              </a:br>
              <a:r>
                <a:rPr lang="en-GB" dirty="0"/>
                <a:t>  - Dr Conor Caldwell, Queens University, Belfast.</a:t>
              </a:r>
            </a:p>
          </p:txBody>
        </p:sp>
        <p:sp>
          <p:nvSpPr>
            <p:cNvPr id="12" name="Rectangle 11">
              <a:extLst>
                <a:ext uri="{FF2B5EF4-FFF2-40B4-BE49-F238E27FC236}">
                  <a16:creationId xmlns:a16="http://schemas.microsoft.com/office/drawing/2014/main" id="{F545EC84-FE00-4BC5-9AEE-E2913CE3C1EF}"/>
                </a:ext>
              </a:extLst>
            </p:cNvPr>
            <p:cNvSpPr/>
            <p:nvPr/>
          </p:nvSpPr>
          <p:spPr>
            <a:xfrm>
              <a:off x="6571324" y="920043"/>
              <a:ext cx="4856086" cy="2757531"/>
            </a:xfrm>
            <a:prstGeom prst="rect">
              <a:avLst/>
            </a:prstGeom>
            <a:no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074" name="Picture 2" descr="History of the Donegal Fiddle | Donegal Fiddle Music Donegal Fiddle Music">
            <a:extLst>
              <a:ext uri="{FF2B5EF4-FFF2-40B4-BE49-F238E27FC236}">
                <a16:creationId xmlns:a16="http://schemas.microsoft.com/office/drawing/2014/main" id="{9DDAC407-01FB-4FB9-B152-7D35C97F96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00000">
            <a:off x="1613053" y="1185137"/>
            <a:ext cx="3139181" cy="1454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913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usic, guitar&#10;&#10;Description automatically generated">
            <a:extLst>
              <a:ext uri="{FF2B5EF4-FFF2-40B4-BE49-F238E27FC236}">
                <a16:creationId xmlns:a16="http://schemas.microsoft.com/office/drawing/2014/main" id="{50B81EB5-487D-4A29-B9DE-5D3F711C28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862" y="612559"/>
            <a:ext cx="2895600" cy="5628444"/>
          </a:xfrm>
          <a:prstGeom prst="rect">
            <a:avLst/>
          </a:prstGeom>
        </p:spPr>
      </p:pic>
      <p:sp>
        <p:nvSpPr>
          <p:cNvPr id="4" name="TextBox 3">
            <a:extLst>
              <a:ext uri="{FF2B5EF4-FFF2-40B4-BE49-F238E27FC236}">
                <a16:creationId xmlns:a16="http://schemas.microsoft.com/office/drawing/2014/main" id="{72B35248-64A9-4B2A-BBDD-337A1625EB1D}"/>
              </a:ext>
            </a:extLst>
          </p:cNvPr>
          <p:cNvSpPr txBox="1"/>
          <p:nvPr/>
        </p:nvSpPr>
        <p:spPr>
          <a:xfrm>
            <a:off x="4845356" y="1310081"/>
            <a:ext cx="6172941" cy="584775"/>
          </a:xfrm>
          <a:prstGeom prst="rect">
            <a:avLst/>
          </a:prstGeom>
          <a:noFill/>
        </p:spPr>
        <p:txBody>
          <a:bodyPr wrap="square">
            <a:spAutoFit/>
          </a:bodyPr>
          <a:lstStyle/>
          <a:p>
            <a:r>
              <a:rPr lang="en-GB" sz="3200" b="1" dirty="0"/>
              <a:t>What This Means To Me....</a:t>
            </a:r>
            <a:r>
              <a:rPr kumimoji="0" lang="en-GB" sz="3200" b="1" i="0" u="none" strike="noStrike" kern="1200" cap="none" spc="0" normalizeH="0" baseline="0" noProof="0" dirty="0">
                <a:ln>
                  <a:noFill/>
                </a:ln>
                <a:solidFill>
                  <a:prstClr val="black"/>
                </a:solidFill>
                <a:effectLst/>
                <a:uLnTx/>
                <a:uFillTx/>
                <a:latin typeface="Garamond" panose="02020404030301010803"/>
                <a:ea typeface="+mn-ea"/>
                <a:cs typeface="+mn-cs"/>
              </a:rPr>
              <a:t>  </a:t>
            </a:r>
            <a:endParaRPr lang="en-GB" sz="2800" b="1" dirty="0"/>
          </a:p>
        </p:txBody>
      </p:sp>
      <p:sp>
        <p:nvSpPr>
          <p:cNvPr id="5" name="TextBox 4">
            <a:extLst>
              <a:ext uri="{FF2B5EF4-FFF2-40B4-BE49-F238E27FC236}">
                <a16:creationId xmlns:a16="http://schemas.microsoft.com/office/drawing/2014/main" id="{D1D2424C-BA51-44FD-8304-E23A3C524748}"/>
              </a:ext>
            </a:extLst>
          </p:cNvPr>
          <p:cNvSpPr txBox="1"/>
          <p:nvPr/>
        </p:nvSpPr>
        <p:spPr>
          <a:xfrm>
            <a:off x="4845356" y="4247699"/>
            <a:ext cx="1885767" cy="523220"/>
          </a:xfrm>
          <a:prstGeom prst="rect">
            <a:avLst/>
          </a:prstGeom>
          <a:noFill/>
        </p:spPr>
        <p:txBody>
          <a:bodyPr wrap="square">
            <a:spAutoFit/>
          </a:bodyPr>
          <a:lstStyle/>
          <a:p>
            <a:r>
              <a:rPr kumimoji="0" lang="en-GB" sz="2400" b="1" i="0" u="none" strike="noStrike" kern="1200" cap="none" spc="0" normalizeH="0" baseline="0" noProof="0" dirty="0">
                <a:ln>
                  <a:noFill/>
                </a:ln>
                <a:solidFill>
                  <a:srgbClr val="002060"/>
                </a:solidFill>
                <a:effectLst/>
                <a:uLnTx/>
                <a:uFillTx/>
                <a:latin typeface="Garamond" panose="02020404030301010803"/>
                <a:ea typeface="+mn-ea"/>
                <a:cs typeface="+mn-cs"/>
              </a:rPr>
              <a:t>Flexibility</a:t>
            </a:r>
            <a:r>
              <a:rPr kumimoji="0" lang="en-GB" sz="2800" b="1" i="0" u="none" strike="noStrike" kern="1200" cap="none" spc="0" normalizeH="0" baseline="0" noProof="0" dirty="0">
                <a:ln>
                  <a:noFill/>
                </a:ln>
                <a:solidFill>
                  <a:srgbClr val="002060"/>
                </a:solidFill>
                <a:effectLst/>
                <a:uLnTx/>
                <a:uFillTx/>
                <a:latin typeface="Garamond" panose="02020404030301010803"/>
                <a:ea typeface="+mn-ea"/>
                <a:cs typeface="+mn-cs"/>
              </a:rPr>
              <a:t>.  </a:t>
            </a:r>
            <a:endParaRPr lang="en-GB" sz="2400" b="1" dirty="0">
              <a:solidFill>
                <a:srgbClr val="002060"/>
              </a:solidFill>
            </a:endParaRPr>
          </a:p>
        </p:txBody>
      </p:sp>
      <p:sp>
        <p:nvSpPr>
          <p:cNvPr id="6" name="TextBox 5">
            <a:extLst>
              <a:ext uri="{FF2B5EF4-FFF2-40B4-BE49-F238E27FC236}">
                <a16:creationId xmlns:a16="http://schemas.microsoft.com/office/drawing/2014/main" id="{FB20C178-AC5F-4440-BA5A-2918DD2DFF5E}"/>
              </a:ext>
            </a:extLst>
          </p:cNvPr>
          <p:cNvSpPr txBox="1"/>
          <p:nvPr/>
        </p:nvSpPr>
        <p:spPr>
          <a:xfrm>
            <a:off x="3964617" y="2857464"/>
            <a:ext cx="3322471" cy="461665"/>
          </a:xfrm>
          <a:prstGeom prst="rect">
            <a:avLst/>
          </a:prstGeom>
          <a:noFill/>
        </p:spPr>
        <p:txBody>
          <a:bodyPr wrap="square">
            <a:spAutoFit/>
          </a:bodyPr>
          <a:lstStyle/>
          <a:p>
            <a:r>
              <a:rPr lang="en-GB" sz="2400" b="1" dirty="0">
                <a:solidFill>
                  <a:srgbClr val="7030A0"/>
                </a:solidFill>
                <a:latin typeface="Garamond" panose="02020404030301010803"/>
              </a:rPr>
              <a:t>Creative Expression.</a:t>
            </a:r>
            <a:r>
              <a:rPr kumimoji="0" lang="en-GB" sz="2400" b="1" i="0" u="none" strike="noStrike" kern="1200" cap="none" spc="0" normalizeH="0" baseline="0" noProof="0" dirty="0">
                <a:ln>
                  <a:noFill/>
                </a:ln>
                <a:solidFill>
                  <a:srgbClr val="7030A0"/>
                </a:solidFill>
                <a:effectLst/>
                <a:uLnTx/>
                <a:uFillTx/>
                <a:latin typeface="Garamond" panose="02020404030301010803"/>
                <a:ea typeface="+mn-ea"/>
                <a:cs typeface="+mn-cs"/>
              </a:rPr>
              <a:t>  </a:t>
            </a:r>
            <a:endParaRPr lang="en-GB" sz="2000" b="1" dirty="0">
              <a:solidFill>
                <a:srgbClr val="7030A0"/>
              </a:solidFill>
            </a:endParaRPr>
          </a:p>
        </p:txBody>
      </p:sp>
      <p:sp>
        <p:nvSpPr>
          <p:cNvPr id="7" name="TextBox 6">
            <a:extLst>
              <a:ext uri="{FF2B5EF4-FFF2-40B4-BE49-F238E27FC236}">
                <a16:creationId xmlns:a16="http://schemas.microsoft.com/office/drawing/2014/main" id="{18655FA7-68A6-4111-A6FA-6C4578E961AC}"/>
              </a:ext>
            </a:extLst>
          </p:cNvPr>
          <p:cNvSpPr txBox="1"/>
          <p:nvPr/>
        </p:nvSpPr>
        <p:spPr>
          <a:xfrm>
            <a:off x="3757105" y="5465859"/>
            <a:ext cx="3322471" cy="461665"/>
          </a:xfrm>
          <a:prstGeom prst="rect">
            <a:avLst/>
          </a:prstGeom>
          <a:noFill/>
        </p:spPr>
        <p:txBody>
          <a:bodyPr wrap="square">
            <a:spAutoFit/>
          </a:bodyPr>
          <a:lstStyle/>
          <a:p>
            <a:r>
              <a:rPr lang="en-GB" sz="2400" b="1" dirty="0">
                <a:solidFill>
                  <a:srgbClr val="7030A0"/>
                </a:solidFill>
                <a:latin typeface="Garamond" panose="02020404030301010803"/>
              </a:rPr>
              <a:t>Healing.</a:t>
            </a:r>
            <a:r>
              <a:rPr kumimoji="0" lang="en-GB" sz="2400" b="1" i="0" u="none" strike="noStrike" kern="1200" cap="none" spc="0" normalizeH="0" baseline="0" noProof="0" dirty="0">
                <a:ln>
                  <a:noFill/>
                </a:ln>
                <a:solidFill>
                  <a:srgbClr val="7030A0"/>
                </a:solidFill>
                <a:effectLst/>
                <a:uLnTx/>
                <a:uFillTx/>
                <a:latin typeface="Garamond" panose="02020404030301010803"/>
                <a:ea typeface="+mn-ea"/>
                <a:cs typeface="+mn-cs"/>
              </a:rPr>
              <a:t>  </a:t>
            </a:r>
            <a:endParaRPr lang="en-GB" sz="2000" b="1" dirty="0">
              <a:solidFill>
                <a:srgbClr val="7030A0"/>
              </a:solidFill>
            </a:endParaRPr>
          </a:p>
        </p:txBody>
      </p:sp>
      <p:sp>
        <p:nvSpPr>
          <p:cNvPr id="8" name="TextBox 7">
            <a:extLst>
              <a:ext uri="{FF2B5EF4-FFF2-40B4-BE49-F238E27FC236}">
                <a16:creationId xmlns:a16="http://schemas.microsoft.com/office/drawing/2014/main" id="{CC034FA3-77F3-48AE-8727-98889AEDBC4D}"/>
              </a:ext>
            </a:extLst>
          </p:cNvPr>
          <p:cNvSpPr txBox="1"/>
          <p:nvPr/>
        </p:nvSpPr>
        <p:spPr>
          <a:xfrm>
            <a:off x="6947518" y="3616853"/>
            <a:ext cx="3322471" cy="461665"/>
          </a:xfrm>
          <a:prstGeom prst="rect">
            <a:avLst/>
          </a:prstGeom>
          <a:noFill/>
        </p:spPr>
        <p:txBody>
          <a:bodyPr wrap="square">
            <a:spAutoFit/>
          </a:bodyPr>
          <a:lstStyle/>
          <a:p>
            <a:r>
              <a:rPr lang="en-GB" sz="2400" b="1" dirty="0">
                <a:solidFill>
                  <a:srgbClr val="FF3399"/>
                </a:solidFill>
                <a:latin typeface="Garamond" panose="02020404030301010803"/>
              </a:rPr>
              <a:t>Self-Care.</a:t>
            </a:r>
            <a:r>
              <a:rPr kumimoji="0" lang="en-GB" sz="2400" b="1" i="0" u="none" strike="noStrike" kern="1200" cap="none" spc="0" normalizeH="0" baseline="0" noProof="0" dirty="0">
                <a:ln>
                  <a:noFill/>
                </a:ln>
                <a:solidFill>
                  <a:srgbClr val="FF3399"/>
                </a:solidFill>
                <a:effectLst/>
                <a:uLnTx/>
                <a:uFillTx/>
                <a:latin typeface="Garamond" panose="02020404030301010803"/>
                <a:ea typeface="+mn-ea"/>
                <a:cs typeface="+mn-cs"/>
              </a:rPr>
              <a:t>  </a:t>
            </a:r>
            <a:endParaRPr lang="en-GB" sz="2000" b="1" dirty="0">
              <a:solidFill>
                <a:srgbClr val="FF3399"/>
              </a:solidFill>
            </a:endParaRPr>
          </a:p>
        </p:txBody>
      </p:sp>
      <p:sp>
        <p:nvSpPr>
          <p:cNvPr id="9" name="TextBox 8">
            <a:extLst>
              <a:ext uri="{FF2B5EF4-FFF2-40B4-BE49-F238E27FC236}">
                <a16:creationId xmlns:a16="http://schemas.microsoft.com/office/drawing/2014/main" id="{B94F174F-13D1-4DA3-A735-DF331A396492}"/>
              </a:ext>
            </a:extLst>
          </p:cNvPr>
          <p:cNvSpPr txBox="1"/>
          <p:nvPr/>
        </p:nvSpPr>
        <p:spPr>
          <a:xfrm>
            <a:off x="6731123" y="5004194"/>
            <a:ext cx="3322471" cy="461665"/>
          </a:xfrm>
          <a:prstGeom prst="rect">
            <a:avLst/>
          </a:prstGeom>
          <a:noFill/>
        </p:spPr>
        <p:txBody>
          <a:bodyPr wrap="square">
            <a:spAutoFit/>
          </a:bodyPr>
          <a:lstStyle/>
          <a:p>
            <a:r>
              <a:rPr lang="en-GB" sz="2400" b="1" dirty="0">
                <a:solidFill>
                  <a:srgbClr val="002060"/>
                </a:solidFill>
                <a:latin typeface="Garamond" panose="02020404030301010803"/>
              </a:rPr>
              <a:t>Mental Distraction.</a:t>
            </a:r>
            <a:r>
              <a:rPr kumimoji="0" lang="en-GB" sz="2400" b="1" i="0" u="none" strike="noStrike" kern="1200" cap="none" spc="0" normalizeH="0" baseline="0" noProof="0" dirty="0">
                <a:ln>
                  <a:noFill/>
                </a:ln>
                <a:solidFill>
                  <a:srgbClr val="002060"/>
                </a:solidFill>
                <a:effectLst/>
                <a:uLnTx/>
                <a:uFillTx/>
                <a:latin typeface="Garamond" panose="02020404030301010803"/>
                <a:ea typeface="+mn-ea"/>
                <a:cs typeface="+mn-cs"/>
              </a:rPr>
              <a:t>  </a:t>
            </a:r>
            <a:endParaRPr lang="en-GB" sz="2000" b="1" dirty="0">
              <a:solidFill>
                <a:srgbClr val="002060"/>
              </a:solidFill>
            </a:endParaRPr>
          </a:p>
        </p:txBody>
      </p:sp>
      <p:sp>
        <p:nvSpPr>
          <p:cNvPr id="10" name="TextBox 9">
            <a:extLst>
              <a:ext uri="{FF2B5EF4-FFF2-40B4-BE49-F238E27FC236}">
                <a16:creationId xmlns:a16="http://schemas.microsoft.com/office/drawing/2014/main" id="{D457CCEF-BBF2-44A9-BFA2-9E1BC7905F8E}"/>
              </a:ext>
            </a:extLst>
          </p:cNvPr>
          <p:cNvSpPr txBox="1"/>
          <p:nvPr/>
        </p:nvSpPr>
        <p:spPr>
          <a:xfrm>
            <a:off x="9138452" y="4335821"/>
            <a:ext cx="3322471" cy="461665"/>
          </a:xfrm>
          <a:prstGeom prst="rect">
            <a:avLst/>
          </a:prstGeom>
          <a:noFill/>
        </p:spPr>
        <p:txBody>
          <a:bodyPr wrap="square">
            <a:spAutoFit/>
          </a:bodyPr>
          <a:lstStyle/>
          <a:p>
            <a:r>
              <a:rPr lang="en-GB" sz="2400" b="1" dirty="0">
                <a:solidFill>
                  <a:srgbClr val="7030A0"/>
                </a:solidFill>
                <a:latin typeface="Garamond" panose="02020404030301010803"/>
              </a:rPr>
              <a:t>Safety.</a:t>
            </a:r>
            <a:r>
              <a:rPr kumimoji="0" lang="en-GB" sz="2400" b="1" i="0" u="none" strike="noStrike" kern="1200" cap="none" spc="0" normalizeH="0" baseline="0" noProof="0" dirty="0">
                <a:ln>
                  <a:noFill/>
                </a:ln>
                <a:solidFill>
                  <a:srgbClr val="7030A0"/>
                </a:solidFill>
                <a:effectLst/>
                <a:uLnTx/>
                <a:uFillTx/>
                <a:latin typeface="Garamond" panose="02020404030301010803"/>
                <a:ea typeface="+mn-ea"/>
                <a:cs typeface="+mn-cs"/>
              </a:rPr>
              <a:t>  </a:t>
            </a:r>
            <a:endParaRPr lang="en-GB" sz="2000" b="1" dirty="0">
              <a:solidFill>
                <a:srgbClr val="7030A0"/>
              </a:solidFill>
            </a:endParaRPr>
          </a:p>
        </p:txBody>
      </p:sp>
      <p:sp>
        <p:nvSpPr>
          <p:cNvPr id="12" name="TextBox 11">
            <a:extLst>
              <a:ext uri="{FF2B5EF4-FFF2-40B4-BE49-F238E27FC236}">
                <a16:creationId xmlns:a16="http://schemas.microsoft.com/office/drawing/2014/main" id="{BB06FD9C-C4DA-47E7-831E-CD89467C5C2F}"/>
              </a:ext>
            </a:extLst>
          </p:cNvPr>
          <p:cNvSpPr txBox="1"/>
          <p:nvPr/>
        </p:nvSpPr>
        <p:spPr>
          <a:xfrm>
            <a:off x="7931826" y="2543488"/>
            <a:ext cx="3322471" cy="461665"/>
          </a:xfrm>
          <a:prstGeom prst="rect">
            <a:avLst/>
          </a:prstGeom>
          <a:noFill/>
        </p:spPr>
        <p:txBody>
          <a:bodyPr wrap="square">
            <a:spAutoFit/>
          </a:bodyPr>
          <a:lstStyle/>
          <a:p>
            <a:r>
              <a:rPr lang="en-GB" sz="2400" b="1" dirty="0">
                <a:solidFill>
                  <a:srgbClr val="002060"/>
                </a:solidFill>
                <a:latin typeface="Garamond" panose="02020404030301010803"/>
              </a:rPr>
              <a:t>Grounding.</a:t>
            </a:r>
            <a:r>
              <a:rPr kumimoji="0" lang="en-GB" sz="2400" b="1" i="0" u="none" strike="noStrike" kern="1200" cap="none" spc="0" normalizeH="0" baseline="0" noProof="0" dirty="0">
                <a:ln>
                  <a:noFill/>
                </a:ln>
                <a:solidFill>
                  <a:srgbClr val="002060"/>
                </a:solidFill>
                <a:effectLst/>
                <a:uLnTx/>
                <a:uFillTx/>
                <a:latin typeface="Garamond" panose="02020404030301010803"/>
                <a:ea typeface="+mn-ea"/>
                <a:cs typeface="+mn-cs"/>
              </a:rPr>
              <a:t>  </a:t>
            </a:r>
            <a:endParaRPr lang="en-GB" sz="2000" b="1" dirty="0">
              <a:solidFill>
                <a:srgbClr val="002060"/>
              </a:solidFill>
            </a:endParaRPr>
          </a:p>
        </p:txBody>
      </p:sp>
    </p:spTree>
    <p:extLst>
      <p:ext uri="{BB962C8B-B14F-4D97-AF65-F5344CB8AC3E}">
        <p14:creationId xmlns:p14="http://schemas.microsoft.com/office/powerpoint/2010/main" val="261594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C1875E5-3E3D-49D0-A84D-62C1DE8D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5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Fireflies in a moonlit forest">
            <a:extLst>
              <a:ext uri="{FF2B5EF4-FFF2-40B4-BE49-F238E27FC236}">
                <a16:creationId xmlns:a16="http://schemas.microsoft.com/office/drawing/2014/main" id="{5E3417EB-8C97-44BA-A10B-2C0D8766BD3C}"/>
              </a:ext>
            </a:extLst>
          </p:cNvPr>
          <p:cNvPicPr>
            <a:picLocks noChangeAspect="1"/>
          </p:cNvPicPr>
          <p:nvPr/>
        </p:nvPicPr>
        <p:blipFill rotWithShape="1">
          <a:blip r:embed="rId3">
            <a:extLst>
              <a:ext uri="{28A0092B-C50C-407E-A947-70E740481C1C}">
                <a14:useLocalDpi xmlns:a14="http://schemas.microsoft.com/office/drawing/2010/main" val="0"/>
              </a:ext>
            </a:extLst>
          </a:blip>
          <a:srcRect t="18946" r="-1" b="3214"/>
          <a:stretch/>
        </p:blipFill>
        <p:spPr>
          <a:xfrm>
            <a:off x="490728" y="516636"/>
            <a:ext cx="11210544" cy="5824728"/>
          </a:xfrm>
          <a:prstGeom prst="rect">
            <a:avLst/>
          </a:prstGeom>
        </p:spPr>
      </p:pic>
      <p:sp>
        <p:nvSpPr>
          <p:cNvPr id="41" name="Rectangle 40">
            <a:extLst>
              <a:ext uri="{FF2B5EF4-FFF2-40B4-BE49-F238E27FC236}">
                <a16:creationId xmlns:a16="http://schemas.microsoft.com/office/drawing/2014/main" id="{72E3803C-85E6-4CB3-8361-219B2398D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B2B732"/>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4609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908DD4-A45B-44FF-A4B5-8A9E7BBB6BD3}"/>
              </a:ext>
            </a:extLst>
          </p:cNvPr>
          <p:cNvSpPr txBox="1"/>
          <p:nvPr/>
        </p:nvSpPr>
        <p:spPr>
          <a:xfrm>
            <a:off x="3054656" y="3335417"/>
            <a:ext cx="7089469" cy="769441"/>
          </a:xfrm>
          <a:prstGeom prst="rect">
            <a:avLst/>
          </a:prstGeom>
          <a:noFill/>
        </p:spPr>
        <p:txBody>
          <a:bodyPr wrap="square">
            <a:spAutoFit/>
          </a:bodyPr>
          <a:lstStyle/>
          <a:p>
            <a:r>
              <a:rPr kumimoji="0" lang="en-GB" sz="4400" b="1" i="0" u="none" strike="noStrike" kern="1200" cap="none" spc="0" normalizeH="0" baseline="0" noProof="0" dirty="0">
                <a:ln>
                  <a:noFill/>
                </a:ln>
                <a:solidFill>
                  <a:prstClr val="black"/>
                </a:solidFill>
                <a:effectLst/>
                <a:uLnTx/>
                <a:uFillTx/>
                <a:latin typeface="Garamond" panose="02020404030301010803"/>
                <a:ea typeface="+mn-ea"/>
                <a:cs typeface="+mn-cs"/>
              </a:rPr>
              <a:t>Thank You For Listening!   </a:t>
            </a:r>
            <a:endParaRPr lang="en-GB" sz="4000" b="1" dirty="0"/>
          </a:p>
        </p:txBody>
      </p:sp>
      <p:pic>
        <p:nvPicPr>
          <p:cNvPr id="3" name="Graphic 2" descr="Guitar with solid fill">
            <a:extLst>
              <a:ext uri="{FF2B5EF4-FFF2-40B4-BE49-F238E27FC236}">
                <a16:creationId xmlns:a16="http://schemas.microsoft.com/office/drawing/2014/main" id="{F8DF7AEC-4431-4917-BB6B-B3B9C250C0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8952370">
            <a:off x="5310244" y="1392575"/>
            <a:ext cx="1609612" cy="1609612"/>
          </a:xfrm>
          <a:prstGeom prst="rect">
            <a:avLst/>
          </a:prstGeom>
        </p:spPr>
      </p:pic>
    </p:spTree>
    <p:extLst>
      <p:ext uri="{BB962C8B-B14F-4D97-AF65-F5344CB8AC3E}">
        <p14:creationId xmlns:p14="http://schemas.microsoft.com/office/powerpoint/2010/main" val="3368010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DCFCD5-7FEE-4745-A7DA-2FB8955603B4}"/>
              </a:ext>
            </a:extLst>
          </p:cNvPr>
          <p:cNvSpPr txBox="1"/>
          <p:nvPr/>
        </p:nvSpPr>
        <p:spPr>
          <a:xfrm>
            <a:off x="600712" y="5087142"/>
            <a:ext cx="10517819" cy="615553"/>
          </a:xfrm>
          <a:prstGeom prst="rect">
            <a:avLst/>
          </a:prstGeom>
          <a:noFill/>
        </p:spPr>
        <p:txBody>
          <a:bodyPr wrap="square">
            <a:spAutoFit/>
          </a:bodyPr>
          <a:lstStyle/>
          <a:p>
            <a:r>
              <a:rPr lang="en-GB" dirty="0">
                <a:solidFill>
                  <a:prstClr val="black"/>
                </a:solidFill>
                <a:latin typeface="Garamond" panose="02020404030301010803"/>
              </a:rPr>
              <a:t>Turnbull, C. (1961) </a:t>
            </a:r>
            <a:r>
              <a:rPr lang="en-GB" i="1" dirty="0">
                <a:solidFill>
                  <a:prstClr val="black"/>
                </a:solidFill>
                <a:latin typeface="Garamond" panose="02020404030301010803"/>
              </a:rPr>
              <a:t>The Forest People. </a:t>
            </a:r>
            <a:br>
              <a:rPr lang="en-GB" i="1" dirty="0">
                <a:solidFill>
                  <a:prstClr val="black"/>
                </a:solidFill>
                <a:latin typeface="Garamond" panose="02020404030301010803"/>
              </a:rPr>
            </a:br>
            <a:r>
              <a:rPr lang="en-GB" sz="1600" dirty="0">
                <a:solidFill>
                  <a:prstClr val="black"/>
                </a:solidFill>
                <a:latin typeface="Garamond" panose="02020404030301010803"/>
              </a:rPr>
              <a:t>Simon &amp; Schuster, </a:t>
            </a:r>
            <a:r>
              <a:rPr kumimoji="0" lang="en-GB" sz="1600" u="none" strike="noStrike" kern="1200" cap="none" spc="0" normalizeH="0" baseline="0" noProof="0" dirty="0">
                <a:ln>
                  <a:noFill/>
                </a:ln>
                <a:solidFill>
                  <a:prstClr val="black"/>
                </a:solidFill>
                <a:effectLst/>
                <a:uLnTx/>
                <a:uFillTx/>
                <a:latin typeface="Garamond" panose="02020404030301010803"/>
                <a:ea typeface="+mn-ea"/>
                <a:cs typeface="+mn-cs"/>
              </a:rPr>
              <a:t>New York. </a:t>
            </a:r>
            <a:endParaRPr lang="en-GB" sz="1600" dirty="0"/>
          </a:p>
        </p:txBody>
      </p:sp>
      <p:sp>
        <p:nvSpPr>
          <p:cNvPr id="3" name="TextBox 2">
            <a:extLst>
              <a:ext uri="{FF2B5EF4-FFF2-40B4-BE49-F238E27FC236}">
                <a16:creationId xmlns:a16="http://schemas.microsoft.com/office/drawing/2014/main" id="{D1832A09-FEBB-44D0-A256-123873DAB8B9}"/>
              </a:ext>
            </a:extLst>
          </p:cNvPr>
          <p:cNvSpPr txBox="1"/>
          <p:nvPr/>
        </p:nvSpPr>
        <p:spPr>
          <a:xfrm>
            <a:off x="600713" y="2616357"/>
            <a:ext cx="10517819" cy="646331"/>
          </a:xfrm>
          <a:prstGeom prst="rect">
            <a:avLst/>
          </a:prstGeom>
          <a:noFill/>
        </p:spPr>
        <p:txBody>
          <a:bodyPr wrap="square">
            <a:spAutoFit/>
          </a:bodyPr>
          <a:lstStyle/>
          <a:p>
            <a:r>
              <a:rPr lang="en-GB" dirty="0">
                <a:solidFill>
                  <a:prstClr val="black"/>
                </a:solidFill>
                <a:latin typeface="Garamond" panose="02020404030301010803"/>
              </a:rPr>
              <a:t>Dawe, K. (2015</a:t>
            </a:r>
            <a:r>
              <a:rPr lang="en-GB" dirty="0">
                <a:solidFill>
                  <a:prstClr val="black"/>
                </a:solidFill>
              </a:rPr>
              <a:t>) ‘’</a:t>
            </a:r>
            <a:r>
              <a:rPr lang="en-GB" dirty="0"/>
              <a:t>Materials Matter: Towards a Political Ecology of Musical Instrument Making’’, </a:t>
            </a:r>
            <a:r>
              <a:rPr lang="en-GB" i="1" dirty="0"/>
              <a:t>Musical Instruments and Material Culture </a:t>
            </a:r>
            <a:r>
              <a:rPr lang="en-GB" dirty="0"/>
              <a:t>at Horniman Museum and Gardens and the Royal Anthropological Institute, 2015. </a:t>
            </a:r>
          </a:p>
        </p:txBody>
      </p:sp>
      <p:sp>
        <p:nvSpPr>
          <p:cNvPr id="4" name="TextBox 3">
            <a:extLst>
              <a:ext uri="{FF2B5EF4-FFF2-40B4-BE49-F238E27FC236}">
                <a16:creationId xmlns:a16="http://schemas.microsoft.com/office/drawing/2014/main" id="{0CAB3A43-8670-4500-89F3-55CB619BE79D}"/>
              </a:ext>
            </a:extLst>
          </p:cNvPr>
          <p:cNvSpPr txBox="1"/>
          <p:nvPr/>
        </p:nvSpPr>
        <p:spPr>
          <a:xfrm>
            <a:off x="600712" y="3847183"/>
            <a:ext cx="10517819" cy="646331"/>
          </a:xfrm>
          <a:prstGeom prst="rect">
            <a:avLst/>
          </a:prstGeom>
          <a:noFill/>
        </p:spPr>
        <p:txBody>
          <a:bodyPr wrap="square">
            <a:spAutoFit/>
          </a:bodyPr>
          <a:lstStyle/>
          <a:p>
            <a:r>
              <a:rPr lang="en-GB" dirty="0">
                <a:solidFill>
                  <a:prstClr val="black"/>
                </a:solidFill>
                <a:latin typeface="Garamond" panose="02020404030301010803"/>
              </a:rPr>
              <a:t>Song Bar ‘’Word of the Week: Molimo’’ (2019). </a:t>
            </a:r>
            <a:br>
              <a:rPr lang="en-GB" dirty="0">
                <a:solidFill>
                  <a:prstClr val="black"/>
                </a:solidFill>
                <a:latin typeface="Garamond" panose="02020404030301010803"/>
              </a:rPr>
            </a:br>
            <a:r>
              <a:rPr lang="en-GB" dirty="0">
                <a:solidFill>
                  <a:prstClr val="black"/>
                </a:solidFill>
                <a:latin typeface="Garamond" panose="02020404030301010803"/>
              </a:rPr>
              <a:t>Accessed 27/1/22. Available at: </a:t>
            </a:r>
            <a:r>
              <a:rPr lang="en-GB" sz="1400" dirty="0">
                <a:solidFill>
                  <a:prstClr val="black"/>
                </a:solidFill>
                <a:latin typeface="Garamond" panose="02020404030301010803"/>
              </a:rPr>
              <a:t>https://www.song-bar.com/lyric-word-of-the-week/word-of-the-week-molimo-mbuti-pygmy-music</a:t>
            </a:r>
            <a:endParaRPr lang="en-GB" dirty="0"/>
          </a:p>
        </p:txBody>
      </p:sp>
      <p:sp>
        <p:nvSpPr>
          <p:cNvPr id="5" name="TextBox 4">
            <a:extLst>
              <a:ext uri="{FF2B5EF4-FFF2-40B4-BE49-F238E27FC236}">
                <a16:creationId xmlns:a16="http://schemas.microsoft.com/office/drawing/2014/main" id="{499FCF13-C808-4EA9-82A0-5584CAD79F48}"/>
              </a:ext>
            </a:extLst>
          </p:cNvPr>
          <p:cNvSpPr txBox="1"/>
          <p:nvPr/>
        </p:nvSpPr>
        <p:spPr>
          <a:xfrm>
            <a:off x="600713" y="1513387"/>
            <a:ext cx="10517819" cy="646331"/>
          </a:xfrm>
          <a:prstGeom prst="rect">
            <a:avLst/>
          </a:prstGeom>
          <a:noFill/>
        </p:spPr>
        <p:txBody>
          <a:bodyPr wrap="square">
            <a:spAutoFit/>
          </a:bodyPr>
          <a:lstStyle/>
          <a:p>
            <a:r>
              <a:rPr lang="en-GB" dirty="0">
                <a:solidFill>
                  <a:prstClr val="black"/>
                </a:solidFill>
                <a:latin typeface="Garamond" panose="02020404030301010803"/>
              </a:rPr>
              <a:t>Caldwell, C. (2015</a:t>
            </a:r>
            <a:r>
              <a:rPr lang="en-GB" dirty="0">
                <a:solidFill>
                  <a:prstClr val="black"/>
                </a:solidFill>
              </a:rPr>
              <a:t>) ‘’A Musical Movement: The Status of the Fiddle in South West Donegal 1815-2014</a:t>
            </a:r>
            <a:r>
              <a:rPr lang="en-GB" dirty="0"/>
              <a:t>’’, </a:t>
            </a:r>
            <a:r>
              <a:rPr lang="en-GB" i="1" dirty="0"/>
              <a:t>Musical Instruments and Material Culture </a:t>
            </a:r>
            <a:r>
              <a:rPr lang="en-GB" dirty="0"/>
              <a:t>at Horniman Museum and Gardens and the Royal Anthropological Institute, 2015. </a:t>
            </a:r>
          </a:p>
        </p:txBody>
      </p:sp>
      <p:sp>
        <p:nvSpPr>
          <p:cNvPr id="6" name="TextBox 5">
            <a:extLst>
              <a:ext uri="{FF2B5EF4-FFF2-40B4-BE49-F238E27FC236}">
                <a16:creationId xmlns:a16="http://schemas.microsoft.com/office/drawing/2014/main" id="{56DFAB3D-D06F-4078-9FF0-6AE0EE119F15}"/>
              </a:ext>
            </a:extLst>
          </p:cNvPr>
          <p:cNvSpPr txBox="1"/>
          <p:nvPr/>
        </p:nvSpPr>
        <p:spPr>
          <a:xfrm>
            <a:off x="600713" y="592205"/>
            <a:ext cx="7089469" cy="584775"/>
          </a:xfrm>
          <a:prstGeom prst="rect">
            <a:avLst/>
          </a:prstGeom>
          <a:noFill/>
        </p:spPr>
        <p:txBody>
          <a:bodyPr wrap="square">
            <a:spAutoFit/>
          </a:bodyPr>
          <a:lstStyle/>
          <a:p>
            <a:r>
              <a:rPr lang="en-GB" sz="3200" b="1" dirty="0">
                <a:solidFill>
                  <a:prstClr val="black"/>
                </a:solidFill>
                <a:latin typeface="Garamond" panose="02020404030301010803"/>
              </a:rPr>
              <a:t>Bibliography:</a:t>
            </a:r>
            <a:r>
              <a:rPr kumimoji="0" lang="en-GB" sz="3200" b="1" i="0" u="none" strike="noStrike" kern="1200" cap="none" spc="0" normalizeH="0" baseline="0" noProof="0" dirty="0">
                <a:ln>
                  <a:noFill/>
                </a:ln>
                <a:solidFill>
                  <a:prstClr val="black"/>
                </a:solidFill>
                <a:effectLst/>
                <a:uLnTx/>
                <a:uFillTx/>
                <a:latin typeface="Garamond" panose="02020404030301010803"/>
                <a:ea typeface="+mn-ea"/>
                <a:cs typeface="+mn-cs"/>
              </a:rPr>
              <a:t>   </a:t>
            </a:r>
            <a:endParaRPr lang="en-GB" sz="2800" b="1" dirty="0"/>
          </a:p>
        </p:txBody>
      </p:sp>
    </p:spTree>
    <p:extLst>
      <p:ext uri="{BB962C8B-B14F-4D97-AF65-F5344CB8AC3E}">
        <p14:creationId xmlns:p14="http://schemas.microsoft.com/office/powerpoint/2010/main" val="263852724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184</TotalTime>
  <Words>518</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Amasis MT Pro Black</vt:lpstr>
      <vt:lpstr>Arial</vt:lpstr>
      <vt:lpstr>Garamond</vt:lpstr>
      <vt:lpstr>Organic</vt:lpstr>
      <vt:lpstr> Humans &amp; (Musical) Materials.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Humans &amp; (Musical) Materials.</dc:title>
  <dc:creator>Shannon Macey-Phillips</dc:creator>
  <cp:lastModifiedBy>Shannon Macey-Phillips</cp:lastModifiedBy>
  <cp:revision>1</cp:revision>
  <dcterms:created xsi:type="dcterms:W3CDTF">2022-01-31T23:14:23Z</dcterms:created>
  <dcterms:modified xsi:type="dcterms:W3CDTF">2022-02-01T02:18:45Z</dcterms:modified>
</cp:coreProperties>
</file>