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57" r:id="rId3"/>
    <p:sldId id="316" r:id="rId4"/>
    <p:sldId id="274" r:id="rId5"/>
    <p:sldId id="275" r:id="rId6"/>
    <p:sldId id="276" r:id="rId7"/>
    <p:sldId id="284" r:id="rId8"/>
    <p:sldId id="278" r:id="rId9"/>
    <p:sldId id="279" r:id="rId10"/>
    <p:sldId id="280" r:id="rId11"/>
    <p:sldId id="281" r:id="rId12"/>
    <p:sldId id="294" r:id="rId13"/>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F3EA"/>
    <a:srgbClr val="AFE3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EC3305-C42B-4D6F-B382-134F7C500F2C}" v="363" dt="2025-12-09T18:37:07.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2" d="100"/>
          <a:sy n="62" d="100"/>
        </p:scale>
        <p:origin x="984" y="2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a Munteanu" userId="6540dd0c3a62bedc" providerId="LiveId" clId="{FF51802D-078B-4C21-9B7B-1A2B96D547B6}"/>
    <pc:docChg chg="undo custSel addSld delSld">
      <pc:chgData name="Marina Munteanu" userId="6540dd0c3a62bedc" providerId="LiveId" clId="{FF51802D-078B-4C21-9B7B-1A2B96D547B6}" dt="2025-12-10T15:21:35.712" v="40" actId="47"/>
      <pc:docMkLst>
        <pc:docMk/>
      </pc:docMkLst>
      <pc:sldChg chg="del">
        <pc:chgData name="Marina Munteanu" userId="6540dd0c3a62bedc" providerId="LiveId" clId="{FF51802D-078B-4C21-9B7B-1A2B96D547B6}" dt="2025-12-10T15:18:27.876" v="23" actId="47"/>
        <pc:sldMkLst>
          <pc:docMk/>
          <pc:sldMk cId="0" sldId="265"/>
        </pc:sldMkLst>
      </pc:sldChg>
      <pc:sldChg chg="add del">
        <pc:chgData name="Marina Munteanu" userId="6540dd0c3a62bedc" providerId="LiveId" clId="{FF51802D-078B-4C21-9B7B-1A2B96D547B6}" dt="2025-12-10T15:21:25.558" v="38" actId="47"/>
        <pc:sldMkLst>
          <pc:docMk/>
          <pc:sldMk cId="353320546" sldId="274"/>
        </pc:sldMkLst>
      </pc:sldChg>
      <pc:sldChg chg="add del">
        <pc:chgData name="Marina Munteanu" userId="6540dd0c3a62bedc" providerId="LiveId" clId="{FF51802D-078B-4C21-9B7B-1A2B96D547B6}" dt="2025-12-10T15:18:13.207" v="20" actId="47"/>
        <pc:sldMkLst>
          <pc:docMk/>
          <pc:sldMk cId="4171603154" sldId="275"/>
        </pc:sldMkLst>
      </pc:sldChg>
      <pc:sldChg chg="add del">
        <pc:chgData name="Marina Munteanu" userId="6540dd0c3a62bedc" providerId="LiveId" clId="{FF51802D-078B-4C21-9B7B-1A2B96D547B6}" dt="2025-12-10T15:18:33.243" v="35" actId="47"/>
        <pc:sldMkLst>
          <pc:docMk/>
          <pc:sldMk cId="3017838105" sldId="281"/>
        </pc:sldMkLst>
      </pc:sldChg>
      <pc:sldChg chg="del">
        <pc:chgData name="Marina Munteanu" userId="6540dd0c3a62bedc" providerId="LiveId" clId="{FF51802D-078B-4C21-9B7B-1A2B96D547B6}" dt="2025-12-10T15:18:26.829" v="21" actId="47"/>
        <pc:sldMkLst>
          <pc:docMk/>
          <pc:sldMk cId="2031178550" sldId="282"/>
        </pc:sldMkLst>
      </pc:sldChg>
      <pc:sldChg chg="del">
        <pc:chgData name="Marina Munteanu" userId="6540dd0c3a62bedc" providerId="LiveId" clId="{FF51802D-078B-4C21-9B7B-1A2B96D547B6}" dt="2025-12-10T15:18:27.517" v="22" actId="47"/>
        <pc:sldMkLst>
          <pc:docMk/>
          <pc:sldMk cId="3989353832" sldId="283"/>
        </pc:sldMkLst>
      </pc:sldChg>
      <pc:sldChg chg="del">
        <pc:chgData name="Marina Munteanu" userId="6540dd0c3a62bedc" providerId="LiveId" clId="{FF51802D-078B-4C21-9B7B-1A2B96D547B6}" dt="2025-12-10T15:18:28.047" v="24" actId="47"/>
        <pc:sldMkLst>
          <pc:docMk/>
          <pc:sldMk cId="1659091360" sldId="285"/>
        </pc:sldMkLst>
      </pc:sldChg>
      <pc:sldChg chg="del">
        <pc:chgData name="Marina Munteanu" userId="6540dd0c3a62bedc" providerId="LiveId" clId="{FF51802D-078B-4C21-9B7B-1A2B96D547B6}" dt="2025-12-10T15:18:28.460" v="26" actId="47"/>
        <pc:sldMkLst>
          <pc:docMk/>
          <pc:sldMk cId="1582589123" sldId="286"/>
        </pc:sldMkLst>
      </pc:sldChg>
      <pc:sldChg chg="del">
        <pc:chgData name="Marina Munteanu" userId="6540dd0c3a62bedc" providerId="LiveId" clId="{FF51802D-078B-4C21-9B7B-1A2B96D547B6}" dt="2025-12-10T15:18:28.798" v="27" actId="47"/>
        <pc:sldMkLst>
          <pc:docMk/>
          <pc:sldMk cId="2152593114" sldId="287"/>
        </pc:sldMkLst>
      </pc:sldChg>
      <pc:sldChg chg="del">
        <pc:chgData name="Marina Munteanu" userId="6540dd0c3a62bedc" providerId="LiveId" clId="{FF51802D-078B-4C21-9B7B-1A2B96D547B6}" dt="2025-12-10T15:18:28.247" v="25" actId="47"/>
        <pc:sldMkLst>
          <pc:docMk/>
          <pc:sldMk cId="239099185" sldId="288"/>
        </pc:sldMkLst>
      </pc:sldChg>
      <pc:sldChg chg="del">
        <pc:chgData name="Marina Munteanu" userId="6540dd0c3a62bedc" providerId="LiveId" clId="{FF51802D-078B-4C21-9B7B-1A2B96D547B6}" dt="2025-12-10T15:18:28.884" v="28" actId="47"/>
        <pc:sldMkLst>
          <pc:docMk/>
          <pc:sldMk cId="2214937358" sldId="289"/>
        </pc:sldMkLst>
      </pc:sldChg>
      <pc:sldChg chg="del">
        <pc:chgData name="Marina Munteanu" userId="6540dd0c3a62bedc" providerId="LiveId" clId="{FF51802D-078B-4C21-9B7B-1A2B96D547B6}" dt="2025-12-10T15:18:29.080" v="29" actId="47"/>
        <pc:sldMkLst>
          <pc:docMk/>
          <pc:sldMk cId="830691386" sldId="290"/>
        </pc:sldMkLst>
      </pc:sldChg>
      <pc:sldChg chg="del">
        <pc:chgData name="Marina Munteanu" userId="6540dd0c3a62bedc" providerId="LiveId" clId="{FF51802D-078B-4C21-9B7B-1A2B96D547B6}" dt="2025-12-10T15:18:29.292" v="30" actId="47"/>
        <pc:sldMkLst>
          <pc:docMk/>
          <pc:sldMk cId="818750108" sldId="291"/>
        </pc:sldMkLst>
      </pc:sldChg>
      <pc:sldChg chg="add del">
        <pc:chgData name="Marina Munteanu" userId="6540dd0c3a62bedc" providerId="LiveId" clId="{FF51802D-078B-4C21-9B7B-1A2B96D547B6}" dt="2025-12-10T15:18:36.163" v="36" actId="47"/>
        <pc:sldMkLst>
          <pc:docMk/>
          <pc:sldMk cId="2549775726" sldId="294"/>
        </pc:sldMkLst>
      </pc:sldChg>
      <pc:sldChg chg="del">
        <pc:chgData name="Marina Munteanu" userId="6540dd0c3a62bedc" providerId="LiveId" clId="{FF51802D-078B-4C21-9B7B-1A2B96D547B6}" dt="2025-12-10T15:18:10.494" v="17" actId="47"/>
        <pc:sldMkLst>
          <pc:docMk/>
          <pc:sldMk cId="2730841015" sldId="295"/>
        </pc:sldMkLst>
      </pc:sldChg>
      <pc:sldChg chg="del">
        <pc:chgData name="Marina Munteanu" userId="6540dd0c3a62bedc" providerId="LiveId" clId="{FF51802D-078B-4C21-9B7B-1A2B96D547B6}" dt="2025-12-10T15:18:10.245" v="16" actId="47"/>
        <pc:sldMkLst>
          <pc:docMk/>
          <pc:sldMk cId="3962090168" sldId="296"/>
        </pc:sldMkLst>
      </pc:sldChg>
      <pc:sldChg chg="del">
        <pc:chgData name="Marina Munteanu" userId="6540dd0c3a62bedc" providerId="LiveId" clId="{FF51802D-078B-4C21-9B7B-1A2B96D547B6}" dt="2025-12-10T15:18:10.016" v="15" actId="47"/>
        <pc:sldMkLst>
          <pc:docMk/>
          <pc:sldMk cId="3274103621" sldId="297"/>
        </pc:sldMkLst>
      </pc:sldChg>
      <pc:sldChg chg="del">
        <pc:chgData name="Marina Munteanu" userId="6540dd0c3a62bedc" providerId="LiveId" clId="{FF51802D-078B-4C21-9B7B-1A2B96D547B6}" dt="2025-12-10T15:18:09.791" v="14" actId="47"/>
        <pc:sldMkLst>
          <pc:docMk/>
          <pc:sldMk cId="3769301381" sldId="298"/>
        </pc:sldMkLst>
      </pc:sldChg>
      <pc:sldChg chg="del">
        <pc:chgData name="Marina Munteanu" userId="6540dd0c3a62bedc" providerId="LiveId" clId="{FF51802D-078B-4C21-9B7B-1A2B96D547B6}" dt="2025-12-10T15:18:09.456" v="13" actId="47"/>
        <pc:sldMkLst>
          <pc:docMk/>
          <pc:sldMk cId="3887699185" sldId="299"/>
        </pc:sldMkLst>
      </pc:sldChg>
      <pc:sldChg chg="del">
        <pc:chgData name="Marina Munteanu" userId="6540dd0c3a62bedc" providerId="LiveId" clId="{FF51802D-078B-4C21-9B7B-1A2B96D547B6}" dt="2025-12-10T15:18:08.825" v="12" actId="47"/>
        <pc:sldMkLst>
          <pc:docMk/>
          <pc:sldMk cId="3201913475" sldId="300"/>
        </pc:sldMkLst>
      </pc:sldChg>
      <pc:sldChg chg="del">
        <pc:chgData name="Marina Munteanu" userId="6540dd0c3a62bedc" providerId="LiveId" clId="{FF51802D-078B-4C21-9B7B-1A2B96D547B6}" dt="2025-12-10T15:18:10.761" v="18" actId="47"/>
        <pc:sldMkLst>
          <pc:docMk/>
          <pc:sldMk cId="2834081822" sldId="301"/>
        </pc:sldMkLst>
      </pc:sldChg>
      <pc:sldChg chg="del">
        <pc:chgData name="Marina Munteanu" userId="6540dd0c3a62bedc" providerId="LiveId" clId="{FF51802D-078B-4C21-9B7B-1A2B96D547B6}" dt="2025-12-10T15:18:06.075" v="3" actId="47"/>
        <pc:sldMkLst>
          <pc:docMk/>
          <pc:sldMk cId="1977868553" sldId="302"/>
        </pc:sldMkLst>
      </pc:sldChg>
      <pc:sldChg chg="del">
        <pc:chgData name="Marina Munteanu" userId="6540dd0c3a62bedc" providerId="LiveId" clId="{FF51802D-078B-4C21-9B7B-1A2B96D547B6}" dt="2025-12-10T15:18:05.692" v="2" actId="47"/>
        <pc:sldMkLst>
          <pc:docMk/>
          <pc:sldMk cId="2489616211" sldId="303"/>
        </pc:sldMkLst>
      </pc:sldChg>
      <pc:sldChg chg="del">
        <pc:chgData name="Marina Munteanu" userId="6540dd0c3a62bedc" providerId="LiveId" clId="{FF51802D-078B-4C21-9B7B-1A2B96D547B6}" dt="2025-12-10T15:18:06.485" v="4" actId="47"/>
        <pc:sldMkLst>
          <pc:docMk/>
          <pc:sldMk cId="3406878674" sldId="304"/>
        </pc:sldMkLst>
      </pc:sldChg>
      <pc:sldChg chg="del">
        <pc:chgData name="Marina Munteanu" userId="6540dd0c3a62bedc" providerId="LiveId" clId="{FF51802D-078B-4C21-9B7B-1A2B96D547B6}" dt="2025-12-10T15:18:06.788" v="5" actId="47"/>
        <pc:sldMkLst>
          <pc:docMk/>
          <pc:sldMk cId="3011087759" sldId="305"/>
        </pc:sldMkLst>
      </pc:sldChg>
      <pc:sldChg chg="del">
        <pc:chgData name="Marina Munteanu" userId="6540dd0c3a62bedc" providerId="LiveId" clId="{FF51802D-078B-4C21-9B7B-1A2B96D547B6}" dt="2025-12-10T15:18:07.062" v="6" actId="47"/>
        <pc:sldMkLst>
          <pc:docMk/>
          <pc:sldMk cId="3814292300" sldId="306"/>
        </pc:sldMkLst>
      </pc:sldChg>
      <pc:sldChg chg="del">
        <pc:chgData name="Marina Munteanu" userId="6540dd0c3a62bedc" providerId="LiveId" clId="{FF51802D-078B-4C21-9B7B-1A2B96D547B6}" dt="2025-12-10T15:18:07.326" v="7" actId="47"/>
        <pc:sldMkLst>
          <pc:docMk/>
          <pc:sldMk cId="1788716209" sldId="307"/>
        </pc:sldMkLst>
      </pc:sldChg>
      <pc:sldChg chg="del">
        <pc:chgData name="Marina Munteanu" userId="6540dd0c3a62bedc" providerId="LiveId" clId="{FF51802D-078B-4C21-9B7B-1A2B96D547B6}" dt="2025-12-10T15:18:07.678" v="8" actId="47"/>
        <pc:sldMkLst>
          <pc:docMk/>
          <pc:sldMk cId="608623753" sldId="308"/>
        </pc:sldMkLst>
      </pc:sldChg>
      <pc:sldChg chg="del">
        <pc:chgData name="Marina Munteanu" userId="6540dd0c3a62bedc" providerId="LiveId" clId="{FF51802D-078B-4C21-9B7B-1A2B96D547B6}" dt="2025-12-10T15:18:03.930" v="0" actId="47"/>
        <pc:sldMkLst>
          <pc:docMk/>
          <pc:sldMk cId="4173604318" sldId="309"/>
        </pc:sldMkLst>
      </pc:sldChg>
      <pc:sldChg chg="del">
        <pc:chgData name="Marina Munteanu" userId="6540dd0c3a62bedc" providerId="LiveId" clId="{FF51802D-078B-4C21-9B7B-1A2B96D547B6}" dt="2025-12-10T15:18:04.996" v="1" actId="47"/>
        <pc:sldMkLst>
          <pc:docMk/>
          <pc:sldMk cId="3666210041" sldId="310"/>
        </pc:sldMkLst>
      </pc:sldChg>
      <pc:sldChg chg="del">
        <pc:chgData name="Marina Munteanu" userId="6540dd0c3a62bedc" providerId="LiveId" clId="{FF51802D-078B-4C21-9B7B-1A2B96D547B6}" dt="2025-12-10T15:18:08.153" v="9" actId="47"/>
        <pc:sldMkLst>
          <pc:docMk/>
          <pc:sldMk cId="1534157567" sldId="311"/>
        </pc:sldMkLst>
      </pc:sldChg>
      <pc:sldChg chg="del">
        <pc:chgData name="Marina Munteanu" userId="6540dd0c3a62bedc" providerId="LiveId" clId="{FF51802D-078B-4C21-9B7B-1A2B96D547B6}" dt="2025-12-10T15:18:08.398" v="10" actId="47"/>
        <pc:sldMkLst>
          <pc:docMk/>
          <pc:sldMk cId="2904287063" sldId="312"/>
        </pc:sldMkLst>
      </pc:sldChg>
      <pc:sldChg chg="del">
        <pc:chgData name="Marina Munteanu" userId="6540dd0c3a62bedc" providerId="LiveId" clId="{FF51802D-078B-4C21-9B7B-1A2B96D547B6}" dt="2025-12-10T15:18:08.630" v="11" actId="47"/>
        <pc:sldMkLst>
          <pc:docMk/>
          <pc:sldMk cId="3068705161" sldId="313"/>
        </pc:sldMkLst>
      </pc:sldChg>
      <pc:sldChg chg="del">
        <pc:chgData name="Marina Munteanu" userId="6540dd0c3a62bedc" providerId="LiveId" clId="{FF51802D-078B-4C21-9B7B-1A2B96D547B6}" dt="2025-12-10T15:18:29.514" v="31" actId="47"/>
        <pc:sldMkLst>
          <pc:docMk/>
          <pc:sldMk cId="2117539286" sldId="314"/>
        </pc:sldMkLst>
      </pc:sldChg>
      <pc:sldChg chg="add del">
        <pc:chgData name="Marina Munteanu" userId="6540dd0c3a62bedc" providerId="LiveId" clId="{FF51802D-078B-4C21-9B7B-1A2B96D547B6}" dt="2025-12-10T15:21:35.712" v="40" actId="47"/>
        <pc:sldMkLst>
          <pc:docMk/>
          <pc:sldMk cId="2397470487" sldId="31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55.png"/><Relationship Id="rId1" Type="http://schemas.openxmlformats.org/officeDocument/2006/relationships/image" Target="../media/image65.png"/><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55.png"/><Relationship Id="rId1" Type="http://schemas.openxmlformats.org/officeDocument/2006/relationships/image" Target="../media/image65.png"/><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0BB9D7-3704-4E6F-8B1C-ED8AF3261779}" type="doc">
      <dgm:prSet loTypeId="urn:microsoft.com/office/officeart/2005/8/layout/hProcess10" loCatId="process" qsTypeId="urn:microsoft.com/office/officeart/2005/8/quickstyle/simple1" qsCatId="simple" csTypeId="urn:microsoft.com/office/officeart/2005/8/colors/colorful5" csCatId="colorful" phldr="1"/>
      <dgm:spPr/>
      <dgm:t>
        <a:bodyPr/>
        <a:lstStyle/>
        <a:p>
          <a:endParaRPr lang="en-US"/>
        </a:p>
      </dgm:t>
    </dgm:pt>
    <dgm:pt modelId="{D8EBF12E-1C9C-4931-B354-4CD3D507C531}">
      <dgm:prSet phldrT="[Text]" phldr="0" custT="1"/>
      <dgm:spPr/>
      <dgm:t>
        <a:bodyPr/>
        <a:lstStyle/>
        <a:p>
          <a:r>
            <a:rPr lang="en-GB" sz="2000" dirty="0">
              <a:solidFill>
                <a:schemeClr val="bg1"/>
              </a:solidFill>
              <a:latin typeface="Arial" panose="020B0604020202020204" pitchFamily="34" charset="0"/>
              <a:cs typeface="Arial" panose="020B0604020202020204" pitchFamily="34" charset="0"/>
            </a:rPr>
            <a:t>User Submission</a:t>
          </a:r>
          <a:endParaRPr lang="en-US" sz="2000" dirty="0">
            <a:solidFill>
              <a:schemeClr val="bg1"/>
            </a:solidFill>
            <a:latin typeface="Arial" panose="020B0604020202020204" pitchFamily="34" charset="0"/>
            <a:cs typeface="Arial" panose="020B0604020202020204" pitchFamily="34" charset="0"/>
          </a:endParaRPr>
        </a:p>
      </dgm:t>
    </dgm:pt>
    <dgm:pt modelId="{A79A212B-E6D8-4882-ADB0-F0C3D2FB5068}" type="parTrans" cxnId="{194875AF-F9EC-4F02-BFE1-CD6E8DA95CB2}">
      <dgm:prSet/>
      <dgm:spPr/>
      <dgm:t>
        <a:bodyPr/>
        <a:lstStyle/>
        <a:p>
          <a:endParaRPr lang="en-US"/>
        </a:p>
      </dgm:t>
    </dgm:pt>
    <dgm:pt modelId="{5CA34FFA-C4F0-4B4C-83D2-CB47D6F73A8F}" type="sibTrans" cxnId="{194875AF-F9EC-4F02-BFE1-CD6E8DA95CB2}">
      <dgm:prSet/>
      <dgm:spPr/>
      <dgm:t>
        <a:bodyPr/>
        <a:lstStyle/>
        <a:p>
          <a:endParaRPr lang="en-US"/>
        </a:p>
      </dgm:t>
    </dgm:pt>
    <dgm:pt modelId="{1DA416B9-B372-4B17-95B1-F7DBA0B7D335}">
      <dgm:prSet phldrT="[Text]" phldr="0" custT="1"/>
      <dgm:spPr/>
      <dgm:t>
        <a:bodyPr/>
        <a:lstStyle/>
        <a:p>
          <a:r>
            <a:rPr lang="en-GB" sz="2000" dirty="0">
              <a:latin typeface="Arial" panose="020B0604020202020204" pitchFamily="34" charset="0"/>
              <a:cs typeface="Arial" panose="020B0604020202020204" pitchFamily="34" charset="0"/>
            </a:rPr>
            <a:t>App Preparation</a:t>
          </a:r>
          <a:endParaRPr lang="en-US" sz="2000" dirty="0">
            <a:latin typeface="Arial" panose="020B0604020202020204" pitchFamily="34" charset="0"/>
            <a:cs typeface="Arial" panose="020B0604020202020204" pitchFamily="34" charset="0"/>
          </a:endParaRPr>
        </a:p>
      </dgm:t>
    </dgm:pt>
    <dgm:pt modelId="{3288978B-4AA0-4364-A215-99E1E431233A}" type="parTrans" cxnId="{71AB21E1-5C70-43E2-BEA6-461DCB14BA3D}">
      <dgm:prSet/>
      <dgm:spPr/>
      <dgm:t>
        <a:bodyPr/>
        <a:lstStyle/>
        <a:p>
          <a:endParaRPr lang="en-US"/>
        </a:p>
      </dgm:t>
    </dgm:pt>
    <dgm:pt modelId="{6534B776-4C84-406A-9C61-7E81C7C5F0B2}" type="sibTrans" cxnId="{71AB21E1-5C70-43E2-BEA6-461DCB14BA3D}">
      <dgm:prSet/>
      <dgm:spPr/>
      <dgm:t>
        <a:bodyPr/>
        <a:lstStyle/>
        <a:p>
          <a:endParaRPr lang="en-US"/>
        </a:p>
      </dgm:t>
    </dgm:pt>
    <dgm:pt modelId="{AB703D6E-BE65-49DF-81CD-E0D5FED5DCDD}">
      <dgm:prSet custT="1"/>
      <dgm:spPr/>
      <dgm:t>
        <a:bodyPr/>
        <a:lstStyle/>
        <a:p>
          <a:r>
            <a:rPr lang="en-GB" sz="2000" dirty="0">
              <a:latin typeface="Arial" panose="020B0604020202020204" pitchFamily="34" charset="0"/>
              <a:cs typeface="Arial" panose="020B0604020202020204" pitchFamily="34" charset="0"/>
            </a:rPr>
            <a:t>Backend Validation</a:t>
          </a:r>
          <a:endParaRPr lang="en-US" sz="2000" dirty="0">
            <a:latin typeface="Arial" panose="020B0604020202020204" pitchFamily="34" charset="0"/>
            <a:cs typeface="Arial" panose="020B0604020202020204" pitchFamily="34" charset="0"/>
          </a:endParaRPr>
        </a:p>
      </dgm:t>
    </dgm:pt>
    <dgm:pt modelId="{05394B8C-4122-499B-92BE-AEE178D30464}" type="parTrans" cxnId="{7068A93F-BAD1-4695-99CC-292B475A1E91}">
      <dgm:prSet/>
      <dgm:spPr/>
      <dgm:t>
        <a:bodyPr/>
        <a:lstStyle/>
        <a:p>
          <a:endParaRPr lang="en-US"/>
        </a:p>
      </dgm:t>
    </dgm:pt>
    <dgm:pt modelId="{97B56CE2-1A3E-413B-B1C8-D18F25CD0E34}" type="sibTrans" cxnId="{7068A93F-BAD1-4695-99CC-292B475A1E91}">
      <dgm:prSet/>
      <dgm:spPr/>
      <dgm:t>
        <a:bodyPr/>
        <a:lstStyle/>
        <a:p>
          <a:endParaRPr lang="en-US"/>
        </a:p>
      </dgm:t>
    </dgm:pt>
    <dgm:pt modelId="{3A0F9F29-3337-4457-8EFE-52E307440438}">
      <dgm:prSet custT="1"/>
      <dgm:spPr/>
      <dgm:t>
        <a:bodyPr/>
        <a:lstStyle/>
        <a:p>
          <a:r>
            <a:rPr lang="en-GB" sz="2000" dirty="0">
              <a:latin typeface="Arial" panose="020B0604020202020204" pitchFamily="34" charset="0"/>
              <a:cs typeface="Arial" panose="020B0604020202020204" pitchFamily="34" charset="0"/>
            </a:rPr>
            <a:t>Accept or reject</a:t>
          </a:r>
          <a:endParaRPr lang="en-US" sz="2000" dirty="0">
            <a:latin typeface="Arial" panose="020B0604020202020204" pitchFamily="34" charset="0"/>
            <a:cs typeface="Arial" panose="020B0604020202020204" pitchFamily="34" charset="0"/>
          </a:endParaRPr>
        </a:p>
      </dgm:t>
    </dgm:pt>
    <dgm:pt modelId="{8DBCF1E9-6315-4DBA-8E34-57E9858BF1D3}" type="parTrans" cxnId="{CB56B79A-A853-4ACD-BE06-681B041A243C}">
      <dgm:prSet/>
      <dgm:spPr/>
      <dgm:t>
        <a:bodyPr/>
        <a:lstStyle/>
        <a:p>
          <a:endParaRPr lang="en-US"/>
        </a:p>
      </dgm:t>
    </dgm:pt>
    <dgm:pt modelId="{FDE4A9FE-B0A4-4226-9759-E0AE3C38E930}" type="sibTrans" cxnId="{CB56B79A-A853-4ACD-BE06-681B041A243C}">
      <dgm:prSet/>
      <dgm:spPr/>
      <dgm:t>
        <a:bodyPr/>
        <a:lstStyle/>
        <a:p>
          <a:endParaRPr lang="en-US"/>
        </a:p>
      </dgm:t>
    </dgm:pt>
    <dgm:pt modelId="{439638AF-2CC9-4E25-B1A7-7EAF972F57FD}">
      <dgm:prSet custT="1"/>
      <dgm:spPr/>
      <dgm:t>
        <a:bodyPr/>
        <a:lstStyle/>
        <a:p>
          <a:r>
            <a:rPr lang="en-GB" sz="2000" dirty="0">
              <a:latin typeface="Arial" panose="020B0604020202020204" pitchFamily="34" charset="0"/>
              <a:cs typeface="Arial" panose="020B0604020202020204" pitchFamily="34" charset="0"/>
            </a:rPr>
            <a:t>Secure Storage</a:t>
          </a:r>
          <a:endParaRPr lang="en-US" sz="2000" dirty="0">
            <a:latin typeface="Arial" panose="020B0604020202020204" pitchFamily="34" charset="0"/>
            <a:cs typeface="Arial" panose="020B0604020202020204" pitchFamily="34" charset="0"/>
          </a:endParaRPr>
        </a:p>
      </dgm:t>
    </dgm:pt>
    <dgm:pt modelId="{872306E7-7389-42CE-8F76-1AE1D1958AFA}" type="parTrans" cxnId="{23851746-CAB7-418E-BC9F-AD30797B46CA}">
      <dgm:prSet/>
      <dgm:spPr/>
      <dgm:t>
        <a:bodyPr/>
        <a:lstStyle/>
        <a:p>
          <a:endParaRPr lang="en-US"/>
        </a:p>
      </dgm:t>
    </dgm:pt>
    <dgm:pt modelId="{AD27D66A-D32B-4D8F-B661-D5102EE933A8}" type="sibTrans" cxnId="{23851746-CAB7-418E-BC9F-AD30797B46CA}">
      <dgm:prSet/>
      <dgm:spPr/>
      <dgm:t>
        <a:bodyPr/>
        <a:lstStyle/>
        <a:p>
          <a:endParaRPr lang="en-US"/>
        </a:p>
      </dgm:t>
    </dgm:pt>
    <dgm:pt modelId="{CD091F39-57F0-4CFD-8F79-A5F15A90A262}">
      <dgm:prSet custT="1"/>
      <dgm:spPr/>
      <dgm:t>
        <a:bodyPr/>
        <a:lstStyle/>
        <a:p>
          <a:r>
            <a:rPr lang="en-GB" sz="2000" dirty="0">
              <a:latin typeface="Arial" panose="020B0604020202020204" pitchFamily="34" charset="0"/>
              <a:cs typeface="Arial" panose="020B0604020202020204" pitchFamily="34" charset="0"/>
            </a:rPr>
            <a:t>Map Update</a:t>
          </a:r>
          <a:endParaRPr lang="en-US" sz="2000" dirty="0">
            <a:latin typeface="Arial" panose="020B0604020202020204" pitchFamily="34" charset="0"/>
            <a:cs typeface="Arial" panose="020B0604020202020204" pitchFamily="34" charset="0"/>
          </a:endParaRPr>
        </a:p>
      </dgm:t>
    </dgm:pt>
    <dgm:pt modelId="{9AE3B432-5E41-4153-A01D-EEF01BFDE2C5}" type="parTrans" cxnId="{2A3062CC-6E83-4417-9DC2-7D694E0A77D4}">
      <dgm:prSet/>
      <dgm:spPr/>
      <dgm:t>
        <a:bodyPr/>
        <a:lstStyle/>
        <a:p>
          <a:endParaRPr lang="en-US"/>
        </a:p>
      </dgm:t>
    </dgm:pt>
    <dgm:pt modelId="{D6586537-D09F-4D68-A633-020CBFBCBB5B}" type="sibTrans" cxnId="{2A3062CC-6E83-4417-9DC2-7D694E0A77D4}">
      <dgm:prSet/>
      <dgm:spPr/>
      <dgm:t>
        <a:bodyPr/>
        <a:lstStyle/>
        <a:p>
          <a:endParaRPr lang="en-US"/>
        </a:p>
      </dgm:t>
    </dgm:pt>
    <dgm:pt modelId="{07BCB12E-340B-4878-AEB4-E1DC272C57DD}" type="pres">
      <dgm:prSet presAssocID="{970BB9D7-3704-4E6F-8B1C-ED8AF3261779}" presName="Name0" presStyleCnt="0">
        <dgm:presLayoutVars>
          <dgm:dir/>
          <dgm:resizeHandles val="exact"/>
        </dgm:presLayoutVars>
      </dgm:prSet>
      <dgm:spPr/>
    </dgm:pt>
    <dgm:pt modelId="{BDB3C142-B10F-4AE3-B240-CB2262C199FF}" type="pres">
      <dgm:prSet presAssocID="{D8EBF12E-1C9C-4931-B354-4CD3D507C531}" presName="composite" presStyleCnt="0"/>
      <dgm:spPr/>
    </dgm:pt>
    <dgm:pt modelId="{ACCABC18-7691-4CCF-AC0E-20472B3E441C}" type="pres">
      <dgm:prSet presAssocID="{D8EBF12E-1C9C-4931-B354-4CD3D507C531}" presName="imagSh" presStyleLbl="bgImgPlace1" presStyleIdx="0" presStyleCnt="6"/>
      <dgm:spPr>
        <a:blipFill>
          <a:blip xmlns:r="http://schemas.openxmlformats.org/officeDocument/2006/relationships" r:embed="rId1"/>
          <a:srcRect/>
          <a:stretch>
            <a:fillRect/>
          </a:stretch>
        </a:blipFill>
      </dgm:spPr>
    </dgm:pt>
    <dgm:pt modelId="{CB04F7EF-5D47-4F07-A15D-B605AA2A1CFB}" type="pres">
      <dgm:prSet presAssocID="{D8EBF12E-1C9C-4931-B354-4CD3D507C531}" presName="txNode" presStyleLbl="node1" presStyleIdx="0" presStyleCnt="6" custScaleX="115403" custScaleY="69402" custLinFactNeighborX="6079" custLinFactNeighborY="20843">
        <dgm:presLayoutVars>
          <dgm:bulletEnabled val="1"/>
        </dgm:presLayoutVars>
      </dgm:prSet>
      <dgm:spPr/>
    </dgm:pt>
    <dgm:pt modelId="{6FB8AEEE-911E-41B9-80F0-50E8F69B60DA}" type="pres">
      <dgm:prSet presAssocID="{5CA34FFA-C4F0-4B4C-83D2-CB47D6F73A8F}" presName="sibTrans" presStyleLbl="sibTrans2D1" presStyleIdx="0" presStyleCnt="5"/>
      <dgm:spPr/>
    </dgm:pt>
    <dgm:pt modelId="{11F82636-1107-45B8-B5B7-6E3CFF00ADB4}" type="pres">
      <dgm:prSet presAssocID="{5CA34FFA-C4F0-4B4C-83D2-CB47D6F73A8F}" presName="connTx" presStyleLbl="sibTrans2D1" presStyleIdx="0" presStyleCnt="5"/>
      <dgm:spPr/>
    </dgm:pt>
    <dgm:pt modelId="{8127F4D4-B712-4BB9-BA66-6685B9AA2055}" type="pres">
      <dgm:prSet presAssocID="{1DA416B9-B372-4B17-95B1-F7DBA0B7D335}" presName="composite" presStyleCnt="0"/>
      <dgm:spPr/>
    </dgm:pt>
    <dgm:pt modelId="{340497F7-6AA0-4D1D-9E6F-33010B43FA97}" type="pres">
      <dgm:prSet presAssocID="{1DA416B9-B372-4B17-95B1-F7DBA0B7D335}" presName="imagSh" presStyleLbl="bgImgPlace1" presStyleIdx="1" presStyleCnt="6"/>
      <dgm:spPr>
        <a:blipFill>
          <a:blip xmlns:r="http://schemas.openxmlformats.org/officeDocument/2006/relationships" r:embed="rId2"/>
          <a:srcRect/>
          <a:stretch>
            <a:fillRect/>
          </a:stretch>
        </a:blipFill>
      </dgm:spPr>
    </dgm:pt>
    <dgm:pt modelId="{343A51BD-77D5-4019-BCAB-F3DB41B3BB21}" type="pres">
      <dgm:prSet presAssocID="{1DA416B9-B372-4B17-95B1-F7DBA0B7D335}" presName="txNode" presStyleLbl="node1" presStyleIdx="1" presStyleCnt="6" custScaleX="116407" custScaleY="69306" custLinFactNeighborX="10095" custLinFactNeighborY="20615">
        <dgm:presLayoutVars>
          <dgm:bulletEnabled val="1"/>
        </dgm:presLayoutVars>
      </dgm:prSet>
      <dgm:spPr/>
    </dgm:pt>
    <dgm:pt modelId="{0739FC7F-943A-41BD-ADF1-03ED4D1650AC}" type="pres">
      <dgm:prSet presAssocID="{6534B776-4C84-406A-9C61-7E81C7C5F0B2}" presName="sibTrans" presStyleLbl="sibTrans2D1" presStyleIdx="1" presStyleCnt="5"/>
      <dgm:spPr/>
    </dgm:pt>
    <dgm:pt modelId="{A9BCB12E-1A77-4E95-B45B-96028223F251}" type="pres">
      <dgm:prSet presAssocID="{6534B776-4C84-406A-9C61-7E81C7C5F0B2}" presName="connTx" presStyleLbl="sibTrans2D1" presStyleIdx="1" presStyleCnt="5"/>
      <dgm:spPr/>
    </dgm:pt>
    <dgm:pt modelId="{ABFB7403-2490-4296-B845-48163C566D67}" type="pres">
      <dgm:prSet presAssocID="{AB703D6E-BE65-49DF-81CD-E0D5FED5DCDD}" presName="composite" presStyleCnt="0"/>
      <dgm:spPr/>
    </dgm:pt>
    <dgm:pt modelId="{C6817508-2102-431B-B070-5E0437EF2AA0}" type="pres">
      <dgm:prSet presAssocID="{AB703D6E-BE65-49DF-81CD-E0D5FED5DCDD}" presName="imagSh" presStyleLbl="bgImgPlace1" presStyleIdx="2" presStyleCnt="6"/>
      <dgm:spPr>
        <a:blipFill>
          <a:blip xmlns:r="http://schemas.openxmlformats.org/officeDocument/2006/relationships" r:embed="rId3"/>
          <a:srcRect/>
          <a:stretch>
            <a:fillRect/>
          </a:stretch>
        </a:blipFill>
      </dgm:spPr>
    </dgm:pt>
    <dgm:pt modelId="{E5CEDACA-05DF-484C-92A2-0248C1BB603B}" type="pres">
      <dgm:prSet presAssocID="{AB703D6E-BE65-49DF-81CD-E0D5FED5DCDD}" presName="txNode" presStyleLbl="node1" presStyleIdx="2" presStyleCnt="6" custScaleX="117528" custScaleY="69403" custLinFactNeighborX="868" custLinFactNeighborY="20843">
        <dgm:presLayoutVars>
          <dgm:bulletEnabled val="1"/>
        </dgm:presLayoutVars>
      </dgm:prSet>
      <dgm:spPr/>
    </dgm:pt>
    <dgm:pt modelId="{D4CE3BF7-34AA-4F13-82AB-AC972A1C1587}" type="pres">
      <dgm:prSet presAssocID="{97B56CE2-1A3E-413B-B1C8-D18F25CD0E34}" presName="sibTrans" presStyleLbl="sibTrans2D1" presStyleIdx="2" presStyleCnt="5"/>
      <dgm:spPr/>
    </dgm:pt>
    <dgm:pt modelId="{481724D7-F417-43B9-BCBA-B1A10D411B81}" type="pres">
      <dgm:prSet presAssocID="{97B56CE2-1A3E-413B-B1C8-D18F25CD0E34}" presName="connTx" presStyleLbl="sibTrans2D1" presStyleIdx="2" presStyleCnt="5"/>
      <dgm:spPr/>
    </dgm:pt>
    <dgm:pt modelId="{0D5CD0A6-B94C-4C49-8D0F-C8AED89E7A93}" type="pres">
      <dgm:prSet presAssocID="{3A0F9F29-3337-4457-8EFE-52E307440438}" presName="composite" presStyleCnt="0"/>
      <dgm:spPr/>
    </dgm:pt>
    <dgm:pt modelId="{EBF8307A-993A-4B43-B863-7A1174585E8D}" type="pres">
      <dgm:prSet presAssocID="{3A0F9F29-3337-4457-8EFE-52E307440438}" presName="imagSh" presStyleLbl="bgImgPlace1" presStyleIdx="3" presStyleCnt="6"/>
      <dgm:spPr>
        <a:blipFill>
          <a:blip xmlns:r="http://schemas.openxmlformats.org/officeDocument/2006/relationships" r:embed="rId4"/>
          <a:srcRect/>
          <a:stretch>
            <a:fillRect/>
          </a:stretch>
        </a:blipFill>
      </dgm:spPr>
    </dgm:pt>
    <dgm:pt modelId="{BB51E086-03DC-47CF-94F8-4BFF5B110C34}" type="pres">
      <dgm:prSet presAssocID="{3A0F9F29-3337-4457-8EFE-52E307440438}" presName="txNode" presStyleLbl="node1" presStyleIdx="3" presStyleCnt="6" custScaleX="118672" custScaleY="69403" custLinFactNeighborX="1737" custLinFactNeighborY="19106">
        <dgm:presLayoutVars>
          <dgm:bulletEnabled val="1"/>
        </dgm:presLayoutVars>
      </dgm:prSet>
      <dgm:spPr/>
    </dgm:pt>
    <dgm:pt modelId="{ADB5C281-FD62-4451-992C-4BD0143F2322}" type="pres">
      <dgm:prSet presAssocID="{FDE4A9FE-B0A4-4226-9759-E0AE3C38E930}" presName="sibTrans" presStyleLbl="sibTrans2D1" presStyleIdx="3" presStyleCnt="5"/>
      <dgm:spPr/>
    </dgm:pt>
    <dgm:pt modelId="{2CAA6F6A-158B-4DE6-863B-B110CEE0CE64}" type="pres">
      <dgm:prSet presAssocID="{FDE4A9FE-B0A4-4226-9759-E0AE3C38E930}" presName="connTx" presStyleLbl="sibTrans2D1" presStyleIdx="3" presStyleCnt="5"/>
      <dgm:spPr/>
    </dgm:pt>
    <dgm:pt modelId="{54E9F4BA-C616-473C-85B5-F5A77A8A513F}" type="pres">
      <dgm:prSet presAssocID="{439638AF-2CC9-4E25-B1A7-7EAF972F57FD}" presName="composite" presStyleCnt="0"/>
      <dgm:spPr/>
    </dgm:pt>
    <dgm:pt modelId="{725FB88E-AFF0-4D7D-A3BF-D3872C7328C6}" type="pres">
      <dgm:prSet presAssocID="{439638AF-2CC9-4E25-B1A7-7EAF972F57FD}" presName="imagSh" presStyleLbl="bgImgPlace1" presStyleIdx="4" presStyleCnt="6"/>
      <dgm:spPr>
        <a:blipFill>
          <a:blip xmlns:r="http://schemas.openxmlformats.org/officeDocument/2006/relationships" r:embed="rId5"/>
          <a:srcRect/>
          <a:stretch>
            <a:fillRect l="-23000" r="-23000"/>
          </a:stretch>
        </a:blipFill>
      </dgm:spPr>
    </dgm:pt>
    <dgm:pt modelId="{9B86D126-7317-401E-95C8-A4705217C998}" type="pres">
      <dgm:prSet presAssocID="{439638AF-2CC9-4E25-B1A7-7EAF972F57FD}" presName="txNode" presStyleLbl="node1" presStyleIdx="4" presStyleCnt="6" custScaleX="119955" custScaleY="70078" custLinFactNeighborX="3474" custLinFactNeighborY="18238">
        <dgm:presLayoutVars>
          <dgm:bulletEnabled val="1"/>
        </dgm:presLayoutVars>
      </dgm:prSet>
      <dgm:spPr/>
    </dgm:pt>
    <dgm:pt modelId="{DB3A4B00-21BB-4A4F-8231-F11670AA552E}" type="pres">
      <dgm:prSet presAssocID="{AD27D66A-D32B-4D8F-B661-D5102EE933A8}" presName="sibTrans" presStyleLbl="sibTrans2D1" presStyleIdx="4" presStyleCnt="5"/>
      <dgm:spPr/>
    </dgm:pt>
    <dgm:pt modelId="{2BA616A7-CE75-4D5F-AECE-4808DEA190C9}" type="pres">
      <dgm:prSet presAssocID="{AD27D66A-D32B-4D8F-B661-D5102EE933A8}" presName="connTx" presStyleLbl="sibTrans2D1" presStyleIdx="4" presStyleCnt="5"/>
      <dgm:spPr/>
    </dgm:pt>
    <dgm:pt modelId="{8A7EE9CA-C59A-4506-917C-4C1DDCE5632B}" type="pres">
      <dgm:prSet presAssocID="{CD091F39-57F0-4CFD-8F79-A5F15A90A262}" presName="composite" presStyleCnt="0"/>
      <dgm:spPr/>
    </dgm:pt>
    <dgm:pt modelId="{04A6810C-E8FC-4774-804D-B69E381B5075}" type="pres">
      <dgm:prSet presAssocID="{CD091F39-57F0-4CFD-8F79-A5F15A90A262}" presName="imagSh" presStyleLbl="bgImgPlace1" presStyleIdx="5" presStyleCnt="6"/>
      <dgm:spPr>
        <a:blipFill>
          <a:blip xmlns:r="http://schemas.openxmlformats.org/officeDocument/2006/relationships" r:embed="rId6"/>
          <a:srcRect/>
          <a:stretch>
            <a:fillRect/>
          </a:stretch>
        </a:blipFill>
      </dgm:spPr>
    </dgm:pt>
    <dgm:pt modelId="{D8E80580-BFF4-4ACC-A5AB-CDD2FCBE7887}" type="pres">
      <dgm:prSet presAssocID="{CD091F39-57F0-4CFD-8F79-A5F15A90A262}" presName="txNode" presStyleLbl="node1" presStyleIdx="5" presStyleCnt="6" custScaleX="121267" custScaleY="70577" custLinFactNeighborX="404" custLinFactNeighborY="15965">
        <dgm:presLayoutVars>
          <dgm:bulletEnabled val="1"/>
        </dgm:presLayoutVars>
      </dgm:prSet>
      <dgm:spPr/>
    </dgm:pt>
  </dgm:ptLst>
  <dgm:cxnLst>
    <dgm:cxn modelId="{D726F206-9A1F-4BAA-A486-EF253EAA5E67}" type="presOf" srcId="{97B56CE2-1A3E-413B-B1C8-D18F25CD0E34}" destId="{481724D7-F417-43B9-BCBA-B1A10D411B81}" srcOrd="1" destOrd="0" presId="urn:microsoft.com/office/officeart/2005/8/layout/hProcess10"/>
    <dgm:cxn modelId="{3A0B0609-A499-4525-9774-742C6E42C4E3}" type="presOf" srcId="{439638AF-2CC9-4E25-B1A7-7EAF972F57FD}" destId="{9B86D126-7317-401E-95C8-A4705217C998}" srcOrd="0" destOrd="0" presId="urn:microsoft.com/office/officeart/2005/8/layout/hProcess10"/>
    <dgm:cxn modelId="{D962370E-EDCD-41D8-AB24-693451D0F4B8}" type="presOf" srcId="{AD27D66A-D32B-4D8F-B661-D5102EE933A8}" destId="{DB3A4B00-21BB-4A4F-8231-F11670AA552E}" srcOrd="0" destOrd="0" presId="urn:microsoft.com/office/officeart/2005/8/layout/hProcess10"/>
    <dgm:cxn modelId="{DC106F1A-FDE1-46D3-A48A-28AD252A88D0}" type="presOf" srcId="{97B56CE2-1A3E-413B-B1C8-D18F25CD0E34}" destId="{D4CE3BF7-34AA-4F13-82AB-AC972A1C1587}" srcOrd="0" destOrd="0" presId="urn:microsoft.com/office/officeart/2005/8/layout/hProcess10"/>
    <dgm:cxn modelId="{C985D132-ED87-4E31-AD19-93B323E658AB}" type="presOf" srcId="{5CA34FFA-C4F0-4B4C-83D2-CB47D6F73A8F}" destId="{11F82636-1107-45B8-B5B7-6E3CFF00ADB4}" srcOrd="1" destOrd="0" presId="urn:microsoft.com/office/officeart/2005/8/layout/hProcess10"/>
    <dgm:cxn modelId="{F7C8DD33-10FC-4B7B-B295-A16E6CDB3B1D}" type="presOf" srcId="{5CA34FFA-C4F0-4B4C-83D2-CB47D6F73A8F}" destId="{6FB8AEEE-911E-41B9-80F0-50E8F69B60DA}" srcOrd="0" destOrd="0" presId="urn:microsoft.com/office/officeart/2005/8/layout/hProcess10"/>
    <dgm:cxn modelId="{7068A93F-BAD1-4695-99CC-292B475A1E91}" srcId="{970BB9D7-3704-4E6F-8B1C-ED8AF3261779}" destId="{AB703D6E-BE65-49DF-81CD-E0D5FED5DCDD}" srcOrd="2" destOrd="0" parTransId="{05394B8C-4122-499B-92BE-AEE178D30464}" sibTransId="{97B56CE2-1A3E-413B-B1C8-D18F25CD0E34}"/>
    <dgm:cxn modelId="{23851746-CAB7-418E-BC9F-AD30797B46CA}" srcId="{970BB9D7-3704-4E6F-8B1C-ED8AF3261779}" destId="{439638AF-2CC9-4E25-B1A7-7EAF972F57FD}" srcOrd="4" destOrd="0" parTransId="{872306E7-7389-42CE-8F76-1AE1D1958AFA}" sibTransId="{AD27D66A-D32B-4D8F-B661-D5102EE933A8}"/>
    <dgm:cxn modelId="{A645854B-01F0-442D-95E8-5089E1D084F7}" type="presOf" srcId="{6534B776-4C84-406A-9C61-7E81C7C5F0B2}" destId="{0739FC7F-943A-41BD-ADF1-03ED4D1650AC}" srcOrd="0" destOrd="0" presId="urn:microsoft.com/office/officeart/2005/8/layout/hProcess10"/>
    <dgm:cxn modelId="{47FB5F51-33AA-4585-85AC-31B240AAFEC8}" type="presOf" srcId="{CD091F39-57F0-4CFD-8F79-A5F15A90A262}" destId="{D8E80580-BFF4-4ACC-A5AB-CDD2FCBE7887}" srcOrd="0" destOrd="0" presId="urn:microsoft.com/office/officeart/2005/8/layout/hProcess10"/>
    <dgm:cxn modelId="{E8949152-6C00-46FA-ABD4-A610A637FE1C}" type="presOf" srcId="{AB703D6E-BE65-49DF-81CD-E0D5FED5DCDD}" destId="{E5CEDACA-05DF-484C-92A2-0248C1BB603B}" srcOrd="0" destOrd="0" presId="urn:microsoft.com/office/officeart/2005/8/layout/hProcess10"/>
    <dgm:cxn modelId="{DFBBDB87-FB83-4412-AD96-B667D9A80902}" type="presOf" srcId="{6534B776-4C84-406A-9C61-7E81C7C5F0B2}" destId="{A9BCB12E-1A77-4E95-B45B-96028223F251}" srcOrd="1" destOrd="0" presId="urn:microsoft.com/office/officeart/2005/8/layout/hProcess10"/>
    <dgm:cxn modelId="{CB56B79A-A853-4ACD-BE06-681B041A243C}" srcId="{970BB9D7-3704-4E6F-8B1C-ED8AF3261779}" destId="{3A0F9F29-3337-4457-8EFE-52E307440438}" srcOrd="3" destOrd="0" parTransId="{8DBCF1E9-6315-4DBA-8E34-57E9858BF1D3}" sibTransId="{FDE4A9FE-B0A4-4226-9759-E0AE3C38E930}"/>
    <dgm:cxn modelId="{1EB1E5A4-11BF-4E8F-8DF1-A19A6443335A}" type="presOf" srcId="{D8EBF12E-1C9C-4931-B354-4CD3D507C531}" destId="{CB04F7EF-5D47-4F07-A15D-B605AA2A1CFB}" srcOrd="0" destOrd="0" presId="urn:microsoft.com/office/officeart/2005/8/layout/hProcess10"/>
    <dgm:cxn modelId="{9515BDA5-CC99-4BF3-9D02-D35633AE28BC}" type="presOf" srcId="{FDE4A9FE-B0A4-4226-9759-E0AE3C38E930}" destId="{2CAA6F6A-158B-4DE6-863B-B110CEE0CE64}" srcOrd="1" destOrd="0" presId="urn:microsoft.com/office/officeart/2005/8/layout/hProcess10"/>
    <dgm:cxn modelId="{194875AF-F9EC-4F02-BFE1-CD6E8DA95CB2}" srcId="{970BB9D7-3704-4E6F-8B1C-ED8AF3261779}" destId="{D8EBF12E-1C9C-4931-B354-4CD3D507C531}" srcOrd="0" destOrd="0" parTransId="{A79A212B-E6D8-4882-ADB0-F0C3D2FB5068}" sibTransId="{5CA34FFA-C4F0-4B4C-83D2-CB47D6F73A8F}"/>
    <dgm:cxn modelId="{B5B6D1C2-E7AA-43DB-8CB6-62FF726F2124}" type="presOf" srcId="{FDE4A9FE-B0A4-4226-9759-E0AE3C38E930}" destId="{ADB5C281-FD62-4451-992C-4BD0143F2322}" srcOrd="0" destOrd="0" presId="urn:microsoft.com/office/officeart/2005/8/layout/hProcess10"/>
    <dgm:cxn modelId="{2A3062CC-6E83-4417-9DC2-7D694E0A77D4}" srcId="{970BB9D7-3704-4E6F-8B1C-ED8AF3261779}" destId="{CD091F39-57F0-4CFD-8F79-A5F15A90A262}" srcOrd="5" destOrd="0" parTransId="{9AE3B432-5E41-4153-A01D-EEF01BFDE2C5}" sibTransId="{D6586537-D09F-4D68-A633-020CBFBCBB5B}"/>
    <dgm:cxn modelId="{432323D1-D921-4053-8EF2-986CF60170A6}" type="presOf" srcId="{1DA416B9-B372-4B17-95B1-F7DBA0B7D335}" destId="{343A51BD-77D5-4019-BCAB-F3DB41B3BB21}" srcOrd="0" destOrd="0" presId="urn:microsoft.com/office/officeart/2005/8/layout/hProcess10"/>
    <dgm:cxn modelId="{1C79EDD9-18FF-45FA-9AFE-7ED571A3D797}" type="presOf" srcId="{970BB9D7-3704-4E6F-8B1C-ED8AF3261779}" destId="{07BCB12E-340B-4878-AEB4-E1DC272C57DD}" srcOrd="0" destOrd="0" presId="urn:microsoft.com/office/officeart/2005/8/layout/hProcess10"/>
    <dgm:cxn modelId="{71AB21E1-5C70-43E2-BEA6-461DCB14BA3D}" srcId="{970BB9D7-3704-4E6F-8B1C-ED8AF3261779}" destId="{1DA416B9-B372-4B17-95B1-F7DBA0B7D335}" srcOrd="1" destOrd="0" parTransId="{3288978B-4AA0-4364-A215-99E1E431233A}" sibTransId="{6534B776-4C84-406A-9C61-7E81C7C5F0B2}"/>
    <dgm:cxn modelId="{19BE30E2-FBCC-4DD8-B50E-89DF27890DAB}" type="presOf" srcId="{3A0F9F29-3337-4457-8EFE-52E307440438}" destId="{BB51E086-03DC-47CF-94F8-4BFF5B110C34}" srcOrd="0" destOrd="0" presId="urn:microsoft.com/office/officeart/2005/8/layout/hProcess10"/>
    <dgm:cxn modelId="{AC85B2F7-19C0-4689-B0A4-BAF245690585}" type="presOf" srcId="{AD27D66A-D32B-4D8F-B661-D5102EE933A8}" destId="{2BA616A7-CE75-4D5F-AECE-4808DEA190C9}" srcOrd="1" destOrd="0" presId="urn:microsoft.com/office/officeart/2005/8/layout/hProcess10"/>
    <dgm:cxn modelId="{2630D81E-E313-49B3-A039-92CF4C931287}" type="presParOf" srcId="{07BCB12E-340B-4878-AEB4-E1DC272C57DD}" destId="{BDB3C142-B10F-4AE3-B240-CB2262C199FF}" srcOrd="0" destOrd="0" presId="urn:microsoft.com/office/officeart/2005/8/layout/hProcess10"/>
    <dgm:cxn modelId="{F2D089A4-F915-4C1C-9FFA-2CE955275871}" type="presParOf" srcId="{BDB3C142-B10F-4AE3-B240-CB2262C199FF}" destId="{ACCABC18-7691-4CCF-AC0E-20472B3E441C}" srcOrd="0" destOrd="0" presId="urn:microsoft.com/office/officeart/2005/8/layout/hProcess10"/>
    <dgm:cxn modelId="{B24F79B9-04B1-4E6D-9B54-3C1E390EFDCF}" type="presParOf" srcId="{BDB3C142-B10F-4AE3-B240-CB2262C199FF}" destId="{CB04F7EF-5D47-4F07-A15D-B605AA2A1CFB}" srcOrd="1" destOrd="0" presId="urn:microsoft.com/office/officeart/2005/8/layout/hProcess10"/>
    <dgm:cxn modelId="{67988953-A3D1-4585-880D-B01A6425AC6F}" type="presParOf" srcId="{07BCB12E-340B-4878-AEB4-E1DC272C57DD}" destId="{6FB8AEEE-911E-41B9-80F0-50E8F69B60DA}" srcOrd="1" destOrd="0" presId="urn:microsoft.com/office/officeart/2005/8/layout/hProcess10"/>
    <dgm:cxn modelId="{7F2FB0A3-B23F-409E-9A53-5C3EBA08A186}" type="presParOf" srcId="{6FB8AEEE-911E-41B9-80F0-50E8F69B60DA}" destId="{11F82636-1107-45B8-B5B7-6E3CFF00ADB4}" srcOrd="0" destOrd="0" presId="urn:microsoft.com/office/officeart/2005/8/layout/hProcess10"/>
    <dgm:cxn modelId="{CCE42B4E-F58B-4B26-9A9A-7EB47608F81E}" type="presParOf" srcId="{07BCB12E-340B-4878-AEB4-E1DC272C57DD}" destId="{8127F4D4-B712-4BB9-BA66-6685B9AA2055}" srcOrd="2" destOrd="0" presId="urn:microsoft.com/office/officeart/2005/8/layout/hProcess10"/>
    <dgm:cxn modelId="{0F3A7650-3489-4D7C-BD42-939630113246}" type="presParOf" srcId="{8127F4D4-B712-4BB9-BA66-6685B9AA2055}" destId="{340497F7-6AA0-4D1D-9E6F-33010B43FA97}" srcOrd="0" destOrd="0" presId="urn:microsoft.com/office/officeart/2005/8/layout/hProcess10"/>
    <dgm:cxn modelId="{93F69BF5-C65A-4A1D-8F5B-A82B23D022C4}" type="presParOf" srcId="{8127F4D4-B712-4BB9-BA66-6685B9AA2055}" destId="{343A51BD-77D5-4019-BCAB-F3DB41B3BB21}" srcOrd="1" destOrd="0" presId="urn:microsoft.com/office/officeart/2005/8/layout/hProcess10"/>
    <dgm:cxn modelId="{97B0D685-6C6B-46CF-9C9F-B10AC9FF3F62}" type="presParOf" srcId="{07BCB12E-340B-4878-AEB4-E1DC272C57DD}" destId="{0739FC7F-943A-41BD-ADF1-03ED4D1650AC}" srcOrd="3" destOrd="0" presId="urn:microsoft.com/office/officeart/2005/8/layout/hProcess10"/>
    <dgm:cxn modelId="{FD4878DE-FD97-420C-9E58-975681B98C5E}" type="presParOf" srcId="{0739FC7F-943A-41BD-ADF1-03ED4D1650AC}" destId="{A9BCB12E-1A77-4E95-B45B-96028223F251}" srcOrd="0" destOrd="0" presId="urn:microsoft.com/office/officeart/2005/8/layout/hProcess10"/>
    <dgm:cxn modelId="{FE5778A2-4085-438F-ACD4-D9F3ED9837AF}" type="presParOf" srcId="{07BCB12E-340B-4878-AEB4-E1DC272C57DD}" destId="{ABFB7403-2490-4296-B845-48163C566D67}" srcOrd="4" destOrd="0" presId="urn:microsoft.com/office/officeart/2005/8/layout/hProcess10"/>
    <dgm:cxn modelId="{F29B637B-4143-46A7-9D3F-3EF47360C856}" type="presParOf" srcId="{ABFB7403-2490-4296-B845-48163C566D67}" destId="{C6817508-2102-431B-B070-5E0437EF2AA0}" srcOrd="0" destOrd="0" presId="urn:microsoft.com/office/officeart/2005/8/layout/hProcess10"/>
    <dgm:cxn modelId="{8DB596CE-4912-4FC9-9FCA-D00D77A43F19}" type="presParOf" srcId="{ABFB7403-2490-4296-B845-48163C566D67}" destId="{E5CEDACA-05DF-484C-92A2-0248C1BB603B}" srcOrd="1" destOrd="0" presId="urn:microsoft.com/office/officeart/2005/8/layout/hProcess10"/>
    <dgm:cxn modelId="{490F7FE2-8064-4FCA-BD25-C635F396CEEA}" type="presParOf" srcId="{07BCB12E-340B-4878-AEB4-E1DC272C57DD}" destId="{D4CE3BF7-34AA-4F13-82AB-AC972A1C1587}" srcOrd="5" destOrd="0" presId="urn:microsoft.com/office/officeart/2005/8/layout/hProcess10"/>
    <dgm:cxn modelId="{38937138-C651-4670-A3D9-1CA33D157A92}" type="presParOf" srcId="{D4CE3BF7-34AA-4F13-82AB-AC972A1C1587}" destId="{481724D7-F417-43B9-BCBA-B1A10D411B81}" srcOrd="0" destOrd="0" presId="urn:microsoft.com/office/officeart/2005/8/layout/hProcess10"/>
    <dgm:cxn modelId="{954D7237-4B55-4B3C-B138-2025B9CD4537}" type="presParOf" srcId="{07BCB12E-340B-4878-AEB4-E1DC272C57DD}" destId="{0D5CD0A6-B94C-4C49-8D0F-C8AED89E7A93}" srcOrd="6" destOrd="0" presId="urn:microsoft.com/office/officeart/2005/8/layout/hProcess10"/>
    <dgm:cxn modelId="{3D064143-B9D4-4626-8737-BD5ADAA08311}" type="presParOf" srcId="{0D5CD0A6-B94C-4C49-8D0F-C8AED89E7A93}" destId="{EBF8307A-993A-4B43-B863-7A1174585E8D}" srcOrd="0" destOrd="0" presId="urn:microsoft.com/office/officeart/2005/8/layout/hProcess10"/>
    <dgm:cxn modelId="{AD4079FE-3E54-4043-9EE4-311E9E76FF2A}" type="presParOf" srcId="{0D5CD0A6-B94C-4C49-8D0F-C8AED89E7A93}" destId="{BB51E086-03DC-47CF-94F8-4BFF5B110C34}" srcOrd="1" destOrd="0" presId="urn:microsoft.com/office/officeart/2005/8/layout/hProcess10"/>
    <dgm:cxn modelId="{59B6469C-BA75-42FE-9B04-39B1FBB702BC}" type="presParOf" srcId="{07BCB12E-340B-4878-AEB4-E1DC272C57DD}" destId="{ADB5C281-FD62-4451-992C-4BD0143F2322}" srcOrd="7" destOrd="0" presId="urn:microsoft.com/office/officeart/2005/8/layout/hProcess10"/>
    <dgm:cxn modelId="{1D10D187-4170-4180-ADE1-31C4E28B980C}" type="presParOf" srcId="{ADB5C281-FD62-4451-992C-4BD0143F2322}" destId="{2CAA6F6A-158B-4DE6-863B-B110CEE0CE64}" srcOrd="0" destOrd="0" presId="urn:microsoft.com/office/officeart/2005/8/layout/hProcess10"/>
    <dgm:cxn modelId="{6F2F2E30-BC10-4E77-B43C-BF95FE359A2B}" type="presParOf" srcId="{07BCB12E-340B-4878-AEB4-E1DC272C57DD}" destId="{54E9F4BA-C616-473C-85B5-F5A77A8A513F}" srcOrd="8" destOrd="0" presId="urn:microsoft.com/office/officeart/2005/8/layout/hProcess10"/>
    <dgm:cxn modelId="{2F5A28CA-61AC-4E01-8AA2-280C655FF2E8}" type="presParOf" srcId="{54E9F4BA-C616-473C-85B5-F5A77A8A513F}" destId="{725FB88E-AFF0-4D7D-A3BF-D3872C7328C6}" srcOrd="0" destOrd="0" presId="urn:microsoft.com/office/officeart/2005/8/layout/hProcess10"/>
    <dgm:cxn modelId="{6CF60E3C-87D9-4F8B-AC0F-637C3DB81E75}" type="presParOf" srcId="{54E9F4BA-C616-473C-85B5-F5A77A8A513F}" destId="{9B86D126-7317-401E-95C8-A4705217C998}" srcOrd="1" destOrd="0" presId="urn:microsoft.com/office/officeart/2005/8/layout/hProcess10"/>
    <dgm:cxn modelId="{924502FF-EA11-4FAB-A0B5-FA0C8F590FF6}" type="presParOf" srcId="{07BCB12E-340B-4878-AEB4-E1DC272C57DD}" destId="{DB3A4B00-21BB-4A4F-8231-F11670AA552E}" srcOrd="9" destOrd="0" presId="urn:microsoft.com/office/officeart/2005/8/layout/hProcess10"/>
    <dgm:cxn modelId="{89376347-5857-4408-A555-31D9D9324C9C}" type="presParOf" srcId="{DB3A4B00-21BB-4A4F-8231-F11670AA552E}" destId="{2BA616A7-CE75-4D5F-AECE-4808DEA190C9}" srcOrd="0" destOrd="0" presId="urn:microsoft.com/office/officeart/2005/8/layout/hProcess10"/>
    <dgm:cxn modelId="{B59E708C-EC71-4DB4-A607-ED60ECF81FA7}" type="presParOf" srcId="{07BCB12E-340B-4878-AEB4-E1DC272C57DD}" destId="{8A7EE9CA-C59A-4506-917C-4C1DDCE5632B}" srcOrd="10" destOrd="0" presId="urn:microsoft.com/office/officeart/2005/8/layout/hProcess10"/>
    <dgm:cxn modelId="{84A6385A-9B13-4261-A92E-5486A02C493C}" type="presParOf" srcId="{8A7EE9CA-C59A-4506-917C-4C1DDCE5632B}" destId="{04A6810C-E8FC-4774-804D-B69E381B5075}" srcOrd="0" destOrd="0" presId="urn:microsoft.com/office/officeart/2005/8/layout/hProcess10"/>
    <dgm:cxn modelId="{A982ACBE-0617-41E7-A503-E717F1201764}" type="presParOf" srcId="{8A7EE9CA-C59A-4506-917C-4C1DDCE5632B}" destId="{D8E80580-BFF4-4ACC-A5AB-CDD2FCBE7887}"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ABC18-7691-4CCF-AC0E-20472B3E441C}">
      <dsp:nvSpPr>
        <dsp:cNvPr id="0" name=""/>
        <dsp:cNvSpPr/>
      </dsp:nvSpPr>
      <dsp:spPr>
        <a:xfrm>
          <a:off x="5560" y="1803753"/>
          <a:ext cx="1377456" cy="1377456"/>
        </a:xfrm>
        <a:prstGeom prst="roundRect">
          <a:avLst>
            <a:gd name="adj" fmla="val 10000"/>
          </a:avLst>
        </a:prstGeom>
        <a:blipFill>
          <a:blip xmlns:r="http://schemas.openxmlformats.org/officeDocument/2006/relationships" r:embed="rId1"/>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04F7EF-5D47-4F07-A15D-B605AA2A1CFB}">
      <dsp:nvSpPr>
        <dsp:cNvPr id="0" name=""/>
        <dsp:cNvSpPr/>
      </dsp:nvSpPr>
      <dsp:spPr>
        <a:xfrm>
          <a:off x="207448" y="3128068"/>
          <a:ext cx="1589626" cy="95598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1"/>
              </a:solidFill>
              <a:latin typeface="Arial" panose="020B0604020202020204" pitchFamily="34" charset="0"/>
              <a:cs typeface="Arial" panose="020B0604020202020204" pitchFamily="34" charset="0"/>
            </a:rPr>
            <a:t>User Submission</a:t>
          </a:r>
          <a:endParaRPr lang="en-US" sz="2000" kern="1200" dirty="0">
            <a:solidFill>
              <a:schemeClr val="bg1"/>
            </a:solidFill>
            <a:latin typeface="Arial" panose="020B0604020202020204" pitchFamily="34" charset="0"/>
            <a:cs typeface="Arial" panose="020B0604020202020204" pitchFamily="34" charset="0"/>
          </a:endParaRPr>
        </a:p>
      </dsp:txBody>
      <dsp:txXfrm>
        <a:off x="235448" y="3156068"/>
        <a:ext cx="1533626" cy="899982"/>
      </dsp:txXfrm>
    </dsp:sp>
    <dsp:sp modelId="{6FB8AEEE-911E-41B9-80F0-50E8F69B60DA}">
      <dsp:nvSpPr>
        <dsp:cNvPr id="0" name=""/>
        <dsp:cNvSpPr/>
      </dsp:nvSpPr>
      <dsp:spPr>
        <a:xfrm rot="507">
          <a:off x="1685475" y="2327158"/>
          <a:ext cx="302458" cy="33098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685475" y="2393348"/>
        <a:ext cx="211721" cy="198589"/>
      </dsp:txXfrm>
    </dsp:sp>
    <dsp:sp modelId="{340497F7-6AA0-4D1D-9E6F-33010B43FA97}">
      <dsp:nvSpPr>
        <dsp:cNvPr id="0" name=""/>
        <dsp:cNvSpPr/>
      </dsp:nvSpPr>
      <dsp:spPr>
        <a:xfrm>
          <a:off x="2247184" y="1804084"/>
          <a:ext cx="1377456" cy="1377456"/>
        </a:xfrm>
        <a:prstGeom prst="roundRect">
          <a:avLst>
            <a:gd name="adj" fmla="val 10000"/>
          </a:avLst>
        </a:prstGeom>
        <a:blipFill>
          <a:blip xmlns:r="http://schemas.openxmlformats.org/officeDocument/2006/relationships" r:embed="rId2"/>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3A51BD-77D5-4019-BCAB-F3DB41B3BB21}">
      <dsp:nvSpPr>
        <dsp:cNvPr id="0" name=""/>
        <dsp:cNvSpPr/>
      </dsp:nvSpPr>
      <dsp:spPr>
        <a:xfrm>
          <a:off x="2497476" y="3125919"/>
          <a:ext cx="1603456" cy="954660"/>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App Preparation</a:t>
          </a:r>
          <a:endParaRPr lang="en-US" sz="2000" kern="1200" dirty="0">
            <a:latin typeface="Arial" panose="020B0604020202020204" pitchFamily="34" charset="0"/>
            <a:cs typeface="Arial" panose="020B0604020202020204" pitchFamily="34" charset="0"/>
          </a:endParaRPr>
        </a:p>
      </dsp:txBody>
      <dsp:txXfrm>
        <a:off x="2525437" y="3153880"/>
        <a:ext cx="1547534" cy="898738"/>
      </dsp:txXfrm>
    </dsp:sp>
    <dsp:sp modelId="{0739FC7F-943A-41BD-ADF1-03ED4D1650AC}">
      <dsp:nvSpPr>
        <dsp:cNvPr id="0" name=""/>
        <dsp:cNvSpPr/>
      </dsp:nvSpPr>
      <dsp:spPr>
        <a:xfrm rot="21599489">
          <a:off x="3929519" y="2327150"/>
          <a:ext cx="304878" cy="330983"/>
        </a:xfrm>
        <a:prstGeom prst="rightArrow">
          <a:avLst>
            <a:gd name="adj1" fmla="val 60000"/>
            <a:gd name="adj2" fmla="val 50000"/>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929519" y="2393354"/>
        <a:ext cx="213415" cy="198589"/>
      </dsp:txXfrm>
    </dsp:sp>
    <dsp:sp modelId="{C6817508-2102-431B-B070-5E0437EF2AA0}">
      <dsp:nvSpPr>
        <dsp:cNvPr id="0" name=""/>
        <dsp:cNvSpPr/>
      </dsp:nvSpPr>
      <dsp:spPr>
        <a:xfrm>
          <a:off x="4495722" y="1803750"/>
          <a:ext cx="1377456" cy="1377456"/>
        </a:xfrm>
        <a:prstGeom prst="roundRect">
          <a:avLst>
            <a:gd name="adj" fmla="val 10000"/>
          </a:avLst>
        </a:prstGeom>
        <a:blipFill>
          <a:blip xmlns:r="http://schemas.openxmlformats.org/officeDocument/2006/relationships" r:embed="rId3"/>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CEDACA-05DF-484C-92A2-0248C1BB603B}">
      <dsp:nvSpPr>
        <dsp:cNvPr id="0" name=""/>
        <dsp:cNvSpPr/>
      </dsp:nvSpPr>
      <dsp:spPr>
        <a:xfrm>
          <a:off x="4611195" y="3128057"/>
          <a:ext cx="1618897" cy="955996"/>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Backend Validation</a:t>
          </a:r>
          <a:endParaRPr lang="en-US" sz="2000" kern="1200" dirty="0">
            <a:latin typeface="Arial" panose="020B0604020202020204" pitchFamily="34" charset="0"/>
            <a:cs typeface="Arial" panose="020B0604020202020204" pitchFamily="34" charset="0"/>
          </a:endParaRPr>
        </a:p>
      </dsp:txBody>
      <dsp:txXfrm>
        <a:off x="4639195" y="3156057"/>
        <a:ext cx="1562897" cy="899996"/>
      </dsp:txXfrm>
    </dsp:sp>
    <dsp:sp modelId="{D4CE3BF7-34AA-4F13-82AB-AC972A1C1587}">
      <dsp:nvSpPr>
        <dsp:cNvPr id="0" name=""/>
        <dsp:cNvSpPr/>
      </dsp:nvSpPr>
      <dsp:spPr>
        <a:xfrm>
          <a:off x="6180760" y="2326986"/>
          <a:ext cx="307580" cy="330983"/>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180760" y="2393183"/>
        <a:ext cx="215306" cy="198589"/>
      </dsp:txXfrm>
    </dsp:sp>
    <dsp:sp modelId="{EBF8307A-993A-4B43-B863-7A1174585E8D}">
      <dsp:nvSpPr>
        <dsp:cNvPr id="0" name=""/>
        <dsp:cNvSpPr/>
      </dsp:nvSpPr>
      <dsp:spPr>
        <a:xfrm>
          <a:off x="6751981" y="1803750"/>
          <a:ext cx="1377456" cy="1377456"/>
        </a:xfrm>
        <a:prstGeom prst="roundRect">
          <a:avLst>
            <a:gd name="adj" fmla="val 10000"/>
          </a:avLst>
        </a:prstGeom>
        <a:blipFill>
          <a:blip xmlns:r="http://schemas.openxmlformats.org/officeDocument/2006/relationships" r:embed="rId4"/>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51E086-03DC-47CF-94F8-4BFF5B110C34}">
      <dsp:nvSpPr>
        <dsp:cNvPr id="0" name=""/>
        <dsp:cNvSpPr/>
      </dsp:nvSpPr>
      <dsp:spPr>
        <a:xfrm>
          <a:off x="6871545" y="3104131"/>
          <a:ext cx="1634655" cy="955996"/>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Accept or reject</a:t>
          </a:r>
          <a:endParaRPr lang="en-US" sz="2000" kern="1200" dirty="0">
            <a:latin typeface="Arial" panose="020B0604020202020204" pitchFamily="34" charset="0"/>
            <a:cs typeface="Arial" panose="020B0604020202020204" pitchFamily="34" charset="0"/>
          </a:endParaRPr>
        </a:p>
      </dsp:txBody>
      <dsp:txXfrm>
        <a:off x="6899545" y="3132131"/>
        <a:ext cx="1578655" cy="899996"/>
      </dsp:txXfrm>
    </dsp:sp>
    <dsp:sp modelId="{ADB5C281-FD62-4451-992C-4BD0143F2322}">
      <dsp:nvSpPr>
        <dsp:cNvPr id="0" name=""/>
        <dsp:cNvSpPr/>
      </dsp:nvSpPr>
      <dsp:spPr>
        <a:xfrm rot="21596471">
          <a:off x="8439776" y="2325801"/>
          <a:ext cx="310338" cy="330983"/>
        </a:xfrm>
        <a:prstGeom prst="rightArrow">
          <a:avLst>
            <a:gd name="adj1" fmla="val 60000"/>
            <a:gd name="adj2" fmla="val 50000"/>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8439776" y="2392046"/>
        <a:ext cx="217237" cy="198589"/>
      </dsp:txXfrm>
    </dsp:sp>
    <dsp:sp modelId="{725FB88E-AFF0-4D7D-A3BF-D3872C7328C6}">
      <dsp:nvSpPr>
        <dsp:cNvPr id="0" name=""/>
        <dsp:cNvSpPr/>
      </dsp:nvSpPr>
      <dsp:spPr>
        <a:xfrm>
          <a:off x="9016119" y="1801425"/>
          <a:ext cx="1377456" cy="1377456"/>
        </a:xfrm>
        <a:prstGeom prst="roundRect">
          <a:avLst>
            <a:gd name="adj" fmla="val 10000"/>
          </a:avLst>
        </a:prstGeom>
        <a:blipFill>
          <a:blip xmlns:r="http://schemas.openxmlformats.org/officeDocument/2006/relationships" r:embed="rId5"/>
          <a:srcRect/>
          <a:stretch>
            <a:fillRect l="-23000" r="-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86D126-7317-401E-95C8-A4705217C998}">
      <dsp:nvSpPr>
        <dsp:cNvPr id="0" name=""/>
        <dsp:cNvSpPr/>
      </dsp:nvSpPr>
      <dsp:spPr>
        <a:xfrm>
          <a:off x="9150774" y="3085201"/>
          <a:ext cx="1652328" cy="965294"/>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Secure Storage</a:t>
          </a:r>
          <a:endParaRPr lang="en-US" sz="2000" kern="1200" dirty="0">
            <a:latin typeface="Arial" panose="020B0604020202020204" pitchFamily="34" charset="0"/>
            <a:cs typeface="Arial" panose="020B0604020202020204" pitchFamily="34" charset="0"/>
          </a:endParaRPr>
        </a:p>
      </dsp:txBody>
      <dsp:txXfrm>
        <a:off x="9179046" y="3113473"/>
        <a:ext cx="1595784" cy="908750"/>
      </dsp:txXfrm>
    </dsp:sp>
    <dsp:sp modelId="{DB3A4B00-21BB-4A4F-8231-F11670AA552E}">
      <dsp:nvSpPr>
        <dsp:cNvPr id="0" name=""/>
        <dsp:cNvSpPr/>
      </dsp:nvSpPr>
      <dsp:spPr>
        <a:xfrm rot="21597401">
          <a:off x="10707007" y="2323786"/>
          <a:ext cx="313431" cy="330983"/>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0707007" y="2390019"/>
        <a:ext cx="219402" cy="198589"/>
      </dsp:txXfrm>
    </dsp:sp>
    <dsp:sp modelId="{04A6810C-E8FC-4774-804D-B69E381B5075}">
      <dsp:nvSpPr>
        <dsp:cNvPr id="0" name=""/>
        <dsp:cNvSpPr/>
      </dsp:nvSpPr>
      <dsp:spPr>
        <a:xfrm>
          <a:off x="11289094" y="1799707"/>
          <a:ext cx="1377456" cy="1377456"/>
        </a:xfrm>
        <a:prstGeom prst="roundRect">
          <a:avLst>
            <a:gd name="adj" fmla="val 10000"/>
          </a:avLst>
        </a:prstGeom>
        <a:blipFill>
          <a:blip xmlns:r="http://schemas.openxmlformats.org/officeDocument/2006/relationships" r:embed="rId6"/>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8E80580-BFF4-4ACC-A5AB-CDD2FCBE7887}">
      <dsp:nvSpPr>
        <dsp:cNvPr id="0" name=""/>
        <dsp:cNvSpPr/>
      </dsp:nvSpPr>
      <dsp:spPr>
        <a:xfrm>
          <a:off x="11372420" y="3048736"/>
          <a:ext cx="1670400" cy="972167"/>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Map Update</a:t>
          </a:r>
          <a:endParaRPr lang="en-US" sz="2000" kern="1200" dirty="0">
            <a:latin typeface="Arial" panose="020B0604020202020204" pitchFamily="34" charset="0"/>
            <a:cs typeface="Arial" panose="020B0604020202020204" pitchFamily="34" charset="0"/>
          </a:endParaRPr>
        </a:p>
      </dsp:txBody>
      <dsp:txXfrm>
        <a:off x="11400894" y="3077210"/>
        <a:ext cx="1613452" cy="915219"/>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2956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35322D-8FDB-CC8A-E35E-BBE0507CCD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18466B-980E-E8CC-A806-4C98EBE398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6ADFFB-C48D-2F47-B13C-32E1B24B860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DB5499B-08D1-7204-2681-2879730113BB}"/>
              </a:ext>
            </a:extLst>
          </p:cNvPr>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30570143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15A3A-9066-2030-9A17-7A7B2F946F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DEB2D7-3090-29D2-DBDE-136C948A6D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7EBD8B-75D1-F6D4-D969-F4517AD63F5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57C6DCB-B640-7C9A-DF57-0414BDCF0FB2}"/>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4028010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E37BD-5EA8-93FB-B4CC-B4359D9FC1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5C8938-725A-D105-3F93-5535FE7E05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6C434F-64D8-5451-B540-1069C2251D3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62088D5-4E84-B336-2135-242EEB15FCBB}"/>
              </a:ext>
            </a:extLst>
          </p:cNvPr>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570146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5E16B7-70A3-E0E4-6177-C1D5B0EB22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116415-1943-5D54-3BC0-4BE1F0A2F9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8C6B4F1-07E9-CBB0-6A73-FD4E21A3BC2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E4F01310-B06A-3793-1C71-26DB1EE2C135}"/>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5827469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B9728D-E735-62FB-73DD-8493D39591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09BB9F-9524-97A1-3991-33EA59C318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6EBE6E-8DD1-2751-71F5-77D86BF6009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E0560C2-78C5-7B6E-6A6B-8E639E1B3EE7}"/>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33919141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9E2F4A-98D6-4E44-8F34-40468D8C31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08ABDF-619F-4CDC-7116-461738FB5B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796F65-59FA-DA7F-0A09-541E7E2F948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3B8005A-3168-E267-5085-8207B5158CE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784539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B141D-B696-89C8-99E0-0524CD2D86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C83C6D-B619-6A11-7DBF-61060FB1B2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AADDA6-6D36-87E2-0302-00FE00D3719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6DEABBF-70FB-8F46-B014-052C928C0C81}"/>
              </a:ext>
            </a:extLst>
          </p:cNvPr>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18139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8FFFC-23F8-A04E-20F3-2D0D577F1B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3DFF47-1771-8357-D153-B4F17744FD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B17736-F3A0-36A4-BEAA-687FF315A1C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C3F103A-25DD-3799-DC69-62492A4DA672}"/>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744336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AE8D9-3073-13CE-82A2-0BB03C934B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E52514-84F4-5E7D-2F82-F252FBDC63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3326DB-E5C6-B6BC-1B08-7AFC198F960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9DAA2B7-0BDB-E7A5-235E-69194B86F572}"/>
              </a:ext>
            </a:extLst>
          </p:cNvPr>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40402553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838E4-C091-BBB6-309E-29DBD2B845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221E1-A5CD-C3E7-B02A-F651BF8818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488C10-136A-D2CA-C7BB-834156F52ED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9AE3DFA-F9A1-8852-8489-7377B91C4D82}"/>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274209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1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1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Slide 1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Slide 1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Slide 1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7.png"/><Relationship Id="rId11" Type="http://schemas.openxmlformats.org/officeDocument/2006/relationships/image" Target="../media/image12.svg"/><Relationship Id="rId5" Type="http://schemas.openxmlformats.org/officeDocument/2006/relationships/image" Target="../media/image6.sv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sv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image" Target="../media/image24.png"/><Relationship Id="rId11" Type="http://schemas.openxmlformats.org/officeDocument/2006/relationships/image" Target="../media/image29.svg"/><Relationship Id="rId5" Type="http://schemas.openxmlformats.org/officeDocument/2006/relationships/image" Target="../media/image23.svg"/><Relationship Id="rId10" Type="http://schemas.openxmlformats.org/officeDocument/2006/relationships/image" Target="../media/image28.png"/><Relationship Id="rId4" Type="http://schemas.openxmlformats.org/officeDocument/2006/relationships/image" Target="../media/image22.png"/><Relationship Id="rId9" Type="http://schemas.openxmlformats.org/officeDocument/2006/relationships/image" Target="../media/image27.svg"/></Relationships>
</file>

<file path=ppt/slides/_rels/slide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34.svg"/><Relationship Id="rId11" Type="http://schemas.openxmlformats.org/officeDocument/2006/relationships/image" Target="../media/image39.png"/><Relationship Id="rId5" Type="http://schemas.openxmlformats.org/officeDocument/2006/relationships/image" Target="../media/image33.png"/><Relationship Id="rId10" Type="http://schemas.openxmlformats.org/officeDocument/2006/relationships/image" Target="../media/image38.png"/><Relationship Id="rId4" Type="http://schemas.openxmlformats.org/officeDocument/2006/relationships/image" Target="../media/image32.svg"/><Relationship Id="rId9" Type="http://schemas.openxmlformats.org/officeDocument/2006/relationships/image" Target="../media/image37.png"/></Relationships>
</file>

<file path=ppt/slides/_rels/slide7.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slides/_rels/slide8.xml.rels><?xml version="1.0" encoding="UTF-8" standalone="yes"?>
<Relationships xmlns="http://schemas.openxmlformats.org/package/2006/relationships"><Relationship Id="rId8" Type="http://schemas.openxmlformats.org/officeDocument/2006/relationships/image" Target="../media/image51.png"/><Relationship Id="rId3" Type="http://schemas.openxmlformats.org/officeDocument/2006/relationships/image" Target="../media/image46.png"/><Relationship Id="rId7" Type="http://schemas.openxmlformats.org/officeDocument/2006/relationships/image" Target="../media/image50.png"/><Relationship Id="rId12" Type="http://schemas.openxmlformats.org/officeDocument/2006/relationships/image" Target="../media/image5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49.png"/><Relationship Id="rId11" Type="http://schemas.openxmlformats.org/officeDocument/2006/relationships/image" Target="../media/image54.svg"/><Relationship Id="rId5" Type="http://schemas.openxmlformats.org/officeDocument/2006/relationships/image" Target="../media/image48.png"/><Relationship Id="rId10" Type="http://schemas.openxmlformats.org/officeDocument/2006/relationships/image" Target="../media/image53.png"/><Relationship Id="rId4" Type="http://schemas.openxmlformats.org/officeDocument/2006/relationships/image" Target="../media/image47.png"/><Relationship Id="rId9" Type="http://schemas.openxmlformats.org/officeDocument/2006/relationships/image" Target="../media/image52.svg"/></Relationships>
</file>

<file path=ppt/slides/_rels/slide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57.png"/><Relationship Id="rId7" Type="http://schemas.openxmlformats.org/officeDocument/2006/relationships/image" Target="../media/image53.png"/><Relationship Id="rId12" Type="http://schemas.openxmlformats.org/officeDocument/2006/relationships/image" Target="../media/image64.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60.svg"/><Relationship Id="rId11" Type="http://schemas.openxmlformats.org/officeDocument/2006/relationships/image" Target="../media/image63.png"/><Relationship Id="rId5" Type="http://schemas.openxmlformats.org/officeDocument/2006/relationships/image" Target="../media/image59.png"/><Relationship Id="rId10" Type="http://schemas.openxmlformats.org/officeDocument/2006/relationships/image" Target="../media/image62.svg"/><Relationship Id="rId4" Type="http://schemas.openxmlformats.org/officeDocument/2006/relationships/image" Target="../media/image58.svg"/><Relationship Id="rId9" Type="http://schemas.openxmlformats.org/officeDocument/2006/relationships/image" Target="../media/image61.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nist.gov/cyberframework" TargetMode="External"/><Relationship Id="rId3" Type="http://schemas.openxmlformats.org/officeDocument/2006/relationships/hyperlink" Target="https://developer.mozilla.org/en-US/docs/Learn_web_development/Extensions/Server-side/First_steps/Introduction" TargetMode="External"/><Relationship Id="rId7" Type="http://schemas.openxmlformats.org/officeDocument/2006/relationships/hyperlink" Target="https://learn.microsoft.com/en-us/azure/storage/blobs/storage-blobs-overview"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hyperlink" Target="https://docs.aws.amazon.com/wellarchitected/latest/framework/welcome.html" TargetMode="External"/><Relationship Id="rId5" Type="http://schemas.openxmlformats.org/officeDocument/2006/relationships/hyperlink" Target="https://aws.amazon.com/architecture/well-architected/" TargetMode="External"/><Relationship Id="rId10" Type="http://schemas.openxmlformats.org/officeDocument/2006/relationships/image" Target="../media/image70.png"/><Relationship Id="rId4" Type="http://schemas.openxmlformats.org/officeDocument/2006/relationships/hyperlink" Target="https://www.ibm.com/products/cloud-object-storage" TargetMode="External"/><Relationship Id="rId9" Type="http://schemas.openxmlformats.org/officeDocument/2006/relationships/hyperlink" Target="https://www.postman.com/what-is-an-api/"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433507" y="205424"/>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sz="1600" b="1" dirty="0">
              <a:latin typeface="Arial" panose="020B0604020202020204" pitchFamily="34" charset="0"/>
              <a:cs typeface="Arial" panose="020B0604020202020204" pitchFamily="34" charset="0"/>
            </a:endParaRPr>
          </a:p>
        </p:txBody>
      </p:sp>
      <p:pic>
        <p:nvPicPr>
          <p:cNvPr id="22" name="Image 0" descr="preencoded.png">
            <a:extLst>
              <a:ext uri="{FF2B5EF4-FFF2-40B4-BE49-F238E27FC236}">
                <a16:creationId xmlns:a16="http://schemas.microsoft.com/office/drawing/2014/main" id="{63D8D8DD-E35E-76BB-4311-0D6FF4928A15}"/>
              </a:ext>
            </a:extLst>
          </p:cNvPr>
          <p:cNvPicPr>
            <a:picLocks noChangeAspect="1"/>
          </p:cNvPicPr>
          <p:nvPr/>
        </p:nvPicPr>
        <p:blipFill>
          <a:blip r:embed="rId3"/>
          <a:stretch>
            <a:fillRect/>
          </a:stretch>
        </p:blipFill>
        <p:spPr>
          <a:xfrm>
            <a:off x="8718114" y="243840"/>
            <a:ext cx="5478779" cy="7741920"/>
          </a:xfrm>
          <a:prstGeom prst="rect">
            <a:avLst/>
          </a:prstGeom>
        </p:spPr>
      </p:pic>
      <p:sp>
        <p:nvSpPr>
          <p:cNvPr id="23" name="Text 0">
            <a:extLst>
              <a:ext uri="{FF2B5EF4-FFF2-40B4-BE49-F238E27FC236}">
                <a16:creationId xmlns:a16="http://schemas.microsoft.com/office/drawing/2014/main" id="{6D61DA1B-1582-EC6C-E540-643CFDE40E38}"/>
              </a:ext>
            </a:extLst>
          </p:cNvPr>
          <p:cNvSpPr/>
          <p:nvPr/>
        </p:nvSpPr>
        <p:spPr>
          <a:xfrm>
            <a:off x="1373873" y="3575695"/>
            <a:ext cx="7556421" cy="1767364"/>
          </a:xfrm>
          <a:prstGeom prst="rect">
            <a:avLst/>
          </a:prstGeom>
          <a:noFill/>
          <a:ln/>
        </p:spPr>
        <p:txBody>
          <a:bodyPr wrap="square" lIns="0" tIns="0" rIns="0" bIns="0" rtlCol="0" anchor="t"/>
          <a:lstStyle/>
          <a:p>
            <a:pPr marL="0" indent="0" algn="l">
              <a:lnSpc>
                <a:spcPts val="4600"/>
              </a:lnSpc>
              <a:buNone/>
            </a:pPr>
            <a:r>
              <a:rPr lang="en-US" sz="3700" b="1" dirty="0">
                <a:solidFill>
                  <a:srgbClr val="006747"/>
                </a:solidFill>
                <a:latin typeface="Arial" panose="020B0604020202020204" pitchFamily="34" charset="0"/>
                <a:ea typeface="Noto Serif SC Bold" pitchFamily="34" charset="-122"/>
                <a:cs typeface="Arial" panose="020B0604020202020204" pitchFamily="34" charset="0"/>
              </a:rPr>
              <a:t>Community Clean Council</a:t>
            </a:r>
            <a:endParaRPr lang="en-US" sz="3700" dirty="0">
              <a:latin typeface="Arial" panose="020B0604020202020204" pitchFamily="34" charset="0"/>
              <a:cs typeface="Arial" panose="020B0604020202020204" pitchFamily="34" charset="0"/>
            </a:endParaRPr>
          </a:p>
        </p:txBody>
      </p:sp>
      <p:sp>
        <p:nvSpPr>
          <p:cNvPr id="25" name="Text 2">
            <a:extLst>
              <a:ext uri="{FF2B5EF4-FFF2-40B4-BE49-F238E27FC236}">
                <a16:creationId xmlns:a16="http://schemas.microsoft.com/office/drawing/2014/main" id="{3162A7CB-1BB9-6B37-5E55-3E1041BF1309}"/>
              </a:ext>
            </a:extLst>
          </p:cNvPr>
          <p:cNvSpPr/>
          <p:nvPr/>
        </p:nvSpPr>
        <p:spPr>
          <a:xfrm>
            <a:off x="705772" y="2004551"/>
            <a:ext cx="7732455" cy="603409"/>
          </a:xfrm>
          <a:prstGeom prst="rect">
            <a:avLst/>
          </a:prstGeom>
          <a:noFill/>
          <a:ln/>
        </p:spPr>
        <p:txBody>
          <a:bodyPr wrap="square" lIns="0" tIns="0" rIns="0" bIns="0" rtlCol="0" anchor="t"/>
          <a:lstStyle/>
          <a:p>
            <a:pPr marL="0" indent="0" algn="l">
              <a:lnSpc>
                <a:spcPts val="2350"/>
              </a:lnSpc>
              <a:buNone/>
            </a:pPr>
            <a:r>
              <a:rPr lang="en-US" sz="1600" b="1" dirty="0">
                <a:solidFill>
                  <a:srgbClr val="4B4A4A"/>
                </a:solidFill>
                <a:latin typeface="Arial" panose="020B0604020202020204" pitchFamily="34" charset="0"/>
                <a:ea typeface="Geist" pitchFamily="34" charset="-122"/>
                <a:cs typeface="Arial" panose="020B0604020202020204" pitchFamily="34" charset="0"/>
              </a:rPr>
              <a:t>Module: </a:t>
            </a:r>
            <a:r>
              <a:rPr lang="en-US" sz="1600" dirty="0">
                <a:solidFill>
                  <a:srgbClr val="4B4A4A"/>
                </a:solidFill>
                <a:latin typeface="Arial" panose="020B0604020202020204" pitchFamily="34" charset="0"/>
                <a:ea typeface="Geist" pitchFamily="34" charset="-122"/>
                <a:cs typeface="Arial" panose="020B0604020202020204" pitchFamily="34" charset="0"/>
              </a:rPr>
              <a:t>Emerging Trends (ACCB6019)</a:t>
            </a:r>
            <a:endParaRPr lang="en-US" sz="1600" dirty="0">
              <a:latin typeface="Arial" panose="020B0604020202020204" pitchFamily="34" charset="0"/>
              <a:cs typeface="Arial" panose="020B0604020202020204" pitchFamily="34" charset="0"/>
            </a:endParaRPr>
          </a:p>
        </p:txBody>
      </p:sp>
      <p:sp>
        <p:nvSpPr>
          <p:cNvPr id="26" name="Text 3">
            <a:extLst>
              <a:ext uri="{FF2B5EF4-FFF2-40B4-BE49-F238E27FC236}">
                <a16:creationId xmlns:a16="http://schemas.microsoft.com/office/drawing/2014/main" id="{620EC83E-9689-84C4-2202-A120630F1913}"/>
              </a:ext>
            </a:extLst>
          </p:cNvPr>
          <p:cNvSpPr/>
          <p:nvPr/>
        </p:nvSpPr>
        <p:spPr>
          <a:xfrm>
            <a:off x="708338" y="1549615"/>
            <a:ext cx="8550958" cy="603409"/>
          </a:xfrm>
          <a:prstGeom prst="rect">
            <a:avLst/>
          </a:prstGeom>
          <a:noFill/>
          <a:ln/>
        </p:spPr>
        <p:txBody>
          <a:bodyPr wrap="square" lIns="0" tIns="0" rIns="0" bIns="0" rtlCol="0" anchor="t"/>
          <a:lstStyle/>
          <a:p>
            <a:pPr marL="0" indent="0" algn="l">
              <a:lnSpc>
                <a:spcPts val="2350"/>
              </a:lnSpc>
              <a:buNone/>
            </a:pPr>
            <a:r>
              <a:rPr lang="en-US" sz="1600" b="1" dirty="0">
                <a:solidFill>
                  <a:srgbClr val="4B4A4A"/>
                </a:solidFill>
                <a:latin typeface="Arial" panose="020B0604020202020204" pitchFamily="34" charset="0"/>
                <a:ea typeface="Geist" pitchFamily="34" charset="-122"/>
                <a:cs typeface="Arial" panose="020B0604020202020204" pitchFamily="34" charset="0"/>
              </a:rPr>
              <a:t>Programme: </a:t>
            </a:r>
            <a:r>
              <a:rPr lang="en-US" sz="1600" dirty="0">
                <a:solidFill>
                  <a:srgbClr val="4B4A4A"/>
                </a:solidFill>
                <a:latin typeface="Arial" panose="020B0604020202020204" pitchFamily="34" charset="0"/>
                <a:ea typeface="Geist" pitchFamily="34" charset="-122"/>
                <a:cs typeface="Arial" panose="020B0604020202020204" pitchFamily="34" charset="0"/>
              </a:rPr>
              <a:t>BSc Computing Portfolio, BA Computer Animation, BA Games Design</a:t>
            </a:r>
            <a:endParaRPr lang="en-US" sz="1600" dirty="0">
              <a:latin typeface="Arial" panose="020B0604020202020204" pitchFamily="34" charset="0"/>
              <a:cs typeface="Arial" panose="020B0604020202020204" pitchFamily="34" charset="0"/>
            </a:endParaRPr>
          </a:p>
        </p:txBody>
      </p:sp>
      <p:sp>
        <p:nvSpPr>
          <p:cNvPr id="27" name="Text 4">
            <a:extLst>
              <a:ext uri="{FF2B5EF4-FFF2-40B4-BE49-F238E27FC236}">
                <a16:creationId xmlns:a16="http://schemas.microsoft.com/office/drawing/2014/main" id="{B09F9869-FF4B-CC63-DA66-FB975F4726DB}"/>
              </a:ext>
            </a:extLst>
          </p:cNvPr>
          <p:cNvSpPr/>
          <p:nvPr/>
        </p:nvSpPr>
        <p:spPr>
          <a:xfrm>
            <a:off x="3091529" y="7068401"/>
            <a:ext cx="3548182" cy="301704"/>
          </a:xfrm>
          <a:prstGeom prst="rect">
            <a:avLst/>
          </a:prstGeom>
          <a:noFill/>
          <a:ln/>
        </p:spPr>
        <p:txBody>
          <a:bodyPr wrap="none" lIns="0" tIns="0" rIns="0" bIns="0" rtlCol="0" anchor="t"/>
          <a:lstStyle/>
          <a:p>
            <a:pPr marL="0" indent="0" algn="l">
              <a:lnSpc>
                <a:spcPts val="2350"/>
              </a:lnSpc>
              <a:buNone/>
            </a:pPr>
            <a:r>
              <a:rPr lang="en-US" b="1" dirty="0">
                <a:solidFill>
                  <a:schemeClr val="tx2">
                    <a:lumMod val="50000"/>
                  </a:schemeClr>
                </a:solidFill>
                <a:latin typeface="Arial" panose="020B0604020202020204" pitchFamily="34" charset="0"/>
                <a:ea typeface="Geist" pitchFamily="34" charset="-122"/>
                <a:cs typeface="Arial" panose="020B0604020202020204" pitchFamily="34" charset="0"/>
              </a:rPr>
              <a:t>Lecturer: Dr. Dipo </a:t>
            </a:r>
            <a:r>
              <a:rPr lang="en-US" b="1" dirty="0" err="1">
                <a:solidFill>
                  <a:schemeClr val="tx2">
                    <a:lumMod val="50000"/>
                  </a:schemeClr>
                </a:solidFill>
                <a:latin typeface="Arial" panose="020B0604020202020204" pitchFamily="34" charset="0"/>
                <a:ea typeface="Geist" pitchFamily="34" charset="-122"/>
                <a:cs typeface="Arial" panose="020B0604020202020204" pitchFamily="34" charset="0"/>
              </a:rPr>
              <a:t>Dunsin</a:t>
            </a:r>
            <a:endParaRPr lang="en-US" b="1" dirty="0">
              <a:solidFill>
                <a:schemeClr val="tx2">
                  <a:lumMod val="50000"/>
                </a:schemeClr>
              </a:solidFill>
              <a:latin typeface="Arial" panose="020B0604020202020204" pitchFamily="34" charset="0"/>
              <a:cs typeface="Arial" panose="020B0604020202020204" pitchFamily="34" charset="0"/>
            </a:endParaRPr>
          </a:p>
        </p:txBody>
      </p:sp>
      <p:sp>
        <p:nvSpPr>
          <p:cNvPr id="31" name="Text 8">
            <a:extLst>
              <a:ext uri="{FF2B5EF4-FFF2-40B4-BE49-F238E27FC236}">
                <a16:creationId xmlns:a16="http://schemas.microsoft.com/office/drawing/2014/main" id="{C6593785-4039-09ED-7D5E-E7C414529FB2}"/>
              </a:ext>
            </a:extLst>
          </p:cNvPr>
          <p:cNvSpPr/>
          <p:nvPr/>
        </p:nvSpPr>
        <p:spPr>
          <a:xfrm>
            <a:off x="3451515" y="4459377"/>
            <a:ext cx="2828211" cy="353378"/>
          </a:xfrm>
          <a:prstGeom prst="rect">
            <a:avLst/>
          </a:prstGeom>
          <a:noFill/>
          <a:ln/>
        </p:spPr>
        <p:txBody>
          <a:bodyPr wrap="none" lIns="0" tIns="0" rIns="0" bIns="0" rtlCol="0" anchor="t"/>
          <a:lstStyle/>
          <a:p>
            <a:pPr marL="0" indent="0" algn="l">
              <a:lnSpc>
                <a:spcPts val="2750"/>
              </a:lnSpc>
              <a:buNone/>
            </a:pPr>
            <a:r>
              <a:rPr lang="en-US"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Team Members:</a:t>
            </a:r>
            <a:endParaRPr lang="en-US" dirty="0">
              <a:solidFill>
                <a:schemeClr val="tx2">
                  <a:lumMod val="50000"/>
                </a:schemeClr>
              </a:solidFill>
              <a:latin typeface="Arial" panose="020B0604020202020204" pitchFamily="34" charset="0"/>
              <a:cs typeface="Arial" panose="020B0604020202020204" pitchFamily="34" charset="0"/>
            </a:endParaRPr>
          </a:p>
        </p:txBody>
      </p:sp>
      <p:sp>
        <p:nvSpPr>
          <p:cNvPr id="32" name="Text 9">
            <a:extLst>
              <a:ext uri="{FF2B5EF4-FFF2-40B4-BE49-F238E27FC236}">
                <a16:creationId xmlns:a16="http://schemas.microsoft.com/office/drawing/2014/main" id="{035B3D8B-5811-1859-A388-02C24CC1351D}"/>
              </a:ext>
            </a:extLst>
          </p:cNvPr>
          <p:cNvSpPr/>
          <p:nvPr/>
        </p:nvSpPr>
        <p:spPr>
          <a:xfrm>
            <a:off x="2314239" y="4950994"/>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Alexandru Carp – Product &amp; Research Lead</a:t>
            </a:r>
            <a:endParaRPr lang="en-US" sz="1400" dirty="0">
              <a:latin typeface="Arial" panose="020B0604020202020204" pitchFamily="34" charset="0"/>
              <a:cs typeface="Arial" panose="020B0604020202020204" pitchFamily="34" charset="0"/>
            </a:endParaRPr>
          </a:p>
        </p:txBody>
      </p:sp>
      <p:sp>
        <p:nvSpPr>
          <p:cNvPr id="33" name="Text 10">
            <a:extLst>
              <a:ext uri="{FF2B5EF4-FFF2-40B4-BE49-F238E27FC236}">
                <a16:creationId xmlns:a16="http://schemas.microsoft.com/office/drawing/2014/main" id="{1EB70D6E-D037-EA77-165C-39AD3923B135}"/>
              </a:ext>
            </a:extLst>
          </p:cNvPr>
          <p:cNvSpPr/>
          <p:nvPr/>
        </p:nvSpPr>
        <p:spPr>
          <a:xfrm>
            <a:off x="2314239" y="5350699"/>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Carlos Miguel – Mobile App &amp; UX Lead</a:t>
            </a:r>
            <a:endParaRPr lang="en-US" sz="1400" dirty="0">
              <a:latin typeface="Arial" panose="020B0604020202020204" pitchFamily="34" charset="0"/>
              <a:cs typeface="Arial" panose="020B0604020202020204" pitchFamily="34" charset="0"/>
            </a:endParaRPr>
          </a:p>
        </p:txBody>
      </p:sp>
      <p:sp>
        <p:nvSpPr>
          <p:cNvPr id="34" name="Text 11">
            <a:extLst>
              <a:ext uri="{FF2B5EF4-FFF2-40B4-BE49-F238E27FC236}">
                <a16:creationId xmlns:a16="http://schemas.microsoft.com/office/drawing/2014/main" id="{9AB687EA-4013-DA5C-1ECC-E18B76C1801F}"/>
              </a:ext>
            </a:extLst>
          </p:cNvPr>
          <p:cNvSpPr/>
          <p:nvPr/>
        </p:nvSpPr>
        <p:spPr>
          <a:xfrm>
            <a:off x="2314238" y="5746005"/>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Marina Munteanu – Backend &amp; Cloud Lead</a:t>
            </a:r>
            <a:endParaRPr lang="en-US" sz="1400" dirty="0">
              <a:latin typeface="Arial" panose="020B0604020202020204" pitchFamily="34" charset="0"/>
              <a:cs typeface="Arial" panose="020B0604020202020204" pitchFamily="34" charset="0"/>
            </a:endParaRPr>
          </a:p>
        </p:txBody>
      </p:sp>
      <p:sp>
        <p:nvSpPr>
          <p:cNvPr id="35" name="Text 12">
            <a:extLst>
              <a:ext uri="{FF2B5EF4-FFF2-40B4-BE49-F238E27FC236}">
                <a16:creationId xmlns:a16="http://schemas.microsoft.com/office/drawing/2014/main" id="{09B3130B-6C0E-0A07-CC40-09C8407DB3B5}"/>
              </a:ext>
            </a:extLst>
          </p:cNvPr>
          <p:cNvSpPr/>
          <p:nvPr/>
        </p:nvSpPr>
        <p:spPr>
          <a:xfrm>
            <a:off x="2314237" y="6145710"/>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Mariana Lupu – AI &amp; Quality Control Lead</a:t>
            </a:r>
            <a:endParaRPr lang="en-US" sz="1400" dirty="0">
              <a:latin typeface="Arial" panose="020B0604020202020204" pitchFamily="34" charset="0"/>
              <a:cs typeface="Arial" panose="020B0604020202020204" pitchFamily="34" charset="0"/>
            </a:endParaRPr>
          </a:p>
        </p:txBody>
      </p:sp>
      <p:sp>
        <p:nvSpPr>
          <p:cNvPr id="36" name="Text 13">
            <a:extLst>
              <a:ext uri="{FF2B5EF4-FFF2-40B4-BE49-F238E27FC236}">
                <a16:creationId xmlns:a16="http://schemas.microsoft.com/office/drawing/2014/main" id="{BCCBFE4A-E186-E830-F62C-CAE660C5C2C8}"/>
              </a:ext>
            </a:extLst>
          </p:cNvPr>
          <p:cNvSpPr/>
          <p:nvPr/>
        </p:nvSpPr>
        <p:spPr>
          <a:xfrm>
            <a:off x="2314236" y="6575301"/>
            <a:ext cx="7556421" cy="301704"/>
          </a:xfrm>
          <a:prstGeom prst="rect">
            <a:avLst/>
          </a:prstGeom>
          <a:noFill/>
          <a:ln/>
        </p:spPr>
        <p:txBody>
          <a:bodyPr wrap="none" lIns="0" tIns="0" rIns="0" bIns="0" rtlCol="0" anchor="t"/>
          <a:lstStyle/>
          <a:p>
            <a:pPr marL="342900" indent="-342900" algn="l">
              <a:lnSpc>
                <a:spcPts val="2350"/>
              </a:lnSpc>
              <a:buSzPct val="100000"/>
              <a:buChar char="•"/>
            </a:pPr>
            <a:r>
              <a:rPr lang="en-US" sz="1400" dirty="0">
                <a:solidFill>
                  <a:srgbClr val="4B4A4A"/>
                </a:solidFill>
                <a:latin typeface="Arial" panose="020B0604020202020204" pitchFamily="34" charset="0"/>
                <a:ea typeface="Geist" pitchFamily="34" charset="-122"/>
                <a:cs typeface="Arial" panose="020B0604020202020204" pitchFamily="34" charset="0"/>
              </a:rPr>
              <a:t>Samanthi Silva – Community Engagement &amp; Marketing Lead</a:t>
            </a:r>
            <a:endParaRPr lang="en-US" sz="1400" dirty="0">
              <a:latin typeface="Arial" panose="020B0604020202020204" pitchFamily="34" charset="0"/>
              <a:cs typeface="Arial" panose="020B0604020202020204" pitchFamily="34" charset="0"/>
            </a:endParaRPr>
          </a:p>
        </p:txBody>
      </p:sp>
      <p:pic>
        <p:nvPicPr>
          <p:cNvPr id="37" name="Picture 36" descr="A close-up of a sign&#10;&#10;Description automatically generated">
            <a:extLst>
              <a:ext uri="{FF2B5EF4-FFF2-40B4-BE49-F238E27FC236}">
                <a16:creationId xmlns:a16="http://schemas.microsoft.com/office/drawing/2014/main" id="{FEFD1A4C-33F5-EAFC-95E1-047A3F5166E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3790" y="522923"/>
            <a:ext cx="1562100" cy="495300"/>
          </a:xfrm>
          <a:prstGeom prst="rect">
            <a:avLst/>
          </a:prstGeom>
        </p:spPr>
      </p:pic>
      <p:sp>
        <p:nvSpPr>
          <p:cNvPr id="38" name="TextBox 37">
            <a:extLst>
              <a:ext uri="{FF2B5EF4-FFF2-40B4-BE49-F238E27FC236}">
                <a16:creationId xmlns:a16="http://schemas.microsoft.com/office/drawing/2014/main" id="{A4746F16-EB2F-B3F1-BC17-63642F97B912}"/>
              </a:ext>
            </a:extLst>
          </p:cNvPr>
          <p:cNvSpPr txBox="1"/>
          <p:nvPr/>
        </p:nvSpPr>
        <p:spPr>
          <a:xfrm>
            <a:off x="7315200" y="566285"/>
            <a:ext cx="1499831" cy="369332"/>
          </a:xfrm>
          <a:prstGeom prst="rect">
            <a:avLst/>
          </a:prstGeom>
          <a:noFill/>
        </p:spPr>
        <p:txBody>
          <a:bodyPr wrap="square" rtlCol="0">
            <a:spAutoFit/>
          </a:bodyPr>
          <a:lstStyle/>
          <a:p>
            <a:r>
              <a:rPr lang="en-GB" dirty="0">
                <a:solidFill>
                  <a:schemeClr val="tx2">
                    <a:lumMod val="50000"/>
                  </a:schemeClr>
                </a:solidFill>
                <a:latin typeface="Arial" panose="020B0604020202020204" pitchFamily="34" charset="0"/>
                <a:cs typeface="Arial" panose="020B0604020202020204" pitchFamily="34" charset="0"/>
              </a:rPr>
              <a:t>11.12.2025</a:t>
            </a:r>
            <a:endParaRPr lang="en-US" dirty="0">
              <a:solidFill>
                <a:schemeClr val="tx2">
                  <a:lumMod val="50000"/>
                </a:schemeClr>
              </a:solidFill>
              <a:latin typeface="Arial" panose="020B0604020202020204" pitchFamily="34" charset="0"/>
              <a:cs typeface="Arial" panose="020B0604020202020204" pitchFamily="34" charset="0"/>
            </a:endParaRPr>
          </a:p>
        </p:txBody>
      </p:sp>
      <p:sp>
        <p:nvSpPr>
          <p:cNvPr id="41" name="Text 4">
            <a:extLst>
              <a:ext uri="{FF2B5EF4-FFF2-40B4-BE49-F238E27FC236}">
                <a16:creationId xmlns:a16="http://schemas.microsoft.com/office/drawing/2014/main" id="{547B6F72-2514-2AE3-7C06-FDB894805301}"/>
              </a:ext>
            </a:extLst>
          </p:cNvPr>
          <p:cNvSpPr/>
          <p:nvPr/>
        </p:nvSpPr>
        <p:spPr>
          <a:xfrm>
            <a:off x="708338" y="2466730"/>
            <a:ext cx="3548182" cy="301704"/>
          </a:xfrm>
          <a:prstGeom prst="rect">
            <a:avLst/>
          </a:prstGeom>
          <a:noFill/>
          <a:ln/>
        </p:spPr>
        <p:txBody>
          <a:bodyPr wrap="none" lIns="0" tIns="0" rIns="0" bIns="0" rtlCol="0" anchor="t"/>
          <a:lstStyle/>
          <a:p>
            <a:pPr marL="0" indent="0" algn="l">
              <a:lnSpc>
                <a:spcPts val="2350"/>
              </a:lnSpc>
              <a:buNone/>
            </a:pPr>
            <a:r>
              <a:rPr lang="en-US" sz="1600" b="1" dirty="0">
                <a:solidFill>
                  <a:srgbClr val="4B4A4A"/>
                </a:solidFill>
                <a:latin typeface="Arial" panose="020B0604020202020204" pitchFamily="34" charset="0"/>
                <a:ea typeface="Geist" pitchFamily="34" charset="-122"/>
                <a:cs typeface="Arial" panose="020B0604020202020204" pitchFamily="34" charset="0"/>
              </a:rPr>
              <a:t>Assignment Title: </a:t>
            </a:r>
            <a:r>
              <a:rPr lang="en-US" sz="1600" dirty="0">
                <a:solidFill>
                  <a:srgbClr val="4B4A4A"/>
                </a:solidFill>
                <a:latin typeface="Arial" panose="020B0604020202020204" pitchFamily="34" charset="0"/>
                <a:ea typeface="Geist" pitchFamily="34" charset="-122"/>
                <a:cs typeface="Arial" panose="020B0604020202020204" pitchFamily="34" charset="0"/>
              </a:rPr>
              <a:t>Hackathon 2026</a:t>
            </a:r>
            <a:endParaRPr lang="en-US" sz="16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433507" y="243840"/>
            <a:ext cx="13763387" cy="7741920"/>
          </a:xfrm>
          <a:prstGeom prst="roundRect">
            <a:avLst>
              <a:gd name="adj" fmla="val 3374"/>
            </a:avLst>
          </a:prstGeom>
          <a:solidFill>
            <a:srgbClr val="E5F9F2">
              <a:alpha val="95000"/>
            </a:srgbClr>
          </a:solidFill>
          <a:ln/>
          <a:effectLst>
            <a:outerShdw blurRad="67310" dist="44450" dir="5400000" algn="bl" rotWithShape="0">
              <a:srgbClr val="000000">
                <a:alpha val="10000"/>
              </a:srgbClr>
            </a:outerShdw>
          </a:effectLst>
        </p:spPr>
        <p:txBody>
          <a:bodyPr/>
          <a:lstStyle/>
          <a:p>
            <a:endParaRPr lang="en-US" dirty="0"/>
          </a:p>
        </p:txBody>
      </p:sp>
      <p:pic>
        <p:nvPicPr>
          <p:cNvPr id="25" name="Image 0" descr="preencoded.png">
            <a:extLst>
              <a:ext uri="{FF2B5EF4-FFF2-40B4-BE49-F238E27FC236}">
                <a16:creationId xmlns:a16="http://schemas.microsoft.com/office/drawing/2014/main" id="{4C6A0541-3FEE-4AA5-799F-4D1179142D16}"/>
              </a:ext>
            </a:extLst>
          </p:cNvPr>
          <p:cNvPicPr>
            <a:picLocks noChangeAspect="1"/>
          </p:cNvPicPr>
          <p:nvPr/>
        </p:nvPicPr>
        <p:blipFill>
          <a:blip r:embed="rId3"/>
          <a:stretch>
            <a:fillRect/>
          </a:stretch>
        </p:blipFill>
        <p:spPr>
          <a:xfrm>
            <a:off x="0" y="0"/>
            <a:ext cx="14630400" cy="8229600"/>
          </a:xfrm>
          <a:prstGeom prst="rect">
            <a:avLst/>
          </a:prstGeom>
        </p:spPr>
      </p:pic>
      <p:sp>
        <p:nvSpPr>
          <p:cNvPr id="26" name="Shape 0">
            <a:extLst>
              <a:ext uri="{FF2B5EF4-FFF2-40B4-BE49-F238E27FC236}">
                <a16:creationId xmlns:a16="http://schemas.microsoft.com/office/drawing/2014/main" id="{1C085CC9-9CB4-2CD6-A15C-640ED0EC7CA7}"/>
              </a:ext>
            </a:extLst>
          </p:cNvPr>
          <p:cNvSpPr/>
          <p:nvPr/>
        </p:nvSpPr>
        <p:spPr>
          <a:xfrm>
            <a:off x="0" y="0"/>
            <a:ext cx="14630400" cy="8229600"/>
          </a:xfrm>
          <a:prstGeom prst="rect">
            <a:avLst/>
          </a:prstGeom>
          <a:solidFill>
            <a:srgbClr val="E5F9F2">
              <a:alpha val="85000"/>
            </a:srgbClr>
          </a:solidFill>
          <a:ln/>
        </p:spPr>
        <p:txBody>
          <a:bodyPr/>
          <a:lstStyle/>
          <a:p>
            <a:endParaRPr lang="en-US"/>
          </a:p>
        </p:txBody>
      </p:sp>
      <p:sp>
        <p:nvSpPr>
          <p:cNvPr id="27" name="Text 1">
            <a:extLst>
              <a:ext uri="{FF2B5EF4-FFF2-40B4-BE49-F238E27FC236}">
                <a16:creationId xmlns:a16="http://schemas.microsoft.com/office/drawing/2014/main" id="{81D95B5E-80DF-D3DC-5AF9-44C15D9A4A68}"/>
              </a:ext>
            </a:extLst>
          </p:cNvPr>
          <p:cNvSpPr/>
          <p:nvPr/>
        </p:nvSpPr>
        <p:spPr>
          <a:xfrm>
            <a:off x="2657356" y="560665"/>
            <a:ext cx="9315688" cy="496133"/>
          </a:xfrm>
          <a:prstGeom prst="rect">
            <a:avLst/>
          </a:prstGeom>
          <a:noFill/>
          <a:ln/>
        </p:spPr>
        <p:txBody>
          <a:bodyPr wrap="none" lIns="0" tIns="0" rIns="0" bIns="0" rtlCol="0" anchor="t"/>
          <a:lstStyle/>
          <a:p>
            <a:pPr marL="0" indent="0" algn="ctr">
              <a:lnSpc>
                <a:spcPts val="3900"/>
              </a:lnSpc>
              <a:buNone/>
            </a:pPr>
            <a:r>
              <a:rPr lang="en-US" sz="3100" b="1" dirty="0">
                <a:solidFill>
                  <a:srgbClr val="006400"/>
                </a:solidFill>
                <a:latin typeface="Arial" panose="020B0604020202020204" pitchFamily="34" charset="0"/>
                <a:ea typeface="Noto Serif SC Bold" pitchFamily="34" charset="-122"/>
                <a:cs typeface="Arial" panose="020B0604020202020204" pitchFamily="34" charset="0"/>
              </a:rPr>
              <a:t>Project Topic – Community Clean Council App</a:t>
            </a:r>
            <a:endParaRPr lang="en-US" sz="3100" dirty="0">
              <a:latin typeface="Arial" panose="020B0604020202020204" pitchFamily="34" charset="0"/>
              <a:cs typeface="Arial" panose="020B0604020202020204" pitchFamily="34" charset="0"/>
            </a:endParaRPr>
          </a:p>
        </p:txBody>
      </p:sp>
      <p:sp>
        <p:nvSpPr>
          <p:cNvPr id="28" name="Shape 2">
            <a:extLst>
              <a:ext uri="{FF2B5EF4-FFF2-40B4-BE49-F238E27FC236}">
                <a16:creationId xmlns:a16="http://schemas.microsoft.com/office/drawing/2014/main" id="{A4284887-0BAC-C1DE-521F-1E6E97EE227F}"/>
              </a:ext>
            </a:extLst>
          </p:cNvPr>
          <p:cNvSpPr/>
          <p:nvPr/>
        </p:nvSpPr>
        <p:spPr>
          <a:xfrm>
            <a:off x="793790" y="1294924"/>
            <a:ext cx="13042821" cy="1214557"/>
          </a:xfrm>
          <a:prstGeom prst="roundRect">
            <a:avLst>
              <a:gd name="adj" fmla="val 11766"/>
            </a:avLst>
          </a:prstGeom>
          <a:solidFill>
            <a:srgbClr val="E5F9F2">
              <a:alpha val="95000"/>
            </a:srgbClr>
          </a:solidFill>
          <a:ln w="22860">
            <a:solidFill>
              <a:srgbClr val="B7D5CA"/>
            </a:solidFill>
            <a:prstDash val="solid"/>
          </a:ln>
        </p:spPr>
        <p:txBody>
          <a:bodyPr/>
          <a:lstStyle/>
          <a:p>
            <a:endParaRPr lang="en-US"/>
          </a:p>
        </p:txBody>
      </p:sp>
      <p:sp>
        <p:nvSpPr>
          <p:cNvPr id="29" name="Shape 3">
            <a:extLst>
              <a:ext uri="{FF2B5EF4-FFF2-40B4-BE49-F238E27FC236}">
                <a16:creationId xmlns:a16="http://schemas.microsoft.com/office/drawing/2014/main" id="{EFBA32AC-9FA6-CFDF-23C0-81C10D6EC135}"/>
              </a:ext>
            </a:extLst>
          </p:cNvPr>
          <p:cNvSpPr/>
          <p:nvPr/>
        </p:nvSpPr>
        <p:spPr>
          <a:xfrm>
            <a:off x="816650" y="1317784"/>
            <a:ext cx="635079" cy="1168837"/>
          </a:xfrm>
          <a:prstGeom prst="roundRect">
            <a:avLst>
              <a:gd name="adj" fmla="val 18182"/>
            </a:avLst>
          </a:prstGeom>
          <a:solidFill>
            <a:srgbClr val="D1EFE4"/>
          </a:solidFill>
          <a:ln/>
        </p:spPr>
        <p:txBody>
          <a:bodyPr/>
          <a:lstStyle/>
          <a:p>
            <a:endParaRPr lang="en-US" dirty="0"/>
          </a:p>
        </p:txBody>
      </p:sp>
      <p:pic>
        <p:nvPicPr>
          <p:cNvPr id="30" name="Image 1" descr="preencoded.png">
            <a:extLst>
              <a:ext uri="{FF2B5EF4-FFF2-40B4-BE49-F238E27FC236}">
                <a16:creationId xmlns:a16="http://schemas.microsoft.com/office/drawing/2014/main" id="{DA4171E3-5DDC-3F16-EC39-7114DE5FD8C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8156" y="1656694"/>
            <a:ext cx="417553" cy="417553"/>
          </a:xfrm>
          <a:prstGeom prst="rect">
            <a:avLst/>
          </a:prstGeom>
        </p:spPr>
      </p:pic>
      <p:sp>
        <p:nvSpPr>
          <p:cNvPr id="31" name="Text 4">
            <a:extLst>
              <a:ext uri="{FF2B5EF4-FFF2-40B4-BE49-F238E27FC236}">
                <a16:creationId xmlns:a16="http://schemas.microsoft.com/office/drawing/2014/main" id="{9F496FD2-53F7-A06E-301E-8BD763E4AFD7}"/>
              </a:ext>
            </a:extLst>
          </p:cNvPr>
          <p:cNvSpPr/>
          <p:nvPr/>
        </p:nvSpPr>
        <p:spPr>
          <a:xfrm>
            <a:off x="1610439" y="1476494"/>
            <a:ext cx="1984653" cy="248007"/>
          </a:xfrm>
          <a:prstGeom prst="rect">
            <a:avLst/>
          </a:prstGeom>
          <a:noFill/>
          <a:ln/>
        </p:spPr>
        <p:txBody>
          <a:bodyPr wrap="none" lIns="0" tIns="0" rIns="0" bIns="0" rtlCol="0" anchor="t"/>
          <a:lstStyle/>
          <a:p>
            <a:pPr marL="0" indent="0" algn="l">
              <a:lnSpc>
                <a:spcPts val="1950"/>
              </a:lnSpc>
              <a:buNone/>
            </a:pPr>
            <a:r>
              <a:rPr lang="en-US" sz="20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Problem Statement</a:t>
            </a:r>
            <a:endParaRPr lang="en-US" sz="2000" dirty="0">
              <a:solidFill>
                <a:schemeClr val="tx2">
                  <a:lumMod val="50000"/>
                </a:schemeClr>
              </a:solidFill>
              <a:latin typeface="Arial" panose="020B0604020202020204" pitchFamily="34" charset="0"/>
              <a:cs typeface="Arial" panose="020B0604020202020204" pitchFamily="34" charset="0"/>
            </a:endParaRPr>
          </a:p>
        </p:txBody>
      </p:sp>
      <p:sp>
        <p:nvSpPr>
          <p:cNvPr id="32" name="Text 5">
            <a:extLst>
              <a:ext uri="{FF2B5EF4-FFF2-40B4-BE49-F238E27FC236}">
                <a16:creationId xmlns:a16="http://schemas.microsoft.com/office/drawing/2014/main" id="{B30EAF69-BAAA-2D0C-2A69-7AF7D11B1405}"/>
              </a:ext>
            </a:extLst>
          </p:cNvPr>
          <p:cNvSpPr/>
          <p:nvPr/>
        </p:nvSpPr>
        <p:spPr>
          <a:xfrm>
            <a:off x="1610440" y="1819751"/>
            <a:ext cx="12044602" cy="508159"/>
          </a:xfrm>
          <a:prstGeom prst="rect">
            <a:avLst/>
          </a:prstGeom>
          <a:noFill/>
          <a:ln/>
        </p:spPr>
        <p:txBody>
          <a:bodyPr wrap="square" lIns="0" tIns="0" rIns="0" bIns="0" rtlCol="0" anchor="t"/>
          <a:lstStyle/>
          <a:p>
            <a:pPr marL="0" indent="0" algn="just">
              <a:lnSpc>
                <a:spcPts val="2000"/>
              </a:lnSpc>
              <a:buNone/>
            </a:pPr>
            <a:r>
              <a:rPr lang="en-US" dirty="0">
                <a:solidFill>
                  <a:srgbClr val="4B4A4A"/>
                </a:solidFill>
                <a:latin typeface="Arial" panose="020B0604020202020204" pitchFamily="34" charset="0"/>
                <a:ea typeface="Geist" pitchFamily="34" charset="-122"/>
                <a:cs typeface="Arial" panose="020B0604020202020204" pitchFamily="34" charset="0"/>
              </a:rPr>
              <a:t>Public parks often face unnoticed waste hotspots because councils rely on slow, manual reporting. Waste builds up, reducing cleanliness, safety, and community satisfaction.</a:t>
            </a:r>
            <a:endParaRPr lang="en-US" dirty="0">
              <a:latin typeface="Arial" panose="020B0604020202020204" pitchFamily="34" charset="0"/>
              <a:cs typeface="Arial" panose="020B0604020202020204" pitchFamily="34" charset="0"/>
            </a:endParaRPr>
          </a:p>
        </p:txBody>
      </p:sp>
      <p:sp>
        <p:nvSpPr>
          <p:cNvPr id="33" name="Shape 6">
            <a:extLst>
              <a:ext uri="{FF2B5EF4-FFF2-40B4-BE49-F238E27FC236}">
                <a16:creationId xmlns:a16="http://schemas.microsoft.com/office/drawing/2014/main" id="{08E386C5-E9A7-A39B-800F-E12E0E6A8321}"/>
              </a:ext>
            </a:extLst>
          </p:cNvPr>
          <p:cNvSpPr/>
          <p:nvPr/>
        </p:nvSpPr>
        <p:spPr>
          <a:xfrm>
            <a:off x="793790" y="2668191"/>
            <a:ext cx="13042821" cy="1579602"/>
          </a:xfrm>
          <a:prstGeom prst="roundRect">
            <a:avLst>
              <a:gd name="adj" fmla="val 9047"/>
            </a:avLst>
          </a:prstGeom>
          <a:solidFill>
            <a:srgbClr val="E5F9F2">
              <a:alpha val="95000"/>
            </a:srgbClr>
          </a:solidFill>
          <a:ln w="22860">
            <a:solidFill>
              <a:srgbClr val="B7D5CA"/>
            </a:solidFill>
            <a:prstDash val="solid"/>
          </a:ln>
        </p:spPr>
        <p:txBody>
          <a:bodyPr/>
          <a:lstStyle/>
          <a:p>
            <a:endParaRPr lang="en-US" dirty="0"/>
          </a:p>
        </p:txBody>
      </p:sp>
      <p:sp>
        <p:nvSpPr>
          <p:cNvPr id="34" name="Shape 7">
            <a:extLst>
              <a:ext uri="{FF2B5EF4-FFF2-40B4-BE49-F238E27FC236}">
                <a16:creationId xmlns:a16="http://schemas.microsoft.com/office/drawing/2014/main" id="{45F1A153-1A2C-EF80-994F-4AFEE94E2D48}"/>
              </a:ext>
            </a:extLst>
          </p:cNvPr>
          <p:cNvSpPr/>
          <p:nvPr/>
        </p:nvSpPr>
        <p:spPr>
          <a:xfrm>
            <a:off x="816650" y="2691051"/>
            <a:ext cx="635079" cy="1533882"/>
          </a:xfrm>
          <a:prstGeom prst="roundRect">
            <a:avLst>
              <a:gd name="adj" fmla="val 18182"/>
            </a:avLst>
          </a:prstGeom>
          <a:solidFill>
            <a:srgbClr val="D1EFE4"/>
          </a:solidFill>
          <a:ln/>
        </p:spPr>
        <p:txBody>
          <a:bodyPr/>
          <a:lstStyle/>
          <a:p>
            <a:endParaRPr lang="en-US" dirty="0"/>
          </a:p>
        </p:txBody>
      </p:sp>
      <p:pic>
        <p:nvPicPr>
          <p:cNvPr id="35" name="Image 2" descr="preencoded.png">
            <a:extLst>
              <a:ext uri="{FF2B5EF4-FFF2-40B4-BE49-F238E27FC236}">
                <a16:creationId xmlns:a16="http://schemas.microsoft.com/office/drawing/2014/main" id="{FBFE0A54-E771-8475-02C5-7D9FD8D4C5C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93743" y="3312081"/>
            <a:ext cx="427136" cy="427136"/>
          </a:xfrm>
          <a:prstGeom prst="rect">
            <a:avLst/>
          </a:prstGeom>
        </p:spPr>
      </p:pic>
      <p:sp>
        <p:nvSpPr>
          <p:cNvPr id="36" name="Text 8">
            <a:extLst>
              <a:ext uri="{FF2B5EF4-FFF2-40B4-BE49-F238E27FC236}">
                <a16:creationId xmlns:a16="http://schemas.microsoft.com/office/drawing/2014/main" id="{F6658746-9307-4B7B-6EE1-031F64837EBE}"/>
              </a:ext>
            </a:extLst>
          </p:cNvPr>
          <p:cNvSpPr/>
          <p:nvPr/>
        </p:nvSpPr>
        <p:spPr>
          <a:xfrm>
            <a:off x="1610439" y="2849761"/>
            <a:ext cx="1984653" cy="248007"/>
          </a:xfrm>
          <a:prstGeom prst="rect">
            <a:avLst/>
          </a:prstGeom>
          <a:noFill/>
          <a:ln/>
        </p:spPr>
        <p:txBody>
          <a:bodyPr wrap="none" lIns="0" tIns="0" rIns="0" bIns="0" rtlCol="0" anchor="t"/>
          <a:lstStyle/>
          <a:p>
            <a:pPr marL="0" indent="0" algn="l">
              <a:lnSpc>
                <a:spcPts val="1950"/>
              </a:lnSpc>
              <a:buNone/>
            </a:pPr>
            <a:r>
              <a:rPr lang="en-US" sz="2000" b="1" dirty="0">
                <a:solidFill>
                  <a:srgbClr val="4B4A4A"/>
                </a:solidFill>
                <a:latin typeface="Arial" panose="020B0604020202020204" pitchFamily="34" charset="0"/>
                <a:ea typeface="Noto Serif SC Bold" pitchFamily="34" charset="-122"/>
                <a:cs typeface="Arial" panose="020B0604020202020204" pitchFamily="34" charset="0"/>
              </a:rPr>
              <a:t>Why This Matters</a:t>
            </a:r>
            <a:endParaRPr lang="en-US" sz="2000" dirty="0">
              <a:latin typeface="Arial" panose="020B0604020202020204" pitchFamily="34" charset="0"/>
              <a:cs typeface="Arial" panose="020B0604020202020204" pitchFamily="34" charset="0"/>
            </a:endParaRPr>
          </a:p>
        </p:txBody>
      </p:sp>
      <p:sp>
        <p:nvSpPr>
          <p:cNvPr id="37" name="Text 9">
            <a:extLst>
              <a:ext uri="{FF2B5EF4-FFF2-40B4-BE49-F238E27FC236}">
                <a16:creationId xmlns:a16="http://schemas.microsoft.com/office/drawing/2014/main" id="{A85F778D-760E-575B-3562-5756A6081E99}"/>
              </a:ext>
            </a:extLst>
          </p:cNvPr>
          <p:cNvSpPr/>
          <p:nvPr/>
        </p:nvSpPr>
        <p:spPr>
          <a:xfrm>
            <a:off x="1610440" y="3193018"/>
            <a:ext cx="12044602" cy="254079"/>
          </a:xfrm>
          <a:prstGeom prst="rect">
            <a:avLst/>
          </a:prstGeom>
          <a:noFill/>
          <a:ln/>
        </p:spPr>
        <p:txBody>
          <a:bodyPr wrap="none" lIns="0" tIns="0" rIns="0" bIns="0" rtlCol="0" anchor="t"/>
          <a:lstStyle/>
          <a:p>
            <a:pPr marL="342900" indent="-342900" algn="l">
              <a:lnSpc>
                <a:spcPts val="2000"/>
              </a:lnSpc>
              <a:buSzPct val="100000"/>
              <a:buChar char="•"/>
            </a:pPr>
            <a:r>
              <a:rPr lang="en-US" dirty="0">
                <a:solidFill>
                  <a:srgbClr val="4B4A4A"/>
                </a:solidFill>
                <a:latin typeface="Arial" panose="020B0604020202020204" pitchFamily="34" charset="0"/>
                <a:ea typeface="Geist" pitchFamily="34" charset="-122"/>
                <a:cs typeface="Arial" panose="020B0604020202020204" pitchFamily="34" charset="0"/>
              </a:rPr>
              <a:t>Local authorities lack real-time visibility</a:t>
            </a:r>
            <a:endParaRPr lang="en-US" dirty="0">
              <a:latin typeface="Arial" panose="020B0604020202020204" pitchFamily="34" charset="0"/>
              <a:cs typeface="Arial" panose="020B0604020202020204" pitchFamily="34" charset="0"/>
            </a:endParaRPr>
          </a:p>
        </p:txBody>
      </p:sp>
      <p:sp>
        <p:nvSpPr>
          <p:cNvPr id="38" name="Text 10">
            <a:extLst>
              <a:ext uri="{FF2B5EF4-FFF2-40B4-BE49-F238E27FC236}">
                <a16:creationId xmlns:a16="http://schemas.microsoft.com/office/drawing/2014/main" id="{D4F3C618-4AA1-03B1-8ABF-D38FBFC2696C}"/>
              </a:ext>
            </a:extLst>
          </p:cNvPr>
          <p:cNvSpPr/>
          <p:nvPr/>
        </p:nvSpPr>
        <p:spPr>
          <a:xfrm>
            <a:off x="1610440" y="3502581"/>
            <a:ext cx="12044602" cy="254079"/>
          </a:xfrm>
          <a:prstGeom prst="rect">
            <a:avLst/>
          </a:prstGeom>
          <a:noFill/>
          <a:ln/>
        </p:spPr>
        <p:txBody>
          <a:bodyPr wrap="none" lIns="0" tIns="0" rIns="0" bIns="0" rtlCol="0" anchor="t"/>
          <a:lstStyle/>
          <a:p>
            <a:pPr marL="342900" indent="-342900" algn="l">
              <a:lnSpc>
                <a:spcPts val="2000"/>
              </a:lnSpc>
              <a:buSzPct val="100000"/>
              <a:buChar char="•"/>
            </a:pPr>
            <a:r>
              <a:rPr lang="en-US" dirty="0">
                <a:solidFill>
                  <a:srgbClr val="4B4A4A"/>
                </a:solidFill>
                <a:latin typeface="Arial" panose="020B0604020202020204" pitchFamily="34" charset="0"/>
                <a:ea typeface="Geist" pitchFamily="34" charset="-122"/>
                <a:cs typeface="Arial" panose="020B0604020202020204" pitchFamily="34" charset="0"/>
              </a:rPr>
              <a:t>Citizens don't have an easy, structured way to report issues</a:t>
            </a:r>
            <a:endParaRPr lang="en-US" dirty="0">
              <a:latin typeface="Arial" panose="020B0604020202020204" pitchFamily="34" charset="0"/>
              <a:cs typeface="Arial" panose="020B0604020202020204" pitchFamily="34" charset="0"/>
            </a:endParaRPr>
          </a:p>
        </p:txBody>
      </p:sp>
      <p:sp>
        <p:nvSpPr>
          <p:cNvPr id="39" name="Text 11">
            <a:extLst>
              <a:ext uri="{FF2B5EF4-FFF2-40B4-BE49-F238E27FC236}">
                <a16:creationId xmlns:a16="http://schemas.microsoft.com/office/drawing/2014/main" id="{E34025BC-A47E-CA98-3350-C5D9341E5A2F}"/>
              </a:ext>
            </a:extLst>
          </p:cNvPr>
          <p:cNvSpPr/>
          <p:nvPr/>
        </p:nvSpPr>
        <p:spPr>
          <a:xfrm>
            <a:off x="1610440" y="3812143"/>
            <a:ext cx="12044602" cy="254079"/>
          </a:xfrm>
          <a:prstGeom prst="rect">
            <a:avLst/>
          </a:prstGeom>
          <a:noFill/>
          <a:ln/>
        </p:spPr>
        <p:txBody>
          <a:bodyPr wrap="none" lIns="0" tIns="0" rIns="0" bIns="0" rtlCol="0" anchor="t"/>
          <a:lstStyle/>
          <a:p>
            <a:pPr marL="342900" indent="-342900" algn="l">
              <a:lnSpc>
                <a:spcPts val="2000"/>
              </a:lnSpc>
              <a:buSzPct val="100000"/>
              <a:buChar char="•"/>
            </a:pPr>
            <a:r>
              <a:rPr lang="en-US" dirty="0">
                <a:solidFill>
                  <a:srgbClr val="4B4A4A"/>
                </a:solidFill>
                <a:latin typeface="Arial" panose="020B0604020202020204" pitchFamily="34" charset="0"/>
                <a:ea typeface="Geist" pitchFamily="34" charset="-122"/>
                <a:cs typeface="Arial" panose="020B0604020202020204" pitchFamily="34" charset="0"/>
              </a:rPr>
              <a:t>Delayed interventions increase costs and environmental impact</a:t>
            </a:r>
            <a:endParaRPr lang="en-US" dirty="0">
              <a:latin typeface="Arial" panose="020B0604020202020204" pitchFamily="34" charset="0"/>
              <a:cs typeface="Arial" panose="020B0604020202020204" pitchFamily="34" charset="0"/>
            </a:endParaRPr>
          </a:p>
        </p:txBody>
      </p:sp>
      <p:sp>
        <p:nvSpPr>
          <p:cNvPr id="40" name="Shape 12">
            <a:extLst>
              <a:ext uri="{FF2B5EF4-FFF2-40B4-BE49-F238E27FC236}">
                <a16:creationId xmlns:a16="http://schemas.microsoft.com/office/drawing/2014/main" id="{0E426EE9-91A5-7A44-FF0D-4C35787E281B}"/>
              </a:ext>
            </a:extLst>
          </p:cNvPr>
          <p:cNvSpPr/>
          <p:nvPr/>
        </p:nvSpPr>
        <p:spPr>
          <a:xfrm>
            <a:off x="793790" y="4406503"/>
            <a:ext cx="13042821" cy="1214557"/>
          </a:xfrm>
          <a:prstGeom prst="roundRect">
            <a:avLst>
              <a:gd name="adj" fmla="val 11766"/>
            </a:avLst>
          </a:prstGeom>
          <a:solidFill>
            <a:srgbClr val="E5F9F2">
              <a:alpha val="95000"/>
            </a:srgbClr>
          </a:solidFill>
          <a:ln w="22860">
            <a:solidFill>
              <a:srgbClr val="B7D5CA"/>
            </a:solidFill>
            <a:prstDash val="solid"/>
          </a:ln>
        </p:spPr>
        <p:txBody>
          <a:bodyPr/>
          <a:lstStyle/>
          <a:p>
            <a:endParaRPr lang="en-US"/>
          </a:p>
        </p:txBody>
      </p:sp>
      <p:sp>
        <p:nvSpPr>
          <p:cNvPr id="41" name="Shape 13">
            <a:extLst>
              <a:ext uri="{FF2B5EF4-FFF2-40B4-BE49-F238E27FC236}">
                <a16:creationId xmlns:a16="http://schemas.microsoft.com/office/drawing/2014/main" id="{59CD0C18-5621-B0FA-81E3-F20D8662E6DC}"/>
              </a:ext>
            </a:extLst>
          </p:cNvPr>
          <p:cNvSpPr/>
          <p:nvPr/>
        </p:nvSpPr>
        <p:spPr>
          <a:xfrm>
            <a:off x="816650" y="4429363"/>
            <a:ext cx="635079" cy="1168837"/>
          </a:xfrm>
          <a:prstGeom prst="roundRect">
            <a:avLst>
              <a:gd name="adj" fmla="val 18182"/>
            </a:avLst>
          </a:prstGeom>
          <a:solidFill>
            <a:srgbClr val="D1EFE4"/>
          </a:solidFill>
          <a:ln/>
        </p:spPr>
        <p:txBody>
          <a:bodyPr/>
          <a:lstStyle/>
          <a:p>
            <a:endParaRPr lang="en-US"/>
          </a:p>
        </p:txBody>
      </p:sp>
      <p:pic>
        <p:nvPicPr>
          <p:cNvPr id="42" name="Image 3" descr="preencoded.png">
            <a:extLst>
              <a:ext uri="{FF2B5EF4-FFF2-40B4-BE49-F238E27FC236}">
                <a16:creationId xmlns:a16="http://schemas.microsoft.com/office/drawing/2014/main" id="{7E4D5B80-190B-31C7-C105-8F14BAAEF1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58042" y="4820793"/>
            <a:ext cx="387025" cy="387025"/>
          </a:xfrm>
          <a:prstGeom prst="rect">
            <a:avLst/>
          </a:prstGeom>
        </p:spPr>
      </p:pic>
      <p:sp>
        <p:nvSpPr>
          <p:cNvPr id="43" name="Text 14">
            <a:extLst>
              <a:ext uri="{FF2B5EF4-FFF2-40B4-BE49-F238E27FC236}">
                <a16:creationId xmlns:a16="http://schemas.microsoft.com/office/drawing/2014/main" id="{5B72BC47-A59B-9040-0725-958A020F42B4}"/>
              </a:ext>
            </a:extLst>
          </p:cNvPr>
          <p:cNvSpPr/>
          <p:nvPr/>
        </p:nvSpPr>
        <p:spPr>
          <a:xfrm>
            <a:off x="1610439" y="4588073"/>
            <a:ext cx="2292072" cy="248007"/>
          </a:xfrm>
          <a:prstGeom prst="rect">
            <a:avLst/>
          </a:prstGeom>
          <a:noFill/>
          <a:ln/>
        </p:spPr>
        <p:txBody>
          <a:bodyPr wrap="none" lIns="0" tIns="0" rIns="0" bIns="0" rtlCol="0" anchor="t"/>
          <a:lstStyle/>
          <a:p>
            <a:pPr marL="0" indent="0" algn="l">
              <a:lnSpc>
                <a:spcPts val="1950"/>
              </a:lnSpc>
              <a:buNone/>
            </a:pPr>
            <a:r>
              <a:rPr lang="en-US" sz="2000" b="1" dirty="0">
                <a:solidFill>
                  <a:srgbClr val="4B4A4A"/>
                </a:solidFill>
                <a:latin typeface="Arial" panose="020B0604020202020204" pitchFamily="34" charset="0"/>
                <a:ea typeface="Noto Serif SC Bold" pitchFamily="34" charset="-122"/>
                <a:cs typeface="Arial" panose="020B0604020202020204" pitchFamily="34" charset="0"/>
              </a:rPr>
              <a:t>Our Proposed Solution</a:t>
            </a:r>
            <a:endParaRPr lang="en-US" sz="2000" dirty="0">
              <a:latin typeface="Arial" panose="020B0604020202020204" pitchFamily="34" charset="0"/>
              <a:cs typeface="Arial" panose="020B0604020202020204" pitchFamily="34" charset="0"/>
            </a:endParaRPr>
          </a:p>
        </p:txBody>
      </p:sp>
      <p:sp>
        <p:nvSpPr>
          <p:cNvPr id="44" name="Text 15">
            <a:extLst>
              <a:ext uri="{FF2B5EF4-FFF2-40B4-BE49-F238E27FC236}">
                <a16:creationId xmlns:a16="http://schemas.microsoft.com/office/drawing/2014/main" id="{B2D985E6-5C60-F0F8-4C34-E40B147AC983}"/>
              </a:ext>
            </a:extLst>
          </p:cNvPr>
          <p:cNvSpPr/>
          <p:nvPr/>
        </p:nvSpPr>
        <p:spPr>
          <a:xfrm>
            <a:off x="1610440" y="4931331"/>
            <a:ext cx="12044602" cy="508159"/>
          </a:xfrm>
          <a:prstGeom prst="rect">
            <a:avLst/>
          </a:prstGeom>
          <a:noFill/>
          <a:ln/>
        </p:spPr>
        <p:txBody>
          <a:bodyPr wrap="square" lIns="0" tIns="0" rIns="0" bIns="0" rtlCol="0" anchor="t"/>
          <a:lstStyle/>
          <a:p>
            <a:pPr marL="0" indent="0" algn="l">
              <a:lnSpc>
                <a:spcPts val="2000"/>
              </a:lnSpc>
              <a:buNone/>
            </a:pPr>
            <a:r>
              <a:rPr lang="en-US" dirty="0">
                <a:solidFill>
                  <a:srgbClr val="4B4A4A"/>
                </a:solidFill>
                <a:latin typeface="Arial" panose="020B0604020202020204" pitchFamily="34" charset="0"/>
                <a:ea typeface="Geist" pitchFamily="34" charset="-122"/>
                <a:cs typeface="Arial" panose="020B0604020202020204" pitchFamily="34" charset="0"/>
              </a:rPr>
              <a:t>A mobile application that allows users to photograph waste hotspots, automatically tags location via GPS, detects waste type through AI, and sends structured reports directly to the local council.</a:t>
            </a:r>
            <a:endParaRPr lang="en-US" dirty="0">
              <a:latin typeface="Arial" panose="020B0604020202020204" pitchFamily="34" charset="0"/>
              <a:cs typeface="Arial" panose="020B0604020202020204" pitchFamily="34" charset="0"/>
            </a:endParaRPr>
          </a:p>
        </p:txBody>
      </p:sp>
      <p:sp>
        <p:nvSpPr>
          <p:cNvPr id="45" name="Shape 16">
            <a:extLst>
              <a:ext uri="{FF2B5EF4-FFF2-40B4-BE49-F238E27FC236}">
                <a16:creationId xmlns:a16="http://schemas.microsoft.com/office/drawing/2014/main" id="{D3FD6798-1BBB-5DE6-4906-B6168AC29EAE}"/>
              </a:ext>
            </a:extLst>
          </p:cNvPr>
          <p:cNvSpPr/>
          <p:nvPr/>
        </p:nvSpPr>
        <p:spPr>
          <a:xfrm>
            <a:off x="793790" y="5779770"/>
            <a:ext cx="13042821" cy="1889165"/>
          </a:xfrm>
          <a:prstGeom prst="roundRect">
            <a:avLst>
              <a:gd name="adj" fmla="val 7564"/>
            </a:avLst>
          </a:prstGeom>
          <a:solidFill>
            <a:srgbClr val="E5F9F2">
              <a:alpha val="95000"/>
            </a:srgbClr>
          </a:solidFill>
          <a:ln w="22860">
            <a:solidFill>
              <a:srgbClr val="B7D5CA"/>
            </a:solidFill>
            <a:prstDash val="solid"/>
          </a:ln>
        </p:spPr>
        <p:txBody>
          <a:bodyPr/>
          <a:lstStyle/>
          <a:p>
            <a:endParaRPr lang="en-US"/>
          </a:p>
        </p:txBody>
      </p:sp>
      <p:sp>
        <p:nvSpPr>
          <p:cNvPr id="46" name="Shape 17">
            <a:extLst>
              <a:ext uri="{FF2B5EF4-FFF2-40B4-BE49-F238E27FC236}">
                <a16:creationId xmlns:a16="http://schemas.microsoft.com/office/drawing/2014/main" id="{B32D6626-EDF9-23A3-6463-1CFCAA9CEA82}"/>
              </a:ext>
            </a:extLst>
          </p:cNvPr>
          <p:cNvSpPr/>
          <p:nvPr/>
        </p:nvSpPr>
        <p:spPr>
          <a:xfrm>
            <a:off x="816650" y="5802630"/>
            <a:ext cx="635079" cy="1843445"/>
          </a:xfrm>
          <a:prstGeom prst="roundRect">
            <a:avLst>
              <a:gd name="adj" fmla="val 18182"/>
            </a:avLst>
          </a:prstGeom>
          <a:solidFill>
            <a:srgbClr val="D1EFE4"/>
          </a:solidFill>
          <a:ln/>
        </p:spPr>
        <p:txBody>
          <a:bodyPr/>
          <a:lstStyle/>
          <a:p>
            <a:endParaRPr lang="en-US"/>
          </a:p>
        </p:txBody>
      </p:sp>
      <p:pic>
        <p:nvPicPr>
          <p:cNvPr id="47" name="Image 4" descr="preencoded.png">
            <a:extLst>
              <a:ext uri="{FF2B5EF4-FFF2-40B4-BE49-F238E27FC236}">
                <a16:creationId xmlns:a16="http://schemas.microsoft.com/office/drawing/2014/main" id="{580C4934-40B2-C15C-847E-BD30E8CF3C5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58042" y="6551955"/>
            <a:ext cx="382721" cy="382721"/>
          </a:xfrm>
          <a:prstGeom prst="rect">
            <a:avLst/>
          </a:prstGeom>
        </p:spPr>
      </p:pic>
      <p:sp>
        <p:nvSpPr>
          <p:cNvPr id="48" name="Text 18">
            <a:extLst>
              <a:ext uri="{FF2B5EF4-FFF2-40B4-BE49-F238E27FC236}">
                <a16:creationId xmlns:a16="http://schemas.microsoft.com/office/drawing/2014/main" id="{05A438DF-4F6E-BC0E-4C7B-CCEC7AAB7768}"/>
              </a:ext>
            </a:extLst>
          </p:cNvPr>
          <p:cNvSpPr/>
          <p:nvPr/>
        </p:nvSpPr>
        <p:spPr>
          <a:xfrm>
            <a:off x="1610439" y="5961340"/>
            <a:ext cx="2226826" cy="248007"/>
          </a:xfrm>
          <a:prstGeom prst="rect">
            <a:avLst/>
          </a:prstGeom>
          <a:noFill/>
          <a:ln/>
        </p:spPr>
        <p:txBody>
          <a:bodyPr wrap="none" lIns="0" tIns="0" rIns="0" bIns="0" rtlCol="0" anchor="t"/>
          <a:lstStyle/>
          <a:p>
            <a:pPr marL="0" indent="0" algn="l">
              <a:lnSpc>
                <a:spcPts val="1950"/>
              </a:lnSpc>
              <a:buNone/>
            </a:pPr>
            <a:r>
              <a:rPr lang="en-US" sz="2000" b="1" dirty="0">
                <a:solidFill>
                  <a:srgbClr val="4B4A4A"/>
                </a:solidFill>
                <a:latin typeface="Arial" panose="020B0604020202020204" pitchFamily="34" charset="0"/>
                <a:ea typeface="Noto Serif SC Bold" pitchFamily="34" charset="-122"/>
                <a:cs typeface="Arial" panose="020B0604020202020204" pitchFamily="34" charset="0"/>
              </a:rPr>
              <a:t>What the App Enables</a:t>
            </a:r>
            <a:endParaRPr lang="en-US" sz="2000" dirty="0">
              <a:latin typeface="Arial" panose="020B0604020202020204" pitchFamily="34" charset="0"/>
              <a:cs typeface="Arial" panose="020B0604020202020204" pitchFamily="34" charset="0"/>
            </a:endParaRPr>
          </a:p>
        </p:txBody>
      </p:sp>
      <p:sp>
        <p:nvSpPr>
          <p:cNvPr id="49" name="Text 19">
            <a:extLst>
              <a:ext uri="{FF2B5EF4-FFF2-40B4-BE49-F238E27FC236}">
                <a16:creationId xmlns:a16="http://schemas.microsoft.com/office/drawing/2014/main" id="{D11C5D05-3D3A-DF05-3773-132D77606117}"/>
              </a:ext>
            </a:extLst>
          </p:cNvPr>
          <p:cNvSpPr/>
          <p:nvPr/>
        </p:nvSpPr>
        <p:spPr>
          <a:xfrm>
            <a:off x="1610440" y="6304597"/>
            <a:ext cx="12044602" cy="254079"/>
          </a:xfrm>
          <a:prstGeom prst="rect">
            <a:avLst/>
          </a:prstGeom>
          <a:noFill/>
          <a:ln/>
        </p:spPr>
        <p:txBody>
          <a:bodyPr wrap="none" lIns="0" tIns="0" rIns="0" bIns="0" rtlCol="0" anchor="t"/>
          <a:lstStyle/>
          <a:p>
            <a:pPr marL="342900" indent="-342900" algn="l">
              <a:lnSpc>
                <a:spcPts val="2000"/>
              </a:lnSpc>
              <a:buSzPct val="100000"/>
              <a:buChar char="•"/>
            </a:pPr>
            <a:r>
              <a:rPr lang="en-US" dirty="0">
                <a:solidFill>
                  <a:srgbClr val="4B4A4A"/>
                </a:solidFill>
                <a:latin typeface="Arial" panose="020B0604020202020204" pitchFamily="34" charset="0"/>
                <a:ea typeface="Geist" pitchFamily="34" charset="-122"/>
                <a:cs typeface="Arial" panose="020B0604020202020204" pitchFamily="34" charset="0"/>
              </a:rPr>
              <a:t>Faster council response times</a:t>
            </a:r>
            <a:endParaRPr lang="en-US" dirty="0">
              <a:latin typeface="Arial" panose="020B0604020202020204" pitchFamily="34" charset="0"/>
              <a:cs typeface="Arial" panose="020B0604020202020204" pitchFamily="34" charset="0"/>
            </a:endParaRPr>
          </a:p>
        </p:txBody>
      </p:sp>
      <p:sp>
        <p:nvSpPr>
          <p:cNvPr id="50" name="Text 20">
            <a:extLst>
              <a:ext uri="{FF2B5EF4-FFF2-40B4-BE49-F238E27FC236}">
                <a16:creationId xmlns:a16="http://schemas.microsoft.com/office/drawing/2014/main" id="{A6480B5D-E170-449A-C736-9316CF5C3AEC}"/>
              </a:ext>
            </a:extLst>
          </p:cNvPr>
          <p:cNvSpPr/>
          <p:nvPr/>
        </p:nvSpPr>
        <p:spPr>
          <a:xfrm>
            <a:off x="1610440" y="6614160"/>
            <a:ext cx="12044602" cy="254079"/>
          </a:xfrm>
          <a:prstGeom prst="rect">
            <a:avLst/>
          </a:prstGeom>
          <a:noFill/>
          <a:ln/>
        </p:spPr>
        <p:txBody>
          <a:bodyPr wrap="none" lIns="0" tIns="0" rIns="0" bIns="0" rtlCol="0" anchor="t"/>
          <a:lstStyle/>
          <a:p>
            <a:pPr marL="342900" indent="-342900" algn="l">
              <a:lnSpc>
                <a:spcPts val="2000"/>
              </a:lnSpc>
              <a:buSzPct val="100000"/>
              <a:buChar char="•"/>
            </a:pPr>
            <a:r>
              <a:rPr lang="en-US" dirty="0">
                <a:solidFill>
                  <a:srgbClr val="4B4A4A"/>
                </a:solidFill>
                <a:latin typeface="Arial" panose="020B0604020202020204" pitchFamily="34" charset="0"/>
                <a:ea typeface="Geist" pitchFamily="34" charset="-122"/>
                <a:cs typeface="Arial" panose="020B0604020202020204" pitchFamily="34" charset="0"/>
              </a:rPr>
              <a:t>Community-led environmental action</a:t>
            </a:r>
            <a:endParaRPr lang="en-US" dirty="0">
              <a:latin typeface="Arial" panose="020B0604020202020204" pitchFamily="34" charset="0"/>
              <a:cs typeface="Arial" panose="020B0604020202020204" pitchFamily="34" charset="0"/>
            </a:endParaRPr>
          </a:p>
        </p:txBody>
      </p:sp>
      <p:sp>
        <p:nvSpPr>
          <p:cNvPr id="51" name="Text 21">
            <a:extLst>
              <a:ext uri="{FF2B5EF4-FFF2-40B4-BE49-F238E27FC236}">
                <a16:creationId xmlns:a16="http://schemas.microsoft.com/office/drawing/2014/main" id="{2C52464D-CC98-534A-8B65-0C5C88C7DAF8}"/>
              </a:ext>
            </a:extLst>
          </p:cNvPr>
          <p:cNvSpPr/>
          <p:nvPr/>
        </p:nvSpPr>
        <p:spPr>
          <a:xfrm>
            <a:off x="1610440" y="6923723"/>
            <a:ext cx="12044602" cy="254079"/>
          </a:xfrm>
          <a:prstGeom prst="rect">
            <a:avLst/>
          </a:prstGeom>
          <a:noFill/>
          <a:ln/>
        </p:spPr>
        <p:txBody>
          <a:bodyPr wrap="none" lIns="0" tIns="0" rIns="0" bIns="0" rtlCol="0" anchor="t"/>
          <a:lstStyle/>
          <a:p>
            <a:pPr marL="342900" indent="-342900" algn="l">
              <a:lnSpc>
                <a:spcPts val="2000"/>
              </a:lnSpc>
              <a:buSzPct val="100000"/>
              <a:buChar char="•"/>
            </a:pPr>
            <a:r>
              <a:rPr lang="en-US" dirty="0">
                <a:solidFill>
                  <a:srgbClr val="4B4A4A"/>
                </a:solidFill>
                <a:latin typeface="Arial" panose="020B0604020202020204" pitchFamily="34" charset="0"/>
                <a:ea typeface="Geist" pitchFamily="34" charset="-122"/>
                <a:cs typeface="Arial" panose="020B0604020202020204" pitchFamily="34" charset="0"/>
              </a:rPr>
              <a:t>Real-time hotspot mapping</a:t>
            </a:r>
            <a:endParaRPr lang="en-US" dirty="0">
              <a:latin typeface="Arial" panose="020B0604020202020204" pitchFamily="34" charset="0"/>
              <a:cs typeface="Arial" panose="020B0604020202020204" pitchFamily="34" charset="0"/>
            </a:endParaRPr>
          </a:p>
        </p:txBody>
      </p:sp>
      <p:sp>
        <p:nvSpPr>
          <p:cNvPr id="52" name="Text 22">
            <a:extLst>
              <a:ext uri="{FF2B5EF4-FFF2-40B4-BE49-F238E27FC236}">
                <a16:creationId xmlns:a16="http://schemas.microsoft.com/office/drawing/2014/main" id="{F73961FB-453C-6CCD-3F8C-D7BEE80D41CB}"/>
              </a:ext>
            </a:extLst>
          </p:cNvPr>
          <p:cNvSpPr/>
          <p:nvPr/>
        </p:nvSpPr>
        <p:spPr>
          <a:xfrm>
            <a:off x="1610440" y="7233285"/>
            <a:ext cx="12044602" cy="254079"/>
          </a:xfrm>
          <a:prstGeom prst="rect">
            <a:avLst/>
          </a:prstGeom>
          <a:noFill/>
          <a:ln/>
        </p:spPr>
        <p:txBody>
          <a:bodyPr wrap="none" lIns="0" tIns="0" rIns="0" bIns="0" rtlCol="0" anchor="t"/>
          <a:lstStyle/>
          <a:p>
            <a:pPr marL="342900" indent="-342900" algn="l">
              <a:lnSpc>
                <a:spcPts val="2000"/>
              </a:lnSpc>
              <a:buSzPct val="100000"/>
              <a:buChar char="•"/>
            </a:pPr>
            <a:r>
              <a:rPr lang="en-US" dirty="0">
                <a:solidFill>
                  <a:srgbClr val="4B4A4A"/>
                </a:solidFill>
                <a:latin typeface="Arial" panose="020B0604020202020204" pitchFamily="34" charset="0"/>
                <a:ea typeface="Geist" pitchFamily="34" charset="-122"/>
                <a:cs typeface="Arial" panose="020B0604020202020204" pitchFamily="34" charset="0"/>
              </a:rPr>
              <a:t>Improved decision-making through data analytics</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CF681C-2E17-55A5-5DE4-AC825D4CE42E}"/>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786952E-A6A3-6ED3-5DC9-E93A2CBE9234}"/>
              </a:ext>
            </a:extLst>
          </p:cNvPr>
          <p:cNvSpPr/>
          <p:nvPr/>
        </p:nvSpPr>
        <p:spPr>
          <a:xfrm>
            <a:off x="433507" y="244316"/>
            <a:ext cx="13763387" cy="7741920"/>
          </a:xfrm>
          <a:prstGeom prst="roundRect">
            <a:avLst>
              <a:gd name="adj" fmla="val 3374"/>
            </a:avLst>
          </a:prstGeom>
          <a:solidFill>
            <a:srgbClr val="E5F9F2">
              <a:alpha val="95000"/>
            </a:srgbClr>
          </a:solidFill>
          <a:ln/>
          <a:effectLst>
            <a:outerShdw blurRad="67310" dist="44450" dir="5400000" algn="bl" rotWithShape="0">
              <a:srgbClr val="000000">
                <a:alpha val="10000"/>
              </a:srgbClr>
            </a:outerShdw>
          </a:effectLst>
        </p:spPr>
        <p:txBody>
          <a:bodyPr/>
          <a:lstStyle/>
          <a:p>
            <a:endParaRPr lang="en-US" dirty="0"/>
          </a:p>
        </p:txBody>
      </p:sp>
      <p:sp>
        <p:nvSpPr>
          <p:cNvPr id="4" name="Text 0">
            <a:extLst>
              <a:ext uri="{FF2B5EF4-FFF2-40B4-BE49-F238E27FC236}">
                <a16:creationId xmlns:a16="http://schemas.microsoft.com/office/drawing/2014/main" id="{ACE03526-D651-26F6-01C5-670798C60A2A}"/>
              </a:ext>
            </a:extLst>
          </p:cNvPr>
          <p:cNvSpPr/>
          <p:nvPr/>
        </p:nvSpPr>
        <p:spPr>
          <a:xfrm>
            <a:off x="5391388" y="701040"/>
            <a:ext cx="3847505" cy="403146"/>
          </a:xfrm>
          <a:prstGeom prst="rect">
            <a:avLst/>
          </a:prstGeom>
          <a:noFill/>
          <a:ln/>
        </p:spPr>
        <p:txBody>
          <a:bodyPr wrap="none" lIns="0" tIns="0" rIns="0" bIns="0" rtlCol="0" anchor="t"/>
          <a:lstStyle/>
          <a:p>
            <a:pPr marL="0" indent="0" algn="ctr">
              <a:lnSpc>
                <a:spcPts val="3150"/>
              </a:lnSpc>
              <a:buNone/>
            </a:pPr>
            <a:r>
              <a:rPr lang="en-US" sz="2800" b="1" dirty="0">
                <a:solidFill>
                  <a:srgbClr val="006400"/>
                </a:solidFill>
                <a:latin typeface="Arial" panose="020B0604020202020204" pitchFamily="34" charset="0"/>
                <a:ea typeface="Noto Serif SC Bold" pitchFamily="34" charset="-122"/>
                <a:cs typeface="Arial" panose="020B0604020202020204" pitchFamily="34" charset="0"/>
              </a:rPr>
              <a:t>Domain Understanding</a:t>
            </a:r>
            <a:endParaRPr lang="en-US" sz="2800" dirty="0">
              <a:latin typeface="Arial" panose="020B0604020202020204" pitchFamily="34" charset="0"/>
              <a:cs typeface="Arial" panose="020B0604020202020204" pitchFamily="34" charset="0"/>
            </a:endParaRPr>
          </a:p>
        </p:txBody>
      </p:sp>
      <p:sp>
        <p:nvSpPr>
          <p:cNvPr id="5" name="Shape 1">
            <a:extLst>
              <a:ext uri="{FF2B5EF4-FFF2-40B4-BE49-F238E27FC236}">
                <a16:creationId xmlns:a16="http://schemas.microsoft.com/office/drawing/2014/main" id="{4DD41A07-2570-9936-47F4-7FA1DAC81997}"/>
              </a:ext>
            </a:extLst>
          </p:cNvPr>
          <p:cNvSpPr/>
          <p:nvPr/>
        </p:nvSpPr>
        <p:spPr>
          <a:xfrm>
            <a:off x="603960" y="1343971"/>
            <a:ext cx="6649200" cy="2780666"/>
          </a:xfrm>
          <a:prstGeom prst="roundRect">
            <a:avLst>
              <a:gd name="adj" fmla="val 5111"/>
            </a:avLst>
          </a:prstGeom>
          <a:solidFill>
            <a:srgbClr val="D1EFE4"/>
          </a:solidFill>
          <a:ln w="7620">
            <a:solidFill>
              <a:srgbClr val="B7D5CA"/>
            </a:solidFill>
            <a:prstDash val="solid"/>
          </a:ln>
        </p:spPr>
        <p:txBody>
          <a:bodyPr/>
          <a:lstStyle/>
          <a:p>
            <a:endParaRPr lang="en-US" dirty="0"/>
          </a:p>
        </p:txBody>
      </p:sp>
      <p:sp>
        <p:nvSpPr>
          <p:cNvPr id="6" name="Shape 2">
            <a:extLst>
              <a:ext uri="{FF2B5EF4-FFF2-40B4-BE49-F238E27FC236}">
                <a16:creationId xmlns:a16="http://schemas.microsoft.com/office/drawing/2014/main" id="{B313497B-2963-5738-F0BB-98BCBEE6EEC3}"/>
              </a:ext>
            </a:extLst>
          </p:cNvPr>
          <p:cNvSpPr/>
          <p:nvPr/>
        </p:nvSpPr>
        <p:spPr>
          <a:xfrm>
            <a:off x="1350272" y="1582895"/>
            <a:ext cx="478800" cy="496800"/>
          </a:xfrm>
          <a:prstGeom prst="roundRect">
            <a:avLst>
              <a:gd name="adj" fmla="val 23628414"/>
            </a:avLst>
          </a:prstGeom>
          <a:solidFill>
            <a:srgbClr val="006747"/>
          </a:solidFill>
          <a:ln/>
        </p:spPr>
        <p:txBody>
          <a:bodyPr/>
          <a:lstStyle/>
          <a:p>
            <a:endParaRPr lang="en-US" dirty="0"/>
          </a:p>
        </p:txBody>
      </p:sp>
      <p:pic>
        <p:nvPicPr>
          <p:cNvPr id="7" name="Image 1" descr="preencoded.png">
            <a:extLst>
              <a:ext uri="{FF2B5EF4-FFF2-40B4-BE49-F238E27FC236}">
                <a16:creationId xmlns:a16="http://schemas.microsoft.com/office/drawing/2014/main" id="{28F010A7-AC39-CF73-CD21-731AFCE4B6C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08626" y="1643462"/>
            <a:ext cx="363600" cy="363600"/>
          </a:xfrm>
          <a:prstGeom prst="rect">
            <a:avLst/>
          </a:prstGeom>
        </p:spPr>
      </p:pic>
      <p:sp>
        <p:nvSpPr>
          <p:cNvPr id="8" name="Text 3">
            <a:extLst>
              <a:ext uri="{FF2B5EF4-FFF2-40B4-BE49-F238E27FC236}">
                <a16:creationId xmlns:a16="http://schemas.microsoft.com/office/drawing/2014/main" id="{E32E1DDA-AEE3-16E2-7E83-06A6202E62D6}"/>
              </a:ext>
            </a:extLst>
          </p:cNvPr>
          <p:cNvSpPr/>
          <p:nvPr/>
        </p:nvSpPr>
        <p:spPr>
          <a:xfrm>
            <a:off x="2095022" y="1749300"/>
            <a:ext cx="1908334" cy="282781"/>
          </a:xfrm>
          <a:prstGeom prst="rect">
            <a:avLst/>
          </a:prstGeom>
          <a:noFill/>
          <a:ln/>
        </p:spPr>
        <p:txBody>
          <a:bodyPr wrap="none" lIns="0" tIns="0" rIns="0" bIns="0" rtlCol="0" anchor="t"/>
          <a:lstStyle/>
          <a:p>
            <a:pPr marL="0" indent="0" algn="l">
              <a:lnSpc>
                <a:spcPts val="1550"/>
              </a:lnSpc>
              <a:buNone/>
            </a:pPr>
            <a:r>
              <a:rPr lang="en-US" sz="24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Environmental Context</a:t>
            </a:r>
            <a:endParaRPr lang="en-US" sz="2400" dirty="0">
              <a:solidFill>
                <a:schemeClr val="tx2">
                  <a:lumMod val="50000"/>
                </a:schemeClr>
              </a:solidFill>
              <a:latin typeface="Arial" panose="020B0604020202020204" pitchFamily="34" charset="0"/>
              <a:cs typeface="Arial" panose="020B0604020202020204" pitchFamily="34" charset="0"/>
            </a:endParaRPr>
          </a:p>
        </p:txBody>
      </p:sp>
      <p:sp>
        <p:nvSpPr>
          <p:cNvPr id="9" name="Text 4">
            <a:extLst>
              <a:ext uri="{FF2B5EF4-FFF2-40B4-BE49-F238E27FC236}">
                <a16:creationId xmlns:a16="http://schemas.microsoft.com/office/drawing/2014/main" id="{26F1B441-7FF9-FB6A-5F61-85D871A4FF48}"/>
              </a:ext>
            </a:extLst>
          </p:cNvPr>
          <p:cNvSpPr/>
          <p:nvPr/>
        </p:nvSpPr>
        <p:spPr>
          <a:xfrm>
            <a:off x="1315893" y="2266727"/>
            <a:ext cx="5168996" cy="1518989"/>
          </a:xfrm>
          <a:prstGeom prst="rect">
            <a:avLst/>
          </a:prstGeom>
          <a:noFill/>
          <a:ln/>
        </p:spPr>
        <p:txBody>
          <a:bodyPr wrap="square" lIns="0" tIns="0" rIns="0" bIns="0" rtlCol="0" anchor="t"/>
          <a:lstStyle/>
          <a:p>
            <a:pPr marL="0" indent="0" algn="just">
              <a:buNone/>
            </a:pPr>
            <a:r>
              <a:rPr lang="en-US" sz="1400" dirty="0">
                <a:solidFill>
                  <a:srgbClr val="4B4A4A"/>
                </a:solidFill>
                <a:latin typeface="Arial" panose="020B0604020202020204" pitchFamily="34" charset="0"/>
                <a:ea typeface="Geist" pitchFamily="34" charset="-122"/>
                <a:cs typeface="Arial" panose="020B0604020202020204" pitchFamily="34" charset="0"/>
              </a:rPr>
              <a:t>Urban parks accumulate large volumes of waste. Councils struggle to detect issues early, and public spaces degrade without timely intervention. Community participation is essential for maintaining clean shared environments.</a:t>
            </a:r>
            <a:endParaRPr lang="en-US" sz="1400" dirty="0">
              <a:latin typeface="Arial" panose="020B0604020202020204" pitchFamily="34" charset="0"/>
              <a:cs typeface="Arial" panose="020B0604020202020204" pitchFamily="34" charset="0"/>
            </a:endParaRPr>
          </a:p>
        </p:txBody>
      </p:sp>
      <p:sp>
        <p:nvSpPr>
          <p:cNvPr id="10" name="Shape 5">
            <a:extLst>
              <a:ext uri="{FF2B5EF4-FFF2-40B4-BE49-F238E27FC236}">
                <a16:creationId xmlns:a16="http://schemas.microsoft.com/office/drawing/2014/main" id="{EA553081-0889-2229-5433-42013CACBF1F}"/>
              </a:ext>
            </a:extLst>
          </p:cNvPr>
          <p:cNvSpPr/>
          <p:nvPr/>
        </p:nvSpPr>
        <p:spPr>
          <a:xfrm>
            <a:off x="7392218" y="1370637"/>
            <a:ext cx="6655042" cy="2754000"/>
          </a:xfrm>
          <a:prstGeom prst="roundRect">
            <a:avLst>
              <a:gd name="adj" fmla="val 5111"/>
            </a:avLst>
          </a:prstGeom>
          <a:solidFill>
            <a:srgbClr val="D1EFE4"/>
          </a:solidFill>
          <a:ln w="7620">
            <a:solidFill>
              <a:srgbClr val="B7D5CA"/>
            </a:solidFill>
            <a:prstDash val="solid"/>
          </a:ln>
        </p:spPr>
        <p:txBody>
          <a:bodyPr/>
          <a:lstStyle/>
          <a:p>
            <a:endParaRPr lang="en-US"/>
          </a:p>
        </p:txBody>
      </p:sp>
      <p:sp>
        <p:nvSpPr>
          <p:cNvPr id="11" name="Shape 6">
            <a:extLst>
              <a:ext uri="{FF2B5EF4-FFF2-40B4-BE49-F238E27FC236}">
                <a16:creationId xmlns:a16="http://schemas.microsoft.com/office/drawing/2014/main" id="{ADDFC218-8B93-A48E-5198-FCE07BD2D0E2}"/>
              </a:ext>
            </a:extLst>
          </p:cNvPr>
          <p:cNvSpPr/>
          <p:nvPr/>
        </p:nvSpPr>
        <p:spPr>
          <a:xfrm>
            <a:off x="7844791" y="1582895"/>
            <a:ext cx="478800" cy="496800"/>
          </a:xfrm>
          <a:prstGeom prst="roundRect">
            <a:avLst>
              <a:gd name="adj" fmla="val 23628414"/>
            </a:avLst>
          </a:prstGeom>
          <a:solidFill>
            <a:srgbClr val="006747"/>
          </a:solidFill>
          <a:ln/>
        </p:spPr>
        <p:txBody>
          <a:bodyPr/>
          <a:lstStyle/>
          <a:p>
            <a:endParaRPr lang="en-US"/>
          </a:p>
        </p:txBody>
      </p:sp>
      <p:pic>
        <p:nvPicPr>
          <p:cNvPr id="12" name="Image 2" descr="preencoded.png">
            <a:extLst>
              <a:ext uri="{FF2B5EF4-FFF2-40B4-BE49-F238E27FC236}">
                <a16:creationId xmlns:a16="http://schemas.microsoft.com/office/drawing/2014/main" id="{E65B1DBE-46C1-F144-DEB5-25A7F82DD6F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02109" y="1643462"/>
            <a:ext cx="363600" cy="363600"/>
          </a:xfrm>
          <a:prstGeom prst="rect">
            <a:avLst/>
          </a:prstGeom>
        </p:spPr>
      </p:pic>
      <p:sp>
        <p:nvSpPr>
          <p:cNvPr id="13" name="Text 7">
            <a:extLst>
              <a:ext uri="{FF2B5EF4-FFF2-40B4-BE49-F238E27FC236}">
                <a16:creationId xmlns:a16="http://schemas.microsoft.com/office/drawing/2014/main" id="{94CC16B1-8440-D0BB-0F39-DD4573C4AAA9}"/>
              </a:ext>
            </a:extLst>
          </p:cNvPr>
          <p:cNvSpPr/>
          <p:nvPr/>
        </p:nvSpPr>
        <p:spPr>
          <a:xfrm>
            <a:off x="8695950" y="1693488"/>
            <a:ext cx="1853446" cy="201454"/>
          </a:xfrm>
          <a:prstGeom prst="rect">
            <a:avLst/>
          </a:prstGeom>
          <a:noFill/>
          <a:ln/>
        </p:spPr>
        <p:txBody>
          <a:bodyPr wrap="none" lIns="0" tIns="0" rIns="0" bIns="0" rtlCol="0" anchor="t"/>
          <a:lstStyle/>
          <a:p>
            <a:pPr marL="0" indent="0" algn="l">
              <a:lnSpc>
                <a:spcPts val="1550"/>
              </a:lnSpc>
              <a:buNone/>
            </a:pPr>
            <a:r>
              <a:rPr lang="en-US" sz="2400" b="1" dirty="0">
                <a:solidFill>
                  <a:srgbClr val="4B4A4A"/>
                </a:solidFill>
                <a:latin typeface="Arial" panose="020B0604020202020204" pitchFamily="34" charset="0"/>
                <a:ea typeface="Noto Serif SC Bold" pitchFamily="34" charset="-122"/>
                <a:cs typeface="Arial" panose="020B0604020202020204" pitchFamily="34" charset="0"/>
              </a:rPr>
              <a:t>Real-World Challenges</a:t>
            </a:r>
            <a:endParaRPr lang="en-US" sz="2400" dirty="0">
              <a:latin typeface="Arial" panose="020B0604020202020204" pitchFamily="34" charset="0"/>
              <a:cs typeface="Arial" panose="020B0604020202020204" pitchFamily="34" charset="0"/>
            </a:endParaRPr>
          </a:p>
        </p:txBody>
      </p:sp>
      <p:sp>
        <p:nvSpPr>
          <p:cNvPr id="19" name="Shape 13">
            <a:extLst>
              <a:ext uri="{FF2B5EF4-FFF2-40B4-BE49-F238E27FC236}">
                <a16:creationId xmlns:a16="http://schemas.microsoft.com/office/drawing/2014/main" id="{AB99B3F7-8934-E4F5-12DC-7DD12554DE6B}"/>
              </a:ext>
            </a:extLst>
          </p:cNvPr>
          <p:cNvSpPr/>
          <p:nvPr/>
        </p:nvSpPr>
        <p:spPr>
          <a:xfrm>
            <a:off x="595746" y="4400745"/>
            <a:ext cx="6649200" cy="2752036"/>
          </a:xfrm>
          <a:prstGeom prst="roundRect">
            <a:avLst>
              <a:gd name="adj" fmla="val 5091"/>
            </a:avLst>
          </a:prstGeom>
          <a:solidFill>
            <a:srgbClr val="D1EFE4"/>
          </a:solidFill>
          <a:ln w="7620">
            <a:solidFill>
              <a:srgbClr val="B7D5CA"/>
            </a:solidFill>
            <a:prstDash val="solid"/>
          </a:ln>
        </p:spPr>
        <p:txBody>
          <a:bodyPr/>
          <a:lstStyle/>
          <a:p>
            <a:endParaRPr lang="en-US"/>
          </a:p>
        </p:txBody>
      </p:sp>
      <p:sp>
        <p:nvSpPr>
          <p:cNvPr id="20" name="Shape 14">
            <a:extLst>
              <a:ext uri="{FF2B5EF4-FFF2-40B4-BE49-F238E27FC236}">
                <a16:creationId xmlns:a16="http://schemas.microsoft.com/office/drawing/2014/main" id="{DB311801-580B-CF93-EA9B-9DF3D088DBA0}"/>
              </a:ext>
            </a:extLst>
          </p:cNvPr>
          <p:cNvSpPr/>
          <p:nvPr/>
        </p:nvSpPr>
        <p:spPr>
          <a:xfrm>
            <a:off x="1354416" y="4538830"/>
            <a:ext cx="478800" cy="496800"/>
          </a:xfrm>
          <a:prstGeom prst="roundRect">
            <a:avLst>
              <a:gd name="adj" fmla="val 23628414"/>
            </a:avLst>
          </a:prstGeom>
          <a:solidFill>
            <a:srgbClr val="006747"/>
          </a:solidFill>
          <a:ln/>
        </p:spPr>
        <p:txBody>
          <a:bodyPr/>
          <a:lstStyle/>
          <a:p>
            <a:endParaRPr lang="en-US"/>
          </a:p>
        </p:txBody>
      </p:sp>
      <p:sp>
        <p:nvSpPr>
          <p:cNvPr id="22" name="Text 15">
            <a:extLst>
              <a:ext uri="{FF2B5EF4-FFF2-40B4-BE49-F238E27FC236}">
                <a16:creationId xmlns:a16="http://schemas.microsoft.com/office/drawing/2014/main" id="{8957D7B0-E834-F79F-C9EE-9D87CFE1C260}"/>
              </a:ext>
            </a:extLst>
          </p:cNvPr>
          <p:cNvSpPr/>
          <p:nvPr/>
        </p:nvSpPr>
        <p:spPr>
          <a:xfrm>
            <a:off x="2095022" y="4747013"/>
            <a:ext cx="1640324" cy="201454"/>
          </a:xfrm>
          <a:prstGeom prst="rect">
            <a:avLst/>
          </a:prstGeom>
          <a:noFill/>
          <a:ln/>
        </p:spPr>
        <p:txBody>
          <a:bodyPr wrap="none" lIns="0" tIns="0" rIns="0" bIns="0" rtlCol="0" anchor="t"/>
          <a:lstStyle/>
          <a:p>
            <a:pPr marL="0" indent="0" algn="l">
              <a:lnSpc>
                <a:spcPts val="1550"/>
              </a:lnSpc>
              <a:buNone/>
            </a:pPr>
            <a:r>
              <a:rPr lang="en-US" sz="24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Technology Domain</a:t>
            </a:r>
            <a:endParaRPr lang="en-US" sz="2400" dirty="0">
              <a:solidFill>
                <a:schemeClr val="tx2">
                  <a:lumMod val="50000"/>
                </a:schemeClr>
              </a:solidFill>
              <a:latin typeface="Arial" panose="020B0604020202020204" pitchFamily="34" charset="0"/>
              <a:cs typeface="Arial" panose="020B0604020202020204" pitchFamily="34" charset="0"/>
            </a:endParaRPr>
          </a:p>
        </p:txBody>
      </p:sp>
      <p:sp>
        <p:nvSpPr>
          <p:cNvPr id="28" name="Shape 21">
            <a:extLst>
              <a:ext uri="{FF2B5EF4-FFF2-40B4-BE49-F238E27FC236}">
                <a16:creationId xmlns:a16="http://schemas.microsoft.com/office/drawing/2014/main" id="{A89DE840-5A88-DDFA-880B-47BB3189EA48}"/>
              </a:ext>
            </a:extLst>
          </p:cNvPr>
          <p:cNvSpPr/>
          <p:nvPr/>
        </p:nvSpPr>
        <p:spPr>
          <a:xfrm>
            <a:off x="7387231" y="4400745"/>
            <a:ext cx="6647423" cy="2754000"/>
          </a:xfrm>
          <a:prstGeom prst="roundRect">
            <a:avLst>
              <a:gd name="adj" fmla="val 5091"/>
            </a:avLst>
          </a:prstGeom>
          <a:solidFill>
            <a:srgbClr val="D1EFE4"/>
          </a:solidFill>
          <a:ln w="7620">
            <a:solidFill>
              <a:srgbClr val="B7D5CA"/>
            </a:solidFill>
            <a:prstDash val="solid"/>
          </a:ln>
        </p:spPr>
        <p:txBody>
          <a:bodyPr/>
          <a:lstStyle/>
          <a:p>
            <a:endParaRPr lang="en-US"/>
          </a:p>
        </p:txBody>
      </p:sp>
      <p:sp>
        <p:nvSpPr>
          <p:cNvPr id="29" name="Shape 22">
            <a:extLst>
              <a:ext uri="{FF2B5EF4-FFF2-40B4-BE49-F238E27FC236}">
                <a16:creationId xmlns:a16="http://schemas.microsoft.com/office/drawing/2014/main" id="{5951E71D-5AAE-110A-7E4B-00BB4B063963}"/>
              </a:ext>
            </a:extLst>
          </p:cNvPr>
          <p:cNvSpPr/>
          <p:nvPr/>
        </p:nvSpPr>
        <p:spPr>
          <a:xfrm>
            <a:off x="7847572" y="4583938"/>
            <a:ext cx="478120" cy="494988"/>
          </a:xfrm>
          <a:prstGeom prst="roundRect">
            <a:avLst>
              <a:gd name="adj" fmla="val 23628414"/>
            </a:avLst>
          </a:prstGeom>
          <a:solidFill>
            <a:srgbClr val="006747"/>
          </a:solidFill>
          <a:ln/>
        </p:spPr>
        <p:txBody>
          <a:bodyPr/>
          <a:lstStyle/>
          <a:p>
            <a:endParaRPr lang="en-US" dirty="0"/>
          </a:p>
        </p:txBody>
      </p:sp>
      <p:pic>
        <p:nvPicPr>
          <p:cNvPr id="30" name="Image 4" descr="preencoded.png">
            <a:extLst>
              <a:ext uri="{FF2B5EF4-FFF2-40B4-BE49-F238E27FC236}">
                <a16:creationId xmlns:a16="http://schemas.microsoft.com/office/drawing/2014/main" id="{B07253F7-6644-F572-D51E-CDEFC32133E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929726" y="4617376"/>
            <a:ext cx="362472" cy="362472"/>
          </a:xfrm>
          <a:prstGeom prst="rect">
            <a:avLst/>
          </a:prstGeom>
        </p:spPr>
      </p:pic>
      <p:pic>
        <p:nvPicPr>
          <p:cNvPr id="39" name="Image 3" descr="preencoded.png">
            <a:extLst>
              <a:ext uri="{FF2B5EF4-FFF2-40B4-BE49-F238E27FC236}">
                <a16:creationId xmlns:a16="http://schemas.microsoft.com/office/drawing/2014/main" id="{2AC9CF07-9B97-BB93-4131-5790E791A0BC}"/>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414278" y="4605430"/>
            <a:ext cx="363600" cy="363600"/>
          </a:xfrm>
          <a:prstGeom prst="rect">
            <a:avLst/>
          </a:prstGeom>
        </p:spPr>
      </p:pic>
      <p:sp>
        <p:nvSpPr>
          <p:cNvPr id="40" name="Text 4">
            <a:extLst>
              <a:ext uri="{FF2B5EF4-FFF2-40B4-BE49-F238E27FC236}">
                <a16:creationId xmlns:a16="http://schemas.microsoft.com/office/drawing/2014/main" id="{57467D45-5E67-D742-979D-B11C5F873D53}"/>
              </a:ext>
            </a:extLst>
          </p:cNvPr>
          <p:cNvSpPr/>
          <p:nvPr/>
        </p:nvSpPr>
        <p:spPr>
          <a:xfrm>
            <a:off x="7490881" y="2217793"/>
            <a:ext cx="6242457" cy="1518989"/>
          </a:xfrm>
          <a:prstGeom prst="rect">
            <a:avLst/>
          </a:prstGeom>
          <a:noFill/>
          <a:ln/>
        </p:spPr>
        <p:txBody>
          <a:bodyPr wrap="square" lIns="0" tIns="0" rIns="0" bIns="0" rtlCol="0" anchor="t"/>
          <a:lstStyle/>
          <a:p>
            <a:pPr marL="285750" indent="-2857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Manual waste reporting is slow, inconsistent, and often overlooked;</a:t>
            </a:r>
          </a:p>
          <a:p>
            <a:pPr marL="285750" indent="-2857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Citizens lose motivation because council responses are delayed or unclear;</a:t>
            </a:r>
          </a:p>
          <a:p>
            <a:pPr marL="285750" indent="-2857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Existing reporting apps are unreliable and lack proper follow-up mechanisms;</a:t>
            </a:r>
          </a:p>
          <a:p>
            <a:pPr marL="285750" indent="-2857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Councils face blind spots, leading to poor field awareness and inefficient resource allocation.</a:t>
            </a:r>
            <a:endParaRPr lang="en-US" sz="1400" dirty="0">
              <a:latin typeface="Arial" panose="020B0604020202020204" pitchFamily="34" charset="0"/>
              <a:cs typeface="Arial" panose="020B0604020202020204" pitchFamily="34" charset="0"/>
            </a:endParaRPr>
          </a:p>
        </p:txBody>
      </p:sp>
      <p:sp>
        <p:nvSpPr>
          <p:cNvPr id="41" name="Text 4">
            <a:extLst>
              <a:ext uri="{FF2B5EF4-FFF2-40B4-BE49-F238E27FC236}">
                <a16:creationId xmlns:a16="http://schemas.microsoft.com/office/drawing/2014/main" id="{4A6F8581-1107-3EBB-FE63-6CF2A8592107}"/>
              </a:ext>
            </a:extLst>
          </p:cNvPr>
          <p:cNvSpPr/>
          <p:nvPr/>
        </p:nvSpPr>
        <p:spPr>
          <a:xfrm>
            <a:off x="973813" y="5258372"/>
            <a:ext cx="5853155" cy="1518989"/>
          </a:xfrm>
          <a:prstGeom prst="rect">
            <a:avLst/>
          </a:prstGeom>
          <a:noFill/>
          <a:ln/>
        </p:spPr>
        <p:txBody>
          <a:bodyPr wrap="square" lIns="0" tIns="0" rIns="0" bIns="0" rtlCol="0" anchor="t"/>
          <a:lstStyle/>
          <a:p>
            <a:pPr marL="171450" indent="-1714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AI-powered waste detection from user-submitted images;</a:t>
            </a:r>
          </a:p>
          <a:p>
            <a:pPr marL="171450" indent="-1714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GPS tagging to accurately capture hotspot locations;</a:t>
            </a:r>
          </a:p>
          <a:p>
            <a:pPr marL="171450" indent="-1714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Cloud-based backend for real-time data processing and scalable storage;</a:t>
            </a:r>
          </a:p>
          <a:p>
            <a:pPr marL="171450" indent="-1714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Mobile-friendly UX to encourage broad public participation</a:t>
            </a:r>
          </a:p>
          <a:p>
            <a:pPr marL="171450" indent="-171450" algn="just">
              <a:buFont typeface="Wingdings" panose="05000000000000000000" pitchFamily="2" charset="2"/>
              <a:buChar char="Ø"/>
            </a:pPr>
            <a:r>
              <a:rPr lang="en-GB" sz="1400" dirty="0">
                <a:latin typeface="Arial" panose="020B0604020202020204" pitchFamily="34" charset="0"/>
                <a:cs typeface="Arial" panose="020B0604020202020204" pitchFamily="34" charset="0"/>
              </a:rPr>
              <a:t>Use of emerging technologies to improve municipal response efficiency and transparency</a:t>
            </a:r>
            <a:endParaRPr lang="en-US" sz="1400" dirty="0">
              <a:latin typeface="Arial" panose="020B0604020202020204" pitchFamily="34" charset="0"/>
              <a:cs typeface="Arial" panose="020B0604020202020204" pitchFamily="34" charset="0"/>
            </a:endParaRPr>
          </a:p>
        </p:txBody>
      </p:sp>
      <p:sp>
        <p:nvSpPr>
          <p:cNvPr id="42" name="Text 4">
            <a:extLst>
              <a:ext uri="{FF2B5EF4-FFF2-40B4-BE49-F238E27FC236}">
                <a16:creationId xmlns:a16="http://schemas.microsoft.com/office/drawing/2014/main" id="{0960DE2B-4FEF-C0E3-B24C-66AA9B4A7536}"/>
              </a:ext>
            </a:extLst>
          </p:cNvPr>
          <p:cNvSpPr/>
          <p:nvPr/>
        </p:nvSpPr>
        <p:spPr>
          <a:xfrm>
            <a:off x="7779525" y="5148049"/>
            <a:ext cx="5665170" cy="1518989"/>
          </a:xfrm>
          <a:prstGeom prst="rect">
            <a:avLst/>
          </a:prstGeom>
          <a:noFill/>
          <a:ln/>
        </p:spPr>
        <p:txBody>
          <a:bodyPr wrap="square" lIns="0" tIns="0" rIns="0" bIns="0" rtlCol="0" anchor="t"/>
          <a:lstStyle/>
          <a:p>
            <a:pPr algn="just"/>
            <a:r>
              <a:rPr lang="en-GB" sz="1400" dirty="0">
                <a:latin typeface="Arial" panose="020B0604020202020204" pitchFamily="34" charset="0"/>
                <a:cs typeface="Arial" panose="020B0604020202020204" pitchFamily="34" charset="0"/>
              </a:rPr>
              <a:t>Emerging technologies enable automated, transparent, and faster reporting processes directly supporting goals around innovation, problem solving, and community government collaboration. These technologies also help address low citizen motivation and limited administrative capacity by reducing manual workload, improving accuracy, and accelerating response times.</a:t>
            </a:r>
            <a:endParaRPr lang="en-US" sz="1200" dirty="0">
              <a:latin typeface="Arial" panose="020B0604020202020204" pitchFamily="34" charset="0"/>
              <a:cs typeface="Arial" panose="020B0604020202020204" pitchFamily="34" charset="0"/>
            </a:endParaRPr>
          </a:p>
        </p:txBody>
      </p:sp>
      <p:sp>
        <p:nvSpPr>
          <p:cNvPr id="43" name="Text 15">
            <a:extLst>
              <a:ext uri="{FF2B5EF4-FFF2-40B4-BE49-F238E27FC236}">
                <a16:creationId xmlns:a16="http://schemas.microsoft.com/office/drawing/2014/main" id="{D94A9123-2BC2-B58B-914B-05C31436BA17}"/>
              </a:ext>
            </a:extLst>
          </p:cNvPr>
          <p:cNvSpPr/>
          <p:nvPr/>
        </p:nvSpPr>
        <p:spPr>
          <a:xfrm>
            <a:off x="9070236" y="4747013"/>
            <a:ext cx="1640324" cy="201454"/>
          </a:xfrm>
          <a:prstGeom prst="rect">
            <a:avLst/>
          </a:prstGeom>
          <a:noFill/>
          <a:ln/>
        </p:spPr>
        <p:txBody>
          <a:bodyPr wrap="none" lIns="0" tIns="0" rIns="0" bIns="0" rtlCol="0" anchor="t"/>
          <a:lstStyle/>
          <a:p>
            <a:pPr marL="0" indent="0" algn="l">
              <a:lnSpc>
                <a:spcPts val="1550"/>
              </a:lnSpc>
              <a:buNone/>
            </a:pPr>
            <a:r>
              <a:rPr lang="en-US" sz="24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Why this Matters</a:t>
            </a:r>
            <a:endParaRPr lang="en-US" sz="2400" dirty="0">
              <a:solidFill>
                <a:schemeClr val="tx2">
                  <a:lumMod val="50000"/>
                </a:schemeClr>
              </a:solidFill>
              <a:latin typeface="Arial" panose="020B0604020202020204" pitchFamily="34" charset="0"/>
              <a:cs typeface="Arial" panose="020B0604020202020204" pitchFamily="34" charset="0"/>
            </a:endParaRPr>
          </a:p>
        </p:txBody>
      </p:sp>
      <p:sp>
        <p:nvSpPr>
          <p:cNvPr id="44" name="TextBox 43">
            <a:extLst>
              <a:ext uri="{FF2B5EF4-FFF2-40B4-BE49-F238E27FC236}">
                <a16:creationId xmlns:a16="http://schemas.microsoft.com/office/drawing/2014/main" id="{6127CC76-B351-A184-103E-438414F83B16}"/>
              </a:ext>
            </a:extLst>
          </p:cNvPr>
          <p:cNvSpPr txBox="1"/>
          <p:nvPr/>
        </p:nvSpPr>
        <p:spPr>
          <a:xfrm>
            <a:off x="3049189" y="3513657"/>
            <a:ext cx="4060984" cy="461665"/>
          </a:xfrm>
          <a:prstGeom prst="rect">
            <a:avLst/>
          </a:prstGeom>
          <a:noFill/>
        </p:spPr>
        <p:txBody>
          <a:bodyPr wrap="none" rtlCol="0">
            <a:spAutoFit/>
          </a:bodyPr>
          <a:lstStyle/>
          <a:p>
            <a:r>
              <a:rPr lang="en-GB" sz="1200" i="1" dirty="0">
                <a:solidFill>
                  <a:schemeClr val="tx2">
                    <a:lumMod val="50000"/>
                  </a:schemeClr>
                </a:solidFill>
                <a:latin typeface="Arial" panose="020B0604020202020204" pitchFamily="34" charset="0"/>
                <a:cs typeface="Arial" panose="020B0604020202020204" pitchFamily="34" charset="0"/>
              </a:rPr>
              <a:t>“Keep Britain Tidy (2025) reports that over 90% of public </a:t>
            </a:r>
          </a:p>
          <a:p>
            <a:r>
              <a:rPr lang="en-GB" sz="1200" i="1" dirty="0">
                <a:solidFill>
                  <a:schemeClr val="tx2">
                    <a:lumMod val="50000"/>
                  </a:schemeClr>
                </a:solidFill>
                <a:latin typeface="Arial" panose="020B0604020202020204" pitchFamily="34" charset="0"/>
                <a:cs typeface="Arial" panose="020B0604020202020204" pitchFamily="34" charset="0"/>
              </a:rPr>
              <a:t>spaces in the UK are affected by litter.”</a:t>
            </a:r>
            <a:endParaRPr lang="en-US" sz="1200" i="1" dirty="0">
              <a:solidFill>
                <a:schemeClr val="tx2">
                  <a:lumMod val="50000"/>
                </a:schemeClr>
              </a:solidFill>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219A1391-8FAE-7DED-E265-D2BD7AAAE7EC}"/>
              </a:ext>
            </a:extLst>
          </p:cNvPr>
          <p:cNvSpPr txBox="1"/>
          <p:nvPr/>
        </p:nvSpPr>
        <p:spPr>
          <a:xfrm>
            <a:off x="9672363" y="3575072"/>
            <a:ext cx="4408579" cy="461665"/>
          </a:xfrm>
          <a:prstGeom prst="rect">
            <a:avLst/>
          </a:prstGeom>
          <a:noFill/>
        </p:spPr>
        <p:txBody>
          <a:bodyPr wrap="none" rtlCol="0">
            <a:spAutoFit/>
          </a:bodyPr>
          <a:lstStyle/>
          <a:p>
            <a:r>
              <a:rPr lang="en-GB" sz="1200" i="1" dirty="0">
                <a:solidFill>
                  <a:schemeClr val="tx2">
                    <a:lumMod val="50000"/>
                  </a:schemeClr>
                </a:solidFill>
                <a:latin typeface="Arial" panose="020B0604020202020204" pitchFamily="34" charset="0"/>
                <a:cs typeface="Arial" panose="020B0604020202020204" pitchFamily="34" charset="0"/>
              </a:rPr>
              <a:t>“The National Audit Office (2025) reports persistent data</a:t>
            </a:r>
          </a:p>
          <a:p>
            <a:r>
              <a:rPr lang="en-GB" sz="1200" i="1" dirty="0">
                <a:solidFill>
                  <a:schemeClr val="tx2">
                    <a:lumMod val="50000"/>
                  </a:schemeClr>
                </a:solidFill>
                <a:latin typeface="Arial" panose="020B0604020202020204" pitchFamily="34" charset="0"/>
                <a:cs typeface="Arial" panose="020B0604020202020204" pitchFamily="34" charset="0"/>
              </a:rPr>
              <a:t> blind spots that hinder efficient waste-management planning.”</a:t>
            </a:r>
            <a:endParaRPr lang="en-US" sz="1200" i="1" dirty="0">
              <a:solidFill>
                <a:schemeClr val="tx2">
                  <a:lumMod val="50000"/>
                </a:schemeClr>
              </a:solidFill>
              <a:latin typeface="Arial" panose="020B0604020202020204" pitchFamily="34" charset="0"/>
              <a:cs typeface="Arial" panose="020B0604020202020204" pitchFamily="34" charset="0"/>
            </a:endParaRPr>
          </a:p>
        </p:txBody>
      </p:sp>
      <p:sp>
        <p:nvSpPr>
          <p:cNvPr id="46" name="TextBox 45">
            <a:extLst>
              <a:ext uri="{FF2B5EF4-FFF2-40B4-BE49-F238E27FC236}">
                <a16:creationId xmlns:a16="http://schemas.microsoft.com/office/drawing/2014/main" id="{2965C89A-3DB6-A551-3462-2B53EC4F6DD7}"/>
              </a:ext>
            </a:extLst>
          </p:cNvPr>
          <p:cNvSpPr txBox="1"/>
          <p:nvPr/>
        </p:nvSpPr>
        <p:spPr>
          <a:xfrm>
            <a:off x="8088962" y="6646705"/>
            <a:ext cx="6056081" cy="461665"/>
          </a:xfrm>
          <a:prstGeom prst="rect">
            <a:avLst/>
          </a:prstGeom>
          <a:noFill/>
        </p:spPr>
        <p:txBody>
          <a:bodyPr wrap="none" rtlCol="0">
            <a:spAutoFit/>
          </a:bodyPr>
          <a:lstStyle/>
          <a:p>
            <a:r>
              <a:rPr lang="en-GB" sz="1200" i="1" dirty="0">
                <a:solidFill>
                  <a:schemeClr val="tx2">
                    <a:lumMod val="50000"/>
                  </a:schemeClr>
                </a:solidFill>
                <a:latin typeface="Arial" panose="020B0604020202020204" pitchFamily="34" charset="0"/>
                <a:cs typeface="Arial" panose="020B0604020202020204" pitchFamily="34" charset="0"/>
              </a:rPr>
              <a:t>“The UK Government Digital Service (2024) highlights that emerging </a:t>
            </a:r>
          </a:p>
          <a:p>
            <a:r>
              <a:rPr lang="en-GB" sz="1200" i="1" dirty="0">
                <a:solidFill>
                  <a:schemeClr val="tx2">
                    <a:lumMod val="50000"/>
                  </a:schemeClr>
                </a:solidFill>
                <a:latin typeface="Arial" panose="020B0604020202020204" pitchFamily="34" charset="0"/>
                <a:cs typeface="Arial" panose="020B0604020202020204" pitchFamily="34" charset="0"/>
              </a:rPr>
              <a:t>technologies improve public-service efficiency, transparency, and citizen engagement.”</a:t>
            </a:r>
            <a:endParaRPr lang="en-US" dirty="0">
              <a:solidFill>
                <a:schemeClr val="tx2">
                  <a:lumMod val="50000"/>
                </a:schemeClr>
              </a:solidFill>
            </a:endParaRPr>
          </a:p>
        </p:txBody>
      </p:sp>
    </p:spTree>
    <p:extLst>
      <p:ext uri="{BB962C8B-B14F-4D97-AF65-F5344CB8AC3E}">
        <p14:creationId xmlns:p14="http://schemas.microsoft.com/office/powerpoint/2010/main" val="1796832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0245DD-0746-DBEF-BEA3-B5336605D74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552F582-2FBF-714D-DCE5-19876FD0C6FC}"/>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dirty="0">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763979A9-687F-8ABF-4F19-51D17AE7E0CC}"/>
              </a:ext>
            </a:extLst>
          </p:cNvPr>
          <p:cNvSpPr/>
          <p:nvPr/>
        </p:nvSpPr>
        <p:spPr>
          <a:xfrm>
            <a:off x="1180267" y="4437578"/>
            <a:ext cx="7108508" cy="341352"/>
          </a:xfrm>
          <a:prstGeom prst="rect">
            <a:avLst/>
          </a:prstGeom>
          <a:noFill/>
          <a:ln/>
        </p:spPr>
        <p:txBody>
          <a:bodyPr wrap="none" lIns="0" tIns="0" rIns="0" bIns="0" rtlCol="0" anchor="t"/>
          <a:lstStyle/>
          <a:p>
            <a:pPr marL="0" indent="0" algn="l">
              <a:lnSpc>
                <a:spcPts val="2650"/>
              </a:lnSpc>
              <a:buNone/>
            </a:pPr>
            <a:endParaRPr lang="en-US" sz="1650" dirty="0"/>
          </a:p>
        </p:txBody>
      </p:sp>
      <p:sp>
        <p:nvSpPr>
          <p:cNvPr id="3" name="Text 1">
            <a:extLst>
              <a:ext uri="{FF2B5EF4-FFF2-40B4-BE49-F238E27FC236}">
                <a16:creationId xmlns:a16="http://schemas.microsoft.com/office/drawing/2014/main" id="{3C1A96C7-FB39-54AD-69A4-D2CFD540E99B}"/>
              </a:ext>
            </a:extLst>
          </p:cNvPr>
          <p:cNvSpPr/>
          <p:nvPr/>
        </p:nvSpPr>
        <p:spPr>
          <a:xfrm>
            <a:off x="1019629" y="767238"/>
            <a:ext cx="8886944" cy="566738"/>
          </a:xfrm>
          <a:prstGeom prst="rect">
            <a:avLst/>
          </a:prstGeom>
          <a:noFill/>
          <a:ln/>
        </p:spPr>
        <p:txBody>
          <a:bodyPr wrap="none" lIns="0" tIns="0" rIns="0" bIns="0" rtlCol="0" anchor="t"/>
          <a:lstStyle/>
          <a:p>
            <a:pPr marL="0" indent="0" algn="l">
              <a:lnSpc>
                <a:spcPts val="4450"/>
              </a:lnSpc>
              <a:buNone/>
            </a:pPr>
            <a:r>
              <a:rPr lang="en-US" sz="3550" b="1" dirty="0">
                <a:solidFill>
                  <a:srgbClr val="006747"/>
                </a:solidFill>
                <a:latin typeface="Arial" panose="020B0604020202020204" pitchFamily="34" charset="0"/>
                <a:ea typeface="Noto Serif SC Bold" pitchFamily="34" charset="-122"/>
                <a:cs typeface="Arial" panose="020B0604020202020204" pitchFamily="34" charset="0"/>
              </a:rPr>
              <a:t>Team Collaboration &amp; Communication</a:t>
            </a:r>
            <a:endParaRPr lang="en-US" sz="3550" dirty="0">
              <a:latin typeface="Arial" panose="020B0604020202020204" pitchFamily="34" charset="0"/>
              <a:cs typeface="Arial" panose="020B0604020202020204" pitchFamily="34" charset="0"/>
            </a:endParaRPr>
          </a:p>
        </p:txBody>
      </p:sp>
      <p:sp>
        <p:nvSpPr>
          <p:cNvPr id="6" name="Text 2">
            <a:extLst>
              <a:ext uri="{FF2B5EF4-FFF2-40B4-BE49-F238E27FC236}">
                <a16:creationId xmlns:a16="http://schemas.microsoft.com/office/drawing/2014/main" id="{38E7FA82-E7CC-B0AE-6F4A-5910315B16B4}"/>
              </a:ext>
            </a:extLst>
          </p:cNvPr>
          <p:cNvSpPr/>
          <p:nvPr/>
        </p:nvSpPr>
        <p:spPr>
          <a:xfrm>
            <a:off x="1502986" y="1667654"/>
            <a:ext cx="4259104" cy="1306592"/>
          </a:xfrm>
          <a:prstGeom prst="rect">
            <a:avLst/>
          </a:prstGeom>
          <a:noFill/>
          <a:ln/>
        </p:spPr>
        <p:txBody>
          <a:bodyPr wrap="square" lIns="0" tIns="0" rIns="0" bIns="0" rtlCol="0" anchor="t"/>
          <a:lstStyle/>
          <a:p>
            <a:pPr algn="just">
              <a:lnSpc>
                <a:spcPts val="1850"/>
              </a:lnSpc>
            </a:pPr>
            <a:r>
              <a:rPr lang="en-GB" sz="1400" dirty="0">
                <a:latin typeface="Arial" panose="020B0604020202020204" pitchFamily="34" charset="0"/>
                <a:cs typeface="Arial" panose="020B0604020202020204" pitchFamily="34" charset="0"/>
              </a:rPr>
              <a:t>Effective collaboration and clear communication were essential throughout our project. We relied on  structured processes and shared tools to stay aligned, solve challenges efficiently, and deliver a high-quality final product</a:t>
            </a:r>
            <a:r>
              <a:rPr lang="en-GB" sz="1200" dirty="0">
                <a:latin typeface="Arial" panose="020B0604020202020204" pitchFamily="34" charset="0"/>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7" name="Image 1" descr="preencoded.png">
            <a:extLst>
              <a:ext uri="{FF2B5EF4-FFF2-40B4-BE49-F238E27FC236}">
                <a16:creationId xmlns:a16="http://schemas.microsoft.com/office/drawing/2014/main" id="{616F1383-1DCC-9B02-0742-9EE6E45DCF11}"/>
              </a:ext>
            </a:extLst>
          </p:cNvPr>
          <p:cNvPicPr>
            <a:picLocks noChangeAspect="1"/>
          </p:cNvPicPr>
          <p:nvPr/>
        </p:nvPicPr>
        <p:blipFill>
          <a:blip r:embed="rId3"/>
          <a:stretch>
            <a:fillRect/>
          </a:stretch>
        </p:blipFill>
        <p:spPr>
          <a:xfrm>
            <a:off x="1502986" y="3103483"/>
            <a:ext cx="4259104" cy="4259104"/>
          </a:xfrm>
          <a:prstGeom prst="rect">
            <a:avLst/>
          </a:prstGeom>
        </p:spPr>
      </p:pic>
      <p:sp>
        <p:nvSpPr>
          <p:cNvPr id="8" name="Shape 4">
            <a:extLst>
              <a:ext uri="{FF2B5EF4-FFF2-40B4-BE49-F238E27FC236}">
                <a16:creationId xmlns:a16="http://schemas.microsoft.com/office/drawing/2014/main" id="{1CF71822-D6D4-EB1F-B4B5-1049B688707D}"/>
              </a:ext>
            </a:extLst>
          </p:cNvPr>
          <p:cNvSpPr/>
          <p:nvPr/>
        </p:nvSpPr>
        <p:spPr>
          <a:xfrm>
            <a:off x="6831568" y="1593056"/>
            <a:ext cx="7020520" cy="60960"/>
          </a:xfrm>
          <a:prstGeom prst="roundRect">
            <a:avLst>
              <a:gd name="adj" fmla="val 217551"/>
            </a:avLst>
          </a:prstGeom>
          <a:solidFill>
            <a:srgbClr val="006747"/>
          </a:solidFill>
          <a:ln/>
        </p:spPr>
        <p:txBody>
          <a:bodyPr/>
          <a:lstStyle/>
          <a:p>
            <a:endParaRPr lang="en-US"/>
          </a:p>
        </p:txBody>
      </p:sp>
      <p:sp>
        <p:nvSpPr>
          <p:cNvPr id="9" name="Shape 5">
            <a:extLst>
              <a:ext uri="{FF2B5EF4-FFF2-40B4-BE49-F238E27FC236}">
                <a16:creationId xmlns:a16="http://schemas.microsoft.com/office/drawing/2014/main" id="{21C2B24A-8C00-1CFC-3A4D-1AE00D8EC18C}"/>
              </a:ext>
            </a:extLst>
          </p:cNvPr>
          <p:cNvSpPr/>
          <p:nvPr/>
        </p:nvSpPr>
        <p:spPr>
          <a:xfrm>
            <a:off x="10120789" y="1402556"/>
            <a:ext cx="441960" cy="441960"/>
          </a:xfrm>
          <a:prstGeom prst="roundRect">
            <a:avLst>
              <a:gd name="adj" fmla="val 206897"/>
            </a:avLst>
          </a:prstGeom>
          <a:solidFill>
            <a:srgbClr val="006747"/>
          </a:solidFill>
          <a:ln/>
        </p:spPr>
        <p:txBody>
          <a:bodyPr/>
          <a:lstStyle/>
          <a:p>
            <a:endParaRPr lang="en-US"/>
          </a:p>
        </p:txBody>
      </p:sp>
      <p:sp>
        <p:nvSpPr>
          <p:cNvPr id="10" name="Text 6">
            <a:extLst>
              <a:ext uri="{FF2B5EF4-FFF2-40B4-BE49-F238E27FC236}">
                <a16:creationId xmlns:a16="http://schemas.microsoft.com/office/drawing/2014/main" id="{A342FB16-517F-5D87-442B-17DD07202E7D}"/>
              </a:ext>
            </a:extLst>
          </p:cNvPr>
          <p:cNvSpPr/>
          <p:nvPr/>
        </p:nvSpPr>
        <p:spPr>
          <a:xfrm>
            <a:off x="6951907" y="1943217"/>
            <a:ext cx="2049542" cy="230148"/>
          </a:xfrm>
          <a:prstGeom prst="rect">
            <a:avLst/>
          </a:prstGeom>
          <a:noFill/>
          <a:ln/>
        </p:spPr>
        <p:txBody>
          <a:bodyPr wrap="none" lIns="0" tIns="0" rIns="0" bIns="0" rtlCol="0" anchor="t"/>
          <a:lstStyle/>
          <a:p>
            <a:pPr marL="0" indent="0" algn="l">
              <a:lnSpc>
                <a:spcPts val="1800"/>
              </a:lnSpc>
              <a:buNone/>
            </a:pPr>
            <a:r>
              <a:rPr lang="en-US" b="1" dirty="0">
                <a:solidFill>
                  <a:srgbClr val="4B4A4A"/>
                </a:solidFill>
                <a:latin typeface="Arial" panose="020B0604020202020204" pitchFamily="34" charset="0"/>
                <a:ea typeface="Noto Serif SC Bold" pitchFamily="34" charset="-122"/>
                <a:cs typeface="Arial" panose="020B0604020202020204" pitchFamily="34" charset="0"/>
              </a:rPr>
              <a:t>Daily Communication</a:t>
            </a:r>
            <a:endParaRPr lang="en-US" dirty="0">
              <a:latin typeface="Arial" panose="020B0604020202020204" pitchFamily="34" charset="0"/>
              <a:cs typeface="Arial" panose="020B0604020202020204" pitchFamily="34" charset="0"/>
            </a:endParaRPr>
          </a:p>
        </p:txBody>
      </p:sp>
      <p:sp>
        <p:nvSpPr>
          <p:cNvPr id="11" name="Text 7">
            <a:extLst>
              <a:ext uri="{FF2B5EF4-FFF2-40B4-BE49-F238E27FC236}">
                <a16:creationId xmlns:a16="http://schemas.microsoft.com/office/drawing/2014/main" id="{155871FB-C2CC-C159-39FB-359E9F951B8A}"/>
              </a:ext>
            </a:extLst>
          </p:cNvPr>
          <p:cNvSpPr/>
          <p:nvPr/>
        </p:nvSpPr>
        <p:spPr>
          <a:xfrm>
            <a:off x="6951907" y="2262336"/>
            <a:ext cx="6858000" cy="672762"/>
          </a:xfrm>
          <a:prstGeom prst="rect">
            <a:avLst/>
          </a:prstGeom>
          <a:noFill/>
          <a:ln/>
        </p:spPr>
        <p:txBody>
          <a:bodyPr wrap="none" lIns="0" tIns="0" rIns="0" bIns="0" rtlCol="0" anchor="t"/>
          <a:lstStyle/>
          <a:p>
            <a:pPr algn="just">
              <a:lnSpc>
                <a:spcPts val="1850"/>
              </a:lnSpc>
            </a:pPr>
            <a:r>
              <a:rPr lang="en-GB" sz="1200" dirty="0">
                <a:latin typeface="Arial" panose="020B0604020202020204" pitchFamily="34" charset="0"/>
                <a:cs typeface="Arial" panose="020B0604020202020204" pitchFamily="34" charset="0"/>
              </a:rPr>
              <a:t>We stayed connected through </a:t>
            </a:r>
            <a:r>
              <a:rPr lang="en-GB" sz="1200" b="1" dirty="0">
                <a:latin typeface="Arial" panose="020B0604020202020204" pitchFamily="34" charset="0"/>
                <a:cs typeface="Arial" panose="020B0604020202020204" pitchFamily="34" charset="0"/>
              </a:rPr>
              <a:t>WhatsApp</a:t>
            </a:r>
            <a:r>
              <a:rPr lang="en-GB" sz="1200" dirty="0">
                <a:latin typeface="Arial" panose="020B0604020202020204" pitchFamily="34" charset="0"/>
                <a:cs typeface="Arial" panose="020B0604020202020204" pitchFamily="34" charset="0"/>
              </a:rPr>
              <a:t> for fast updates, clarifications, and real-time coordination.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This helped us resolve issues quickly and maintain consistent progress.</a:t>
            </a:r>
            <a:endParaRPr lang="en-US" sz="1200" dirty="0">
              <a:latin typeface="Arial" panose="020B0604020202020204" pitchFamily="34" charset="0"/>
              <a:cs typeface="Arial" panose="020B0604020202020204" pitchFamily="34" charset="0"/>
            </a:endParaRPr>
          </a:p>
        </p:txBody>
      </p:sp>
      <p:sp>
        <p:nvSpPr>
          <p:cNvPr id="13" name="Shape 9">
            <a:extLst>
              <a:ext uri="{FF2B5EF4-FFF2-40B4-BE49-F238E27FC236}">
                <a16:creationId xmlns:a16="http://schemas.microsoft.com/office/drawing/2014/main" id="{597202AD-3D15-0CC1-18A2-6915FD42120B}"/>
              </a:ext>
            </a:extLst>
          </p:cNvPr>
          <p:cNvSpPr/>
          <p:nvPr/>
        </p:nvSpPr>
        <p:spPr>
          <a:xfrm>
            <a:off x="6831568" y="3105388"/>
            <a:ext cx="7020520" cy="60960"/>
          </a:xfrm>
          <a:prstGeom prst="roundRect">
            <a:avLst>
              <a:gd name="adj" fmla="val 217551"/>
            </a:avLst>
          </a:prstGeom>
          <a:solidFill>
            <a:srgbClr val="006747"/>
          </a:solidFill>
          <a:ln/>
        </p:spPr>
        <p:txBody>
          <a:bodyPr/>
          <a:lstStyle/>
          <a:p>
            <a:endParaRPr lang="en-US"/>
          </a:p>
        </p:txBody>
      </p:sp>
      <p:sp>
        <p:nvSpPr>
          <p:cNvPr id="14" name="Shape 10">
            <a:extLst>
              <a:ext uri="{FF2B5EF4-FFF2-40B4-BE49-F238E27FC236}">
                <a16:creationId xmlns:a16="http://schemas.microsoft.com/office/drawing/2014/main" id="{152F8E7B-D9F4-8B4B-888B-85EC59671A90}"/>
              </a:ext>
            </a:extLst>
          </p:cNvPr>
          <p:cNvSpPr/>
          <p:nvPr/>
        </p:nvSpPr>
        <p:spPr>
          <a:xfrm>
            <a:off x="10120789" y="2899648"/>
            <a:ext cx="441960" cy="441960"/>
          </a:xfrm>
          <a:prstGeom prst="roundRect">
            <a:avLst>
              <a:gd name="adj" fmla="val 206897"/>
            </a:avLst>
          </a:prstGeom>
          <a:solidFill>
            <a:srgbClr val="006747"/>
          </a:solidFill>
          <a:ln/>
        </p:spPr>
        <p:txBody>
          <a:bodyPr/>
          <a:lstStyle/>
          <a:p>
            <a:endParaRPr lang="en-US"/>
          </a:p>
        </p:txBody>
      </p:sp>
      <p:sp>
        <p:nvSpPr>
          <p:cNvPr id="15" name="Text 11">
            <a:extLst>
              <a:ext uri="{FF2B5EF4-FFF2-40B4-BE49-F238E27FC236}">
                <a16:creationId xmlns:a16="http://schemas.microsoft.com/office/drawing/2014/main" id="{0ECA1BDF-61C7-59F7-A1B5-50F53019941A}"/>
              </a:ext>
            </a:extLst>
          </p:cNvPr>
          <p:cNvSpPr/>
          <p:nvPr/>
        </p:nvSpPr>
        <p:spPr>
          <a:xfrm>
            <a:off x="6951907" y="3406346"/>
            <a:ext cx="1841897" cy="230148"/>
          </a:xfrm>
          <a:prstGeom prst="rect">
            <a:avLst/>
          </a:prstGeom>
          <a:noFill/>
          <a:ln/>
        </p:spPr>
        <p:txBody>
          <a:bodyPr wrap="none" lIns="0" tIns="0" rIns="0" bIns="0" rtlCol="0" anchor="t"/>
          <a:lstStyle/>
          <a:p>
            <a:pPr marL="0" indent="0" algn="l">
              <a:lnSpc>
                <a:spcPts val="1800"/>
              </a:lnSpc>
              <a:buNone/>
            </a:pPr>
            <a:r>
              <a:rPr lang="en-US" b="1" dirty="0">
                <a:solidFill>
                  <a:srgbClr val="4B4A4A"/>
                </a:solidFill>
                <a:latin typeface="Arial" panose="020B0604020202020204" pitchFamily="34" charset="0"/>
                <a:ea typeface="Noto Serif SC Bold" pitchFamily="34" charset="-122"/>
                <a:cs typeface="Arial" panose="020B0604020202020204" pitchFamily="34" charset="0"/>
              </a:rPr>
              <a:t>Weekly Meetings</a:t>
            </a:r>
            <a:endParaRPr lang="en-US" dirty="0">
              <a:latin typeface="Arial" panose="020B0604020202020204" pitchFamily="34" charset="0"/>
              <a:cs typeface="Arial" panose="020B0604020202020204" pitchFamily="34" charset="0"/>
            </a:endParaRPr>
          </a:p>
        </p:txBody>
      </p:sp>
      <p:sp>
        <p:nvSpPr>
          <p:cNvPr id="16" name="Text 12">
            <a:extLst>
              <a:ext uri="{FF2B5EF4-FFF2-40B4-BE49-F238E27FC236}">
                <a16:creationId xmlns:a16="http://schemas.microsoft.com/office/drawing/2014/main" id="{C6663366-4B19-FC74-BB26-35BFB342A124}"/>
              </a:ext>
            </a:extLst>
          </p:cNvPr>
          <p:cNvSpPr/>
          <p:nvPr/>
        </p:nvSpPr>
        <p:spPr>
          <a:xfrm>
            <a:off x="6951907" y="3707086"/>
            <a:ext cx="6695480" cy="715652"/>
          </a:xfrm>
          <a:prstGeom prst="rect">
            <a:avLst/>
          </a:prstGeom>
          <a:noFill/>
          <a:ln/>
        </p:spPr>
        <p:txBody>
          <a:bodyPr wrap="none" lIns="0" tIns="0" rIns="0" bIns="0" rtlCol="0" anchor="t"/>
          <a:lstStyle/>
          <a:p>
            <a:pPr algn="just">
              <a:lnSpc>
                <a:spcPts val="1850"/>
              </a:lnSpc>
            </a:pPr>
            <a:r>
              <a:rPr lang="en-GB" sz="1200" dirty="0">
                <a:latin typeface="Arial" panose="020B0604020202020204" pitchFamily="34" charset="0"/>
                <a:cs typeface="Arial" panose="020B0604020202020204" pitchFamily="34" charset="0"/>
              </a:rPr>
              <a:t>Our weekly online meetings allowed us to review progress, plan next steps, and address any technical</a:t>
            </a:r>
          </a:p>
          <a:p>
            <a:pPr algn="just">
              <a:lnSpc>
                <a:spcPts val="1850"/>
              </a:lnSpc>
            </a:pPr>
            <a:r>
              <a:rPr lang="en-GB" sz="1200" dirty="0">
                <a:latin typeface="Arial" panose="020B0604020202020204" pitchFamily="34" charset="0"/>
                <a:cs typeface="Arial" panose="020B0604020202020204" pitchFamily="34" charset="0"/>
              </a:rPr>
              <a:t>or design challenges as they appeared. These check-ins ensured continuous alignment across the </a:t>
            </a:r>
          </a:p>
          <a:p>
            <a:pPr algn="just">
              <a:lnSpc>
                <a:spcPts val="1850"/>
              </a:lnSpc>
            </a:pPr>
            <a:r>
              <a:rPr lang="en-GB" sz="1200" dirty="0">
                <a:latin typeface="Arial" panose="020B0604020202020204" pitchFamily="34" charset="0"/>
                <a:cs typeface="Arial" panose="020B0604020202020204" pitchFamily="34" charset="0"/>
              </a:rPr>
              <a:t>entire team.</a:t>
            </a:r>
            <a:endParaRPr lang="en-US" sz="1200" dirty="0">
              <a:latin typeface="Arial" panose="020B0604020202020204" pitchFamily="34" charset="0"/>
              <a:cs typeface="Arial" panose="020B0604020202020204" pitchFamily="34" charset="0"/>
            </a:endParaRPr>
          </a:p>
        </p:txBody>
      </p:sp>
      <p:sp>
        <p:nvSpPr>
          <p:cNvPr id="17" name="Shape 14">
            <a:extLst>
              <a:ext uri="{FF2B5EF4-FFF2-40B4-BE49-F238E27FC236}">
                <a16:creationId xmlns:a16="http://schemas.microsoft.com/office/drawing/2014/main" id="{4B922216-C78F-C906-F39E-34237E3362BA}"/>
              </a:ext>
            </a:extLst>
          </p:cNvPr>
          <p:cNvSpPr/>
          <p:nvPr/>
        </p:nvSpPr>
        <p:spPr>
          <a:xfrm>
            <a:off x="6831568" y="4617720"/>
            <a:ext cx="7020520" cy="60960"/>
          </a:xfrm>
          <a:prstGeom prst="roundRect">
            <a:avLst>
              <a:gd name="adj" fmla="val 217551"/>
            </a:avLst>
          </a:prstGeom>
          <a:solidFill>
            <a:srgbClr val="006747"/>
          </a:solidFill>
          <a:ln/>
        </p:spPr>
        <p:txBody>
          <a:bodyPr/>
          <a:lstStyle/>
          <a:p>
            <a:endParaRPr lang="en-US"/>
          </a:p>
        </p:txBody>
      </p:sp>
      <p:sp>
        <p:nvSpPr>
          <p:cNvPr id="18" name="Shape 15">
            <a:extLst>
              <a:ext uri="{FF2B5EF4-FFF2-40B4-BE49-F238E27FC236}">
                <a16:creationId xmlns:a16="http://schemas.microsoft.com/office/drawing/2014/main" id="{702E0078-5373-FD17-E837-DCAC01000898}"/>
              </a:ext>
            </a:extLst>
          </p:cNvPr>
          <p:cNvSpPr/>
          <p:nvPr/>
        </p:nvSpPr>
        <p:spPr>
          <a:xfrm>
            <a:off x="10120789" y="4411980"/>
            <a:ext cx="441960" cy="441960"/>
          </a:xfrm>
          <a:prstGeom prst="roundRect">
            <a:avLst>
              <a:gd name="adj" fmla="val 206897"/>
            </a:avLst>
          </a:prstGeom>
          <a:solidFill>
            <a:srgbClr val="006747"/>
          </a:solidFill>
          <a:ln/>
        </p:spPr>
        <p:txBody>
          <a:bodyPr/>
          <a:lstStyle/>
          <a:p>
            <a:endParaRPr lang="en-US" dirty="0"/>
          </a:p>
        </p:txBody>
      </p:sp>
      <p:sp>
        <p:nvSpPr>
          <p:cNvPr id="19" name="Text 16">
            <a:extLst>
              <a:ext uri="{FF2B5EF4-FFF2-40B4-BE49-F238E27FC236}">
                <a16:creationId xmlns:a16="http://schemas.microsoft.com/office/drawing/2014/main" id="{DC1FBEBC-5E6A-6BFC-A1A4-9CE3C6AF36B7}"/>
              </a:ext>
            </a:extLst>
          </p:cNvPr>
          <p:cNvSpPr/>
          <p:nvPr/>
        </p:nvSpPr>
        <p:spPr>
          <a:xfrm>
            <a:off x="6994088" y="5001339"/>
            <a:ext cx="2166223" cy="230148"/>
          </a:xfrm>
          <a:prstGeom prst="rect">
            <a:avLst/>
          </a:prstGeom>
          <a:noFill/>
          <a:ln/>
        </p:spPr>
        <p:txBody>
          <a:bodyPr wrap="none" lIns="0" tIns="0" rIns="0" bIns="0" rtlCol="0" anchor="t"/>
          <a:lstStyle/>
          <a:p>
            <a:pPr marL="0" indent="0" algn="l">
              <a:lnSpc>
                <a:spcPts val="1800"/>
              </a:lnSpc>
              <a:buNone/>
            </a:pPr>
            <a:r>
              <a:rPr lang="en-US" b="1" dirty="0">
                <a:solidFill>
                  <a:srgbClr val="4B4A4A"/>
                </a:solidFill>
                <a:latin typeface="Arial" panose="020B0604020202020204" pitchFamily="34" charset="0"/>
                <a:ea typeface="Noto Serif SC Bold" pitchFamily="34" charset="-122"/>
                <a:cs typeface="Arial" panose="020B0604020202020204" pitchFamily="34" charset="0"/>
              </a:rPr>
              <a:t>Shared Documentation</a:t>
            </a:r>
            <a:endParaRPr lang="en-US" dirty="0">
              <a:latin typeface="Arial" panose="020B0604020202020204" pitchFamily="34" charset="0"/>
              <a:cs typeface="Arial" panose="020B0604020202020204" pitchFamily="34" charset="0"/>
            </a:endParaRPr>
          </a:p>
        </p:txBody>
      </p:sp>
      <p:sp>
        <p:nvSpPr>
          <p:cNvPr id="20" name="Text 17">
            <a:extLst>
              <a:ext uri="{FF2B5EF4-FFF2-40B4-BE49-F238E27FC236}">
                <a16:creationId xmlns:a16="http://schemas.microsoft.com/office/drawing/2014/main" id="{E5D484F9-9183-8622-7CEF-5F7BA4466545}"/>
              </a:ext>
            </a:extLst>
          </p:cNvPr>
          <p:cNvSpPr/>
          <p:nvPr/>
        </p:nvSpPr>
        <p:spPr>
          <a:xfrm>
            <a:off x="6994088" y="5378768"/>
            <a:ext cx="6695480" cy="851534"/>
          </a:xfrm>
          <a:prstGeom prst="rect">
            <a:avLst/>
          </a:prstGeom>
          <a:noFill/>
          <a:ln/>
        </p:spPr>
        <p:txBody>
          <a:bodyPr wrap="square" lIns="0" tIns="0" rIns="0" bIns="0" rtlCol="0" anchor="t"/>
          <a:lstStyle/>
          <a:p>
            <a:pPr algn="just">
              <a:lnSpc>
                <a:spcPts val="1850"/>
              </a:lnSpc>
            </a:pPr>
            <a:r>
              <a:rPr lang="en-GB" sz="1200" dirty="0">
                <a:latin typeface="Arial" panose="020B0604020202020204" pitchFamily="34" charset="0"/>
                <a:cs typeface="Arial" panose="020B0604020202020204" pitchFamily="34" charset="0"/>
              </a:rPr>
              <a:t>All notes, drafts, reports, and technical specifications were stored in shared repositories. This ensured transparency, prevented duplicated work, and allowed every member to access the latest version of each resource.</a:t>
            </a:r>
            <a:endParaRPr lang="en-US" sz="1200" dirty="0">
              <a:latin typeface="Arial" panose="020B0604020202020204" pitchFamily="34" charset="0"/>
              <a:cs typeface="Arial" panose="020B0604020202020204" pitchFamily="34" charset="0"/>
            </a:endParaRPr>
          </a:p>
        </p:txBody>
      </p:sp>
      <p:sp>
        <p:nvSpPr>
          <p:cNvPr id="21" name="Shape 19">
            <a:extLst>
              <a:ext uri="{FF2B5EF4-FFF2-40B4-BE49-F238E27FC236}">
                <a16:creationId xmlns:a16="http://schemas.microsoft.com/office/drawing/2014/main" id="{5394FD4A-F8D7-87E7-B0D9-30C3A2EE546E}"/>
              </a:ext>
            </a:extLst>
          </p:cNvPr>
          <p:cNvSpPr/>
          <p:nvPr/>
        </p:nvSpPr>
        <p:spPr>
          <a:xfrm>
            <a:off x="6831568" y="6365796"/>
            <a:ext cx="7020520" cy="60960"/>
          </a:xfrm>
          <a:prstGeom prst="roundRect">
            <a:avLst>
              <a:gd name="adj" fmla="val 217551"/>
            </a:avLst>
          </a:prstGeom>
          <a:solidFill>
            <a:srgbClr val="006747"/>
          </a:solidFill>
          <a:ln/>
        </p:spPr>
        <p:txBody>
          <a:bodyPr/>
          <a:lstStyle/>
          <a:p>
            <a:endParaRPr lang="en-US"/>
          </a:p>
        </p:txBody>
      </p:sp>
      <p:sp>
        <p:nvSpPr>
          <p:cNvPr id="22" name="Shape 20">
            <a:extLst>
              <a:ext uri="{FF2B5EF4-FFF2-40B4-BE49-F238E27FC236}">
                <a16:creationId xmlns:a16="http://schemas.microsoft.com/office/drawing/2014/main" id="{0129B9B7-2610-7DF1-D7EB-07A5859F2473}"/>
              </a:ext>
            </a:extLst>
          </p:cNvPr>
          <p:cNvSpPr/>
          <p:nvPr/>
        </p:nvSpPr>
        <p:spPr>
          <a:xfrm>
            <a:off x="10120789" y="6160056"/>
            <a:ext cx="441960" cy="441960"/>
          </a:xfrm>
          <a:prstGeom prst="roundRect">
            <a:avLst>
              <a:gd name="adj" fmla="val 206897"/>
            </a:avLst>
          </a:prstGeom>
          <a:solidFill>
            <a:srgbClr val="006747"/>
          </a:solidFill>
          <a:ln/>
        </p:spPr>
        <p:txBody>
          <a:bodyPr/>
          <a:lstStyle/>
          <a:p>
            <a:endParaRPr lang="en-US" dirty="0"/>
          </a:p>
        </p:txBody>
      </p:sp>
      <p:sp>
        <p:nvSpPr>
          <p:cNvPr id="23" name="Text 21">
            <a:extLst>
              <a:ext uri="{FF2B5EF4-FFF2-40B4-BE49-F238E27FC236}">
                <a16:creationId xmlns:a16="http://schemas.microsoft.com/office/drawing/2014/main" id="{BBCBEACF-36A4-1079-0DF0-7EDBD564D15E}"/>
              </a:ext>
            </a:extLst>
          </p:cNvPr>
          <p:cNvSpPr/>
          <p:nvPr/>
        </p:nvSpPr>
        <p:spPr>
          <a:xfrm>
            <a:off x="6994088" y="6679991"/>
            <a:ext cx="1841897" cy="230148"/>
          </a:xfrm>
          <a:prstGeom prst="rect">
            <a:avLst/>
          </a:prstGeom>
          <a:noFill/>
          <a:ln/>
        </p:spPr>
        <p:txBody>
          <a:bodyPr wrap="none" lIns="0" tIns="0" rIns="0" bIns="0" rtlCol="0" anchor="t"/>
          <a:lstStyle/>
          <a:p>
            <a:pPr marL="0" indent="0" algn="l">
              <a:lnSpc>
                <a:spcPts val="1800"/>
              </a:lnSpc>
              <a:buNone/>
            </a:pPr>
            <a:r>
              <a:rPr lang="en-US" b="1" dirty="0">
                <a:solidFill>
                  <a:srgbClr val="4B4A4A"/>
                </a:solidFill>
                <a:latin typeface="Arial" panose="020B0604020202020204" pitchFamily="34" charset="0"/>
                <a:ea typeface="Noto Serif SC Bold" pitchFamily="34" charset="-122"/>
                <a:cs typeface="Arial" panose="020B0604020202020204" pitchFamily="34" charset="0"/>
              </a:rPr>
              <a:t>Clear Task Division</a:t>
            </a:r>
            <a:endParaRPr lang="en-US" dirty="0">
              <a:latin typeface="Arial" panose="020B0604020202020204" pitchFamily="34" charset="0"/>
              <a:cs typeface="Arial" panose="020B0604020202020204" pitchFamily="34" charset="0"/>
            </a:endParaRPr>
          </a:p>
        </p:txBody>
      </p:sp>
      <p:sp>
        <p:nvSpPr>
          <p:cNvPr id="24" name="Text 22">
            <a:extLst>
              <a:ext uri="{FF2B5EF4-FFF2-40B4-BE49-F238E27FC236}">
                <a16:creationId xmlns:a16="http://schemas.microsoft.com/office/drawing/2014/main" id="{CA570723-63F3-4E23-60D2-B255BDBACCD9}"/>
              </a:ext>
            </a:extLst>
          </p:cNvPr>
          <p:cNvSpPr/>
          <p:nvPr/>
        </p:nvSpPr>
        <p:spPr>
          <a:xfrm>
            <a:off x="6994088" y="7028020"/>
            <a:ext cx="6695480" cy="609482"/>
          </a:xfrm>
          <a:prstGeom prst="rect">
            <a:avLst/>
          </a:prstGeom>
          <a:noFill/>
          <a:ln/>
        </p:spPr>
        <p:txBody>
          <a:bodyPr wrap="none" lIns="0" tIns="0" rIns="0" bIns="0" rtlCol="0" anchor="t"/>
          <a:lstStyle/>
          <a:p>
            <a:pPr>
              <a:lnSpc>
                <a:spcPts val="1850"/>
              </a:lnSpc>
            </a:pPr>
            <a:r>
              <a:rPr lang="en-GB" sz="1200" dirty="0">
                <a:latin typeface="Arial" panose="020B0604020202020204" pitchFamily="34" charset="0"/>
                <a:cs typeface="Arial" panose="020B0604020202020204" pitchFamily="34" charset="0"/>
              </a:rPr>
              <a:t>Each team member had a clearly defined role based on their expertise, helping us work efficiently </a:t>
            </a:r>
          </a:p>
          <a:p>
            <a:pPr>
              <a:lnSpc>
                <a:spcPts val="1850"/>
              </a:lnSpc>
            </a:pPr>
            <a:r>
              <a:rPr lang="en-GB" sz="1200" dirty="0">
                <a:latin typeface="Arial" panose="020B0604020202020204" pitchFamily="34" charset="0"/>
                <a:cs typeface="Arial" panose="020B0604020202020204" pitchFamily="34" charset="0"/>
              </a:rPr>
              <a:t>and avoid confusion. This clear structure ensured smooth collaboration during development.</a:t>
            </a:r>
            <a:endParaRPr lang="en-US" sz="1200" dirty="0">
              <a:latin typeface="Arial" panose="020B0604020202020204" pitchFamily="34" charset="0"/>
              <a:cs typeface="Arial" panose="020B0604020202020204" pitchFamily="34" charset="0"/>
            </a:endParaRPr>
          </a:p>
        </p:txBody>
      </p:sp>
      <p:sp>
        <p:nvSpPr>
          <p:cNvPr id="25" name="Shape 10">
            <a:extLst>
              <a:ext uri="{FF2B5EF4-FFF2-40B4-BE49-F238E27FC236}">
                <a16:creationId xmlns:a16="http://schemas.microsoft.com/office/drawing/2014/main" id="{C105258C-44A7-6ABB-808A-48CF4A824C8B}"/>
              </a:ext>
            </a:extLst>
          </p:cNvPr>
          <p:cNvSpPr/>
          <p:nvPr/>
        </p:nvSpPr>
        <p:spPr>
          <a:xfrm>
            <a:off x="10120789" y="2899648"/>
            <a:ext cx="441960" cy="441960"/>
          </a:xfrm>
          <a:prstGeom prst="roundRect">
            <a:avLst>
              <a:gd name="adj" fmla="val 206897"/>
            </a:avLst>
          </a:prstGeom>
          <a:solidFill>
            <a:srgbClr val="006747"/>
          </a:solidFill>
          <a:ln/>
        </p:spPr>
        <p:txBody>
          <a:bodyPr/>
          <a:lstStyle/>
          <a:p>
            <a:endParaRPr lang="en-US" dirty="0"/>
          </a:p>
        </p:txBody>
      </p:sp>
      <p:pic>
        <p:nvPicPr>
          <p:cNvPr id="26" name="Image 3" descr="preencoded.png">
            <a:extLst>
              <a:ext uri="{FF2B5EF4-FFF2-40B4-BE49-F238E27FC236}">
                <a16:creationId xmlns:a16="http://schemas.microsoft.com/office/drawing/2014/main" id="{D17F544E-33C6-8E21-A247-219C827CAFE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195949" y="2948761"/>
            <a:ext cx="309444" cy="309444"/>
          </a:xfrm>
          <a:prstGeom prst="rect">
            <a:avLst/>
          </a:prstGeom>
        </p:spPr>
      </p:pic>
      <p:pic>
        <p:nvPicPr>
          <p:cNvPr id="27" name="Image 4" descr="preencoded.png">
            <a:extLst>
              <a:ext uri="{FF2B5EF4-FFF2-40B4-BE49-F238E27FC236}">
                <a16:creationId xmlns:a16="http://schemas.microsoft.com/office/drawing/2014/main" id="{DD1D3B46-9715-2179-4F07-41EE09490257}"/>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186987" y="4472285"/>
            <a:ext cx="309444" cy="309444"/>
          </a:xfrm>
          <a:prstGeom prst="rect">
            <a:avLst/>
          </a:prstGeom>
        </p:spPr>
      </p:pic>
      <p:pic>
        <p:nvPicPr>
          <p:cNvPr id="28" name="Image 5" descr="preencoded.png">
            <a:extLst>
              <a:ext uri="{FF2B5EF4-FFF2-40B4-BE49-F238E27FC236}">
                <a16:creationId xmlns:a16="http://schemas.microsoft.com/office/drawing/2014/main" id="{5B2AD938-E160-B3B4-4A95-B4BB39114C6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186987" y="6211074"/>
            <a:ext cx="309444" cy="309444"/>
          </a:xfrm>
          <a:prstGeom prst="rect">
            <a:avLst/>
          </a:prstGeom>
        </p:spPr>
      </p:pic>
      <p:pic>
        <p:nvPicPr>
          <p:cNvPr id="33" name="Image 2" descr="preencoded.png">
            <a:extLst>
              <a:ext uri="{FF2B5EF4-FFF2-40B4-BE49-F238E27FC236}">
                <a16:creationId xmlns:a16="http://schemas.microsoft.com/office/drawing/2014/main" id="{F866EFEA-1C4B-8432-1D71-641E95FEB5A3}"/>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0195949" y="1489202"/>
            <a:ext cx="309324" cy="309324"/>
          </a:xfrm>
          <a:prstGeom prst="rect">
            <a:avLst/>
          </a:prstGeom>
        </p:spPr>
      </p:pic>
    </p:spTree>
    <p:extLst>
      <p:ext uri="{BB962C8B-B14F-4D97-AF65-F5344CB8AC3E}">
        <p14:creationId xmlns:p14="http://schemas.microsoft.com/office/powerpoint/2010/main" val="3533205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A4F6A-BE81-3218-EDFA-76AFB7541DB5}"/>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9A37D44C-8EC2-B6FF-04C6-18D01A5D663C}"/>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pic>
        <p:nvPicPr>
          <p:cNvPr id="3" name="Image 0" descr="preencoded.png">
            <a:extLst>
              <a:ext uri="{FF2B5EF4-FFF2-40B4-BE49-F238E27FC236}">
                <a16:creationId xmlns:a16="http://schemas.microsoft.com/office/drawing/2014/main" id="{6328AEED-C54F-D6F4-E358-9EA8090A9087}"/>
              </a:ext>
            </a:extLst>
          </p:cNvPr>
          <p:cNvPicPr>
            <a:picLocks noChangeAspect="1"/>
          </p:cNvPicPr>
          <p:nvPr/>
        </p:nvPicPr>
        <p:blipFill>
          <a:blip r:embed="rId3"/>
          <a:stretch>
            <a:fillRect/>
          </a:stretch>
        </p:blipFill>
        <p:spPr>
          <a:xfrm>
            <a:off x="433506" y="243840"/>
            <a:ext cx="5327213" cy="7741920"/>
          </a:xfrm>
          <a:prstGeom prst="rect">
            <a:avLst/>
          </a:prstGeom>
        </p:spPr>
      </p:pic>
      <p:sp>
        <p:nvSpPr>
          <p:cNvPr id="4" name="Text 0">
            <a:extLst>
              <a:ext uri="{FF2B5EF4-FFF2-40B4-BE49-F238E27FC236}">
                <a16:creationId xmlns:a16="http://schemas.microsoft.com/office/drawing/2014/main" id="{FA060DB4-002D-4817-B928-B737DCA8A546}"/>
              </a:ext>
            </a:extLst>
          </p:cNvPr>
          <p:cNvSpPr/>
          <p:nvPr/>
        </p:nvSpPr>
        <p:spPr>
          <a:xfrm>
            <a:off x="8761095" y="629959"/>
            <a:ext cx="4282083" cy="310158"/>
          </a:xfrm>
          <a:prstGeom prst="rect">
            <a:avLst/>
          </a:prstGeom>
          <a:noFill/>
          <a:ln/>
        </p:spPr>
        <p:txBody>
          <a:bodyPr wrap="none" lIns="0" tIns="0" rIns="0" bIns="0" rtlCol="0" anchor="t"/>
          <a:lstStyle/>
          <a:p>
            <a:pPr marL="0" indent="0" algn="l">
              <a:lnSpc>
                <a:spcPts val="2400"/>
              </a:lnSpc>
              <a:buNone/>
            </a:pPr>
            <a:r>
              <a:rPr lang="en-US" sz="2400" b="1" dirty="0">
                <a:solidFill>
                  <a:srgbClr val="006747"/>
                </a:solidFill>
                <a:latin typeface="Arial" panose="020B0604020202020204" pitchFamily="34" charset="0"/>
                <a:ea typeface="Noto Serif SC Bold" pitchFamily="34" charset="-122"/>
                <a:cs typeface="Arial" panose="020B0604020202020204" pitchFamily="34" charset="0"/>
              </a:rPr>
              <a:t>Community Clean Council Project</a:t>
            </a:r>
            <a:endParaRPr lang="en-US" sz="2400" dirty="0">
              <a:latin typeface="Arial" panose="020B0604020202020204" pitchFamily="34" charset="0"/>
              <a:cs typeface="Arial" panose="020B0604020202020204" pitchFamily="34" charset="0"/>
            </a:endParaRPr>
          </a:p>
        </p:txBody>
      </p:sp>
      <p:sp>
        <p:nvSpPr>
          <p:cNvPr id="5" name="Text 1">
            <a:extLst>
              <a:ext uri="{FF2B5EF4-FFF2-40B4-BE49-F238E27FC236}">
                <a16:creationId xmlns:a16="http://schemas.microsoft.com/office/drawing/2014/main" id="{8C15E1D8-CD21-BAC5-6EAD-071AADE1B85C}"/>
              </a:ext>
            </a:extLst>
          </p:cNvPr>
          <p:cNvSpPr/>
          <p:nvPr/>
        </p:nvSpPr>
        <p:spPr>
          <a:xfrm>
            <a:off x="6280190" y="2873335"/>
            <a:ext cx="4961811" cy="620078"/>
          </a:xfrm>
          <a:prstGeom prst="rect">
            <a:avLst/>
          </a:prstGeom>
          <a:noFill/>
          <a:ln/>
        </p:spPr>
        <p:txBody>
          <a:bodyPr wrap="none" lIns="0" tIns="0" rIns="0" bIns="0" rtlCol="0" anchor="t"/>
          <a:lstStyle/>
          <a:p>
            <a:pPr marL="0" indent="0" algn="l">
              <a:lnSpc>
                <a:spcPts val="4850"/>
              </a:lnSpc>
              <a:buNone/>
            </a:pPr>
            <a:r>
              <a:rPr lang="en-US" sz="39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Marina Munteanu</a:t>
            </a:r>
            <a:endParaRPr lang="en-US" sz="3900" dirty="0">
              <a:solidFill>
                <a:schemeClr val="tx2">
                  <a:lumMod val="50000"/>
                </a:schemeClr>
              </a:solidFill>
              <a:latin typeface="Arial" panose="020B0604020202020204" pitchFamily="34" charset="0"/>
              <a:cs typeface="Arial" panose="020B0604020202020204" pitchFamily="34" charset="0"/>
            </a:endParaRPr>
          </a:p>
        </p:txBody>
      </p:sp>
      <p:sp>
        <p:nvSpPr>
          <p:cNvPr id="6" name="Text 2">
            <a:extLst>
              <a:ext uri="{FF2B5EF4-FFF2-40B4-BE49-F238E27FC236}">
                <a16:creationId xmlns:a16="http://schemas.microsoft.com/office/drawing/2014/main" id="{D01176BE-C4DE-5067-D0F0-6A961888150E}"/>
              </a:ext>
            </a:extLst>
          </p:cNvPr>
          <p:cNvSpPr/>
          <p:nvPr/>
        </p:nvSpPr>
        <p:spPr>
          <a:xfrm>
            <a:off x="6280190" y="3572708"/>
            <a:ext cx="5658922" cy="620078"/>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Arial" panose="020B0604020202020204" pitchFamily="34" charset="0"/>
                <a:ea typeface="Noto Serif SC Bold" pitchFamily="34" charset="-122"/>
                <a:cs typeface="Arial" panose="020B0604020202020204" pitchFamily="34" charset="0"/>
              </a:rPr>
              <a:t>Backend &amp; Cloud Lead</a:t>
            </a:r>
            <a:endParaRPr lang="en-US" sz="3900" dirty="0">
              <a:latin typeface="Arial" panose="020B0604020202020204" pitchFamily="34" charset="0"/>
              <a:cs typeface="Arial" panose="020B0604020202020204" pitchFamily="34" charset="0"/>
            </a:endParaRPr>
          </a:p>
        </p:txBody>
      </p:sp>
      <p:sp>
        <p:nvSpPr>
          <p:cNvPr id="7" name="Text 3">
            <a:extLst>
              <a:ext uri="{FF2B5EF4-FFF2-40B4-BE49-F238E27FC236}">
                <a16:creationId xmlns:a16="http://schemas.microsoft.com/office/drawing/2014/main" id="{E30184AF-7F0E-226D-5B03-0374F10396E4}"/>
              </a:ext>
            </a:extLst>
          </p:cNvPr>
          <p:cNvSpPr/>
          <p:nvPr/>
        </p:nvSpPr>
        <p:spPr>
          <a:xfrm>
            <a:off x="6280190" y="4490442"/>
            <a:ext cx="7556421" cy="396954"/>
          </a:xfrm>
          <a:prstGeom prst="rect">
            <a:avLst/>
          </a:prstGeom>
          <a:noFill/>
          <a:ln/>
        </p:spPr>
        <p:txBody>
          <a:bodyPr wrap="none" lIns="0" tIns="0" rIns="0" bIns="0" rtlCol="0" anchor="t"/>
          <a:lstStyle/>
          <a:p>
            <a:pPr marL="0" indent="0" algn="l">
              <a:lnSpc>
                <a:spcPts val="3100"/>
              </a:lnSpc>
              <a:buNone/>
            </a:pPr>
            <a:r>
              <a:rPr lang="en-US" sz="2000" dirty="0">
                <a:solidFill>
                  <a:srgbClr val="4B4A4A"/>
                </a:solidFill>
                <a:latin typeface="Arial" panose="020B0604020202020204" pitchFamily="34" charset="0"/>
                <a:ea typeface="Geist" pitchFamily="34" charset="-122"/>
                <a:cs typeface="Arial" panose="020B0604020202020204" pitchFamily="34" charset="0"/>
              </a:rPr>
              <a:t>Backend Logic, Cloud Infrastructure, Real-Time Data Processing.</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1603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C070CD-B7B9-9C7B-7075-E76041748551}"/>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C7C4024-675C-4A53-050B-77CCBD0A9F53}"/>
              </a:ext>
            </a:extLst>
          </p:cNvPr>
          <p:cNvSpPr/>
          <p:nvPr/>
        </p:nvSpPr>
        <p:spPr>
          <a:xfrm>
            <a:off x="433507"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4" name="Rectangle: Rounded Corners 3">
            <a:extLst>
              <a:ext uri="{FF2B5EF4-FFF2-40B4-BE49-F238E27FC236}">
                <a16:creationId xmlns:a16="http://schemas.microsoft.com/office/drawing/2014/main" id="{67CB95C1-949D-689C-DFB7-FC216DEE0630}"/>
              </a:ext>
            </a:extLst>
          </p:cNvPr>
          <p:cNvSpPr/>
          <p:nvPr/>
        </p:nvSpPr>
        <p:spPr>
          <a:xfrm>
            <a:off x="9410516" y="1673686"/>
            <a:ext cx="3908891" cy="4037548"/>
          </a:xfrm>
          <a:prstGeom prst="roundRect">
            <a:avLst/>
          </a:prstGeom>
          <a:solidFill>
            <a:srgbClr val="D6F3EA">
              <a:alpha val="90000"/>
            </a:srgbClr>
          </a:solidFill>
          <a:ln>
            <a:solidFill>
              <a:schemeClr val="accent3">
                <a:lumMod val="20000"/>
                <a:lumOff val="80000"/>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1100" dirty="0">
              <a:solidFill>
                <a:schemeClr val="tx1"/>
              </a:solidFill>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endParaRPr lang="en-US" sz="1100" dirty="0">
              <a:solidFill>
                <a:schemeClr val="tx1"/>
              </a:solidFill>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91EA1951-EA1D-5F68-7AF9-DC8E53622B50}"/>
              </a:ext>
            </a:extLst>
          </p:cNvPr>
          <p:cNvSpPr/>
          <p:nvPr/>
        </p:nvSpPr>
        <p:spPr>
          <a:xfrm>
            <a:off x="1374004" y="1668833"/>
            <a:ext cx="3887371" cy="4033639"/>
          </a:xfrm>
          <a:prstGeom prst="roundRect">
            <a:avLst/>
          </a:prstGeom>
          <a:solidFill>
            <a:srgbClr val="D6F3EA">
              <a:alpha val="89804"/>
            </a:srgbClr>
          </a:solidFill>
          <a:ln>
            <a:solidFill>
              <a:schemeClr val="accent3">
                <a:lumMod val="20000"/>
                <a:lumOff val="80000"/>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50000"/>
                </a:schemeClr>
              </a:solidFill>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E48CEFCB-B568-92B9-980D-6AEECB280C33}"/>
              </a:ext>
            </a:extLst>
          </p:cNvPr>
          <p:cNvSpPr/>
          <p:nvPr/>
        </p:nvSpPr>
        <p:spPr>
          <a:xfrm>
            <a:off x="5351973" y="1673687"/>
            <a:ext cx="3983288" cy="4037548"/>
          </a:xfrm>
          <a:prstGeom prst="roundRect">
            <a:avLst/>
          </a:prstGeom>
          <a:solidFill>
            <a:srgbClr val="D6F3EA">
              <a:alpha val="90000"/>
            </a:srgbClr>
          </a:solidFill>
          <a:ln>
            <a:solidFill>
              <a:schemeClr val="accent3">
                <a:lumMod val="20000"/>
                <a:lumOff val="80000"/>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B1C495D1-28DF-8621-77D8-C6CBEFCCD8B2}"/>
              </a:ext>
            </a:extLst>
          </p:cNvPr>
          <p:cNvSpPr txBox="1"/>
          <p:nvPr/>
        </p:nvSpPr>
        <p:spPr>
          <a:xfrm>
            <a:off x="4171163" y="624566"/>
            <a:ext cx="6172200" cy="479234"/>
          </a:xfrm>
          <a:prstGeom prst="rect">
            <a:avLst/>
          </a:prstGeom>
          <a:noFill/>
        </p:spPr>
        <p:txBody>
          <a:bodyPr wrap="square">
            <a:spAutoFit/>
          </a:bodyPr>
          <a:lstStyle/>
          <a:p>
            <a:pPr marL="0" indent="0" algn="ctr">
              <a:lnSpc>
                <a:spcPts val="3000"/>
              </a:lnSpc>
              <a:buNone/>
            </a:pPr>
            <a:r>
              <a:rPr lang="en-US" sz="2800" b="1" dirty="0">
                <a:solidFill>
                  <a:srgbClr val="006747"/>
                </a:solidFill>
                <a:latin typeface="Times New Roman" panose="02020603050405020304" pitchFamily="18" charset="0"/>
                <a:ea typeface="Noto Serif SC Bold" pitchFamily="34" charset="-122"/>
                <a:cs typeface="Times New Roman" panose="02020603050405020304" pitchFamily="18" charset="0"/>
              </a:rPr>
              <a:t>Backend &amp; Cloud in Our Project</a:t>
            </a:r>
            <a:endParaRPr lang="en-US" sz="2800" dirty="0">
              <a:latin typeface="Times New Roman" panose="02020603050405020304" pitchFamily="18" charset="0"/>
              <a:cs typeface="Times New Roman" panose="02020603050405020304" pitchFamily="18" charset="0"/>
            </a:endParaRPr>
          </a:p>
        </p:txBody>
      </p:sp>
      <p:sp>
        <p:nvSpPr>
          <p:cNvPr id="8" name="Rectangle: Rounded Corners 7">
            <a:extLst>
              <a:ext uri="{FF2B5EF4-FFF2-40B4-BE49-F238E27FC236}">
                <a16:creationId xmlns:a16="http://schemas.microsoft.com/office/drawing/2014/main" id="{991FC8DB-12BF-FB43-5EF1-01CFB198CBCA}"/>
              </a:ext>
            </a:extLst>
          </p:cNvPr>
          <p:cNvSpPr/>
          <p:nvPr/>
        </p:nvSpPr>
        <p:spPr>
          <a:xfrm>
            <a:off x="1550648" y="4911697"/>
            <a:ext cx="3556646" cy="581972"/>
          </a:xfrm>
          <a:prstGeom prst="round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000" dirty="0">
                <a:solidFill>
                  <a:schemeClr val="tx1"/>
                </a:solidFill>
                <a:latin typeface="Arial" panose="020B0604020202020204" pitchFamily="34" charset="0"/>
                <a:cs typeface="Arial" panose="020B0604020202020204" pitchFamily="34" charset="0"/>
              </a:rPr>
              <a:t>    “The backend processes data, applies logic, and</a:t>
            </a:r>
          </a:p>
          <a:p>
            <a:pPr algn="just"/>
            <a:r>
              <a:rPr lang="en-GB" sz="1000" dirty="0">
                <a:solidFill>
                  <a:schemeClr val="tx1"/>
                </a:solidFill>
                <a:latin typeface="Arial" panose="020B0604020202020204" pitchFamily="34" charset="0"/>
                <a:cs typeface="Arial" panose="020B0604020202020204" pitchFamily="34" charset="0"/>
              </a:rPr>
              <a:t>    connects the user interface with the server.” </a:t>
            </a:r>
          </a:p>
          <a:p>
            <a:pPr algn="just"/>
            <a:r>
              <a:rPr lang="en-GB" sz="1000" b="1" dirty="0">
                <a:solidFill>
                  <a:schemeClr val="tx1"/>
                </a:solidFill>
                <a:latin typeface="Arial" panose="020B0604020202020204" pitchFamily="34" charset="0"/>
                <a:cs typeface="Arial" panose="020B0604020202020204" pitchFamily="34" charset="0"/>
              </a:rPr>
              <a:t>                            Mozilla Developer Network (MDN),2024</a:t>
            </a:r>
            <a:endParaRPr lang="en-US" sz="1000" b="1" dirty="0">
              <a:solidFill>
                <a:schemeClr val="tx1"/>
              </a:solidFill>
              <a:latin typeface="Arial" panose="020B0604020202020204" pitchFamily="34" charset="0"/>
              <a:cs typeface="Arial" panose="020B0604020202020204" pitchFamily="34" charset="0"/>
            </a:endParaRPr>
          </a:p>
        </p:txBody>
      </p:sp>
      <p:sp>
        <p:nvSpPr>
          <p:cNvPr id="9" name="Rectangle: Rounded Corners 8">
            <a:extLst>
              <a:ext uri="{FF2B5EF4-FFF2-40B4-BE49-F238E27FC236}">
                <a16:creationId xmlns:a16="http://schemas.microsoft.com/office/drawing/2014/main" id="{06BA102C-FA6E-AD75-B535-0618BC8EDC6F}"/>
              </a:ext>
            </a:extLst>
          </p:cNvPr>
          <p:cNvSpPr/>
          <p:nvPr/>
        </p:nvSpPr>
        <p:spPr>
          <a:xfrm>
            <a:off x="1851432" y="7410021"/>
            <a:ext cx="10194141" cy="307777"/>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Arial" panose="020B0604020202020204" pitchFamily="34" charset="0"/>
                <a:cs typeface="Arial" panose="020B0604020202020204" pitchFamily="34" charset="0"/>
              </a:rPr>
              <a:t>“ My role is to design how the application processes, stores, and delivers data using backend logic and cloud infrastructure.”</a:t>
            </a:r>
            <a:endParaRPr lang="en-US" sz="1200" dirty="0">
              <a:solidFill>
                <a:schemeClr val="tx1"/>
              </a:solidFill>
              <a:latin typeface="Arial" panose="020B0604020202020204" pitchFamily="34" charset="0"/>
              <a:cs typeface="Arial" panose="020B0604020202020204" pitchFamily="34" charset="0"/>
            </a:endParaRPr>
          </a:p>
        </p:txBody>
      </p:sp>
      <p:sp>
        <p:nvSpPr>
          <p:cNvPr id="10" name="Flowchart: Connector 9">
            <a:extLst>
              <a:ext uri="{FF2B5EF4-FFF2-40B4-BE49-F238E27FC236}">
                <a16:creationId xmlns:a16="http://schemas.microsoft.com/office/drawing/2014/main" id="{879C5E29-5D5D-1E7D-EF01-F8E1E4E76C82}"/>
              </a:ext>
            </a:extLst>
          </p:cNvPr>
          <p:cNvSpPr/>
          <p:nvPr/>
        </p:nvSpPr>
        <p:spPr>
          <a:xfrm>
            <a:off x="3138503" y="1781105"/>
            <a:ext cx="429048" cy="415193"/>
          </a:xfrm>
          <a:prstGeom prst="flowChartConnector">
            <a:avLst/>
          </a:prstGeom>
          <a:solidFill>
            <a:srgbClr val="81FF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lowchart: Connector 10">
            <a:extLst>
              <a:ext uri="{FF2B5EF4-FFF2-40B4-BE49-F238E27FC236}">
                <a16:creationId xmlns:a16="http://schemas.microsoft.com/office/drawing/2014/main" id="{03C81882-8107-7E7C-ED74-737C9ED5A562}"/>
              </a:ext>
            </a:extLst>
          </p:cNvPr>
          <p:cNvSpPr/>
          <p:nvPr/>
        </p:nvSpPr>
        <p:spPr>
          <a:xfrm>
            <a:off x="11033881" y="1833967"/>
            <a:ext cx="387861" cy="353278"/>
          </a:xfrm>
          <a:prstGeom prst="flowChartConnector">
            <a:avLst/>
          </a:prstGeom>
          <a:solidFill>
            <a:srgbClr val="81FF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lowchart: Connector 11">
            <a:extLst>
              <a:ext uri="{FF2B5EF4-FFF2-40B4-BE49-F238E27FC236}">
                <a16:creationId xmlns:a16="http://schemas.microsoft.com/office/drawing/2014/main" id="{04618536-E478-6258-A0DF-8E0F55C689A4}"/>
              </a:ext>
            </a:extLst>
          </p:cNvPr>
          <p:cNvSpPr/>
          <p:nvPr/>
        </p:nvSpPr>
        <p:spPr>
          <a:xfrm>
            <a:off x="7068005" y="1849720"/>
            <a:ext cx="383700" cy="383700"/>
          </a:xfrm>
          <a:prstGeom prst="flowChartConnector">
            <a:avLst/>
          </a:prstGeom>
          <a:solidFill>
            <a:srgbClr val="81FFDE"/>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descr="Server outline">
            <a:extLst>
              <a:ext uri="{FF2B5EF4-FFF2-40B4-BE49-F238E27FC236}">
                <a16:creationId xmlns:a16="http://schemas.microsoft.com/office/drawing/2014/main" id="{1D4C2E3A-F596-EAB0-EB63-6020D4CC59C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15936" y="1874860"/>
            <a:ext cx="262573" cy="262573"/>
          </a:xfrm>
          <a:prstGeom prst="rect">
            <a:avLst/>
          </a:prstGeom>
        </p:spPr>
      </p:pic>
      <p:pic>
        <p:nvPicPr>
          <p:cNvPr id="14" name="Graphic 13" descr="Cloud outline">
            <a:extLst>
              <a:ext uri="{FF2B5EF4-FFF2-40B4-BE49-F238E27FC236}">
                <a16:creationId xmlns:a16="http://schemas.microsoft.com/office/drawing/2014/main" id="{5DC8C650-BE3B-8507-503E-296B420D7B4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93570" y="1859858"/>
            <a:ext cx="327387" cy="327387"/>
          </a:xfrm>
          <a:prstGeom prst="rect">
            <a:avLst/>
          </a:prstGeom>
        </p:spPr>
      </p:pic>
      <p:pic>
        <p:nvPicPr>
          <p:cNvPr id="15" name="Graphic 14" descr="Shield Tick outline">
            <a:extLst>
              <a:ext uri="{FF2B5EF4-FFF2-40B4-BE49-F238E27FC236}">
                <a16:creationId xmlns:a16="http://schemas.microsoft.com/office/drawing/2014/main" id="{F6ACFD31-8F81-5574-3F13-79778DCE1BD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100990" y="1901169"/>
            <a:ext cx="236264" cy="236264"/>
          </a:xfrm>
          <a:prstGeom prst="rect">
            <a:avLst/>
          </a:prstGeom>
        </p:spPr>
      </p:pic>
      <p:sp>
        <p:nvSpPr>
          <p:cNvPr id="16" name="TextBox 15">
            <a:extLst>
              <a:ext uri="{FF2B5EF4-FFF2-40B4-BE49-F238E27FC236}">
                <a16:creationId xmlns:a16="http://schemas.microsoft.com/office/drawing/2014/main" id="{A288F716-EA21-F4B4-9892-70C7610A2E97}"/>
              </a:ext>
            </a:extLst>
          </p:cNvPr>
          <p:cNvSpPr txBox="1"/>
          <p:nvPr/>
        </p:nvSpPr>
        <p:spPr>
          <a:xfrm>
            <a:off x="1928542" y="2233420"/>
            <a:ext cx="2723823" cy="646331"/>
          </a:xfrm>
          <a:prstGeom prst="rect">
            <a:avLst/>
          </a:prstGeom>
          <a:noFill/>
        </p:spPr>
        <p:txBody>
          <a:bodyPr wrap="non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Backend ( Server Logic )</a:t>
            </a:r>
            <a:endParaRPr lang="en-US" dirty="0">
              <a:solidFill>
                <a:schemeClr val="accent1">
                  <a:lumMod val="50000"/>
                </a:schemeClr>
              </a:solidFill>
              <a:latin typeface="Arial" panose="020B0604020202020204" pitchFamily="34" charset="0"/>
              <a:cs typeface="Arial" panose="020B0604020202020204" pitchFamily="34" charset="0"/>
            </a:endParaRPr>
          </a:p>
          <a:p>
            <a:endParaRPr lang="en-US" dirty="0"/>
          </a:p>
        </p:txBody>
      </p:sp>
      <p:sp>
        <p:nvSpPr>
          <p:cNvPr id="17" name="TextBox 16">
            <a:extLst>
              <a:ext uri="{FF2B5EF4-FFF2-40B4-BE49-F238E27FC236}">
                <a16:creationId xmlns:a16="http://schemas.microsoft.com/office/drawing/2014/main" id="{948268C4-3629-AD09-EBC6-27F8FF0F265D}"/>
              </a:ext>
            </a:extLst>
          </p:cNvPr>
          <p:cNvSpPr txBox="1"/>
          <p:nvPr/>
        </p:nvSpPr>
        <p:spPr>
          <a:xfrm>
            <a:off x="5506055" y="2265236"/>
            <a:ext cx="3813865" cy="646331"/>
          </a:xfrm>
          <a:prstGeom prst="rect">
            <a:avLst/>
          </a:prstGeom>
          <a:noFill/>
        </p:spPr>
        <p:txBody>
          <a:bodyPr wrap="non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Cloud (Infrastructure &amp; Scalability)</a:t>
            </a:r>
            <a:endParaRPr lang="en-US" dirty="0">
              <a:solidFill>
                <a:schemeClr val="accent1">
                  <a:lumMod val="50000"/>
                </a:schemeClr>
              </a:solidFill>
              <a:latin typeface="Arial" panose="020B0604020202020204" pitchFamily="34" charset="0"/>
              <a:cs typeface="Arial" panose="020B0604020202020204" pitchFamily="34" charset="0"/>
            </a:endParaRPr>
          </a:p>
          <a:p>
            <a:endParaRPr lang="en-US" dirty="0"/>
          </a:p>
        </p:txBody>
      </p:sp>
      <p:sp>
        <p:nvSpPr>
          <p:cNvPr id="18" name="TextBox 17">
            <a:extLst>
              <a:ext uri="{FF2B5EF4-FFF2-40B4-BE49-F238E27FC236}">
                <a16:creationId xmlns:a16="http://schemas.microsoft.com/office/drawing/2014/main" id="{3C91DF95-FAD0-B540-393F-F87401CA6544}"/>
              </a:ext>
            </a:extLst>
          </p:cNvPr>
          <p:cNvSpPr txBox="1"/>
          <p:nvPr/>
        </p:nvSpPr>
        <p:spPr>
          <a:xfrm>
            <a:off x="9667560" y="2233420"/>
            <a:ext cx="3326552" cy="646331"/>
          </a:xfrm>
          <a:prstGeom prst="rect">
            <a:avLst/>
          </a:prstGeom>
          <a:noFill/>
        </p:spPr>
        <p:txBody>
          <a:bodyPr wrap="non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Why Backend &amp; Cloud matter?</a:t>
            </a:r>
            <a:endParaRPr lang="en-US" dirty="0">
              <a:solidFill>
                <a:schemeClr val="accent1">
                  <a:lumMod val="50000"/>
                </a:schemeClr>
              </a:solidFill>
              <a:latin typeface="Arial" panose="020B0604020202020204" pitchFamily="34" charset="0"/>
              <a:cs typeface="Arial" panose="020B0604020202020204" pitchFamily="34" charset="0"/>
            </a:endParaRPr>
          </a:p>
          <a:p>
            <a:endParaRPr lang="en-US" dirty="0"/>
          </a:p>
        </p:txBody>
      </p:sp>
      <p:sp>
        <p:nvSpPr>
          <p:cNvPr id="19" name="TextBox 18">
            <a:extLst>
              <a:ext uri="{FF2B5EF4-FFF2-40B4-BE49-F238E27FC236}">
                <a16:creationId xmlns:a16="http://schemas.microsoft.com/office/drawing/2014/main" id="{0157105B-D6A4-0776-B6F3-DF82E73CDD4D}"/>
              </a:ext>
            </a:extLst>
          </p:cNvPr>
          <p:cNvSpPr txBox="1"/>
          <p:nvPr/>
        </p:nvSpPr>
        <p:spPr>
          <a:xfrm>
            <a:off x="1420325" y="2603224"/>
            <a:ext cx="3493616" cy="2154436"/>
          </a:xfrm>
          <a:prstGeom prst="rect">
            <a:avLst/>
          </a:prstGeom>
          <a:noFill/>
        </p:spPr>
        <p:txBody>
          <a:bodyPr wrap="square" rtlCol="0">
            <a:spAutoFit/>
          </a:bodyPr>
          <a:lstStyle/>
          <a:p>
            <a:pPr marL="285750" indent="-2857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Processes information sent from the mobile app, including </a:t>
            </a:r>
            <a:r>
              <a:rPr lang="en-GB" sz="1200" b="1" dirty="0">
                <a:latin typeface="Arial" panose="020B0604020202020204" pitchFamily="34" charset="0"/>
                <a:cs typeface="Arial" panose="020B0604020202020204" pitchFamily="34" charset="0"/>
              </a:rPr>
              <a:t>photos</a:t>
            </a:r>
            <a:r>
              <a:rPr lang="en-GB" sz="1200" dirty="0">
                <a:latin typeface="Arial" panose="020B0604020202020204" pitchFamily="34" charset="0"/>
                <a:cs typeface="Arial" panose="020B0604020202020204" pitchFamily="34" charset="0"/>
              </a:rPr>
              <a:t> and </a:t>
            </a:r>
            <a:r>
              <a:rPr lang="en-GB" sz="1200" b="1" dirty="0">
                <a:latin typeface="Arial" panose="020B0604020202020204" pitchFamily="34" charset="0"/>
                <a:cs typeface="Arial" panose="020B0604020202020204" pitchFamily="34" charset="0"/>
              </a:rPr>
              <a:t>GPS</a:t>
            </a:r>
            <a:r>
              <a:rPr lang="en-GB" sz="1200" dirty="0">
                <a:latin typeface="Arial" panose="020B0604020202020204" pitchFamily="34" charset="0"/>
                <a:cs typeface="Arial" panose="020B0604020202020204" pitchFamily="34" charset="0"/>
              </a:rPr>
              <a:t> locations;</a:t>
            </a:r>
          </a:p>
          <a:p>
            <a:pPr marL="285750" indent="-285750" algn="just">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Validates that data is correct and ready for system use;</a:t>
            </a:r>
          </a:p>
          <a:p>
            <a:pPr marL="285750" indent="-285750" algn="just">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sz="1200" b="1" dirty="0">
                <a:latin typeface="Arial" panose="020B0604020202020204" pitchFamily="34" charset="0"/>
                <a:cs typeface="Arial" panose="020B0604020202020204" pitchFamily="34" charset="0"/>
              </a:rPr>
              <a:t>Creates reports</a:t>
            </a:r>
            <a:r>
              <a:rPr lang="en-GB" sz="1200" dirty="0">
                <a:latin typeface="Arial" panose="020B0604020202020204" pitchFamily="34" charset="0"/>
                <a:cs typeface="Arial" panose="020B0604020202020204" pitchFamily="34" charset="0"/>
              </a:rPr>
              <a:t>, saves them, and sends the updated information to the map;</a:t>
            </a:r>
          </a:p>
          <a:p>
            <a:pPr marL="285750" indent="-285750" algn="just">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marL="285750" indent="-2857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Ensure smooth communication between the app and server for quick, accurate results</a:t>
            </a:r>
            <a:r>
              <a:rPr lang="en-GB"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3B62C645-C51C-038A-9898-50C0B4646005}"/>
              </a:ext>
            </a:extLst>
          </p:cNvPr>
          <p:cNvSpPr/>
          <p:nvPr/>
        </p:nvSpPr>
        <p:spPr>
          <a:xfrm>
            <a:off x="5596955" y="4911697"/>
            <a:ext cx="3493324" cy="581972"/>
          </a:xfrm>
          <a:prstGeom prst="round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000" dirty="0">
                <a:solidFill>
                  <a:schemeClr val="tx1"/>
                </a:solidFill>
                <a:latin typeface="Arial" panose="020B0604020202020204" pitchFamily="34" charset="0"/>
                <a:cs typeface="Arial" panose="020B0604020202020204" pitchFamily="34" charset="0"/>
              </a:rPr>
              <a:t>    “Cloud services provides scalable storage and ensure </a:t>
            </a:r>
          </a:p>
          <a:p>
            <a:pPr algn="just"/>
            <a:r>
              <a:rPr lang="en-GB" sz="1000" dirty="0">
                <a:solidFill>
                  <a:schemeClr val="tx1"/>
                </a:solidFill>
                <a:latin typeface="Arial" panose="020B0604020202020204" pitchFamily="34" charset="0"/>
                <a:cs typeface="Arial" panose="020B0604020202020204" pitchFamily="34" charset="0"/>
              </a:rPr>
              <a:t>    availability for modern applications.” </a:t>
            </a:r>
          </a:p>
          <a:p>
            <a:pPr algn="just"/>
            <a:r>
              <a:rPr lang="en-GB" sz="1000" b="1" dirty="0">
                <a:solidFill>
                  <a:schemeClr val="tx1"/>
                </a:solidFill>
                <a:latin typeface="Arial" panose="020B0604020202020204" pitchFamily="34" charset="0"/>
                <a:cs typeface="Arial" panose="020B0604020202020204" pitchFamily="34" charset="0"/>
              </a:rPr>
              <a:t>                                               IBM Cloud Documentation</a:t>
            </a:r>
            <a:endParaRPr lang="en-US" sz="1000" b="1" dirty="0">
              <a:solidFill>
                <a:schemeClr val="tx1"/>
              </a:solidFill>
              <a:latin typeface="Arial" panose="020B0604020202020204" pitchFamily="34" charset="0"/>
              <a:cs typeface="Arial" panose="020B0604020202020204" pitchFamily="34" charset="0"/>
            </a:endParaRPr>
          </a:p>
        </p:txBody>
      </p:sp>
      <p:sp>
        <p:nvSpPr>
          <p:cNvPr id="21" name="Rectangle: Rounded Corners 20">
            <a:extLst>
              <a:ext uri="{FF2B5EF4-FFF2-40B4-BE49-F238E27FC236}">
                <a16:creationId xmlns:a16="http://schemas.microsoft.com/office/drawing/2014/main" id="{D535361A-1ADA-930D-01E3-D8AFC8FA666A}"/>
              </a:ext>
            </a:extLst>
          </p:cNvPr>
          <p:cNvSpPr/>
          <p:nvPr/>
        </p:nvSpPr>
        <p:spPr>
          <a:xfrm>
            <a:off x="9580243" y="4911697"/>
            <a:ext cx="3659177" cy="581972"/>
          </a:xfrm>
          <a:prstGeom prst="round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1000" dirty="0">
                <a:solidFill>
                  <a:schemeClr val="tx1"/>
                </a:solidFill>
                <a:latin typeface="Arial" panose="020B0604020202020204" pitchFamily="34" charset="0"/>
                <a:cs typeface="Arial" panose="020B0604020202020204" pitchFamily="34" charset="0"/>
              </a:rPr>
              <a:t>   “Backend and Cloud systems work together to ensure reliable data storage, processing and delivery for all users.”   </a:t>
            </a:r>
          </a:p>
          <a:p>
            <a:pPr algn="just"/>
            <a:r>
              <a:rPr lang="en-GB" sz="1000" b="1" dirty="0">
                <a:solidFill>
                  <a:schemeClr val="tx1"/>
                </a:solidFill>
                <a:latin typeface="Arial" panose="020B0604020202020204" pitchFamily="34" charset="0"/>
                <a:cs typeface="Arial" panose="020B0604020202020204" pitchFamily="34" charset="0"/>
              </a:rPr>
              <a:t>                            AWS, Well-Architected Framework, 2025</a:t>
            </a:r>
            <a:endParaRPr lang="en-US" sz="1000" b="1" dirty="0">
              <a:solidFill>
                <a:schemeClr val="tx1"/>
              </a:solidFill>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C399B840-0E72-F826-D00E-8DF03C5E4BED}"/>
              </a:ext>
            </a:extLst>
          </p:cNvPr>
          <p:cNvSpPr txBox="1"/>
          <p:nvPr/>
        </p:nvSpPr>
        <p:spPr>
          <a:xfrm>
            <a:off x="2365374" y="1219349"/>
            <a:ext cx="1020826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Understanding how our application processes, stores , and delivers data reliably through server logic and cloud infrastructure.</a:t>
            </a:r>
            <a:endParaRPr lang="en-US" sz="1400" dirty="0">
              <a:latin typeface="Arial" panose="020B0604020202020204" pitchFamily="34" charset="0"/>
              <a:cs typeface="Arial" panose="020B0604020202020204" pitchFamily="34" charset="0"/>
            </a:endParaRPr>
          </a:p>
        </p:txBody>
      </p:sp>
      <p:pic>
        <p:nvPicPr>
          <p:cNvPr id="23" name="Image 0" descr="preencoded.png">
            <a:extLst>
              <a:ext uri="{FF2B5EF4-FFF2-40B4-BE49-F238E27FC236}">
                <a16:creationId xmlns:a16="http://schemas.microsoft.com/office/drawing/2014/main" id="{1414C008-3961-3670-581C-0426FF6CF6AB}"/>
              </a:ext>
            </a:extLst>
          </p:cNvPr>
          <p:cNvPicPr>
            <a:picLocks noChangeAspect="1"/>
          </p:cNvPicPr>
          <p:nvPr/>
        </p:nvPicPr>
        <p:blipFill>
          <a:blip r:embed="rId9"/>
          <a:stretch>
            <a:fillRect/>
          </a:stretch>
        </p:blipFill>
        <p:spPr>
          <a:xfrm>
            <a:off x="1600764" y="4981780"/>
            <a:ext cx="148233" cy="118586"/>
          </a:xfrm>
          <a:prstGeom prst="rect">
            <a:avLst/>
          </a:prstGeom>
        </p:spPr>
      </p:pic>
      <p:sp>
        <p:nvSpPr>
          <p:cNvPr id="24" name="TextBox 23">
            <a:extLst>
              <a:ext uri="{FF2B5EF4-FFF2-40B4-BE49-F238E27FC236}">
                <a16:creationId xmlns:a16="http://schemas.microsoft.com/office/drawing/2014/main" id="{AB3457FB-149C-C9D9-D01A-0E45F1934EE0}"/>
              </a:ext>
            </a:extLst>
          </p:cNvPr>
          <p:cNvSpPr txBox="1"/>
          <p:nvPr/>
        </p:nvSpPr>
        <p:spPr>
          <a:xfrm>
            <a:off x="5551377" y="2638865"/>
            <a:ext cx="3783408" cy="1938992"/>
          </a:xfrm>
          <a:prstGeom prst="rect">
            <a:avLst/>
          </a:prstGeom>
          <a:noFill/>
        </p:spPr>
        <p:txBody>
          <a:bodyPr wrap="none" rtlCol="0">
            <a:spAutoFit/>
          </a:bodyPr>
          <a:lstStyle/>
          <a:p>
            <a:pPr marL="171450" indent="-1714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Store</a:t>
            </a:r>
            <a:r>
              <a:rPr lang="en-GB" sz="1200" dirty="0">
                <a:latin typeface="Arial" panose="020B0604020202020204" pitchFamily="34" charset="0"/>
                <a:cs typeface="Arial" panose="020B0604020202020204" pitchFamily="34" charset="0"/>
              </a:rPr>
              <a:t> all photos, reports, and user </a:t>
            </a:r>
            <a:r>
              <a:rPr lang="en-GB" sz="1200" b="1" dirty="0">
                <a:latin typeface="Arial" panose="020B0604020202020204" pitchFamily="34" charset="0"/>
                <a:cs typeface="Arial" panose="020B0604020202020204" pitchFamily="34" charset="0"/>
              </a:rPr>
              <a:t>data securely</a:t>
            </a:r>
          </a:p>
          <a:p>
            <a:pPr algn="just"/>
            <a:r>
              <a:rPr lang="en-GB" sz="1200" dirty="0">
                <a:latin typeface="Arial" panose="020B0604020202020204" pitchFamily="34" charset="0"/>
                <a:cs typeface="Arial" panose="020B0604020202020204" pitchFamily="34" charset="0"/>
              </a:rPr>
              <a:t>     in an online environment;</a:t>
            </a:r>
          </a:p>
          <a:p>
            <a:pPr algn="just"/>
            <a:endParaRPr lang="en-GB" sz="12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 Maintains application stability even when multiple </a:t>
            </a:r>
          </a:p>
          <a:p>
            <a:pPr algn="just"/>
            <a:r>
              <a:rPr lang="en-GB" sz="1200" dirty="0">
                <a:latin typeface="Arial" panose="020B0604020202020204" pitchFamily="34" charset="0"/>
                <a:cs typeface="Arial" panose="020B0604020202020204" pitchFamily="34" charset="0"/>
              </a:rPr>
              <a:t>     users send information simultaneously;</a:t>
            </a:r>
          </a:p>
          <a:p>
            <a:pPr algn="just"/>
            <a:endParaRPr lang="en-GB" sz="12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 Allows data </a:t>
            </a:r>
            <a:r>
              <a:rPr lang="en-GB" sz="1200" b="1" dirty="0">
                <a:latin typeface="Arial" panose="020B0604020202020204" pitchFamily="34" charset="0"/>
                <a:cs typeface="Arial" panose="020B0604020202020204" pitchFamily="34" charset="0"/>
              </a:rPr>
              <a:t>access anytime</a:t>
            </a:r>
            <a:r>
              <a:rPr lang="en-GB" sz="1200" dirty="0">
                <a:latin typeface="Arial" panose="020B0604020202020204" pitchFamily="34" charset="0"/>
                <a:cs typeface="Arial" panose="020B0604020202020204" pitchFamily="34" charset="0"/>
              </a:rPr>
              <a:t>, from any device;</a:t>
            </a:r>
          </a:p>
          <a:p>
            <a:pPr marL="171450" indent="-171450" algn="just">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 Enables system growth without performance</a:t>
            </a:r>
          </a:p>
          <a:p>
            <a:pPr algn="just"/>
            <a:r>
              <a:rPr lang="en-GB" sz="1200" dirty="0">
                <a:latin typeface="Arial" panose="020B0604020202020204" pitchFamily="34" charset="0"/>
                <a:cs typeface="Arial" panose="020B0604020202020204" pitchFamily="34" charset="0"/>
              </a:rPr>
              <a:t>     degradation as user numbers increase.</a:t>
            </a:r>
            <a:endParaRPr lang="en-US" sz="1200" dirty="0">
              <a:latin typeface="Arial" panose="020B0604020202020204" pitchFamily="34" charset="0"/>
              <a:cs typeface="Arial" panose="020B0604020202020204" pitchFamily="34" charset="0"/>
            </a:endParaRPr>
          </a:p>
        </p:txBody>
      </p:sp>
      <p:pic>
        <p:nvPicPr>
          <p:cNvPr id="25" name="Image 0" descr="preencoded.png">
            <a:extLst>
              <a:ext uri="{FF2B5EF4-FFF2-40B4-BE49-F238E27FC236}">
                <a16:creationId xmlns:a16="http://schemas.microsoft.com/office/drawing/2014/main" id="{70456046-C056-2B75-6726-EEAFCCBD502A}"/>
              </a:ext>
            </a:extLst>
          </p:cNvPr>
          <p:cNvPicPr>
            <a:picLocks noChangeAspect="1"/>
          </p:cNvPicPr>
          <p:nvPr/>
        </p:nvPicPr>
        <p:blipFill>
          <a:blip r:embed="rId9"/>
          <a:stretch>
            <a:fillRect/>
          </a:stretch>
        </p:blipFill>
        <p:spPr>
          <a:xfrm>
            <a:off x="5654967" y="4967556"/>
            <a:ext cx="148233" cy="118586"/>
          </a:xfrm>
          <a:prstGeom prst="rect">
            <a:avLst/>
          </a:prstGeom>
        </p:spPr>
      </p:pic>
      <p:sp>
        <p:nvSpPr>
          <p:cNvPr id="26" name="TextBox 25">
            <a:extLst>
              <a:ext uri="{FF2B5EF4-FFF2-40B4-BE49-F238E27FC236}">
                <a16:creationId xmlns:a16="http://schemas.microsoft.com/office/drawing/2014/main" id="{629C7C34-34EE-0A7E-E8E0-6FA9D6D375D8}"/>
              </a:ext>
            </a:extLst>
          </p:cNvPr>
          <p:cNvSpPr txBox="1"/>
          <p:nvPr/>
        </p:nvSpPr>
        <p:spPr>
          <a:xfrm>
            <a:off x="9474002" y="2638865"/>
            <a:ext cx="3908891" cy="2308324"/>
          </a:xfrm>
          <a:prstGeom prst="rect">
            <a:avLst/>
          </a:prstGeom>
          <a:noFill/>
        </p:spPr>
        <p:txBody>
          <a:bodyPr wrap="none" rtlCol="0">
            <a:spAutoFit/>
          </a:bodyPr>
          <a:lstStyle/>
          <a:p>
            <a:pPr marL="171450" indent="-171450" algn="just">
              <a:buFont typeface="Wingdings" panose="05000000000000000000" pitchFamily="2" charset="2"/>
              <a:buChar char="Ø"/>
            </a:pPr>
            <a:r>
              <a:rPr lang="en-GB" sz="11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Backend transforms user actions</a:t>
            </a:r>
          </a:p>
          <a:p>
            <a:pPr algn="just"/>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photo + locations</a:t>
            </a:r>
            <a:r>
              <a:rPr lang="en-GB" sz="1200" dirty="0">
                <a:latin typeface="Arial" panose="020B0604020202020204" pitchFamily="34" charset="0"/>
                <a:cs typeface="Arial" panose="020B0604020202020204" pitchFamily="34" charset="0"/>
              </a:rPr>
              <a:t>) into real, usable reports;</a:t>
            </a:r>
          </a:p>
          <a:p>
            <a:pPr algn="just"/>
            <a:endParaRPr lang="en-GB" sz="12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 Cloud </a:t>
            </a:r>
            <a:r>
              <a:rPr lang="en-GB" sz="1200" b="1" dirty="0">
                <a:latin typeface="Arial" panose="020B0604020202020204" pitchFamily="34" charset="0"/>
                <a:cs typeface="Arial" panose="020B0604020202020204" pitchFamily="34" charset="0"/>
              </a:rPr>
              <a:t>stores reports securely </a:t>
            </a:r>
            <a:r>
              <a:rPr lang="en-GB" sz="1200" dirty="0">
                <a:latin typeface="Arial" panose="020B0604020202020204" pitchFamily="34" charset="0"/>
                <a:cs typeface="Arial" panose="020B0604020202020204" pitchFamily="34" charset="0"/>
              </a:rPr>
              <a:t>and makes</a:t>
            </a:r>
          </a:p>
          <a:p>
            <a:pPr algn="just"/>
            <a:r>
              <a:rPr lang="en-GB" sz="1200" dirty="0">
                <a:latin typeface="Arial" panose="020B0604020202020204" pitchFamily="34" charset="0"/>
                <a:cs typeface="Arial" panose="020B0604020202020204" pitchFamily="34" charset="0"/>
              </a:rPr>
              <a:t>     them available to all users;</a:t>
            </a:r>
          </a:p>
          <a:p>
            <a:pPr marL="171450" indent="-171450" algn="just">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Together they ensure the app works smoothly, </a:t>
            </a:r>
          </a:p>
          <a:p>
            <a:pPr algn="just"/>
            <a:r>
              <a:rPr lang="en-GB" sz="1200" dirty="0">
                <a:latin typeface="Arial" panose="020B0604020202020204" pitchFamily="34" charset="0"/>
                <a:cs typeface="Arial" panose="020B0604020202020204" pitchFamily="34" charset="0"/>
              </a:rPr>
              <a:t>     quickly, and reliably;</a:t>
            </a:r>
          </a:p>
          <a:p>
            <a:pPr marL="171450" indent="-171450" algn="just">
              <a:buFont typeface="Wingdings" panose="05000000000000000000" pitchFamily="2" charset="2"/>
              <a:buChar char="Ø"/>
            </a:pPr>
            <a:endParaRPr lang="en-GB" sz="1200" dirty="0">
              <a:latin typeface="Arial" panose="020B0604020202020204" pitchFamily="34" charset="0"/>
              <a:cs typeface="Arial" panose="020B0604020202020204" pitchFamily="34" charset="0"/>
            </a:endParaRPr>
          </a:p>
          <a:p>
            <a:pPr marL="171450" indent="-171450" algn="just">
              <a:buFont typeface="Wingdings" panose="05000000000000000000" pitchFamily="2" charset="2"/>
              <a:buChar char="Ø"/>
            </a:pPr>
            <a:r>
              <a:rPr lang="en-GB" sz="1200" dirty="0">
                <a:latin typeface="Arial" panose="020B0604020202020204" pitchFamily="34" charset="0"/>
                <a:cs typeface="Arial" panose="020B0604020202020204" pitchFamily="34" charset="0"/>
              </a:rPr>
              <a:t>Backend stability makes the UX quick and </a:t>
            </a:r>
          </a:p>
          <a:p>
            <a:pPr algn="just"/>
            <a:r>
              <a:rPr lang="en-GB" sz="1200" dirty="0">
                <a:latin typeface="Arial" panose="020B0604020202020204" pitchFamily="34" charset="0"/>
                <a:cs typeface="Arial" panose="020B0604020202020204" pitchFamily="34" charset="0"/>
              </a:rPr>
              <a:t>     predictable, enabling Carlos’s “3-tap reporting flow”.</a:t>
            </a:r>
          </a:p>
          <a:p>
            <a:pPr algn="just"/>
            <a:r>
              <a:rPr lang="en-US" sz="1200" dirty="0">
                <a:latin typeface="Arial" panose="020B0604020202020204" pitchFamily="34" charset="0"/>
                <a:cs typeface="Arial" panose="020B0604020202020204" pitchFamily="34" charset="0"/>
              </a:rPr>
              <a:t> </a:t>
            </a:r>
          </a:p>
        </p:txBody>
      </p:sp>
      <p:pic>
        <p:nvPicPr>
          <p:cNvPr id="27" name="Image 0" descr="preencoded.png">
            <a:extLst>
              <a:ext uri="{FF2B5EF4-FFF2-40B4-BE49-F238E27FC236}">
                <a16:creationId xmlns:a16="http://schemas.microsoft.com/office/drawing/2014/main" id="{8B23BCE0-DFA7-FEBF-F6B1-84A7712D4021}"/>
              </a:ext>
            </a:extLst>
          </p:cNvPr>
          <p:cNvPicPr>
            <a:picLocks noChangeAspect="1"/>
          </p:cNvPicPr>
          <p:nvPr/>
        </p:nvPicPr>
        <p:blipFill>
          <a:blip r:embed="rId9"/>
          <a:stretch>
            <a:fillRect/>
          </a:stretch>
        </p:blipFill>
        <p:spPr>
          <a:xfrm>
            <a:off x="9606321" y="4967556"/>
            <a:ext cx="148233" cy="118586"/>
          </a:xfrm>
          <a:prstGeom prst="rect">
            <a:avLst/>
          </a:prstGeom>
        </p:spPr>
      </p:pic>
      <p:cxnSp>
        <p:nvCxnSpPr>
          <p:cNvPr id="28" name="Straight Connector 27">
            <a:extLst>
              <a:ext uri="{FF2B5EF4-FFF2-40B4-BE49-F238E27FC236}">
                <a16:creationId xmlns:a16="http://schemas.microsoft.com/office/drawing/2014/main" id="{23A04F04-1735-FC30-0A73-58A0E424524C}"/>
              </a:ext>
            </a:extLst>
          </p:cNvPr>
          <p:cNvCxnSpPr>
            <a:cxnSpLocks/>
          </p:cNvCxnSpPr>
          <p:nvPr/>
        </p:nvCxnSpPr>
        <p:spPr>
          <a:xfrm>
            <a:off x="2622995" y="7482942"/>
            <a:ext cx="0" cy="161933"/>
          </a:xfrm>
          <a:prstGeom prst="line">
            <a:avLst/>
          </a:prstGeom>
          <a:ln w="31750">
            <a:solidFill>
              <a:srgbClr val="006042"/>
            </a:solidFill>
          </a:ln>
        </p:spPr>
        <p:style>
          <a:lnRef idx="2">
            <a:schemeClr val="accent1"/>
          </a:lnRef>
          <a:fillRef idx="0">
            <a:schemeClr val="accent1"/>
          </a:fillRef>
          <a:effectRef idx="1">
            <a:schemeClr val="accent1"/>
          </a:effectRef>
          <a:fontRef idx="minor">
            <a:schemeClr val="tx1"/>
          </a:fontRef>
        </p:style>
      </p:cxnSp>
      <p:sp>
        <p:nvSpPr>
          <p:cNvPr id="29" name="Rectangle: Rounded Corners 28">
            <a:extLst>
              <a:ext uri="{FF2B5EF4-FFF2-40B4-BE49-F238E27FC236}">
                <a16:creationId xmlns:a16="http://schemas.microsoft.com/office/drawing/2014/main" id="{00DD767F-6E06-21D0-12DA-BFD1BC09D76D}"/>
              </a:ext>
            </a:extLst>
          </p:cNvPr>
          <p:cNvSpPr/>
          <p:nvPr/>
        </p:nvSpPr>
        <p:spPr>
          <a:xfrm>
            <a:off x="1550648" y="5856509"/>
            <a:ext cx="5702376" cy="1270099"/>
          </a:xfrm>
          <a:prstGeom prst="roundRect">
            <a:avLst/>
          </a:prstGeom>
          <a:solidFill>
            <a:srgbClr val="CDFFF2">
              <a:alpha val="90000"/>
            </a:srgbClr>
          </a:solidFill>
          <a:ln>
            <a:solidFill>
              <a:schemeClr val="accent3">
                <a:lumMod val="20000"/>
                <a:lumOff val="80000"/>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50000"/>
                </a:schemeClr>
              </a:solidFill>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4F1A2767-0F89-29D1-2742-56F4AE3EE8CB}"/>
              </a:ext>
            </a:extLst>
          </p:cNvPr>
          <p:cNvSpPr txBox="1"/>
          <p:nvPr/>
        </p:nvSpPr>
        <p:spPr>
          <a:xfrm>
            <a:off x="1610689" y="5929976"/>
            <a:ext cx="4299254" cy="615553"/>
          </a:xfrm>
          <a:prstGeom prst="rect">
            <a:avLst/>
          </a:prstGeom>
          <a:noFill/>
        </p:spPr>
        <p:txBody>
          <a:bodyPr wrap="none" rtlCol="0">
            <a:spAutoFit/>
          </a:bodyPr>
          <a:lstStyle/>
          <a:p>
            <a:r>
              <a:rPr lang="en-GB" sz="1600" dirty="0">
                <a:solidFill>
                  <a:schemeClr val="accent1">
                    <a:lumMod val="50000"/>
                  </a:schemeClr>
                </a:solidFill>
                <a:latin typeface="Arial" panose="020B0604020202020204" pitchFamily="34" charset="0"/>
                <a:cs typeface="Arial" panose="020B0604020202020204" pitchFamily="34" charset="0"/>
              </a:rPr>
              <a:t>Technologies Used in Our </a:t>
            </a:r>
            <a:r>
              <a:rPr lang="en-GB" sz="1600" b="1" dirty="0">
                <a:solidFill>
                  <a:schemeClr val="accent1">
                    <a:lumMod val="50000"/>
                  </a:schemeClr>
                </a:solidFill>
                <a:latin typeface="Arial" panose="020B0604020202020204" pitchFamily="34" charset="0"/>
                <a:cs typeface="Arial" panose="020B0604020202020204" pitchFamily="34" charset="0"/>
              </a:rPr>
              <a:t>Backend</a:t>
            </a:r>
            <a:r>
              <a:rPr lang="en-GB" sz="1600" dirty="0">
                <a:solidFill>
                  <a:schemeClr val="accent1">
                    <a:lumMod val="50000"/>
                  </a:schemeClr>
                </a:solidFill>
                <a:latin typeface="Arial" panose="020B0604020202020204" pitchFamily="34" charset="0"/>
                <a:cs typeface="Arial" panose="020B0604020202020204" pitchFamily="34" charset="0"/>
              </a:rPr>
              <a:t> System: </a:t>
            </a:r>
            <a:endParaRPr lang="en-US" sz="1600" dirty="0">
              <a:solidFill>
                <a:schemeClr val="accent1">
                  <a:lumMod val="50000"/>
                </a:schemeClr>
              </a:solidFill>
              <a:latin typeface="Arial" panose="020B0604020202020204" pitchFamily="34" charset="0"/>
              <a:cs typeface="Arial" panose="020B0604020202020204" pitchFamily="34" charset="0"/>
            </a:endParaRPr>
          </a:p>
          <a:p>
            <a:endParaRPr lang="en-US" dirty="0"/>
          </a:p>
        </p:txBody>
      </p:sp>
      <p:pic>
        <p:nvPicPr>
          <p:cNvPr id="31" name="Picture 30" descr="A logo for a company&#10;&#10;AI-generated content may be incorrect.">
            <a:extLst>
              <a:ext uri="{FF2B5EF4-FFF2-40B4-BE49-F238E27FC236}">
                <a16:creationId xmlns:a16="http://schemas.microsoft.com/office/drawing/2014/main" id="{348FD5C3-FD48-4F19-20A1-3D89DA981AC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709795" y="6357813"/>
            <a:ext cx="569425" cy="510732"/>
          </a:xfrm>
          <a:prstGeom prst="rect">
            <a:avLst/>
          </a:prstGeom>
          <a:ln>
            <a:solidFill>
              <a:srgbClr val="009E6D"/>
            </a:solidFill>
          </a:ln>
        </p:spPr>
      </p:pic>
      <p:sp>
        <p:nvSpPr>
          <p:cNvPr id="32" name="TextBox 31">
            <a:extLst>
              <a:ext uri="{FF2B5EF4-FFF2-40B4-BE49-F238E27FC236}">
                <a16:creationId xmlns:a16="http://schemas.microsoft.com/office/drawing/2014/main" id="{96D72D57-6030-9D1C-BF09-53B9B8175AE1}"/>
              </a:ext>
            </a:extLst>
          </p:cNvPr>
          <p:cNvSpPr txBox="1"/>
          <p:nvPr/>
        </p:nvSpPr>
        <p:spPr>
          <a:xfrm>
            <a:off x="2241751" y="6345938"/>
            <a:ext cx="4709944" cy="523220"/>
          </a:xfrm>
          <a:prstGeom prst="rect">
            <a:avLst/>
          </a:prstGeom>
          <a:noFill/>
        </p:spPr>
        <p:txBody>
          <a:bodyPr wrap="none" rtlCol="0">
            <a:spAutoFit/>
          </a:bodyPr>
          <a:lstStyle/>
          <a:p>
            <a:pPr algn="just"/>
            <a:r>
              <a:rPr lang="en-GB" sz="1400" b="1" dirty="0">
                <a:latin typeface="Arial" panose="020B0604020202020204" pitchFamily="34" charset="0"/>
                <a:cs typeface="Arial" panose="020B0604020202020204" pitchFamily="34" charset="0"/>
              </a:rPr>
              <a:t>VS Code </a:t>
            </a:r>
            <a:r>
              <a:rPr lang="en-GB" sz="1400" dirty="0">
                <a:latin typeface="Arial" panose="020B0604020202020204" pitchFamily="34" charset="0"/>
                <a:cs typeface="Arial" panose="020B0604020202020204" pitchFamily="34" charset="0"/>
              </a:rPr>
              <a:t>– chosen for its lightweight interface</a:t>
            </a:r>
            <a:r>
              <a:rPr lang="en-US" sz="1400" dirty="0">
                <a:latin typeface="Arial" panose="020B0604020202020204" pitchFamily="34" charset="0"/>
                <a:cs typeface="Arial" panose="020B0604020202020204" pitchFamily="34" charset="0"/>
              </a:rPr>
              <a:t>, wide </a:t>
            </a:r>
          </a:p>
          <a:p>
            <a:pPr algn="just"/>
            <a:r>
              <a:rPr lang="en-US" sz="1400" dirty="0">
                <a:latin typeface="Arial" panose="020B0604020202020204" pitchFamily="34" charset="0"/>
                <a:cs typeface="Arial" panose="020B0604020202020204" pitchFamily="34" charset="0"/>
              </a:rPr>
              <a:t>support, and excellent debugging tools for backend work.</a:t>
            </a:r>
          </a:p>
        </p:txBody>
      </p:sp>
      <p:sp>
        <p:nvSpPr>
          <p:cNvPr id="33" name="Rectangle: Rounded Corners 32">
            <a:extLst>
              <a:ext uri="{FF2B5EF4-FFF2-40B4-BE49-F238E27FC236}">
                <a16:creationId xmlns:a16="http://schemas.microsoft.com/office/drawing/2014/main" id="{C789B29D-71B2-FA78-CCDE-EEF481A5421A}"/>
              </a:ext>
            </a:extLst>
          </p:cNvPr>
          <p:cNvSpPr/>
          <p:nvPr/>
        </p:nvSpPr>
        <p:spPr>
          <a:xfrm>
            <a:off x="7341259" y="5925029"/>
            <a:ext cx="6004207" cy="1201579"/>
          </a:xfrm>
          <a:prstGeom prst="roundRect">
            <a:avLst/>
          </a:prstGeom>
          <a:solidFill>
            <a:srgbClr val="CDFFF2">
              <a:alpha val="90000"/>
            </a:srgbClr>
          </a:solidFill>
          <a:ln>
            <a:solidFill>
              <a:schemeClr val="accent3">
                <a:lumMod val="20000"/>
                <a:lumOff val="80000"/>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1">
                  <a:lumMod val="50000"/>
                </a:schemeClr>
              </a:solidFill>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E61CCC19-DB11-01C7-24E3-6E675C08D57F}"/>
              </a:ext>
            </a:extLst>
          </p:cNvPr>
          <p:cNvSpPr txBox="1"/>
          <p:nvPr/>
        </p:nvSpPr>
        <p:spPr>
          <a:xfrm>
            <a:off x="7330458" y="5963465"/>
            <a:ext cx="4026743" cy="615553"/>
          </a:xfrm>
          <a:prstGeom prst="rect">
            <a:avLst/>
          </a:prstGeom>
          <a:noFill/>
        </p:spPr>
        <p:txBody>
          <a:bodyPr wrap="none" rtlCol="0">
            <a:spAutoFit/>
          </a:bodyPr>
          <a:lstStyle/>
          <a:p>
            <a:r>
              <a:rPr lang="en-GB" sz="1600" dirty="0">
                <a:solidFill>
                  <a:schemeClr val="accent1">
                    <a:lumMod val="50000"/>
                  </a:schemeClr>
                </a:solidFill>
                <a:latin typeface="Arial" panose="020B0604020202020204" pitchFamily="34" charset="0"/>
                <a:cs typeface="Arial" panose="020B0604020202020204" pitchFamily="34" charset="0"/>
              </a:rPr>
              <a:t>Technologies Used in Our </a:t>
            </a:r>
            <a:r>
              <a:rPr lang="en-GB" sz="1600" b="1" dirty="0">
                <a:solidFill>
                  <a:schemeClr val="accent1">
                    <a:lumMod val="50000"/>
                  </a:schemeClr>
                </a:solidFill>
                <a:latin typeface="Arial" panose="020B0604020202020204" pitchFamily="34" charset="0"/>
                <a:cs typeface="Arial" panose="020B0604020202020204" pitchFamily="34" charset="0"/>
              </a:rPr>
              <a:t>Cloud</a:t>
            </a:r>
            <a:r>
              <a:rPr lang="en-GB" sz="1600" dirty="0">
                <a:solidFill>
                  <a:schemeClr val="accent1">
                    <a:lumMod val="50000"/>
                  </a:schemeClr>
                </a:solidFill>
                <a:latin typeface="Arial" panose="020B0604020202020204" pitchFamily="34" charset="0"/>
                <a:cs typeface="Arial" panose="020B0604020202020204" pitchFamily="34" charset="0"/>
              </a:rPr>
              <a:t> System: </a:t>
            </a:r>
            <a:endParaRPr lang="en-US" sz="1600" dirty="0">
              <a:solidFill>
                <a:schemeClr val="accent1">
                  <a:lumMod val="50000"/>
                </a:schemeClr>
              </a:solidFill>
              <a:latin typeface="Arial" panose="020B0604020202020204" pitchFamily="34" charset="0"/>
              <a:cs typeface="Arial" panose="020B0604020202020204" pitchFamily="34" charset="0"/>
            </a:endParaRPr>
          </a:p>
          <a:p>
            <a:endParaRPr lang="en-US" dirty="0"/>
          </a:p>
        </p:txBody>
      </p:sp>
      <p:pic>
        <p:nvPicPr>
          <p:cNvPr id="35" name="Picture 34">
            <a:extLst>
              <a:ext uri="{FF2B5EF4-FFF2-40B4-BE49-F238E27FC236}">
                <a16:creationId xmlns:a16="http://schemas.microsoft.com/office/drawing/2014/main" id="{B532F07C-DD86-0B78-EBDE-A3369B508FD7}"/>
              </a:ext>
            </a:extLst>
          </p:cNvPr>
          <p:cNvPicPr>
            <a:picLocks noChangeAspect="1"/>
          </p:cNvPicPr>
          <p:nvPr/>
        </p:nvPicPr>
        <p:blipFill>
          <a:blip r:embed="rId11">
            <a:extLst>
              <a:ext uri="{28A0092B-C50C-407E-A947-70E740481C1C}">
                <a14:useLocalDpi xmlns:a14="http://schemas.microsoft.com/office/drawing/2010/main" val="0"/>
              </a:ext>
            </a:extLst>
          </a:blip>
          <a:srcRect/>
          <a:stretch/>
        </p:blipFill>
        <p:spPr>
          <a:xfrm>
            <a:off x="7446652" y="6349932"/>
            <a:ext cx="528900" cy="391194"/>
          </a:xfrm>
          <a:prstGeom prst="rect">
            <a:avLst/>
          </a:prstGeom>
          <a:ln>
            <a:solidFill>
              <a:srgbClr val="009E6D"/>
            </a:solidFill>
          </a:ln>
        </p:spPr>
      </p:pic>
      <p:sp>
        <p:nvSpPr>
          <p:cNvPr id="36" name="TextBox 35">
            <a:extLst>
              <a:ext uri="{FF2B5EF4-FFF2-40B4-BE49-F238E27FC236}">
                <a16:creationId xmlns:a16="http://schemas.microsoft.com/office/drawing/2014/main" id="{9E83060C-8B7B-03A9-13F1-8CEBEEC9E659}"/>
              </a:ext>
            </a:extLst>
          </p:cNvPr>
          <p:cNvSpPr txBox="1"/>
          <p:nvPr/>
        </p:nvSpPr>
        <p:spPr>
          <a:xfrm>
            <a:off x="8037727" y="6315518"/>
            <a:ext cx="5071452" cy="523220"/>
          </a:xfrm>
          <a:prstGeom prst="rect">
            <a:avLst/>
          </a:prstGeom>
          <a:noFill/>
        </p:spPr>
        <p:txBody>
          <a:bodyPr wrap="square" rtlCol="0">
            <a:spAutoFit/>
          </a:bodyPr>
          <a:lstStyle/>
          <a:p>
            <a:pPr algn="just"/>
            <a:r>
              <a:rPr lang="en-GB" sz="1400" b="1" dirty="0">
                <a:latin typeface="Arial" panose="020B0604020202020204" pitchFamily="34" charset="0"/>
                <a:cs typeface="Arial" panose="020B0604020202020204" pitchFamily="34" charset="0"/>
              </a:rPr>
              <a:t>Microsoft Azure </a:t>
            </a:r>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chosen for its secure storage high</a:t>
            </a:r>
          </a:p>
          <a:p>
            <a:pPr algn="just"/>
            <a:r>
              <a:rPr lang="en-GB" sz="1400" dirty="0">
                <a:latin typeface="Arial" panose="020B0604020202020204" pitchFamily="34" charset="0"/>
                <a:cs typeface="Arial" panose="020B0604020202020204" pitchFamily="34" charset="0"/>
              </a:rPr>
              <a:t>availability, and scalable hosting for application data</a:t>
            </a:r>
            <a:r>
              <a:rPr lang="en-US" sz="1400" dirty="0">
                <a:latin typeface="Arial" panose="020B0604020202020204" pitchFamily="34" charset="0"/>
                <a:cs typeface="Arial" panose="020B0604020202020204" pitchFamily="34" charset="0"/>
              </a:rPr>
              <a:t>.</a:t>
            </a:r>
          </a:p>
        </p:txBody>
      </p:sp>
      <p:cxnSp>
        <p:nvCxnSpPr>
          <p:cNvPr id="37" name="Straight Connector 36">
            <a:extLst>
              <a:ext uri="{FF2B5EF4-FFF2-40B4-BE49-F238E27FC236}">
                <a16:creationId xmlns:a16="http://schemas.microsoft.com/office/drawing/2014/main" id="{173470D2-6A51-9000-7DD5-D34E62932E44}"/>
              </a:ext>
            </a:extLst>
          </p:cNvPr>
          <p:cNvCxnSpPr>
            <a:cxnSpLocks/>
          </p:cNvCxnSpPr>
          <p:nvPr/>
        </p:nvCxnSpPr>
        <p:spPr>
          <a:xfrm flipV="1">
            <a:off x="1709795" y="6266882"/>
            <a:ext cx="952017" cy="177"/>
          </a:xfrm>
          <a:prstGeom prst="line">
            <a:avLst/>
          </a:prstGeom>
          <a:ln w="28575">
            <a:solidFill>
              <a:srgbClr val="002060"/>
            </a:solidFill>
          </a:ln>
        </p:spPr>
        <p:style>
          <a:lnRef idx="3">
            <a:schemeClr val="accent1"/>
          </a:lnRef>
          <a:fillRef idx="0">
            <a:schemeClr val="accent1"/>
          </a:fillRef>
          <a:effectRef idx="2">
            <a:schemeClr val="accent1"/>
          </a:effectRef>
          <a:fontRef idx="minor">
            <a:schemeClr val="tx1"/>
          </a:fontRef>
        </p:style>
      </p:cxnSp>
      <p:sp>
        <p:nvSpPr>
          <p:cNvPr id="39" name="TextBox 38">
            <a:extLst>
              <a:ext uri="{FF2B5EF4-FFF2-40B4-BE49-F238E27FC236}">
                <a16:creationId xmlns:a16="http://schemas.microsoft.com/office/drawing/2014/main" id="{61A8BA92-1329-055E-C345-9767128B9772}"/>
              </a:ext>
            </a:extLst>
          </p:cNvPr>
          <p:cNvSpPr txBox="1"/>
          <p:nvPr/>
        </p:nvSpPr>
        <p:spPr>
          <a:xfrm>
            <a:off x="11438168" y="6797759"/>
            <a:ext cx="1759521" cy="276999"/>
          </a:xfrm>
          <a:prstGeom prst="rect">
            <a:avLst/>
          </a:prstGeom>
          <a:noFill/>
        </p:spPr>
        <p:txBody>
          <a:bodyPr wrap="none" rtlCol="0">
            <a:spAutoFit/>
          </a:bodyPr>
          <a:lstStyle/>
          <a:p>
            <a:r>
              <a:rPr lang="en-GB" sz="1200" b="1" dirty="0">
                <a:latin typeface="Arial" panose="020B0604020202020204" pitchFamily="34" charset="0"/>
                <a:cs typeface="Arial" panose="020B0604020202020204" pitchFamily="34" charset="0"/>
              </a:rPr>
              <a:t>Microsoft Azure Docs</a:t>
            </a:r>
            <a:endParaRPr lang="en-US" sz="1200" b="1" dirty="0">
              <a:latin typeface="Arial" panose="020B0604020202020204" pitchFamily="34" charset="0"/>
              <a:cs typeface="Arial" panose="020B0604020202020204" pitchFamily="34" charset="0"/>
            </a:endParaRPr>
          </a:p>
        </p:txBody>
      </p:sp>
      <p:pic>
        <p:nvPicPr>
          <p:cNvPr id="40" name="Image 0" descr="preencoded.png">
            <a:extLst>
              <a:ext uri="{FF2B5EF4-FFF2-40B4-BE49-F238E27FC236}">
                <a16:creationId xmlns:a16="http://schemas.microsoft.com/office/drawing/2014/main" id="{9D9E39B3-4F11-5343-CEB9-0AB244A7E33B}"/>
              </a:ext>
            </a:extLst>
          </p:cNvPr>
          <p:cNvPicPr>
            <a:picLocks noChangeAspect="1"/>
          </p:cNvPicPr>
          <p:nvPr/>
        </p:nvPicPr>
        <p:blipFill>
          <a:blip r:embed="rId9"/>
          <a:stretch>
            <a:fillRect/>
          </a:stretch>
        </p:blipFill>
        <p:spPr>
          <a:xfrm>
            <a:off x="11291788" y="6890008"/>
            <a:ext cx="148233" cy="118586"/>
          </a:xfrm>
          <a:prstGeom prst="rect">
            <a:avLst/>
          </a:prstGeom>
        </p:spPr>
      </p:pic>
      <p:pic>
        <p:nvPicPr>
          <p:cNvPr id="41" name="Image 0" descr="preencoded.png">
            <a:extLst>
              <a:ext uri="{FF2B5EF4-FFF2-40B4-BE49-F238E27FC236}">
                <a16:creationId xmlns:a16="http://schemas.microsoft.com/office/drawing/2014/main" id="{3FBC43DA-23E2-A499-B2E6-F18A3619C827}"/>
              </a:ext>
            </a:extLst>
          </p:cNvPr>
          <p:cNvPicPr>
            <a:picLocks noChangeAspect="1"/>
          </p:cNvPicPr>
          <p:nvPr/>
        </p:nvPicPr>
        <p:blipFill>
          <a:blip r:embed="rId9"/>
          <a:stretch>
            <a:fillRect/>
          </a:stretch>
        </p:blipFill>
        <p:spPr>
          <a:xfrm>
            <a:off x="4740429" y="6892278"/>
            <a:ext cx="148233" cy="118586"/>
          </a:xfrm>
          <a:prstGeom prst="rect">
            <a:avLst/>
          </a:prstGeom>
        </p:spPr>
      </p:pic>
      <p:sp>
        <p:nvSpPr>
          <p:cNvPr id="42" name="TextBox 41">
            <a:extLst>
              <a:ext uri="{FF2B5EF4-FFF2-40B4-BE49-F238E27FC236}">
                <a16:creationId xmlns:a16="http://schemas.microsoft.com/office/drawing/2014/main" id="{BC80D882-2DD0-0D0F-8207-38A16AB21BFB}"/>
              </a:ext>
            </a:extLst>
          </p:cNvPr>
          <p:cNvSpPr txBox="1"/>
          <p:nvPr/>
        </p:nvSpPr>
        <p:spPr>
          <a:xfrm>
            <a:off x="4857838" y="6828942"/>
            <a:ext cx="2040943" cy="276999"/>
          </a:xfrm>
          <a:prstGeom prst="rect">
            <a:avLst/>
          </a:prstGeom>
          <a:noFill/>
        </p:spPr>
        <p:txBody>
          <a:bodyPr wrap="none" rtlCol="0">
            <a:spAutoFit/>
          </a:bodyPr>
          <a:lstStyle/>
          <a:p>
            <a:r>
              <a:rPr lang="en-GB" sz="1200" b="1" dirty="0">
                <a:latin typeface="Arial" panose="020B0604020202020204" pitchFamily="34" charset="0"/>
                <a:cs typeface="Arial" panose="020B0604020202020204" pitchFamily="34" charset="0"/>
              </a:rPr>
              <a:t>Microsoft Documentation</a:t>
            </a:r>
            <a:endParaRPr lang="en-US" sz="1200" b="1" dirty="0">
              <a:latin typeface="Arial" panose="020B0604020202020204" pitchFamily="34" charset="0"/>
              <a:cs typeface="Arial" panose="020B0604020202020204" pitchFamily="34" charset="0"/>
            </a:endParaRPr>
          </a:p>
        </p:txBody>
      </p:sp>
      <p:cxnSp>
        <p:nvCxnSpPr>
          <p:cNvPr id="43" name="Straight Connector 42">
            <a:extLst>
              <a:ext uri="{FF2B5EF4-FFF2-40B4-BE49-F238E27FC236}">
                <a16:creationId xmlns:a16="http://schemas.microsoft.com/office/drawing/2014/main" id="{B5870C65-AD2E-9040-D5C7-EDD60F9F8AD1}"/>
              </a:ext>
            </a:extLst>
          </p:cNvPr>
          <p:cNvCxnSpPr>
            <a:cxnSpLocks/>
          </p:cNvCxnSpPr>
          <p:nvPr/>
        </p:nvCxnSpPr>
        <p:spPr>
          <a:xfrm flipV="1">
            <a:off x="7451705" y="6289401"/>
            <a:ext cx="952017" cy="177"/>
          </a:xfrm>
          <a:prstGeom prst="line">
            <a:avLst/>
          </a:prstGeom>
          <a:ln w="28575">
            <a:solidFill>
              <a:srgbClr val="002060"/>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9869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18A5D9-49C7-8254-6C30-3B2249752E4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DB335F8-1BCE-82B0-36F1-8933FC4C5560}"/>
              </a:ext>
            </a:extLst>
          </p:cNvPr>
          <p:cNvSpPr/>
          <p:nvPr/>
        </p:nvSpPr>
        <p:spPr>
          <a:xfrm>
            <a:off x="465843" y="243840"/>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7" name="TextBox 6">
            <a:extLst>
              <a:ext uri="{FF2B5EF4-FFF2-40B4-BE49-F238E27FC236}">
                <a16:creationId xmlns:a16="http://schemas.microsoft.com/office/drawing/2014/main" id="{41CE6A68-0E62-6297-490C-DAF50DB9D08F}"/>
              </a:ext>
            </a:extLst>
          </p:cNvPr>
          <p:cNvSpPr txBox="1"/>
          <p:nvPr/>
        </p:nvSpPr>
        <p:spPr>
          <a:xfrm>
            <a:off x="3852160" y="611269"/>
            <a:ext cx="6967715" cy="479234"/>
          </a:xfrm>
          <a:prstGeom prst="rect">
            <a:avLst/>
          </a:prstGeom>
          <a:noFill/>
        </p:spPr>
        <p:txBody>
          <a:bodyPr wrap="square">
            <a:spAutoFit/>
          </a:bodyPr>
          <a:lstStyle/>
          <a:p>
            <a:pPr marL="0" indent="0" algn="ctr">
              <a:lnSpc>
                <a:spcPts val="3000"/>
              </a:lnSpc>
              <a:buNone/>
            </a:pPr>
            <a:r>
              <a:rPr lang="en-US" sz="2800" b="1" dirty="0">
                <a:solidFill>
                  <a:srgbClr val="006747"/>
                </a:solidFill>
                <a:latin typeface="Arial" panose="020B0604020202020204" pitchFamily="34" charset="0"/>
                <a:ea typeface="Noto Serif SC Bold" pitchFamily="34" charset="-122"/>
                <a:cs typeface="Arial" panose="020B0604020202020204" pitchFamily="34" charset="0"/>
              </a:rPr>
              <a:t>Application Logic &amp; APIs</a:t>
            </a:r>
            <a:endParaRPr lang="en-US" sz="28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B6FE768-0815-D0FC-3216-97B6B2155711}"/>
              </a:ext>
            </a:extLst>
          </p:cNvPr>
          <p:cNvSpPr txBox="1"/>
          <p:nvPr/>
        </p:nvSpPr>
        <p:spPr>
          <a:xfrm>
            <a:off x="1676863" y="1159357"/>
            <a:ext cx="11523974" cy="338554"/>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Application logic defines how the app works internally, while APIs allow it to communicate reliably with the backend.</a:t>
            </a:r>
            <a:endParaRPr lang="en-US" sz="1600" dirty="0">
              <a:latin typeface="Arial" panose="020B0604020202020204" pitchFamily="34" charset="0"/>
              <a:cs typeface="Arial" panose="020B0604020202020204" pitchFamily="34" charset="0"/>
            </a:endParaRPr>
          </a:p>
        </p:txBody>
      </p:sp>
      <p:sp>
        <p:nvSpPr>
          <p:cNvPr id="56" name="Shape 2">
            <a:extLst>
              <a:ext uri="{FF2B5EF4-FFF2-40B4-BE49-F238E27FC236}">
                <a16:creationId xmlns:a16="http://schemas.microsoft.com/office/drawing/2014/main" id="{5EE422FA-496D-6618-66FD-ACBA7E44A8B0}"/>
              </a:ext>
            </a:extLst>
          </p:cNvPr>
          <p:cNvSpPr/>
          <p:nvPr/>
        </p:nvSpPr>
        <p:spPr>
          <a:xfrm>
            <a:off x="718538" y="1762893"/>
            <a:ext cx="6627600" cy="2885307"/>
          </a:xfrm>
          <a:prstGeom prst="roundRect">
            <a:avLst>
              <a:gd name="adj" fmla="val 4836"/>
            </a:avLst>
          </a:prstGeom>
          <a:solidFill>
            <a:srgbClr val="D1EFE4"/>
          </a:solidFill>
          <a:ln w="7620">
            <a:solidFill>
              <a:srgbClr val="B7D5CA"/>
            </a:solidFill>
            <a:prstDash val="solid"/>
          </a:ln>
        </p:spPr>
        <p:txBody>
          <a:bodyPr/>
          <a:lstStyle/>
          <a:p>
            <a:endParaRPr lang="en-US"/>
          </a:p>
        </p:txBody>
      </p:sp>
      <p:sp>
        <p:nvSpPr>
          <p:cNvPr id="57" name="Shape 2">
            <a:extLst>
              <a:ext uri="{FF2B5EF4-FFF2-40B4-BE49-F238E27FC236}">
                <a16:creationId xmlns:a16="http://schemas.microsoft.com/office/drawing/2014/main" id="{05DE4A4B-43F7-6114-E9F4-E14283E96330}"/>
              </a:ext>
            </a:extLst>
          </p:cNvPr>
          <p:cNvSpPr/>
          <p:nvPr/>
        </p:nvSpPr>
        <p:spPr>
          <a:xfrm>
            <a:off x="7405360" y="1762893"/>
            <a:ext cx="6628140" cy="2885307"/>
          </a:xfrm>
          <a:prstGeom prst="roundRect">
            <a:avLst>
              <a:gd name="adj" fmla="val 4836"/>
            </a:avLst>
          </a:prstGeom>
          <a:solidFill>
            <a:srgbClr val="D1EFE4"/>
          </a:solidFill>
          <a:ln w="7620">
            <a:solidFill>
              <a:srgbClr val="B7D5CA"/>
            </a:solidFill>
            <a:prstDash val="solid"/>
          </a:ln>
        </p:spPr>
        <p:txBody>
          <a:bodyPr/>
          <a:lstStyle/>
          <a:p>
            <a:endParaRPr lang="en-US" dirty="0"/>
          </a:p>
        </p:txBody>
      </p:sp>
      <p:sp>
        <p:nvSpPr>
          <p:cNvPr id="3" name="Shape 18">
            <a:extLst>
              <a:ext uri="{FF2B5EF4-FFF2-40B4-BE49-F238E27FC236}">
                <a16:creationId xmlns:a16="http://schemas.microsoft.com/office/drawing/2014/main" id="{D6903258-7EEF-3001-63F9-9BE32A13F68D}"/>
              </a:ext>
            </a:extLst>
          </p:cNvPr>
          <p:cNvSpPr/>
          <p:nvPr/>
        </p:nvSpPr>
        <p:spPr>
          <a:xfrm>
            <a:off x="718539" y="4945049"/>
            <a:ext cx="13314962" cy="2628781"/>
          </a:xfrm>
          <a:prstGeom prst="roundRect">
            <a:avLst>
              <a:gd name="adj" fmla="val 5096"/>
            </a:avLst>
          </a:prstGeom>
          <a:solidFill>
            <a:srgbClr val="D1EFE4"/>
          </a:solidFill>
          <a:ln w="7620">
            <a:solidFill>
              <a:srgbClr val="B7D5CA"/>
            </a:solidFill>
            <a:prstDash val="solid"/>
          </a:ln>
        </p:spPr>
        <p:txBody>
          <a:bodyPr/>
          <a:lstStyle/>
          <a:p>
            <a:endParaRPr lang="en-US"/>
          </a:p>
        </p:txBody>
      </p:sp>
      <p:sp>
        <p:nvSpPr>
          <p:cNvPr id="5" name="Shape 3">
            <a:extLst>
              <a:ext uri="{FF2B5EF4-FFF2-40B4-BE49-F238E27FC236}">
                <a16:creationId xmlns:a16="http://schemas.microsoft.com/office/drawing/2014/main" id="{1EF0F18E-3E68-6BCE-3DF2-1CF3F3499736}"/>
              </a:ext>
            </a:extLst>
          </p:cNvPr>
          <p:cNvSpPr/>
          <p:nvPr/>
        </p:nvSpPr>
        <p:spPr>
          <a:xfrm>
            <a:off x="950238" y="1924719"/>
            <a:ext cx="446484" cy="446484"/>
          </a:xfrm>
          <a:prstGeom prst="roundRect">
            <a:avLst>
              <a:gd name="adj" fmla="val 20477969"/>
            </a:avLst>
          </a:prstGeom>
          <a:solidFill>
            <a:srgbClr val="006747"/>
          </a:solidFill>
          <a:ln/>
        </p:spPr>
        <p:txBody>
          <a:bodyPr/>
          <a:lstStyle/>
          <a:p>
            <a:endParaRPr lang="en-US"/>
          </a:p>
        </p:txBody>
      </p:sp>
      <p:sp>
        <p:nvSpPr>
          <p:cNvPr id="9" name="Shape 3">
            <a:extLst>
              <a:ext uri="{FF2B5EF4-FFF2-40B4-BE49-F238E27FC236}">
                <a16:creationId xmlns:a16="http://schemas.microsoft.com/office/drawing/2014/main" id="{C86B9B14-D50F-C13F-83A8-2D965FFF6C8B}"/>
              </a:ext>
            </a:extLst>
          </p:cNvPr>
          <p:cNvSpPr/>
          <p:nvPr/>
        </p:nvSpPr>
        <p:spPr>
          <a:xfrm>
            <a:off x="7644397" y="1909840"/>
            <a:ext cx="446484" cy="446484"/>
          </a:xfrm>
          <a:prstGeom prst="roundRect">
            <a:avLst>
              <a:gd name="adj" fmla="val 20477969"/>
            </a:avLst>
          </a:prstGeom>
          <a:solidFill>
            <a:srgbClr val="006747"/>
          </a:solidFill>
          <a:ln/>
        </p:spPr>
        <p:txBody>
          <a:bodyPr/>
          <a:lstStyle/>
          <a:p>
            <a:endParaRPr lang="en-US"/>
          </a:p>
        </p:txBody>
      </p:sp>
      <p:pic>
        <p:nvPicPr>
          <p:cNvPr id="11" name="Image 0" descr="preencoded.png">
            <a:extLst>
              <a:ext uri="{FF2B5EF4-FFF2-40B4-BE49-F238E27FC236}">
                <a16:creationId xmlns:a16="http://schemas.microsoft.com/office/drawing/2014/main" id="{C0A61FDE-6EC8-6A9E-F973-03684E7A24F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1614" y="1986095"/>
            <a:ext cx="323731" cy="323731"/>
          </a:xfrm>
          <a:prstGeom prst="rect">
            <a:avLst/>
          </a:prstGeom>
        </p:spPr>
      </p:pic>
      <p:pic>
        <p:nvPicPr>
          <p:cNvPr id="15" name="Image 1" descr="preencoded.png">
            <a:extLst>
              <a:ext uri="{FF2B5EF4-FFF2-40B4-BE49-F238E27FC236}">
                <a16:creationId xmlns:a16="http://schemas.microsoft.com/office/drawing/2014/main" id="{A7C1B977-EEAA-2EC9-262C-BCBEEC79D6B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13994" y="1934841"/>
            <a:ext cx="307289" cy="307289"/>
          </a:xfrm>
          <a:prstGeom prst="rect">
            <a:avLst/>
          </a:prstGeom>
        </p:spPr>
      </p:pic>
      <p:sp>
        <p:nvSpPr>
          <p:cNvPr id="16" name="Shape 19">
            <a:extLst>
              <a:ext uri="{FF2B5EF4-FFF2-40B4-BE49-F238E27FC236}">
                <a16:creationId xmlns:a16="http://schemas.microsoft.com/office/drawing/2014/main" id="{AE05CDAC-5C5C-7BD6-C6F9-D44FF74CA4E9}"/>
              </a:ext>
            </a:extLst>
          </p:cNvPr>
          <p:cNvSpPr/>
          <p:nvPr/>
        </p:nvSpPr>
        <p:spPr>
          <a:xfrm>
            <a:off x="918329" y="5015672"/>
            <a:ext cx="446484" cy="446484"/>
          </a:xfrm>
          <a:prstGeom prst="roundRect">
            <a:avLst>
              <a:gd name="adj" fmla="val 20477969"/>
            </a:avLst>
          </a:prstGeom>
          <a:solidFill>
            <a:srgbClr val="006747"/>
          </a:solidFill>
          <a:ln/>
        </p:spPr>
        <p:txBody>
          <a:bodyPr/>
          <a:lstStyle/>
          <a:p>
            <a:endParaRPr lang="en-US" dirty="0"/>
          </a:p>
        </p:txBody>
      </p:sp>
      <p:pic>
        <p:nvPicPr>
          <p:cNvPr id="18" name="Image 2" descr="preencoded.png">
            <a:extLst>
              <a:ext uri="{FF2B5EF4-FFF2-40B4-BE49-F238E27FC236}">
                <a16:creationId xmlns:a16="http://schemas.microsoft.com/office/drawing/2014/main" id="{1A6606F2-79FB-8F5C-4440-E3ACE3B9925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4469" y="5091812"/>
            <a:ext cx="294203" cy="294203"/>
          </a:xfrm>
          <a:prstGeom prst="rect">
            <a:avLst/>
          </a:prstGeom>
        </p:spPr>
      </p:pic>
      <p:sp>
        <p:nvSpPr>
          <p:cNvPr id="19" name="Text 4">
            <a:extLst>
              <a:ext uri="{FF2B5EF4-FFF2-40B4-BE49-F238E27FC236}">
                <a16:creationId xmlns:a16="http://schemas.microsoft.com/office/drawing/2014/main" id="{A63630DD-29B7-C07F-0407-57F29F4AE7A8}"/>
              </a:ext>
            </a:extLst>
          </p:cNvPr>
          <p:cNvSpPr/>
          <p:nvPr/>
        </p:nvSpPr>
        <p:spPr>
          <a:xfrm>
            <a:off x="1676863" y="2016817"/>
            <a:ext cx="1860590" cy="232529"/>
          </a:xfrm>
          <a:prstGeom prst="rect">
            <a:avLst/>
          </a:prstGeom>
          <a:noFill/>
          <a:ln/>
        </p:spPr>
        <p:txBody>
          <a:bodyPr wrap="none" lIns="0" tIns="0" rIns="0" bIns="0" rtlCol="0" anchor="t"/>
          <a:lstStyle/>
          <a:p>
            <a:pPr marL="0" indent="0" algn="l">
              <a:lnSpc>
                <a:spcPts val="1800"/>
              </a:lnSpc>
              <a:buNone/>
            </a:pPr>
            <a:r>
              <a:rPr lang="en-US" sz="20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Application Logic</a:t>
            </a:r>
            <a:endParaRPr lang="en-US" sz="2000" b="1" dirty="0">
              <a:solidFill>
                <a:schemeClr val="tx2">
                  <a:lumMod val="50000"/>
                </a:schemeClr>
              </a:solidFill>
              <a:latin typeface="Arial" panose="020B0604020202020204" pitchFamily="34" charset="0"/>
              <a:cs typeface="Arial" panose="020B0604020202020204" pitchFamily="34" charset="0"/>
            </a:endParaRPr>
          </a:p>
        </p:txBody>
      </p:sp>
      <p:sp>
        <p:nvSpPr>
          <p:cNvPr id="29" name="Text 4">
            <a:extLst>
              <a:ext uri="{FF2B5EF4-FFF2-40B4-BE49-F238E27FC236}">
                <a16:creationId xmlns:a16="http://schemas.microsoft.com/office/drawing/2014/main" id="{EC48E9A7-5B43-30BE-4A9B-273A260FDA28}"/>
              </a:ext>
            </a:extLst>
          </p:cNvPr>
          <p:cNvSpPr/>
          <p:nvPr/>
        </p:nvSpPr>
        <p:spPr>
          <a:xfrm>
            <a:off x="1648954" y="5154932"/>
            <a:ext cx="1860590" cy="232529"/>
          </a:xfrm>
          <a:prstGeom prst="rect">
            <a:avLst/>
          </a:prstGeom>
          <a:noFill/>
          <a:ln/>
        </p:spPr>
        <p:txBody>
          <a:bodyPr wrap="none" lIns="0" tIns="0" rIns="0" bIns="0" rtlCol="0" anchor="t"/>
          <a:lstStyle/>
          <a:p>
            <a:pPr marL="0" indent="0" algn="l">
              <a:lnSpc>
                <a:spcPts val="1800"/>
              </a:lnSpc>
              <a:buNone/>
            </a:pPr>
            <a:r>
              <a:rPr lang="en-US" sz="20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Why This Matters</a:t>
            </a:r>
            <a:endParaRPr lang="en-US" sz="2000" b="1" dirty="0">
              <a:solidFill>
                <a:schemeClr val="tx2">
                  <a:lumMod val="50000"/>
                </a:schemeClr>
              </a:solidFill>
              <a:latin typeface="Arial" panose="020B0604020202020204" pitchFamily="34" charset="0"/>
              <a:cs typeface="Arial" panose="020B0604020202020204" pitchFamily="34" charset="0"/>
            </a:endParaRPr>
          </a:p>
        </p:txBody>
      </p:sp>
      <p:sp>
        <p:nvSpPr>
          <p:cNvPr id="30" name="Text 4">
            <a:extLst>
              <a:ext uri="{FF2B5EF4-FFF2-40B4-BE49-F238E27FC236}">
                <a16:creationId xmlns:a16="http://schemas.microsoft.com/office/drawing/2014/main" id="{FED5487E-0A6A-1983-9201-AE964AEB267E}"/>
              </a:ext>
            </a:extLst>
          </p:cNvPr>
          <p:cNvSpPr/>
          <p:nvPr/>
        </p:nvSpPr>
        <p:spPr>
          <a:xfrm>
            <a:off x="8433263" y="1972220"/>
            <a:ext cx="1860590" cy="232529"/>
          </a:xfrm>
          <a:prstGeom prst="rect">
            <a:avLst/>
          </a:prstGeom>
          <a:noFill/>
          <a:ln/>
        </p:spPr>
        <p:txBody>
          <a:bodyPr wrap="none" lIns="0" tIns="0" rIns="0" bIns="0" rtlCol="0" anchor="t"/>
          <a:lstStyle/>
          <a:p>
            <a:pPr marL="0" indent="0" algn="l">
              <a:lnSpc>
                <a:spcPts val="1800"/>
              </a:lnSpc>
              <a:buNone/>
            </a:pPr>
            <a:r>
              <a:rPr lang="en-US" sz="20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APIs</a:t>
            </a:r>
            <a:endParaRPr lang="en-US" sz="2000" b="1" dirty="0">
              <a:solidFill>
                <a:schemeClr val="tx2">
                  <a:lumMod val="50000"/>
                </a:schemeClr>
              </a:solidFill>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1607AFDC-2B1A-9881-7C6D-2DAA36F6D9CB}"/>
              </a:ext>
            </a:extLst>
          </p:cNvPr>
          <p:cNvSpPr txBox="1"/>
          <p:nvPr/>
        </p:nvSpPr>
        <p:spPr>
          <a:xfrm>
            <a:off x="994469" y="2470823"/>
            <a:ext cx="6320731" cy="2913618"/>
          </a:xfrm>
          <a:prstGeom prst="rect">
            <a:avLst/>
          </a:prstGeom>
          <a:noFill/>
        </p:spPr>
        <p:txBody>
          <a:bodyPr wrap="square" rtlCol="0">
            <a:spAutoFit/>
          </a:bodyPr>
          <a:lstStyle/>
          <a:p>
            <a:pPr>
              <a:lnSpc>
                <a:spcPct val="150000"/>
              </a:lnSpc>
            </a:pPr>
            <a:r>
              <a:rPr lang="en-US" sz="1600" dirty="0">
                <a:solidFill>
                  <a:srgbClr val="4B4A4A"/>
                </a:solidFill>
                <a:latin typeface="Arial" panose="020B0604020202020204" pitchFamily="34" charset="0"/>
                <a:ea typeface="Geist" pitchFamily="34" charset="-122"/>
                <a:cs typeface="Arial" panose="020B0604020202020204" pitchFamily="34" charset="0"/>
              </a:rPr>
              <a:t>How the system thinks and applies rules.</a:t>
            </a:r>
          </a:p>
          <a:p>
            <a:pPr marL="285750" indent="-285750">
              <a:lnSpc>
                <a:spcPct val="150000"/>
              </a:lnSpc>
              <a:buFont typeface="Wingdings" panose="05000000000000000000" pitchFamily="2" charset="2"/>
              <a:buChar char="Ø"/>
            </a:pPr>
            <a:r>
              <a:rPr lang="en-US" sz="1600" dirty="0">
                <a:solidFill>
                  <a:srgbClr val="4B4A4A"/>
                </a:solidFill>
                <a:latin typeface="Arial" panose="020B0604020202020204" pitchFamily="34" charset="0"/>
                <a:ea typeface="Geist" pitchFamily="34" charset="-122"/>
                <a:cs typeface="Arial" panose="020B0604020202020204" pitchFamily="34" charset="0"/>
              </a:rPr>
              <a:t>Turns user input (photos, GPS, text) into structured, useful data;</a:t>
            </a:r>
          </a:p>
          <a:p>
            <a:pPr marL="285750" indent="-285750">
              <a:lnSpc>
                <a:spcPct val="150000"/>
              </a:lnSpc>
              <a:buFont typeface="Wingdings" panose="05000000000000000000" pitchFamily="2" charset="2"/>
              <a:buChar char="Ø"/>
            </a:pPr>
            <a:r>
              <a:rPr lang="en-US" sz="1600" dirty="0">
                <a:solidFill>
                  <a:srgbClr val="4B4A4A"/>
                </a:solidFill>
                <a:latin typeface="Arial" panose="020B0604020202020204" pitchFamily="34" charset="0"/>
                <a:ea typeface="Geist" pitchFamily="34" charset="-122"/>
                <a:cs typeface="Arial" panose="020B0604020202020204" pitchFamily="34" charset="0"/>
              </a:rPr>
              <a:t>Ensures every report follows clear steps and consistent rules;</a:t>
            </a:r>
          </a:p>
          <a:p>
            <a:pPr marL="285750" indent="-285750">
              <a:lnSpc>
                <a:spcPct val="150000"/>
              </a:lnSpc>
              <a:buFont typeface="Wingdings" panose="05000000000000000000" pitchFamily="2" charset="2"/>
              <a:buChar char="Ø"/>
            </a:pPr>
            <a:r>
              <a:rPr lang="en-US" sz="1600" dirty="0">
                <a:solidFill>
                  <a:srgbClr val="4B4A4A"/>
                </a:solidFill>
                <a:latin typeface="Arial" panose="020B0604020202020204" pitchFamily="34" charset="0"/>
                <a:ea typeface="Geist" pitchFamily="34" charset="-122"/>
                <a:cs typeface="Arial" panose="020B0604020202020204" pitchFamily="34" charset="0"/>
              </a:rPr>
              <a:t>Validates, creates, and updates reports behind the scenes;</a:t>
            </a:r>
          </a:p>
          <a:p>
            <a:pPr marL="285750" indent="-285750">
              <a:lnSpc>
                <a:spcPct val="150000"/>
              </a:lnSpc>
              <a:buFont typeface="Wingdings" panose="05000000000000000000" pitchFamily="2" charset="2"/>
              <a:buChar char="Ø"/>
            </a:pPr>
            <a:r>
              <a:rPr lang="en-US" sz="1600" dirty="0">
                <a:solidFill>
                  <a:srgbClr val="4B4A4A"/>
                </a:solidFill>
                <a:latin typeface="Arial" panose="020B0604020202020204" pitchFamily="34" charset="0"/>
                <a:ea typeface="Geist" pitchFamily="34" charset="-122"/>
                <a:cs typeface="Arial" panose="020B0604020202020204" pitchFamily="34" charset="0"/>
              </a:rPr>
              <a:t>Keeps behaviour predictable for every user.</a:t>
            </a:r>
            <a:endParaRPr lang="en-US" sz="1600" dirty="0">
              <a:latin typeface="Arial" panose="020B0604020202020204" pitchFamily="34" charset="0"/>
              <a:cs typeface="Arial" panose="020B0604020202020204" pitchFamily="34" charset="0"/>
            </a:endParaRPr>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p:txBody>
      </p:sp>
      <p:sp>
        <p:nvSpPr>
          <p:cNvPr id="32" name="TextBox 31">
            <a:extLst>
              <a:ext uri="{FF2B5EF4-FFF2-40B4-BE49-F238E27FC236}">
                <a16:creationId xmlns:a16="http://schemas.microsoft.com/office/drawing/2014/main" id="{EAB9B78D-F43B-8B89-52B8-8264E9FA68CD}"/>
              </a:ext>
            </a:extLst>
          </p:cNvPr>
          <p:cNvSpPr txBox="1"/>
          <p:nvPr/>
        </p:nvSpPr>
        <p:spPr>
          <a:xfrm>
            <a:off x="7559532" y="2551573"/>
            <a:ext cx="7809470" cy="3762568"/>
          </a:xfrm>
          <a:prstGeom prst="rect">
            <a:avLst/>
          </a:prstGeom>
          <a:noFill/>
        </p:spPr>
        <p:txBody>
          <a:bodyPr wrap="square" rtlCol="0">
            <a:spAutoFit/>
          </a:bodyPr>
          <a:lstStyle/>
          <a:p>
            <a:pPr>
              <a:lnSpc>
                <a:spcPts val="1850"/>
              </a:lnSpc>
            </a:pPr>
            <a:r>
              <a:rPr lang="en-US" sz="1600" dirty="0">
                <a:solidFill>
                  <a:srgbClr val="4B4A4A"/>
                </a:solidFill>
                <a:latin typeface="Arial" panose="020B0604020202020204" pitchFamily="34" charset="0"/>
                <a:ea typeface="Geist" pitchFamily="34" charset="-122"/>
                <a:cs typeface="Arial" panose="020B0604020202020204" pitchFamily="34" charset="0"/>
              </a:rPr>
              <a:t>How the app communicates with the server.</a:t>
            </a:r>
          </a:p>
          <a:p>
            <a:pPr marL="285750" indent="-285750">
              <a:lnSpc>
                <a:spcPct val="150000"/>
              </a:lnSpc>
              <a:buFont typeface="Wingdings" panose="05000000000000000000" pitchFamily="2" charset="2"/>
              <a:buChar char="Ø"/>
            </a:pPr>
            <a:r>
              <a:rPr lang="en-US" sz="1600" dirty="0">
                <a:solidFill>
                  <a:srgbClr val="4B4A4A"/>
                </a:solidFill>
                <a:latin typeface="Arial" panose="020B0604020202020204" pitchFamily="34" charset="0"/>
                <a:ea typeface="Geist" pitchFamily="34" charset="-122"/>
                <a:cs typeface="Arial" panose="020B0604020202020204" pitchFamily="34" charset="0"/>
              </a:rPr>
              <a:t>Send user data securely to the backend;</a:t>
            </a:r>
          </a:p>
          <a:p>
            <a:pPr marL="285750" indent="-285750">
              <a:lnSpc>
                <a:spcPct val="150000"/>
              </a:lnSpc>
              <a:buFont typeface="Wingdings" panose="05000000000000000000" pitchFamily="2" charset="2"/>
              <a:buChar char="Ø"/>
            </a:pPr>
            <a:r>
              <a:rPr lang="en-US" sz="1600" dirty="0">
                <a:solidFill>
                  <a:srgbClr val="4B4A4A"/>
                </a:solidFill>
                <a:latin typeface="Arial" panose="020B0604020202020204" pitchFamily="34" charset="0"/>
                <a:ea typeface="Geist" pitchFamily="34" charset="-122"/>
                <a:cs typeface="Arial" panose="020B0604020202020204" pitchFamily="34" charset="0"/>
              </a:rPr>
              <a:t>Deliver quick responses such as "report created" or "map updated“;</a:t>
            </a:r>
          </a:p>
          <a:p>
            <a:pPr marL="285750" indent="-285750">
              <a:lnSpc>
                <a:spcPct val="150000"/>
              </a:lnSpc>
              <a:buFont typeface="Wingdings" panose="05000000000000000000" pitchFamily="2" charset="2"/>
              <a:buChar char="Ø"/>
            </a:pPr>
            <a:r>
              <a:rPr lang="en-US" sz="1600" dirty="0">
                <a:solidFill>
                  <a:srgbClr val="4B4A4A"/>
                </a:solidFill>
                <a:latin typeface="Arial" panose="020B0604020202020204" pitchFamily="34" charset="0"/>
                <a:ea typeface="Geist" pitchFamily="34" charset="-122"/>
                <a:cs typeface="Arial" panose="020B0604020202020204" pitchFamily="34" charset="0"/>
              </a:rPr>
              <a:t>Keep the app fast and responsive for every user;</a:t>
            </a:r>
          </a:p>
          <a:p>
            <a:pPr marL="285750" indent="-285750">
              <a:lnSpc>
                <a:spcPct val="150000"/>
              </a:lnSpc>
              <a:buFont typeface="Wingdings" panose="05000000000000000000" pitchFamily="2" charset="2"/>
              <a:buChar char="Ø"/>
            </a:pPr>
            <a:r>
              <a:rPr lang="en-US" sz="1600" dirty="0">
                <a:solidFill>
                  <a:srgbClr val="4B4A4A"/>
                </a:solidFill>
                <a:latin typeface="Arial" panose="020B0604020202020204" pitchFamily="34" charset="0"/>
                <a:ea typeface="Geist" pitchFamily="34" charset="-122"/>
                <a:cs typeface="Arial" panose="020B0604020202020204" pitchFamily="34" charset="0"/>
              </a:rPr>
              <a:t>Allow easy integration with new modules (ex: AI, analytics).</a:t>
            </a:r>
            <a:endParaRPr lang="en-US" sz="1600" dirty="0">
              <a:latin typeface="Arial" panose="020B0604020202020204" pitchFamily="34" charset="0"/>
              <a:cs typeface="Arial" panose="020B0604020202020204" pitchFamily="34" charset="0"/>
            </a:endParaRPr>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p:txBody>
      </p:sp>
      <p:sp>
        <p:nvSpPr>
          <p:cNvPr id="33" name="TextBox 32">
            <a:extLst>
              <a:ext uri="{FF2B5EF4-FFF2-40B4-BE49-F238E27FC236}">
                <a16:creationId xmlns:a16="http://schemas.microsoft.com/office/drawing/2014/main" id="{4D4D182B-1BFD-201D-1DC8-B3839FC19FD9}"/>
              </a:ext>
            </a:extLst>
          </p:cNvPr>
          <p:cNvSpPr txBox="1"/>
          <p:nvPr/>
        </p:nvSpPr>
        <p:spPr>
          <a:xfrm>
            <a:off x="825318" y="5526819"/>
            <a:ext cx="13227064" cy="3888244"/>
          </a:xfrm>
          <a:prstGeom prst="rect">
            <a:avLst/>
          </a:prstGeom>
          <a:noFill/>
        </p:spPr>
        <p:txBody>
          <a:bodyPr wrap="square" rtlCol="0">
            <a:spAutoFit/>
          </a:bodyPr>
          <a:lstStyle/>
          <a:p>
            <a:pPr marL="285750" indent="-285750">
              <a:lnSpc>
                <a:spcPct val="150000"/>
              </a:lnSpc>
              <a:buSzPct val="100000"/>
              <a:buFont typeface="Wingdings" panose="05000000000000000000" pitchFamily="2" charset="2"/>
              <a:buChar char="ü"/>
            </a:pPr>
            <a:r>
              <a:rPr lang="en-US" sz="1600" dirty="0">
                <a:solidFill>
                  <a:srgbClr val="4B4A4A"/>
                </a:solidFill>
                <a:latin typeface="Arial" panose="020B0604020202020204" pitchFamily="34" charset="0"/>
                <a:ea typeface="Geist" pitchFamily="34" charset="-122"/>
                <a:cs typeface="Arial" panose="020B0604020202020204" pitchFamily="34" charset="0"/>
              </a:rPr>
              <a:t>The app behaves the same for everyone clear, fair, predictable;</a:t>
            </a: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solidFill>
                  <a:srgbClr val="4B4A4A"/>
                </a:solidFill>
                <a:latin typeface="Arial" panose="020B0604020202020204" pitchFamily="34" charset="0"/>
                <a:ea typeface="Geist" pitchFamily="34" charset="-122"/>
                <a:cs typeface="Arial" panose="020B0604020202020204" pitchFamily="34" charset="0"/>
              </a:rPr>
              <a:t>Users get instant feedback through safe and reliable API communication;</a:t>
            </a: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solidFill>
                  <a:srgbClr val="4B4A4A"/>
                </a:solidFill>
                <a:latin typeface="Arial" panose="020B0604020202020204" pitchFamily="34" charset="0"/>
                <a:ea typeface="Geist" pitchFamily="34" charset="-122"/>
                <a:cs typeface="Arial" panose="020B0604020202020204" pitchFamily="34" charset="0"/>
              </a:rPr>
              <a:t>Reports are validated, processed, stored, and displayed without errors;</a:t>
            </a: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solidFill>
                  <a:srgbClr val="4B4A4A"/>
                </a:solidFill>
                <a:latin typeface="Arial" panose="020B0604020202020204" pitchFamily="34" charset="0"/>
                <a:ea typeface="Geist" pitchFamily="34" charset="-122"/>
                <a:cs typeface="Arial" panose="020B0604020202020204" pitchFamily="34" charset="0"/>
              </a:rPr>
              <a:t>Creates a smooth experience by connecting </a:t>
            </a:r>
            <a:r>
              <a:rPr lang="en-US" sz="1600" b="1" dirty="0">
                <a:solidFill>
                  <a:srgbClr val="4B4A4A"/>
                </a:solidFill>
                <a:latin typeface="Arial" panose="020B0604020202020204" pitchFamily="34" charset="0"/>
                <a:ea typeface="Geist" pitchFamily="34" charset="-122"/>
                <a:cs typeface="Arial" panose="020B0604020202020204" pitchFamily="34" charset="0"/>
              </a:rPr>
              <a:t>UX</a:t>
            </a:r>
            <a:r>
              <a:rPr lang="en-US" sz="1600" dirty="0">
                <a:solidFill>
                  <a:srgbClr val="4B4A4A"/>
                </a:solidFill>
                <a:latin typeface="Arial" panose="020B0604020202020204" pitchFamily="34" charset="0"/>
                <a:ea typeface="Geist" pitchFamily="34" charset="-122"/>
                <a:cs typeface="Arial" panose="020B0604020202020204" pitchFamily="34" charset="0"/>
              </a:rPr>
              <a:t>, backend rules, and server communication;</a:t>
            </a:r>
            <a:endParaRPr lang="en-US" sz="1600" dirty="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sz="1600" dirty="0">
                <a:solidFill>
                  <a:srgbClr val="4B4A4A"/>
                </a:solidFill>
                <a:latin typeface="Arial" panose="020B0604020202020204" pitchFamily="34" charset="0"/>
                <a:ea typeface="Geist" pitchFamily="34" charset="-122"/>
                <a:cs typeface="Arial" panose="020B0604020202020204" pitchFamily="34" charset="0"/>
              </a:rPr>
              <a:t>Makes it possible to integrate </a:t>
            </a:r>
            <a:r>
              <a:rPr lang="en-US" sz="1600" b="1" dirty="0">
                <a:solidFill>
                  <a:srgbClr val="4B4A4A"/>
                </a:solidFill>
                <a:latin typeface="Arial" panose="020B0604020202020204" pitchFamily="34" charset="0"/>
                <a:ea typeface="Geist" pitchFamily="34" charset="-122"/>
                <a:cs typeface="Arial" panose="020B0604020202020204" pitchFamily="34" charset="0"/>
              </a:rPr>
              <a:t>AI </a:t>
            </a:r>
            <a:r>
              <a:rPr lang="en-US" sz="1600" dirty="0">
                <a:solidFill>
                  <a:srgbClr val="4B4A4A"/>
                </a:solidFill>
                <a:latin typeface="Arial" panose="020B0604020202020204" pitchFamily="34" charset="0"/>
                <a:ea typeface="Geist" pitchFamily="34" charset="-122"/>
                <a:cs typeface="Arial" panose="020B0604020202020204" pitchFamily="34" charset="0"/>
              </a:rPr>
              <a:t>and future features without breaking the system.</a:t>
            </a:r>
            <a:endParaRPr lang="en-US" sz="1600" dirty="0">
              <a:latin typeface="Arial" panose="020B0604020202020204" pitchFamily="34" charset="0"/>
              <a:cs typeface="Arial" panose="020B0604020202020204" pitchFamily="34" charset="0"/>
            </a:endParaRPr>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a:p>
            <a:pPr>
              <a:lnSpc>
                <a:spcPts val="1850"/>
              </a:lnSpc>
            </a:pPr>
            <a:endParaRPr lang="en-US" dirty="0"/>
          </a:p>
        </p:txBody>
      </p:sp>
    </p:spTree>
    <p:extLst>
      <p:ext uri="{BB962C8B-B14F-4D97-AF65-F5344CB8AC3E}">
        <p14:creationId xmlns:p14="http://schemas.microsoft.com/office/powerpoint/2010/main" val="4157257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C4026-D6A2-48C4-E358-519EB89EAC5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CC26BA0-3452-7AF5-542C-9988862502E0}"/>
              </a:ext>
            </a:extLst>
          </p:cNvPr>
          <p:cNvSpPr/>
          <p:nvPr/>
        </p:nvSpPr>
        <p:spPr>
          <a:xfrm>
            <a:off x="254000" y="145432"/>
            <a:ext cx="14132560" cy="7938736"/>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pPr algn="ctr">
              <a:lnSpc>
                <a:spcPts val="3000"/>
              </a:lnSpc>
            </a:pPr>
            <a:endParaRPr lang="en-US" sz="2400" b="1" dirty="0">
              <a:solidFill>
                <a:srgbClr val="006747"/>
              </a:solidFill>
              <a:latin typeface="Arial" panose="020B0604020202020204" pitchFamily="34" charset="0"/>
              <a:ea typeface="Noto Serif SC Bold" pitchFamily="34" charset="-122"/>
              <a:cs typeface="Arial" panose="020B0604020202020204" pitchFamily="34" charset="0"/>
            </a:endParaRPr>
          </a:p>
          <a:p>
            <a:pPr algn="ctr">
              <a:lnSpc>
                <a:spcPts val="3000"/>
              </a:lnSpc>
            </a:pPr>
            <a:r>
              <a:rPr lang="en-US" sz="2400" b="1" dirty="0">
                <a:solidFill>
                  <a:srgbClr val="006747"/>
                </a:solidFill>
                <a:latin typeface="Arial" panose="020B0604020202020204" pitchFamily="34" charset="0"/>
                <a:ea typeface="Noto Serif SC Bold" pitchFamily="34" charset="-122"/>
                <a:cs typeface="Arial" panose="020B0604020202020204" pitchFamily="34" charset="0"/>
              </a:rPr>
              <a:t>Backend Technologies &amp; API Workflow</a:t>
            </a:r>
            <a:endParaRPr lang="en-US" sz="2400" dirty="0">
              <a:latin typeface="Arial" panose="020B0604020202020204" pitchFamily="34" charset="0"/>
              <a:cs typeface="Arial" panose="020B0604020202020204" pitchFamily="34" charset="0"/>
            </a:endParaRPr>
          </a:p>
        </p:txBody>
      </p:sp>
      <p:sp>
        <p:nvSpPr>
          <p:cNvPr id="40" name="Shape 19">
            <a:extLst>
              <a:ext uri="{FF2B5EF4-FFF2-40B4-BE49-F238E27FC236}">
                <a16:creationId xmlns:a16="http://schemas.microsoft.com/office/drawing/2014/main" id="{1547B741-5517-3798-2957-69B23A50AF0A}"/>
              </a:ext>
            </a:extLst>
          </p:cNvPr>
          <p:cNvSpPr/>
          <p:nvPr/>
        </p:nvSpPr>
        <p:spPr>
          <a:xfrm>
            <a:off x="5125336" y="2109088"/>
            <a:ext cx="4183599" cy="743019"/>
          </a:xfrm>
          <a:prstGeom prst="roundRect">
            <a:avLst>
              <a:gd name="adj" fmla="val 15130"/>
            </a:avLst>
          </a:prstGeom>
          <a:solidFill>
            <a:srgbClr val="E5F9F2">
              <a:alpha val="95000"/>
            </a:srgbClr>
          </a:solidFill>
          <a:ln w="7620">
            <a:solidFill>
              <a:srgbClr val="B7D5CA"/>
            </a:solidFill>
            <a:prstDash val="solid"/>
          </a:ln>
        </p:spPr>
        <p:txBody>
          <a:bodyPr/>
          <a:lstStyle/>
          <a:p>
            <a:endParaRPr lang="en-US"/>
          </a:p>
        </p:txBody>
      </p:sp>
      <p:sp>
        <p:nvSpPr>
          <p:cNvPr id="41" name="Shape 19">
            <a:extLst>
              <a:ext uri="{FF2B5EF4-FFF2-40B4-BE49-F238E27FC236}">
                <a16:creationId xmlns:a16="http://schemas.microsoft.com/office/drawing/2014/main" id="{67560064-014C-9235-F10A-6DBE534E88A6}"/>
              </a:ext>
            </a:extLst>
          </p:cNvPr>
          <p:cNvSpPr/>
          <p:nvPr/>
        </p:nvSpPr>
        <p:spPr>
          <a:xfrm>
            <a:off x="9502814" y="2128223"/>
            <a:ext cx="4405403" cy="723884"/>
          </a:xfrm>
          <a:prstGeom prst="roundRect">
            <a:avLst>
              <a:gd name="adj" fmla="val 15130"/>
            </a:avLst>
          </a:prstGeom>
          <a:solidFill>
            <a:srgbClr val="E5F9F2">
              <a:alpha val="95000"/>
            </a:srgbClr>
          </a:solidFill>
          <a:ln w="7620">
            <a:solidFill>
              <a:srgbClr val="B7D5CA"/>
            </a:solidFill>
            <a:prstDash val="solid"/>
          </a:ln>
        </p:spPr>
        <p:txBody>
          <a:bodyPr/>
          <a:lstStyle/>
          <a:p>
            <a:endParaRPr lang="en-US"/>
          </a:p>
        </p:txBody>
      </p:sp>
      <p:sp>
        <p:nvSpPr>
          <p:cNvPr id="42" name="Shape 19">
            <a:extLst>
              <a:ext uri="{FF2B5EF4-FFF2-40B4-BE49-F238E27FC236}">
                <a16:creationId xmlns:a16="http://schemas.microsoft.com/office/drawing/2014/main" id="{4D2E9B1E-DB31-D937-0273-92EC99A3229A}"/>
              </a:ext>
            </a:extLst>
          </p:cNvPr>
          <p:cNvSpPr/>
          <p:nvPr/>
        </p:nvSpPr>
        <p:spPr>
          <a:xfrm>
            <a:off x="795819" y="2114360"/>
            <a:ext cx="4183599" cy="737747"/>
          </a:xfrm>
          <a:prstGeom prst="roundRect">
            <a:avLst>
              <a:gd name="adj" fmla="val 15130"/>
            </a:avLst>
          </a:prstGeom>
          <a:solidFill>
            <a:srgbClr val="E5F9F2">
              <a:alpha val="95000"/>
            </a:srgbClr>
          </a:solidFill>
          <a:ln w="7620">
            <a:solidFill>
              <a:srgbClr val="B7D5CA"/>
            </a:solidFill>
            <a:prstDash val="solid"/>
          </a:ln>
        </p:spPr>
        <p:txBody>
          <a:bodyPr/>
          <a:lstStyle/>
          <a:p>
            <a:endParaRPr lang="en-US" dirty="0"/>
          </a:p>
        </p:txBody>
      </p:sp>
      <p:sp>
        <p:nvSpPr>
          <p:cNvPr id="43" name="Shape 28">
            <a:extLst>
              <a:ext uri="{FF2B5EF4-FFF2-40B4-BE49-F238E27FC236}">
                <a16:creationId xmlns:a16="http://schemas.microsoft.com/office/drawing/2014/main" id="{E0B1F806-FBA6-ECB8-DDE0-1CF9F0C0C841}"/>
              </a:ext>
            </a:extLst>
          </p:cNvPr>
          <p:cNvSpPr/>
          <p:nvPr/>
        </p:nvSpPr>
        <p:spPr>
          <a:xfrm>
            <a:off x="7288587" y="2994683"/>
            <a:ext cx="6619630" cy="656481"/>
          </a:xfrm>
          <a:prstGeom prst="roundRect">
            <a:avLst>
              <a:gd name="adj" fmla="val 15130"/>
            </a:avLst>
          </a:prstGeom>
          <a:solidFill>
            <a:srgbClr val="E5F9F2">
              <a:alpha val="95000"/>
            </a:srgbClr>
          </a:solidFill>
          <a:ln w="7620">
            <a:solidFill>
              <a:srgbClr val="B7D5CA"/>
            </a:solidFill>
            <a:prstDash val="solid"/>
          </a:ln>
        </p:spPr>
        <p:txBody>
          <a:bodyPr/>
          <a:lstStyle/>
          <a:p>
            <a:endParaRPr lang="en-US"/>
          </a:p>
        </p:txBody>
      </p:sp>
      <p:sp>
        <p:nvSpPr>
          <p:cNvPr id="44" name="Shape 28">
            <a:extLst>
              <a:ext uri="{FF2B5EF4-FFF2-40B4-BE49-F238E27FC236}">
                <a16:creationId xmlns:a16="http://schemas.microsoft.com/office/drawing/2014/main" id="{12F478D8-C6C1-BA7E-8700-8E7C58257521}"/>
              </a:ext>
            </a:extLst>
          </p:cNvPr>
          <p:cNvSpPr/>
          <p:nvPr/>
        </p:nvSpPr>
        <p:spPr>
          <a:xfrm>
            <a:off x="795819" y="3019129"/>
            <a:ext cx="6278290" cy="690616"/>
          </a:xfrm>
          <a:prstGeom prst="roundRect">
            <a:avLst>
              <a:gd name="adj" fmla="val 15130"/>
            </a:avLst>
          </a:prstGeom>
          <a:solidFill>
            <a:srgbClr val="E5F9F2">
              <a:alpha val="95000"/>
            </a:srgbClr>
          </a:solidFill>
          <a:ln w="7620">
            <a:solidFill>
              <a:srgbClr val="B7D5CA"/>
            </a:solidFill>
            <a:prstDash val="solid"/>
          </a:ln>
        </p:spPr>
        <p:txBody>
          <a:bodyPr/>
          <a:lstStyle/>
          <a:p>
            <a:endParaRPr lang="en-US" dirty="0"/>
          </a:p>
        </p:txBody>
      </p:sp>
      <p:sp>
        <p:nvSpPr>
          <p:cNvPr id="48" name="Text 20">
            <a:extLst>
              <a:ext uri="{FF2B5EF4-FFF2-40B4-BE49-F238E27FC236}">
                <a16:creationId xmlns:a16="http://schemas.microsoft.com/office/drawing/2014/main" id="{59C01D11-1A7A-4BBF-D08C-A1F517C023F1}"/>
              </a:ext>
            </a:extLst>
          </p:cNvPr>
          <p:cNvSpPr/>
          <p:nvPr/>
        </p:nvSpPr>
        <p:spPr>
          <a:xfrm>
            <a:off x="1739338" y="2234251"/>
            <a:ext cx="1129162" cy="13943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95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Node.js + Express.js</a:t>
            </a:r>
            <a:endParaRPr lang="en-US" sz="1400" dirty="0">
              <a:solidFill>
                <a:schemeClr val="accent1">
                  <a:lumMod val="50000"/>
                </a:schemeClr>
              </a:solidFill>
              <a:latin typeface="Arial" panose="020B0604020202020204" pitchFamily="34" charset="0"/>
              <a:cs typeface="Arial" panose="020B0604020202020204" pitchFamily="34" charset="0"/>
            </a:endParaRPr>
          </a:p>
        </p:txBody>
      </p:sp>
      <p:sp>
        <p:nvSpPr>
          <p:cNvPr id="49" name="TextBox 48">
            <a:extLst>
              <a:ext uri="{FF2B5EF4-FFF2-40B4-BE49-F238E27FC236}">
                <a16:creationId xmlns:a16="http://schemas.microsoft.com/office/drawing/2014/main" id="{6B8DD1D0-8FCC-ED63-3815-BC0A771EBCE8}"/>
              </a:ext>
            </a:extLst>
          </p:cNvPr>
          <p:cNvSpPr txBox="1"/>
          <p:nvPr/>
        </p:nvSpPr>
        <p:spPr>
          <a:xfrm>
            <a:off x="1449321" y="2933154"/>
            <a:ext cx="512946" cy="369332"/>
          </a:xfrm>
          <a:prstGeom prst="rect">
            <a:avLst/>
          </a:prstGeom>
          <a:noFill/>
        </p:spPr>
        <p:txBody>
          <a:bodyPr wrap="square" rtlCol="0">
            <a:spAutoFit/>
          </a:bodyPr>
          <a:lstStyle/>
          <a:p>
            <a:endParaRPr lang="en-US" dirty="0"/>
          </a:p>
        </p:txBody>
      </p:sp>
      <p:pic>
        <p:nvPicPr>
          <p:cNvPr id="50" name="Picture 49" descr="A logo for a software company&#10;&#10;AI-generated content may be incorrect.">
            <a:extLst>
              <a:ext uri="{FF2B5EF4-FFF2-40B4-BE49-F238E27FC236}">
                <a16:creationId xmlns:a16="http://schemas.microsoft.com/office/drawing/2014/main" id="{D92FE1CD-6915-57EC-BEED-94E444D40A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1760" y="2285847"/>
            <a:ext cx="621532" cy="433765"/>
          </a:xfrm>
          <a:prstGeom prst="rect">
            <a:avLst/>
          </a:prstGeom>
          <a:ln>
            <a:solidFill>
              <a:srgbClr val="009E6D"/>
            </a:solidFill>
          </a:ln>
        </p:spPr>
      </p:pic>
      <p:sp>
        <p:nvSpPr>
          <p:cNvPr id="51" name="Text 21">
            <a:extLst>
              <a:ext uri="{FF2B5EF4-FFF2-40B4-BE49-F238E27FC236}">
                <a16:creationId xmlns:a16="http://schemas.microsoft.com/office/drawing/2014/main" id="{F3C47676-052B-21B7-E991-4D80E43D2275}"/>
              </a:ext>
            </a:extLst>
          </p:cNvPr>
          <p:cNvSpPr/>
          <p:nvPr/>
        </p:nvSpPr>
        <p:spPr>
          <a:xfrm>
            <a:off x="1722314" y="2419942"/>
            <a:ext cx="2183169" cy="34306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sz="1200" dirty="0">
                <a:solidFill>
                  <a:srgbClr val="4B4A4A"/>
                </a:solidFill>
                <a:latin typeface="Arial" panose="020B0604020202020204" pitchFamily="34" charset="0"/>
                <a:ea typeface="Geist" pitchFamily="34" charset="-122"/>
                <a:cs typeface="Arial" panose="020B0604020202020204" pitchFamily="34" charset="0"/>
              </a:rPr>
              <a:t>Creates fast, scalable API routes with</a:t>
            </a:r>
          </a:p>
          <a:p>
            <a:pPr marL="0" indent="0" algn="l">
              <a:buNone/>
            </a:pPr>
            <a:r>
              <a:rPr lang="en-US" sz="1200" dirty="0">
                <a:solidFill>
                  <a:srgbClr val="4B4A4A"/>
                </a:solidFill>
                <a:latin typeface="Arial" panose="020B0604020202020204" pitchFamily="34" charset="0"/>
                <a:ea typeface="Geist" pitchFamily="34" charset="-122"/>
                <a:cs typeface="Arial" panose="020B0604020202020204" pitchFamily="34" charset="0"/>
              </a:rPr>
              <a:t>minimal configuration</a:t>
            </a:r>
            <a:endParaRPr lang="en-US" sz="1200" dirty="0">
              <a:latin typeface="Arial" panose="020B0604020202020204" pitchFamily="34" charset="0"/>
              <a:cs typeface="Arial" panose="020B0604020202020204" pitchFamily="34" charset="0"/>
            </a:endParaRPr>
          </a:p>
        </p:txBody>
      </p:sp>
      <p:pic>
        <p:nvPicPr>
          <p:cNvPr id="52" name="Picture 51">
            <a:extLst>
              <a:ext uri="{FF2B5EF4-FFF2-40B4-BE49-F238E27FC236}">
                <a16:creationId xmlns:a16="http://schemas.microsoft.com/office/drawing/2014/main" id="{86EBC73F-7BBD-7B29-ED5C-572101E14FEA}"/>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21760" y="3173374"/>
            <a:ext cx="468843" cy="433765"/>
          </a:xfrm>
          <a:prstGeom prst="rect">
            <a:avLst/>
          </a:prstGeom>
          <a:ln>
            <a:solidFill>
              <a:srgbClr val="009E6D"/>
            </a:solidFill>
          </a:ln>
        </p:spPr>
      </p:pic>
      <p:pic>
        <p:nvPicPr>
          <p:cNvPr id="53" name="Picture 52">
            <a:extLst>
              <a:ext uri="{FF2B5EF4-FFF2-40B4-BE49-F238E27FC236}">
                <a16:creationId xmlns:a16="http://schemas.microsoft.com/office/drawing/2014/main" id="{CA4E6EC8-0FB9-AB8C-62E3-A0A8C4ECE610}"/>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635706" y="2306049"/>
            <a:ext cx="384379" cy="433765"/>
          </a:xfrm>
          <a:prstGeom prst="rect">
            <a:avLst/>
          </a:prstGeom>
          <a:ln>
            <a:solidFill>
              <a:srgbClr val="009E6D"/>
            </a:solidFill>
          </a:ln>
        </p:spPr>
      </p:pic>
      <p:pic>
        <p:nvPicPr>
          <p:cNvPr id="54" name="Picture 53">
            <a:extLst>
              <a:ext uri="{FF2B5EF4-FFF2-40B4-BE49-F238E27FC236}">
                <a16:creationId xmlns:a16="http://schemas.microsoft.com/office/drawing/2014/main" id="{80606CD3-632E-B98A-6966-ACC8AC2915AE}"/>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7436444" y="3165361"/>
            <a:ext cx="736360" cy="433765"/>
          </a:xfrm>
          <a:prstGeom prst="rect">
            <a:avLst/>
          </a:prstGeom>
          <a:ln>
            <a:solidFill>
              <a:srgbClr val="009E6D"/>
            </a:solidFill>
          </a:ln>
        </p:spPr>
      </p:pic>
      <p:pic>
        <p:nvPicPr>
          <p:cNvPr id="55" name="Picture 54">
            <a:extLst>
              <a:ext uri="{FF2B5EF4-FFF2-40B4-BE49-F238E27FC236}">
                <a16:creationId xmlns:a16="http://schemas.microsoft.com/office/drawing/2014/main" id="{76D21F6F-1216-2893-3010-40DF260FE56E}"/>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5209228" y="2267519"/>
            <a:ext cx="560968" cy="433765"/>
          </a:xfrm>
          <a:prstGeom prst="rect">
            <a:avLst/>
          </a:prstGeom>
          <a:ln>
            <a:solidFill>
              <a:srgbClr val="009E6D"/>
            </a:solidFill>
          </a:ln>
        </p:spPr>
      </p:pic>
      <p:sp>
        <p:nvSpPr>
          <p:cNvPr id="56" name="Text 20">
            <a:extLst>
              <a:ext uri="{FF2B5EF4-FFF2-40B4-BE49-F238E27FC236}">
                <a16:creationId xmlns:a16="http://schemas.microsoft.com/office/drawing/2014/main" id="{E1AC4AE0-51C4-0C37-522F-936F4D8BF467}"/>
              </a:ext>
            </a:extLst>
          </p:cNvPr>
          <p:cNvSpPr/>
          <p:nvPr/>
        </p:nvSpPr>
        <p:spPr>
          <a:xfrm>
            <a:off x="5941331" y="2223738"/>
            <a:ext cx="1129162" cy="13943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95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Rest API architecture</a:t>
            </a:r>
            <a:endParaRPr lang="en-US" sz="1400" dirty="0">
              <a:solidFill>
                <a:schemeClr val="accent1">
                  <a:lumMod val="50000"/>
                </a:schemeClr>
              </a:solidFill>
              <a:latin typeface="Arial" panose="020B0604020202020204" pitchFamily="34" charset="0"/>
              <a:cs typeface="Arial" panose="020B0604020202020204" pitchFamily="34" charset="0"/>
            </a:endParaRPr>
          </a:p>
        </p:txBody>
      </p:sp>
      <p:sp>
        <p:nvSpPr>
          <p:cNvPr id="57" name="Text 20">
            <a:extLst>
              <a:ext uri="{FF2B5EF4-FFF2-40B4-BE49-F238E27FC236}">
                <a16:creationId xmlns:a16="http://schemas.microsoft.com/office/drawing/2014/main" id="{738D9B46-04A6-7077-C2C2-7982B83E1C94}"/>
              </a:ext>
            </a:extLst>
          </p:cNvPr>
          <p:cNvSpPr/>
          <p:nvPr/>
        </p:nvSpPr>
        <p:spPr>
          <a:xfrm>
            <a:off x="10134198" y="2281075"/>
            <a:ext cx="1129162" cy="13943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95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JSON format</a:t>
            </a:r>
            <a:endParaRPr lang="en-US" sz="1400" dirty="0">
              <a:solidFill>
                <a:schemeClr val="accent1">
                  <a:lumMod val="50000"/>
                </a:schemeClr>
              </a:solidFill>
              <a:latin typeface="Arial" panose="020B0604020202020204" pitchFamily="34" charset="0"/>
              <a:cs typeface="Arial" panose="020B0604020202020204" pitchFamily="34" charset="0"/>
            </a:endParaRPr>
          </a:p>
        </p:txBody>
      </p:sp>
      <p:sp>
        <p:nvSpPr>
          <p:cNvPr id="58" name="Text 20">
            <a:extLst>
              <a:ext uri="{FF2B5EF4-FFF2-40B4-BE49-F238E27FC236}">
                <a16:creationId xmlns:a16="http://schemas.microsoft.com/office/drawing/2014/main" id="{E68C304C-5529-C3ED-D362-F330075B13C9}"/>
              </a:ext>
            </a:extLst>
          </p:cNvPr>
          <p:cNvSpPr/>
          <p:nvPr/>
        </p:nvSpPr>
        <p:spPr>
          <a:xfrm>
            <a:off x="1605081" y="3232354"/>
            <a:ext cx="1129162" cy="13943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95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HTTPS</a:t>
            </a:r>
            <a:endParaRPr lang="en-US" sz="1600" dirty="0">
              <a:solidFill>
                <a:schemeClr val="accent1">
                  <a:lumMod val="50000"/>
                </a:schemeClr>
              </a:solidFill>
              <a:latin typeface="Arial" panose="020B0604020202020204" pitchFamily="34" charset="0"/>
              <a:cs typeface="Arial" panose="020B0604020202020204" pitchFamily="34" charset="0"/>
            </a:endParaRPr>
          </a:p>
        </p:txBody>
      </p:sp>
      <p:sp>
        <p:nvSpPr>
          <p:cNvPr id="59" name="Text 20">
            <a:extLst>
              <a:ext uri="{FF2B5EF4-FFF2-40B4-BE49-F238E27FC236}">
                <a16:creationId xmlns:a16="http://schemas.microsoft.com/office/drawing/2014/main" id="{B0C9B6D1-A1B8-CF78-6356-1AD00E64ABF0}"/>
              </a:ext>
            </a:extLst>
          </p:cNvPr>
          <p:cNvSpPr/>
          <p:nvPr/>
        </p:nvSpPr>
        <p:spPr>
          <a:xfrm>
            <a:off x="8327724" y="3202946"/>
            <a:ext cx="1129162" cy="139438"/>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95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CORS Rules</a:t>
            </a:r>
            <a:endParaRPr lang="en-US" sz="1400" dirty="0">
              <a:solidFill>
                <a:schemeClr val="accent1">
                  <a:lumMod val="50000"/>
                </a:schemeClr>
              </a:solidFill>
              <a:latin typeface="Arial" panose="020B0604020202020204" pitchFamily="34" charset="0"/>
              <a:cs typeface="Arial" panose="020B0604020202020204" pitchFamily="34" charset="0"/>
            </a:endParaRPr>
          </a:p>
        </p:txBody>
      </p:sp>
      <p:sp>
        <p:nvSpPr>
          <p:cNvPr id="60" name="Text 21">
            <a:extLst>
              <a:ext uri="{FF2B5EF4-FFF2-40B4-BE49-F238E27FC236}">
                <a16:creationId xmlns:a16="http://schemas.microsoft.com/office/drawing/2014/main" id="{444427D5-5A24-F4E7-E32E-6D8C8C1DDB9C}"/>
              </a:ext>
            </a:extLst>
          </p:cNvPr>
          <p:cNvSpPr/>
          <p:nvPr/>
        </p:nvSpPr>
        <p:spPr>
          <a:xfrm>
            <a:off x="5943270" y="2420680"/>
            <a:ext cx="2183169" cy="306071"/>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sz="1200" dirty="0">
                <a:solidFill>
                  <a:srgbClr val="4B4A4A"/>
                </a:solidFill>
                <a:latin typeface="Arial" panose="020B0604020202020204" pitchFamily="34" charset="0"/>
                <a:ea typeface="Geist" pitchFamily="34" charset="-122"/>
                <a:cs typeface="Arial" panose="020B0604020202020204" pitchFamily="34" charset="0"/>
              </a:rPr>
              <a:t>Simple, stateless design that’s widely supported </a:t>
            </a:r>
          </a:p>
          <a:p>
            <a:pPr marL="0" indent="0" algn="l">
              <a:buNone/>
            </a:pPr>
            <a:r>
              <a:rPr lang="en-US" sz="1200" dirty="0">
                <a:solidFill>
                  <a:srgbClr val="4B4A4A"/>
                </a:solidFill>
                <a:latin typeface="Arial" panose="020B0604020202020204" pitchFamily="34" charset="0"/>
                <a:ea typeface="Geist" pitchFamily="34" charset="-122"/>
                <a:cs typeface="Arial" panose="020B0604020202020204" pitchFamily="34" charset="0"/>
              </a:rPr>
              <a:t>across platforms</a:t>
            </a:r>
            <a:endParaRPr lang="en-US" sz="1200" dirty="0">
              <a:latin typeface="Arial" panose="020B0604020202020204" pitchFamily="34" charset="0"/>
              <a:cs typeface="Arial" panose="020B0604020202020204" pitchFamily="34" charset="0"/>
            </a:endParaRPr>
          </a:p>
        </p:txBody>
      </p:sp>
      <p:sp>
        <p:nvSpPr>
          <p:cNvPr id="61" name="Text 21">
            <a:extLst>
              <a:ext uri="{FF2B5EF4-FFF2-40B4-BE49-F238E27FC236}">
                <a16:creationId xmlns:a16="http://schemas.microsoft.com/office/drawing/2014/main" id="{051E080D-7FEC-9F3A-2703-452AB0137CF1}"/>
              </a:ext>
            </a:extLst>
          </p:cNvPr>
          <p:cNvSpPr/>
          <p:nvPr/>
        </p:nvSpPr>
        <p:spPr>
          <a:xfrm>
            <a:off x="10129895" y="2458073"/>
            <a:ext cx="2183169" cy="255413"/>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sz="1200" dirty="0">
                <a:solidFill>
                  <a:srgbClr val="4B4A4A"/>
                </a:solidFill>
                <a:latin typeface="Arial" panose="020B0604020202020204" pitchFamily="34" charset="0"/>
                <a:ea typeface="Geist" pitchFamily="34" charset="-122"/>
                <a:cs typeface="Arial" panose="020B0604020202020204" pitchFamily="34" charset="0"/>
              </a:rPr>
              <a:t>Lightweight data interchange format that’s easy to</a:t>
            </a:r>
          </a:p>
          <a:p>
            <a:pPr marL="0" indent="0" algn="l">
              <a:buNone/>
            </a:pPr>
            <a:r>
              <a:rPr lang="en-US" sz="1200" dirty="0">
                <a:solidFill>
                  <a:srgbClr val="4B4A4A"/>
                </a:solidFill>
                <a:latin typeface="Arial" panose="020B0604020202020204" pitchFamily="34" charset="0"/>
                <a:ea typeface="Geist" pitchFamily="34" charset="-122"/>
                <a:cs typeface="Arial" panose="020B0604020202020204" pitchFamily="34" charset="0"/>
              </a:rPr>
              <a:t>parse.</a:t>
            </a:r>
            <a:endParaRPr lang="en-US" sz="1200" dirty="0">
              <a:latin typeface="Arial" panose="020B0604020202020204" pitchFamily="34" charset="0"/>
              <a:cs typeface="Arial" panose="020B0604020202020204" pitchFamily="34" charset="0"/>
            </a:endParaRPr>
          </a:p>
        </p:txBody>
      </p:sp>
      <p:sp>
        <p:nvSpPr>
          <p:cNvPr id="62" name="Text 21">
            <a:extLst>
              <a:ext uri="{FF2B5EF4-FFF2-40B4-BE49-F238E27FC236}">
                <a16:creationId xmlns:a16="http://schemas.microsoft.com/office/drawing/2014/main" id="{ADE66D9A-520F-CEC9-6497-303CD3E405B9}"/>
              </a:ext>
            </a:extLst>
          </p:cNvPr>
          <p:cNvSpPr/>
          <p:nvPr/>
        </p:nvSpPr>
        <p:spPr>
          <a:xfrm>
            <a:off x="1618624" y="3464358"/>
            <a:ext cx="2183169" cy="142781"/>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1000"/>
              </a:lnSpc>
              <a:buNone/>
            </a:pPr>
            <a:r>
              <a:rPr lang="en-US" sz="1200" dirty="0">
                <a:solidFill>
                  <a:srgbClr val="4B4A4A"/>
                </a:solidFill>
                <a:latin typeface="Arial" panose="020B0604020202020204" pitchFamily="34" charset="0"/>
                <a:ea typeface="Geist" pitchFamily="34" charset="-122"/>
                <a:cs typeface="Arial" panose="020B0604020202020204" pitchFamily="34" charset="0"/>
              </a:rPr>
              <a:t>Encrypts data during transfer to protect sensitive information</a:t>
            </a:r>
            <a:endParaRPr lang="en-US" sz="1200" dirty="0">
              <a:latin typeface="Arial" panose="020B0604020202020204" pitchFamily="34" charset="0"/>
              <a:cs typeface="Arial" panose="020B0604020202020204" pitchFamily="34" charset="0"/>
            </a:endParaRPr>
          </a:p>
        </p:txBody>
      </p:sp>
      <p:sp>
        <p:nvSpPr>
          <p:cNvPr id="63" name="Text 21">
            <a:extLst>
              <a:ext uri="{FF2B5EF4-FFF2-40B4-BE49-F238E27FC236}">
                <a16:creationId xmlns:a16="http://schemas.microsoft.com/office/drawing/2014/main" id="{BEBACA01-A975-892E-F5A8-75D3B1007892}"/>
              </a:ext>
            </a:extLst>
          </p:cNvPr>
          <p:cNvSpPr/>
          <p:nvPr/>
        </p:nvSpPr>
        <p:spPr>
          <a:xfrm>
            <a:off x="8327724" y="3455044"/>
            <a:ext cx="2183169" cy="142781"/>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1000"/>
              </a:lnSpc>
              <a:buNone/>
            </a:pPr>
            <a:r>
              <a:rPr lang="en-US" sz="1200" dirty="0">
                <a:solidFill>
                  <a:srgbClr val="4B4A4A"/>
                </a:solidFill>
                <a:latin typeface="Arial" panose="020B0604020202020204" pitchFamily="34" charset="0"/>
                <a:ea typeface="Geist" pitchFamily="34" charset="-122"/>
                <a:cs typeface="Arial" panose="020B0604020202020204" pitchFamily="34" charset="0"/>
              </a:rPr>
              <a:t>Controls which domains can access the API endpoints.</a:t>
            </a:r>
            <a:endParaRPr lang="en-US" sz="1200" dirty="0">
              <a:latin typeface="Arial" panose="020B0604020202020204" pitchFamily="34" charset="0"/>
              <a:cs typeface="Arial" panose="020B0604020202020204" pitchFamily="34" charset="0"/>
            </a:endParaRPr>
          </a:p>
        </p:txBody>
      </p:sp>
      <p:cxnSp>
        <p:nvCxnSpPr>
          <p:cNvPr id="76" name="Straight Connector 75">
            <a:extLst>
              <a:ext uri="{FF2B5EF4-FFF2-40B4-BE49-F238E27FC236}">
                <a16:creationId xmlns:a16="http://schemas.microsoft.com/office/drawing/2014/main" id="{92A2E383-54EC-E6A6-2ACC-02C80C4CFD6F}"/>
              </a:ext>
            </a:extLst>
          </p:cNvPr>
          <p:cNvCxnSpPr>
            <a:cxnSpLocks/>
          </p:cNvCxnSpPr>
          <p:nvPr/>
        </p:nvCxnSpPr>
        <p:spPr>
          <a:xfrm>
            <a:off x="921760" y="3888285"/>
            <a:ext cx="12986157"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80" name="TextBox 79">
            <a:extLst>
              <a:ext uri="{FF2B5EF4-FFF2-40B4-BE49-F238E27FC236}">
                <a16:creationId xmlns:a16="http://schemas.microsoft.com/office/drawing/2014/main" id="{C09DC5D9-A46C-DCD9-99B9-66A6C27FA3B6}"/>
              </a:ext>
            </a:extLst>
          </p:cNvPr>
          <p:cNvSpPr txBox="1"/>
          <p:nvPr/>
        </p:nvSpPr>
        <p:spPr>
          <a:xfrm>
            <a:off x="2418937" y="3822298"/>
            <a:ext cx="8279842" cy="624530"/>
          </a:xfrm>
          <a:prstGeom prst="rect">
            <a:avLst/>
          </a:prstGeom>
          <a:noFill/>
        </p:spPr>
        <p:txBody>
          <a:bodyPr wrap="square">
            <a:spAutoFit/>
          </a:bodyPr>
          <a:lstStyle/>
          <a:p>
            <a:pPr marL="0" indent="0" algn="ctr">
              <a:lnSpc>
                <a:spcPts val="4850"/>
              </a:lnSpc>
              <a:buNone/>
            </a:pPr>
            <a:r>
              <a:rPr lang="en-US" sz="1800" b="1" dirty="0">
                <a:solidFill>
                  <a:srgbClr val="006747"/>
                </a:solidFill>
                <a:latin typeface="Arial" panose="020B0604020202020204" pitchFamily="34" charset="0"/>
                <a:ea typeface="Noto Serif SC Bold" pitchFamily="34" charset="-122"/>
                <a:cs typeface="Arial" panose="020B0604020202020204" pitchFamily="34" charset="0"/>
              </a:rPr>
              <a:t>API Structure – Example Request &amp; Response</a:t>
            </a:r>
            <a:endParaRPr lang="en-US" sz="1800" dirty="0">
              <a:latin typeface="Arial" panose="020B0604020202020204" pitchFamily="34" charset="0"/>
              <a:cs typeface="Arial" panose="020B0604020202020204" pitchFamily="34" charset="0"/>
            </a:endParaRPr>
          </a:p>
        </p:txBody>
      </p:sp>
      <p:sp>
        <p:nvSpPr>
          <p:cNvPr id="81" name="Shape 1">
            <a:extLst>
              <a:ext uri="{FF2B5EF4-FFF2-40B4-BE49-F238E27FC236}">
                <a16:creationId xmlns:a16="http://schemas.microsoft.com/office/drawing/2014/main" id="{B3CC00DE-9AB5-1E99-1B3B-B91701D9C7B1}"/>
              </a:ext>
            </a:extLst>
          </p:cNvPr>
          <p:cNvSpPr/>
          <p:nvPr/>
        </p:nvSpPr>
        <p:spPr>
          <a:xfrm>
            <a:off x="938373" y="4826652"/>
            <a:ext cx="6279356" cy="3206132"/>
          </a:xfrm>
          <a:prstGeom prst="roundRect">
            <a:avLst>
              <a:gd name="adj" fmla="val 2764"/>
            </a:avLst>
          </a:prstGeom>
          <a:solidFill>
            <a:srgbClr val="E5F9F2">
              <a:alpha val="95000"/>
            </a:srgbClr>
          </a:solidFill>
          <a:ln/>
        </p:spPr>
        <p:txBody>
          <a:bodyPr/>
          <a:lstStyle/>
          <a:p>
            <a:endParaRPr lang="en-US"/>
          </a:p>
        </p:txBody>
      </p:sp>
      <p:sp>
        <p:nvSpPr>
          <p:cNvPr id="82" name="Shape 2">
            <a:extLst>
              <a:ext uri="{FF2B5EF4-FFF2-40B4-BE49-F238E27FC236}">
                <a16:creationId xmlns:a16="http://schemas.microsoft.com/office/drawing/2014/main" id="{C107ACD5-7830-0162-1D53-BE966658B492}"/>
              </a:ext>
            </a:extLst>
          </p:cNvPr>
          <p:cNvSpPr/>
          <p:nvPr/>
        </p:nvSpPr>
        <p:spPr>
          <a:xfrm>
            <a:off x="938373" y="4803792"/>
            <a:ext cx="6279356" cy="91440"/>
          </a:xfrm>
          <a:prstGeom prst="roundRect">
            <a:avLst>
              <a:gd name="adj" fmla="val 195349"/>
            </a:avLst>
          </a:prstGeom>
          <a:solidFill>
            <a:srgbClr val="006747"/>
          </a:solidFill>
          <a:ln/>
        </p:spPr>
        <p:txBody>
          <a:bodyPr/>
          <a:lstStyle/>
          <a:p>
            <a:endParaRPr lang="en-US"/>
          </a:p>
        </p:txBody>
      </p:sp>
      <p:sp>
        <p:nvSpPr>
          <p:cNvPr id="84" name="Text 4">
            <a:extLst>
              <a:ext uri="{FF2B5EF4-FFF2-40B4-BE49-F238E27FC236}">
                <a16:creationId xmlns:a16="http://schemas.microsoft.com/office/drawing/2014/main" id="{BA0D942F-27E7-4FD8-689D-A7E9CBFEA202}"/>
              </a:ext>
            </a:extLst>
          </p:cNvPr>
          <p:cNvSpPr/>
          <p:nvPr/>
        </p:nvSpPr>
        <p:spPr>
          <a:xfrm>
            <a:off x="1129991" y="5170028"/>
            <a:ext cx="2480905" cy="310158"/>
          </a:xfrm>
          <a:prstGeom prst="rect">
            <a:avLst/>
          </a:prstGeom>
          <a:noFill/>
          <a:ln/>
        </p:spPr>
        <p:txBody>
          <a:bodyPr wrap="none" lIns="0" tIns="0" rIns="0" bIns="0" rtlCol="0" anchor="t"/>
          <a:lstStyle/>
          <a:p>
            <a:pPr marL="0" indent="0" algn="l">
              <a:lnSpc>
                <a:spcPts val="2400"/>
              </a:lnSpc>
              <a:buNone/>
            </a:pPr>
            <a:r>
              <a:rPr lang="en-US" sz="16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Example Request</a:t>
            </a:r>
            <a:endParaRPr lang="en-US" sz="1600" dirty="0">
              <a:solidFill>
                <a:schemeClr val="tx2">
                  <a:lumMod val="50000"/>
                </a:schemeClr>
              </a:solidFill>
              <a:latin typeface="Arial" panose="020B0604020202020204" pitchFamily="34" charset="0"/>
              <a:cs typeface="Arial" panose="020B0604020202020204" pitchFamily="34" charset="0"/>
            </a:endParaRPr>
          </a:p>
        </p:txBody>
      </p:sp>
      <p:sp>
        <p:nvSpPr>
          <p:cNvPr id="85" name="Text 5">
            <a:extLst>
              <a:ext uri="{FF2B5EF4-FFF2-40B4-BE49-F238E27FC236}">
                <a16:creationId xmlns:a16="http://schemas.microsoft.com/office/drawing/2014/main" id="{A2459F53-361F-1120-1282-1A9709F6A09F}"/>
              </a:ext>
            </a:extLst>
          </p:cNvPr>
          <p:cNvSpPr/>
          <p:nvPr/>
        </p:nvSpPr>
        <p:spPr>
          <a:xfrm>
            <a:off x="1110123" y="5512350"/>
            <a:ext cx="5836920" cy="317540"/>
          </a:xfrm>
          <a:prstGeom prst="rect">
            <a:avLst/>
          </a:prstGeom>
          <a:noFill/>
          <a:ln/>
        </p:spPr>
        <p:txBody>
          <a:bodyPr wrap="none" lIns="0" tIns="0" rIns="0" bIns="0" rtlCol="0" anchor="t"/>
          <a:lstStyle/>
          <a:p>
            <a:pPr marL="0" indent="0" algn="l">
              <a:lnSpc>
                <a:spcPts val="2500"/>
              </a:lnSpc>
              <a:buNone/>
            </a:pPr>
            <a:r>
              <a:rPr lang="en-US" sz="1400" dirty="0">
                <a:solidFill>
                  <a:srgbClr val="4B4A4A"/>
                </a:solidFill>
                <a:latin typeface="Arial" panose="020B0604020202020204" pitchFamily="34" charset="0"/>
                <a:ea typeface="Geist" pitchFamily="34" charset="-122"/>
                <a:cs typeface="Arial" panose="020B0604020202020204" pitchFamily="34" charset="0"/>
              </a:rPr>
              <a:t>What the mobile app sends to the backend</a:t>
            </a:r>
            <a:endParaRPr lang="en-US" sz="1400" dirty="0">
              <a:latin typeface="Arial" panose="020B0604020202020204" pitchFamily="34" charset="0"/>
              <a:cs typeface="Arial" panose="020B0604020202020204" pitchFamily="34" charset="0"/>
            </a:endParaRPr>
          </a:p>
        </p:txBody>
      </p:sp>
      <p:sp>
        <p:nvSpPr>
          <p:cNvPr id="86" name="Shape 7">
            <a:extLst>
              <a:ext uri="{FF2B5EF4-FFF2-40B4-BE49-F238E27FC236}">
                <a16:creationId xmlns:a16="http://schemas.microsoft.com/office/drawing/2014/main" id="{EC4733B5-BF20-0805-A063-6103E49D98F4}"/>
              </a:ext>
            </a:extLst>
          </p:cNvPr>
          <p:cNvSpPr/>
          <p:nvPr/>
        </p:nvSpPr>
        <p:spPr>
          <a:xfrm>
            <a:off x="1129991" y="5967287"/>
            <a:ext cx="5856684" cy="1998000"/>
          </a:xfrm>
          <a:prstGeom prst="roundRect">
            <a:avLst>
              <a:gd name="adj" fmla="val 1351"/>
            </a:avLst>
          </a:prstGeom>
          <a:solidFill>
            <a:srgbClr val="D8ECE5"/>
          </a:solidFill>
          <a:ln/>
        </p:spPr>
        <p:txBody>
          <a:bodyPr/>
          <a:lstStyle/>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POST /</a:t>
            </a:r>
            <a:r>
              <a:rPr lang="en-US" sz="1200" dirty="0" err="1">
                <a:solidFill>
                  <a:srgbClr val="4B4A4A"/>
                </a:solidFill>
                <a:highlight>
                  <a:srgbClr val="D8ECE5"/>
                </a:highlight>
                <a:latin typeface="Arial" panose="020B0604020202020204" pitchFamily="34" charset="0"/>
                <a:ea typeface="Consolas" pitchFamily="34" charset="-122"/>
                <a:cs typeface="Arial" panose="020B0604020202020204" pitchFamily="34" charset="0"/>
              </a:rPr>
              <a:t>api</a:t>
            </a: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/report</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a:t>
            </a:r>
            <a:r>
              <a:rPr lang="en-US" sz="1200" dirty="0" err="1">
                <a:solidFill>
                  <a:srgbClr val="4B4A4A"/>
                </a:solidFill>
                <a:highlight>
                  <a:srgbClr val="D8ECE5"/>
                </a:highlight>
                <a:latin typeface="Arial" panose="020B0604020202020204" pitchFamily="34" charset="0"/>
                <a:ea typeface="Consolas" pitchFamily="34" charset="-122"/>
                <a:cs typeface="Arial" panose="020B0604020202020204" pitchFamily="34" charset="0"/>
              </a:rPr>
              <a:t>photo_url</a:t>
            </a: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"uploads/photo123.jpg",</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a:t>
            </a:r>
            <a:r>
              <a:rPr lang="en-US" sz="1200" dirty="0" err="1">
                <a:solidFill>
                  <a:srgbClr val="4B4A4A"/>
                </a:solidFill>
                <a:highlight>
                  <a:srgbClr val="D8ECE5"/>
                </a:highlight>
                <a:latin typeface="Arial" panose="020B0604020202020204" pitchFamily="34" charset="0"/>
                <a:ea typeface="Consolas" pitchFamily="34" charset="-122"/>
                <a:cs typeface="Arial" panose="020B0604020202020204" pitchFamily="34" charset="0"/>
              </a:rPr>
              <a:t>gps</a:t>
            </a: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 "</a:t>
            </a:r>
            <a:r>
              <a:rPr lang="en-US" sz="1200" dirty="0" err="1">
                <a:solidFill>
                  <a:srgbClr val="4B4A4A"/>
                </a:solidFill>
                <a:highlight>
                  <a:srgbClr val="D8ECE5"/>
                </a:highlight>
                <a:latin typeface="Arial" panose="020B0604020202020204" pitchFamily="34" charset="0"/>
                <a:ea typeface="Consolas" pitchFamily="34" charset="-122"/>
                <a:cs typeface="Arial" panose="020B0604020202020204" pitchFamily="34" charset="0"/>
              </a:rPr>
              <a:t>lat</a:t>
            </a: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47.0102, "</a:t>
            </a:r>
            <a:r>
              <a:rPr lang="en-US" sz="1200" dirty="0" err="1">
                <a:solidFill>
                  <a:srgbClr val="4B4A4A"/>
                </a:solidFill>
                <a:highlight>
                  <a:srgbClr val="D8ECE5"/>
                </a:highlight>
                <a:latin typeface="Arial" panose="020B0604020202020204" pitchFamily="34" charset="0"/>
                <a:ea typeface="Consolas" pitchFamily="34" charset="-122"/>
                <a:cs typeface="Arial" panose="020B0604020202020204" pitchFamily="34" charset="0"/>
              </a:rPr>
              <a:t>lng</a:t>
            </a: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28.8638 },</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"timestamp": "2025-01-10T14:22:00Z"</a:t>
            </a:r>
            <a:endParaRPr lang="en-US" sz="1200" dirty="0">
              <a:latin typeface="Arial" panose="020B0604020202020204" pitchFamily="34" charset="0"/>
              <a:cs typeface="Arial" panose="020B0604020202020204" pitchFamily="34" charset="0"/>
            </a:endParaRPr>
          </a:p>
        </p:txBody>
      </p:sp>
      <p:sp>
        <p:nvSpPr>
          <p:cNvPr id="87" name="Shape 9">
            <a:extLst>
              <a:ext uri="{FF2B5EF4-FFF2-40B4-BE49-F238E27FC236}">
                <a16:creationId xmlns:a16="http://schemas.microsoft.com/office/drawing/2014/main" id="{4336940F-ED2F-38D5-8AE2-5980D0F8309B}"/>
              </a:ext>
            </a:extLst>
          </p:cNvPr>
          <p:cNvSpPr/>
          <p:nvPr/>
        </p:nvSpPr>
        <p:spPr>
          <a:xfrm>
            <a:off x="7709457" y="4826652"/>
            <a:ext cx="6279356" cy="3206132"/>
          </a:xfrm>
          <a:prstGeom prst="roundRect">
            <a:avLst>
              <a:gd name="adj" fmla="val 2764"/>
            </a:avLst>
          </a:prstGeom>
          <a:solidFill>
            <a:srgbClr val="E5F9F2">
              <a:alpha val="95000"/>
            </a:srgbClr>
          </a:solidFill>
          <a:ln/>
        </p:spPr>
        <p:txBody>
          <a:bodyPr/>
          <a:lstStyle/>
          <a:p>
            <a:endParaRPr lang="en-US" dirty="0"/>
          </a:p>
        </p:txBody>
      </p:sp>
      <p:sp>
        <p:nvSpPr>
          <p:cNvPr id="88" name="Shape 10">
            <a:extLst>
              <a:ext uri="{FF2B5EF4-FFF2-40B4-BE49-F238E27FC236}">
                <a16:creationId xmlns:a16="http://schemas.microsoft.com/office/drawing/2014/main" id="{9BD4E608-C829-97A2-AD56-F543113D7A1F}"/>
              </a:ext>
            </a:extLst>
          </p:cNvPr>
          <p:cNvSpPr/>
          <p:nvPr/>
        </p:nvSpPr>
        <p:spPr>
          <a:xfrm>
            <a:off x="7709457" y="4803792"/>
            <a:ext cx="6279356" cy="91440"/>
          </a:xfrm>
          <a:prstGeom prst="roundRect">
            <a:avLst>
              <a:gd name="adj" fmla="val 195349"/>
            </a:avLst>
          </a:prstGeom>
          <a:solidFill>
            <a:srgbClr val="006747"/>
          </a:solidFill>
          <a:ln/>
        </p:spPr>
        <p:txBody>
          <a:bodyPr/>
          <a:lstStyle/>
          <a:p>
            <a:endParaRPr lang="en-US"/>
          </a:p>
        </p:txBody>
      </p:sp>
      <p:sp>
        <p:nvSpPr>
          <p:cNvPr id="89" name="Shape 11">
            <a:extLst>
              <a:ext uri="{FF2B5EF4-FFF2-40B4-BE49-F238E27FC236}">
                <a16:creationId xmlns:a16="http://schemas.microsoft.com/office/drawing/2014/main" id="{AD00894D-A595-BA9E-F0B6-8445EB9F7F5C}"/>
              </a:ext>
            </a:extLst>
          </p:cNvPr>
          <p:cNvSpPr/>
          <p:nvPr/>
        </p:nvSpPr>
        <p:spPr>
          <a:xfrm>
            <a:off x="10551479" y="4528996"/>
            <a:ext cx="595313" cy="595313"/>
          </a:xfrm>
          <a:prstGeom prst="roundRect">
            <a:avLst>
              <a:gd name="adj" fmla="val 153600"/>
            </a:avLst>
          </a:prstGeom>
          <a:solidFill>
            <a:srgbClr val="006747"/>
          </a:solidFill>
          <a:ln/>
        </p:spPr>
        <p:txBody>
          <a:bodyPr/>
          <a:lstStyle/>
          <a:p>
            <a:endParaRPr lang="en-US"/>
          </a:p>
        </p:txBody>
      </p:sp>
      <p:sp>
        <p:nvSpPr>
          <p:cNvPr id="90" name="Text 12">
            <a:extLst>
              <a:ext uri="{FF2B5EF4-FFF2-40B4-BE49-F238E27FC236}">
                <a16:creationId xmlns:a16="http://schemas.microsoft.com/office/drawing/2014/main" id="{F3EEF21D-C509-B3D5-8929-581066E0C117}"/>
              </a:ext>
            </a:extLst>
          </p:cNvPr>
          <p:cNvSpPr/>
          <p:nvPr/>
        </p:nvSpPr>
        <p:spPr>
          <a:xfrm>
            <a:off x="7902102" y="5166071"/>
            <a:ext cx="2480905" cy="310158"/>
          </a:xfrm>
          <a:prstGeom prst="rect">
            <a:avLst/>
          </a:prstGeom>
          <a:noFill/>
          <a:ln/>
        </p:spPr>
        <p:txBody>
          <a:bodyPr wrap="none" lIns="0" tIns="0" rIns="0" bIns="0" rtlCol="0" anchor="t"/>
          <a:lstStyle/>
          <a:p>
            <a:pPr marL="0" indent="0" algn="l">
              <a:lnSpc>
                <a:spcPts val="2400"/>
              </a:lnSpc>
              <a:buNone/>
            </a:pPr>
            <a:r>
              <a:rPr lang="en-US" sz="1600" b="1" dirty="0">
                <a:solidFill>
                  <a:schemeClr val="tx2">
                    <a:lumMod val="50000"/>
                  </a:schemeClr>
                </a:solidFill>
                <a:latin typeface="Arial" panose="020B0604020202020204" pitchFamily="34" charset="0"/>
                <a:ea typeface="Noto Serif SC Bold" pitchFamily="34" charset="-122"/>
                <a:cs typeface="Arial" panose="020B0604020202020204" pitchFamily="34" charset="0"/>
              </a:rPr>
              <a:t>Example Response</a:t>
            </a:r>
            <a:endParaRPr lang="en-US" sz="1600" dirty="0">
              <a:solidFill>
                <a:schemeClr val="tx2">
                  <a:lumMod val="50000"/>
                </a:schemeClr>
              </a:solidFill>
              <a:latin typeface="Arial" panose="020B0604020202020204" pitchFamily="34" charset="0"/>
              <a:cs typeface="Arial" panose="020B0604020202020204" pitchFamily="34" charset="0"/>
            </a:endParaRPr>
          </a:p>
        </p:txBody>
      </p:sp>
      <p:sp>
        <p:nvSpPr>
          <p:cNvPr id="91" name="Text 13">
            <a:extLst>
              <a:ext uri="{FF2B5EF4-FFF2-40B4-BE49-F238E27FC236}">
                <a16:creationId xmlns:a16="http://schemas.microsoft.com/office/drawing/2014/main" id="{CBA7593B-AE96-B9E9-9433-44F08C04B3DB}"/>
              </a:ext>
            </a:extLst>
          </p:cNvPr>
          <p:cNvSpPr/>
          <p:nvPr/>
        </p:nvSpPr>
        <p:spPr>
          <a:xfrm>
            <a:off x="7897573" y="5482732"/>
            <a:ext cx="5836920" cy="317540"/>
          </a:xfrm>
          <a:prstGeom prst="rect">
            <a:avLst/>
          </a:prstGeom>
          <a:noFill/>
          <a:ln/>
        </p:spPr>
        <p:txBody>
          <a:bodyPr wrap="none" lIns="0" tIns="0" rIns="0" bIns="0" rtlCol="0" anchor="t"/>
          <a:lstStyle/>
          <a:p>
            <a:pPr marL="0" indent="0" algn="l">
              <a:lnSpc>
                <a:spcPts val="2500"/>
              </a:lnSpc>
              <a:buNone/>
            </a:pPr>
            <a:r>
              <a:rPr lang="en-US" sz="1400" dirty="0">
                <a:solidFill>
                  <a:srgbClr val="4B4A4A"/>
                </a:solidFill>
                <a:latin typeface="Arial" panose="020B0604020202020204" pitchFamily="34" charset="0"/>
                <a:ea typeface="Geist" pitchFamily="34" charset="-122"/>
                <a:cs typeface="Arial" panose="020B0604020202020204" pitchFamily="34" charset="0"/>
              </a:rPr>
              <a:t>What the backend returns to the app</a:t>
            </a:r>
            <a:endParaRPr lang="en-US" sz="1400" dirty="0">
              <a:latin typeface="Arial" panose="020B0604020202020204" pitchFamily="34" charset="0"/>
              <a:cs typeface="Arial" panose="020B0604020202020204" pitchFamily="34" charset="0"/>
            </a:endParaRPr>
          </a:p>
        </p:txBody>
      </p:sp>
      <p:sp>
        <p:nvSpPr>
          <p:cNvPr id="93" name="Shape 15">
            <a:extLst>
              <a:ext uri="{FF2B5EF4-FFF2-40B4-BE49-F238E27FC236}">
                <a16:creationId xmlns:a16="http://schemas.microsoft.com/office/drawing/2014/main" id="{540D0491-0C65-8668-819F-953C68988F7D}"/>
              </a:ext>
            </a:extLst>
          </p:cNvPr>
          <p:cNvSpPr/>
          <p:nvPr/>
        </p:nvSpPr>
        <p:spPr>
          <a:xfrm>
            <a:off x="7902102" y="5942442"/>
            <a:ext cx="5856684" cy="1996293"/>
          </a:xfrm>
          <a:prstGeom prst="roundRect">
            <a:avLst>
              <a:gd name="adj" fmla="val 1351"/>
            </a:avLst>
          </a:prstGeom>
          <a:solidFill>
            <a:srgbClr val="D8ECE5"/>
          </a:solidFill>
          <a:ln/>
        </p:spPr>
        <p:txBody>
          <a:bodyPr/>
          <a:lstStyle/>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a:t>
            </a:r>
            <a:r>
              <a:rPr lang="en-US" sz="1200" dirty="0" err="1">
                <a:solidFill>
                  <a:srgbClr val="4B4A4A"/>
                </a:solidFill>
                <a:highlight>
                  <a:srgbClr val="D8ECE5"/>
                </a:highlight>
                <a:latin typeface="Arial" panose="020B0604020202020204" pitchFamily="34" charset="0"/>
                <a:ea typeface="Consolas" pitchFamily="34" charset="-122"/>
                <a:cs typeface="Arial" panose="020B0604020202020204" pitchFamily="34" charset="0"/>
              </a:rPr>
              <a:t>report_id</a:t>
            </a: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52,</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"status": "created",</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"message": "Report saved successfully",</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a:t>
            </a:r>
            <a:r>
              <a:rPr lang="en-US" sz="1200" dirty="0" err="1">
                <a:solidFill>
                  <a:srgbClr val="4B4A4A"/>
                </a:solidFill>
                <a:highlight>
                  <a:srgbClr val="D8ECE5"/>
                </a:highlight>
                <a:latin typeface="Arial" panose="020B0604020202020204" pitchFamily="34" charset="0"/>
                <a:ea typeface="Consolas" pitchFamily="34" charset="-122"/>
                <a:cs typeface="Arial" panose="020B0604020202020204" pitchFamily="34" charset="0"/>
              </a:rPr>
              <a:t>map_update</a:t>
            </a: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 true</a:t>
            </a:r>
            <a:endParaRPr lang="en-US" sz="1200" dirty="0">
              <a:latin typeface="Arial" panose="020B0604020202020204" pitchFamily="34" charset="0"/>
              <a:cs typeface="Arial" panose="020B0604020202020204" pitchFamily="34" charset="0"/>
            </a:endParaRPr>
          </a:p>
          <a:p>
            <a:pPr>
              <a:lnSpc>
                <a:spcPts val="2500"/>
              </a:lnSpc>
            </a:pPr>
            <a:r>
              <a:rPr lang="en-US" sz="1200" dirty="0">
                <a:solidFill>
                  <a:srgbClr val="4B4A4A"/>
                </a:solidFill>
                <a:highlight>
                  <a:srgbClr val="D8ECE5"/>
                </a:highlight>
                <a:latin typeface="Arial" panose="020B0604020202020204" pitchFamily="34" charset="0"/>
                <a:ea typeface="Consola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pic>
        <p:nvPicPr>
          <p:cNvPr id="94" name="Image 1" descr="preencoded.png">
            <a:extLst>
              <a:ext uri="{FF2B5EF4-FFF2-40B4-BE49-F238E27FC236}">
                <a16:creationId xmlns:a16="http://schemas.microsoft.com/office/drawing/2014/main" id="{E3CC8BBE-9C36-45B0-D8DA-8866AE45B442}"/>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0640775" y="4608415"/>
            <a:ext cx="416720" cy="416720"/>
          </a:xfrm>
          <a:prstGeom prst="rect">
            <a:avLst/>
          </a:prstGeom>
        </p:spPr>
      </p:pic>
      <p:sp>
        <p:nvSpPr>
          <p:cNvPr id="95" name="Shape 3">
            <a:extLst>
              <a:ext uri="{FF2B5EF4-FFF2-40B4-BE49-F238E27FC236}">
                <a16:creationId xmlns:a16="http://schemas.microsoft.com/office/drawing/2014/main" id="{E316A3B3-99F7-8652-8B68-ADECE962887D}"/>
              </a:ext>
            </a:extLst>
          </p:cNvPr>
          <p:cNvSpPr/>
          <p:nvPr/>
        </p:nvSpPr>
        <p:spPr>
          <a:xfrm>
            <a:off x="3528291" y="4484143"/>
            <a:ext cx="595313" cy="595313"/>
          </a:xfrm>
          <a:prstGeom prst="roundRect">
            <a:avLst>
              <a:gd name="adj" fmla="val 153600"/>
            </a:avLst>
          </a:prstGeom>
          <a:solidFill>
            <a:srgbClr val="006747"/>
          </a:solidFill>
          <a:ln/>
        </p:spPr>
        <p:txBody>
          <a:bodyPr/>
          <a:lstStyle/>
          <a:p>
            <a:endParaRPr lang="en-US" dirty="0"/>
          </a:p>
        </p:txBody>
      </p:sp>
      <p:pic>
        <p:nvPicPr>
          <p:cNvPr id="96" name="Image 0" descr="preencoded.png">
            <a:extLst>
              <a:ext uri="{FF2B5EF4-FFF2-40B4-BE49-F238E27FC236}">
                <a16:creationId xmlns:a16="http://schemas.microsoft.com/office/drawing/2014/main" id="{7A79E0C8-56A5-3580-3AF6-D6693643A12F}"/>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25164" y="4587988"/>
            <a:ext cx="362059" cy="362059"/>
          </a:xfrm>
          <a:prstGeom prst="rect">
            <a:avLst/>
          </a:prstGeom>
        </p:spPr>
      </p:pic>
      <p:sp>
        <p:nvSpPr>
          <p:cNvPr id="97" name="TextBox 96">
            <a:extLst>
              <a:ext uri="{FF2B5EF4-FFF2-40B4-BE49-F238E27FC236}">
                <a16:creationId xmlns:a16="http://schemas.microsoft.com/office/drawing/2014/main" id="{06AA4F84-22B2-63B5-55CE-6D95C7A911E9}"/>
              </a:ext>
            </a:extLst>
          </p:cNvPr>
          <p:cNvSpPr txBox="1"/>
          <p:nvPr/>
        </p:nvSpPr>
        <p:spPr>
          <a:xfrm>
            <a:off x="2303919" y="1247283"/>
            <a:ext cx="9623212" cy="646331"/>
          </a:xfrm>
          <a:prstGeom prst="rect">
            <a:avLst/>
          </a:prstGeom>
          <a:noFill/>
        </p:spPr>
        <p:txBody>
          <a:bodyPr wrap="none" rtlCol="0">
            <a:spAutoFit/>
          </a:bodyPr>
          <a:lstStyle/>
          <a:p>
            <a:r>
              <a:rPr lang="en-GB" dirty="0">
                <a:latin typeface="Arial" panose="020B0604020202020204" pitchFamily="34" charset="0"/>
                <a:cs typeface="Arial" panose="020B0604020202020204" pitchFamily="34" charset="0"/>
              </a:rPr>
              <a:t>A simple look at the tools that power our app and how they work together behind the scenes.</a:t>
            </a:r>
          </a:p>
          <a:p>
            <a:endParaRPr lang="en-US" b="1" dirty="0"/>
          </a:p>
        </p:txBody>
      </p:sp>
      <p:sp>
        <p:nvSpPr>
          <p:cNvPr id="98" name="TextBox 97">
            <a:extLst>
              <a:ext uri="{FF2B5EF4-FFF2-40B4-BE49-F238E27FC236}">
                <a16:creationId xmlns:a16="http://schemas.microsoft.com/office/drawing/2014/main" id="{7776161D-64DF-DBED-B46E-7363B53EE67E}"/>
              </a:ext>
            </a:extLst>
          </p:cNvPr>
          <p:cNvSpPr txBox="1"/>
          <p:nvPr/>
        </p:nvSpPr>
        <p:spPr>
          <a:xfrm>
            <a:off x="12313064" y="7155543"/>
            <a:ext cx="1378963" cy="369332"/>
          </a:xfrm>
          <a:prstGeom prst="rect">
            <a:avLst/>
          </a:prstGeom>
          <a:noFill/>
        </p:spPr>
        <p:txBody>
          <a:bodyPr wrap="square" rtlCol="0">
            <a:spAutoFit/>
          </a:bodyPr>
          <a:lstStyle/>
          <a:p>
            <a:endParaRPr lang="en-US" dirty="0"/>
          </a:p>
        </p:txBody>
      </p:sp>
      <p:pic>
        <p:nvPicPr>
          <p:cNvPr id="100" name="Picture 99" descr="A person holding a phone&#10;&#10;AI-generated content may be incorrect.">
            <a:extLst>
              <a:ext uri="{FF2B5EF4-FFF2-40B4-BE49-F238E27FC236}">
                <a16:creationId xmlns:a16="http://schemas.microsoft.com/office/drawing/2014/main" id="{F4C4656F-165E-7CB1-722F-A2256C014C85}"/>
              </a:ext>
            </a:extLst>
          </p:cNvPr>
          <p:cNvPicPr>
            <a:picLocks noChangeAspect="1"/>
          </p:cNvPicPr>
          <p:nvPr/>
        </p:nvPicPr>
        <p:blipFill>
          <a:blip r:embed="rId12"/>
          <a:stretch>
            <a:fillRect/>
          </a:stretch>
        </p:blipFill>
        <p:spPr>
          <a:xfrm>
            <a:off x="11914217" y="5864137"/>
            <a:ext cx="2074597" cy="2074597"/>
          </a:xfrm>
          <a:prstGeom prst="rect">
            <a:avLst/>
          </a:prstGeom>
          <a:ln>
            <a:noFill/>
          </a:ln>
          <a:effectLst>
            <a:softEdge rad="112500"/>
          </a:effectLst>
        </p:spPr>
      </p:pic>
    </p:spTree>
    <p:extLst>
      <p:ext uri="{BB962C8B-B14F-4D97-AF65-F5344CB8AC3E}">
        <p14:creationId xmlns:p14="http://schemas.microsoft.com/office/powerpoint/2010/main" val="2817865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7ED330-6E2C-2728-5366-A5392E2A51C8}"/>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098FB34E-366C-BD8A-CDB1-F86DF3988E8E}"/>
              </a:ext>
            </a:extLst>
          </p:cNvPr>
          <p:cNvSpPr/>
          <p:nvPr/>
        </p:nvSpPr>
        <p:spPr>
          <a:xfrm>
            <a:off x="401740" y="321498"/>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3" name="Text 0">
            <a:extLst>
              <a:ext uri="{FF2B5EF4-FFF2-40B4-BE49-F238E27FC236}">
                <a16:creationId xmlns:a16="http://schemas.microsoft.com/office/drawing/2014/main" id="{96ECEB5D-C057-C8F6-160B-6897DD298BF9}"/>
              </a:ext>
            </a:extLst>
          </p:cNvPr>
          <p:cNvSpPr/>
          <p:nvPr/>
        </p:nvSpPr>
        <p:spPr>
          <a:xfrm>
            <a:off x="653482" y="739925"/>
            <a:ext cx="5832753" cy="382429"/>
          </a:xfrm>
          <a:prstGeom prst="rect">
            <a:avLst/>
          </a:prstGeom>
          <a:noFill/>
          <a:ln/>
        </p:spPr>
        <p:txBody>
          <a:bodyPr wrap="none" lIns="0" tIns="0" rIns="0" bIns="0" rtlCol="0" anchor="t"/>
          <a:lstStyle/>
          <a:p>
            <a:pPr marL="0" indent="0" algn="l">
              <a:lnSpc>
                <a:spcPts val="3000"/>
              </a:lnSpc>
              <a:buNone/>
            </a:pPr>
            <a:r>
              <a:rPr lang="en-US" sz="2400" b="1" dirty="0">
                <a:solidFill>
                  <a:srgbClr val="006747"/>
                </a:solidFill>
                <a:latin typeface="Arial" panose="020B0604020202020204" pitchFamily="34" charset="0"/>
                <a:ea typeface="Noto Serif SC Bold" pitchFamily="34" charset="-122"/>
                <a:cs typeface="Arial" panose="020B0604020202020204" pitchFamily="34" charset="0"/>
              </a:rPr>
              <a:t>Database Architecture &amp; Data Storage</a:t>
            </a:r>
            <a:endParaRPr lang="en-US" sz="2400" dirty="0">
              <a:latin typeface="Arial" panose="020B0604020202020204" pitchFamily="34" charset="0"/>
              <a:cs typeface="Arial" panose="020B0604020202020204" pitchFamily="34" charset="0"/>
            </a:endParaRPr>
          </a:p>
        </p:txBody>
      </p:sp>
      <p:sp>
        <p:nvSpPr>
          <p:cNvPr id="4" name="Text 1">
            <a:extLst>
              <a:ext uri="{FF2B5EF4-FFF2-40B4-BE49-F238E27FC236}">
                <a16:creationId xmlns:a16="http://schemas.microsoft.com/office/drawing/2014/main" id="{38DAE004-62FF-2B7A-0EEF-D423A0EE69DD}"/>
              </a:ext>
            </a:extLst>
          </p:cNvPr>
          <p:cNvSpPr/>
          <p:nvPr/>
        </p:nvSpPr>
        <p:spPr>
          <a:xfrm>
            <a:off x="653482" y="1294076"/>
            <a:ext cx="11073289" cy="583644"/>
          </a:xfrm>
          <a:prstGeom prst="rect">
            <a:avLst/>
          </a:prstGeom>
          <a:noFill/>
          <a:ln/>
        </p:spPr>
        <p:txBody>
          <a:bodyPr wrap="none" lIns="0" tIns="0" rIns="0" bIns="0" rtlCol="0" anchor="t"/>
          <a:lstStyle/>
          <a:p>
            <a:pPr>
              <a:lnSpc>
                <a:spcPts val="1500"/>
              </a:lnSpc>
            </a:pPr>
            <a:r>
              <a:rPr lang="en-GB" sz="1200" dirty="0">
                <a:latin typeface="Arial" panose="020B0604020202020204" pitchFamily="34" charset="0"/>
                <a:cs typeface="Arial" panose="020B0604020202020204" pitchFamily="34" charset="0"/>
              </a:rPr>
              <a:t>Our application uses a relational database </a:t>
            </a:r>
            <a:r>
              <a:rPr lang="en-GB" sz="1200" b="1" dirty="0">
                <a:latin typeface="Arial" panose="020B0604020202020204" pitchFamily="34" charset="0"/>
                <a:cs typeface="Arial" panose="020B0604020202020204" pitchFamily="34" charset="0"/>
              </a:rPr>
              <a:t>(MySQL/PostgreSQL) </a:t>
            </a:r>
            <a:r>
              <a:rPr lang="en-GB" sz="1200" dirty="0">
                <a:latin typeface="Arial" panose="020B0604020202020204" pitchFamily="34" charset="0"/>
                <a:cs typeface="Arial" panose="020B0604020202020204" pitchFamily="34" charset="0"/>
              </a:rPr>
              <a:t>to store reports, user data, and photos </a:t>
            </a:r>
          </a:p>
          <a:p>
            <a:pPr>
              <a:lnSpc>
                <a:spcPts val="1500"/>
              </a:lnSpc>
            </a:pPr>
            <a:r>
              <a:rPr lang="en-GB" sz="1200" dirty="0">
                <a:latin typeface="Arial" panose="020B0604020202020204" pitchFamily="34" charset="0"/>
                <a:cs typeface="Arial" panose="020B0604020202020204" pitchFamily="34" charset="0"/>
              </a:rPr>
              <a:t>securely and efficiently. This structure ensures data integrity, fast queries, and reliable updates as the system grows.</a:t>
            </a:r>
            <a:endParaRPr lang="en-US" sz="1200" dirty="0">
              <a:latin typeface="Arial" panose="020B0604020202020204" pitchFamily="34" charset="0"/>
              <a:cs typeface="Arial" panose="020B0604020202020204" pitchFamily="34" charset="0"/>
            </a:endParaRPr>
          </a:p>
        </p:txBody>
      </p:sp>
      <p:cxnSp>
        <p:nvCxnSpPr>
          <p:cNvPr id="5" name="Straight Connector 4">
            <a:extLst>
              <a:ext uri="{FF2B5EF4-FFF2-40B4-BE49-F238E27FC236}">
                <a16:creationId xmlns:a16="http://schemas.microsoft.com/office/drawing/2014/main" id="{DA52C0D4-59C4-A9FD-FC79-834EC7030594}"/>
              </a:ext>
            </a:extLst>
          </p:cNvPr>
          <p:cNvCxnSpPr/>
          <p:nvPr/>
        </p:nvCxnSpPr>
        <p:spPr>
          <a:xfrm>
            <a:off x="669264" y="1133425"/>
            <a:ext cx="1291114" cy="0"/>
          </a:xfrm>
          <a:prstGeom prst="line">
            <a:avLst/>
          </a:prstGeom>
          <a:ln w="28575">
            <a:solidFill>
              <a:srgbClr val="007A54"/>
            </a:solidFill>
          </a:ln>
        </p:spPr>
        <p:style>
          <a:lnRef idx="2">
            <a:schemeClr val="accent1"/>
          </a:lnRef>
          <a:fillRef idx="0">
            <a:schemeClr val="accent1"/>
          </a:fillRef>
          <a:effectRef idx="1">
            <a:schemeClr val="accent1"/>
          </a:effectRef>
          <a:fontRef idx="minor">
            <a:schemeClr val="tx1"/>
          </a:fontRef>
        </p:style>
      </p:cxnSp>
      <p:sp>
        <p:nvSpPr>
          <p:cNvPr id="6" name="Text 2">
            <a:extLst>
              <a:ext uri="{FF2B5EF4-FFF2-40B4-BE49-F238E27FC236}">
                <a16:creationId xmlns:a16="http://schemas.microsoft.com/office/drawing/2014/main" id="{00EC7DBC-BC79-41A5-70A4-B5DB7C392A4F}"/>
              </a:ext>
            </a:extLst>
          </p:cNvPr>
          <p:cNvSpPr/>
          <p:nvPr/>
        </p:nvSpPr>
        <p:spPr>
          <a:xfrm>
            <a:off x="1071329" y="2462600"/>
            <a:ext cx="6605378" cy="2288070"/>
          </a:xfrm>
          <a:prstGeom prst="rect">
            <a:avLst/>
          </a:prstGeom>
          <a:solidFill>
            <a:srgbClr val="CDFFF2">
              <a:alpha val="40000"/>
            </a:srgbClr>
          </a:solidFill>
          <a:ln/>
        </p:spPr>
        <p:txBody>
          <a:bodyPr wrap="none" lIns="0" tIns="0" rIns="0" bIns="0" rtlCol="0" anchor="t"/>
          <a:lstStyle/>
          <a:p>
            <a:pPr marL="0" indent="0" algn="l">
              <a:lnSpc>
                <a:spcPts val="1200"/>
              </a:lnSpc>
              <a:buNone/>
            </a:pPr>
            <a:endParaRPr lang="en-GB" sz="1400" dirty="0">
              <a:latin typeface="Arial" panose="020B0604020202020204" pitchFamily="34" charset="0"/>
              <a:cs typeface="Arial" panose="020B0604020202020204" pitchFamily="34" charset="0"/>
            </a:endParaRPr>
          </a:p>
          <a:p>
            <a:pPr marL="0" indent="0" algn="just">
              <a:buNone/>
            </a:pPr>
            <a:r>
              <a:rPr lang="en-GB" sz="1200" dirty="0">
                <a:latin typeface="Arial" panose="020B0604020202020204" pitchFamily="34" charset="0"/>
                <a:cs typeface="Arial" panose="020B0604020202020204" pitchFamily="34" charset="0"/>
              </a:rPr>
              <a:t>    Our relational database stores users, reports, and photos in a secure and  structured way.</a:t>
            </a:r>
          </a:p>
          <a:p>
            <a:pPr marL="0" indent="0" algn="just">
              <a:buNone/>
            </a:pPr>
            <a:r>
              <a:rPr lang="en-GB" sz="1200" dirty="0">
                <a:latin typeface="Arial" panose="020B0604020202020204" pitchFamily="34" charset="0"/>
                <a:cs typeface="Arial" panose="020B0604020202020204" pitchFamily="34" charset="0"/>
              </a:rPr>
              <a:t>    The tables are connected through Foreign Keys, ensuring accurate relationship and preventing</a:t>
            </a:r>
          </a:p>
          <a:p>
            <a:pPr marL="0" indent="0" algn="just">
              <a:buNone/>
            </a:pPr>
            <a:r>
              <a:rPr lang="en-GB" sz="1200" dirty="0">
                <a:latin typeface="Arial" panose="020B0604020202020204" pitchFamily="34" charset="0"/>
                <a:cs typeface="Arial" panose="020B0604020202020204" pitchFamily="34" charset="0"/>
              </a:rPr>
              <a:t>    orphaned data.</a:t>
            </a:r>
          </a:p>
          <a:p>
            <a:pPr marL="0" indent="0" algn="l">
              <a:lnSpc>
                <a:spcPts val="1200"/>
              </a:lnSpc>
              <a:buNone/>
            </a:pPr>
            <a:endParaRPr lang="en-GB" sz="1200" dirty="0">
              <a:latin typeface="Arial" panose="020B0604020202020204" pitchFamily="34" charset="0"/>
              <a:cs typeface="Arial" panose="020B0604020202020204" pitchFamily="34" charset="0"/>
            </a:endParaRPr>
          </a:p>
          <a:p>
            <a:pPr marL="0" indent="0" algn="l">
              <a:lnSpc>
                <a:spcPts val="1200"/>
              </a:lnSpc>
              <a:buNone/>
            </a:pPr>
            <a:r>
              <a:rPr lang="en-GB" sz="1200" dirty="0">
                <a:latin typeface="Arial" panose="020B0604020202020204" pitchFamily="34" charset="0"/>
                <a:cs typeface="Arial" panose="020B0604020202020204" pitchFamily="34" charset="0"/>
              </a:rPr>
              <a:t>     </a:t>
            </a:r>
          </a:p>
          <a:p>
            <a:pPr algn="l">
              <a:lnSpc>
                <a:spcPts val="1200"/>
              </a:lnSpc>
            </a:pPr>
            <a:r>
              <a:rPr lang="en-GB" sz="1200" dirty="0">
                <a:latin typeface="Arial" panose="020B0604020202020204" pitchFamily="34" charset="0"/>
                <a:cs typeface="Arial" panose="020B0604020202020204" pitchFamily="34" charset="0"/>
              </a:rPr>
              <a:t>  </a:t>
            </a:r>
            <a:endParaRPr lang="en-US" sz="1200" dirty="0">
              <a:latin typeface="Arial" panose="020B0604020202020204" pitchFamily="34" charset="0"/>
              <a:cs typeface="Arial" panose="020B0604020202020204" pitchFamily="34" charset="0"/>
            </a:endParaRPr>
          </a:p>
        </p:txBody>
      </p:sp>
      <p:pic>
        <p:nvPicPr>
          <p:cNvPr id="7" name="Picture 6" descr="A diagram of reports&#10;&#10;AI-generated content may be incorrect.">
            <a:extLst>
              <a:ext uri="{FF2B5EF4-FFF2-40B4-BE49-F238E27FC236}">
                <a16:creationId xmlns:a16="http://schemas.microsoft.com/office/drawing/2014/main" id="{ED2C9D5F-4819-2C0E-2C6C-E2D12F5B7A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3354" y="2442316"/>
            <a:ext cx="5099845" cy="3144775"/>
          </a:xfrm>
          <a:prstGeom prst="rect">
            <a:avLst/>
          </a:prstGeom>
          <a:noFill/>
          <a:ln w="12700">
            <a:solidFill>
              <a:srgbClr val="007A54"/>
            </a:solidFill>
          </a:ln>
        </p:spPr>
      </p:pic>
      <p:sp>
        <p:nvSpPr>
          <p:cNvPr id="8" name="TextBox 7">
            <a:extLst>
              <a:ext uri="{FF2B5EF4-FFF2-40B4-BE49-F238E27FC236}">
                <a16:creationId xmlns:a16="http://schemas.microsoft.com/office/drawing/2014/main" id="{85279DC0-E2B2-ABF8-C44C-EFFF041C5170}"/>
              </a:ext>
            </a:extLst>
          </p:cNvPr>
          <p:cNvSpPr txBox="1"/>
          <p:nvPr/>
        </p:nvSpPr>
        <p:spPr>
          <a:xfrm>
            <a:off x="754698" y="2133053"/>
            <a:ext cx="2631939" cy="338554"/>
          </a:xfrm>
          <a:prstGeom prst="rect">
            <a:avLst/>
          </a:prstGeom>
          <a:noFill/>
        </p:spPr>
        <p:txBody>
          <a:bodyPr wrap="none" rtlCol="0">
            <a:spAutoFit/>
          </a:bodyPr>
          <a:lstStyle/>
          <a:p>
            <a:r>
              <a:rPr lang="en-GB" sz="1600" b="1" dirty="0">
                <a:solidFill>
                  <a:schemeClr val="accent1">
                    <a:lumMod val="50000"/>
                  </a:schemeClr>
                </a:solidFill>
                <a:latin typeface="Arial" panose="020B0604020202020204" pitchFamily="34" charset="0"/>
                <a:cs typeface="Arial" panose="020B0604020202020204" pitchFamily="34" charset="0"/>
              </a:rPr>
              <a:t>How the Database Works</a:t>
            </a:r>
            <a:endParaRPr lang="en-US" sz="1600" b="1" dirty="0">
              <a:solidFill>
                <a:schemeClr val="accent1">
                  <a:lumMod val="50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9404A532-027B-DAD4-5AAC-D226A121B067}"/>
              </a:ext>
            </a:extLst>
          </p:cNvPr>
          <p:cNvSpPr txBox="1"/>
          <p:nvPr/>
        </p:nvSpPr>
        <p:spPr>
          <a:xfrm>
            <a:off x="9362831" y="1834168"/>
            <a:ext cx="3720890" cy="338554"/>
          </a:xfrm>
          <a:prstGeom prst="rect">
            <a:avLst/>
          </a:prstGeom>
          <a:noFill/>
        </p:spPr>
        <p:txBody>
          <a:bodyPr wrap="none" rtlCol="0">
            <a:spAutoFit/>
          </a:bodyPr>
          <a:lstStyle/>
          <a:p>
            <a:r>
              <a:rPr lang="en-GB" sz="1600" b="1" dirty="0">
                <a:solidFill>
                  <a:schemeClr val="accent1">
                    <a:lumMod val="50000"/>
                  </a:schemeClr>
                </a:solidFill>
                <a:latin typeface="Arial" panose="020B0604020202020204" pitchFamily="34" charset="0"/>
                <a:cs typeface="Arial" panose="020B0604020202020204" pitchFamily="34" charset="0"/>
              </a:rPr>
              <a:t>Entity – Relationship Diagram (ERD)</a:t>
            </a:r>
            <a:endParaRPr lang="en-US" sz="1600" b="1" dirty="0">
              <a:solidFill>
                <a:schemeClr val="accent1">
                  <a:lumMod val="50000"/>
                </a:schemeClr>
              </a:solidFill>
              <a:latin typeface="Arial" panose="020B0604020202020204" pitchFamily="34" charset="0"/>
              <a:cs typeface="Arial" panose="020B0604020202020204" pitchFamily="34" charset="0"/>
            </a:endParaRPr>
          </a:p>
        </p:txBody>
      </p:sp>
      <p:cxnSp>
        <p:nvCxnSpPr>
          <p:cNvPr id="10" name="Straight Connector 9">
            <a:extLst>
              <a:ext uri="{FF2B5EF4-FFF2-40B4-BE49-F238E27FC236}">
                <a16:creationId xmlns:a16="http://schemas.microsoft.com/office/drawing/2014/main" id="{FDD632E0-60F0-E690-2B58-7DDE2FA7F3BB}"/>
              </a:ext>
            </a:extLst>
          </p:cNvPr>
          <p:cNvCxnSpPr>
            <a:cxnSpLocks/>
          </p:cNvCxnSpPr>
          <p:nvPr/>
        </p:nvCxnSpPr>
        <p:spPr>
          <a:xfrm>
            <a:off x="1328859" y="3392187"/>
            <a:ext cx="0" cy="977821"/>
          </a:xfrm>
          <a:prstGeom prst="line">
            <a:avLst/>
          </a:prstGeom>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9CF1FD43-E21F-87F3-8AE1-CD91FE1171FC}"/>
              </a:ext>
            </a:extLst>
          </p:cNvPr>
          <p:cNvSpPr txBox="1"/>
          <p:nvPr/>
        </p:nvSpPr>
        <p:spPr>
          <a:xfrm>
            <a:off x="1359273" y="3260315"/>
            <a:ext cx="5269656" cy="1384995"/>
          </a:xfrm>
          <a:prstGeom prst="rect">
            <a:avLst/>
          </a:prstGeom>
          <a:noFill/>
        </p:spPr>
        <p:txBody>
          <a:bodyPr wrap="square" rtlCol="0">
            <a:spAutoFit/>
          </a:bodyPr>
          <a:lstStyle/>
          <a:p>
            <a:pPr marL="285750" indent="-285750">
              <a:buFont typeface="Wingdings" panose="05000000000000000000" pitchFamily="2" charset="2"/>
              <a:buChar char="Ø"/>
            </a:pPr>
            <a:r>
              <a:rPr lang="en-GB" sz="1200" b="1" dirty="0">
                <a:latin typeface="Arial" panose="020B0604020202020204" pitchFamily="34" charset="0"/>
                <a:cs typeface="Arial" panose="020B0604020202020204" pitchFamily="34" charset="0"/>
              </a:rPr>
              <a:t>Users – Reports (1:M)</a:t>
            </a:r>
          </a:p>
          <a:p>
            <a:r>
              <a:rPr lang="en-GB" sz="1200" dirty="0">
                <a:latin typeface="Arial" panose="020B0604020202020204" pitchFamily="34" charset="0"/>
                <a:cs typeface="Arial" panose="020B0604020202020204" pitchFamily="34" charset="0"/>
              </a:rPr>
              <a:t>       One user can create multiple reports. The </a:t>
            </a:r>
            <a:r>
              <a:rPr lang="en-GB" sz="1200" b="1" dirty="0" err="1">
                <a:latin typeface="Arial" panose="020B0604020202020204" pitchFamily="34" charset="0"/>
                <a:cs typeface="Arial" panose="020B0604020202020204" pitchFamily="34" charset="0"/>
              </a:rPr>
              <a:t>user_id</a:t>
            </a:r>
            <a:r>
              <a:rPr lang="en-GB" sz="1200" b="1" dirty="0">
                <a:latin typeface="Arial" panose="020B0604020202020204" pitchFamily="34" charset="0"/>
                <a:cs typeface="Arial" panose="020B0604020202020204" pitchFamily="34" charset="0"/>
              </a:rPr>
              <a:t> (FK) </a:t>
            </a:r>
            <a:r>
              <a:rPr lang="en-GB" sz="1200" dirty="0">
                <a:latin typeface="Arial" panose="020B0604020202020204" pitchFamily="34" charset="0"/>
                <a:cs typeface="Arial" panose="020B0604020202020204" pitchFamily="34" charset="0"/>
              </a:rPr>
              <a:t>in the Reports    </a:t>
            </a:r>
          </a:p>
          <a:p>
            <a:r>
              <a:rPr lang="en-GB" sz="1200" dirty="0">
                <a:latin typeface="Arial" panose="020B0604020202020204" pitchFamily="34" charset="0"/>
                <a:cs typeface="Arial" panose="020B0604020202020204" pitchFamily="34" charset="0"/>
              </a:rPr>
              <a:t>       table link each report back to its creator.</a:t>
            </a:r>
          </a:p>
          <a:p>
            <a:endParaRPr lang="en-GB" sz="1200" b="1" i="1" dirty="0">
              <a:latin typeface="Arial" panose="020B0604020202020204" pitchFamily="34" charset="0"/>
              <a:cs typeface="Arial" panose="020B0604020202020204" pitchFamily="34" charset="0"/>
            </a:endParaRPr>
          </a:p>
          <a:p>
            <a:pPr marL="171450" indent="-171450">
              <a:buFont typeface="Wingdings" panose="05000000000000000000" pitchFamily="2" charset="2"/>
              <a:buChar char="Ø"/>
            </a:pPr>
            <a:r>
              <a:rPr lang="en-US" sz="1200" b="1" dirty="0">
                <a:latin typeface="Arial" panose="020B0604020202020204" pitchFamily="34" charset="0"/>
                <a:cs typeface="Arial" panose="020B0604020202020204" pitchFamily="34" charset="0"/>
              </a:rPr>
              <a:t>  Reports – Photos ( 1:M )</a:t>
            </a:r>
          </a:p>
          <a:p>
            <a:r>
              <a:rPr lang="en-US" sz="1200" b="1"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rPr>
              <a:t>A report can contain multiple photos. The </a:t>
            </a:r>
            <a:r>
              <a:rPr lang="en-US" sz="1200" b="1" dirty="0" err="1">
                <a:latin typeface="Arial" panose="020B0604020202020204" pitchFamily="34" charset="0"/>
                <a:cs typeface="Arial" panose="020B0604020202020204" pitchFamily="34" charset="0"/>
              </a:rPr>
              <a:t>report_id</a:t>
            </a:r>
            <a:r>
              <a:rPr lang="en-US" sz="1200" b="1" dirty="0">
                <a:latin typeface="Arial" panose="020B0604020202020204" pitchFamily="34" charset="0"/>
                <a:cs typeface="Arial" panose="020B0604020202020204" pitchFamily="34" charset="0"/>
              </a:rPr>
              <a:t> (FK) </a:t>
            </a:r>
            <a:r>
              <a:rPr lang="en-US" sz="1200" dirty="0">
                <a:latin typeface="Arial" panose="020B0604020202020204" pitchFamily="34" charset="0"/>
                <a:cs typeface="Arial" panose="020B0604020202020204" pitchFamily="34" charset="0"/>
              </a:rPr>
              <a:t>ensures every</a:t>
            </a:r>
          </a:p>
          <a:p>
            <a:r>
              <a:rPr lang="en-US" sz="1200" dirty="0">
                <a:latin typeface="Arial" panose="020B0604020202020204" pitchFamily="34" charset="0"/>
                <a:cs typeface="Arial" panose="020B0604020202020204" pitchFamily="34" charset="0"/>
              </a:rPr>
              <a:t>      uploaded image belongs to a valid report.</a:t>
            </a:r>
            <a:endParaRPr lang="en-GB" sz="12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D67EBBF-7628-3435-DE70-40D15D68E277}"/>
              </a:ext>
            </a:extLst>
          </p:cNvPr>
          <p:cNvSpPr txBox="1"/>
          <p:nvPr/>
        </p:nvSpPr>
        <p:spPr>
          <a:xfrm>
            <a:off x="754698" y="4973310"/>
            <a:ext cx="8813245"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This design supports data integrity, fast queries, and scalable performance as the system grows.</a:t>
            </a:r>
            <a:endParaRPr lang="en-US" sz="1400" dirty="0">
              <a:latin typeface="Arial" panose="020B0604020202020204" pitchFamily="34" charset="0"/>
              <a:cs typeface="Arial" panose="020B0604020202020204" pitchFamily="34" charset="0"/>
            </a:endParaRPr>
          </a:p>
        </p:txBody>
      </p:sp>
      <p:sp>
        <p:nvSpPr>
          <p:cNvPr id="13" name="Text 3">
            <a:extLst>
              <a:ext uri="{FF2B5EF4-FFF2-40B4-BE49-F238E27FC236}">
                <a16:creationId xmlns:a16="http://schemas.microsoft.com/office/drawing/2014/main" id="{E202CDD7-6289-7945-CB31-964BE7172540}"/>
              </a:ext>
            </a:extLst>
          </p:cNvPr>
          <p:cNvSpPr/>
          <p:nvPr/>
        </p:nvSpPr>
        <p:spPr>
          <a:xfrm>
            <a:off x="1181139" y="5765425"/>
            <a:ext cx="3832146" cy="305991"/>
          </a:xfrm>
          <a:prstGeom prst="rect">
            <a:avLst/>
          </a:prstGeom>
          <a:noFill/>
          <a:ln/>
        </p:spPr>
        <p:txBody>
          <a:bodyPr wrap="none" lIns="0" tIns="0" rIns="0" bIns="0" rtlCol="0" anchor="t"/>
          <a:lstStyle/>
          <a:p>
            <a:pPr marL="0" indent="0" algn="l">
              <a:lnSpc>
                <a:spcPts val="2400"/>
              </a:lnSpc>
              <a:buNone/>
            </a:pPr>
            <a:r>
              <a:rPr lang="en-US" sz="1900" b="1" dirty="0">
                <a:solidFill>
                  <a:srgbClr val="006747"/>
                </a:solidFill>
                <a:latin typeface="Arial" panose="020B0604020202020204" pitchFamily="34" charset="0"/>
                <a:ea typeface="Noto Serif SC Bold" pitchFamily="34" charset="-122"/>
                <a:cs typeface="Arial" panose="020B0604020202020204" pitchFamily="34" charset="0"/>
              </a:rPr>
              <a:t>Why This Architecture Matters</a:t>
            </a:r>
            <a:endParaRPr lang="en-US" sz="1900" dirty="0">
              <a:latin typeface="Arial" panose="020B0604020202020204" pitchFamily="34" charset="0"/>
              <a:cs typeface="Arial" panose="020B0604020202020204" pitchFamily="34" charset="0"/>
            </a:endParaRPr>
          </a:p>
        </p:txBody>
      </p:sp>
      <p:sp>
        <p:nvSpPr>
          <p:cNvPr id="14" name="Text 4">
            <a:extLst>
              <a:ext uri="{FF2B5EF4-FFF2-40B4-BE49-F238E27FC236}">
                <a16:creationId xmlns:a16="http://schemas.microsoft.com/office/drawing/2014/main" id="{057DB2C8-9137-9F5B-F5E4-3CE70F16D6F5}"/>
              </a:ext>
            </a:extLst>
          </p:cNvPr>
          <p:cNvSpPr/>
          <p:nvPr/>
        </p:nvSpPr>
        <p:spPr>
          <a:xfrm>
            <a:off x="1342710" y="6306146"/>
            <a:ext cx="1529715" cy="191214"/>
          </a:xfrm>
          <a:prstGeom prst="rect">
            <a:avLst/>
          </a:prstGeom>
          <a:noFill/>
          <a:ln/>
        </p:spPr>
        <p:txBody>
          <a:bodyPr wrap="none" lIns="0" tIns="0" rIns="0" bIns="0" rtlCol="0" anchor="t"/>
          <a:lstStyle/>
          <a:p>
            <a:pPr marL="0" indent="0" algn="l">
              <a:lnSpc>
                <a:spcPts val="150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Data Integrity</a:t>
            </a:r>
            <a:endParaRPr lang="en-US" sz="1400" dirty="0">
              <a:solidFill>
                <a:schemeClr val="accent1">
                  <a:lumMod val="50000"/>
                </a:schemeClr>
              </a:solidFill>
              <a:latin typeface="Arial" panose="020B0604020202020204" pitchFamily="34" charset="0"/>
              <a:cs typeface="Arial" panose="020B0604020202020204" pitchFamily="34" charset="0"/>
            </a:endParaRPr>
          </a:p>
        </p:txBody>
      </p:sp>
      <p:sp>
        <p:nvSpPr>
          <p:cNvPr id="15" name="Text 5">
            <a:extLst>
              <a:ext uri="{FF2B5EF4-FFF2-40B4-BE49-F238E27FC236}">
                <a16:creationId xmlns:a16="http://schemas.microsoft.com/office/drawing/2014/main" id="{61772B6A-B2E2-720F-C723-2D9FF2EFFB2A}"/>
              </a:ext>
            </a:extLst>
          </p:cNvPr>
          <p:cNvSpPr/>
          <p:nvPr/>
        </p:nvSpPr>
        <p:spPr>
          <a:xfrm>
            <a:off x="1328859" y="6625567"/>
            <a:ext cx="3145869" cy="391478"/>
          </a:xfrm>
          <a:prstGeom prst="rect">
            <a:avLst/>
          </a:prstGeom>
          <a:noFill/>
          <a:ln/>
        </p:spPr>
        <p:txBody>
          <a:bodyPr wrap="square" lIns="0" tIns="0" rIns="0" bIns="0" rtlCol="0" anchor="t"/>
          <a:lstStyle/>
          <a:p>
            <a:pPr marL="0" indent="0" algn="l">
              <a:lnSpc>
                <a:spcPts val="1500"/>
              </a:lnSpc>
              <a:buNone/>
            </a:pPr>
            <a:r>
              <a:rPr lang="en-US" sz="1200" dirty="0">
                <a:latin typeface="Arial" panose="020B0604020202020204" pitchFamily="34" charset="0"/>
                <a:ea typeface="Geist" pitchFamily="34" charset="-122"/>
                <a:cs typeface="Arial" panose="020B0604020202020204" pitchFamily="34" charset="0"/>
              </a:rPr>
              <a:t>Foreign keys keep relationships consistent and prevent orphaned records.</a:t>
            </a:r>
            <a:endParaRPr lang="en-US" sz="1200" dirty="0">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9F086E23-1F2A-7504-F90A-9F9A201C42EC}"/>
              </a:ext>
            </a:extLst>
          </p:cNvPr>
          <p:cNvCxnSpPr/>
          <p:nvPr/>
        </p:nvCxnSpPr>
        <p:spPr>
          <a:xfrm>
            <a:off x="1200098" y="6582083"/>
            <a:ext cx="0" cy="391478"/>
          </a:xfrm>
          <a:prstGeom prst="line">
            <a:avLst/>
          </a:prstGeom>
          <a:ln w="28575">
            <a:solidFill>
              <a:schemeClr val="accent1">
                <a:lumMod val="50000"/>
              </a:schemeClr>
            </a:solidFill>
          </a:ln>
        </p:spPr>
        <p:style>
          <a:lnRef idx="2">
            <a:schemeClr val="accent1"/>
          </a:lnRef>
          <a:fillRef idx="0">
            <a:schemeClr val="accent1"/>
          </a:fillRef>
          <a:effectRef idx="1">
            <a:schemeClr val="accent1"/>
          </a:effectRef>
          <a:fontRef idx="minor">
            <a:schemeClr val="tx1"/>
          </a:fontRef>
        </p:style>
      </p:cxnSp>
      <p:sp>
        <p:nvSpPr>
          <p:cNvPr id="17" name="Text 6">
            <a:extLst>
              <a:ext uri="{FF2B5EF4-FFF2-40B4-BE49-F238E27FC236}">
                <a16:creationId xmlns:a16="http://schemas.microsoft.com/office/drawing/2014/main" id="{C917811D-47F2-9ACA-3CE7-C890119E8A75}"/>
              </a:ext>
            </a:extLst>
          </p:cNvPr>
          <p:cNvSpPr/>
          <p:nvPr/>
        </p:nvSpPr>
        <p:spPr>
          <a:xfrm>
            <a:off x="4667255" y="6315272"/>
            <a:ext cx="1529715" cy="191214"/>
          </a:xfrm>
          <a:prstGeom prst="rect">
            <a:avLst/>
          </a:prstGeom>
          <a:noFill/>
          <a:ln/>
        </p:spPr>
        <p:txBody>
          <a:bodyPr wrap="none" lIns="0" tIns="0" rIns="0" bIns="0" rtlCol="0" anchor="t"/>
          <a:lstStyle/>
          <a:p>
            <a:pPr marL="0" indent="0" algn="l">
              <a:lnSpc>
                <a:spcPts val="150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Real-Time Updates</a:t>
            </a:r>
            <a:endParaRPr lang="en-US" sz="1400" dirty="0">
              <a:solidFill>
                <a:schemeClr val="accent1">
                  <a:lumMod val="50000"/>
                </a:schemeClr>
              </a:solidFill>
              <a:latin typeface="Arial" panose="020B0604020202020204" pitchFamily="34" charset="0"/>
              <a:cs typeface="Arial" panose="020B0604020202020204" pitchFamily="34" charset="0"/>
            </a:endParaRPr>
          </a:p>
        </p:txBody>
      </p:sp>
      <p:sp>
        <p:nvSpPr>
          <p:cNvPr id="18" name="Text 8">
            <a:extLst>
              <a:ext uri="{FF2B5EF4-FFF2-40B4-BE49-F238E27FC236}">
                <a16:creationId xmlns:a16="http://schemas.microsoft.com/office/drawing/2014/main" id="{BA1A0CF5-7CF6-EDC2-4BFC-F7A11EFDF729}"/>
              </a:ext>
            </a:extLst>
          </p:cNvPr>
          <p:cNvSpPr/>
          <p:nvPr/>
        </p:nvSpPr>
        <p:spPr>
          <a:xfrm>
            <a:off x="7120024" y="6278416"/>
            <a:ext cx="1529715" cy="191214"/>
          </a:xfrm>
          <a:prstGeom prst="rect">
            <a:avLst/>
          </a:prstGeom>
          <a:noFill/>
          <a:ln/>
        </p:spPr>
        <p:txBody>
          <a:bodyPr wrap="none" lIns="0" tIns="0" rIns="0" bIns="0" rtlCol="0" anchor="t"/>
          <a:lstStyle/>
          <a:p>
            <a:pPr marL="0" indent="0" algn="l">
              <a:lnSpc>
                <a:spcPts val="150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Scalability</a:t>
            </a:r>
            <a:endParaRPr lang="en-US" sz="1200" dirty="0">
              <a:solidFill>
                <a:schemeClr val="accent1">
                  <a:lumMod val="50000"/>
                </a:schemeClr>
              </a:solidFill>
              <a:latin typeface="Arial" panose="020B0604020202020204" pitchFamily="34" charset="0"/>
              <a:cs typeface="Arial" panose="020B0604020202020204" pitchFamily="34" charset="0"/>
            </a:endParaRPr>
          </a:p>
        </p:txBody>
      </p:sp>
      <p:sp>
        <p:nvSpPr>
          <p:cNvPr id="19" name="Text 10">
            <a:extLst>
              <a:ext uri="{FF2B5EF4-FFF2-40B4-BE49-F238E27FC236}">
                <a16:creationId xmlns:a16="http://schemas.microsoft.com/office/drawing/2014/main" id="{F10E5ECE-B555-4606-57E9-51E934784325}"/>
              </a:ext>
            </a:extLst>
          </p:cNvPr>
          <p:cNvSpPr/>
          <p:nvPr/>
        </p:nvSpPr>
        <p:spPr>
          <a:xfrm>
            <a:off x="10458420" y="6259048"/>
            <a:ext cx="1529715" cy="191214"/>
          </a:xfrm>
          <a:prstGeom prst="rect">
            <a:avLst/>
          </a:prstGeom>
          <a:noFill/>
          <a:ln/>
        </p:spPr>
        <p:txBody>
          <a:bodyPr wrap="none" lIns="0" tIns="0" rIns="0" bIns="0" rtlCol="0" anchor="t"/>
          <a:lstStyle/>
          <a:p>
            <a:pPr marL="0" indent="0" algn="l">
              <a:lnSpc>
                <a:spcPts val="1500"/>
              </a:lnSpc>
              <a:buNone/>
            </a:pPr>
            <a:r>
              <a:rPr lang="en-US" sz="1400" b="1"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Backend Efficiency</a:t>
            </a:r>
            <a:endParaRPr lang="en-US" sz="1400" dirty="0">
              <a:solidFill>
                <a:schemeClr val="accent1">
                  <a:lumMod val="50000"/>
                </a:schemeClr>
              </a:solidFill>
              <a:latin typeface="Arial" panose="020B0604020202020204" pitchFamily="34" charset="0"/>
              <a:cs typeface="Arial" panose="020B0604020202020204" pitchFamily="34" charset="0"/>
            </a:endParaRPr>
          </a:p>
        </p:txBody>
      </p:sp>
      <p:sp>
        <p:nvSpPr>
          <p:cNvPr id="20" name="Text 7">
            <a:extLst>
              <a:ext uri="{FF2B5EF4-FFF2-40B4-BE49-F238E27FC236}">
                <a16:creationId xmlns:a16="http://schemas.microsoft.com/office/drawing/2014/main" id="{EA2A84BC-0B15-0378-5454-717F1FF5AFE2}"/>
              </a:ext>
            </a:extLst>
          </p:cNvPr>
          <p:cNvSpPr/>
          <p:nvPr/>
        </p:nvSpPr>
        <p:spPr>
          <a:xfrm>
            <a:off x="4739013" y="6603376"/>
            <a:ext cx="3145869" cy="391478"/>
          </a:xfrm>
          <a:prstGeom prst="rect">
            <a:avLst/>
          </a:prstGeom>
          <a:noFill/>
          <a:ln/>
        </p:spPr>
        <p:txBody>
          <a:bodyPr wrap="square" lIns="0" tIns="0" rIns="0" bIns="0" rtlCol="0" anchor="t"/>
          <a:lstStyle/>
          <a:p>
            <a:pPr marL="0" indent="0" algn="l">
              <a:lnSpc>
                <a:spcPts val="1500"/>
              </a:lnSpc>
              <a:buNone/>
            </a:pPr>
            <a:r>
              <a:rPr lang="en-US" sz="1200" dirty="0">
                <a:latin typeface="Arial" panose="020B0604020202020204" pitchFamily="34" charset="0"/>
                <a:ea typeface="Geist" pitchFamily="34" charset="-122"/>
                <a:cs typeface="Arial" panose="020B0604020202020204" pitchFamily="34" charset="0"/>
              </a:rPr>
              <a:t>Fast writes and queries allow</a:t>
            </a:r>
          </a:p>
          <a:p>
            <a:pPr marL="0" indent="0" algn="l">
              <a:lnSpc>
                <a:spcPts val="1500"/>
              </a:lnSpc>
              <a:buNone/>
            </a:pPr>
            <a:r>
              <a:rPr lang="en-US" sz="1200" dirty="0">
                <a:latin typeface="Arial" panose="020B0604020202020204" pitchFamily="34" charset="0"/>
                <a:ea typeface="Geist" pitchFamily="34" charset="-122"/>
                <a:cs typeface="Arial" panose="020B0604020202020204" pitchFamily="34" charset="0"/>
              </a:rPr>
              <a:t> immediate map updates.</a:t>
            </a:r>
            <a:endParaRPr lang="en-US" sz="1200" dirty="0">
              <a:latin typeface="Arial" panose="020B0604020202020204" pitchFamily="34" charset="0"/>
              <a:cs typeface="Arial" panose="020B0604020202020204" pitchFamily="34" charset="0"/>
            </a:endParaRPr>
          </a:p>
        </p:txBody>
      </p:sp>
      <p:cxnSp>
        <p:nvCxnSpPr>
          <p:cNvPr id="21" name="Straight Connector 20">
            <a:extLst>
              <a:ext uri="{FF2B5EF4-FFF2-40B4-BE49-F238E27FC236}">
                <a16:creationId xmlns:a16="http://schemas.microsoft.com/office/drawing/2014/main" id="{88D244A9-84D0-A3A9-6613-3E1D2B9A4BCC}"/>
              </a:ext>
            </a:extLst>
          </p:cNvPr>
          <p:cNvCxnSpPr/>
          <p:nvPr/>
        </p:nvCxnSpPr>
        <p:spPr>
          <a:xfrm>
            <a:off x="4573462" y="6603376"/>
            <a:ext cx="0" cy="391478"/>
          </a:xfrm>
          <a:prstGeom prst="line">
            <a:avLst/>
          </a:prstGeom>
          <a:ln w="28575">
            <a:solidFill>
              <a:schemeClr val="accent1">
                <a:lumMod val="50000"/>
              </a:scheme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AD330524-6022-3101-60B0-281860F981C0}"/>
              </a:ext>
            </a:extLst>
          </p:cNvPr>
          <p:cNvCxnSpPr/>
          <p:nvPr/>
        </p:nvCxnSpPr>
        <p:spPr>
          <a:xfrm>
            <a:off x="7033646" y="6565237"/>
            <a:ext cx="0" cy="391478"/>
          </a:xfrm>
          <a:prstGeom prst="line">
            <a:avLst/>
          </a:prstGeom>
          <a:ln w="28575">
            <a:solidFill>
              <a:schemeClr val="accent1">
                <a:lumMod val="5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2B12D12B-AD48-1606-2370-18311A30D100}"/>
              </a:ext>
            </a:extLst>
          </p:cNvPr>
          <p:cNvCxnSpPr/>
          <p:nvPr/>
        </p:nvCxnSpPr>
        <p:spPr>
          <a:xfrm>
            <a:off x="10371273" y="6497360"/>
            <a:ext cx="0" cy="391478"/>
          </a:xfrm>
          <a:prstGeom prst="line">
            <a:avLst/>
          </a:prstGeom>
          <a:ln w="28575">
            <a:solidFill>
              <a:schemeClr val="accent1">
                <a:lumMod val="50000"/>
              </a:schemeClr>
            </a:solidFill>
          </a:ln>
        </p:spPr>
        <p:style>
          <a:lnRef idx="2">
            <a:schemeClr val="accent1"/>
          </a:lnRef>
          <a:fillRef idx="0">
            <a:schemeClr val="accent1"/>
          </a:fillRef>
          <a:effectRef idx="1">
            <a:schemeClr val="accent1"/>
          </a:effectRef>
          <a:fontRef idx="minor">
            <a:schemeClr val="tx1"/>
          </a:fontRef>
        </p:style>
      </p:cxnSp>
      <p:sp>
        <p:nvSpPr>
          <p:cNvPr id="24" name="Text 9">
            <a:extLst>
              <a:ext uri="{FF2B5EF4-FFF2-40B4-BE49-F238E27FC236}">
                <a16:creationId xmlns:a16="http://schemas.microsoft.com/office/drawing/2014/main" id="{0F9A5E78-ADFD-4592-C00A-2C32184C8E34}"/>
              </a:ext>
            </a:extLst>
          </p:cNvPr>
          <p:cNvSpPr/>
          <p:nvPr/>
        </p:nvSpPr>
        <p:spPr>
          <a:xfrm>
            <a:off x="7181760" y="6590483"/>
            <a:ext cx="3145869" cy="391478"/>
          </a:xfrm>
          <a:prstGeom prst="rect">
            <a:avLst/>
          </a:prstGeom>
          <a:noFill/>
          <a:ln/>
        </p:spPr>
        <p:txBody>
          <a:bodyPr wrap="square" lIns="0" tIns="0" rIns="0" bIns="0" rtlCol="0" anchor="t"/>
          <a:lstStyle/>
          <a:p>
            <a:pPr marL="0" indent="0" algn="l">
              <a:lnSpc>
                <a:spcPts val="1500"/>
              </a:lnSpc>
              <a:buNone/>
            </a:pPr>
            <a:r>
              <a:rPr lang="en-US" sz="1200" dirty="0">
                <a:latin typeface="Arial" panose="020B0604020202020204" pitchFamily="34" charset="0"/>
                <a:ea typeface="Geist" pitchFamily="34" charset="-122"/>
                <a:cs typeface="Arial" panose="020B0604020202020204" pitchFamily="34" charset="0"/>
              </a:rPr>
              <a:t>Indexes and a relational schema allow </a:t>
            </a:r>
          </a:p>
          <a:p>
            <a:pPr marL="0" indent="0" algn="l">
              <a:lnSpc>
                <a:spcPts val="1500"/>
              </a:lnSpc>
              <a:buNone/>
            </a:pPr>
            <a:r>
              <a:rPr lang="en-US" sz="1200" dirty="0">
                <a:latin typeface="Arial" panose="020B0604020202020204" pitchFamily="34" charset="0"/>
                <a:ea typeface="Geist" pitchFamily="34" charset="-122"/>
                <a:cs typeface="Arial" panose="020B0604020202020204" pitchFamily="34" charset="0"/>
              </a:rPr>
              <a:t>stable performance as the system grows</a:t>
            </a:r>
            <a:r>
              <a:rPr lang="en-US" sz="1200" dirty="0">
                <a:solidFill>
                  <a:srgbClr val="4B4A4A"/>
                </a:solidFill>
                <a:latin typeface="Arial" panose="020B0604020202020204" pitchFamily="34" charset="0"/>
                <a:ea typeface="Geist"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sp>
        <p:nvSpPr>
          <p:cNvPr id="25" name="Text 11">
            <a:extLst>
              <a:ext uri="{FF2B5EF4-FFF2-40B4-BE49-F238E27FC236}">
                <a16:creationId xmlns:a16="http://schemas.microsoft.com/office/drawing/2014/main" id="{E9B0D8F9-EFFF-F3BD-E1E5-C3E76349B939}"/>
              </a:ext>
            </a:extLst>
          </p:cNvPr>
          <p:cNvSpPr/>
          <p:nvPr/>
        </p:nvSpPr>
        <p:spPr>
          <a:xfrm>
            <a:off x="10501669" y="6539496"/>
            <a:ext cx="3145869" cy="391478"/>
          </a:xfrm>
          <a:prstGeom prst="rect">
            <a:avLst/>
          </a:prstGeom>
          <a:noFill/>
          <a:ln/>
        </p:spPr>
        <p:txBody>
          <a:bodyPr wrap="square" lIns="0" tIns="0" rIns="0" bIns="0" rtlCol="0" anchor="t"/>
          <a:lstStyle/>
          <a:p>
            <a:pPr marL="0" indent="0" algn="l">
              <a:lnSpc>
                <a:spcPts val="1500"/>
              </a:lnSpc>
              <a:buNone/>
            </a:pPr>
            <a:r>
              <a:rPr lang="en-US" sz="1200" dirty="0">
                <a:latin typeface="Arial" panose="020B0604020202020204" pitchFamily="34" charset="0"/>
                <a:ea typeface="Geist" pitchFamily="34" charset="-122"/>
                <a:cs typeface="Arial" panose="020B0604020202020204" pitchFamily="34" charset="0"/>
              </a:rPr>
              <a:t>Clear relationships simplify </a:t>
            </a:r>
          </a:p>
          <a:p>
            <a:pPr marL="0" indent="0" algn="l">
              <a:lnSpc>
                <a:spcPts val="1500"/>
              </a:lnSpc>
              <a:buNone/>
            </a:pPr>
            <a:r>
              <a:rPr lang="en-US" sz="1200" dirty="0">
                <a:latin typeface="Arial" panose="020B0604020202020204" pitchFamily="34" charset="0"/>
                <a:ea typeface="Geist" pitchFamily="34" charset="-122"/>
                <a:cs typeface="Arial" panose="020B0604020202020204" pitchFamily="34" charset="0"/>
              </a:rPr>
              <a:t>validation, retrieval, and data processing</a:t>
            </a:r>
            <a:r>
              <a:rPr lang="en-US" sz="1100" dirty="0">
                <a:latin typeface="Arial" panose="020B0604020202020204" pitchFamily="34" charset="0"/>
                <a:ea typeface="Geist" pitchFamily="34" charset="-122"/>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sp>
        <p:nvSpPr>
          <p:cNvPr id="26" name="Text 17">
            <a:extLst>
              <a:ext uri="{FF2B5EF4-FFF2-40B4-BE49-F238E27FC236}">
                <a16:creationId xmlns:a16="http://schemas.microsoft.com/office/drawing/2014/main" id="{D26A1992-67BA-4424-9421-152D9C9432DF}"/>
              </a:ext>
            </a:extLst>
          </p:cNvPr>
          <p:cNvSpPr/>
          <p:nvPr/>
        </p:nvSpPr>
        <p:spPr>
          <a:xfrm>
            <a:off x="2043889" y="7592853"/>
            <a:ext cx="9718267" cy="424604"/>
          </a:xfrm>
          <a:prstGeom prst="rect">
            <a:avLst/>
          </a:prstGeom>
          <a:noFill/>
          <a:ln/>
        </p:spPr>
        <p:txBody>
          <a:bodyPr wrap="none" lIns="0" tIns="0" rIns="0" bIns="0" rtlCol="0" anchor="t"/>
          <a:lstStyle/>
          <a:p>
            <a:pPr marL="0" indent="0" algn="ctr">
              <a:lnSpc>
                <a:spcPts val="1200"/>
              </a:lnSpc>
              <a:buNone/>
            </a:pPr>
            <a:r>
              <a:rPr lang="en-US" sz="1600" dirty="0">
                <a:latin typeface="Arial" panose="020B0604020202020204" pitchFamily="34" charset="0"/>
                <a:ea typeface="Geist" pitchFamily="34" charset="-122"/>
                <a:cs typeface="Arial" panose="020B0604020202020204" pitchFamily="34" charset="0"/>
              </a:rPr>
              <a:t>My role is to design how the application stores, validates, and retrieves data using a structured relational model.</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14521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5071D5-F41E-ACA2-C86A-E7C407D64132}"/>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38147A9F-A1F5-B2D0-8850-09F2CCBFDB71}"/>
              </a:ext>
            </a:extLst>
          </p:cNvPr>
          <p:cNvSpPr/>
          <p:nvPr/>
        </p:nvSpPr>
        <p:spPr>
          <a:xfrm>
            <a:off x="481054" y="261338"/>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dirty="0"/>
          </a:p>
        </p:txBody>
      </p:sp>
      <p:sp>
        <p:nvSpPr>
          <p:cNvPr id="3" name="Text 0">
            <a:extLst>
              <a:ext uri="{FF2B5EF4-FFF2-40B4-BE49-F238E27FC236}">
                <a16:creationId xmlns:a16="http://schemas.microsoft.com/office/drawing/2014/main" id="{FEF91A6A-9384-78D3-AC07-295F45EA3642}"/>
              </a:ext>
            </a:extLst>
          </p:cNvPr>
          <p:cNvSpPr/>
          <p:nvPr/>
        </p:nvSpPr>
        <p:spPr>
          <a:xfrm>
            <a:off x="5816777" y="812372"/>
            <a:ext cx="3459752" cy="40314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3150"/>
              </a:lnSpc>
              <a:buNone/>
            </a:pPr>
            <a:r>
              <a:rPr lang="en-US" sz="2500" b="1" dirty="0">
                <a:solidFill>
                  <a:srgbClr val="006747"/>
                </a:solidFill>
                <a:latin typeface="Arial" panose="020B0604020202020204" pitchFamily="34" charset="0"/>
                <a:ea typeface="Noto Serif SC Bold" pitchFamily="34" charset="-122"/>
                <a:cs typeface="Arial" panose="020B0604020202020204" pitchFamily="34" charset="0"/>
              </a:rPr>
              <a:t>Security Architecture</a:t>
            </a:r>
            <a:endParaRPr lang="en-US" sz="25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AB7502D-7269-7EA2-7A20-1833FEDB9007}"/>
              </a:ext>
            </a:extLst>
          </p:cNvPr>
          <p:cNvSpPr txBox="1"/>
          <p:nvPr/>
        </p:nvSpPr>
        <p:spPr>
          <a:xfrm>
            <a:off x="2978245" y="1454138"/>
            <a:ext cx="11266196"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Our security keeps the app safe and reliable, so users feel confident sharing photos and locations.</a:t>
            </a:r>
          </a:p>
        </p:txBody>
      </p:sp>
      <p:sp>
        <p:nvSpPr>
          <p:cNvPr id="5" name="Shape 2">
            <a:extLst>
              <a:ext uri="{FF2B5EF4-FFF2-40B4-BE49-F238E27FC236}">
                <a16:creationId xmlns:a16="http://schemas.microsoft.com/office/drawing/2014/main" id="{E451701E-7103-25F8-1219-EBDE28F442C3}"/>
              </a:ext>
            </a:extLst>
          </p:cNvPr>
          <p:cNvSpPr/>
          <p:nvPr/>
        </p:nvSpPr>
        <p:spPr>
          <a:xfrm>
            <a:off x="481054" y="2122440"/>
            <a:ext cx="13763387" cy="1547617"/>
          </a:xfrm>
          <a:prstGeom prst="roundRect">
            <a:avLst>
              <a:gd name="adj" fmla="val 5194"/>
            </a:avLst>
          </a:prstGeom>
          <a:solidFill>
            <a:srgbClr val="D1EFE4"/>
          </a:solidFill>
          <a:ln w="7620">
            <a:noFill/>
            <a:prstDash val="solid"/>
          </a:ln>
        </p:spPr>
        <p:txBody>
          <a:bodyPr/>
          <a:lstStyle/>
          <a:p>
            <a:endParaRPr lang="en-US" dirty="0"/>
          </a:p>
        </p:txBody>
      </p:sp>
      <p:sp>
        <p:nvSpPr>
          <p:cNvPr id="6" name="Text 4">
            <a:extLst>
              <a:ext uri="{FF2B5EF4-FFF2-40B4-BE49-F238E27FC236}">
                <a16:creationId xmlns:a16="http://schemas.microsoft.com/office/drawing/2014/main" id="{4F886837-F680-E36D-2678-42CC63CBB117}"/>
              </a:ext>
            </a:extLst>
          </p:cNvPr>
          <p:cNvSpPr/>
          <p:nvPr/>
        </p:nvSpPr>
        <p:spPr>
          <a:xfrm>
            <a:off x="1497580" y="2358542"/>
            <a:ext cx="1693902" cy="201454"/>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1550"/>
              </a:lnSpc>
              <a:buNone/>
            </a:pPr>
            <a:r>
              <a:rPr lang="en-US" sz="1600"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Protecting User Data</a:t>
            </a:r>
            <a:endParaRPr lang="en-US" sz="1600" dirty="0">
              <a:solidFill>
                <a:schemeClr val="accent1">
                  <a:lumMod val="50000"/>
                </a:schemeClr>
              </a:solidFill>
              <a:latin typeface="Arial" panose="020B0604020202020204" pitchFamily="34" charset="0"/>
              <a:cs typeface="Arial" panose="020B0604020202020204" pitchFamily="34" charset="0"/>
            </a:endParaRPr>
          </a:p>
        </p:txBody>
      </p:sp>
      <p:sp>
        <p:nvSpPr>
          <p:cNvPr id="7" name="Shape 3">
            <a:extLst>
              <a:ext uri="{FF2B5EF4-FFF2-40B4-BE49-F238E27FC236}">
                <a16:creationId xmlns:a16="http://schemas.microsoft.com/office/drawing/2014/main" id="{3562CD45-88B1-EDB7-895C-0A7F38849357}"/>
              </a:ext>
            </a:extLst>
          </p:cNvPr>
          <p:cNvSpPr/>
          <p:nvPr/>
        </p:nvSpPr>
        <p:spPr>
          <a:xfrm>
            <a:off x="973247" y="2239012"/>
            <a:ext cx="386953" cy="386953"/>
          </a:xfrm>
          <a:prstGeom prst="roundRect">
            <a:avLst>
              <a:gd name="adj" fmla="val 23628414"/>
            </a:avLst>
          </a:prstGeom>
          <a:solidFill>
            <a:srgbClr val="006747"/>
          </a:solidFill>
          <a:ln/>
        </p:spPr>
        <p:txBody>
          <a:bodyPr/>
          <a:lstStyle/>
          <a:p>
            <a:endParaRPr lang="en-US" dirty="0"/>
          </a:p>
        </p:txBody>
      </p:sp>
      <p:pic>
        <p:nvPicPr>
          <p:cNvPr id="8" name="Image 0" descr="preencoded.png">
            <a:extLst>
              <a:ext uri="{FF2B5EF4-FFF2-40B4-BE49-F238E27FC236}">
                <a16:creationId xmlns:a16="http://schemas.microsoft.com/office/drawing/2014/main" id="{09CB7BB4-437F-743B-5D8B-6B34BE7D6D1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0680" y="2338354"/>
            <a:ext cx="227021" cy="227021"/>
          </a:xfrm>
          <a:prstGeom prst="rect">
            <a:avLst/>
          </a:prstGeom>
        </p:spPr>
      </p:pic>
      <p:sp>
        <p:nvSpPr>
          <p:cNvPr id="9" name="TextBox 8">
            <a:extLst>
              <a:ext uri="{FF2B5EF4-FFF2-40B4-BE49-F238E27FC236}">
                <a16:creationId xmlns:a16="http://schemas.microsoft.com/office/drawing/2014/main" id="{6B66E66C-0BE2-8985-2A9F-3B63A462CA33}"/>
              </a:ext>
            </a:extLst>
          </p:cNvPr>
          <p:cNvSpPr txBox="1"/>
          <p:nvPr/>
        </p:nvSpPr>
        <p:spPr>
          <a:xfrm>
            <a:off x="1060680" y="2613163"/>
            <a:ext cx="4261604" cy="1231106"/>
          </a:xfrm>
          <a:prstGeom prst="rect">
            <a:avLst/>
          </a:prstGeom>
          <a:noFill/>
        </p:spPr>
        <p:txBody>
          <a:bodyPr wrap="square" rtlCol="0">
            <a:spAutoFit/>
          </a:bodyPr>
          <a:lstStyle/>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Verify that photos, GPS, and text are correct;</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Filter unsafe or harmful data;</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Reject anything suspicious right away.</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Only public locations are accepted.</a:t>
            </a:r>
          </a:p>
          <a:p>
            <a:endParaRPr lang="en-US" dirty="0"/>
          </a:p>
        </p:txBody>
      </p:sp>
      <p:sp>
        <p:nvSpPr>
          <p:cNvPr id="10" name="Shape 3">
            <a:extLst>
              <a:ext uri="{FF2B5EF4-FFF2-40B4-BE49-F238E27FC236}">
                <a16:creationId xmlns:a16="http://schemas.microsoft.com/office/drawing/2014/main" id="{342E9C3E-A187-86DF-3D27-41DB2537B3B9}"/>
              </a:ext>
            </a:extLst>
          </p:cNvPr>
          <p:cNvSpPr/>
          <p:nvPr/>
        </p:nvSpPr>
        <p:spPr>
          <a:xfrm>
            <a:off x="5557688" y="2222032"/>
            <a:ext cx="386953" cy="386953"/>
          </a:xfrm>
          <a:prstGeom prst="roundRect">
            <a:avLst>
              <a:gd name="adj" fmla="val 23628414"/>
            </a:avLst>
          </a:prstGeom>
          <a:solidFill>
            <a:srgbClr val="006747"/>
          </a:solidFill>
          <a:ln/>
        </p:spPr>
        <p:txBody>
          <a:bodyPr/>
          <a:lstStyle/>
          <a:p>
            <a:endParaRPr lang="en-US" dirty="0"/>
          </a:p>
        </p:txBody>
      </p:sp>
      <p:sp>
        <p:nvSpPr>
          <p:cNvPr id="11" name="Shape 3">
            <a:extLst>
              <a:ext uri="{FF2B5EF4-FFF2-40B4-BE49-F238E27FC236}">
                <a16:creationId xmlns:a16="http://schemas.microsoft.com/office/drawing/2014/main" id="{B3DB0A38-5E8D-9B98-F83F-2791900C727F}"/>
              </a:ext>
            </a:extLst>
          </p:cNvPr>
          <p:cNvSpPr/>
          <p:nvPr/>
        </p:nvSpPr>
        <p:spPr>
          <a:xfrm>
            <a:off x="10014802" y="2206681"/>
            <a:ext cx="386953" cy="386953"/>
          </a:xfrm>
          <a:prstGeom prst="roundRect">
            <a:avLst>
              <a:gd name="adj" fmla="val 23628414"/>
            </a:avLst>
          </a:prstGeom>
          <a:solidFill>
            <a:srgbClr val="006747"/>
          </a:solidFill>
          <a:ln/>
        </p:spPr>
        <p:txBody>
          <a:bodyPr/>
          <a:lstStyle/>
          <a:p>
            <a:endParaRPr lang="en-US" dirty="0"/>
          </a:p>
        </p:txBody>
      </p:sp>
      <p:sp>
        <p:nvSpPr>
          <p:cNvPr id="12" name="TextBox 11">
            <a:extLst>
              <a:ext uri="{FF2B5EF4-FFF2-40B4-BE49-F238E27FC236}">
                <a16:creationId xmlns:a16="http://schemas.microsoft.com/office/drawing/2014/main" id="{9693FF75-EA95-CC13-2D8A-63442C8756A0}"/>
              </a:ext>
            </a:extLst>
          </p:cNvPr>
          <p:cNvSpPr txBox="1"/>
          <p:nvPr/>
        </p:nvSpPr>
        <p:spPr>
          <a:xfrm>
            <a:off x="5598266" y="2629934"/>
            <a:ext cx="3675943" cy="1231106"/>
          </a:xfrm>
          <a:prstGeom prst="rect">
            <a:avLst/>
          </a:prstGeom>
          <a:noFill/>
        </p:spPr>
        <p:txBody>
          <a:bodyPr wrap="square" rtlCol="0">
            <a:spAutoFit/>
          </a:bodyPr>
          <a:lstStyle/>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We accept only real, safe image files;</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Photos are stored securely in the cloud;</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Access links expire to prevent </a:t>
            </a:r>
          </a:p>
          <a:p>
            <a:r>
              <a:rPr lang="en-GB" sz="1400" dirty="0">
                <a:latin typeface="Arial" panose="020B0604020202020204" pitchFamily="34" charset="0"/>
                <a:cs typeface="Arial" panose="020B0604020202020204" pitchFamily="34" charset="0"/>
              </a:rPr>
              <a:t>      unauthorised viewing.</a:t>
            </a:r>
          </a:p>
          <a:p>
            <a:endParaRPr lang="en-US" dirty="0"/>
          </a:p>
        </p:txBody>
      </p:sp>
      <p:sp>
        <p:nvSpPr>
          <p:cNvPr id="13" name="Text 4">
            <a:extLst>
              <a:ext uri="{FF2B5EF4-FFF2-40B4-BE49-F238E27FC236}">
                <a16:creationId xmlns:a16="http://schemas.microsoft.com/office/drawing/2014/main" id="{D7692C5F-8E1D-665C-5BB9-86BB64E813D5}"/>
              </a:ext>
            </a:extLst>
          </p:cNvPr>
          <p:cNvSpPr/>
          <p:nvPr/>
        </p:nvSpPr>
        <p:spPr>
          <a:xfrm>
            <a:off x="6046038" y="2342568"/>
            <a:ext cx="1693902" cy="201454"/>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1550"/>
              </a:lnSpc>
              <a:buNone/>
            </a:pPr>
            <a:r>
              <a:rPr lang="en-US" sz="1600"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Secure Photo &amp; Report Handling</a:t>
            </a:r>
            <a:endParaRPr lang="en-US" sz="1600" dirty="0">
              <a:solidFill>
                <a:schemeClr val="accent1">
                  <a:lumMod val="50000"/>
                </a:schemeClr>
              </a:solidFill>
              <a:latin typeface="Arial" panose="020B0604020202020204" pitchFamily="34" charset="0"/>
              <a:cs typeface="Arial" panose="020B0604020202020204" pitchFamily="34" charset="0"/>
            </a:endParaRPr>
          </a:p>
        </p:txBody>
      </p:sp>
      <p:cxnSp>
        <p:nvCxnSpPr>
          <p:cNvPr id="14" name="Straight Connector 13">
            <a:extLst>
              <a:ext uri="{FF2B5EF4-FFF2-40B4-BE49-F238E27FC236}">
                <a16:creationId xmlns:a16="http://schemas.microsoft.com/office/drawing/2014/main" id="{4DE281F8-2CCC-6E83-5F85-C59F786A21DB}"/>
              </a:ext>
            </a:extLst>
          </p:cNvPr>
          <p:cNvCxnSpPr/>
          <p:nvPr/>
        </p:nvCxnSpPr>
        <p:spPr>
          <a:xfrm>
            <a:off x="1052524" y="2680741"/>
            <a:ext cx="0" cy="698847"/>
          </a:xfrm>
          <a:prstGeom prst="line">
            <a:avLst/>
          </a:prstGeom>
          <a:ln>
            <a:solidFill>
              <a:schemeClr val="accent1">
                <a:lumMod val="5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9EF40C4-8C74-00BA-B8F7-6AADC012E8E8}"/>
              </a:ext>
            </a:extLst>
          </p:cNvPr>
          <p:cNvCxnSpPr/>
          <p:nvPr/>
        </p:nvCxnSpPr>
        <p:spPr>
          <a:xfrm>
            <a:off x="5598266" y="2680740"/>
            <a:ext cx="0" cy="698847"/>
          </a:xfrm>
          <a:prstGeom prst="line">
            <a:avLst/>
          </a:prstGeom>
          <a:ln>
            <a:solidFill>
              <a:schemeClr val="accent1">
                <a:lumMod val="50000"/>
              </a:schemeClr>
            </a:solidFill>
          </a:ln>
        </p:spPr>
        <p:style>
          <a:lnRef idx="2">
            <a:schemeClr val="accent1"/>
          </a:lnRef>
          <a:fillRef idx="0">
            <a:schemeClr val="accent1"/>
          </a:fillRef>
          <a:effectRef idx="1">
            <a:schemeClr val="accent1"/>
          </a:effectRef>
          <a:fontRef idx="minor">
            <a:schemeClr val="tx1"/>
          </a:fontRef>
        </p:style>
      </p:cxnSp>
      <p:pic>
        <p:nvPicPr>
          <p:cNvPr id="16" name="Image 1" descr="preencoded.png">
            <a:extLst>
              <a:ext uri="{FF2B5EF4-FFF2-40B4-BE49-F238E27FC236}">
                <a16:creationId xmlns:a16="http://schemas.microsoft.com/office/drawing/2014/main" id="{C7C3F4A0-11E9-B12F-02F0-37AAE40F3F3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34742" y="2289185"/>
            <a:ext cx="241262" cy="241262"/>
          </a:xfrm>
          <a:prstGeom prst="rect">
            <a:avLst/>
          </a:prstGeom>
        </p:spPr>
      </p:pic>
      <p:cxnSp>
        <p:nvCxnSpPr>
          <p:cNvPr id="17" name="Straight Connector 16">
            <a:extLst>
              <a:ext uri="{FF2B5EF4-FFF2-40B4-BE49-F238E27FC236}">
                <a16:creationId xmlns:a16="http://schemas.microsoft.com/office/drawing/2014/main" id="{6765C117-09A6-B1AC-E1A0-8109FB2954AF}"/>
              </a:ext>
            </a:extLst>
          </p:cNvPr>
          <p:cNvCxnSpPr/>
          <p:nvPr/>
        </p:nvCxnSpPr>
        <p:spPr>
          <a:xfrm>
            <a:off x="10083132" y="2680741"/>
            <a:ext cx="0" cy="698847"/>
          </a:xfrm>
          <a:prstGeom prst="line">
            <a:avLst/>
          </a:prstGeom>
          <a:ln>
            <a:solidFill>
              <a:schemeClr val="accent1">
                <a:lumMod val="50000"/>
              </a:schemeClr>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585DAF93-F480-AD22-7836-49C7B35FEE31}"/>
              </a:ext>
            </a:extLst>
          </p:cNvPr>
          <p:cNvSpPr txBox="1"/>
          <p:nvPr/>
        </p:nvSpPr>
        <p:spPr>
          <a:xfrm>
            <a:off x="10142129" y="2629934"/>
            <a:ext cx="3675942" cy="1231106"/>
          </a:xfrm>
          <a:prstGeom prst="rect">
            <a:avLst/>
          </a:prstGeom>
          <a:noFill/>
        </p:spPr>
        <p:txBody>
          <a:bodyPr wrap="square" rtlCol="0">
            <a:spAutoFit/>
          </a:bodyPr>
          <a:lstStyle/>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Each request includes an access token;</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We limit how many request can be sent at once;</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All data is sent securely over HTTPS</a:t>
            </a:r>
          </a:p>
          <a:p>
            <a:endParaRPr lang="en-US" dirty="0"/>
          </a:p>
        </p:txBody>
      </p:sp>
      <p:pic>
        <p:nvPicPr>
          <p:cNvPr id="19" name="Image 2" descr="preencoded.png">
            <a:extLst>
              <a:ext uri="{FF2B5EF4-FFF2-40B4-BE49-F238E27FC236}">
                <a16:creationId xmlns:a16="http://schemas.microsoft.com/office/drawing/2014/main" id="{CA31EEBC-B864-1F36-D97C-65EDCCD29D2F}"/>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083132" y="2255007"/>
            <a:ext cx="250292" cy="250292"/>
          </a:xfrm>
          <a:prstGeom prst="rect">
            <a:avLst/>
          </a:prstGeom>
        </p:spPr>
      </p:pic>
      <p:sp>
        <p:nvSpPr>
          <p:cNvPr id="20" name="Text 4">
            <a:extLst>
              <a:ext uri="{FF2B5EF4-FFF2-40B4-BE49-F238E27FC236}">
                <a16:creationId xmlns:a16="http://schemas.microsoft.com/office/drawing/2014/main" id="{4E25593F-1666-8100-65A9-66E723797FCD}"/>
              </a:ext>
            </a:extLst>
          </p:cNvPr>
          <p:cNvSpPr/>
          <p:nvPr/>
        </p:nvSpPr>
        <p:spPr>
          <a:xfrm>
            <a:off x="10528912" y="2314781"/>
            <a:ext cx="1693902" cy="201454"/>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1550"/>
              </a:lnSpc>
              <a:buNone/>
            </a:pPr>
            <a:r>
              <a:rPr lang="en-US" sz="1600"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API Security</a:t>
            </a:r>
            <a:endParaRPr lang="en-US" sz="1600" dirty="0">
              <a:solidFill>
                <a:schemeClr val="accent1">
                  <a:lumMod val="50000"/>
                </a:schemeClr>
              </a:solidFill>
              <a:latin typeface="Arial" panose="020B0604020202020204" pitchFamily="34" charset="0"/>
              <a:cs typeface="Arial" panose="020B0604020202020204" pitchFamily="34" charset="0"/>
            </a:endParaRPr>
          </a:p>
        </p:txBody>
      </p:sp>
      <p:sp>
        <p:nvSpPr>
          <p:cNvPr id="21" name="Shape 2">
            <a:extLst>
              <a:ext uri="{FF2B5EF4-FFF2-40B4-BE49-F238E27FC236}">
                <a16:creationId xmlns:a16="http://schemas.microsoft.com/office/drawing/2014/main" id="{D59B8553-8A1A-729F-6EAA-1A671B141828}"/>
              </a:ext>
            </a:extLst>
          </p:cNvPr>
          <p:cNvSpPr/>
          <p:nvPr/>
        </p:nvSpPr>
        <p:spPr>
          <a:xfrm>
            <a:off x="2553806" y="3960527"/>
            <a:ext cx="6374294" cy="1472372"/>
          </a:xfrm>
          <a:prstGeom prst="roundRect">
            <a:avLst>
              <a:gd name="adj" fmla="val 5194"/>
            </a:avLst>
          </a:prstGeom>
          <a:solidFill>
            <a:srgbClr val="D1EFE4"/>
          </a:solidFill>
          <a:ln w="7620">
            <a:noFill/>
            <a:prstDash val="solid"/>
          </a:ln>
        </p:spPr>
        <p:txBody>
          <a:bodyPr/>
          <a:lstStyle/>
          <a:p>
            <a:endParaRPr lang="en-US" dirty="0"/>
          </a:p>
        </p:txBody>
      </p:sp>
      <p:sp>
        <p:nvSpPr>
          <p:cNvPr id="23" name="Shape 24">
            <a:extLst>
              <a:ext uri="{FF2B5EF4-FFF2-40B4-BE49-F238E27FC236}">
                <a16:creationId xmlns:a16="http://schemas.microsoft.com/office/drawing/2014/main" id="{C3C2C95F-D8DD-48C1-B88D-76C479D6E648}"/>
              </a:ext>
            </a:extLst>
          </p:cNvPr>
          <p:cNvSpPr/>
          <p:nvPr/>
        </p:nvSpPr>
        <p:spPr>
          <a:xfrm>
            <a:off x="2727825" y="4023394"/>
            <a:ext cx="386953" cy="386953"/>
          </a:xfrm>
          <a:prstGeom prst="roundRect">
            <a:avLst>
              <a:gd name="adj" fmla="val 23628414"/>
            </a:avLst>
          </a:prstGeom>
          <a:solidFill>
            <a:srgbClr val="006747"/>
          </a:solidFill>
          <a:ln/>
        </p:spPr>
        <p:txBody>
          <a:bodyPr/>
          <a:lstStyle/>
          <a:p>
            <a:endParaRPr lang="en-US">
              <a:solidFill>
                <a:prstClr val="black"/>
              </a:solidFill>
              <a:latin typeface="Calibri" panose="020F0502020204030204"/>
            </a:endParaRPr>
          </a:p>
        </p:txBody>
      </p:sp>
      <p:pic>
        <p:nvPicPr>
          <p:cNvPr id="24" name="Image 3" descr="preencoded.png">
            <a:extLst>
              <a:ext uri="{FF2B5EF4-FFF2-40B4-BE49-F238E27FC236}">
                <a16:creationId xmlns:a16="http://schemas.microsoft.com/office/drawing/2014/main" id="{A33467CA-E9AC-252C-6F67-4C9BE1E6064F}"/>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780407" y="4066039"/>
            <a:ext cx="281788" cy="281788"/>
          </a:xfrm>
          <a:prstGeom prst="rect">
            <a:avLst/>
          </a:prstGeom>
        </p:spPr>
      </p:pic>
      <p:sp>
        <p:nvSpPr>
          <p:cNvPr id="25" name="Text 4">
            <a:extLst>
              <a:ext uri="{FF2B5EF4-FFF2-40B4-BE49-F238E27FC236}">
                <a16:creationId xmlns:a16="http://schemas.microsoft.com/office/drawing/2014/main" id="{4B072B1F-623E-D242-9D40-278677B7E48F}"/>
              </a:ext>
            </a:extLst>
          </p:cNvPr>
          <p:cNvSpPr/>
          <p:nvPr/>
        </p:nvSpPr>
        <p:spPr>
          <a:xfrm>
            <a:off x="3305253" y="4132298"/>
            <a:ext cx="1693902" cy="201454"/>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1550"/>
              </a:lnSpc>
              <a:buNone/>
            </a:pPr>
            <a:r>
              <a:rPr lang="en-US" sz="1600" dirty="0">
                <a:solidFill>
                  <a:schemeClr val="accent1">
                    <a:lumMod val="50000"/>
                  </a:schemeClr>
                </a:solidFill>
                <a:latin typeface="Arial" panose="020B0604020202020204" pitchFamily="34" charset="0"/>
                <a:ea typeface="Noto Serif SC Bold" pitchFamily="34" charset="-122"/>
                <a:cs typeface="Arial" panose="020B0604020202020204" pitchFamily="34" charset="0"/>
              </a:rPr>
              <a:t>Database Integrity &amp; Access Control</a:t>
            </a:r>
            <a:endParaRPr lang="en-US" sz="1600" dirty="0">
              <a:solidFill>
                <a:schemeClr val="accent1">
                  <a:lumMod val="50000"/>
                </a:schemeClr>
              </a:solidFill>
              <a:latin typeface="Arial" panose="020B0604020202020204" pitchFamily="34" charset="0"/>
              <a:cs typeface="Arial" panose="020B0604020202020204" pitchFamily="34" charset="0"/>
            </a:endParaRPr>
          </a:p>
        </p:txBody>
      </p:sp>
      <p:cxnSp>
        <p:nvCxnSpPr>
          <p:cNvPr id="26" name="Straight Connector 25">
            <a:extLst>
              <a:ext uri="{FF2B5EF4-FFF2-40B4-BE49-F238E27FC236}">
                <a16:creationId xmlns:a16="http://schemas.microsoft.com/office/drawing/2014/main" id="{5F338E87-AE3E-D635-3387-8CB585F5330D}"/>
              </a:ext>
            </a:extLst>
          </p:cNvPr>
          <p:cNvCxnSpPr/>
          <p:nvPr/>
        </p:nvCxnSpPr>
        <p:spPr>
          <a:xfrm>
            <a:off x="2795587" y="4419945"/>
            <a:ext cx="0" cy="698847"/>
          </a:xfrm>
          <a:prstGeom prst="line">
            <a:avLst/>
          </a:prstGeom>
          <a:ln>
            <a:solidFill>
              <a:schemeClr val="accent1">
                <a:lumMod val="50000"/>
              </a:schemeClr>
            </a:solidFill>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165AE02E-0644-1552-37AB-45321429DF6A}"/>
              </a:ext>
            </a:extLst>
          </p:cNvPr>
          <p:cNvSpPr txBox="1"/>
          <p:nvPr/>
        </p:nvSpPr>
        <p:spPr>
          <a:xfrm>
            <a:off x="2799325" y="4419945"/>
            <a:ext cx="4475644" cy="1015663"/>
          </a:xfrm>
          <a:prstGeom prst="rect">
            <a:avLst/>
          </a:prstGeom>
          <a:noFill/>
        </p:spPr>
        <p:txBody>
          <a:bodyPr wrap="square" rtlCol="0">
            <a:spAutoFit/>
          </a:bodyPr>
          <a:lstStyle/>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Data is stored with correct links and relationships;</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Passwords are protected with secure hashing;</a:t>
            </a:r>
          </a:p>
          <a:p>
            <a:pPr marL="285750" indent="-285750">
              <a:buFont typeface="Wingdings" panose="05000000000000000000" pitchFamily="2" charset="2"/>
              <a:buChar char="ü"/>
            </a:pPr>
            <a:r>
              <a:rPr lang="en-GB" sz="1400" dirty="0">
                <a:latin typeface="Arial" panose="020B0604020202020204" pitchFamily="34" charset="0"/>
                <a:cs typeface="Arial" panose="020B0604020202020204" pitchFamily="34" charset="0"/>
              </a:rPr>
              <a:t>Only authorised staff can access or modify data.</a:t>
            </a:r>
          </a:p>
          <a:p>
            <a:endParaRPr lang="en-US" dirty="0"/>
          </a:p>
        </p:txBody>
      </p:sp>
      <p:pic>
        <p:nvPicPr>
          <p:cNvPr id="28" name="Picture 27" descr="A padlock on a stack of objects&#10;&#10;AI-generated content may be incorrect.">
            <a:extLst>
              <a:ext uri="{FF2B5EF4-FFF2-40B4-BE49-F238E27FC236}">
                <a16:creationId xmlns:a16="http://schemas.microsoft.com/office/drawing/2014/main" id="{EF4BE186-6AE6-968E-4F3C-E09C491E60EB}"/>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02277" y="3875125"/>
            <a:ext cx="1851529" cy="1626348"/>
          </a:xfrm>
          <a:prstGeom prst="rect">
            <a:avLst/>
          </a:prstGeom>
          <a:ln>
            <a:noFill/>
          </a:ln>
          <a:effectLst>
            <a:softEdge rad="112500"/>
          </a:effectLst>
        </p:spPr>
      </p:pic>
      <p:sp>
        <p:nvSpPr>
          <p:cNvPr id="33" name="Text 0">
            <a:extLst>
              <a:ext uri="{FF2B5EF4-FFF2-40B4-BE49-F238E27FC236}">
                <a16:creationId xmlns:a16="http://schemas.microsoft.com/office/drawing/2014/main" id="{A7D3477F-8CAE-8496-6765-C29FC9B8479C}"/>
              </a:ext>
            </a:extLst>
          </p:cNvPr>
          <p:cNvSpPr/>
          <p:nvPr/>
        </p:nvSpPr>
        <p:spPr>
          <a:xfrm>
            <a:off x="910370" y="5838674"/>
            <a:ext cx="3459752" cy="403146"/>
          </a:xfrm>
          <a:prstGeom prst="rect">
            <a:avLst/>
          </a:prstGeom>
          <a:noFill/>
          <a:ln/>
        </p:spPr>
        <p:txBody>
          <a:bodyPr wrap="none" lIns="0" tIns="0" rIns="0" bIns="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lnSpc>
                <a:spcPts val="3150"/>
              </a:lnSpc>
              <a:buNone/>
            </a:pPr>
            <a:r>
              <a:rPr lang="en-US" sz="2500" b="1" dirty="0">
                <a:solidFill>
                  <a:srgbClr val="006747"/>
                </a:solidFill>
                <a:latin typeface="Arial" panose="020B0604020202020204" pitchFamily="34" charset="0"/>
                <a:ea typeface="Noto Serif SC Bold" pitchFamily="34" charset="-122"/>
                <a:cs typeface="Arial" panose="020B0604020202020204" pitchFamily="34" charset="0"/>
              </a:rPr>
              <a:t>Why this Matters ?</a:t>
            </a:r>
            <a:endParaRPr lang="en-US" sz="2500" dirty="0">
              <a:latin typeface="Arial" panose="020B0604020202020204" pitchFamily="34" charset="0"/>
              <a:cs typeface="Arial" panose="020B0604020202020204" pitchFamily="34" charset="0"/>
            </a:endParaRPr>
          </a:p>
        </p:txBody>
      </p:sp>
      <p:sp>
        <p:nvSpPr>
          <p:cNvPr id="34" name="TextBox 33">
            <a:extLst>
              <a:ext uri="{FF2B5EF4-FFF2-40B4-BE49-F238E27FC236}">
                <a16:creationId xmlns:a16="http://schemas.microsoft.com/office/drawing/2014/main" id="{3FF475EB-4D24-AF4B-7396-B249A0A88A66}"/>
              </a:ext>
            </a:extLst>
          </p:cNvPr>
          <p:cNvSpPr txBox="1"/>
          <p:nvPr/>
        </p:nvSpPr>
        <p:spPr>
          <a:xfrm>
            <a:off x="859872" y="6387473"/>
            <a:ext cx="4789869" cy="1021883"/>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Keeps the app predictable and safe for everyone.</a:t>
            </a:r>
          </a:p>
          <a:p>
            <a:pPr marL="285750" indent="-285750" algn="just">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Builds user trust when sending photos and locations.</a:t>
            </a:r>
          </a:p>
          <a:p>
            <a:pPr marL="285750" indent="-285750" algn="just">
              <a:lnSpc>
                <a:spcPct val="150000"/>
              </a:lnSpc>
              <a:buFont typeface="Wingdings" panose="05000000000000000000" pitchFamily="2" charset="2"/>
              <a:buChar char="Ø"/>
            </a:pPr>
            <a:r>
              <a:rPr lang="en-GB" sz="1400" dirty="0">
                <a:latin typeface="Arial" panose="020B0604020202020204" pitchFamily="34" charset="0"/>
                <a:cs typeface="Arial" panose="020B0604020202020204" pitchFamily="34" charset="0"/>
              </a:rPr>
              <a:t>Ensures smooth reporting without risks.</a:t>
            </a:r>
            <a:endParaRPr lang="en-US" sz="1400" dirty="0">
              <a:latin typeface="Arial" panose="020B0604020202020204" pitchFamily="34" charset="0"/>
              <a:cs typeface="Arial" panose="020B0604020202020204" pitchFamily="34" charset="0"/>
            </a:endParaRPr>
          </a:p>
        </p:txBody>
      </p:sp>
      <p:pic>
        <p:nvPicPr>
          <p:cNvPr id="38" name="Picture 37">
            <a:extLst>
              <a:ext uri="{FF2B5EF4-FFF2-40B4-BE49-F238E27FC236}">
                <a16:creationId xmlns:a16="http://schemas.microsoft.com/office/drawing/2014/main" id="{9EA85DCC-3BAC-9E76-9F55-55121490D59C}"/>
              </a:ext>
            </a:extLst>
          </p:cNvPr>
          <p:cNvPicPr>
            <a:picLocks noChangeAspect="1"/>
          </p:cNvPicPr>
          <p:nvPr/>
        </p:nvPicPr>
        <p:blipFill>
          <a:blip r:embed="rId12"/>
          <a:srcRect/>
          <a:stretch/>
        </p:blipFill>
        <p:spPr>
          <a:xfrm>
            <a:off x="8808100" y="3875124"/>
            <a:ext cx="4924794" cy="3542104"/>
          </a:xfrm>
          <a:prstGeom prst="rect">
            <a:avLst/>
          </a:prstGeom>
          <a:ln>
            <a:noFill/>
          </a:ln>
          <a:effectLst>
            <a:softEdge rad="112500"/>
          </a:effectLst>
        </p:spPr>
      </p:pic>
      <p:cxnSp>
        <p:nvCxnSpPr>
          <p:cNvPr id="40" name="Straight Connector 39">
            <a:extLst>
              <a:ext uri="{FF2B5EF4-FFF2-40B4-BE49-F238E27FC236}">
                <a16:creationId xmlns:a16="http://schemas.microsoft.com/office/drawing/2014/main" id="{DDB538A7-EC8A-F4C2-67B1-2C6440F2B562}"/>
              </a:ext>
            </a:extLst>
          </p:cNvPr>
          <p:cNvCxnSpPr/>
          <p:nvPr/>
        </p:nvCxnSpPr>
        <p:spPr>
          <a:xfrm>
            <a:off x="895145" y="7417656"/>
            <a:ext cx="12759647" cy="0"/>
          </a:xfrm>
          <a:prstGeom prst="line">
            <a:avLst/>
          </a:prstGeom>
          <a:ln>
            <a:solidFill>
              <a:schemeClr val="tx2">
                <a:lumMod val="50000"/>
              </a:schemeClr>
            </a:solidFill>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BEC1A951-37CA-3C68-56C6-CB69E629253E}"/>
              </a:ext>
            </a:extLst>
          </p:cNvPr>
          <p:cNvSpPr txBox="1"/>
          <p:nvPr/>
        </p:nvSpPr>
        <p:spPr>
          <a:xfrm>
            <a:off x="6892989" y="7478732"/>
            <a:ext cx="7460969" cy="369332"/>
          </a:xfrm>
          <a:prstGeom prst="rect">
            <a:avLst/>
          </a:prstGeom>
          <a:noFill/>
        </p:spPr>
        <p:txBody>
          <a:bodyPr wrap="square" rtlCol="0">
            <a:spAutoFit/>
          </a:bodyPr>
          <a:lstStyle/>
          <a:p>
            <a:r>
              <a:rPr lang="en-GB" dirty="0">
                <a:solidFill>
                  <a:schemeClr val="accent1">
                    <a:lumMod val="50000"/>
                  </a:schemeClr>
                </a:solidFill>
                <a:latin typeface="Arial" panose="020B0604020202020204" pitchFamily="34" charset="0"/>
                <a:cs typeface="Arial" panose="020B0604020202020204" pitchFamily="34" charset="0"/>
              </a:rPr>
              <a:t>Together, these layers keep the system safe, fair, and easy to use.</a:t>
            </a:r>
            <a:endParaRPr lang="en-US"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90527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8FB9F-4626-840A-D1AA-7F3F70E0B6F6}"/>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416FF9B7-04FB-60EB-BD22-8B0DCEE635C5}"/>
              </a:ext>
            </a:extLst>
          </p:cNvPr>
          <p:cNvSpPr/>
          <p:nvPr/>
        </p:nvSpPr>
        <p:spPr>
          <a:xfrm>
            <a:off x="345053" y="243840"/>
            <a:ext cx="14119395"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dirty="0"/>
          </a:p>
        </p:txBody>
      </p:sp>
      <p:sp>
        <p:nvSpPr>
          <p:cNvPr id="10" name="Text 0">
            <a:extLst>
              <a:ext uri="{FF2B5EF4-FFF2-40B4-BE49-F238E27FC236}">
                <a16:creationId xmlns:a16="http://schemas.microsoft.com/office/drawing/2014/main" id="{B6B2A321-4BA9-ADE6-8882-C9AEFC1D3332}"/>
              </a:ext>
            </a:extLst>
          </p:cNvPr>
          <p:cNvSpPr/>
          <p:nvPr/>
        </p:nvSpPr>
        <p:spPr>
          <a:xfrm>
            <a:off x="793790" y="750093"/>
            <a:ext cx="7005518" cy="589121"/>
          </a:xfrm>
          <a:prstGeom prst="rect">
            <a:avLst/>
          </a:prstGeom>
          <a:noFill/>
          <a:ln/>
        </p:spPr>
        <p:txBody>
          <a:bodyPr wrap="none" lIns="0" tIns="0" rIns="0" bIns="0" rtlCol="0" anchor="t"/>
          <a:lstStyle/>
          <a:p>
            <a:pPr>
              <a:lnSpc>
                <a:spcPts val="2450"/>
              </a:lnSpc>
            </a:pPr>
            <a:r>
              <a:rPr lang="en-US" sz="2800" b="1" dirty="0">
                <a:solidFill>
                  <a:srgbClr val="006747"/>
                </a:solidFill>
                <a:latin typeface="Arial" panose="020B0604020202020204" pitchFamily="34" charset="0"/>
                <a:ea typeface="Noto Serif SC Bold" pitchFamily="34" charset="-122"/>
                <a:cs typeface="Arial" panose="020B0604020202020204" pitchFamily="34" charset="0"/>
              </a:rPr>
              <a:t>Real-World Backend &amp; Cloud Processing Flow</a:t>
            </a:r>
            <a:endParaRPr lang="en-US" sz="2800" dirty="0">
              <a:latin typeface="Arial" panose="020B0604020202020204" pitchFamily="34" charset="0"/>
              <a:cs typeface="Arial" panose="020B0604020202020204" pitchFamily="34" charset="0"/>
            </a:endParaRPr>
          </a:p>
        </p:txBody>
      </p:sp>
      <p:sp>
        <p:nvSpPr>
          <p:cNvPr id="11" name="Text 1">
            <a:extLst>
              <a:ext uri="{FF2B5EF4-FFF2-40B4-BE49-F238E27FC236}">
                <a16:creationId xmlns:a16="http://schemas.microsoft.com/office/drawing/2014/main" id="{BB7A25AE-88F5-570A-8028-43028E0A19D9}"/>
              </a:ext>
            </a:extLst>
          </p:cNvPr>
          <p:cNvSpPr/>
          <p:nvPr/>
        </p:nvSpPr>
        <p:spPr>
          <a:xfrm>
            <a:off x="793790" y="1339214"/>
            <a:ext cx="13042821" cy="603409"/>
          </a:xfrm>
          <a:prstGeom prst="rect">
            <a:avLst/>
          </a:prstGeom>
          <a:noFill/>
          <a:ln/>
        </p:spPr>
        <p:txBody>
          <a:bodyPr wrap="square" lIns="0" tIns="0" rIns="0" bIns="0" rtlCol="0" anchor="t"/>
          <a:lstStyle/>
          <a:p>
            <a:r>
              <a:rPr lang="en-GB" sz="2000" dirty="0">
                <a:latin typeface="Arial" panose="020B0604020202020204" pitchFamily="34" charset="0"/>
                <a:cs typeface="Arial" panose="020B0604020202020204" pitchFamily="34" charset="0"/>
              </a:rPr>
              <a:t>This flow shows how a report moves through the system in a safe, reliable, and transparent way.</a:t>
            </a:r>
          </a:p>
        </p:txBody>
      </p:sp>
      <p:graphicFrame>
        <p:nvGraphicFramePr>
          <p:cNvPr id="61" name="Diagram 60">
            <a:extLst>
              <a:ext uri="{FF2B5EF4-FFF2-40B4-BE49-F238E27FC236}">
                <a16:creationId xmlns:a16="http://schemas.microsoft.com/office/drawing/2014/main" id="{FCBAF4E9-6AC0-E82F-B40C-BA0120648459}"/>
              </a:ext>
            </a:extLst>
          </p:cNvPr>
          <p:cNvGraphicFramePr/>
          <p:nvPr>
            <p:extLst>
              <p:ext uri="{D42A27DB-BD31-4B8C-83A1-F6EECF244321}">
                <p14:modId xmlns:p14="http://schemas.microsoft.com/office/powerpoint/2010/main" val="3492927147"/>
              </p:ext>
            </p:extLst>
          </p:nvPr>
        </p:nvGraphicFramePr>
        <p:xfrm>
          <a:off x="793790" y="495300"/>
          <a:ext cx="13042821" cy="56007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4" name="TextBox 63">
            <a:extLst>
              <a:ext uri="{FF2B5EF4-FFF2-40B4-BE49-F238E27FC236}">
                <a16:creationId xmlns:a16="http://schemas.microsoft.com/office/drawing/2014/main" id="{042B2FDA-C606-B9E1-75FF-2E7AF53CE46E}"/>
              </a:ext>
            </a:extLst>
          </p:cNvPr>
          <p:cNvSpPr txBox="1"/>
          <p:nvPr/>
        </p:nvSpPr>
        <p:spPr>
          <a:xfrm>
            <a:off x="1036251" y="4828837"/>
            <a:ext cx="1677062" cy="738664"/>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Sends photos, </a:t>
            </a:r>
          </a:p>
          <a:p>
            <a:r>
              <a:rPr lang="en-GB" sz="1400" dirty="0">
                <a:latin typeface="Arial" panose="020B0604020202020204" pitchFamily="34" charset="0"/>
                <a:cs typeface="Arial" panose="020B0604020202020204" pitchFamily="34" charset="0"/>
              </a:rPr>
              <a:t>GPS coordinates, </a:t>
            </a:r>
          </a:p>
          <a:p>
            <a:r>
              <a:rPr lang="en-GB" sz="1400" dirty="0">
                <a:latin typeface="Arial" panose="020B0604020202020204" pitchFamily="34" charset="0"/>
                <a:cs typeface="Arial" panose="020B0604020202020204" pitchFamily="34" charset="0"/>
              </a:rPr>
              <a:t>Descriptive text.</a:t>
            </a:r>
            <a:endParaRPr lang="en-US" sz="1400" dirty="0">
              <a:latin typeface="Arial" panose="020B0604020202020204" pitchFamily="34" charset="0"/>
              <a:cs typeface="Arial" panose="020B0604020202020204" pitchFamily="34" charset="0"/>
            </a:endParaRPr>
          </a:p>
        </p:txBody>
      </p:sp>
      <p:cxnSp>
        <p:nvCxnSpPr>
          <p:cNvPr id="66" name="Straight Arrow Connector 65">
            <a:extLst>
              <a:ext uri="{FF2B5EF4-FFF2-40B4-BE49-F238E27FC236}">
                <a16:creationId xmlns:a16="http://schemas.microsoft.com/office/drawing/2014/main" id="{85817002-3BFB-A32D-BB5C-9464939C3DBD}"/>
              </a:ext>
            </a:extLst>
          </p:cNvPr>
          <p:cNvCxnSpPr/>
          <p:nvPr/>
        </p:nvCxnSpPr>
        <p:spPr>
          <a:xfrm>
            <a:off x="1854200" y="4597400"/>
            <a:ext cx="0" cy="253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DCB58D0D-7A3E-0128-FEDD-E233B1EE9634}"/>
              </a:ext>
            </a:extLst>
          </p:cNvPr>
          <p:cNvSpPr txBox="1"/>
          <p:nvPr/>
        </p:nvSpPr>
        <p:spPr>
          <a:xfrm>
            <a:off x="3073241" y="4851072"/>
            <a:ext cx="2037481" cy="738664"/>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Packages and securely</a:t>
            </a:r>
          </a:p>
          <a:p>
            <a:r>
              <a:rPr lang="en-GB" sz="1400" dirty="0">
                <a:latin typeface="Arial" panose="020B0604020202020204" pitchFamily="34" charset="0"/>
                <a:cs typeface="Arial" panose="020B0604020202020204" pitchFamily="34" charset="0"/>
              </a:rPr>
              <a:t>transmits the complete</a:t>
            </a:r>
          </a:p>
          <a:p>
            <a:r>
              <a:rPr lang="en-GB" sz="1400" dirty="0">
                <a:latin typeface="Arial" panose="020B0604020202020204" pitchFamily="34" charset="0"/>
                <a:cs typeface="Arial" panose="020B0604020202020204" pitchFamily="34" charset="0"/>
              </a:rPr>
              <a:t>report to backend.</a:t>
            </a:r>
          </a:p>
        </p:txBody>
      </p:sp>
      <p:cxnSp>
        <p:nvCxnSpPr>
          <p:cNvPr id="69" name="Straight Arrow Connector 68">
            <a:extLst>
              <a:ext uri="{FF2B5EF4-FFF2-40B4-BE49-F238E27FC236}">
                <a16:creationId xmlns:a16="http://schemas.microsoft.com/office/drawing/2014/main" id="{23F6FD10-9E9E-E050-6548-FAB2EFEA3149}"/>
              </a:ext>
            </a:extLst>
          </p:cNvPr>
          <p:cNvCxnSpPr>
            <a:cxnSpLocks/>
          </p:cNvCxnSpPr>
          <p:nvPr/>
        </p:nvCxnSpPr>
        <p:spPr>
          <a:xfrm>
            <a:off x="4146588" y="4597400"/>
            <a:ext cx="1" cy="253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936C7B28-77C7-1F93-01D0-7B60DDBA5B94}"/>
              </a:ext>
            </a:extLst>
          </p:cNvPr>
          <p:cNvSpPr txBox="1"/>
          <p:nvPr/>
        </p:nvSpPr>
        <p:spPr>
          <a:xfrm>
            <a:off x="5254354" y="4851072"/>
            <a:ext cx="2049535" cy="738664"/>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Validates image quality,</a:t>
            </a:r>
          </a:p>
          <a:p>
            <a:r>
              <a:rPr lang="en-GB" sz="1400" dirty="0">
                <a:latin typeface="Arial" panose="020B0604020202020204" pitchFamily="34" charset="0"/>
                <a:cs typeface="Arial" panose="020B0604020202020204" pitchFamily="34" charset="0"/>
              </a:rPr>
              <a:t>GPS accuracy;</a:t>
            </a:r>
          </a:p>
          <a:p>
            <a:r>
              <a:rPr lang="en-GB" sz="1400" dirty="0">
                <a:latin typeface="Arial" panose="020B0604020202020204" pitchFamily="34" charset="0"/>
                <a:cs typeface="Arial" panose="020B0604020202020204" pitchFamily="34" charset="0"/>
              </a:rPr>
              <a:t>and text content.</a:t>
            </a:r>
            <a:endParaRPr lang="en-US" sz="1400" dirty="0">
              <a:latin typeface="Arial" panose="020B0604020202020204" pitchFamily="34" charset="0"/>
              <a:cs typeface="Arial" panose="020B0604020202020204" pitchFamily="34" charset="0"/>
            </a:endParaRPr>
          </a:p>
        </p:txBody>
      </p:sp>
      <p:cxnSp>
        <p:nvCxnSpPr>
          <p:cNvPr id="72" name="Straight Arrow Connector 71">
            <a:extLst>
              <a:ext uri="{FF2B5EF4-FFF2-40B4-BE49-F238E27FC236}">
                <a16:creationId xmlns:a16="http://schemas.microsoft.com/office/drawing/2014/main" id="{4C3E0F75-3F5F-D768-7F87-A10E72EE67B3}"/>
              </a:ext>
            </a:extLst>
          </p:cNvPr>
          <p:cNvCxnSpPr/>
          <p:nvPr/>
        </p:nvCxnSpPr>
        <p:spPr>
          <a:xfrm>
            <a:off x="6299200" y="4597400"/>
            <a:ext cx="0" cy="253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3" name="TextBox 72">
            <a:extLst>
              <a:ext uri="{FF2B5EF4-FFF2-40B4-BE49-F238E27FC236}">
                <a16:creationId xmlns:a16="http://schemas.microsoft.com/office/drawing/2014/main" id="{71EC62CA-F474-F9B4-3226-144645ED8DE2}"/>
              </a:ext>
            </a:extLst>
          </p:cNvPr>
          <p:cNvSpPr txBox="1"/>
          <p:nvPr/>
        </p:nvSpPr>
        <p:spPr>
          <a:xfrm>
            <a:off x="7439037" y="4825344"/>
            <a:ext cx="2320914"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System determines report validity based on all validation checks.</a:t>
            </a:r>
            <a:endParaRPr lang="en-US" sz="1400" dirty="0">
              <a:latin typeface="Arial" panose="020B0604020202020204" pitchFamily="34" charset="0"/>
              <a:cs typeface="Arial" panose="020B0604020202020204" pitchFamily="34" charset="0"/>
            </a:endParaRPr>
          </a:p>
        </p:txBody>
      </p:sp>
      <p:cxnSp>
        <p:nvCxnSpPr>
          <p:cNvPr id="75" name="Straight Arrow Connector 74">
            <a:extLst>
              <a:ext uri="{FF2B5EF4-FFF2-40B4-BE49-F238E27FC236}">
                <a16:creationId xmlns:a16="http://schemas.microsoft.com/office/drawing/2014/main" id="{E657F9B9-6C15-8AEB-8860-5791763B120F}"/>
              </a:ext>
            </a:extLst>
          </p:cNvPr>
          <p:cNvCxnSpPr/>
          <p:nvPr/>
        </p:nvCxnSpPr>
        <p:spPr>
          <a:xfrm>
            <a:off x="8547100" y="4597400"/>
            <a:ext cx="0" cy="253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6430E7DF-D43C-080C-5FE9-B9A8972D234B}"/>
              </a:ext>
            </a:extLst>
          </p:cNvPr>
          <p:cNvSpPr txBox="1"/>
          <p:nvPr/>
        </p:nvSpPr>
        <p:spPr>
          <a:xfrm>
            <a:off x="9767893" y="4851072"/>
            <a:ext cx="2320914"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Data saved in database</a:t>
            </a:r>
          </a:p>
          <a:p>
            <a:r>
              <a:rPr lang="en-GB" sz="1400" dirty="0">
                <a:latin typeface="Arial" panose="020B0604020202020204" pitchFamily="34" charset="0"/>
                <a:cs typeface="Arial" panose="020B0604020202020204" pitchFamily="34" charset="0"/>
              </a:rPr>
              <a:t>whilst photos stored safety</a:t>
            </a:r>
          </a:p>
          <a:p>
            <a:r>
              <a:rPr lang="en-US" sz="1400" dirty="0">
                <a:latin typeface="Arial" panose="020B0604020202020204" pitchFamily="34" charset="0"/>
                <a:cs typeface="Arial" panose="020B0604020202020204" pitchFamily="34" charset="0"/>
              </a:rPr>
              <a:t>In cloud infrastructure.</a:t>
            </a:r>
          </a:p>
        </p:txBody>
      </p:sp>
      <p:cxnSp>
        <p:nvCxnSpPr>
          <p:cNvPr id="78" name="Straight Arrow Connector 77">
            <a:extLst>
              <a:ext uri="{FF2B5EF4-FFF2-40B4-BE49-F238E27FC236}">
                <a16:creationId xmlns:a16="http://schemas.microsoft.com/office/drawing/2014/main" id="{F388B112-969B-0FB1-07BE-B9A96C1BEED0}"/>
              </a:ext>
            </a:extLst>
          </p:cNvPr>
          <p:cNvCxnSpPr/>
          <p:nvPr/>
        </p:nvCxnSpPr>
        <p:spPr>
          <a:xfrm>
            <a:off x="10883900" y="4597400"/>
            <a:ext cx="0" cy="253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C873B755-48C8-4360-3581-06CE8874B316}"/>
              </a:ext>
            </a:extLst>
          </p:cNvPr>
          <p:cNvSpPr txBox="1"/>
          <p:nvPr/>
        </p:nvSpPr>
        <p:spPr>
          <a:xfrm>
            <a:off x="12118150" y="4851072"/>
            <a:ext cx="2320914" cy="73866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Verified report appears</a:t>
            </a:r>
          </a:p>
          <a:p>
            <a:r>
              <a:rPr lang="en-GB" sz="1400" dirty="0">
                <a:latin typeface="Arial" panose="020B0604020202020204" pitchFamily="34" charset="0"/>
                <a:cs typeface="Arial" panose="020B0604020202020204" pitchFamily="34" charset="0"/>
              </a:rPr>
              <a:t>Instantly for all users on</a:t>
            </a:r>
          </a:p>
          <a:p>
            <a:r>
              <a:rPr lang="en-GB" sz="1400" dirty="0">
                <a:latin typeface="Arial" panose="020B0604020202020204" pitchFamily="34" charset="0"/>
                <a:cs typeface="Arial" panose="020B0604020202020204" pitchFamily="34" charset="0"/>
              </a:rPr>
              <a:t>The live map.</a:t>
            </a:r>
            <a:endParaRPr lang="en-US" sz="1400" dirty="0">
              <a:latin typeface="Arial" panose="020B0604020202020204" pitchFamily="34" charset="0"/>
              <a:cs typeface="Arial" panose="020B0604020202020204" pitchFamily="34" charset="0"/>
            </a:endParaRPr>
          </a:p>
        </p:txBody>
      </p:sp>
      <p:cxnSp>
        <p:nvCxnSpPr>
          <p:cNvPr id="81" name="Straight Arrow Connector 80">
            <a:extLst>
              <a:ext uri="{FF2B5EF4-FFF2-40B4-BE49-F238E27FC236}">
                <a16:creationId xmlns:a16="http://schemas.microsoft.com/office/drawing/2014/main" id="{0893C57C-9B00-4DD2-FC00-D12EADF3305D}"/>
              </a:ext>
            </a:extLst>
          </p:cNvPr>
          <p:cNvCxnSpPr/>
          <p:nvPr/>
        </p:nvCxnSpPr>
        <p:spPr>
          <a:xfrm>
            <a:off x="12966700" y="4597400"/>
            <a:ext cx="0" cy="253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2" name="TextBox 81">
            <a:extLst>
              <a:ext uri="{FF2B5EF4-FFF2-40B4-BE49-F238E27FC236}">
                <a16:creationId xmlns:a16="http://schemas.microsoft.com/office/drawing/2014/main" id="{1C3D5698-B5C7-F75F-02FE-64229B8F1AF5}"/>
              </a:ext>
            </a:extLst>
          </p:cNvPr>
          <p:cNvSpPr txBox="1"/>
          <p:nvPr/>
        </p:nvSpPr>
        <p:spPr>
          <a:xfrm>
            <a:off x="345054" y="6412695"/>
            <a:ext cx="13940291" cy="830997"/>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    This end-to-end flow ensures that every report moves through a secure, validated, and consistent process,  from user submission to live map visibility.</a:t>
            </a:r>
          </a:p>
          <a:p>
            <a:pPr algn="ctr"/>
            <a:r>
              <a:rPr lang="en-GB" sz="1600" dirty="0">
                <a:latin typeface="Arial" panose="020B0604020202020204" pitchFamily="34" charset="0"/>
                <a:cs typeface="Arial" panose="020B0604020202020204" pitchFamily="34" charset="0"/>
              </a:rPr>
              <a:t>By combining app-side preparation, backend validation, cloud-grade storage, and instant updates, the system guarantees accuracy, safety, and full </a:t>
            </a:r>
          </a:p>
          <a:p>
            <a:r>
              <a:rPr lang="en-GB" sz="1600" dirty="0">
                <a:latin typeface="Arial" panose="020B0604020202020204" pitchFamily="34" charset="0"/>
                <a:cs typeface="Arial" panose="020B0604020202020204" pitchFamily="34" charset="0"/>
              </a:rPr>
              <a:t>     data integrity at every step.</a:t>
            </a:r>
            <a:endParaRPr lang="en-US" sz="1600" dirty="0">
              <a:latin typeface="Arial" panose="020B0604020202020204" pitchFamily="34" charset="0"/>
              <a:cs typeface="Arial" panose="020B0604020202020204" pitchFamily="34" charset="0"/>
            </a:endParaRPr>
          </a:p>
        </p:txBody>
      </p:sp>
      <p:cxnSp>
        <p:nvCxnSpPr>
          <p:cNvPr id="84" name="Straight Connector 83">
            <a:extLst>
              <a:ext uri="{FF2B5EF4-FFF2-40B4-BE49-F238E27FC236}">
                <a16:creationId xmlns:a16="http://schemas.microsoft.com/office/drawing/2014/main" id="{E3736EE5-75FF-C092-5C31-9A66CFADDEAD}"/>
              </a:ext>
            </a:extLst>
          </p:cNvPr>
          <p:cNvCxnSpPr/>
          <p:nvPr/>
        </p:nvCxnSpPr>
        <p:spPr>
          <a:xfrm>
            <a:off x="584200" y="6412695"/>
            <a:ext cx="0" cy="830997"/>
          </a:xfrm>
          <a:prstGeom prst="line">
            <a:avLst/>
          </a:prstGeom>
          <a:ln w="57150"/>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017838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A483DE-58D0-8016-BCE6-1F93DD70CAD6}"/>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D162DB40-C05A-6E0A-2CF2-B0628AA597E1}"/>
              </a:ext>
            </a:extLst>
          </p:cNvPr>
          <p:cNvSpPr/>
          <p:nvPr/>
        </p:nvSpPr>
        <p:spPr>
          <a:xfrm>
            <a:off x="433506" y="334276"/>
            <a:ext cx="13763387" cy="7741920"/>
          </a:xfrm>
          <a:prstGeom prst="roundRect">
            <a:avLst>
              <a:gd name="adj" fmla="val 3969"/>
            </a:avLst>
          </a:prstGeom>
          <a:solidFill>
            <a:srgbClr val="E5F9F2">
              <a:alpha val="95000"/>
            </a:srgbClr>
          </a:solidFill>
          <a:ln/>
          <a:effectLst>
            <a:outerShdw blurRad="80010" dist="53340" dir="5400000" algn="bl" rotWithShape="0">
              <a:srgbClr val="000000">
                <a:alpha val="10000"/>
              </a:srgbClr>
            </a:outerShdw>
          </a:effectLst>
        </p:spPr>
        <p:txBody>
          <a:bodyPr/>
          <a:lstStyle/>
          <a:p>
            <a:endParaRPr lang="en-US"/>
          </a:p>
        </p:txBody>
      </p:sp>
      <p:sp>
        <p:nvSpPr>
          <p:cNvPr id="5" name="Text 2">
            <a:extLst>
              <a:ext uri="{FF2B5EF4-FFF2-40B4-BE49-F238E27FC236}">
                <a16:creationId xmlns:a16="http://schemas.microsoft.com/office/drawing/2014/main" id="{9B488A3B-134E-DBDD-23BF-1467E37BC189}"/>
              </a:ext>
            </a:extLst>
          </p:cNvPr>
          <p:cNvSpPr/>
          <p:nvPr/>
        </p:nvSpPr>
        <p:spPr>
          <a:xfrm>
            <a:off x="1180267" y="4437578"/>
            <a:ext cx="7108508" cy="341352"/>
          </a:xfrm>
          <a:prstGeom prst="rect">
            <a:avLst/>
          </a:prstGeom>
          <a:noFill/>
          <a:ln/>
        </p:spPr>
        <p:txBody>
          <a:bodyPr wrap="none" lIns="0" tIns="0" rIns="0" bIns="0" rtlCol="0" anchor="t"/>
          <a:lstStyle/>
          <a:p>
            <a:pPr marL="0" indent="0" algn="l">
              <a:lnSpc>
                <a:spcPts val="2650"/>
              </a:lnSpc>
              <a:buNone/>
            </a:pPr>
            <a:endParaRPr lang="en-US" sz="1650" dirty="0"/>
          </a:p>
        </p:txBody>
      </p:sp>
      <p:sp>
        <p:nvSpPr>
          <p:cNvPr id="3" name="Text 0">
            <a:extLst>
              <a:ext uri="{FF2B5EF4-FFF2-40B4-BE49-F238E27FC236}">
                <a16:creationId xmlns:a16="http://schemas.microsoft.com/office/drawing/2014/main" id="{A961EFC4-F9DF-1552-DA90-0981F15EF4F6}"/>
              </a:ext>
            </a:extLst>
          </p:cNvPr>
          <p:cNvSpPr/>
          <p:nvPr/>
        </p:nvSpPr>
        <p:spPr>
          <a:xfrm>
            <a:off x="5660381" y="2791823"/>
            <a:ext cx="4588425" cy="583332"/>
          </a:xfrm>
          <a:prstGeom prst="rect">
            <a:avLst/>
          </a:prstGeom>
          <a:noFill/>
          <a:ln/>
        </p:spPr>
        <p:txBody>
          <a:bodyPr wrap="none" lIns="0" tIns="0" rIns="0" bIns="0" rtlCol="0" anchor="t"/>
          <a:lstStyle/>
          <a:p>
            <a:pPr marL="0" indent="0" algn="l">
              <a:lnSpc>
                <a:spcPts val="4850"/>
              </a:lnSpc>
              <a:buNone/>
            </a:pPr>
            <a:r>
              <a:rPr lang="en-US" sz="3900" b="1" dirty="0">
                <a:solidFill>
                  <a:srgbClr val="006747"/>
                </a:solidFill>
                <a:latin typeface="Noto Serif SC Bold" pitchFamily="34" charset="0"/>
                <a:ea typeface="Noto Serif SC Bold" pitchFamily="34" charset="-122"/>
                <a:cs typeface="Noto Serif SC Bold" pitchFamily="34" charset="-120"/>
              </a:rPr>
              <a:t>References:</a:t>
            </a:r>
            <a:endParaRPr lang="en-US" sz="3900" dirty="0"/>
          </a:p>
        </p:txBody>
      </p:sp>
      <p:sp>
        <p:nvSpPr>
          <p:cNvPr id="7" name="Rectangle 2">
            <a:extLst>
              <a:ext uri="{FF2B5EF4-FFF2-40B4-BE49-F238E27FC236}">
                <a16:creationId xmlns:a16="http://schemas.microsoft.com/office/drawing/2014/main" id="{BF30A75A-1B12-5F93-A621-01AD6B7E3AE8}"/>
              </a:ext>
            </a:extLst>
          </p:cNvPr>
          <p:cNvSpPr>
            <a:spLocks noChangeArrowheads="1"/>
          </p:cNvSpPr>
          <p:nvPr/>
        </p:nvSpPr>
        <p:spPr bwMode="auto">
          <a:xfrm>
            <a:off x="3796848" y="3494118"/>
            <a:ext cx="10972801" cy="65402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algn="just">
              <a:lnSpc>
                <a:spcPct val="150000"/>
              </a:lnSpc>
            </a:pPr>
            <a:r>
              <a:rPr lang="en-GB" sz="1200" dirty="0">
                <a:latin typeface="Arial" panose="020B0604020202020204" pitchFamily="34" charset="0"/>
                <a:cs typeface="Arial" panose="020B0604020202020204" pitchFamily="34" charset="0"/>
              </a:rPr>
              <a:t>[1] MDN, “Introduction to the server side - Learn web development | MDN,” </a:t>
            </a:r>
            <a:r>
              <a:rPr lang="en-GB" sz="1200" i="1" dirty="0">
                <a:latin typeface="Arial" panose="020B0604020202020204" pitchFamily="34" charset="0"/>
                <a:cs typeface="Arial" panose="020B0604020202020204" pitchFamily="34" charset="0"/>
              </a:rPr>
              <a:t>MDN Web Docs</a:t>
            </a:r>
            <a:r>
              <a:rPr lang="en-GB" sz="1200" dirty="0">
                <a:latin typeface="Arial" panose="020B0604020202020204" pitchFamily="34" charset="0"/>
                <a:cs typeface="Arial" panose="020B0604020202020204" pitchFamily="34" charset="0"/>
              </a:rPr>
              <a:t>, Dec. 19, 2024. </a:t>
            </a:r>
          </a:p>
          <a:p>
            <a:pPr algn="just">
              <a:lnSpc>
                <a:spcPct val="150000"/>
              </a:lnSpc>
            </a:pP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3"/>
              </a:rPr>
              <a:t>https://developer.mozilla.org/en-US/docs/Learn_web_development/Extensions/Server-side/First_steps/Introduction</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[2] “IBM Cloud Object Storage - Overview,” </a:t>
            </a:r>
            <a:r>
              <a:rPr lang="en-GB" sz="1200" i="1" dirty="0">
                <a:latin typeface="Arial" panose="020B0604020202020204" pitchFamily="34" charset="0"/>
                <a:cs typeface="Arial" panose="020B0604020202020204" pitchFamily="34" charset="0"/>
              </a:rPr>
              <a:t>www.ibm.com</a:t>
            </a:r>
            <a:r>
              <a:rPr lang="en-GB" sz="1200" dirty="0">
                <a:latin typeface="Arial" panose="020B0604020202020204" pitchFamily="34" charset="0"/>
                <a:cs typeface="Arial" panose="020B0604020202020204" pitchFamily="34" charset="0"/>
              </a:rPr>
              <a:t>.</a:t>
            </a:r>
          </a:p>
          <a:p>
            <a:pPr algn="just">
              <a:lnSpc>
                <a:spcPct val="150000"/>
              </a:lnSpc>
            </a:pPr>
            <a:r>
              <a:rPr lang="en-GB" sz="12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hlinkClick r:id="rId4"/>
              </a:rPr>
              <a:t>https://www.ibm.com/products/cloud-object-storage</a:t>
            </a:r>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[3] AWS, “AWS Well-Architected - Build secure, efficient, Cloud Enabled Applications,” </a:t>
            </a:r>
            <a:r>
              <a:rPr lang="en-GB" sz="1200" i="1" dirty="0">
                <a:latin typeface="Arial" panose="020B0604020202020204" pitchFamily="34" charset="0"/>
                <a:cs typeface="Arial" panose="020B0604020202020204" pitchFamily="34" charset="0"/>
              </a:rPr>
              <a:t>Amazon Web Services, Inc.</a:t>
            </a:r>
            <a:r>
              <a:rPr lang="en-GB" sz="1200" dirty="0">
                <a:latin typeface="Arial" panose="020B0604020202020204" pitchFamily="34" charset="0"/>
                <a:cs typeface="Arial" panose="020B0604020202020204" pitchFamily="34" charset="0"/>
              </a:rPr>
              <a:t>, 2025.    </a:t>
            </a:r>
          </a:p>
          <a:p>
            <a:pPr algn="just"/>
            <a:r>
              <a:rPr lang="en-GB" sz="1200" dirty="0">
                <a:latin typeface="Arial" panose="020B0604020202020204" pitchFamily="34" charset="0"/>
                <a:cs typeface="Arial" panose="020B0604020202020204" pitchFamily="34" charset="0"/>
                <a:hlinkClick r:id="rId5"/>
              </a:rPr>
              <a:t>     https://aws.amazon.com/architecture/well-architected/</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[4] AWS, “AWS Well-Architected Framework - AWS Well-Architected Framework,” </a:t>
            </a:r>
            <a:r>
              <a:rPr lang="en-GB" sz="1200" i="1" dirty="0">
                <a:latin typeface="Arial" panose="020B0604020202020204" pitchFamily="34" charset="0"/>
                <a:cs typeface="Arial" panose="020B0604020202020204" pitchFamily="34" charset="0"/>
              </a:rPr>
              <a:t>docs.aws.amazon.com</a:t>
            </a:r>
            <a:r>
              <a:rPr lang="en-GB" sz="1200" dirty="0">
                <a:latin typeface="Arial" panose="020B0604020202020204" pitchFamily="34" charset="0"/>
                <a:cs typeface="Arial" panose="020B0604020202020204" pitchFamily="34" charset="0"/>
              </a:rPr>
              <a:t>, Nov. 06, 2024.   </a:t>
            </a:r>
          </a:p>
          <a:p>
            <a:r>
              <a:rPr lang="en-GB" sz="1200" dirty="0">
                <a:latin typeface="Arial" panose="020B0604020202020204" pitchFamily="34" charset="0"/>
                <a:cs typeface="Arial" panose="020B0604020202020204" pitchFamily="34" charset="0"/>
                <a:hlinkClick r:id="rId6"/>
              </a:rPr>
              <a:t>      https://docs.aws.amazon.com/wellarchitected/latest/framework/welcome.html</a:t>
            </a:r>
            <a:endParaRPr lang="en-GB" sz="1200" dirty="0">
              <a:latin typeface="Arial" panose="020B0604020202020204" pitchFamily="34" charset="0"/>
              <a:cs typeface="Arial" panose="020B0604020202020204" pitchFamily="34" charset="0"/>
            </a:endParaRPr>
          </a:p>
          <a:p>
            <a:pPr algn="just"/>
            <a:r>
              <a:rPr lang="en-US" sz="1200" dirty="0">
                <a:latin typeface="Arial" panose="020B0604020202020204" pitchFamily="34" charset="0"/>
                <a:cs typeface="Arial" panose="020B0604020202020204" pitchFamily="34" charset="0"/>
              </a:rPr>
              <a:t>[5]  </a:t>
            </a:r>
            <a:r>
              <a:rPr lang="en-US" sz="1200" dirty="0" err="1">
                <a:latin typeface="Arial" panose="020B0604020202020204" pitchFamily="34" charset="0"/>
                <a:cs typeface="Arial" panose="020B0604020202020204" pitchFamily="34" charset="0"/>
              </a:rPr>
              <a:t>tamram</a:t>
            </a:r>
            <a:r>
              <a:rPr lang="en-US" sz="1200" dirty="0">
                <a:latin typeface="Arial" panose="020B0604020202020204" pitchFamily="34" charset="0"/>
                <a:cs typeface="Arial" panose="020B0604020202020204" pitchFamily="34" charset="0"/>
              </a:rPr>
              <a:t>, “About Blob (object) storage - Azure Storage,” </a:t>
            </a:r>
            <a:r>
              <a:rPr lang="en-US" sz="1200" i="1" dirty="0">
                <a:latin typeface="Arial" panose="020B0604020202020204" pitchFamily="34" charset="0"/>
                <a:cs typeface="Arial" panose="020B0604020202020204" pitchFamily="34" charset="0"/>
              </a:rPr>
              <a:t>learn.microsoft.com</a:t>
            </a:r>
            <a:r>
              <a:rPr lang="en-US" sz="1200" dirty="0">
                <a:latin typeface="Arial" panose="020B0604020202020204" pitchFamily="34" charset="0"/>
                <a:cs typeface="Arial" panose="020B0604020202020204" pitchFamily="34" charset="0"/>
              </a:rPr>
              <a:t>, Nov. 21, 2022. </a:t>
            </a:r>
          </a:p>
          <a:p>
            <a:pPr algn="just"/>
            <a:r>
              <a:rPr lang="en-US" sz="1200" dirty="0">
                <a:latin typeface="Arial" panose="020B0604020202020204" pitchFamily="34" charset="0"/>
                <a:cs typeface="Arial" panose="020B0604020202020204" pitchFamily="34" charset="0"/>
                <a:hlinkClick r:id="rId7"/>
              </a:rPr>
              <a:t>      https://learn.microsoft.com/en-us/azure/storage/blobs/storage-blobs-overview</a:t>
            </a:r>
            <a:endParaRPr lang="en-US"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[6] NIST, “Cybersecurity Framework,” </a:t>
            </a:r>
            <a:r>
              <a:rPr lang="en-GB" sz="1200" i="1" dirty="0">
                <a:latin typeface="Arial" panose="020B0604020202020204" pitchFamily="34" charset="0"/>
                <a:cs typeface="Arial" panose="020B0604020202020204" pitchFamily="34" charset="0"/>
              </a:rPr>
              <a:t>National Institute of Standards and Technology</a:t>
            </a:r>
            <a:r>
              <a:rPr lang="en-GB" sz="1200" dirty="0">
                <a:latin typeface="Arial" panose="020B0604020202020204" pitchFamily="34" charset="0"/>
                <a:cs typeface="Arial" panose="020B0604020202020204" pitchFamily="34" charset="0"/>
              </a:rPr>
              <a:t>, 2025.  </a:t>
            </a:r>
          </a:p>
          <a:p>
            <a:pPr algn="just"/>
            <a:r>
              <a:rPr lang="en-GB" sz="1200" dirty="0">
                <a:latin typeface="Arial" panose="020B0604020202020204" pitchFamily="34" charset="0"/>
                <a:cs typeface="Arial" panose="020B0604020202020204" pitchFamily="34" charset="0"/>
                <a:hlinkClick r:id="rId8"/>
              </a:rPr>
              <a:t>     https://www.nist.gov/cyberframework</a:t>
            </a:r>
            <a:endParaRPr lang="en-GB"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[7] Postman, “A Beginner’s Guide to APIs | Postman,” </a:t>
            </a:r>
            <a:r>
              <a:rPr lang="en-US" sz="1200" i="1" dirty="0">
                <a:latin typeface="Arial" panose="020B0604020202020204" pitchFamily="34" charset="0"/>
                <a:cs typeface="Arial" panose="020B0604020202020204" pitchFamily="34" charset="0"/>
              </a:rPr>
              <a:t>Postman API Platform</a:t>
            </a:r>
            <a:r>
              <a:rPr lang="en-US" sz="1200" dirty="0">
                <a:latin typeface="Arial" panose="020B0604020202020204" pitchFamily="34" charset="0"/>
                <a:cs typeface="Arial" panose="020B0604020202020204" pitchFamily="34" charset="0"/>
              </a:rPr>
              <a:t>, 2025.</a:t>
            </a:r>
          </a:p>
          <a:p>
            <a:r>
              <a:rPr lang="en-US" sz="1200" dirty="0">
                <a:latin typeface="Arial" panose="020B0604020202020204" pitchFamily="34" charset="0"/>
                <a:cs typeface="Arial" panose="020B0604020202020204" pitchFamily="34" charset="0"/>
              </a:rPr>
              <a:t>      </a:t>
            </a:r>
            <a:r>
              <a:rPr lang="en-US" sz="1200" dirty="0">
                <a:latin typeface="Arial" panose="020B0604020202020204" pitchFamily="34" charset="0"/>
                <a:cs typeface="Arial" panose="020B0604020202020204" pitchFamily="34" charset="0"/>
                <a:hlinkClick r:id="rId9"/>
              </a:rPr>
              <a:t>https://www.postman.com/what-is-an-api/</a:t>
            </a:r>
            <a:endParaRPr lang="en-US" sz="1200" dirty="0">
              <a:latin typeface="Arial" panose="020B0604020202020204" pitchFamily="34" charset="0"/>
              <a:cs typeface="Arial" panose="020B0604020202020204" pitchFamily="34" charset="0"/>
            </a:endParaRPr>
          </a:p>
          <a:p>
            <a:endParaRPr lang="en-US" dirty="0"/>
          </a:p>
          <a:p>
            <a:r>
              <a:rPr lang="en-US" dirty="0"/>
              <a:t>‌</a:t>
            </a:r>
          </a:p>
          <a:p>
            <a:pPr algn="just"/>
            <a:endParaRPr lang="en-GB" sz="1600" dirty="0">
              <a:latin typeface="Arial" panose="020B0604020202020204" pitchFamily="34" charset="0"/>
              <a:cs typeface="Arial" panose="020B0604020202020204" pitchFamily="34" charset="0"/>
            </a:endParaRPr>
          </a:p>
          <a:p>
            <a:endParaRPr lang="en-GB" dirty="0"/>
          </a:p>
          <a:p>
            <a:r>
              <a:rPr lang="en-GB" dirty="0"/>
              <a:t>‌</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r>
              <a:rPr lang="en-US" dirty="0"/>
              <a:t>‌</a:t>
            </a:r>
          </a:p>
          <a:p>
            <a:pPr>
              <a:lnSpc>
                <a:spcPct val="150000"/>
              </a:lnSpc>
            </a:pPr>
            <a:endParaRPr lang="en-GB" sz="1600" dirty="0">
              <a:latin typeface="Arial" panose="020B0604020202020204" pitchFamily="34" charset="0"/>
              <a:cs typeface="Arial" panose="020B0604020202020204" pitchFamily="34" charset="0"/>
            </a:endParaRPr>
          </a:p>
          <a:p>
            <a:r>
              <a:rPr lang="en-GB" dirty="0"/>
              <a:t>‌</a:t>
            </a:r>
          </a:p>
          <a:p>
            <a:endParaRPr lang="en-GB" sz="1100" dirty="0">
              <a:latin typeface="Arial" panose="020B0604020202020204" pitchFamily="34" charset="0"/>
              <a:cs typeface="Arial" panose="020B0604020202020204" pitchFamily="34" charset="0"/>
            </a:endParaRPr>
          </a:p>
          <a:p>
            <a:r>
              <a:rPr lang="en-GB" dirty="0"/>
              <a:t>‌</a:t>
            </a:r>
          </a:p>
          <a:p>
            <a:endParaRPr lang="en-GB" sz="1000" dirty="0">
              <a:latin typeface="Arial" panose="020B0604020202020204" pitchFamily="34" charset="0"/>
              <a:cs typeface="Arial" panose="020B0604020202020204" pitchFamily="34" charset="0"/>
            </a:endParaRPr>
          </a:p>
          <a:p>
            <a:r>
              <a:rPr lang="en-GB" dirty="0"/>
              <a:t>‌</a:t>
            </a:r>
          </a:p>
        </p:txBody>
      </p:sp>
      <p:pic>
        <p:nvPicPr>
          <p:cNvPr id="8" name="Image 0" descr="preencoded.png">
            <a:extLst>
              <a:ext uri="{FF2B5EF4-FFF2-40B4-BE49-F238E27FC236}">
                <a16:creationId xmlns:a16="http://schemas.microsoft.com/office/drawing/2014/main" id="{262DD1C2-C358-8508-5027-5EBD3E6934E3}"/>
              </a:ext>
            </a:extLst>
          </p:cNvPr>
          <p:cNvPicPr>
            <a:picLocks noChangeAspect="1"/>
          </p:cNvPicPr>
          <p:nvPr/>
        </p:nvPicPr>
        <p:blipFill>
          <a:blip r:embed="rId10"/>
          <a:stretch>
            <a:fillRect/>
          </a:stretch>
        </p:blipFill>
        <p:spPr>
          <a:xfrm>
            <a:off x="433506" y="334276"/>
            <a:ext cx="13763387" cy="2338585"/>
          </a:xfrm>
          <a:prstGeom prst="rect">
            <a:avLst/>
          </a:prstGeom>
        </p:spPr>
      </p:pic>
    </p:spTree>
    <p:extLst>
      <p:ext uri="{BB962C8B-B14F-4D97-AF65-F5344CB8AC3E}">
        <p14:creationId xmlns:p14="http://schemas.microsoft.com/office/powerpoint/2010/main" val="25497757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1335</TotalTime>
  <Words>2295</Words>
  <Application>Microsoft Office PowerPoint</Application>
  <PresentationFormat>Custom</PresentationFormat>
  <Paragraphs>308</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Wingdings</vt:lpstr>
      <vt:lpstr>Times New Roman</vt:lpstr>
      <vt:lpstr>Calibri</vt:lpstr>
      <vt:lpstr>Arial</vt:lpstr>
      <vt:lpstr>Noto Serif SC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Marina Munteanu</dc:creator>
  <cp:lastModifiedBy>Marina Munteanu</cp:lastModifiedBy>
  <cp:revision>2</cp:revision>
  <dcterms:created xsi:type="dcterms:W3CDTF">2025-12-06T17:38:30Z</dcterms:created>
  <dcterms:modified xsi:type="dcterms:W3CDTF">2025-12-10T15:21:36Z</dcterms:modified>
</cp:coreProperties>
</file>