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92" r:id="rId1"/>
  </p:sldMasterIdLst>
  <p:sldIdLst>
    <p:sldId id="256" r:id="rId2"/>
    <p:sldId id="257" r:id="rId3"/>
    <p:sldId id="258" r:id="rId4"/>
    <p:sldId id="259" r:id="rId5"/>
    <p:sldId id="260" r:id="rId6"/>
    <p:sldId id="261" r:id="rId7"/>
    <p:sldId id="262" r:id="rId8"/>
    <p:sldId id="263" r:id="rId9"/>
    <p:sldId id="264" r:id="rId10"/>
    <p:sldId id="267" r:id="rId11"/>
    <p:sldId id="269" r:id="rId12"/>
    <p:sldId id="265" r:id="rId13"/>
    <p:sldId id="266" r:id="rId14"/>
    <p:sldId id="268" r:id="rId15"/>
    <p:sldId id="270" r:id="rId16"/>
    <p:sldId id="273" r:id="rId17"/>
    <p:sldId id="271" r:id="rId18"/>
    <p:sldId id="272"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000" autoAdjust="0"/>
    <p:restoredTop sz="94660"/>
  </p:normalViewPr>
  <p:slideViewPr>
    <p:cSldViewPr snapToGrid="0">
      <p:cViewPr varScale="1">
        <p:scale>
          <a:sx n="87" d="100"/>
          <a:sy n="87" d="100"/>
        </p:scale>
        <p:origin x="-528" y="-8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2119858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E451C3-0FF4-47C4-B829-773ADF60F88C}" type="datetimeFigureOut">
              <a:rPr lang="en-US" smtClean="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289720104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3817327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E451C3-0FF4-47C4-B829-773ADF60F88C}" type="datetimeFigureOut">
              <a:rPr lang="en-US" smtClean="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191488074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BE451C3-0FF4-47C4-B829-773ADF60F88C}" type="datetimeFigureOut">
              <a:rPr lang="en-US" smtClean="0"/>
              <a:pPr/>
              <a:t>12/10/2025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377871376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pPr/>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26379777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7C8D7E02-BCB8-4D50-A234-369438C08659}" type="datetimeFigureOut">
              <a:rPr lang="en-US" smtClean="0"/>
              <a:pPr/>
              <a:t>12/10/2025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3303703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310385763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3009327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smtClean="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663771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FF16868-8199-4C2C-A5B1-63AEE139F88E}" type="datetimeFigureOut">
              <a:rPr lang="en-US" smtClean="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322332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AD9FF7F-6988-44CC-821B-644E70CD2F73}" type="datetimeFigureOut">
              <a:rPr lang="en-US" smtClean="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 xmlns:p14="http://schemas.microsoft.com/office/powerpoint/2010/main" val="42572375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428313442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FE86839-B9D8-4651-8783-F325ECE74E65}" type="datetimeFigureOut">
              <a:rPr lang="en-US" smtClean="0"/>
              <a:pPr/>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20544815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D484F64-32F6-45C5-931F-ADC1662401D0}" type="datetimeFigureOut">
              <a:rPr lang="en-US" smtClean="0"/>
              <a:pPr/>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2802718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E451C3-0FF4-47C4-B829-773ADF60F88C}" type="datetimeFigureOut">
              <a:rPr lang="en-US" smtClean="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298766587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E451C3-0FF4-47C4-B829-773ADF60F88C}" type="datetimeFigureOut">
              <a:rPr lang="en-US" smtClean="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403797720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2BE451C3-0FF4-47C4-B829-773ADF60F88C}" type="datetimeFigureOut">
              <a:rPr lang="en-US" smtClean="0"/>
              <a:pPr/>
              <a:t>12/10/2025</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57F1E4F-1CFF-5643-939E-217C01CDF565}" type="slidenum">
              <a:rPr lang="en-US" smtClean="0"/>
              <a:pPr/>
              <a:t>‹#›</a:t>
            </a:fld>
            <a:endParaRPr lang="en-US" dirty="0"/>
          </a:p>
        </p:txBody>
      </p:sp>
    </p:spTree>
    <p:extLst>
      <p:ext uri="{BB962C8B-B14F-4D97-AF65-F5344CB8AC3E}">
        <p14:creationId xmlns="" xmlns:p14="http://schemas.microsoft.com/office/powerpoint/2010/main" val="1876260761"/>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16/j.nedt.2024.106477" TargetMode="External"/><Relationship Id="rId13" Type="http://schemas.openxmlformats.org/officeDocument/2006/relationships/hyperlink" Target="https://doi.org/10.1038/s41572-023-00454-1" TargetMode="External"/><Relationship Id="rId3" Type="http://schemas.openxmlformats.org/officeDocument/2006/relationships/hyperlink" Target="https://doi.org/10.33963/v.phj.103997" TargetMode="External"/><Relationship Id="rId7" Type="http://schemas.openxmlformats.org/officeDocument/2006/relationships/hyperlink" Target="https://www.theseus.fi/handle/10024/803607" TargetMode="External"/><Relationship Id="rId12" Type="http://schemas.openxmlformats.org/officeDocument/2006/relationships/hyperlink" Target="https://doi.org/10.1016/j.rpsm.2022.07.001" TargetMode="External"/><Relationship Id="rId2" Type="http://schemas.openxmlformats.org/officeDocument/2006/relationships/hyperlink" Target="https://doi.org/10.1111/jpm.13113" TargetMode="External"/><Relationship Id="rId1" Type="http://schemas.openxmlformats.org/officeDocument/2006/relationships/slideLayout" Target="../slideLayouts/slideLayout2.xml"/><Relationship Id="rId6" Type="http://schemas.openxmlformats.org/officeDocument/2006/relationships/hyperlink" Target="https://doi.org/10.1001/jamapsychiatry.2021.3539" TargetMode="External"/><Relationship Id="rId11" Type="http://schemas.openxmlformats.org/officeDocument/2006/relationships/hyperlink" Target="https://doi.org/10.1186/s12888-021-03428-3" TargetMode="External"/><Relationship Id="rId5" Type="http://schemas.openxmlformats.org/officeDocument/2006/relationships/hyperlink" Target="https://doi.org/10.4324/9781003020653-3" TargetMode="External"/><Relationship Id="rId15" Type="http://schemas.openxmlformats.org/officeDocument/2006/relationships/hyperlink" Target="https://doi.org/10.1177/02692155241258903" TargetMode="External"/><Relationship Id="rId10" Type="http://schemas.openxmlformats.org/officeDocument/2006/relationships/hyperlink" Target="https://doi.org/10.1111/obr.13328" TargetMode="External"/><Relationship Id="rId4" Type="http://schemas.openxmlformats.org/officeDocument/2006/relationships/hyperlink" Target="https://doi.org/10.1111/scs.12873" TargetMode="External"/><Relationship Id="rId9" Type="http://schemas.openxmlformats.org/officeDocument/2006/relationships/hyperlink" Target="https://doi.org/10.1177/08980101241261261" TargetMode="External"/><Relationship Id="rId14" Type="http://schemas.openxmlformats.org/officeDocument/2006/relationships/hyperlink" Target="https://eprints.bournemouth.ac.uk/39950/1/MORGAN,%20Phil_Ph.D._2023.pdf"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186/s12888-022-04252-z" TargetMode="External"/><Relationship Id="rId13" Type="http://schemas.openxmlformats.org/officeDocument/2006/relationships/hyperlink" Target="https://doi.org/10.3389/fpsyt.2022.898009" TargetMode="External"/><Relationship Id="rId3" Type="http://schemas.openxmlformats.org/officeDocument/2006/relationships/hyperlink" Target="https://doi.org/10.1007/s10591-021-09614-5" TargetMode="External"/><Relationship Id="rId7" Type="http://schemas.openxmlformats.org/officeDocument/2006/relationships/hyperlink" Target="https://doi.org/10.1080/16066359.2025.2542779" TargetMode="External"/><Relationship Id="rId12" Type="http://schemas.openxmlformats.org/officeDocument/2006/relationships/hyperlink" Target="https://doi.org/10.1016/j.eclinm.2024.102864" TargetMode="External"/><Relationship Id="rId17" Type="http://schemas.openxmlformats.org/officeDocument/2006/relationships/hyperlink" Target="https://doi.org/10.1186/s12913-022-07630-1" TargetMode="External"/><Relationship Id="rId2" Type="http://schemas.openxmlformats.org/officeDocument/2006/relationships/hyperlink" Target="https://doi.org/10.1007/s10462-023-10466-8" TargetMode="External"/><Relationship Id="rId16" Type="http://schemas.openxmlformats.org/officeDocument/2006/relationships/hyperlink" Target="https://doi.org/10.1136/bmjopen-2023-076193" TargetMode="External"/><Relationship Id="rId1" Type="http://schemas.openxmlformats.org/officeDocument/2006/relationships/slideLayout" Target="../slideLayouts/slideLayout2.xml"/><Relationship Id="rId6" Type="http://schemas.openxmlformats.org/officeDocument/2006/relationships/hyperlink" Target="https://doi.org/10.1007/s00702-021-02450-9" TargetMode="External"/><Relationship Id="rId11" Type="http://schemas.openxmlformats.org/officeDocument/2006/relationships/hyperlink" Target="https://doi.org/10.1111/jpm.12931" TargetMode="External"/><Relationship Id="rId5" Type="http://schemas.openxmlformats.org/officeDocument/2006/relationships/hyperlink" Target="https://doi.org/10.1001/jamapsychiatry.2021.3153" TargetMode="External"/><Relationship Id="rId15" Type="http://schemas.openxmlformats.org/officeDocument/2006/relationships/hyperlink" Target="https://doi.org/10.3390/jcm12124074" TargetMode="External"/><Relationship Id="rId10" Type="http://schemas.openxmlformats.org/officeDocument/2006/relationships/hyperlink" Target="https://doi.org/10.1044/2023_persp-23-00018" TargetMode="External"/><Relationship Id="rId4" Type="http://schemas.openxmlformats.org/officeDocument/2006/relationships/hyperlink" Target="https://doi.org/10.1177/17579139221106579" TargetMode="External"/><Relationship Id="rId9" Type="http://schemas.openxmlformats.org/officeDocument/2006/relationships/hyperlink" Target="https://doi.org/10.3238/arztebl.m2021.0192" TargetMode="External"/><Relationship Id="rId14" Type="http://schemas.openxmlformats.org/officeDocument/2006/relationships/hyperlink" Target="https://doi.org/10.3389/fneur.2023.1303111"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pharmacyfreak.com/classification-of-antiparkinsonian-drugs/" TargetMode="External"/><Relationship Id="rId13" Type="http://schemas.openxmlformats.org/officeDocument/2006/relationships/hyperlink" Target="https://www.slideshare.net/slideshow/level-of-prevention-234899146/234899146" TargetMode="External"/><Relationship Id="rId3" Type="http://schemas.openxmlformats.org/officeDocument/2006/relationships/hyperlink" Target="https://edurev.in/t/413747/Chapter-Notes-Mood-Disorders" TargetMode="External"/><Relationship Id="rId7" Type="http://schemas.openxmlformats.org/officeDocument/2006/relationships/hyperlink" Target="https://www.researchgate.net/figure/Factors-associated-with-depression-This-figure-illustrates-various-factors-associated_fig1_383681976" TargetMode="External"/><Relationship Id="rId12" Type="http://schemas.openxmlformats.org/officeDocument/2006/relationships/hyperlink" Target="https://ourworldindata.org/grapher/adult-population-covered-in-primary-data-on-the-prevalence-of-major-depression" TargetMode="External"/><Relationship Id="rId2" Type="http://schemas.openxmlformats.org/officeDocument/2006/relationships/hyperlink" Target="https://www.carnallfarrar.com/life-sciences-insights-nhs-long-term-plan-summary/" TargetMode="External"/><Relationship Id="rId1" Type="http://schemas.openxmlformats.org/officeDocument/2006/relationships/slideLayout" Target="../slideLayouts/slideLayout2.xml"/><Relationship Id="rId6" Type="http://schemas.openxmlformats.org/officeDocument/2006/relationships/hyperlink" Target="https://www.researchgate.net/figure/Circles-of-depression-and-BA-based-on-the-theoretical-framework-of-depression-by_fig1_356826644" TargetMode="External"/><Relationship Id="rId11" Type="http://schemas.openxmlformats.org/officeDocument/2006/relationships/hyperlink" Target="https://nursesrevisionuganda.com/medicine-introduction-and-general-causes-of-disease/" TargetMode="External"/><Relationship Id="rId5" Type="http://schemas.openxmlformats.org/officeDocument/2006/relationships/hyperlink" Target="https://www.researchgate.net/figure/Mechanism-of-the-pathophysiology-of-cardiomyopathy-of-diabetes_fig3_347422937" TargetMode="External"/><Relationship Id="rId10" Type="http://schemas.openxmlformats.org/officeDocument/2006/relationships/hyperlink" Target="https://www.happyhealthylives.uk/integrated-care-board/resources-and-services/personalising-care-for-our-people/what-is-personalised-care-the-comprehensive-model-and-the-six-components/" TargetMode="External"/><Relationship Id="rId4" Type="http://schemas.openxmlformats.org/officeDocument/2006/relationships/hyperlink" Target="https://www.researchgate.net/figure/Priority-and-actions-on-a-page-Reproduced-with-permission-from-The-Person-Centered_fig4_392413310" TargetMode="External"/><Relationship Id="rId9" Type="http://schemas.openxmlformats.org/officeDocument/2006/relationships/hyperlink" Target="https://doi.org/10.1007/s40747-024-01346-x" TargetMode="External"/><Relationship Id="rId14" Type="http://schemas.openxmlformats.org/officeDocument/2006/relationships/hyperlink" Target="https://uk.news.yahoo.com/keir-starmer-nhs-speech-what-we-know-113809979.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B7FE2CC-3AE6-4307-B721-6BADEDED87A4}"/>
              </a:ext>
            </a:extLst>
          </p:cNvPr>
          <p:cNvSpPr>
            <a:spLocks noGrp="1"/>
          </p:cNvSpPr>
          <p:nvPr>
            <p:ph type="ctrTitle"/>
          </p:nvPr>
        </p:nvSpPr>
        <p:spPr>
          <a:xfrm>
            <a:off x="1751012" y="1300785"/>
            <a:ext cx="8689976" cy="1671015"/>
          </a:xfrm>
        </p:spPr>
        <p:txBody>
          <a:bodyPr/>
          <a:lstStyle/>
          <a:p>
            <a:r>
              <a:rPr lang="en-IN" b="1" dirty="0"/>
              <a:t>Depression – A Long-Term Condition</a:t>
            </a:r>
          </a:p>
        </p:txBody>
      </p:sp>
      <p:sp>
        <p:nvSpPr>
          <p:cNvPr id="3" name="Subtitle 2">
            <a:extLst>
              <a:ext uri="{FF2B5EF4-FFF2-40B4-BE49-F238E27FC236}">
                <a16:creationId xmlns="" xmlns:a16="http://schemas.microsoft.com/office/drawing/2014/main" id="{0C55D968-121F-4398-9540-A3F007B59063}"/>
              </a:ext>
            </a:extLst>
          </p:cNvPr>
          <p:cNvSpPr>
            <a:spLocks noGrp="1"/>
          </p:cNvSpPr>
          <p:nvPr>
            <p:ph type="subTitle" idx="1"/>
          </p:nvPr>
        </p:nvSpPr>
        <p:spPr>
          <a:xfrm>
            <a:off x="376735" y="3622905"/>
            <a:ext cx="6677371" cy="2795477"/>
          </a:xfrm>
        </p:spPr>
        <p:txBody>
          <a:bodyPr>
            <a:normAutofit fontScale="92500"/>
          </a:bodyPr>
          <a:lstStyle/>
          <a:p>
            <a:pPr algn="l"/>
            <a:r>
              <a:rPr lang="nl-NL" b="1" dirty="0">
                <a:solidFill>
                  <a:schemeClr val="tx1"/>
                </a:solidFill>
              </a:rPr>
              <a:t>Student Name: Prathamkumar Himmatlal Solanki</a:t>
            </a:r>
          </a:p>
          <a:p>
            <a:pPr algn="l"/>
            <a:r>
              <a:rPr lang="nl-NL" b="1" dirty="0">
                <a:solidFill>
                  <a:schemeClr val="tx1"/>
                </a:solidFill>
              </a:rPr>
              <a:t>Student ID: </a:t>
            </a:r>
            <a:r>
              <a:rPr lang="nl-NL" b="1" dirty="0" smtClean="0">
                <a:solidFill>
                  <a:schemeClr val="tx1"/>
                </a:solidFill>
              </a:rPr>
              <a:t>2430951</a:t>
            </a:r>
          </a:p>
          <a:p>
            <a:pPr algn="l"/>
            <a:r>
              <a:rPr lang="nl-NL" b="1" dirty="0" smtClean="0">
                <a:solidFill>
                  <a:schemeClr val="tx1"/>
                </a:solidFill>
              </a:rPr>
              <a:t>Module name : </a:t>
            </a:r>
            <a:r>
              <a:rPr lang="en-GB" b="1" dirty="0" smtClean="0">
                <a:solidFill>
                  <a:schemeClr val="tx1"/>
                </a:solidFill>
              </a:rPr>
              <a:t>Community Care and Management of Longer-term Conditions</a:t>
            </a:r>
          </a:p>
          <a:p>
            <a:pPr algn="l"/>
            <a:r>
              <a:rPr lang="en-GB" b="1" dirty="0" smtClean="0">
                <a:solidFill>
                  <a:schemeClr val="tx1"/>
                </a:solidFill>
              </a:rPr>
              <a:t>Module code : lchs7003</a:t>
            </a:r>
          </a:p>
          <a:p>
            <a:pPr algn="l"/>
            <a:r>
              <a:rPr lang="en-GB" b="1" dirty="0" smtClean="0">
                <a:solidFill>
                  <a:schemeClr val="tx1"/>
                </a:solidFill>
              </a:rPr>
              <a:t>Lecturer name : dr. </a:t>
            </a:r>
            <a:r>
              <a:rPr lang="en-GB" b="1" dirty="0" err="1" smtClean="0">
                <a:solidFill>
                  <a:schemeClr val="tx1"/>
                </a:solidFill>
              </a:rPr>
              <a:t>brian</a:t>
            </a:r>
            <a:r>
              <a:rPr lang="en-GB" b="1" dirty="0" smtClean="0">
                <a:solidFill>
                  <a:schemeClr val="tx1"/>
                </a:solidFill>
              </a:rPr>
              <a:t> </a:t>
            </a:r>
            <a:r>
              <a:rPr lang="en-GB" b="1" dirty="0" err="1" smtClean="0">
                <a:solidFill>
                  <a:schemeClr val="tx1"/>
                </a:solidFill>
              </a:rPr>
              <a:t>mashumba</a:t>
            </a:r>
            <a:endParaRPr lang="nl-NL" b="1" dirty="0">
              <a:solidFill>
                <a:schemeClr val="tx1"/>
              </a:solidFill>
            </a:endParaRPr>
          </a:p>
          <a:p>
            <a:pPr algn="l"/>
            <a:endParaRPr lang="nl-NL" b="1" dirty="0">
              <a:solidFill>
                <a:schemeClr val="tx1"/>
              </a:solidFill>
            </a:endParaRPr>
          </a:p>
        </p:txBody>
      </p:sp>
      <p:pic>
        <p:nvPicPr>
          <p:cNvPr id="3076" name="Picture 4" descr="Depression The Devil of Our Life | Dr. Ajay Kothari - Spine Surgeon">
            <a:extLst>
              <a:ext uri="{FF2B5EF4-FFF2-40B4-BE49-F238E27FC236}">
                <a16:creationId xmlns="" xmlns:a16="http://schemas.microsoft.com/office/drawing/2014/main" id="{E8A100CF-3268-4CF2-9F09-D5B604C10DF1}"/>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7735956" y="3228145"/>
            <a:ext cx="3286539" cy="3286539"/>
          </a:xfrm>
          <a:prstGeom prst="rect">
            <a:avLst/>
          </a:prstGeom>
          <a:noFill/>
          <a:extLst>
            <a:ext uri="{909E8E84-426E-40DD-AFC4-6F175D3DCCD1}">
              <a14:hiddenFill xmlns="" xmlns:a14="http://schemas.microsoft.com/office/drawing/2010/main">
                <a:solidFill>
                  <a:srgbClr val="FFFFFF"/>
                </a:solidFill>
              </a14:hiddenFill>
            </a:ext>
          </a:extLst>
        </p:spPr>
      </p:pic>
      <p:pic>
        <p:nvPicPr>
          <p:cNvPr id="5" name="Picture 4" descr="university-of-wales-trinity-saint-david-logo-vector.png"/>
          <p:cNvPicPr>
            <a:picLocks noChangeAspect="1"/>
          </p:cNvPicPr>
          <p:nvPr/>
        </p:nvPicPr>
        <p:blipFill>
          <a:blip r:embed="rId3"/>
          <a:stretch>
            <a:fillRect/>
          </a:stretch>
        </p:blipFill>
        <p:spPr>
          <a:xfrm>
            <a:off x="10005646" y="0"/>
            <a:ext cx="2186354" cy="986474"/>
          </a:xfrm>
          <a:prstGeom prst="rect">
            <a:avLst/>
          </a:prstGeom>
        </p:spPr>
      </p:pic>
    </p:spTree>
    <p:extLst>
      <p:ext uri="{BB962C8B-B14F-4D97-AF65-F5344CB8AC3E}">
        <p14:creationId xmlns="" xmlns:p14="http://schemas.microsoft.com/office/powerpoint/2010/main" val="3624038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509BEB9-7E6B-45F5-9CDD-E512E8173470}"/>
              </a:ext>
            </a:extLst>
          </p:cNvPr>
          <p:cNvSpPr>
            <a:spLocks noGrp="1"/>
          </p:cNvSpPr>
          <p:nvPr>
            <p:ph type="title"/>
          </p:nvPr>
        </p:nvSpPr>
        <p:spPr/>
        <p:txBody>
          <a:bodyPr/>
          <a:lstStyle/>
          <a:p>
            <a:r>
              <a:rPr lang="en-US" b="1" dirty="0"/>
              <a:t>Introduction &amp; Rationale</a:t>
            </a:r>
            <a:endParaRPr lang="en-IN" dirty="0"/>
          </a:p>
        </p:txBody>
      </p:sp>
      <p:sp>
        <p:nvSpPr>
          <p:cNvPr id="3" name="Content Placeholder 2">
            <a:extLst>
              <a:ext uri="{FF2B5EF4-FFF2-40B4-BE49-F238E27FC236}">
                <a16:creationId xmlns="" xmlns:a16="http://schemas.microsoft.com/office/drawing/2014/main" id="{A81F41BD-02D1-409F-9FEC-385AA3026962}"/>
              </a:ext>
            </a:extLst>
          </p:cNvPr>
          <p:cNvSpPr>
            <a:spLocks noGrp="1"/>
          </p:cNvSpPr>
          <p:nvPr>
            <p:ph sz="quarter" idx="13"/>
          </p:nvPr>
        </p:nvSpPr>
        <p:spPr>
          <a:xfrm>
            <a:off x="913773" y="2214694"/>
            <a:ext cx="5540035" cy="4292123"/>
          </a:xfrm>
        </p:spPr>
        <p:txBody>
          <a:bodyPr>
            <a:normAutofit fontScale="70000" lnSpcReduction="20000"/>
          </a:bodyPr>
          <a:lstStyle/>
          <a:p>
            <a:r>
              <a:rPr lang="en-US" dirty="0"/>
              <a:t>Depression is a significant chronic disease which impacts mood, thoughts, functioning of day-to-day life, and health in the long term (Gurung and Shristy, 2023).</a:t>
            </a:r>
          </a:p>
          <a:p>
            <a:r>
              <a:rPr lang="en-US" dirty="0"/>
              <a:t>Its incidence continues to increase and it is currently ranked to be among the primary causes of long-term disability among the global population.</a:t>
            </a:r>
          </a:p>
          <a:p>
            <a:r>
              <a:rPr lang="en-US" dirty="0"/>
              <a:t>This issue is of importance to community mental health workers who assist in identifying issues at an early stage, deliver treatment and aid in recovery of people with time (Li et al., 2022).</a:t>
            </a:r>
          </a:p>
          <a:p>
            <a:r>
              <a:rPr lang="en-US" dirty="0"/>
              <a:t>The presentation will clarify the effects of the condition, its diagnosis, assessment, treatment modalities, its management, prevention strategies, and individualized treatment procedures.</a:t>
            </a:r>
            <a:endParaRPr lang="en-IN" dirty="0"/>
          </a:p>
        </p:txBody>
      </p:sp>
      <p:pic>
        <p:nvPicPr>
          <p:cNvPr id="4" name="Picture 2" descr="Factors Associated with the Development of Depression and the Influence of  Obesity on Depressive Disorders: A Narrative Review">
            <a:extLst>
              <a:ext uri="{FF2B5EF4-FFF2-40B4-BE49-F238E27FC236}">
                <a16:creationId xmlns="" xmlns:a16="http://schemas.microsoft.com/office/drawing/2014/main" id="{6F31B320-BA41-49D1-9DFB-18A05AE01685}"/>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7633595" y="2189771"/>
            <a:ext cx="3511483" cy="3800002"/>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extBox 4">
            <a:extLst>
              <a:ext uri="{FF2B5EF4-FFF2-40B4-BE49-F238E27FC236}">
                <a16:creationId xmlns="" xmlns:a16="http://schemas.microsoft.com/office/drawing/2014/main" id="{F4862271-61ED-499A-ABB2-0FBA5AD42CE4}"/>
              </a:ext>
            </a:extLst>
          </p:cNvPr>
          <p:cNvSpPr txBox="1"/>
          <p:nvPr/>
        </p:nvSpPr>
        <p:spPr>
          <a:xfrm>
            <a:off x="7898297" y="6027239"/>
            <a:ext cx="3869635" cy="646331"/>
          </a:xfrm>
          <a:prstGeom prst="rect">
            <a:avLst/>
          </a:prstGeom>
          <a:noFill/>
        </p:spPr>
        <p:txBody>
          <a:bodyPr wrap="square" rtlCol="0">
            <a:spAutoFit/>
          </a:bodyPr>
          <a:lstStyle/>
          <a:p>
            <a:r>
              <a:rPr lang="en-US" dirty="0"/>
              <a:t>Source: (</a:t>
            </a:r>
            <a:r>
              <a:rPr lang="en-IN" dirty="0"/>
              <a:t>Factors associated with depression </a:t>
            </a:r>
            <a:r>
              <a:rPr lang="en-US" dirty="0"/>
              <a:t>accessed 6 Dec 2025)</a:t>
            </a:r>
          </a:p>
        </p:txBody>
      </p:sp>
    </p:spTree>
    <p:extLst>
      <p:ext uri="{BB962C8B-B14F-4D97-AF65-F5344CB8AC3E}">
        <p14:creationId xmlns="" xmlns:p14="http://schemas.microsoft.com/office/powerpoint/2010/main" val="573487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E20CD8D-5F74-46A7-82D6-5F0861DB9816}"/>
              </a:ext>
            </a:extLst>
          </p:cNvPr>
          <p:cNvSpPr>
            <a:spLocks noGrp="1"/>
          </p:cNvSpPr>
          <p:nvPr>
            <p:ph type="title"/>
          </p:nvPr>
        </p:nvSpPr>
        <p:spPr/>
        <p:txBody>
          <a:bodyPr/>
          <a:lstStyle/>
          <a:p>
            <a:r>
              <a:rPr lang="en-US" b="1" dirty="0"/>
              <a:t>Overview: Definition &amp; </a:t>
            </a:r>
            <a:r>
              <a:rPr lang="en-US" b="1" dirty="0" err="1"/>
              <a:t>Aetiology</a:t>
            </a:r>
            <a:endParaRPr lang="en-IN" dirty="0"/>
          </a:p>
        </p:txBody>
      </p:sp>
      <p:sp>
        <p:nvSpPr>
          <p:cNvPr id="3" name="Content Placeholder 2">
            <a:extLst>
              <a:ext uri="{FF2B5EF4-FFF2-40B4-BE49-F238E27FC236}">
                <a16:creationId xmlns="" xmlns:a16="http://schemas.microsoft.com/office/drawing/2014/main" id="{117B6BF9-B27C-47D4-A029-B2D75F8E4B94}"/>
              </a:ext>
            </a:extLst>
          </p:cNvPr>
          <p:cNvSpPr>
            <a:spLocks noGrp="1"/>
          </p:cNvSpPr>
          <p:nvPr>
            <p:ph sz="quarter" idx="13"/>
          </p:nvPr>
        </p:nvSpPr>
        <p:spPr>
          <a:xfrm>
            <a:off x="913774" y="2367092"/>
            <a:ext cx="5089461" cy="4007204"/>
          </a:xfrm>
        </p:spPr>
        <p:txBody>
          <a:bodyPr>
            <a:normAutofit fontScale="85000" lnSpcReduction="10000"/>
          </a:bodyPr>
          <a:lstStyle/>
          <a:p>
            <a:r>
              <a:rPr lang="en-US" dirty="0"/>
              <a:t>Depression is a mental illness, which brings about a persistent sad mood and reduction in interest (Marx et al., 2023).</a:t>
            </a:r>
          </a:p>
          <a:p>
            <a:r>
              <a:rPr lang="en-US" dirty="0"/>
              <a:t>Biological causes are chemical disequilibrium of the brain and genetic composition that may predispose they to the development of an issue (Suresh et al., 2023).</a:t>
            </a:r>
          </a:p>
          <a:p>
            <a:r>
              <a:rPr lang="en-US" dirty="0"/>
              <a:t>The psychological causes are previous trauma and negative ways of thinking.</a:t>
            </a:r>
          </a:p>
          <a:p>
            <a:r>
              <a:rPr lang="en-US" dirty="0"/>
              <a:t>The social determinants include poverty, being solitary and unfair treatment.</a:t>
            </a:r>
          </a:p>
          <a:p>
            <a:endParaRPr lang="en-IN" dirty="0"/>
          </a:p>
        </p:txBody>
      </p:sp>
      <p:pic>
        <p:nvPicPr>
          <p:cNvPr id="4098" name="Picture 2" descr="Etiology: Understanding the Causes and Origins of Disease - OncoDaily">
            <a:extLst>
              <a:ext uri="{FF2B5EF4-FFF2-40B4-BE49-F238E27FC236}">
                <a16:creationId xmlns="" xmlns:a16="http://schemas.microsoft.com/office/drawing/2014/main" id="{AE2135D5-80E3-4B24-BEAF-4EB51F0A8ECF}"/>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6906660" y="2836548"/>
            <a:ext cx="4117978" cy="2740327"/>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a:extLst>
              <a:ext uri="{FF2B5EF4-FFF2-40B4-BE49-F238E27FC236}">
                <a16:creationId xmlns="" xmlns:a16="http://schemas.microsoft.com/office/drawing/2014/main" id="{2232F083-2953-42E4-B398-18544E74692C}"/>
              </a:ext>
            </a:extLst>
          </p:cNvPr>
          <p:cNvSpPr txBox="1"/>
          <p:nvPr/>
        </p:nvSpPr>
        <p:spPr>
          <a:xfrm>
            <a:off x="7540486" y="5829397"/>
            <a:ext cx="3127513" cy="369332"/>
          </a:xfrm>
          <a:prstGeom prst="rect">
            <a:avLst/>
          </a:prstGeom>
          <a:noFill/>
        </p:spPr>
        <p:txBody>
          <a:bodyPr wrap="square" rtlCol="0">
            <a:spAutoFit/>
          </a:bodyPr>
          <a:lstStyle/>
          <a:p>
            <a:r>
              <a:rPr lang="en-US" dirty="0"/>
              <a:t>Source: (Nurses Revision, 2025) </a:t>
            </a:r>
            <a:endParaRPr lang="en-IN" dirty="0"/>
          </a:p>
        </p:txBody>
      </p:sp>
    </p:spTree>
    <p:extLst>
      <p:ext uri="{BB962C8B-B14F-4D97-AF65-F5344CB8AC3E}">
        <p14:creationId xmlns="" xmlns:p14="http://schemas.microsoft.com/office/powerpoint/2010/main" val="3160821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6BA7E81-4950-4D20-B990-FA02D3AD8663}"/>
              </a:ext>
            </a:extLst>
          </p:cNvPr>
          <p:cNvSpPr>
            <a:spLocks noGrp="1"/>
          </p:cNvSpPr>
          <p:nvPr>
            <p:ph type="title"/>
          </p:nvPr>
        </p:nvSpPr>
        <p:spPr/>
        <p:txBody>
          <a:bodyPr/>
          <a:lstStyle/>
          <a:p>
            <a:r>
              <a:rPr lang="en-US" b="1" dirty="0"/>
              <a:t>Symptoms &amp; Course of Illness</a:t>
            </a:r>
            <a:endParaRPr lang="en-IN" dirty="0"/>
          </a:p>
        </p:txBody>
      </p:sp>
      <p:sp>
        <p:nvSpPr>
          <p:cNvPr id="3" name="Content Placeholder 2">
            <a:extLst>
              <a:ext uri="{FF2B5EF4-FFF2-40B4-BE49-F238E27FC236}">
                <a16:creationId xmlns="" xmlns:a16="http://schemas.microsoft.com/office/drawing/2014/main" id="{9AC050A6-4EC6-4AC1-BC43-3E4C50CF9E6C}"/>
              </a:ext>
            </a:extLst>
          </p:cNvPr>
          <p:cNvSpPr>
            <a:spLocks noGrp="1"/>
          </p:cNvSpPr>
          <p:nvPr>
            <p:ph sz="quarter" idx="13"/>
          </p:nvPr>
        </p:nvSpPr>
        <p:spPr>
          <a:xfrm>
            <a:off x="913774" y="2367092"/>
            <a:ext cx="5023200" cy="3715656"/>
          </a:xfrm>
        </p:spPr>
        <p:txBody>
          <a:bodyPr>
            <a:normAutofit fontScale="85000" lnSpcReduction="10000"/>
          </a:bodyPr>
          <a:lstStyle/>
          <a:p>
            <a:r>
              <a:rPr lang="en-US" dirty="0"/>
              <a:t>The main symptoms include the feeling of sadness, the lack of interest in anything, fatigue, and sleep or eating changes </a:t>
            </a:r>
            <a:r>
              <a:rPr lang="de-DE" dirty="0"/>
              <a:t>(Maisel, Baum and Donner-Banzhoff, 2021).</a:t>
            </a:r>
            <a:endParaRPr lang="en-US" dirty="0"/>
          </a:p>
          <a:p>
            <a:r>
              <a:rPr lang="en-US" dirty="0"/>
              <a:t>Problems in thinking encompass feeling guilty, hopelessness, and lack of focus (Akhtar et al., 2024). </a:t>
            </a:r>
          </a:p>
          <a:p>
            <a:r>
              <a:rPr lang="en-US" dirty="0"/>
              <a:t>Symptoms need to be persistent and last at least two weeks in order to be diagnosed.</a:t>
            </a:r>
          </a:p>
          <a:p>
            <a:r>
              <a:rPr lang="en-US" dirty="0"/>
              <a:t>Depression may be persistent and recurrent.</a:t>
            </a:r>
          </a:p>
          <a:p>
            <a:endParaRPr lang="en-IN" dirty="0"/>
          </a:p>
        </p:txBody>
      </p:sp>
      <p:pic>
        <p:nvPicPr>
          <p:cNvPr id="6146" name="Picture 2" descr="Depression: Causes, Risk Factors, Symptoms, Treatment">
            <a:extLst>
              <a:ext uri="{FF2B5EF4-FFF2-40B4-BE49-F238E27FC236}">
                <a16:creationId xmlns="" xmlns:a16="http://schemas.microsoft.com/office/drawing/2014/main" id="{CEF94255-142B-448A-AEDA-B251FC94D54F}"/>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7371521" y="2271568"/>
            <a:ext cx="3906704" cy="3906704"/>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a:extLst>
              <a:ext uri="{FF2B5EF4-FFF2-40B4-BE49-F238E27FC236}">
                <a16:creationId xmlns="" xmlns:a16="http://schemas.microsoft.com/office/drawing/2014/main" id="{E908F691-E6D9-4A71-86AF-3153AB6E6D30}"/>
              </a:ext>
            </a:extLst>
          </p:cNvPr>
          <p:cNvSpPr txBox="1"/>
          <p:nvPr/>
        </p:nvSpPr>
        <p:spPr>
          <a:xfrm>
            <a:off x="7924800" y="6366489"/>
            <a:ext cx="3260035" cy="369332"/>
          </a:xfrm>
          <a:prstGeom prst="rect">
            <a:avLst/>
          </a:prstGeom>
          <a:noFill/>
        </p:spPr>
        <p:txBody>
          <a:bodyPr wrap="square" rtlCol="0">
            <a:spAutoFit/>
          </a:bodyPr>
          <a:lstStyle/>
          <a:p>
            <a:r>
              <a:rPr lang="en-US" dirty="0"/>
              <a:t>Source: (Ciel Knowledge, 2025)  </a:t>
            </a:r>
            <a:endParaRPr lang="en-IN" dirty="0"/>
          </a:p>
        </p:txBody>
      </p:sp>
    </p:spTree>
    <p:extLst>
      <p:ext uri="{BB962C8B-B14F-4D97-AF65-F5344CB8AC3E}">
        <p14:creationId xmlns="" xmlns:p14="http://schemas.microsoft.com/office/powerpoint/2010/main" val="190598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2A1AF8E-56C1-4DFD-8A72-36B040553ECA}"/>
              </a:ext>
            </a:extLst>
          </p:cNvPr>
          <p:cNvSpPr>
            <a:spLocks noGrp="1"/>
          </p:cNvSpPr>
          <p:nvPr>
            <p:ph type="title"/>
          </p:nvPr>
        </p:nvSpPr>
        <p:spPr>
          <a:xfrm>
            <a:off x="913775" y="618517"/>
            <a:ext cx="10364451" cy="1203659"/>
          </a:xfrm>
        </p:spPr>
        <p:txBody>
          <a:bodyPr/>
          <a:lstStyle/>
          <a:p>
            <a:r>
              <a:rPr lang="en-US" b="1" dirty="0"/>
              <a:t>Prevalence: UK &amp; Global</a:t>
            </a:r>
            <a:endParaRPr lang="en-IN" dirty="0"/>
          </a:p>
        </p:txBody>
      </p:sp>
      <p:sp>
        <p:nvSpPr>
          <p:cNvPr id="3" name="Content Placeholder 2">
            <a:extLst>
              <a:ext uri="{FF2B5EF4-FFF2-40B4-BE49-F238E27FC236}">
                <a16:creationId xmlns="" xmlns:a16="http://schemas.microsoft.com/office/drawing/2014/main" id="{8506543C-2CFB-435D-A2BE-B82D1F576843}"/>
              </a:ext>
            </a:extLst>
          </p:cNvPr>
          <p:cNvSpPr>
            <a:spLocks noGrp="1"/>
          </p:cNvSpPr>
          <p:nvPr>
            <p:ph sz="quarter" idx="13"/>
          </p:nvPr>
        </p:nvSpPr>
        <p:spPr>
          <a:xfrm>
            <a:off x="913774" y="2367092"/>
            <a:ext cx="4983443" cy="4205986"/>
          </a:xfrm>
        </p:spPr>
        <p:txBody>
          <a:bodyPr>
            <a:normAutofit fontScale="92500" lnSpcReduction="20000"/>
          </a:bodyPr>
          <a:lstStyle/>
          <a:p>
            <a:r>
              <a:rPr lang="en-US" dirty="0"/>
              <a:t>The prevalence of depression amongst adults in UK is one in every five people (ONS, NHS Digital).</a:t>
            </a:r>
          </a:p>
          <a:p>
            <a:r>
              <a:rPr lang="en-US" dirty="0"/>
              <a:t>Globally over 300 million individuals experience depression (WHO, 2023).</a:t>
            </a:r>
          </a:p>
          <a:p>
            <a:r>
              <a:rPr lang="en-US" dirty="0"/>
              <a:t>Majority of those who have it are women, young adults, and low-income earners (Mar et al., 2022).</a:t>
            </a:r>
          </a:p>
          <a:p>
            <a:r>
              <a:rPr lang="en-US" dirty="0"/>
              <a:t>The access to care, diagnosis, and outcomes is unequal, which leads to health inequalities (Scott and Hoskin, 2024).</a:t>
            </a:r>
          </a:p>
          <a:p>
            <a:endParaRPr lang="en-IN" dirty="0"/>
          </a:p>
        </p:txBody>
      </p:sp>
      <p:pic>
        <p:nvPicPr>
          <p:cNvPr id="4" name="Picture 3">
            <a:extLst>
              <a:ext uri="{FF2B5EF4-FFF2-40B4-BE49-F238E27FC236}">
                <a16:creationId xmlns="" xmlns:a16="http://schemas.microsoft.com/office/drawing/2014/main" id="{B102A465-DFB5-4804-AC00-FF0C92E89C68}"/>
              </a:ext>
            </a:extLst>
          </p:cNvPr>
          <p:cNvPicPr>
            <a:picLocks noChangeAspect="1"/>
          </p:cNvPicPr>
          <p:nvPr/>
        </p:nvPicPr>
        <p:blipFill>
          <a:blip r:embed="rId2"/>
          <a:stretch>
            <a:fillRect/>
          </a:stretch>
        </p:blipFill>
        <p:spPr>
          <a:xfrm>
            <a:off x="5897217" y="2730777"/>
            <a:ext cx="5953125" cy="2933700"/>
          </a:xfrm>
          <a:prstGeom prst="rect">
            <a:avLst/>
          </a:prstGeom>
        </p:spPr>
      </p:pic>
      <p:sp>
        <p:nvSpPr>
          <p:cNvPr id="5" name="TextBox 4">
            <a:extLst>
              <a:ext uri="{FF2B5EF4-FFF2-40B4-BE49-F238E27FC236}">
                <a16:creationId xmlns="" xmlns:a16="http://schemas.microsoft.com/office/drawing/2014/main" id="{C83ABFEA-947D-483C-8711-DE463C5E76FB}"/>
              </a:ext>
            </a:extLst>
          </p:cNvPr>
          <p:cNvSpPr txBox="1"/>
          <p:nvPr/>
        </p:nvSpPr>
        <p:spPr>
          <a:xfrm>
            <a:off x="7606748" y="5934111"/>
            <a:ext cx="3498574" cy="369332"/>
          </a:xfrm>
          <a:prstGeom prst="rect">
            <a:avLst/>
          </a:prstGeom>
          <a:noFill/>
        </p:spPr>
        <p:txBody>
          <a:bodyPr wrap="square" rtlCol="0">
            <a:spAutoFit/>
          </a:bodyPr>
          <a:lstStyle/>
          <a:p>
            <a:r>
              <a:rPr lang="en-US" dirty="0"/>
              <a:t>Source: (Our World in Data, 2025)</a:t>
            </a:r>
            <a:endParaRPr lang="en-IN" dirty="0"/>
          </a:p>
        </p:txBody>
      </p:sp>
    </p:spTree>
    <p:extLst>
      <p:ext uri="{BB962C8B-B14F-4D97-AF65-F5344CB8AC3E}">
        <p14:creationId xmlns="" xmlns:p14="http://schemas.microsoft.com/office/powerpoint/2010/main" val="183747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B9446DF-1142-4E83-9957-00F6C7FA6913}"/>
              </a:ext>
            </a:extLst>
          </p:cNvPr>
          <p:cNvSpPr>
            <a:spLocks noGrp="1"/>
          </p:cNvSpPr>
          <p:nvPr>
            <p:ph type="title"/>
          </p:nvPr>
        </p:nvSpPr>
        <p:spPr/>
        <p:txBody>
          <a:bodyPr/>
          <a:lstStyle/>
          <a:p>
            <a:r>
              <a:rPr lang="en-US" b="1" dirty="0"/>
              <a:t>Economic &amp; Social Burden</a:t>
            </a:r>
            <a:endParaRPr lang="en-IN" dirty="0"/>
          </a:p>
        </p:txBody>
      </p:sp>
      <p:sp>
        <p:nvSpPr>
          <p:cNvPr id="3" name="Content Placeholder 2">
            <a:extLst>
              <a:ext uri="{FF2B5EF4-FFF2-40B4-BE49-F238E27FC236}">
                <a16:creationId xmlns="" xmlns:a16="http://schemas.microsoft.com/office/drawing/2014/main" id="{2E1A9D3B-98B5-4672-8A40-B05A3554E518}"/>
              </a:ext>
            </a:extLst>
          </p:cNvPr>
          <p:cNvSpPr>
            <a:spLocks noGrp="1"/>
          </p:cNvSpPr>
          <p:nvPr>
            <p:ph sz="quarter" idx="13"/>
          </p:nvPr>
        </p:nvSpPr>
        <p:spPr>
          <a:xfrm>
            <a:off x="913774" y="2367092"/>
            <a:ext cx="5182226" cy="4073465"/>
          </a:xfrm>
        </p:spPr>
        <p:txBody>
          <a:bodyPr>
            <a:normAutofit fontScale="85000" lnSpcReduction="10000"/>
          </a:bodyPr>
          <a:lstStyle/>
          <a:p>
            <a:r>
              <a:rPr lang="en-US" dirty="0"/>
              <a:t>Direct costs refer to money that the NHS uses in treatment, hospitalization and primary care.</a:t>
            </a:r>
          </a:p>
          <a:p>
            <a:r>
              <a:rPr lang="en-US" dirty="0"/>
              <a:t>Indirect costs will arise when people lose their work and they are unemployed.</a:t>
            </a:r>
          </a:p>
          <a:p>
            <a:r>
              <a:rPr lang="en-US" dirty="0"/>
              <a:t>Cares and families experience emotional pressure and acquire additional responsibilities (</a:t>
            </a:r>
            <a:r>
              <a:rPr lang="en-US" dirty="0" err="1"/>
              <a:t>Boumans</a:t>
            </a:r>
            <a:r>
              <a:rPr lang="en-US" dirty="0"/>
              <a:t> and Dorant, 2020).</a:t>
            </a:r>
          </a:p>
          <a:p>
            <a:r>
              <a:rPr lang="en-US" dirty="0"/>
              <a:t>Social burden entails shame, abandonment, poor living standards and chronic issues in the event that it is untreated (Farooq and </a:t>
            </a:r>
            <a:r>
              <a:rPr lang="en-US" dirty="0" err="1"/>
              <a:t>Farhad</a:t>
            </a:r>
            <a:r>
              <a:rPr lang="en-US" dirty="0"/>
              <a:t>, 2025).</a:t>
            </a:r>
          </a:p>
          <a:p>
            <a:endParaRPr lang="en-IN" dirty="0"/>
          </a:p>
        </p:txBody>
      </p:sp>
      <p:pic>
        <p:nvPicPr>
          <p:cNvPr id="8194" name="Picture 2" descr="The NHS Budget And How It Has Changed | The King's Fund">
            <a:extLst>
              <a:ext uri="{FF2B5EF4-FFF2-40B4-BE49-F238E27FC236}">
                <a16:creationId xmlns="" xmlns:a16="http://schemas.microsoft.com/office/drawing/2014/main" id="{213B9F75-9672-4688-A55D-E35A74B276BC}"/>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6685408" y="2214694"/>
            <a:ext cx="4950000" cy="3584698"/>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a:extLst>
              <a:ext uri="{FF2B5EF4-FFF2-40B4-BE49-F238E27FC236}">
                <a16:creationId xmlns="" xmlns:a16="http://schemas.microsoft.com/office/drawing/2014/main" id="{E1BD498F-6F1F-4515-B12B-3CE1B399867E}"/>
              </a:ext>
            </a:extLst>
          </p:cNvPr>
          <p:cNvSpPr txBox="1"/>
          <p:nvPr/>
        </p:nvSpPr>
        <p:spPr>
          <a:xfrm>
            <a:off x="8375374" y="5870151"/>
            <a:ext cx="2425148" cy="369332"/>
          </a:xfrm>
          <a:prstGeom prst="rect">
            <a:avLst/>
          </a:prstGeom>
          <a:noFill/>
        </p:spPr>
        <p:txBody>
          <a:bodyPr wrap="square" rtlCol="0">
            <a:spAutoFit/>
          </a:bodyPr>
          <a:lstStyle/>
          <a:p>
            <a:r>
              <a:rPr lang="en-US" dirty="0"/>
              <a:t>Source: (Wells, 2024)</a:t>
            </a:r>
            <a:endParaRPr lang="en-IN" dirty="0"/>
          </a:p>
        </p:txBody>
      </p:sp>
    </p:spTree>
    <p:extLst>
      <p:ext uri="{BB962C8B-B14F-4D97-AF65-F5344CB8AC3E}">
        <p14:creationId xmlns="" xmlns:p14="http://schemas.microsoft.com/office/powerpoint/2010/main" val="2209111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05EA09E-951E-4B02-B298-E7B0AD25F63F}"/>
              </a:ext>
            </a:extLst>
          </p:cNvPr>
          <p:cNvSpPr>
            <a:spLocks noGrp="1"/>
          </p:cNvSpPr>
          <p:nvPr>
            <p:ph type="title"/>
          </p:nvPr>
        </p:nvSpPr>
        <p:spPr/>
        <p:txBody>
          <a:bodyPr/>
          <a:lstStyle/>
          <a:p>
            <a:r>
              <a:rPr lang="en-US" b="1" dirty="0"/>
              <a:t>Diagnosis &amp; Initial Assessment</a:t>
            </a:r>
            <a:endParaRPr lang="en-IN" dirty="0"/>
          </a:p>
        </p:txBody>
      </p:sp>
      <p:sp>
        <p:nvSpPr>
          <p:cNvPr id="3" name="Content Placeholder 2">
            <a:extLst>
              <a:ext uri="{FF2B5EF4-FFF2-40B4-BE49-F238E27FC236}">
                <a16:creationId xmlns="" xmlns:a16="http://schemas.microsoft.com/office/drawing/2014/main" id="{AA8F4E2C-3BD2-4900-95BC-2F7F6B455B86}"/>
              </a:ext>
            </a:extLst>
          </p:cNvPr>
          <p:cNvSpPr>
            <a:spLocks noGrp="1"/>
          </p:cNvSpPr>
          <p:nvPr>
            <p:ph sz="quarter" idx="13"/>
          </p:nvPr>
        </p:nvSpPr>
        <p:spPr>
          <a:xfrm>
            <a:off x="913774" y="2367092"/>
            <a:ext cx="5182226" cy="3424107"/>
          </a:xfrm>
        </p:spPr>
        <p:txBody>
          <a:bodyPr>
            <a:normAutofit fontScale="77500" lnSpcReduction="20000"/>
          </a:bodyPr>
          <a:lstStyle/>
          <a:p>
            <a:r>
              <a:rPr lang="en-US" dirty="0"/>
              <a:t>Diagnose with the help of such tools as PHQ-9, GAD-7, and clinical interviews (Villarreal-</a:t>
            </a:r>
            <a:r>
              <a:rPr lang="en-US" dirty="0" err="1"/>
              <a:t>Zegarra</a:t>
            </a:r>
            <a:r>
              <a:rPr lang="en-US" dirty="0"/>
              <a:t> et al., 2023).</a:t>
            </a:r>
          </a:p>
          <a:p>
            <a:r>
              <a:rPr lang="en-US" dirty="0"/>
              <a:t>Complete psychiatric history and risk assessment.</a:t>
            </a:r>
          </a:p>
          <a:p>
            <a:r>
              <a:rPr lang="en-US" dirty="0"/>
              <a:t>Conduct a general examination of physical, psychological, and social aspects (</a:t>
            </a:r>
            <a:r>
              <a:rPr lang="en-US" dirty="0" err="1"/>
              <a:t>Indridadottir</a:t>
            </a:r>
            <a:r>
              <a:rPr lang="en-US" dirty="0"/>
              <a:t> and Nisco-Madden, 2024).</a:t>
            </a:r>
          </a:p>
          <a:p>
            <a:r>
              <a:rPr lang="en-US" dirty="0"/>
              <a:t>Ask whether the individual may be interested in committing suicide or injuring themselves and consider any other condition that the individual may be having.</a:t>
            </a:r>
          </a:p>
          <a:p>
            <a:endParaRPr lang="en-IN" dirty="0"/>
          </a:p>
        </p:txBody>
      </p:sp>
      <p:sp>
        <p:nvSpPr>
          <p:cNvPr id="4" name="TextBox 3">
            <a:extLst>
              <a:ext uri="{FF2B5EF4-FFF2-40B4-BE49-F238E27FC236}">
                <a16:creationId xmlns="" xmlns:a16="http://schemas.microsoft.com/office/drawing/2014/main" id="{F799D9F0-0CF7-4F4B-9141-1323A2668E73}"/>
              </a:ext>
            </a:extLst>
          </p:cNvPr>
          <p:cNvSpPr txBox="1"/>
          <p:nvPr/>
        </p:nvSpPr>
        <p:spPr>
          <a:xfrm>
            <a:off x="7223060" y="5606533"/>
            <a:ext cx="4055166" cy="369332"/>
          </a:xfrm>
          <a:prstGeom prst="rect">
            <a:avLst/>
          </a:prstGeom>
          <a:noFill/>
        </p:spPr>
        <p:txBody>
          <a:bodyPr wrap="square" rtlCol="0">
            <a:spAutoFit/>
          </a:bodyPr>
          <a:lstStyle/>
          <a:p>
            <a:r>
              <a:rPr lang="en-US" dirty="0"/>
              <a:t>Source: </a:t>
            </a:r>
            <a:r>
              <a:rPr lang="da-DK" dirty="0"/>
              <a:t>(Pongpak Manoret et al., 2021)</a:t>
            </a:r>
            <a:endParaRPr lang="en-IN" dirty="0"/>
          </a:p>
        </p:txBody>
      </p:sp>
      <p:pic>
        <p:nvPicPr>
          <p:cNvPr id="5127" name="Picture 7" descr="https://figures.semanticscholar.org/2bfd97148839548f1789e1cd80d0ec415a1e8fe7/4-Table1-1.png">
            <a:extLst>
              <a:ext uri="{FF2B5EF4-FFF2-40B4-BE49-F238E27FC236}">
                <a16:creationId xmlns="" xmlns:a16="http://schemas.microsoft.com/office/drawing/2014/main" id="{D9406B3A-974F-4675-9B7F-6B3030CD4C88}"/>
              </a:ext>
            </a:extLst>
          </p:cNvPr>
          <p:cNvPicPr>
            <a:picLocks noChangeAspect="1" noChangeArrowheads="1"/>
          </p:cNvPicPr>
          <p:nvPr/>
        </p:nvPicPr>
        <p:blipFill rotWithShape="1">
          <a:blip r:embed="rId2">
            <a:extLst>
              <a:ext uri="{28A0092B-C50C-407E-A947-70E740481C1C}">
                <a14:useLocalDpi xmlns="" xmlns:a14="http://schemas.microsoft.com/office/drawing/2010/main" val="0"/>
              </a:ext>
            </a:extLst>
          </a:blip>
          <a:srcRect t="7532" b="4901"/>
          <a:stretch/>
        </p:blipFill>
        <p:spPr bwMode="auto">
          <a:xfrm>
            <a:off x="6545949" y="2650080"/>
            <a:ext cx="5182226" cy="2858129"/>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458716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8DB6BF5-D641-45B8-BB9D-C081AD14F890}"/>
              </a:ext>
            </a:extLst>
          </p:cNvPr>
          <p:cNvSpPr>
            <a:spLocks noGrp="1"/>
          </p:cNvSpPr>
          <p:nvPr>
            <p:ph type="title"/>
          </p:nvPr>
        </p:nvSpPr>
        <p:spPr/>
        <p:txBody>
          <a:bodyPr/>
          <a:lstStyle/>
          <a:p>
            <a:r>
              <a:rPr lang="en-US" b="1" dirty="0"/>
              <a:t>Management: UK Guidance Overview</a:t>
            </a:r>
            <a:endParaRPr lang="en-IN" dirty="0"/>
          </a:p>
        </p:txBody>
      </p:sp>
      <p:sp>
        <p:nvSpPr>
          <p:cNvPr id="3" name="Content Placeholder 2">
            <a:extLst>
              <a:ext uri="{FF2B5EF4-FFF2-40B4-BE49-F238E27FC236}">
                <a16:creationId xmlns="" xmlns:a16="http://schemas.microsoft.com/office/drawing/2014/main" id="{3B2BC83F-373B-447D-87EA-F6DDDF7EC904}"/>
              </a:ext>
            </a:extLst>
          </p:cNvPr>
          <p:cNvSpPr>
            <a:spLocks noGrp="1"/>
          </p:cNvSpPr>
          <p:nvPr>
            <p:ph sz="quarter" idx="13"/>
          </p:nvPr>
        </p:nvSpPr>
        <p:spPr>
          <a:xfrm>
            <a:off x="913774" y="2367092"/>
            <a:ext cx="4930435" cy="3424107"/>
          </a:xfrm>
        </p:spPr>
        <p:txBody>
          <a:bodyPr>
            <a:normAutofit fontScale="85000" lnSpcReduction="10000"/>
          </a:bodyPr>
          <a:lstStyle/>
          <a:p>
            <a:r>
              <a:rPr lang="en-US" dirty="0"/>
              <a:t>NICE guidance is based on a step-by-step treatment of depression plan (Delgadillo et al., 2021).</a:t>
            </a:r>
          </a:p>
          <a:p>
            <a:r>
              <a:rPr lang="en-US" dirty="0"/>
              <a:t>The extent of the symptoms determines how the management is possible.</a:t>
            </a:r>
          </a:p>
          <a:p>
            <a:r>
              <a:rPr lang="en-US" dirty="0"/>
              <a:t>A multidisciplinary approach has a multidisciplinary team.</a:t>
            </a:r>
          </a:p>
          <a:p>
            <a:r>
              <a:rPr lang="en-US" dirty="0"/>
              <a:t>The NHS Long Term Plan promotes the idea of community mental health services and digital support (</a:t>
            </a:r>
            <a:r>
              <a:rPr lang="en-US" dirty="0" err="1"/>
              <a:t>Petrou</a:t>
            </a:r>
            <a:r>
              <a:rPr lang="en-US" dirty="0"/>
              <a:t> et al., 2023).</a:t>
            </a:r>
            <a:endParaRPr lang="en-IN" dirty="0"/>
          </a:p>
        </p:txBody>
      </p:sp>
      <p:pic>
        <p:nvPicPr>
          <p:cNvPr id="10242" name="Picture 2" descr="The NHS Long Term Plan - CF">
            <a:extLst>
              <a:ext uri="{FF2B5EF4-FFF2-40B4-BE49-F238E27FC236}">
                <a16:creationId xmlns="" xmlns:a16="http://schemas.microsoft.com/office/drawing/2014/main" id="{F1933B7A-9D55-4D4F-B5A1-EF636839DC53}"/>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7499902" y="2072044"/>
            <a:ext cx="2836794" cy="4014201"/>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a:extLst>
              <a:ext uri="{FF2B5EF4-FFF2-40B4-BE49-F238E27FC236}">
                <a16:creationId xmlns="" xmlns:a16="http://schemas.microsoft.com/office/drawing/2014/main" id="{554AC94B-DFE1-45EA-B67B-8C111F1E35A1}"/>
              </a:ext>
            </a:extLst>
          </p:cNvPr>
          <p:cNvSpPr txBox="1"/>
          <p:nvPr/>
        </p:nvSpPr>
        <p:spPr>
          <a:xfrm>
            <a:off x="8050281" y="6086245"/>
            <a:ext cx="2107096" cy="369332"/>
          </a:xfrm>
          <a:prstGeom prst="rect">
            <a:avLst/>
          </a:prstGeom>
          <a:noFill/>
        </p:spPr>
        <p:txBody>
          <a:bodyPr wrap="square" rtlCol="0">
            <a:spAutoFit/>
          </a:bodyPr>
          <a:lstStyle/>
          <a:p>
            <a:r>
              <a:rPr lang="en-US" dirty="0"/>
              <a:t>Source: (CF, 2020)</a:t>
            </a:r>
            <a:endParaRPr lang="en-IN" dirty="0"/>
          </a:p>
        </p:txBody>
      </p:sp>
    </p:spTree>
    <p:extLst>
      <p:ext uri="{BB962C8B-B14F-4D97-AF65-F5344CB8AC3E}">
        <p14:creationId xmlns="" xmlns:p14="http://schemas.microsoft.com/office/powerpoint/2010/main" val="942158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B0F3DD4-B1B6-4C13-BD7D-4CCA3339AE42}"/>
              </a:ext>
            </a:extLst>
          </p:cNvPr>
          <p:cNvSpPr>
            <a:spLocks noGrp="1"/>
          </p:cNvSpPr>
          <p:nvPr>
            <p:ph type="title"/>
          </p:nvPr>
        </p:nvSpPr>
        <p:spPr/>
        <p:txBody>
          <a:bodyPr/>
          <a:lstStyle/>
          <a:p>
            <a:r>
              <a:rPr lang="en-US" b="1" dirty="0"/>
              <a:t>Models &amp; Frameworks for Depression</a:t>
            </a:r>
            <a:endParaRPr lang="en-IN" dirty="0"/>
          </a:p>
        </p:txBody>
      </p:sp>
      <p:sp>
        <p:nvSpPr>
          <p:cNvPr id="3" name="Content Placeholder 2">
            <a:extLst>
              <a:ext uri="{FF2B5EF4-FFF2-40B4-BE49-F238E27FC236}">
                <a16:creationId xmlns="" xmlns:a16="http://schemas.microsoft.com/office/drawing/2014/main" id="{278B6BE0-6B30-4BC8-B7C6-51D816F7E01F}"/>
              </a:ext>
            </a:extLst>
          </p:cNvPr>
          <p:cNvSpPr>
            <a:spLocks noGrp="1"/>
          </p:cNvSpPr>
          <p:nvPr>
            <p:ph sz="quarter" idx="13"/>
          </p:nvPr>
        </p:nvSpPr>
        <p:spPr>
          <a:xfrm>
            <a:off x="913774" y="2367092"/>
            <a:ext cx="5182226" cy="4139725"/>
          </a:xfrm>
        </p:spPr>
        <p:txBody>
          <a:bodyPr>
            <a:normAutofit fontScale="85000" lnSpcReduction="10000"/>
          </a:bodyPr>
          <a:lstStyle/>
          <a:p>
            <a:r>
              <a:rPr lang="en-US" dirty="0"/>
              <a:t>The biopsychosocial model examines the biological, psychological and social factors.</a:t>
            </a:r>
          </a:p>
          <a:p>
            <a:r>
              <a:rPr lang="en-US" dirty="0"/>
              <a:t>House of Care model is aimed at patient collaboration, teamwork, and care planning (Carrier, Jones and Newbury, 2022).</a:t>
            </a:r>
          </a:p>
          <a:p>
            <a:r>
              <a:rPr lang="en-US" dirty="0"/>
              <a:t>Chronic care model focuses on self management of health and collaborative efforts towards care provision.</a:t>
            </a:r>
          </a:p>
          <a:p>
            <a:r>
              <a:rPr lang="en-US" dirty="0"/>
              <a:t>These are models that assist they as a person as a whole though they all have merits and demerits (Ahmed et al., 2023).</a:t>
            </a:r>
          </a:p>
          <a:p>
            <a:endParaRPr lang="en-IN" dirty="0"/>
          </a:p>
        </p:txBody>
      </p:sp>
      <p:pic>
        <p:nvPicPr>
          <p:cNvPr id="5" name="Picture 2" descr="What is Personalised Care? The Comprehensive Model and the Six Components -  Happy Healthy Lives">
            <a:extLst>
              <a:ext uri="{FF2B5EF4-FFF2-40B4-BE49-F238E27FC236}">
                <a16:creationId xmlns="" xmlns:a16="http://schemas.microsoft.com/office/drawing/2014/main" id="{72D9829C-6A47-4F73-8579-5820021FCF52}"/>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6307110" y="2846526"/>
            <a:ext cx="5183149" cy="2798901"/>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a:extLst>
              <a:ext uri="{FF2B5EF4-FFF2-40B4-BE49-F238E27FC236}">
                <a16:creationId xmlns="" xmlns:a16="http://schemas.microsoft.com/office/drawing/2014/main" id="{45A95FCE-8364-4FDA-988A-487D5B4D90A0}"/>
              </a:ext>
            </a:extLst>
          </p:cNvPr>
          <p:cNvSpPr txBox="1"/>
          <p:nvPr/>
        </p:nvSpPr>
        <p:spPr>
          <a:xfrm>
            <a:off x="8083826" y="5870151"/>
            <a:ext cx="2279374" cy="369332"/>
          </a:xfrm>
          <a:prstGeom prst="rect">
            <a:avLst/>
          </a:prstGeom>
          <a:noFill/>
        </p:spPr>
        <p:txBody>
          <a:bodyPr wrap="square" rtlCol="0">
            <a:spAutoFit/>
          </a:bodyPr>
          <a:lstStyle/>
          <a:p>
            <a:r>
              <a:rPr lang="en-US" dirty="0"/>
              <a:t>Source: (NHS, 2024)</a:t>
            </a:r>
            <a:endParaRPr lang="en-IN" dirty="0"/>
          </a:p>
        </p:txBody>
      </p:sp>
    </p:spTree>
    <p:extLst>
      <p:ext uri="{BB962C8B-B14F-4D97-AF65-F5344CB8AC3E}">
        <p14:creationId xmlns="" xmlns:p14="http://schemas.microsoft.com/office/powerpoint/2010/main" val="3745230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2C119A9-B01A-44CB-89A6-805E28F4BA0E}"/>
              </a:ext>
            </a:extLst>
          </p:cNvPr>
          <p:cNvSpPr>
            <a:spLocks noGrp="1"/>
          </p:cNvSpPr>
          <p:nvPr>
            <p:ph type="title"/>
          </p:nvPr>
        </p:nvSpPr>
        <p:spPr/>
        <p:txBody>
          <a:bodyPr/>
          <a:lstStyle/>
          <a:p>
            <a:r>
              <a:rPr lang="en-US" b="1" dirty="0"/>
              <a:t>Prevention of Depression</a:t>
            </a:r>
            <a:endParaRPr lang="en-IN" dirty="0"/>
          </a:p>
        </p:txBody>
      </p:sp>
      <p:sp>
        <p:nvSpPr>
          <p:cNvPr id="3" name="Content Placeholder 2">
            <a:extLst>
              <a:ext uri="{FF2B5EF4-FFF2-40B4-BE49-F238E27FC236}">
                <a16:creationId xmlns="" xmlns:a16="http://schemas.microsoft.com/office/drawing/2014/main" id="{3AC271B2-6925-4F1E-A82C-54086ADC65BD}"/>
              </a:ext>
            </a:extLst>
          </p:cNvPr>
          <p:cNvSpPr>
            <a:spLocks noGrp="1"/>
          </p:cNvSpPr>
          <p:nvPr>
            <p:ph sz="quarter" idx="13"/>
          </p:nvPr>
        </p:nvSpPr>
        <p:spPr>
          <a:xfrm>
            <a:off x="913774" y="1987826"/>
            <a:ext cx="5301496" cy="4664765"/>
          </a:xfrm>
        </p:spPr>
        <p:txBody>
          <a:bodyPr>
            <a:normAutofit/>
          </a:bodyPr>
          <a:lstStyle/>
          <a:p>
            <a:r>
              <a:rPr lang="en-US" sz="1800" dirty="0"/>
              <a:t>Primary prevention is an attempt to reduce the risk of stress, trauma, drug issues, and loneliness (Crowe et al., 2022).</a:t>
            </a:r>
          </a:p>
          <a:p>
            <a:r>
              <a:rPr lang="en-US" sz="1800" dirty="0"/>
              <a:t>Secondary prevention refers to the identification of problems at an early stage and assistance at primary care (Banach et al., 2024).</a:t>
            </a:r>
          </a:p>
          <a:p>
            <a:r>
              <a:rPr lang="en-US" sz="1800" dirty="0"/>
              <a:t>Tertiary prevention refers to the prevention of the recurrence of a mental health crisis in people (Singh, Kumar and Gupta, 2022).</a:t>
            </a:r>
          </a:p>
          <a:p>
            <a:r>
              <a:rPr lang="en-US" sz="1800" dirty="0"/>
              <a:t>Awareness is created by community programs and anti-stigma campaigns.</a:t>
            </a:r>
          </a:p>
        </p:txBody>
      </p:sp>
      <p:pic>
        <p:nvPicPr>
          <p:cNvPr id="4" name="Picture 3">
            <a:extLst>
              <a:ext uri="{FF2B5EF4-FFF2-40B4-BE49-F238E27FC236}">
                <a16:creationId xmlns="" xmlns:a16="http://schemas.microsoft.com/office/drawing/2014/main" id="{7849DCAE-66ED-4BB9-9469-5B90E95F5E47}"/>
              </a:ext>
            </a:extLst>
          </p:cNvPr>
          <p:cNvPicPr>
            <a:picLocks noChangeAspect="1"/>
          </p:cNvPicPr>
          <p:nvPr/>
        </p:nvPicPr>
        <p:blipFill>
          <a:blip r:embed="rId2"/>
          <a:stretch>
            <a:fillRect/>
          </a:stretch>
        </p:blipFill>
        <p:spPr>
          <a:xfrm>
            <a:off x="6712989" y="2792274"/>
            <a:ext cx="4988681" cy="2680874"/>
          </a:xfrm>
          <a:prstGeom prst="rect">
            <a:avLst/>
          </a:prstGeom>
        </p:spPr>
      </p:pic>
      <p:sp>
        <p:nvSpPr>
          <p:cNvPr id="7" name="TextBox 6">
            <a:extLst>
              <a:ext uri="{FF2B5EF4-FFF2-40B4-BE49-F238E27FC236}">
                <a16:creationId xmlns="" xmlns:a16="http://schemas.microsoft.com/office/drawing/2014/main" id="{EA306D40-8683-44D1-A46A-097B6DE0E0C6}"/>
              </a:ext>
            </a:extLst>
          </p:cNvPr>
          <p:cNvSpPr txBox="1"/>
          <p:nvPr/>
        </p:nvSpPr>
        <p:spPr>
          <a:xfrm>
            <a:off x="8130209" y="5681396"/>
            <a:ext cx="2610678" cy="369332"/>
          </a:xfrm>
          <a:prstGeom prst="rect">
            <a:avLst/>
          </a:prstGeom>
          <a:noFill/>
        </p:spPr>
        <p:txBody>
          <a:bodyPr wrap="square" rtlCol="0">
            <a:spAutoFit/>
          </a:bodyPr>
          <a:lstStyle/>
          <a:p>
            <a:r>
              <a:rPr lang="en-US" dirty="0"/>
              <a:t>Source: (Singh, 2025) </a:t>
            </a:r>
            <a:endParaRPr lang="en-IN" dirty="0"/>
          </a:p>
        </p:txBody>
      </p:sp>
    </p:spTree>
    <p:extLst>
      <p:ext uri="{BB962C8B-B14F-4D97-AF65-F5344CB8AC3E}">
        <p14:creationId xmlns="" xmlns:p14="http://schemas.microsoft.com/office/powerpoint/2010/main" val="831907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FCE8FFC-922D-458F-979A-B290D3271B52}"/>
              </a:ext>
            </a:extLst>
          </p:cNvPr>
          <p:cNvSpPr>
            <a:spLocks noGrp="1"/>
          </p:cNvSpPr>
          <p:nvPr>
            <p:ph type="title"/>
          </p:nvPr>
        </p:nvSpPr>
        <p:spPr>
          <a:xfrm>
            <a:off x="913774" y="225288"/>
            <a:ext cx="10364451" cy="901148"/>
          </a:xfrm>
        </p:spPr>
        <p:txBody>
          <a:bodyPr/>
          <a:lstStyle/>
          <a:p>
            <a:r>
              <a:rPr lang="en-US" b="1" dirty="0"/>
              <a:t>Personalised Care: Six Components</a:t>
            </a:r>
            <a:endParaRPr lang="en-IN" dirty="0"/>
          </a:p>
        </p:txBody>
      </p:sp>
      <p:sp>
        <p:nvSpPr>
          <p:cNvPr id="3" name="Content Placeholder 2">
            <a:extLst>
              <a:ext uri="{FF2B5EF4-FFF2-40B4-BE49-F238E27FC236}">
                <a16:creationId xmlns="" xmlns:a16="http://schemas.microsoft.com/office/drawing/2014/main" id="{5060B804-0594-4E98-819B-093A6A8EACD5}"/>
              </a:ext>
            </a:extLst>
          </p:cNvPr>
          <p:cNvSpPr>
            <a:spLocks noGrp="1"/>
          </p:cNvSpPr>
          <p:nvPr>
            <p:ph sz="quarter" idx="13"/>
          </p:nvPr>
        </p:nvSpPr>
        <p:spPr>
          <a:xfrm>
            <a:off x="159026" y="1815548"/>
            <a:ext cx="5936974" cy="4744278"/>
          </a:xfrm>
        </p:spPr>
        <p:txBody>
          <a:bodyPr>
            <a:normAutofit fontScale="92500" lnSpcReduction="20000"/>
          </a:bodyPr>
          <a:lstStyle/>
          <a:p>
            <a:r>
              <a:rPr lang="en-US" sz="1200" dirty="0"/>
              <a:t>Shared decision-making is a collaborative process where clinicians and patients work together to select tests, treatments, and care plans based on clinical evidence and patient preferences. It improves treatment adherence, patient satisfaction, and long-term mental health outcomes.</a:t>
            </a:r>
          </a:p>
          <a:p>
            <a:r>
              <a:rPr lang="en-US" sz="1200" dirty="0"/>
              <a:t>PCSP involves a structured conversation between patients and professionals to jointly develop a written care plan. It focuses on the person’s strengths, goals, and what matters most to them—not just their symptoms (O’Sullivan et al., 2024).</a:t>
            </a:r>
          </a:p>
          <a:p>
            <a:r>
              <a:rPr lang="en-US" sz="1200" dirty="0"/>
              <a:t>Supported self-management includes tools, coaching, digital apps, and educational </a:t>
            </a:r>
            <a:r>
              <a:rPr lang="en-US" sz="1200" dirty="0" err="1"/>
              <a:t>programmes</a:t>
            </a:r>
            <a:r>
              <a:rPr lang="en-US" sz="1200" dirty="0"/>
              <a:t> enabling patients to manage symptoms, medication, lifestyle, and emotional wellbeing. It increases confidence and reduces relapse (Aponte, 2021).</a:t>
            </a:r>
          </a:p>
          <a:p>
            <a:r>
              <a:rPr lang="en-US" sz="1200" dirty="0"/>
              <a:t>Social prescribing connects patients to non-clinical interventions—peer support, exercise groups, volunteering, debt counselling, art therapy—to address social determinants of health. It is especially important for depression because it reduces isolation and builds resilience.</a:t>
            </a:r>
          </a:p>
          <a:p>
            <a:r>
              <a:rPr lang="en-US" sz="1200" dirty="0"/>
              <a:t>Patient choice means individuals can select the type of therapy, treatment location, digital vs. face-to-face options, and preferred mental health professional. Choice increases motivation, trust, and continuity of care.</a:t>
            </a:r>
          </a:p>
          <a:p>
            <a:r>
              <a:rPr lang="en-US" sz="1200" dirty="0"/>
              <a:t>A personal health budget allocates NHS funding directly to the patient, enabling them to purchase </a:t>
            </a:r>
            <a:r>
              <a:rPr lang="en-US" sz="1200" dirty="0" err="1"/>
              <a:t>personalised</a:t>
            </a:r>
            <a:r>
              <a:rPr lang="en-US" sz="1200" dirty="0"/>
              <a:t> care services or support that meets their unique needs. PHBs improve flexibility and reduce stress for people with complex, long-term needs.</a:t>
            </a:r>
            <a:endParaRPr lang="en-IN" sz="1200" dirty="0"/>
          </a:p>
        </p:txBody>
      </p:sp>
      <p:graphicFrame>
        <p:nvGraphicFramePr>
          <p:cNvPr id="5" name="Table 4">
            <a:extLst>
              <a:ext uri="{FF2B5EF4-FFF2-40B4-BE49-F238E27FC236}">
                <a16:creationId xmlns="" xmlns:a16="http://schemas.microsoft.com/office/drawing/2014/main" id="{4DC23F2B-C4C5-441C-ADBB-2CEE63E3DEC1}"/>
              </a:ext>
            </a:extLst>
          </p:cNvPr>
          <p:cNvGraphicFramePr>
            <a:graphicFrameLocks noGrp="1"/>
          </p:cNvGraphicFramePr>
          <p:nvPr>
            <p:extLst>
              <p:ext uri="{D42A27DB-BD31-4B8C-83A1-F6EECF244321}">
                <p14:modId xmlns="" xmlns:p14="http://schemas.microsoft.com/office/powerpoint/2010/main" val="133740667"/>
              </p:ext>
            </p:extLst>
          </p:nvPr>
        </p:nvGraphicFramePr>
        <p:xfrm>
          <a:off x="6285949" y="1959731"/>
          <a:ext cx="5747025" cy="4217372"/>
        </p:xfrm>
        <a:graphic>
          <a:graphicData uri="http://schemas.openxmlformats.org/drawingml/2006/table">
            <a:tbl>
              <a:tblPr firstRow="1" bandRow="1">
                <a:tableStyleId>{F5AB1C69-6EDB-4FF4-983F-18BD219EF322}</a:tableStyleId>
              </a:tblPr>
              <a:tblGrid>
                <a:gridCol w="1915675">
                  <a:extLst>
                    <a:ext uri="{9D8B030D-6E8A-4147-A177-3AD203B41FA5}">
                      <a16:colId xmlns="" xmlns:a16="http://schemas.microsoft.com/office/drawing/2014/main" val="3780979360"/>
                    </a:ext>
                  </a:extLst>
                </a:gridCol>
                <a:gridCol w="1915675">
                  <a:extLst>
                    <a:ext uri="{9D8B030D-6E8A-4147-A177-3AD203B41FA5}">
                      <a16:colId xmlns="" xmlns:a16="http://schemas.microsoft.com/office/drawing/2014/main" val="1985435912"/>
                    </a:ext>
                  </a:extLst>
                </a:gridCol>
                <a:gridCol w="1915675">
                  <a:extLst>
                    <a:ext uri="{9D8B030D-6E8A-4147-A177-3AD203B41FA5}">
                      <a16:colId xmlns="" xmlns:a16="http://schemas.microsoft.com/office/drawing/2014/main" val="1964567761"/>
                    </a:ext>
                  </a:extLst>
                </a:gridCol>
              </a:tblGrid>
              <a:tr h="441803">
                <a:tc>
                  <a:txBody>
                    <a:bodyPr/>
                    <a:lstStyle/>
                    <a:p>
                      <a:r>
                        <a:rPr lang="en-IN" sz="1400" dirty="0"/>
                        <a:t>Component</a:t>
                      </a:r>
                    </a:p>
                  </a:txBody>
                  <a:tcPr anchor="ctr"/>
                </a:tc>
                <a:tc>
                  <a:txBody>
                    <a:bodyPr/>
                    <a:lstStyle/>
                    <a:p>
                      <a:r>
                        <a:rPr lang="en-IN" sz="1400"/>
                        <a:t>What It Means</a:t>
                      </a:r>
                    </a:p>
                  </a:txBody>
                  <a:tcPr anchor="ctr"/>
                </a:tc>
                <a:tc>
                  <a:txBody>
                    <a:bodyPr/>
                    <a:lstStyle/>
                    <a:p>
                      <a:r>
                        <a:rPr lang="en-IN" sz="1400"/>
                        <a:t>Evidence Source</a:t>
                      </a:r>
                    </a:p>
                  </a:txBody>
                  <a:tcPr anchor="ctr"/>
                </a:tc>
                <a:extLst>
                  <a:ext uri="{0D108BD9-81ED-4DB2-BD59-A6C34878D82A}">
                    <a16:rowId xmlns="" xmlns:a16="http://schemas.microsoft.com/office/drawing/2014/main" val="1985369500"/>
                  </a:ext>
                </a:extLst>
              </a:tr>
              <a:tr h="544689">
                <a:tc>
                  <a:txBody>
                    <a:bodyPr/>
                    <a:lstStyle/>
                    <a:p>
                      <a:r>
                        <a:rPr lang="en-IN" sz="1400"/>
                        <a:t>1. Shared Decision-Making</a:t>
                      </a:r>
                    </a:p>
                  </a:txBody>
                  <a:tcPr anchor="ctr"/>
                </a:tc>
                <a:tc>
                  <a:txBody>
                    <a:bodyPr/>
                    <a:lstStyle/>
                    <a:p>
                      <a:r>
                        <a:rPr lang="en-US" sz="1400" dirty="0"/>
                        <a:t>Joint treatment decisions with patient</a:t>
                      </a:r>
                    </a:p>
                  </a:txBody>
                  <a:tcPr anchor="ctr"/>
                </a:tc>
                <a:tc>
                  <a:txBody>
                    <a:bodyPr/>
                    <a:lstStyle/>
                    <a:p>
                      <a:r>
                        <a:rPr lang="en-IN" sz="1400"/>
                        <a:t>Stiggelbout et al., 2015; NHS England 2022</a:t>
                      </a:r>
                    </a:p>
                  </a:txBody>
                  <a:tcPr anchor="ctr"/>
                </a:tc>
                <a:extLst>
                  <a:ext uri="{0D108BD9-81ED-4DB2-BD59-A6C34878D82A}">
                    <a16:rowId xmlns="" xmlns:a16="http://schemas.microsoft.com/office/drawing/2014/main" val="3220813046"/>
                  </a:ext>
                </a:extLst>
              </a:tr>
              <a:tr h="544689">
                <a:tc>
                  <a:txBody>
                    <a:bodyPr/>
                    <a:lstStyle/>
                    <a:p>
                      <a:r>
                        <a:rPr lang="en-US" sz="1400"/>
                        <a:t>2. Personalised Care &amp; Support Planning</a:t>
                      </a:r>
                    </a:p>
                  </a:txBody>
                  <a:tcPr anchor="ctr"/>
                </a:tc>
                <a:tc>
                  <a:txBody>
                    <a:bodyPr/>
                    <a:lstStyle/>
                    <a:p>
                      <a:r>
                        <a:rPr lang="en-US" sz="1400"/>
                        <a:t>Written goals &amp; care plan based on “what matters”</a:t>
                      </a:r>
                    </a:p>
                  </a:txBody>
                  <a:tcPr anchor="ctr"/>
                </a:tc>
                <a:tc>
                  <a:txBody>
                    <a:bodyPr/>
                    <a:lstStyle/>
                    <a:p>
                      <a:r>
                        <a:rPr lang="en-IN" sz="1400"/>
                        <a:t>Coulter et al., 2013; NHS England 2021</a:t>
                      </a:r>
                    </a:p>
                  </a:txBody>
                  <a:tcPr anchor="ctr"/>
                </a:tc>
                <a:extLst>
                  <a:ext uri="{0D108BD9-81ED-4DB2-BD59-A6C34878D82A}">
                    <a16:rowId xmlns="" xmlns:a16="http://schemas.microsoft.com/office/drawing/2014/main" val="748713400"/>
                  </a:ext>
                </a:extLst>
              </a:tr>
              <a:tr h="544689">
                <a:tc>
                  <a:txBody>
                    <a:bodyPr/>
                    <a:lstStyle/>
                    <a:p>
                      <a:r>
                        <a:rPr lang="en-IN" sz="1400"/>
                        <a:t>3. Supported Self-Management</a:t>
                      </a:r>
                    </a:p>
                  </a:txBody>
                  <a:tcPr anchor="ctr"/>
                </a:tc>
                <a:tc>
                  <a:txBody>
                    <a:bodyPr/>
                    <a:lstStyle/>
                    <a:p>
                      <a:r>
                        <a:rPr lang="en-US" sz="1400"/>
                        <a:t>Coaching, tools, education to manage symptoms</a:t>
                      </a:r>
                    </a:p>
                  </a:txBody>
                  <a:tcPr anchor="ctr"/>
                </a:tc>
                <a:tc>
                  <a:txBody>
                    <a:bodyPr/>
                    <a:lstStyle/>
                    <a:p>
                      <a:r>
                        <a:rPr lang="en-IN" sz="1400"/>
                        <a:t>de Silva 2011; O’Sullivan et al., 2024</a:t>
                      </a:r>
                    </a:p>
                  </a:txBody>
                  <a:tcPr anchor="ctr"/>
                </a:tc>
                <a:extLst>
                  <a:ext uri="{0D108BD9-81ED-4DB2-BD59-A6C34878D82A}">
                    <a16:rowId xmlns="" xmlns:a16="http://schemas.microsoft.com/office/drawing/2014/main" val="2539885720"/>
                  </a:ext>
                </a:extLst>
              </a:tr>
              <a:tr h="474662">
                <a:tc>
                  <a:txBody>
                    <a:bodyPr/>
                    <a:lstStyle/>
                    <a:p>
                      <a:r>
                        <a:rPr lang="en-IN" sz="1400"/>
                        <a:t>4. Social Prescribing</a:t>
                      </a:r>
                    </a:p>
                  </a:txBody>
                  <a:tcPr anchor="ctr"/>
                </a:tc>
                <a:tc>
                  <a:txBody>
                    <a:bodyPr/>
                    <a:lstStyle/>
                    <a:p>
                      <a:r>
                        <a:rPr lang="en-IN" sz="1400"/>
                        <a:t>Linking to community resources</a:t>
                      </a:r>
                    </a:p>
                  </a:txBody>
                  <a:tcPr anchor="ctr"/>
                </a:tc>
                <a:tc>
                  <a:txBody>
                    <a:bodyPr/>
                    <a:lstStyle/>
                    <a:p>
                      <a:r>
                        <a:rPr lang="fr-FR" sz="1400"/>
                        <a:t>Polley et al., 2017; NHS England 2020</a:t>
                      </a:r>
                    </a:p>
                  </a:txBody>
                  <a:tcPr anchor="ctr"/>
                </a:tc>
                <a:extLst>
                  <a:ext uri="{0D108BD9-81ED-4DB2-BD59-A6C34878D82A}">
                    <a16:rowId xmlns="" xmlns:a16="http://schemas.microsoft.com/office/drawing/2014/main" val="3041330253"/>
                  </a:ext>
                </a:extLst>
              </a:tr>
              <a:tr h="474662">
                <a:tc>
                  <a:txBody>
                    <a:bodyPr/>
                    <a:lstStyle/>
                    <a:p>
                      <a:r>
                        <a:rPr lang="en-IN" sz="1400"/>
                        <a:t>5. Patient Choice</a:t>
                      </a:r>
                    </a:p>
                  </a:txBody>
                  <a:tcPr anchor="ctr"/>
                </a:tc>
                <a:tc>
                  <a:txBody>
                    <a:bodyPr/>
                    <a:lstStyle/>
                    <a:p>
                      <a:r>
                        <a:rPr lang="en-US" sz="1400"/>
                        <a:t>Choice of therapy, location &amp; clinician</a:t>
                      </a:r>
                    </a:p>
                  </a:txBody>
                  <a:tcPr anchor="ctr"/>
                </a:tc>
                <a:tc>
                  <a:txBody>
                    <a:bodyPr/>
                    <a:lstStyle/>
                    <a:p>
                      <a:r>
                        <a:rPr lang="en-IN" sz="1400" dirty="0"/>
                        <a:t>Aponte 2021; NHS Constitution 2021</a:t>
                      </a:r>
                    </a:p>
                  </a:txBody>
                  <a:tcPr anchor="ctr"/>
                </a:tc>
                <a:extLst>
                  <a:ext uri="{0D108BD9-81ED-4DB2-BD59-A6C34878D82A}">
                    <a16:rowId xmlns="" xmlns:a16="http://schemas.microsoft.com/office/drawing/2014/main" val="3018138259"/>
                  </a:ext>
                </a:extLst>
              </a:tr>
              <a:tr h="544689">
                <a:tc>
                  <a:txBody>
                    <a:bodyPr/>
                    <a:lstStyle/>
                    <a:p>
                      <a:r>
                        <a:rPr lang="en-IN" sz="1400"/>
                        <a:t>6. Personal Health Budgets</a:t>
                      </a:r>
                    </a:p>
                  </a:txBody>
                  <a:tcPr anchor="ctr"/>
                </a:tc>
                <a:tc>
                  <a:txBody>
                    <a:bodyPr/>
                    <a:lstStyle/>
                    <a:p>
                      <a:r>
                        <a:rPr lang="en-US" sz="1400"/>
                        <a:t>Patient-directed funding for personalised support</a:t>
                      </a:r>
                    </a:p>
                  </a:txBody>
                  <a:tcPr anchor="ctr"/>
                </a:tc>
                <a:tc>
                  <a:txBody>
                    <a:bodyPr/>
                    <a:lstStyle/>
                    <a:p>
                      <a:r>
                        <a:rPr lang="en-IN" sz="1400" dirty="0"/>
                        <a:t>Jones et al., 2018; NHS England 2020</a:t>
                      </a:r>
                    </a:p>
                  </a:txBody>
                  <a:tcPr anchor="ctr"/>
                </a:tc>
                <a:extLst>
                  <a:ext uri="{0D108BD9-81ED-4DB2-BD59-A6C34878D82A}">
                    <a16:rowId xmlns="" xmlns:a16="http://schemas.microsoft.com/office/drawing/2014/main" val="1131227322"/>
                  </a:ext>
                </a:extLst>
              </a:tr>
            </a:tbl>
          </a:graphicData>
        </a:graphic>
      </p:graphicFrame>
      <p:sp>
        <p:nvSpPr>
          <p:cNvPr id="6" name="TextBox 5">
            <a:extLst>
              <a:ext uri="{FF2B5EF4-FFF2-40B4-BE49-F238E27FC236}">
                <a16:creationId xmlns="" xmlns:a16="http://schemas.microsoft.com/office/drawing/2014/main" id="{A6959A1D-1EC3-4200-8A75-1089C091BC76}"/>
              </a:ext>
            </a:extLst>
          </p:cNvPr>
          <p:cNvSpPr txBox="1"/>
          <p:nvPr/>
        </p:nvSpPr>
        <p:spPr>
          <a:xfrm>
            <a:off x="7595704" y="6190494"/>
            <a:ext cx="3127513" cy="369332"/>
          </a:xfrm>
          <a:prstGeom prst="rect">
            <a:avLst/>
          </a:prstGeom>
          <a:noFill/>
        </p:spPr>
        <p:txBody>
          <a:bodyPr wrap="square" rtlCol="0">
            <a:spAutoFit/>
          </a:bodyPr>
          <a:lstStyle/>
          <a:p>
            <a:r>
              <a:rPr lang="en-US" dirty="0"/>
              <a:t>Source: (self-created table)</a:t>
            </a:r>
            <a:endParaRPr lang="en-IN" dirty="0"/>
          </a:p>
        </p:txBody>
      </p:sp>
    </p:spTree>
    <p:extLst>
      <p:ext uri="{BB962C8B-B14F-4D97-AF65-F5344CB8AC3E}">
        <p14:creationId xmlns="" xmlns:p14="http://schemas.microsoft.com/office/powerpoint/2010/main" val="3254279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1B07427-8E3F-4E0E-88A6-CD74B76721E0}"/>
              </a:ext>
            </a:extLst>
          </p:cNvPr>
          <p:cNvSpPr>
            <a:spLocks noGrp="1"/>
          </p:cNvSpPr>
          <p:nvPr>
            <p:ph type="title"/>
          </p:nvPr>
        </p:nvSpPr>
        <p:spPr/>
        <p:txBody>
          <a:bodyPr/>
          <a:lstStyle/>
          <a:p>
            <a:r>
              <a:rPr lang="en-US" b="1" dirty="0"/>
              <a:t>Treatment Options in the UK</a:t>
            </a:r>
            <a:endParaRPr lang="en-IN" dirty="0"/>
          </a:p>
        </p:txBody>
      </p:sp>
      <p:sp>
        <p:nvSpPr>
          <p:cNvPr id="3" name="Content Placeholder 2">
            <a:extLst>
              <a:ext uri="{FF2B5EF4-FFF2-40B4-BE49-F238E27FC236}">
                <a16:creationId xmlns="" xmlns:a16="http://schemas.microsoft.com/office/drawing/2014/main" id="{6C63F674-661F-4FD0-912C-9643F23CD4E8}"/>
              </a:ext>
            </a:extLst>
          </p:cNvPr>
          <p:cNvSpPr>
            <a:spLocks noGrp="1"/>
          </p:cNvSpPr>
          <p:nvPr>
            <p:ph sz="quarter" idx="13"/>
          </p:nvPr>
        </p:nvSpPr>
        <p:spPr>
          <a:xfrm>
            <a:off x="913774" y="2367092"/>
            <a:ext cx="5182226" cy="3424107"/>
          </a:xfrm>
        </p:spPr>
        <p:txBody>
          <a:bodyPr>
            <a:normAutofit fontScale="85000" lnSpcReduction="20000"/>
          </a:bodyPr>
          <a:lstStyle/>
          <a:p>
            <a:r>
              <a:rPr lang="en-US" dirty="0"/>
              <a:t>Antidepressants such as SSRIs, SNRIs among other drugs are used to treat depression.</a:t>
            </a:r>
          </a:p>
          <a:p>
            <a:r>
              <a:rPr lang="en-US" dirty="0"/>
              <a:t>CBT, IPT, ACT and </a:t>
            </a:r>
            <a:r>
              <a:rPr lang="en-US" dirty="0" err="1"/>
              <a:t>behavioural</a:t>
            </a:r>
            <a:r>
              <a:rPr lang="en-US" dirty="0"/>
              <a:t> activation are all therapies that can assist they in thinking in different ways (Dijkstra and </a:t>
            </a:r>
            <a:r>
              <a:rPr lang="en-US" dirty="0" err="1"/>
              <a:t>Nagatsu</a:t>
            </a:r>
            <a:r>
              <a:rPr lang="en-US" dirty="0"/>
              <a:t>, 2021).</a:t>
            </a:r>
          </a:p>
          <a:p>
            <a:r>
              <a:rPr lang="en-US" dirty="0"/>
              <a:t>Social help involves talking to friends, assistance in employment and modification of the way they live (Lim et al., 2021).</a:t>
            </a:r>
          </a:p>
          <a:p>
            <a:r>
              <a:rPr lang="en-US" dirty="0"/>
              <a:t>Extreme cases of depression might require ECT, crisis teams or hospital treatment.</a:t>
            </a:r>
          </a:p>
          <a:p>
            <a:endParaRPr lang="en-IN" dirty="0"/>
          </a:p>
        </p:txBody>
      </p:sp>
      <p:pic>
        <p:nvPicPr>
          <p:cNvPr id="5" name="Picture 4">
            <a:extLst>
              <a:ext uri="{FF2B5EF4-FFF2-40B4-BE49-F238E27FC236}">
                <a16:creationId xmlns="" xmlns:a16="http://schemas.microsoft.com/office/drawing/2014/main" id="{BA2A4310-830C-46B3-B3EE-E6A51C56EF2C}"/>
              </a:ext>
            </a:extLst>
          </p:cNvPr>
          <p:cNvPicPr>
            <a:picLocks noChangeAspect="1"/>
          </p:cNvPicPr>
          <p:nvPr/>
        </p:nvPicPr>
        <p:blipFill>
          <a:blip r:embed="rId2"/>
          <a:stretch>
            <a:fillRect/>
          </a:stretch>
        </p:blipFill>
        <p:spPr>
          <a:xfrm>
            <a:off x="6930888" y="2444127"/>
            <a:ext cx="4611342" cy="3347072"/>
          </a:xfrm>
          <a:prstGeom prst="rect">
            <a:avLst/>
          </a:prstGeom>
        </p:spPr>
      </p:pic>
      <p:sp>
        <p:nvSpPr>
          <p:cNvPr id="4" name="TextBox 3">
            <a:extLst>
              <a:ext uri="{FF2B5EF4-FFF2-40B4-BE49-F238E27FC236}">
                <a16:creationId xmlns="" xmlns:a16="http://schemas.microsoft.com/office/drawing/2014/main" id="{3B3568AE-C73E-4734-B9BE-14B25BC0F17B}"/>
              </a:ext>
            </a:extLst>
          </p:cNvPr>
          <p:cNvSpPr txBox="1"/>
          <p:nvPr/>
        </p:nvSpPr>
        <p:spPr>
          <a:xfrm>
            <a:off x="7526821" y="5870151"/>
            <a:ext cx="4015409" cy="369332"/>
          </a:xfrm>
          <a:prstGeom prst="rect">
            <a:avLst/>
          </a:prstGeom>
          <a:noFill/>
        </p:spPr>
        <p:txBody>
          <a:bodyPr wrap="square" rtlCol="0">
            <a:spAutoFit/>
          </a:bodyPr>
          <a:lstStyle/>
          <a:p>
            <a:r>
              <a:rPr lang="en-US" dirty="0"/>
              <a:t>Source: (gssachin108@gmail.com, 2023) </a:t>
            </a:r>
            <a:endParaRPr lang="en-IN" dirty="0"/>
          </a:p>
        </p:txBody>
      </p:sp>
    </p:spTree>
    <p:extLst>
      <p:ext uri="{BB962C8B-B14F-4D97-AF65-F5344CB8AC3E}">
        <p14:creationId xmlns="" xmlns:p14="http://schemas.microsoft.com/office/powerpoint/2010/main" val="3155048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26E7A49-5A37-44A2-9AEA-ECBA525F784F}"/>
              </a:ext>
            </a:extLst>
          </p:cNvPr>
          <p:cNvSpPr>
            <a:spLocks noGrp="1"/>
          </p:cNvSpPr>
          <p:nvPr>
            <p:ph type="title"/>
          </p:nvPr>
        </p:nvSpPr>
        <p:spPr/>
        <p:txBody>
          <a:bodyPr/>
          <a:lstStyle/>
          <a:p>
            <a:r>
              <a:rPr lang="en-US" b="1" dirty="0"/>
              <a:t>Comorbidities</a:t>
            </a:r>
            <a:endParaRPr lang="en-IN" dirty="0"/>
          </a:p>
        </p:txBody>
      </p:sp>
      <p:sp>
        <p:nvSpPr>
          <p:cNvPr id="3" name="Content Placeholder 2">
            <a:extLst>
              <a:ext uri="{FF2B5EF4-FFF2-40B4-BE49-F238E27FC236}">
                <a16:creationId xmlns="" xmlns:a16="http://schemas.microsoft.com/office/drawing/2014/main" id="{921127BD-D1B0-4EA6-9898-BCAED296AD54}"/>
              </a:ext>
            </a:extLst>
          </p:cNvPr>
          <p:cNvSpPr>
            <a:spLocks noGrp="1"/>
          </p:cNvSpPr>
          <p:nvPr>
            <p:ph sz="quarter" idx="13"/>
          </p:nvPr>
        </p:nvSpPr>
        <p:spPr>
          <a:xfrm>
            <a:off x="913774" y="2367092"/>
            <a:ext cx="4956939" cy="3742160"/>
          </a:xfrm>
        </p:spPr>
        <p:txBody>
          <a:bodyPr>
            <a:normAutofit fontScale="85000" lnSpcReduction="10000"/>
          </a:bodyPr>
          <a:lstStyle/>
          <a:p>
            <a:r>
              <a:rPr lang="en-US" dirty="0"/>
              <a:t>Anxiety disorders together with substance misuse are common conditions that occur together.</a:t>
            </a:r>
          </a:p>
          <a:p>
            <a:r>
              <a:rPr lang="en-US" dirty="0"/>
              <a:t>There is also a high occurrence of physical conditions such as chronic pain, heart disease, and diabetes (Ma et al., 2021).</a:t>
            </a:r>
          </a:p>
          <a:p>
            <a:r>
              <a:rPr lang="en-US" dirty="0"/>
              <a:t>Comorbidities complicate the treatment process and may deteriorate the outcome.</a:t>
            </a:r>
          </a:p>
          <a:p>
            <a:r>
              <a:rPr lang="en-US" dirty="0"/>
              <a:t>They may increase the risk of relapsing and complicate the management of care (</a:t>
            </a:r>
            <a:r>
              <a:rPr lang="en-US" dirty="0" err="1"/>
              <a:t>Turesheva</a:t>
            </a:r>
            <a:r>
              <a:rPr lang="en-US" dirty="0"/>
              <a:t> et al., 2023).</a:t>
            </a:r>
          </a:p>
        </p:txBody>
      </p:sp>
      <p:pic>
        <p:nvPicPr>
          <p:cNvPr id="2051" name="Picture 3" descr="Diabetes and cardiovascular disease: inter-relation of risk factors and  treatment | Future Journal of Pharmaceutical Sciences | Full Text">
            <a:extLst>
              <a:ext uri="{FF2B5EF4-FFF2-40B4-BE49-F238E27FC236}">
                <a16:creationId xmlns="" xmlns:a16="http://schemas.microsoft.com/office/drawing/2014/main" id="{66A1A340-B83A-49E6-BE6A-B55D5CF9B2C9}"/>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6779527" y="2367092"/>
            <a:ext cx="4498699" cy="3220278"/>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a:extLst>
              <a:ext uri="{FF2B5EF4-FFF2-40B4-BE49-F238E27FC236}">
                <a16:creationId xmlns="" xmlns:a16="http://schemas.microsoft.com/office/drawing/2014/main" id="{23BB1C1D-9334-44E0-BDAE-757A6DC5D14A}"/>
              </a:ext>
            </a:extLst>
          </p:cNvPr>
          <p:cNvSpPr txBox="1"/>
          <p:nvPr/>
        </p:nvSpPr>
        <p:spPr>
          <a:xfrm>
            <a:off x="6939179" y="5739768"/>
            <a:ext cx="4498699" cy="923330"/>
          </a:xfrm>
          <a:prstGeom prst="rect">
            <a:avLst/>
          </a:prstGeom>
          <a:noFill/>
        </p:spPr>
        <p:txBody>
          <a:bodyPr wrap="square" rtlCol="0">
            <a:spAutoFit/>
          </a:bodyPr>
          <a:lstStyle/>
          <a:p>
            <a:r>
              <a:rPr lang="en-US" dirty="0"/>
              <a:t>Source: (Mechanism of the pathophysiology of cardiomyopathy of diabetes, accessed 6 Dec 2025)</a:t>
            </a:r>
            <a:endParaRPr lang="en-IN" dirty="0"/>
          </a:p>
        </p:txBody>
      </p:sp>
    </p:spTree>
    <p:extLst>
      <p:ext uri="{BB962C8B-B14F-4D97-AF65-F5344CB8AC3E}">
        <p14:creationId xmlns="" xmlns:p14="http://schemas.microsoft.com/office/powerpoint/2010/main" val="1752957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AD7B30A-2B6D-4EDB-AD88-45AE90B35403}"/>
              </a:ext>
            </a:extLst>
          </p:cNvPr>
          <p:cNvSpPr>
            <a:spLocks noGrp="1"/>
          </p:cNvSpPr>
          <p:nvPr>
            <p:ph type="title"/>
          </p:nvPr>
        </p:nvSpPr>
        <p:spPr/>
        <p:txBody>
          <a:bodyPr/>
          <a:lstStyle/>
          <a:p>
            <a:r>
              <a:rPr lang="en-US" b="1" dirty="0"/>
              <a:t>Co-productive, Person-</a:t>
            </a:r>
            <a:r>
              <a:rPr lang="en-US" b="1" dirty="0" err="1"/>
              <a:t>Centred</a:t>
            </a:r>
            <a:r>
              <a:rPr lang="en-US" b="1" dirty="0"/>
              <a:t> Care</a:t>
            </a:r>
            <a:endParaRPr lang="en-IN" dirty="0"/>
          </a:p>
        </p:txBody>
      </p:sp>
      <p:sp>
        <p:nvSpPr>
          <p:cNvPr id="3" name="Content Placeholder 2">
            <a:extLst>
              <a:ext uri="{FF2B5EF4-FFF2-40B4-BE49-F238E27FC236}">
                <a16:creationId xmlns="" xmlns:a16="http://schemas.microsoft.com/office/drawing/2014/main" id="{932942CD-A65C-4CDA-999F-29663CBB23F2}"/>
              </a:ext>
            </a:extLst>
          </p:cNvPr>
          <p:cNvSpPr>
            <a:spLocks noGrp="1"/>
          </p:cNvSpPr>
          <p:nvPr>
            <p:ph sz="quarter" idx="13"/>
          </p:nvPr>
        </p:nvSpPr>
        <p:spPr>
          <a:xfrm>
            <a:off x="913774" y="2367092"/>
            <a:ext cx="5049704" cy="4245743"/>
          </a:xfrm>
        </p:spPr>
        <p:txBody>
          <a:bodyPr>
            <a:normAutofit fontScale="85000" lnSpcReduction="10000"/>
          </a:bodyPr>
          <a:lstStyle/>
          <a:p>
            <a:r>
              <a:rPr lang="en-US" dirty="0"/>
              <a:t>Key skills include empathy, cultural sensitivity, and trauma-informed practice to understand patient needs (</a:t>
            </a:r>
            <a:r>
              <a:rPr lang="en-US" dirty="0" err="1"/>
              <a:t>Holod</a:t>
            </a:r>
            <a:r>
              <a:rPr lang="en-US" dirty="0"/>
              <a:t> et al., 2024).</a:t>
            </a:r>
          </a:p>
          <a:p>
            <a:r>
              <a:rPr lang="en-US" dirty="0"/>
              <a:t>Shared decision-making and active listening engage patients in their own care.</a:t>
            </a:r>
          </a:p>
          <a:p>
            <a:r>
              <a:rPr lang="en-US" dirty="0"/>
              <a:t>Strengths-based approaches and respectful partnerships empower patients and build trust (Mills, </a:t>
            </a:r>
            <a:r>
              <a:rPr lang="en-US" dirty="0" err="1"/>
              <a:t>Balz</a:t>
            </a:r>
            <a:r>
              <a:rPr lang="en-US" dirty="0"/>
              <a:t> and Price, 2023).</a:t>
            </a:r>
          </a:p>
          <a:p>
            <a:r>
              <a:rPr lang="en-US" dirty="0"/>
              <a:t>Traditional hierarchical care models often fail as they do not support individual autonomy or </a:t>
            </a:r>
            <a:r>
              <a:rPr lang="en-US" dirty="0" err="1"/>
              <a:t>personalised</a:t>
            </a:r>
            <a:r>
              <a:rPr lang="en-US" dirty="0"/>
              <a:t> care (Wong et al., 2022).</a:t>
            </a:r>
          </a:p>
          <a:p>
            <a:endParaRPr lang="en-IN" dirty="0"/>
          </a:p>
        </p:txBody>
      </p:sp>
      <p:pic>
        <p:nvPicPr>
          <p:cNvPr id="13316" name="Picture 4" descr="https://www.frontiersin.org/files/Articles/1574632/frhs-05-1574632-HTML-r1/image_m/frhs-05-1574632-g004.jpg">
            <a:extLst>
              <a:ext uri="{FF2B5EF4-FFF2-40B4-BE49-F238E27FC236}">
                <a16:creationId xmlns="" xmlns:a16="http://schemas.microsoft.com/office/drawing/2014/main" id="{00A59D09-B698-4E3D-9BB5-DDAD31724A61}"/>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6964098" y="2529356"/>
            <a:ext cx="4913162" cy="3003066"/>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a:extLst>
              <a:ext uri="{FF2B5EF4-FFF2-40B4-BE49-F238E27FC236}">
                <a16:creationId xmlns="" xmlns:a16="http://schemas.microsoft.com/office/drawing/2014/main" id="{2ADB29F1-42EE-4D81-B70E-6CBB328CC150}"/>
              </a:ext>
            </a:extLst>
          </p:cNvPr>
          <p:cNvSpPr txBox="1"/>
          <p:nvPr/>
        </p:nvSpPr>
        <p:spPr>
          <a:xfrm>
            <a:off x="7517295" y="5689505"/>
            <a:ext cx="4359965" cy="923330"/>
          </a:xfrm>
          <a:prstGeom prst="rect">
            <a:avLst/>
          </a:prstGeom>
          <a:noFill/>
        </p:spPr>
        <p:txBody>
          <a:bodyPr wrap="square" rtlCol="0">
            <a:spAutoFit/>
          </a:bodyPr>
          <a:lstStyle/>
          <a:p>
            <a:r>
              <a:rPr lang="en-US" dirty="0"/>
              <a:t>Source: (The Person-Centered Practice Framework" by Ailsa McMillan, Brendan McCormack)</a:t>
            </a:r>
            <a:endParaRPr lang="en-IN" dirty="0"/>
          </a:p>
        </p:txBody>
      </p:sp>
    </p:spTree>
    <p:extLst>
      <p:ext uri="{BB962C8B-B14F-4D97-AF65-F5344CB8AC3E}">
        <p14:creationId xmlns="" xmlns:p14="http://schemas.microsoft.com/office/powerpoint/2010/main" val="37482684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034D86F-12B6-4476-8503-A964C4F1DE1A}"/>
              </a:ext>
            </a:extLst>
          </p:cNvPr>
          <p:cNvSpPr>
            <a:spLocks noGrp="1"/>
          </p:cNvSpPr>
          <p:nvPr>
            <p:ph type="title"/>
          </p:nvPr>
        </p:nvSpPr>
        <p:spPr/>
        <p:txBody>
          <a:bodyPr/>
          <a:lstStyle/>
          <a:p>
            <a:r>
              <a:rPr lang="en-US" b="1" dirty="0"/>
              <a:t>Conclusion &amp; Future Recommendations</a:t>
            </a:r>
            <a:endParaRPr lang="en-IN" dirty="0"/>
          </a:p>
        </p:txBody>
      </p:sp>
      <p:sp>
        <p:nvSpPr>
          <p:cNvPr id="3" name="Content Placeholder 2">
            <a:extLst>
              <a:ext uri="{FF2B5EF4-FFF2-40B4-BE49-F238E27FC236}">
                <a16:creationId xmlns="" xmlns:a16="http://schemas.microsoft.com/office/drawing/2014/main" id="{0FBE5BD6-B877-427F-AFDF-D2C3B61B1EDA}"/>
              </a:ext>
            </a:extLst>
          </p:cNvPr>
          <p:cNvSpPr>
            <a:spLocks noGrp="1"/>
          </p:cNvSpPr>
          <p:nvPr>
            <p:ph sz="quarter" idx="13"/>
          </p:nvPr>
        </p:nvSpPr>
        <p:spPr>
          <a:xfrm>
            <a:off x="913774" y="2367092"/>
            <a:ext cx="5526783" cy="4126473"/>
          </a:xfrm>
        </p:spPr>
        <p:txBody>
          <a:bodyPr>
            <a:normAutofit fontScale="85000" lnSpcReduction="20000"/>
          </a:bodyPr>
          <a:lstStyle/>
          <a:p>
            <a:r>
              <a:rPr lang="en-US" dirty="0"/>
              <a:t>Depression is a sizeable impact on individuals. It requires proper diagnosis, proper treatment and prevention measures (</a:t>
            </a:r>
            <a:r>
              <a:rPr lang="en-US" dirty="0" err="1"/>
              <a:t>Cuijpers</a:t>
            </a:r>
            <a:r>
              <a:rPr lang="en-US" dirty="0"/>
              <a:t> and Reynolds, 2021).</a:t>
            </a:r>
          </a:p>
          <a:p>
            <a:r>
              <a:rPr lang="en-US" dirty="0"/>
              <a:t>Long-term care of the individual is a necessary process to achieve improved outcomes.</a:t>
            </a:r>
          </a:p>
          <a:p>
            <a:r>
              <a:rPr lang="en-US" dirty="0"/>
              <a:t>There should be greater collaboration of primary physicians, mental-health facilities, and social assistance.</a:t>
            </a:r>
          </a:p>
          <a:p>
            <a:r>
              <a:rPr lang="en-US" dirty="0"/>
              <a:t>These issues will arise in the future in the form of stigma, unequal technological access, and strain on personnel. This demonstrates that they must have personal and collaborative care with patients (Morgan, 2024).</a:t>
            </a:r>
          </a:p>
          <a:p>
            <a:endParaRPr lang="en-IN" dirty="0"/>
          </a:p>
        </p:txBody>
      </p:sp>
      <p:pic>
        <p:nvPicPr>
          <p:cNvPr id="4" name="Picture 3">
            <a:extLst>
              <a:ext uri="{FF2B5EF4-FFF2-40B4-BE49-F238E27FC236}">
                <a16:creationId xmlns="" xmlns:a16="http://schemas.microsoft.com/office/drawing/2014/main" id="{6E52B979-0B97-4DB3-AAB0-11BCCAD17F20}"/>
              </a:ext>
            </a:extLst>
          </p:cNvPr>
          <p:cNvPicPr>
            <a:picLocks noChangeAspect="1"/>
          </p:cNvPicPr>
          <p:nvPr/>
        </p:nvPicPr>
        <p:blipFill>
          <a:blip r:embed="rId2"/>
          <a:stretch>
            <a:fillRect/>
          </a:stretch>
        </p:blipFill>
        <p:spPr>
          <a:xfrm>
            <a:off x="7328449" y="2019781"/>
            <a:ext cx="3949776" cy="3941407"/>
          </a:xfrm>
          <a:prstGeom prst="rect">
            <a:avLst/>
          </a:prstGeom>
        </p:spPr>
      </p:pic>
      <p:sp>
        <p:nvSpPr>
          <p:cNvPr id="6" name="TextBox 5">
            <a:extLst>
              <a:ext uri="{FF2B5EF4-FFF2-40B4-BE49-F238E27FC236}">
                <a16:creationId xmlns="" xmlns:a16="http://schemas.microsoft.com/office/drawing/2014/main" id="{CDCFA94F-9C7E-447A-B189-24C7B93460FA}"/>
              </a:ext>
            </a:extLst>
          </p:cNvPr>
          <p:cNvSpPr txBox="1"/>
          <p:nvPr/>
        </p:nvSpPr>
        <p:spPr>
          <a:xfrm>
            <a:off x="8017565" y="6053162"/>
            <a:ext cx="3048000" cy="372642"/>
          </a:xfrm>
          <a:prstGeom prst="rect">
            <a:avLst/>
          </a:prstGeom>
          <a:noFill/>
        </p:spPr>
        <p:txBody>
          <a:bodyPr wrap="square" rtlCol="0">
            <a:spAutoFit/>
          </a:bodyPr>
          <a:lstStyle/>
          <a:p>
            <a:r>
              <a:rPr lang="en-US" dirty="0"/>
              <a:t>Source: (</a:t>
            </a:r>
            <a:r>
              <a:rPr lang="en-US" dirty="0" err="1"/>
              <a:t>Heyat</a:t>
            </a:r>
            <a:r>
              <a:rPr lang="en-US" dirty="0"/>
              <a:t> et al., 2024)</a:t>
            </a:r>
            <a:endParaRPr lang="en-IN" dirty="0"/>
          </a:p>
        </p:txBody>
      </p:sp>
    </p:spTree>
    <p:extLst>
      <p:ext uri="{BB962C8B-B14F-4D97-AF65-F5344CB8AC3E}">
        <p14:creationId xmlns="" xmlns:p14="http://schemas.microsoft.com/office/powerpoint/2010/main" val="42783517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49EF232-0CA5-495A-9518-FAA3020CE509}"/>
              </a:ext>
            </a:extLst>
          </p:cNvPr>
          <p:cNvSpPr>
            <a:spLocks noGrp="1"/>
          </p:cNvSpPr>
          <p:nvPr>
            <p:ph type="title"/>
          </p:nvPr>
        </p:nvSpPr>
        <p:spPr>
          <a:xfrm>
            <a:off x="913775" y="618518"/>
            <a:ext cx="10364451" cy="812718"/>
          </a:xfrm>
        </p:spPr>
        <p:txBody>
          <a:bodyPr/>
          <a:lstStyle/>
          <a:p>
            <a:r>
              <a:rPr lang="en-US" b="1" dirty="0"/>
              <a:t>Conclusion</a:t>
            </a:r>
            <a:endParaRPr lang="en-IN" dirty="0"/>
          </a:p>
        </p:txBody>
      </p:sp>
      <p:sp>
        <p:nvSpPr>
          <p:cNvPr id="3" name="Content Placeholder 2">
            <a:extLst>
              <a:ext uri="{FF2B5EF4-FFF2-40B4-BE49-F238E27FC236}">
                <a16:creationId xmlns="" xmlns:a16="http://schemas.microsoft.com/office/drawing/2014/main" id="{032CFF16-2FFA-4616-AED0-341FC567EFE3}"/>
              </a:ext>
            </a:extLst>
          </p:cNvPr>
          <p:cNvSpPr>
            <a:spLocks noGrp="1"/>
          </p:cNvSpPr>
          <p:nvPr>
            <p:ph sz="quarter" idx="13"/>
          </p:nvPr>
        </p:nvSpPr>
        <p:spPr>
          <a:xfrm>
            <a:off x="913774" y="2367091"/>
            <a:ext cx="5752069" cy="4113221"/>
          </a:xfrm>
        </p:spPr>
        <p:txBody>
          <a:bodyPr>
            <a:normAutofit fontScale="62500" lnSpcReduction="20000"/>
          </a:bodyPr>
          <a:lstStyle/>
          <a:p>
            <a:r>
              <a:rPr lang="en-US" dirty="0"/>
              <a:t>Depression is a complex long-term condition requiring early identification, accurate assessment, and evidence-based treatment to reduce personal and societal burden (</a:t>
            </a:r>
            <a:r>
              <a:rPr lang="en-US" dirty="0" err="1"/>
              <a:t>Boumans</a:t>
            </a:r>
            <a:r>
              <a:rPr lang="en-US" dirty="0"/>
              <a:t> and </a:t>
            </a:r>
            <a:r>
              <a:rPr lang="en-US" dirty="0" err="1"/>
              <a:t>Dorant</a:t>
            </a:r>
            <a:r>
              <a:rPr lang="en-US" dirty="0"/>
              <a:t>, 2020).</a:t>
            </a:r>
          </a:p>
          <a:p>
            <a:r>
              <a:rPr lang="en-US" dirty="0"/>
              <a:t>Effective management relies on multidisciplinary care guided by UK frameworks such as </a:t>
            </a:r>
            <a:r>
              <a:rPr lang="en-US" b="1" dirty="0"/>
              <a:t>NICE</a:t>
            </a:r>
            <a:r>
              <a:rPr lang="en-US" dirty="0"/>
              <a:t>, the </a:t>
            </a:r>
            <a:r>
              <a:rPr lang="en-US" b="1" dirty="0"/>
              <a:t>House of Care model</a:t>
            </a:r>
            <a:r>
              <a:rPr lang="en-US" dirty="0"/>
              <a:t>, and the </a:t>
            </a:r>
            <a:r>
              <a:rPr lang="en-US" b="1" dirty="0"/>
              <a:t>Comprehensive Model of Personalised Care</a:t>
            </a:r>
            <a:r>
              <a:rPr lang="en-US" dirty="0"/>
              <a:t>.</a:t>
            </a:r>
          </a:p>
          <a:p>
            <a:r>
              <a:rPr lang="en-US" dirty="0"/>
              <a:t>Pharmacological, psychological, social, and community-based interventions must be tailored to individual needs to improve long-term outcomes and prevent relapse.</a:t>
            </a:r>
          </a:p>
          <a:p>
            <a:r>
              <a:rPr lang="en-US" dirty="0"/>
              <a:t>Co-productive, person-</a:t>
            </a:r>
            <a:r>
              <a:rPr lang="en-US" dirty="0" err="1"/>
              <a:t>centred</a:t>
            </a:r>
            <a:r>
              <a:rPr lang="en-US" dirty="0"/>
              <a:t> care—built on shared decision-making, empathy, and collaborative planning—enhances engagement, autonomy, and recovery (Mills, </a:t>
            </a:r>
            <a:r>
              <a:rPr lang="en-US" dirty="0" err="1"/>
              <a:t>Balz</a:t>
            </a:r>
            <a:r>
              <a:rPr lang="en-US" dirty="0"/>
              <a:t> and Price, 2023).</a:t>
            </a:r>
          </a:p>
          <a:p>
            <a:r>
              <a:rPr lang="en-US" dirty="0"/>
              <a:t>Strengthening </a:t>
            </a:r>
            <a:r>
              <a:rPr lang="en-US" dirty="0" err="1"/>
              <a:t>personalised</a:t>
            </a:r>
            <a:r>
              <a:rPr lang="en-US" dirty="0"/>
              <a:t> care components, improving access to support, and addressing comorbidities remain essential for improving wellbeing and quality of life for people living with depression.</a:t>
            </a:r>
          </a:p>
          <a:p>
            <a:endParaRPr lang="en-IN" dirty="0"/>
          </a:p>
        </p:txBody>
      </p:sp>
      <p:pic>
        <p:nvPicPr>
          <p:cNvPr id="5" name="Picture 4">
            <a:extLst>
              <a:ext uri="{FF2B5EF4-FFF2-40B4-BE49-F238E27FC236}">
                <a16:creationId xmlns="" xmlns:a16="http://schemas.microsoft.com/office/drawing/2014/main" id="{2F5B21AD-AD35-4E56-866B-8989B204A797}"/>
              </a:ext>
            </a:extLst>
          </p:cNvPr>
          <p:cNvPicPr>
            <a:picLocks noChangeAspect="1"/>
          </p:cNvPicPr>
          <p:nvPr/>
        </p:nvPicPr>
        <p:blipFill>
          <a:blip r:embed="rId2"/>
          <a:stretch>
            <a:fillRect/>
          </a:stretch>
        </p:blipFill>
        <p:spPr>
          <a:xfrm>
            <a:off x="6782975" y="3021288"/>
            <a:ext cx="5087866" cy="2518121"/>
          </a:xfrm>
          <a:prstGeom prst="rect">
            <a:avLst/>
          </a:prstGeom>
        </p:spPr>
      </p:pic>
      <p:sp>
        <p:nvSpPr>
          <p:cNvPr id="6" name="TextBox 5">
            <a:extLst>
              <a:ext uri="{FF2B5EF4-FFF2-40B4-BE49-F238E27FC236}">
                <a16:creationId xmlns="" xmlns:a16="http://schemas.microsoft.com/office/drawing/2014/main" id="{E343C323-82A6-4E73-BDF7-3BA651680655}"/>
              </a:ext>
            </a:extLst>
          </p:cNvPr>
          <p:cNvSpPr txBox="1"/>
          <p:nvPr/>
        </p:nvSpPr>
        <p:spPr>
          <a:xfrm>
            <a:off x="6782975" y="5741648"/>
            <a:ext cx="5337519" cy="738664"/>
          </a:xfrm>
          <a:prstGeom prst="rect">
            <a:avLst/>
          </a:prstGeom>
          <a:noFill/>
        </p:spPr>
        <p:txBody>
          <a:bodyPr wrap="square" rtlCol="0">
            <a:spAutoFit/>
          </a:bodyPr>
          <a:lstStyle/>
          <a:p>
            <a:r>
              <a:rPr lang="en-US" sz="1400" dirty="0"/>
              <a:t>Source: (Circles of depression and BA based on the theoretical framework of depression by </a:t>
            </a:r>
            <a:r>
              <a:rPr lang="en-US" sz="1400" dirty="0" err="1"/>
              <a:t>Lewinsohn</a:t>
            </a:r>
            <a:r>
              <a:rPr lang="en-US" sz="1400" dirty="0"/>
              <a:t> et al [14,15]. BA: behavioral activation.)</a:t>
            </a:r>
            <a:endParaRPr lang="en-IN" sz="1400" dirty="0"/>
          </a:p>
        </p:txBody>
      </p:sp>
    </p:spTree>
    <p:extLst>
      <p:ext uri="{BB962C8B-B14F-4D97-AF65-F5344CB8AC3E}">
        <p14:creationId xmlns="" xmlns:p14="http://schemas.microsoft.com/office/powerpoint/2010/main" val="82036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775B47E-6E4B-4EB4-B4A4-6ADE442B99EF}"/>
              </a:ext>
            </a:extLst>
          </p:cNvPr>
          <p:cNvSpPr>
            <a:spLocks noGrp="1"/>
          </p:cNvSpPr>
          <p:nvPr>
            <p:ph type="title"/>
          </p:nvPr>
        </p:nvSpPr>
        <p:spPr>
          <a:xfrm>
            <a:off x="913774" y="167943"/>
            <a:ext cx="10364451" cy="653691"/>
          </a:xfrm>
        </p:spPr>
        <p:txBody>
          <a:bodyPr>
            <a:normAutofit/>
          </a:bodyPr>
          <a:lstStyle/>
          <a:p>
            <a:r>
              <a:rPr lang="en-US" b="1" dirty="0"/>
              <a:t>References List</a:t>
            </a:r>
            <a:endParaRPr lang="en-IN" b="1" dirty="0"/>
          </a:p>
        </p:txBody>
      </p:sp>
      <p:sp>
        <p:nvSpPr>
          <p:cNvPr id="3" name="Content Placeholder 2">
            <a:extLst>
              <a:ext uri="{FF2B5EF4-FFF2-40B4-BE49-F238E27FC236}">
                <a16:creationId xmlns="" xmlns:a16="http://schemas.microsoft.com/office/drawing/2014/main" id="{1AA468C0-FA89-440C-AD1E-F123A4E06D4B}"/>
              </a:ext>
            </a:extLst>
          </p:cNvPr>
          <p:cNvSpPr>
            <a:spLocks noGrp="1"/>
          </p:cNvSpPr>
          <p:nvPr>
            <p:ph sz="quarter" idx="13"/>
          </p:nvPr>
        </p:nvSpPr>
        <p:spPr>
          <a:xfrm>
            <a:off x="212035" y="1033670"/>
            <a:ext cx="11767929" cy="5656387"/>
          </a:xfrm>
        </p:spPr>
        <p:txBody>
          <a:bodyPr>
            <a:noAutofit/>
          </a:bodyPr>
          <a:lstStyle/>
          <a:p>
            <a:r>
              <a:rPr lang="en-IN" sz="850" dirty="0"/>
              <a:t>Akhtar, A., Shafiq, S., Parveen, S., </a:t>
            </a:r>
            <a:r>
              <a:rPr lang="en-IN" sz="850" dirty="0" err="1"/>
              <a:t>Nwofe</a:t>
            </a:r>
            <a:r>
              <a:rPr lang="en-IN" sz="850" dirty="0"/>
              <a:t>, E. and Windle, K. (2024). Exploring the Impact of Cognitive Dysfunction During Recurrent Depression in a Sample of Mid‐to‐Older Age British South Asians: A Qualitative Study. </a:t>
            </a:r>
            <a:r>
              <a:rPr lang="en-IN" sz="850" i="1" dirty="0"/>
              <a:t>Journal of Psychiatric and Mental Health Nursing</a:t>
            </a:r>
            <a:r>
              <a:rPr lang="en-IN" sz="850" dirty="0"/>
              <a:t>. </a:t>
            </a:r>
            <a:r>
              <a:rPr lang="en-IN" sz="850" dirty="0" err="1"/>
              <a:t>doi</a:t>
            </a:r>
            <a:r>
              <a:rPr lang="en-IN" sz="850" dirty="0"/>
              <a:t>: </a:t>
            </a:r>
            <a:r>
              <a:rPr lang="en-IN" sz="850" u="sng" dirty="0">
                <a:hlinkClick r:id="rId2"/>
              </a:rPr>
              <a:t>https://doi.org/10.1111/jpm.13113</a:t>
            </a:r>
            <a:r>
              <a:rPr lang="en-IN" sz="850" dirty="0"/>
              <a:t>.</a:t>
            </a:r>
          </a:p>
          <a:p>
            <a:r>
              <a:rPr lang="en-IN" sz="850" dirty="0"/>
              <a:t>Banach, M., Toth, P.P., </a:t>
            </a:r>
            <a:r>
              <a:rPr lang="en-IN" sz="850" dirty="0" err="1"/>
              <a:t>Bielecka-Dąbrowa</a:t>
            </a:r>
            <a:r>
              <a:rPr lang="en-IN" sz="850" dirty="0"/>
              <a:t>, A. and </a:t>
            </a:r>
            <a:r>
              <a:rPr lang="en-IN" sz="850" dirty="0" err="1"/>
              <a:t>Lewek</a:t>
            </a:r>
            <a:r>
              <a:rPr lang="en-IN" sz="850" dirty="0"/>
              <a:t>, J. (2024). Primary and secondary cardiovascular prevention: Recent advances. </a:t>
            </a:r>
            <a:r>
              <a:rPr lang="en-IN" sz="850" i="1" dirty="0" err="1"/>
              <a:t>Kardiologia</a:t>
            </a:r>
            <a:r>
              <a:rPr lang="en-IN" sz="850" i="1" dirty="0"/>
              <a:t> </a:t>
            </a:r>
            <a:r>
              <a:rPr lang="en-IN" sz="850" i="1" dirty="0" err="1"/>
              <a:t>polska</a:t>
            </a:r>
            <a:r>
              <a:rPr lang="en-IN" sz="850" dirty="0"/>
              <a:t>, [online] 82(12), pp.1200–1210. </a:t>
            </a:r>
            <a:r>
              <a:rPr lang="en-IN" sz="850" dirty="0" err="1"/>
              <a:t>doi</a:t>
            </a:r>
            <a:r>
              <a:rPr lang="en-IN" sz="850" dirty="0"/>
              <a:t>: </a:t>
            </a:r>
            <a:r>
              <a:rPr lang="en-IN" sz="850" u="sng" dirty="0">
                <a:hlinkClick r:id="rId3"/>
              </a:rPr>
              <a:t>https://doi.org/10.33963/v.phj.103997</a:t>
            </a:r>
            <a:r>
              <a:rPr lang="en-IN" sz="850" dirty="0"/>
              <a:t>.</a:t>
            </a:r>
          </a:p>
          <a:p>
            <a:r>
              <a:rPr lang="en-IN" sz="850" dirty="0" err="1"/>
              <a:t>Boumans</a:t>
            </a:r>
            <a:r>
              <a:rPr lang="en-IN" sz="850" dirty="0"/>
              <a:t>, N.P.G. and </a:t>
            </a:r>
            <a:r>
              <a:rPr lang="en-IN" sz="850" dirty="0" err="1"/>
              <a:t>Dorant</a:t>
            </a:r>
            <a:r>
              <a:rPr lang="en-IN" sz="850" dirty="0"/>
              <a:t>, E. (2020). The relationships of job and family demands and job and family resources with family caregivers’ strain. </a:t>
            </a:r>
            <a:r>
              <a:rPr lang="en-IN" sz="850" i="1" dirty="0"/>
              <a:t>Scandinavian Journal of Caring Sciences</a:t>
            </a:r>
            <a:r>
              <a:rPr lang="en-IN" sz="850" dirty="0"/>
              <a:t>, 35(2). </a:t>
            </a:r>
            <a:r>
              <a:rPr lang="en-IN" sz="850" dirty="0" err="1"/>
              <a:t>doi</a:t>
            </a:r>
            <a:r>
              <a:rPr lang="en-IN" sz="850" dirty="0"/>
              <a:t>: </a:t>
            </a:r>
            <a:r>
              <a:rPr lang="en-IN" sz="850" u="sng" dirty="0">
                <a:hlinkClick r:id="rId4"/>
              </a:rPr>
              <a:t>https://doi.org/10.1111/scs.12873</a:t>
            </a:r>
            <a:r>
              <a:rPr lang="en-IN" sz="850" dirty="0"/>
              <a:t>.</a:t>
            </a:r>
          </a:p>
          <a:p>
            <a:r>
              <a:rPr lang="en-IN" sz="850" dirty="0"/>
              <a:t>Carrier, J., Jones, A.E. and Newbury, G. (2022). Care coordination and the role of multi-disciplinary teams. </a:t>
            </a:r>
            <a:r>
              <a:rPr lang="en-IN" sz="850" i="1" dirty="0"/>
              <a:t>Routledge eBooks</a:t>
            </a:r>
            <a:r>
              <a:rPr lang="en-IN" sz="850" dirty="0"/>
              <a:t>, [online] pp.35–49. </a:t>
            </a:r>
            <a:r>
              <a:rPr lang="en-IN" sz="850" dirty="0" err="1"/>
              <a:t>doi</a:t>
            </a:r>
            <a:r>
              <a:rPr lang="en-IN" sz="850" dirty="0"/>
              <a:t>: </a:t>
            </a:r>
            <a:r>
              <a:rPr lang="en-IN" sz="850" u="sng" dirty="0">
                <a:hlinkClick r:id="rId5"/>
              </a:rPr>
              <a:t>https://doi.org/10.4324/9781003020653-3</a:t>
            </a:r>
            <a:r>
              <a:rPr lang="en-IN" sz="850" dirty="0"/>
              <a:t>.</a:t>
            </a:r>
          </a:p>
          <a:p>
            <a:r>
              <a:rPr lang="en-IN" sz="850" dirty="0"/>
              <a:t>Delgadillo, J., Ali, S., Fleck, K., Agnew, C., Southgate, A., Parkhouse, L., Cohen, Z.D., </a:t>
            </a:r>
            <a:r>
              <a:rPr lang="en-IN" sz="850" dirty="0" err="1"/>
              <a:t>DeRubeis</a:t>
            </a:r>
            <a:r>
              <a:rPr lang="en-IN" sz="850" dirty="0"/>
              <a:t>, R.J. and </a:t>
            </a:r>
            <a:r>
              <a:rPr lang="en-IN" sz="850" dirty="0" err="1"/>
              <a:t>Barkham</a:t>
            </a:r>
            <a:r>
              <a:rPr lang="en-IN" sz="850" dirty="0"/>
              <a:t>, M. (2021). Stratified Care vs Stepped Care for Depression. </a:t>
            </a:r>
            <a:r>
              <a:rPr lang="en-IN" sz="850" i="1" dirty="0"/>
              <a:t>JAMA Psychiatry</a:t>
            </a:r>
            <a:r>
              <a:rPr lang="en-IN" sz="850" dirty="0"/>
              <a:t>, 79(2). </a:t>
            </a:r>
            <a:r>
              <a:rPr lang="en-IN" sz="850" dirty="0" err="1"/>
              <a:t>doi</a:t>
            </a:r>
            <a:r>
              <a:rPr lang="en-IN" sz="850" dirty="0"/>
              <a:t>: </a:t>
            </a:r>
            <a:r>
              <a:rPr lang="en-IN" sz="850" u="sng" dirty="0">
                <a:hlinkClick r:id="rId6"/>
              </a:rPr>
              <a:t>https://doi.org/10.1001/jamapsychiatry.2021.3539</a:t>
            </a:r>
            <a:r>
              <a:rPr lang="en-IN" sz="850" dirty="0"/>
              <a:t>.</a:t>
            </a:r>
          </a:p>
          <a:p>
            <a:r>
              <a:rPr lang="en-IN" sz="850" dirty="0"/>
              <a:t>Gurung, M. and </a:t>
            </a:r>
            <a:r>
              <a:rPr lang="en-IN" sz="850" dirty="0" err="1"/>
              <a:t>Shristy</a:t>
            </a:r>
            <a:r>
              <a:rPr lang="en-IN" sz="850" dirty="0"/>
              <a:t>, S. (2023). </a:t>
            </a:r>
            <a:r>
              <a:rPr lang="en-IN" sz="850" i="1" dirty="0"/>
              <a:t>Effect of depression on daily life of adults</a:t>
            </a:r>
            <a:r>
              <a:rPr lang="en-IN" sz="850" dirty="0"/>
              <a:t>. [online] www.theseus.fi. Available at: </a:t>
            </a:r>
            <a:r>
              <a:rPr lang="en-IN" sz="850" u="sng" dirty="0">
                <a:hlinkClick r:id="rId7"/>
              </a:rPr>
              <a:t>https://www.theseus.fi/handle/10024/803607</a:t>
            </a:r>
            <a:r>
              <a:rPr lang="en-IN" sz="850" dirty="0"/>
              <a:t>.</a:t>
            </a:r>
          </a:p>
          <a:p>
            <a:r>
              <a:rPr lang="en-IN" sz="850" dirty="0" err="1"/>
              <a:t>Holod</a:t>
            </a:r>
            <a:r>
              <a:rPr lang="en-IN" sz="850" dirty="0"/>
              <a:t>, A.F., </a:t>
            </a:r>
            <a:r>
              <a:rPr lang="en-IN" sz="850" dirty="0" err="1"/>
              <a:t>Tornwall</a:t>
            </a:r>
            <a:r>
              <a:rPr lang="en-IN" sz="850" dirty="0"/>
              <a:t>, J., </a:t>
            </a:r>
            <a:r>
              <a:rPr lang="en-IN" sz="850" dirty="0" err="1"/>
              <a:t>Teall</a:t>
            </a:r>
            <a:r>
              <a:rPr lang="en-IN" sz="850" dirty="0"/>
              <a:t>, A.M. and </a:t>
            </a:r>
            <a:r>
              <a:rPr lang="en-IN" sz="850" dirty="0" err="1"/>
              <a:t>Overcash</a:t>
            </a:r>
            <a:r>
              <a:rPr lang="en-IN" sz="850" dirty="0"/>
              <a:t>, J. (2024). Competency in trauma-informed care: Empowering advanced practice registered nursing students to adopt a trauma-informed approach during routine health assessment. </a:t>
            </a:r>
            <a:r>
              <a:rPr lang="en-IN" sz="850" i="1" dirty="0"/>
              <a:t>Nurse Education Today</a:t>
            </a:r>
            <a:r>
              <a:rPr lang="en-IN" sz="850" dirty="0"/>
              <a:t>, 144, p.106477. </a:t>
            </a:r>
            <a:r>
              <a:rPr lang="en-IN" sz="850" dirty="0" err="1"/>
              <a:t>doi</a:t>
            </a:r>
            <a:r>
              <a:rPr lang="en-IN" sz="850" dirty="0"/>
              <a:t>: </a:t>
            </a:r>
            <a:r>
              <a:rPr lang="en-IN" sz="850" u="sng" dirty="0">
                <a:hlinkClick r:id="rId8"/>
              </a:rPr>
              <a:t>https://doi.org/10.1016/j.nedt.2024.106477</a:t>
            </a:r>
            <a:r>
              <a:rPr lang="en-IN" sz="850" dirty="0"/>
              <a:t>.</a:t>
            </a:r>
          </a:p>
          <a:p>
            <a:r>
              <a:rPr lang="en-IN" sz="850" dirty="0" err="1"/>
              <a:t>Indridadottir</a:t>
            </a:r>
            <a:r>
              <a:rPr lang="en-IN" sz="850" dirty="0"/>
              <a:t>, O. and </a:t>
            </a:r>
            <a:r>
              <a:rPr lang="en-IN" sz="850" dirty="0" err="1"/>
              <a:t>Nisco</a:t>
            </a:r>
            <a:r>
              <a:rPr lang="en-IN" sz="850" dirty="0"/>
              <a:t>-Madden, J. (2024). Holistic Physical Assessment: A New Framework for Nursing Practice </a:t>
            </a:r>
            <a:r>
              <a:rPr lang="en-IN" sz="850" dirty="0" err="1"/>
              <a:t>Honoring</a:t>
            </a:r>
            <a:r>
              <a:rPr lang="en-IN" sz="850" dirty="0"/>
              <a:t> the Whole Person. </a:t>
            </a:r>
            <a:r>
              <a:rPr lang="en-IN" sz="850" i="1" dirty="0"/>
              <a:t>Journal of holistic nursing</a:t>
            </a:r>
            <a:r>
              <a:rPr lang="en-IN" sz="850" dirty="0"/>
              <a:t>, 43(3). </a:t>
            </a:r>
            <a:r>
              <a:rPr lang="en-IN" sz="850" dirty="0" err="1"/>
              <a:t>doi</a:t>
            </a:r>
            <a:r>
              <a:rPr lang="en-IN" sz="850" dirty="0"/>
              <a:t>: </a:t>
            </a:r>
            <a:r>
              <a:rPr lang="en-IN" sz="850" u="sng" dirty="0">
                <a:hlinkClick r:id="rId9"/>
              </a:rPr>
              <a:t>https://doi.org/10.1177/08980101241261261</a:t>
            </a:r>
            <a:r>
              <a:rPr lang="en-IN" sz="850" dirty="0"/>
              <a:t>.</a:t>
            </a:r>
          </a:p>
          <a:p>
            <a:r>
              <a:rPr lang="en-IN" sz="850" dirty="0"/>
              <a:t>Lim, S., Lee, W.K., Tan, A., Chen, M., Tay, C.T., </a:t>
            </a:r>
            <a:r>
              <a:rPr lang="en-IN" sz="850" dirty="0" err="1"/>
              <a:t>Sood</a:t>
            </a:r>
            <a:r>
              <a:rPr lang="en-IN" sz="850" dirty="0"/>
              <a:t>, S., </a:t>
            </a:r>
            <a:r>
              <a:rPr lang="en-IN" sz="850" dirty="0" err="1"/>
              <a:t>Pirotta</a:t>
            </a:r>
            <a:r>
              <a:rPr lang="en-IN" sz="850" dirty="0"/>
              <a:t>, S., Moran, L.J., </a:t>
            </a:r>
            <a:r>
              <a:rPr lang="en-IN" sz="850" dirty="0" err="1"/>
              <a:t>Daivadanam</a:t>
            </a:r>
            <a:r>
              <a:rPr lang="en-IN" sz="850" dirty="0"/>
              <a:t>, M., </a:t>
            </a:r>
            <a:r>
              <a:rPr lang="en-IN" sz="850" dirty="0" err="1"/>
              <a:t>Busija</a:t>
            </a:r>
            <a:r>
              <a:rPr lang="en-IN" sz="850" dirty="0"/>
              <a:t>, L., </a:t>
            </a:r>
            <a:r>
              <a:rPr lang="en-IN" sz="850" dirty="0" err="1"/>
              <a:t>Skouteris</a:t>
            </a:r>
            <a:r>
              <a:rPr lang="en-IN" sz="850" dirty="0"/>
              <a:t>, H., Awoke, M.A. and Hill, B. (2021). Peer‐supported lifestyle interventions on body weight, energy intake, and physical activity in adults: A systematic review and meta‐analysis. </a:t>
            </a:r>
            <a:r>
              <a:rPr lang="en-IN" sz="850" i="1" dirty="0"/>
              <a:t>Obesity Reviews</a:t>
            </a:r>
            <a:r>
              <a:rPr lang="en-IN" sz="850" dirty="0"/>
              <a:t>, 22(12). </a:t>
            </a:r>
            <a:r>
              <a:rPr lang="en-IN" sz="850" dirty="0" err="1"/>
              <a:t>doi</a:t>
            </a:r>
            <a:r>
              <a:rPr lang="en-IN" sz="850" dirty="0"/>
              <a:t>: </a:t>
            </a:r>
            <a:r>
              <a:rPr lang="en-IN" sz="850" u="sng" dirty="0">
                <a:hlinkClick r:id="rId10"/>
              </a:rPr>
              <a:t>https://doi.org/10.1111/obr.13328</a:t>
            </a:r>
            <a:r>
              <a:rPr lang="en-IN" sz="850" dirty="0"/>
              <a:t>.</a:t>
            </a:r>
          </a:p>
          <a:p>
            <a:r>
              <a:rPr lang="en-IN" sz="850" dirty="0"/>
              <a:t>Ma, Y., Xiang, Q., Yan, C., Liao, H. and Wang, J. (2021). Relationship between chronic diseases and depression: the mediating effect of pain. </a:t>
            </a:r>
            <a:r>
              <a:rPr lang="en-IN" sz="850" i="1" dirty="0"/>
              <a:t>BMC Psychiatry</a:t>
            </a:r>
            <a:r>
              <a:rPr lang="en-IN" sz="850" dirty="0"/>
              <a:t>, 21(1). </a:t>
            </a:r>
            <a:r>
              <a:rPr lang="en-IN" sz="850" dirty="0" err="1"/>
              <a:t>doi</a:t>
            </a:r>
            <a:r>
              <a:rPr lang="en-IN" sz="850" dirty="0"/>
              <a:t>: </a:t>
            </a:r>
            <a:r>
              <a:rPr lang="en-IN" sz="850" u="sng" dirty="0">
                <a:hlinkClick r:id="rId11"/>
              </a:rPr>
              <a:t>https://doi.org/10.1186/s12888-021-03428-3</a:t>
            </a:r>
            <a:r>
              <a:rPr lang="en-IN" sz="850" dirty="0"/>
              <a:t>.</a:t>
            </a:r>
          </a:p>
          <a:p>
            <a:r>
              <a:rPr lang="en-IN" sz="850" dirty="0"/>
              <a:t>Mar, J., </a:t>
            </a:r>
            <a:r>
              <a:rPr lang="en-IN" sz="850" dirty="0" err="1"/>
              <a:t>Larrañaga</a:t>
            </a:r>
            <a:r>
              <a:rPr lang="en-IN" sz="850" dirty="0"/>
              <a:t>, I., </a:t>
            </a:r>
            <a:r>
              <a:rPr lang="en-IN" sz="850" dirty="0" err="1"/>
              <a:t>Ibarrondo</a:t>
            </a:r>
            <a:r>
              <a:rPr lang="en-IN" sz="850" dirty="0"/>
              <a:t>, O., González-Pinto, A., </a:t>
            </a:r>
            <a:r>
              <a:rPr lang="en-IN" sz="850" dirty="0" err="1"/>
              <a:t>Hayas</a:t>
            </a:r>
            <a:r>
              <a:rPr lang="en-IN" sz="850" dirty="0"/>
              <a:t>, C. las, </a:t>
            </a:r>
            <a:r>
              <a:rPr lang="en-IN" sz="850" dirty="0" err="1"/>
              <a:t>Fullaondo</a:t>
            </a:r>
            <a:r>
              <a:rPr lang="en-IN" sz="850" dirty="0"/>
              <a:t>, A., </a:t>
            </a:r>
            <a:r>
              <a:rPr lang="en-IN" sz="850" dirty="0" err="1"/>
              <a:t>Izco-Basurko</a:t>
            </a:r>
            <a:r>
              <a:rPr lang="en-IN" sz="850" dirty="0"/>
              <a:t>, I., Alonso, J., Mateo-Abad, M. and de Manuel, E. (2022). Socioeconomic and gender inequalities in mental disorders among adolescents and young adults. </a:t>
            </a:r>
            <a:r>
              <a:rPr lang="en-IN" sz="850" i="1" dirty="0" err="1"/>
              <a:t>Revista</a:t>
            </a:r>
            <a:r>
              <a:rPr lang="en-IN" sz="850" i="1" dirty="0"/>
              <a:t> de </a:t>
            </a:r>
            <a:r>
              <a:rPr lang="en-IN" sz="850" i="1" dirty="0" err="1"/>
              <a:t>Psiquiatría</a:t>
            </a:r>
            <a:r>
              <a:rPr lang="en-IN" sz="850" i="1" dirty="0"/>
              <a:t> y </a:t>
            </a:r>
            <a:r>
              <a:rPr lang="en-IN" sz="850" i="1" dirty="0" err="1"/>
              <a:t>Salud</a:t>
            </a:r>
            <a:r>
              <a:rPr lang="en-IN" sz="850" i="1" dirty="0"/>
              <a:t> Mental</a:t>
            </a:r>
            <a:r>
              <a:rPr lang="en-IN" sz="850" dirty="0"/>
              <a:t>, 17(2). </a:t>
            </a:r>
            <a:r>
              <a:rPr lang="en-IN" sz="850" dirty="0" err="1"/>
              <a:t>doi</a:t>
            </a:r>
            <a:r>
              <a:rPr lang="en-IN" sz="850" dirty="0"/>
              <a:t>: </a:t>
            </a:r>
            <a:r>
              <a:rPr lang="en-IN" sz="850" u="sng" dirty="0">
                <a:hlinkClick r:id="rId12"/>
              </a:rPr>
              <a:t>https://doi.org/10.1016/j.rpsm.2022.07.001</a:t>
            </a:r>
            <a:r>
              <a:rPr lang="en-IN" sz="850" dirty="0"/>
              <a:t>.</a:t>
            </a:r>
          </a:p>
          <a:p>
            <a:r>
              <a:rPr lang="en-IN" sz="850" dirty="0"/>
              <a:t>Marx, W., </a:t>
            </a:r>
            <a:r>
              <a:rPr lang="en-IN" sz="850" dirty="0" err="1"/>
              <a:t>Penninx</a:t>
            </a:r>
            <a:r>
              <a:rPr lang="en-IN" sz="850" dirty="0"/>
              <a:t>, B.W.J.H., </a:t>
            </a:r>
            <a:r>
              <a:rPr lang="en-IN" sz="850" dirty="0" err="1"/>
              <a:t>Solmi</a:t>
            </a:r>
            <a:r>
              <a:rPr lang="en-IN" sz="850" dirty="0"/>
              <a:t>, M., Furukawa, T.A., Firth, J., Carvalho, A.F. and Berk, M. (2023). Major depressive disorder. </a:t>
            </a:r>
            <a:r>
              <a:rPr lang="en-IN" sz="850" i="1" dirty="0"/>
              <a:t>Nature Reviews Disease Primers</a:t>
            </a:r>
            <a:r>
              <a:rPr lang="en-IN" sz="850" dirty="0"/>
              <a:t>, [online] 9(1), p.44. </a:t>
            </a:r>
            <a:r>
              <a:rPr lang="en-IN" sz="850" dirty="0" err="1"/>
              <a:t>doi</a:t>
            </a:r>
            <a:r>
              <a:rPr lang="en-IN" sz="850" dirty="0"/>
              <a:t>: </a:t>
            </a:r>
            <a:r>
              <a:rPr lang="en-IN" sz="850" u="sng" dirty="0">
                <a:hlinkClick r:id="rId13"/>
              </a:rPr>
              <a:t>https://doi.org/10.1038/s41572-023-00454-1</a:t>
            </a:r>
            <a:r>
              <a:rPr lang="en-IN" sz="850" dirty="0"/>
              <a:t>.</a:t>
            </a:r>
          </a:p>
          <a:p>
            <a:r>
              <a:rPr lang="en-IN" sz="850" dirty="0"/>
              <a:t>Morgan, P. (2024). Bournemouth University Research Online [BURO] - Towards Co-Production: An Exploration of the Impact of Technology on Future Citizenship Alongside People with Mental Health Challenges. </a:t>
            </a:r>
            <a:r>
              <a:rPr lang="en-IN" sz="850" i="1" dirty="0"/>
              <a:t>Bournemouth.ac.uk</a:t>
            </a:r>
            <a:r>
              <a:rPr lang="en-IN" sz="850" dirty="0"/>
              <a:t>. [online] </a:t>
            </a:r>
            <a:r>
              <a:rPr lang="en-IN" sz="850" dirty="0" err="1"/>
              <a:t>doi</a:t>
            </a:r>
            <a:r>
              <a:rPr lang="en-IN" sz="850" dirty="0"/>
              <a:t>: </a:t>
            </a:r>
            <a:r>
              <a:rPr lang="en-IN" sz="850" u="sng" dirty="0">
                <a:hlinkClick r:id="rId14"/>
              </a:rPr>
              <a:t>https://eprints.bournemouth.ac.uk/39950/1/MORGAN%2C%20Phil_Ph.D._2023.pdf</a:t>
            </a:r>
            <a:r>
              <a:rPr lang="en-IN" sz="850" dirty="0"/>
              <a:t>.</a:t>
            </a:r>
          </a:p>
          <a:p>
            <a:r>
              <a:rPr lang="en-IN" sz="850" dirty="0"/>
              <a:t>O’Sullivan, D.J., </a:t>
            </a:r>
            <a:r>
              <a:rPr lang="en-IN" sz="850" dirty="0" err="1"/>
              <a:t>Bearne</a:t>
            </a:r>
            <a:r>
              <a:rPr lang="en-IN" sz="850" dirty="0"/>
              <a:t>, L.M., Harrington, J.M., Cardoso, J.R. and McVeigh, J.G. (2024). The effectiveness of social prescribing in the management of long-term conditions in community-based adults: A systematic review and meta-analysis. </a:t>
            </a:r>
            <a:r>
              <a:rPr lang="en-IN" sz="850" i="1" dirty="0"/>
              <a:t>Clinical rehabilitation</a:t>
            </a:r>
            <a:r>
              <a:rPr lang="en-IN" sz="850" dirty="0"/>
              <a:t>, 38(10). </a:t>
            </a:r>
            <a:r>
              <a:rPr lang="en-IN" sz="850" dirty="0" err="1"/>
              <a:t>doi</a:t>
            </a:r>
            <a:r>
              <a:rPr lang="en-IN" sz="850" dirty="0"/>
              <a:t>: </a:t>
            </a:r>
            <a:r>
              <a:rPr lang="en-IN" sz="850" u="sng" dirty="0">
                <a:hlinkClick r:id="rId15"/>
              </a:rPr>
              <a:t>https://doi.org/10.1177/02692155241258903</a:t>
            </a:r>
            <a:r>
              <a:rPr lang="en-IN" sz="850" dirty="0"/>
              <a:t>.</a:t>
            </a:r>
          </a:p>
        </p:txBody>
      </p:sp>
    </p:spTree>
    <p:extLst>
      <p:ext uri="{BB962C8B-B14F-4D97-AF65-F5344CB8AC3E}">
        <p14:creationId xmlns="" xmlns:p14="http://schemas.microsoft.com/office/powerpoint/2010/main" val="26493107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6BBB385-8A85-405E-B037-AA767A2BBB19}"/>
              </a:ext>
            </a:extLst>
          </p:cNvPr>
          <p:cNvSpPr>
            <a:spLocks noGrp="1"/>
          </p:cNvSpPr>
          <p:nvPr>
            <p:ph type="title"/>
          </p:nvPr>
        </p:nvSpPr>
        <p:spPr>
          <a:xfrm>
            <a:off x="913774" y="141440"/>
            <a:ext cx="10364451" cy="574178"/>
          </a:xfrm>
        </p:spPr>
        <p:txBody>
          <a:bodyPr>
            <a:normAutofit fontScale="90000"/>
          </a:bodyPr>
          <a:lstStyle/>
          <a:p>
            <a:r>
              <a:rPr lang="en-US" b="1" dirty="0"/>
              <a:t>References List</a:t>
            </a:r>
            <a:endParaRPr lang="en-IN" dirty="0"/>
          </a:p>
        </p:txBody>
      </p:sp>
      <p:sp>
        <p:nvSpPr>
          <p:cNvPr id="3" name="Content Placeholder 2">
            <a:extLst>
              <a:ext uri="{FF2B5EF4-FFF2-40B4-BE49-F238E27FC236}">
                <a16:creationId xmlns="" xmlns:a16="http://schemas.microsoft.com/office/drawing/2014/main" id="{ACC858A9-1591-413B-9BD1-8B976E7909B6}"/>
              </a:ext>
            </a:extLst>
          </p:cNvPr>
          <p:cNvSpPr>
            <a:spLocks noGrp="1"/>
          </p:cNvSpPr>
          <p:nvPr>
            <p:ph sz="quarter" idx="13"/>
          </p:nvPr>
        </p:nvSpPr>
        <p:spPr>
          <a:xfrm>
            <a:off x="225287" y="715618"/>
            <a:ext cx="11688417" cy="6000942"/>
          </a:xfrm>
        </p:spPr>
        <p:txBody>
          <a:bodyPr>
            <a:noAutofit/>
          </a:bodyPr>
          <a:lstStyle/>
          <a:p>
            <a:r>
              <a:rPr lang="en-IN" sz="800" dirty="0"/>
              <a:t>Ahmed, S.F., Bin, S., Hassan, M., </a:t>
            </a:r>
            <a:r>
              <a:rPr lang="en-IN" sz="800" dirty="0" err="1"/>
              <a:t>Mahtabin</a:t>
            </a:r>
            <a:r>
              <a:rPr lang="en-IN" sz="800" dirty="0"/>
              <a:t> </a:t>
            </a:r>
            <a:r>
              <a:rPr lang="en-IN" sz="800" dirty="0" err="1"/>
              <a:t>Rodela</a:t>
            </a:r>
            <a:r>
              <a:rPr lang="en-IN" sz="800" dirty="0"/>
              <a:t> </a:t>
            </a:r>
            <a:r>
              <a:rPr lang="en-IN" sz="800" dirty="0" err="1"/>
              <a:t>Rozbu</a:t>
            </a:r>
            <a:r>
              <a:rPr lang="en-IN" sz="800" dirty="0"/>
              <a:t>, </a:t>
            </a:r>
            <a:r>
              <a:rPr lang="en-IN" sz="800" dirty="0" err="1"/>
              <a:t>Taoseef</a:t>
            </a:r>
            <a:r>
              <a:rPr lang="en-IN" sz="800" dirty="0"/>
              <a:t> </a:t>
            </a:r>
            <a:r>
              <a:rPr lang="en-IN" sz="800" dirty="0" err="1"/>
              <a:t>Ishtiak</a:t>
            </a:r>
            <a:r>
              <a:rPr lang="en-IN" sz="800" dirty="0"/>
              <a:t>, </a:t>
            </a:r>
            <a:r>
              <a:rPr lang="en-IN" sz="800" dirty="0" err="1"/>
              <a:t>Rafa</a:t>
            </a:r>
            <a:r>
              <a:rPr lang="en-IN" sz="800" dirty="0"/>
              <a:t>, N., M. </a:t>
            </a:r>
            <a:r>
              <a:rPr lang="en-IN" sz="800" dirty="0" err="1"/>
              <a:t>Mofijur</a:t>
            </a:r>
            <a:r>
              <a:rPr lang="en-IN" sz="800" dirty="0"/>
              <a:t>, Ali and </a:t>
            </a:r>
            <a:r>
              <a:rPr lang="en-IN" sz="800" dirty="0" err="1"/>
              <a:t>Gandomi</a:t>
            </a:r>
            <a:r>
              <a:rPr lang="en-IN" sz="800" dirty="0"/>
              <a:t>, A.H. (2023). Deep learning modelling techniques: current progress, applications, advantages, and challenges. </a:t>
            </a:r>
            <a:r>
              <a:rPr lang="en-IN" sz="800" i="1" dirty="0"/>
              <a:t>Artificial Intelligence Review</a:t>
            </a:r>
            <a:r>
              <a:rPr lang="en-IN" sz="800" dirty="0"/>
              <a:t>, 56(1). </a:t>
            </a:r>
            <a:r>
              <a:rPr lang="en-IN" sz="800" dirty="0" err="1"/>
              <a:t>doi</a:t>
            </a:r>
            <a:r>
              <a:rPr lang="en-IN" sz="800" dirty="0"/>
              <a:t>: </a:t>
            </a:r>
            <a:r>
              <a:rPr lang="en-IN" sz="800" u="sng" dirty="0">
                <a:hlinkClick r:id="rId2"/>
              </a:rPr>
              <a:t>https://doi.org/10.1007/s10462-023-10466-8</a:t>
            </a:r>
            <a:r>
              <a:rPr lang="en-IN" sz="800" dirty="0"/>
              <a:t>. </a:t>
            </a:r>
          </a:p>
          <a:p>
            <a:r>
              <a:rPr lang="en-IN" sz="800" dirty="0"/>
              <a:t>Aponte, H.J. (2021). The soul of therapy: The therapist’s use of self in the therapeutic relationship. </a:t>
            </a:r>
            <a:r>
              <a:rPr lang="en-IN" sz="800" i="1" dirty="0"/>
              <a:t>Contemporary Family Therapy</a:t>
            </a:r>
            <a:r>
              <a:rPr lang="en-IN" sz="800" dirty="0"/>
              <a:t>, [online] 44(2), pp.136–143. </a:t>
            </a:r>
            <a:r>
              <a:rPr lang="en-IN" sz="800" dirty="0" err="1"/>
              <a:t>doi</a:t>
            </a:r>
            <a:r>
              <a:rPr lang="en-IN" sz="800" dirty="0"/>
              <a:t>: </a:t>
            </a:r>
            <a:r>
              <a:rPr lang="en-IN" sz="800" u="sng" dirty="0">
                <a:hlinkClick r:id="rId3"/>
              </a:rPr>
              <a:t>https://doi.org/10.1007/s10591-021-09614-5</a:t>
            </a:r>
            <a:r>
              <a:rPr lang="en-IN" sz="800" dirty="0"/>
              <a:t>. </a:t>
            </a:r>
          </a:p>
          <a:p>
            <a:r>
              <a:rPr lang="en-IN" sz="800" dirty="0"/>
              <a:t>Crowe, C., Liu, L., </a:t>
            </a:r>
            <a:r>
              <a:rPr lang="en-IN" sz="800" dirty="0" err="1"/>
              <a:t>Bagnarol</a:t>
            </a:r>
            <a:r>
              <a:rPr lang="en-IN" sz="800" dirty="0"/>
              <a:t>, N. and Fried, L. (2022). Loneliness prevention and the role of the Public Health system. </a:t>
            </a:r>
            <a:r>
              <a:rPr lang="en-IN" sz="800" i="1" dirty="0"/>
              <a:t>Perspectives in Public Health</a:t>
            </a:r>
            <a:r>
              <a:rPr lang="en-IN" sz="800" dirty="0"/>
              <a:t>, 144(1), p.175791392211065. </a:t>
            </a:r>
            <a:r>
              <a:rPr lang="en-IN" sz="800" dirty="0" err="1"/>
              <a:t>doi</a:t>
            </a:r>
            <a:r>
              <a:rPr lang="en-IN" sz="800" dirty="0"/>
              <a:t>: </a:t>
            </a:r>
            <a:r>
              <a:rPr lang="en-IN" sz="800" u="sng" dirty="0">
                <a:hlinkClick r:id="rId4"/>
              </a:rPr>
              <a:t>https://doi.org/10.1177/17579139221106579</a:t>
            </a:r>
            <a:r>
              <a:rPr lang="en-IN" sz="800" dirty="0"/>
              <a:t>. </a:t>
            </a:r>
          </a:p>
          <a:p>
            <a:r>
              <a:rPr lang="en-IN" sz="800" dirty="0" err="1"/>
              <a:t>Cuijpers</a:t>
            </a:r>
            <a:r>
              <a:rPr lang="en-IN" sz="800" dirty="0"/>
              <a:t>, P. and Reynolds, C.F. (2021). Increasing the Impact of Prevention of Depression—New Opportunities. </a:t>
            </a:r>
            <a:r>
              <a:rPr lang="en-IN" sz="800" i="1" dirty="0"/>
              <a:t>JAMA Psychiatry</a:t>
            </a:r>
            <a:r>
              <a:rPr lang="en-IN" sz="800" dirty="0"/>
              <a:t>. </a:t>
            </a:r>
            <a:r>
              <a:rPr lang="en-IN" sz="800" dirty="0" err="1"/>
              <a:t>doi</a:t>
            </a:r>
            <a:r>
              <a:rPr lang="en-IN" sz="800" dirty="0"/>
              <a:t>: </a:t>
            </a:r>
            <a:r>
              <a:rPr lang="en-IN" sz="800" u="sng" dirty="0">
                <a:hlinkClick r:id="rId5"/>
              </a:rPr>
              <a:t>https://doi.org/10.1001/jamapsychiatry.2021.3153</a:t>
            </a:r>
            <a:r>
              <a:rPr lang="en-IN" sz="800" dirty="0"/>
              <a:t>. </a:t>
            </a:r>
          </a:p>
          <a:p>
            <a:r>
              <a:rPr lang="en-IN" sz="800" dirty="0"/>
              <a:t>Dijkstra, J.M. and </a:t>
            </a:r>
            <a:r>
              <a:rPr lang="en-IN" sz="800" dirty="0" err="1"/>
              <a:t>Nagatsu</a:t>
            </a:r>
            <a:r>
              <a:rPr lang="en-IN" sz="800" dirty="0"/>
              <a:t>, T. (2021). Cognitive </a:t>
            </a:r>
            <a:r>
              <a:rPr lang="en-IN" sz="800" dirty="0" err="1"/>
              <a:t>behavioral</a:t>
            </a:r>
            <a:r>
              <a:rPr lang="en-IN" sz="800" dirty="0"/>
              <a:t> therapy (CBT), acceptance and commitment therapy (ACT), and Morita therapy (MT); comparison of three established psychotherapies and possible common neural mechanisms of psychotherapies. </a:t>
            </a:r>
            <a:r>
              <a:rPr lang="en-IN" sz="800" i="1" dirty="0"/>
              <a:t>Journal of Neural Transmission</a:t>
            </a:r>
            <a:r>
              <a:rPr lang="en-IN" sz="800" dirty="0"/>
              <a:t>, 129. </a:t>
            </a:r>
            <a:r>
              <a:rPr lang="en-IN" sz="800" dirty="0" err="1"/>
              <a:t>doi</a:t>
            </a:r>
            <a:r>
              <a:rPr lang="en-IN" sz="800" dirty="0"/>
              <a:t>: </a:t>
            </a:r>
            <a:r>
              <a:rPr lang="en-IN" sz="800" u="sng" dirty="0">
                <a:hlinkClick r:id="rId6"/>
              </a:rPr>
              <a:t>https://doi.org/10.1007/s00702-021-02450-9</a:t>
            </a:r>
            <a:r>
              <a:rPr lang="en-IN" sz="800" dirty="0"/>
              <a:t>. </a:t>
            </a:r>
          </a:p>
          <a:p>
            <a:r>
              <a:rPr lang="en-IN" sz="800" dirty="0"/>
              <a:t>Farooq, F. and </a:t>
            </a:r>
            <a:r>
              <a:rPr lang="en-IN" sz="800" dirty="0" err="1"/>
              <a:t>Farhad</a:t>
            </a:r>
            <a:r>
              <a:rPr lang="en-IN" sz="800" dirty="0"/>
              <a:t>, S. (2025). The unseen burden: exploring the lived experiences of mothers caring for individuals with substance use disorder. </a:t>
            </a:r>
            <a:r>
              <a:rPr lang="en-IN" sz="800" i="1" dirty="0"/>
              <a:t>Addiction Research &amp; Theory</a:t>
            </a:r>
            <a:r>
              <a:rPr lang="en-IN" sz="800" dirty="0"/>
              <a:t>, pp.1–13. </a:t>
            </a:r>
            <a:r>
              <a:rPr lang="en-IN" sz="800" dirty="0" err="1"/>
              <a:t>doi</a:t>
            </a:r>
            <a:r>
              <a:rPr lang="en-IN" sz="800" dirty="0"/>
              <a:t>: </a:t>
            </a:r>
            <a:r>
              <a:rPr lang="en-IN" sz="800" u="sng" dirty="0">
                <a:hlinkClick r:id="rId7"/>
              </a:rPr>
              <a:t>https://doi.org/10.1080/16066359.2025.2542779</a:t>
            </a:r>
            <a:r>
              <a:rPr lang="en-IN" sz="800" dirty="0"/>
              <a:t>. </a:t>
            </a:r>
          </a:p>
          <a:p>
            <a:r>
              <a:rPr lang="en-IN" sz="800" dirty="0"/>
              <a:t>Li, C., Yang, F., Yang, B.X., Chen, W., Wang, Q., Huang, H., Liu, Q., Luo, D., Wang, X.Q. and </a:t>
            </a:r>
            <a:r>
              <a:rPr lang="en-IN" sz="800" dirty="0" err="1"/>
              <a:t>Ruan</a:t>
            </a:r>
            <a:r>
              <a:rPr lang="en-IN" sz="800" dirty="0"/>
              <a:t>, J. (2022). Experiences and challenges faced by community mental health workers when providing care to people with mental illness: a qualitative study. </a:t>
            </a:r>
            <a:r>
              <a:rPr lang="en-IN" sz="800" i="1" dirty="0"/>
              <a:t>BMC Psychiatry</a:t>
            </a:r>
            <a:r>
              <a:rPr lang="en-IN" sz="800" dirty="0"/>
              <a:t>, [online] 22(1). </a:t>
            </a:r>
            <a:r>
              <a:rPr lang="en-IN" sz="800" dirty="0" err="1"/>
              <a:t>doi</a:t>
            </a:r>
            <a:r>
              <a:rPr lang="en-IN" sz="800" dirty="0"/>
              <a:t>: </a:t>
            </a:r>
            <a:r>
              <a:rPr lang="en-IN" sz="800" u="sng" dirty="0">
                <a:hlinkClick r:id="rId8"/>
              </a:rPr>
              <a:t>https://doi.org/10.1186/s12888-022-04252-z</a:t>
            </a:r>
            <a:r>
              <a:rPr lang="en-IN" sz="800" dirty="0"/>
              <a:t>. </a:t>
            </a:r>
          </a:p>
          <a:p>
            <a:r>
              <a:rPr lang="en-IN" sz="800" dirty="0"/>
              <a:t>Maisel, P., Baum, E. and Donner-</a:t>
            </a:r>
            <a:r>
              <a:rPr lang="en-IN" sz="800" dirty="0" err="1"/>
              <a:t>Banzhoff</a:t>
            </a:r>
            <a:r>
              <a:rPr lang="en-IN" sz="800" dirty="0"/>
              <a:t>, N. (2021). Fatigue as the chief complaint. </a:t>
            </a:r>
            <a:r>
              <a:rPr lang="en-IN" sz="800" i="1" dirty="0" err="1"/>
              <a:t>Deutsches</a:t>
            </a:r>
            <a:r>
              <a:rPr lang="en-IN" sz="800" i="1" dirty="0"/>
              <a:t> </a:t>
            </a:r>
            <a:r>
              <a:rPr lang="en-IN" sz="800" i="1" dirty="0" err="1"/>
              <a:t>Aerzteblatt</a:t>
            </a:r>
            <a:r>
              <a:rPr lang="en-IN" sz="800" i="1" dirty="0"/>
              <a:t> Online</a:t>
            </a:r>
            <a:r>
              <a:rPr lang="en-IN" sz="800" dirty="0"/>
              <a:t>, [online] 118(33-34). </a:t>
            </a:r>
            <a:r>
              <a:rPr lang="en-IN" sz="800" dirty="0" err="1"/>
              <a:t>doi</a:t>
            </a:r>
            <a:r>
              <a:rPr lang="en-IN" sz="800" dirty="0"/>
              <a:t>: </a:t>
            </a:r>
            <a:r>
              <a:rPr lang="en-IN" sz="800" u="sng" dirty="0">
                <a:hlinkClick r:id="rId9"/>
              </a:rPr>
              <a:t>https://doi.org/10.3238/arztebl.m2021.0192</a:t>
            </a:r>
            <a:r>
              <a:rPr lang="en-IN" sz="800" dirty="0"/>
              <a:t>. </a:t>
            </a:r>
          </a:p>
          <a:p>
            <a:r>
              <a:rPr lang="en-IN" sz="800" dirty="0"/>
              <a:t>Mills, M.T., </a:t>
            </a:r>
            <a:r>
              <a:rPr lang="en-IN" sz="800" dirty="0" err="1"/>
              <a:t>Balz</a:t>
            </a:r>
            <a:r>
              <a:rPr lang="en-IN" sz="800" dirty="0"/>
              <a:t>, M. and Price, D.M. (2023). Implementing Strengths-Based Dialogue to Reframe Clinical Education and Community Engagement. </a:t>
            </a:r>
            <a:r>
              <a:rPr lang="en-IN" sz="800" i="1" dirty="0"/>
              <a:t>Perspectives of the ASHA Special Interest Groups</a:t>
            </a:r>
            <a:r>
              <a:rPr lang="en-IN" sz="800" dirty="0"/>
              <a:t>, 8(5), pp.1055–1064. </a:t>
            </a:r>
            <a:r>
              <a:rPr lang="en-IN" sz="800" dirty="0" err="1"/>
              <a:t>doi</a:t>
            </a:r>
            <a:r>
              <a:rPr lang="en-IN" sz="800" dirty="0"/>
              <a:t>: </a:t>
            </a:r>
            <a:r>
              <a:rPr lang="en-IN" sz="800" u="sng" dirty="0">
                <a:hlinkClick r:id="rId10"/>
              </a:rPr>
              <a:t>https://doi.org/10.1044/2023_persp-23-00018</a:t>
            </a:r>
            <a:r>
              <a:rPr lang="en-IN" sz="800" dirty="0"/>
              <a:t>. </a:t>
            </a:r>
          </a:p>
          <a:p>
            <a:r>
              <a:rPr lang="en-IN" sz="800" dirty="0" err="1"/>
              <a:t>Petrou</a:t>
            </a:r>
            <a:r>
              <a:rPr lang="en-IN" sz="800" dirty="0"/>
              <a:t>, C., Jameel, L., </a:t>
            </a:r>
            <a:r>
              <a:rPr lang="en-IN" sz="800" dirty="0" err="1"/>
              <a:t>Nahabedian</a:t>
            </a:r>
            <a:r>
              <a:rPr lang="en-IN" sz="800" dirty="0"/>
              <a:t>, N. and Kane, F. (2023). A call for digital inclusion initiatives in mental health services: An integrative review. </a:t>
            </a:r>
            <a:r>
              <a:rPr lang="en-IN" sz="800" i="1" dirty="0"/>
              <a:t>Journal of Psychiatric and Mental Health Nursing</a:t>
            </a:r>
            <a:r>
              <a:rPr lang="en-IN" sz="800" dirty="0"/>
              <a:t>, 30(5). </a:t>
            </a:r>
            <a:r>
              <a:rPr lang="en-IN" sz="800" dirty="0" err="1"/>
              <a:t>doi</a:t>
            </a:r>
            <a:r>
              <a:rPr lang="en-IN" sz="800" dirty="0"/>
              <a:t>: </a:t>
            </a:r>
            <a:r>
              <a:rPr lang="en-IN" sz="800" u="sng" dirty="0">
                <a:hlinkClick r:id="rId11"/>
              </a:rPr>
              <a:t>https://doi.org/10.1111/jpm.12931</a:t>
            </a:r>
            <a:r>
              <a:rPr lang="en-IN" sz="800" dirty="0"/>
              <a:t>. </a:t>
            </a:r>
          </a:p>
          <a:p>
            <a:r>
              <a:rPr lang="en-IN" sz="800" dirty="0"/>
              <a:t>Scott, E.C.S. and Hoskin, P.J. (2024). Health inequalities in cancer care: a literature review of pathways to diagnosis in the United Kingdom. </a:t>
            </a:r>
            <a:r>
              <a:rPr lang="en-IN" sz="800" i="1" dirty="0" err="1"/>
              <a:t>EClinicalMedicine</a:t>
            </a:r>
            <a:r>
              <a:rPr lang="en-IN" sz="800" dirty="0"/>
              <a:t>, [online] 76(102864), pp.102864–102864. </a:t>
            </a:r>
            <a:r>
              <a:rPr lang="en-IN" sz="800" dirty="0" err="1"/>
              <a:t>doi</a:t>
            </a:r>
            <a:r>
              <a:rPr lang="en-IN" sz="800" dirty="0"/>
              <a:t>: </a:t>
            </a:r>
            <a:r>
              <a:rPr lang="en-IN" sz="800" u="sng" dirty="0">
                <a:hlinkClick r:id="rId12"/>
              </a:rPr>
              <a:t>https://doi.org/10.1016/j.eclinm.2024.102864</a:t>
            </a:r>
            <a:r>
              <a:rPr lang="en-IN" sz="800" dirty="0"/>
              <a:t>. </a:t>
            </a:r>
          </a:p>
          <a:p>
            <a:r>
              <a:rPr lang="en-IN" sz="800" dirty="0"/>
              <a:t>Singh, V., Kumar, A. and Gupta, S. (2022). Mental Health Prevention and Promotion—a Narrative Review. </a:t>
            </a:r>
            <a:r>
              <a:rPr lang="en-IN" sz="800" i="1" dirty="0"/>
              <a:t>Frontiers in Psychiatry</a:t>
            </a:r>
            <a:r>
              <a:rPr lang="en-IN" sz="800" dirty="0"/>
              <a:t>, [online] 13(13). </a:t>
            </a:r>
            <a:r>
              <a:rPr lang="en-IN" sz="800" dirty="0" err="1"/>
              <a:t>doi</a:t>
            </a:r>
            <a:r>
              <a:rPr lang="en-IN" sz="800" dirty="0"/>
              <a:t>: </a:t>
            </a:r>
            <a:r>
              <a:rPr lang="en-IN" sz="800" u="sng" dirty="0">
                <a:hlinkClick r:id="rId13"/>
              </a:rPr>
              <a:t>https://doi.org/10.3389/fpsyt.2022.898009</a:t>
            </a:r>
            <a:r>
              <a:rPr lang="en-IN" sz="800" dirty="0"/>
              <a:t>. </a:t>
            </a:r>
          </a:p>
          <a:p>
            <a:r>
              <a:rPr lang="en-IN" sz="800" dirty="0"/>
              <a:t>Suresh, S., </a:t>
            </a:r>
            <a:r>
              <a:rPr lang="en-IN" sz="800" dirty="0" err="1"/>
              <a:t>Ankul</a:t>
            </a:r>
            <a:r>
              <a:rPr lang="en-IN" sz="800" dirty="0"/>
              <a:t> Singh S, </a:t>
            </a:r>
            <a:r>
              <a:rPr lang="en-IN" sz="800" dirty="0" err="1"/>
              <a:t>Rapuru</a:t>
            </a:r>
            <a:r>
              <a:rPr lang="en-IN" sz="800" dirty="0"/>
              <a:t> </a:t>
            </a:r>
            <a:r>
              <a:rPr lang="en-IN" sz="800" dirty="0" err="1"/>
              <a:t>Rushendran</a:t>
            </a:r>
            <a:r>
              <a:rPr lang="en-IN" sz="800" dirty="0"/>
              <a:t>, </a:t>
            </a:r>
            <a:r>
              <a:rPr lang="en-IN" sz="800" dirty="0" err="1"/>
              <a:t>Ankul</a:t>
            </a:r>
            <a:r>
              <a:rPr lang="en-IN" sz="800" dirty="0"/>
              <a:t> Singh S and Prajapati, B.G. (2023). Alzheimer’s disease: the role of extrinsic factors in its development, an investigation of the environmental enigma. </a:t>
            </a:r>
            <a:r>
              <a:rPr lang="en-IN" sz="800" i="1" dirty="0"/>
              <a:t>Frontiers in Neurology</a:t>
            </a:r>
            <a:r>
              <a:rPr lang="en-IN" sz="800" dirty="0"/>
              <a:t>, 14. </a:t>
            </a:r>
            <a:r>
              <a:rPr lang="en-IN" sz="800" dirty="0" err="1"/>
              <a:t>doi</a:t>
            </a:r>
            <a:r>
              <a:rPr lang="en-IN" sz="800" dirty="0"/>
              <a:t>: </a:t>
            </a:r>
            <a:r>
              <a:rPr lang="en-IN" sz="800" u="sng" dirty="0">
                <a:hlinkClick r:id="rId14"/>
              </a:rPr>
              <a:t>https://doi.org/10.3389/fneur.2023.1303111</a:t>
            </a:r>
            <a:r>
              <a:rPr lang="en-IN" sz="800" dirty="0"/>
              <a:t>. </a:t>
            </a:r>
          </a:p>
          <a:p>
            <a:r>
              <a:rPr lang="en-IN" sz="800" dirty="0" err="1"/>
              <a:t>Turesheva</a:t>
            </a:r>
            <a:r>
              <a:rPr lang="en-IN" sz="800" dirty="0"/>
              <a:t>, A., </a:t>
            </a:r>
            <a:r>
              <a:rPr lang="en-IN" sz="800" dirty="0" err="1"/>
              <a:t>Aimagambetova</a:t>
            </a:r>
            <a:r>
              <a:rPr lang="en-IN" sz="800" dirty="0"/>
              <a:t>, G., </a:t>
            </a:r>
            <a:r>
              <a:rPr lang="en-IN" sz="800" dirty="0" err="1"/>
              <a:t>Ukybassova</a:t>
            </a:r>
            <a:r>
              <a:rPr lang="en-IN" sz="800" dirty="0"/>
              <a:t>, T., Marat, A., </a:t>
            </a:r>
            <a:r>
              <a:rPr lang="en-IN" sz="800" dirty="0" err="1"/>
              <a:t>Kanabekova</a:t>
            </a:r>
            <a:r>
              <a:rPr lang="en-IN" sz="800" dirty="0"/>
              <a:t>, P., </a:t>
            </a:r>
            <a:r>
              <a:rPr lang="en-IN" sz="800" dirty="0" err="1"/>
              <a:t>Kaldygulova</a:t>
            </a:r>
            <a:r>
              <a:rPr lang="en-IN" sz="800" dirty="0"/>
              <a:t>, L., </a:t>
            </a:r>
            <a:r>
              <a:rPr lang="en-IN" sz="800" dirty="0" err="1"/>
              <a:t>Amanzholkyzy</a:t>
            </a:r>
            <a:r>
              <a:rPr lang="en-IN" sz="800" dirty="0"/>
              <a:t>, A., </a:t>
            </a:r>
            <a:r>
              <a:rPr lang="en-IN" sz="800" dirty="0" err="1"/>
              <a:t>Ryzhkova</a:t>
            </a:r>
            <a:r>
              <a:rPr lang="en-IN" sz="800" dirty="0"/>
              <a:t>, S., </a:t>
            </a:r>
            <a:r>
              <a:rPr lang="en-IN" sz="800" dirty="0" err="1"/>
              <a:t>Nogay</a:t>
            </a:r>
            <a:r>
              <a:rPr lang="en-IN" sz="800" dirty="0"/>
              <a:t>, A., </a:t>
            </a:r>
            <a:r>
              <a:rPr lang="en-IN" sz="800" dirty="0" err="1"/>
              <a:t>Khamidullina</a:t>
            </a:r>
            <a:r>
              <a:rPr lang="en-IN" sz="800" dirty="0"/>
              <a:t>, Z., </a:t>
            </a:r>
            <a:r>
              <a:rPr lang="en-IN" sz="800" dirty="0" err="1"/>
              <a:t>Ilmaliyeva</a:t>
            </a:r>
            <a:r>
              <a:rPr lang="en-IN" sz="800" dirty="0"/>
              <a:t>, A., </a:t>
            </a:r>
            <a:r>
              <a:rPr lang="en-IN" sz="800" dirty="0" err="1"/>
              <a:t>Almawi</a:t>
            </a:r>
            <a:r>
              <a:rPr lang="en-IN" sz="800" dirty="0"/>
              <a:t>, W.Y. and </a:t>
            </a:r>
            <a:r>
              <a:rPr lang="en-IN" sz="800" dirty="0" err="1"/>
              <a:t>Atageldiyeva</a:t>
            </a:r>
            <a:r>
              <a:rPr lang="en-IN" sz="800" dirty="0"/>
              <a:t>, K. (2023). Recurrent Pregnancy Loss </a:t>
            </a:r>
            <a:r>
              <a:rPr lang="en-IN" sz="800" dirty="0" err="1"/>
              <a:t>Etiology</a:t>
            </a:r>
            <a:r>
              <a:rPr lang="en-IN" sz="800" dirty="0"/>
              <a:t>, Risk Factors, Diagnosis, and Management. Fresh Look into a Full Box. </a:t>
            </a:r>
            <a:r>
              <a:rPr lang="en-IN" sz="800" i="1" dirty="0"/>
              <a:t>Journal of Clinical Medicine</a:t>
            </a:r>
            <a:r>
              <a:rPr lang="en-IN" sz="800" dirty="0"/>
              <a:t>, [online] 12(12), p.4074. </a:t>
            </a:r>
            <a:r>
              <a:rPr lang="en-IN" sz="800" dirty="0" err="1"/>
              <a:t>doi</a:t>
            </a:r>
            <a:r>
              <a:rPr lang="en-IN" sz="800" dirty="0"/>
              <a:t>: </a:t>
            </a:r>
            <a:r>
              <a:rPr lang="en-IN" sz="800" u="sng" dirty="0">
                <a:hlinkClick r:id="rId15"/>
              </a:rPr>
              <a:t>https://doi.org/10.3390/jcm12124074</a:t>
            </a:r>
            <a:r>
              <a:rPr lang="en-IN" sz="800" dirty="0"/>
              <a:t>. </a:t>
            </a:r>
          </a:p>
          <a:p>
            <a:r>
              <a:rPr lang="en-IN" sz="800" dirty="0"/>
              <a:t>Villarreal-</a:t>
            </a:r>
            <a:r>
              <a:rPr lang="en-IN" sz="800" dirty="0" err="1"/>
              <a:t>Zegarra</a:t>
            </a:r>
            <a:r>
              <a:rPr lang="en-IN" sz="800" dirty="0"/>
              <a:t>, D., Barrera-</a:t>
            </a:r>
            <a:r>
              <a:rPr lang="en-IN" sz="800" dirty="0" err="1"/>
              <a:t>Begazo</a:t>
            </a:r>
            <a:r>
              <a:rPr lang="en-IN" sz="800" dirty="0"/>
              <a:t>, J., </a:t>
            </a:r>
            <a:r>
              <a:rPr lang="en-IN" sz="800" dirty="0" err="1"/>
              <a:t>Otazú</a:t>
            </a:r>
            <a:r>
              <a:rPr lang="en-IN" sz="800" dirty="0"/>
              <a:t>-Alfaro, S., Mayo-</a:t>
            </a:r>
            <a:r>
              <a:rPr lang="en-IN" sz="800" dirty="0" err="1"/>
              <a:t>Puchoc</a:t>
            </a:r>
            <a:r>
              <a:rPr lang="en-IN" sz="800" dirty="0"/>
              <a:t>, N., </a:t>
            </a:r>
            <a:r>
              <a:rPr lang="en-IN" sz="800" dirty="0" err="1"/>
              <a:t>Bazo</a:t>
            </a:r>
            <a:r>
              <a:rPr lang="en-IN" sz="800" dirty="0"/>
              <a:t>-Alvarez, J.C. and </a:t>
            </a:r>
            <a:r>
              <a:rPr lang="en-IN" sz="800" dirty="0" err="1"/>
              <a:t>Huarcaya</a:t>
            </a:r>
            <a:r>
              <a:rPr lang="en-IN" sz="800" dirty="0"/>
              <a:t>-Victoria, J. (2023). Sensitivity and specificity of the Patient Health Questionnaire (PHQ-9, PHQ-8, PHQ-2) and General Anxiety Disorder scale (GAD-7, GAD-2) for depression and anxiety diagnosis: a cross-sectional study in a Peruvian hospital population. </a:t>
            </a:r>
            <a:r>
              <a:rPr lang="en-IN" sz="800" i="1" dirty="0"/>
              <a:t>BMJ Open</a:t>
            </a:r>
            <a:r>
              <a:rPr lang="en-IN" sz="800" dirty="0"/>
              <a:t>, [online] 13(9), p.e076193. </a:t>
            </a:r>
            <a:r>
              <a:rPr lang="en-IN" sz="800" dirty="0" err="1"/>
              <a:t>doi</a:t>
            </a:r>
            <a:r>
              <a:rPr lang="en-IN" sz="800" dirty="0"/>
              <a:t>: </a:t>
            </a:r>
            <a:r>
              <a:rPr lang="en-IN" sz="800" u="sng" dirty="0">
                <a:hlinkClick r:id="rId16"/>
              </a:rPr>
              <a:t>https://doi.org/10.1136/bmjopen-2023-076193</a:t>
            </a:r>
            <a:r>
              <a:rPr lang="en-IN" sz="800" dirty="0"/>
              <a:t>. </a:t>
            </a:r>
          </a:p>
          <a:p>
            <a:r>
              <a:rPr lang="en-IN" sz="800" dirty="0"/>
              <a:t>Wong, E., </a:t>
            </a:r>
            <a:r>
              <a:rPr lang="en-IN" sz="800" dirty="0" err="1"/>
              <a:t>Mavondo</a:t>
            </a:r>
            <a:r>
              <a:rPr lang="en-IN" sz="800" dirty="0"/>
              <a:t>, F., Horvat, L., McKinlay, L. and Fisher, J. (2022). Healthcare professionals’ perspective on delivering personalised and holistic care: using the Theoretical Domains Framework. </a:t>
            </a:r>
            <a:r>
              <a:rPr lang="en-IN" sz="800" i="1" dirty="0"/>
              <a:t>BMC Health Services Research</a:t>
            </a:r>
            <a:r>
              <a:rPr lang="en-IN" sz="800" dirty="0"/>
              <a:t>, [online] 22(1). </a:t>
            </a:r>
            <a:r>
              <a:rPr lang="en-IN" sz="800" dirty="0" err="1"/>
              <a:t>doi</a:t>
            </a:r>
            <a:r>
              <a:rPr lang="en-IN" sz="800" dirty="0"/>
              <a:t>: </a:t>
            </a:r>
            <a:r>
              <a:rPr lang="en-IN" sz="800" u="sng" dirty="0">
                <a:hlinkClick r:id="rId17"/>
              </a:rPr>
              <a:t>https://doi.org/10.1186/s12913-022-07630-1</a:t>
            </a:r>
            <a:r>
              <a:rPr lang="en-IN" sz="800" dirty="0"/>
              <a:t>. </a:t>
            </a:r>
          </a:p>
        </p:txBody>
      </p:sp>
    </p:spTree>
    <p:extLst>
      <p:ext uri="{BB962C8B-B14F-4D97-AF65-F5344CB8AC3E}">
        <p14:creationId xmlns="" xmlns:p14="http://schemas.microsoft.com/office/powerpoint/2010/main" val="27271837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DC3F1C2-737E-4AE5-92F8-943115EA7A96}"/>
              </a:ext>
            </a:extLst>
          </p:cNvPr>
          <p:cNvSpPr>
            <a:spLocks noGrp="1"/>
          </p:cNvSpPr>
          <p:nvPr>
            <p:ph type="title"/>
          </p:nvPr>
        </p:nvSpPr>
        <p:spPr>
          <a:xfrm>
            <a:off x="913149" y="194447"/>
            <a:ext cx="10364451" cy="613935"/>
          </a:xfrm>
        </p:spPr>
        <p:txBody>
          <a:bodyPr/>
          <a:lstStyle/>
          <a:p>
            <a:r>
              <a:rPr lang="en-US" b="1" dirty="0"/>
              <a:t>References Of images</a:t>
            </a:r>
            <a:endParaRPr lang="en-IN" b="1" dirty="0"/>
          </a:p>
        </p:txBody>
      </p:sp>
      <p:sp>
        <p:nvSpPr>
          <p:cNvPr id="3" name="Content Placeholder 2">
            <a:extLst>
              <a:ext uri="{FF2B5EF4-FFF2-40B4-BE49-F238E27FC236}">
                <a16:creationId xmlns="" xmlns:a16="http://schemas.microsoft.com/office/drawing/2014/main" id="{69ED7B07-F223-4ECE-B7BF-F8B682E78529}"/>
              </a:ext>
            </a:extLst>
          </p:cNvPr>
          <p:cNvSpPr>
            <a:spLocks noGrp="1"/>
          </p:cNvSpPr>
          <p:nvPr>
            <p:ph sz="quarter" idx="13"/>
          </p:nvPr>
        </p:nvSpPr>
        <p:spPr>
          <a:xfrm>
            <a:off x="184904" y="945240"/>
            <a:ext cx="11820940" cy="5813369"/>
          </a:xfrm>
        </p:spPr>
        <p:txBody>
          <a:bodyPr>
            <a:noAutofit/>
          </a:bodyPr>
          <a:lstStyle/>
          <a:p>
            <a:r>
              <a:rPr lang="en-IN" sz="900" dirty="0"/>
              <a:t>CF (2020). </a:t>
            </a:r>
            <a:r>
              <a:rPr lang="en-IN" sz="900" i="1" dirty="0"/>
              <a:t>The NHS Long Term Plan</a:t>
            </a:r>
            <a:r>
              <a:rPr lang="en-IN" sz="900" dirty="0"/>
              <a:t>. [online] CF. Available at: </a:t>
            </a:r>
            <a:r>
              <a:rPr lang="en-IN" sz="900" u="sng" dirty="0">
                <a:hlinkClick r:id="rId2"/>
              </a:rPr>
              <a:t>https://www.carnallfarrar.com/life-sciences-insights-nhs-long-term-plan-summary/</a:t>
            </a:r>
            <a:r>
              <a:rPr lang="en-IN" sz="900" dirty="0"/>
              <a:t>. </a:t>
            </a:r>
          </a:p>
          <a:p>
            <a:r>
              <a:rPr lang="en-IN" sz="900" dirty="0"/>
              <a:t>Ciel Knowledge (2025). </a:t>
            </a:r>
            <a:r>
              <a:rPr lang="en-IN" sz="900" i="1" dirty="0"/>
              <a:t>Mood Disorders Chapter Notes | Psychiatry - NEET PG</a:t>
            </a:r>
            <a:r>
              <a:rPr lang="en-IN" sz="900" dirty="0"/>
              <a:t>. [online] EDUREV.IN. Available at: </a:t>
            </a:r>
            <a:r>
              <a:rPr lang="en-IN" sz="900" u="sng" dirty="0">
                <a:hlinkClick r:id="rId3"/>
              </a:rPr>
              <a:t>https://edurev.in/t/413747/Chapter-Notes-Mood-Disorders</a:t>
            </a:r>
            <a:r>
              <a:rPr lang="en-IN" sz="900" dirty="0"/>
              <a:t>  [Accessed 6 Dec. 2025].</a:t>
            </a:r>
          </a:p>
          <a:p>
            <a:r>
              <a:rPr lang="en-US" sz="900" dirty="0"/>
              <a:t>Co-creating a strategy for transforming person </a:t>
            </a:r>
            <a:r>
              <a:rPr lang="en-US" sz="900" dirty="0" err="1"/>
              <a:t>centred</a:t>
            </a:r>
            <a:r>
              <a:rPr lang="en-US" sz="900" dirty="0"/>
              <a:t> cultures - Scientific Figure on ResearchGate. Available from: </a:t>
            </a:r>
            <a:r>
              <a:rPr lang="en-US" sz="900" u="sng" dirty="0">
                <a:hlinkClick r:id="rId4"/>
              </a:rPr>
              <a:t>https://www.researchgate.net/figure/Priority-and-actions-on-a-page-Reproduced-with-permission-from-The-Person-Centered_fig4_392413310</a:t>
            </a:r>
            <a:r>
              <a:rPr lang="en-US" sz="900" dirty="0"/>
              <a:t> [accessed 6 Dec 2025]</a:t>
            </a:r>
            <a:endParaRPr lang="en-IN" sz="900" dirty="0"/>
          </a:p>
          <a:p>
            <a:r>
              <a:rPr lang="en-US" sz="900" dirty="0"/>
              <a:t>Diabetes and cardiovascular disease: inter-relation of risk factors and treatment - Scientific Figure on ResearchGate. Available from: </a:t>
            </a:r>
            <a:r>
              <a:rPr lang="en-US" sz="900" u="sng" dirty="0">
                <a:hlinkClick r:id="rId5"/>
              </a:rPr>
              <a:t>https://www.researchgate.net/figure/Mechanism-of-the-pathophysiology-of-cardiomyopathy-of-diabetes_fig3_347422937</a:t>
            </a:r>
            <a:r>
              <a:rPr lang="en-US" sz="900" dirty="0"/>
              <a:t> [accessed 6 Dec 2025]</a:t>
            </a:r>
            <a:endParaRPr lang="en-IN" sz="900" dirty="0"/>
          </a:p>
          <a:p>
            <a:r>
              <a:rPr lang="en-US" sz="900" dirty="0"/>
              <a:t>Examining the Theoretical Framework of Behavioral Activation for Major Depressive Disorder: Smartphone-Based Ecological Momentary Assessment Study - Scientific Figure on ResearchGate. Available from: </a:t>
            </a:r>
            <a:r>
              <a:rPr lang="en-US" sz="900" u="sng" dirty="0">
                <a:hlinkClick r:id="rId6"/>
              </a:rPr>
              <a:t>https://www.researchgate.net/figure/Circles-of-depression-and-BA-based-on-the-theoretical-framework-of-depression-by_fig1_356826644</a:t>
            </a:r>
            <a:r>
              <a:rPr lang="en-US" sz="900" dirty="0"/>
              <a:t> [accessed 6 Dec 2025]</a:t>
            </a:r>
            <a:endParaRPr lang="en-IN" sz="900" dirty="0"/>
          </a:p>
          <a:p>
            <a:r>
              <a:rPr lang="en-US" sz="900" dirty="0"/>
              <a:t>Factors Associated with the Development of Depression and the Influence of Obesity on Depressive Disorders: A Narrative Review - Scientific Figure on ResearchGate. Available from: </a:t>
            </a:r>
            <a:r>
              <a:rPr lang="en-US" sz="900" u="sng" dirty="0">
                <a:hlinkClick r:id="rId7"/>
              </a:rPr>
              <a:t>https://www.researchgate.net/figure/Factors-associated-with-depression-This-figure-illustrates-various-factors-associated_fig1_383681976</a:t>
            </a:r>
            <a:r>
              <a:rPr lang="en-US" sz="900" dirty="0"/>
              <a:t> [accessed 6 Dec 2025]</a:t>
            </a:r>
            <a:endParaRPr lang="en-IN" sz="900" dirty="0"/>
          </a:p>
          <a:p>
            <a:r>
              <a:rPr lang="en-IN" sz="900" dirty="0"/>
              <a:t>gssachin108@gmail.com (2023). </a:t>
            </a:r>
            <a:r>
              <a:rPr lang="en-IN" sz="900" i="1" dirty="0"/>
              <a:t>Classification of Antiparkinsonian Drugs - Pharmacy Freak</a:t>
            </a:r>
            <a:r>
              <a:rPr lang="en-IN" sz="900" dirty="0"/>
              <a:t>. [online] Pharmacy Freak. Available at: </a:t>
            </a:r>
            <a:r>
              <a:rPr lang="en-IN" sz="900" u="sng" dirty="0">
                <a:hlinkClick r:id="rId8"/>
              </a:rPr>
              <a:t>https://pharmacyfreak.com/classification-of-antiparkinsonian-drugs/</a:t>
            </a:r>
            <a:r>
              <a:rPr lang="en-IN" sz="900" dirty="0"/>
              <a:t>. </a:t>
            </a:r>
          </a:p>
          <a:p>
            <a:r>
              <a:rPr lang="en-IN" sz="900" dirty="0" err="1"/>
              <a:t>Heyat</a:t>
            </a:r>
            <a:r>
              <a:rPr lang="en-IN" sz="900" dirty="0"/>
              <a:t>, M.B.B., Akhtar, F., Munir, F., Sultana, A., </a:t>
            </a:r>
            <a:r>
              <a:rPr lang="en-IN" sz="900" dirty="0" err="1"/>
              <a:t>Muaad</a:t>
            </a:r>
            <a:r>
              <a:rPr lang="en-IN" sz="900" dirty="0"/>
              <a:t>, A.Y., Gul, I., </a:t>
            </a:r>
            <a:r>
              <a:rPr lang="en-IN" sz="900" dirty="0" err="1"/>
              <a:t>Sawan</a:t>
            </a:r>
            <a:r>
              <a:rPr lang="en-IN" sz="900" dirty="0"/>
              <a:t>, M., Asghar, W., Iqbal, S.M.A., </a:t>
            </a:r>
            <a:r>
              <a:rPr lang="en-IN" sz="900" dirty="0" err="1"/>
              <a:t>Baig</a:t>
            </a:r>
            <a:r>
              <a:rPr lang="en-IN" sz="900" dirty="0"/>
              <a:t>, A.A., De La Torre </a:t>
            </a:r>
            <a:r>
              <a:rPr lang="en-IN" sz="900" dirty="0" err="1"/>
              <a:t>Díez</a:t>
            </a:r>
            <a:r>
              <a:rPr lang="en-IN" sz="900" dirty="0"/>
              <a:t>, I. and Wu, K. (2024). Unravelling the complexities of depression with medical intelligence: exploring the interplay of genetics, hormones, and brain function. </a:t>
            </a:r>
            <a:r>
              <a:rPr lang="en-IN" sz="900" i="1" dirty="0"/>
              <a:t>Complex &amp; Intelligent Systems</a:t>
            </a:r>
            <a:r>
              <a:rPr lang="en-IN" sz="900" dirty="0"/>
              <a:t>, [online] 10. </a:t>
            </a:r>
            <a:r>
              <a:rPr lang="en-IN" sz="900" dirty="0" err="1"/>
              <a:t>doi</a:t>
            </a:r>
            <a:r>
              <a:rPr lang="en-IN" sz="900" dirty="0"/>
              <a:t>: </a:t>
            </a:r>
            <a:r>
              <a:rPr lang="en-IN" sz="900" u="sng" dirty="0">
                <a:hlinkClick r:id="rId9"/>
              </a:rPr>
              <a:t>https://doi.org/10.1007/s40747-024-01346-x</a:t>
            </a:r>
            <a:r>
              <a:rPr lang="en-IN" sz="900" dirty="0"/>
              <a:t>. </a:t>
            </a:r>
          </a:p>
          <a:p>
            <a:r>
              <a:rPr lang="en-IN" sz="900" dirty="0"/>
              <a:t>NHS (2024). </a:t>
            </a:r>
            <a:r>
              <a:rPr lang="en-IN" sz="900" i="1" dirty="0"/>
              <a:t>What is Personalised Care? The Comprehensive Model and the Six Components - Happy Healthy Lives</a:t>
            </a:r>
            <a:r>
              <a:rPr lang="en-IN" sz="900" dirty="0"/>
              <a:t>. [online] www.happyhealthylives.uk. Available at: </a:t>
            </a:r>
            <a:r>
              <a:rPr lang="en-IN" sz="900" u="sng" dirty="0">
                <a:hlinkClick r:id="rId10"/>
              </a:rPr>
              <a:t>https://www.happyhealthylives.uk/integrated-care-board/resources-and-services/personalising-care-for-our-people/what-is-personalised-care-the-comprehensive-model-and-the-six-components/</a:t>
            </a:r>
            <a:r>
              <a:rPr lang="en-IN" sz="900" dirty="0"/>
              <a:t>. </a:t>
            </a:r>
          </a:p>
          <a:p>
            <a:r>
              <a:rPr lang="en-IN" sz="900" dirty="0"/>
              <a:t>Nurses Revision. (2025). </a:t>
            </a:r>
            <a:r>
              <a:rPr lang="en-IN" sz="900" i="1" dirty="0"/>
              <a:t>Medicine Introduction and General Causes of Disease - Nurses Revision</a:t>
            </a:r>
            <a:r>
              <a:rPr lang="en-IN" sz="900" dirty="0"/>
              <a:t>. [online] Available at: </a:t>
            </a:r>
            <a:r>
              <a:rPr lang="en-IN" sz="900" u="sng" dirty="0">
                <a:hlinkClick r:id="rId11"/>
              </a:rPr>
              <a:t>https://nursesrevisionuganda.com/medicine-introduction-and-general-causes-of-disease/</a:t>
            </a:r>
            <a:r>
              <a:rPr lang="en-IN" sz="900" dirty="0"/>
              <a:t>  [Accessed 6 Dec. 2025].</a:t>
            </a:r>
          </a:p>
          <a:p>
            <a:r>
              <a:rPr lang="en-IN" sz="900" dirty="0"/>
              <a:t>Our World in Data. (2025). </a:t>
            </a:r>
            <a:r>
              <a:rPr lang="en-IN" sz="900" i="1" dirty="0"/>
              <a:t>Coverage of underlying data on the prevalence of major depression</a:t>
            </a:r>
            <a:r>
              <a:rPr lang="en-IN" sz="900" dirty="0"/>
              <a:t>. [online] Available at: </a:t>
            </a:r>
            <a:r>
              <a:rPr lang="en-IN" sz="900" u="sng" dirty="0">
                <a:hlinkClick r:id="rId12"/>
              </a:rPr>
              <a:t>https://ourworldindata.org/grapher/adult-population-covered-in-primary-data-on-the-prevalence-of-major-depression</a:t>
            </a:r>
            <a:r>
              <a:rPr lang="en-IN" sz="900" dirty="0"/>
              <a:t>  [Accessed 6 Dec. 2025].</a:t>
            </a:r>
          </a:p>
          <a:p>
            <a:r>
              <a:rPr lang="en-IN" sz="900" dirty="0" err="1"/>
              <a:t>Pongpak</a:t>
            </a:r>
            <a:r>
              <a:rPr lang="en-IN" sz="900" dirty="0"/>
              <a:t> </a:t>
            </a:r>
            <a:r>
              <a:rPr lang="en-IN" sz="900" dirty="0" err="1"/>
              <a:t>Manoret</a:t>
            </a:r>
            <a:r>
              <a:rPr lang="en-IN" sz="900" dirty="0"/>
              <a:t>, </a:t>
            </a:r>
            <a:r>
              <a:rPr lang="en-IN" sz="900" dirty="0" err="1"/>
              <a:t>Punnatorn</a:t>
            </a:r>
            <a:r>
              <a:rPr lang="en-IN" sz="900" dirty="0"/>
              <a:t> </a:t>
            </a:r>
            <a:r>
              <a:rPr lang="en-IN" sz="900" dirty="0" err="1"/>
              <a:t>Chotipurk</a:t>
            </a:r>
            <a:r>
              <a:rPr lang="en-IN" sz="900" dirty="0"/>
              <a:t>, </a:t>
            </a:r>
            <a:r>
              <a:rPr lang="en-IN" sz="900" dirty="0" err="1"/>
              <a:t>Sompoom</a:t>
            </a:r>
            <a:r>
              <a:rPr lang="en-IN" sz="900" dirty="0"/>
              <a:t> </a:t>
            </a:r>
            <a:r>
              <a:rPr lang="en-IN" sz="900" dirty="0" err="1"/>
              <a:t>Sunpaweravong</a:t>
            </a:r>
            <a:r>
              <a:rPr lang="en-IN" sz="900" dirty="0"/>
              <a:t>, C. </a:t>
            </a:r>
            <a:r>
              <a:rPr lang="en-IN" sz="900" dirty="0" err="1"/>
              <a:t>Jantrachotechatchawan</a:t>
            </a:r>
            <a:r>
              <a:rPr lang="en-IN" sz="900" dirty="0"/>
              <a:t> and </a:t>
            </a:r>
            <a:r>
              <a:rPr lang="en-IN" sz="900" dirty="0" err="1"/>
              <a:t>Kobchai</a:t>
            </a:r>
            <a:r>
              <a:rPr lang="en-IN" sz="900" dirty="0"/>
              <a:t> </a:t>
            </a:r>
            <a:r>
              <a:rPr lang="en-IN" sz="900" dirty="0" err="1"/>
              <a:t>Duangrattanalert</a:t>
            </a:r>
            <a:r>
              <a:rPr lang="en-IN" sz="900" dirty="0"/>
              <a:t> (2021). </a:t>
            </a:r>
            <a:r>
              <a:rPr lang="en-IN" sz="900" i="1" dirty="0"/>
              <a:t>Automatic Detection of Depression from Stratified Samples of Audio Data</a:t>
            </a:r>
            <a:r>
              <a:rPr lang="en-IN" sz="900" dirty="0"/>
              <a:t>. [online] arXiv.org. Available at: https://www.semanticscholar.org/paper/Automatic-Detection-of-Depression-from-Stratified-Manoret-Chotipurk/2bfd97148839548f1789e1cd80d0ec415a1e8fe7 [Accessed 6 Dec. 2025].</a:t>
            </a:r>
          </a:p>
          <a:p>
            <a:r>
              <a:rPr lang="en-IN" sz="900" dirty="0"/>
              <a:t>Singh, S. (2025). </a:t>
            </a:r>
            <a:r>
              <a:rPr lang="en-IN" sz="900" i="1" dirty="0"/>
              <a:t>Level of prevention</a:t>
            </a:r>
            <a:r>
              <a:rPr lang="en-IN" sz="900" dirty="0"/>
              <a:t>. [online] </a:t>
            </a:r>
            <a:r>
              <a:rPr lang="en-IN" sz="900" dirty="0" err="1"/>
              <a:t>Slideshare</a:t>
            </a:r>
            <a:r>
              <a:rPr lang="en-IN" sz="900" dirty="0"/>
              <a:t>. Available at: </a:t>
            </a:r>
            <a:r>
              <a:rPr lang="en-IN" sz="900" u="sng" dirty="0">
                <a:hlinkClick r:id="rId13"/>
              </a:rPr>
              <a:t>https://www.slideshare.net/slideshow/level-of-prevention-234899146/234899146#4</a:t>
            </a:r>
            <a:r>
              <a:rPr lang="en-IN" sz="900" dirty="0"/>
              <a:t> [Accessed 6 Dec. 2025].</a:t>
            </a:r>
          </a:p>
          <a:p>
            <a:r>
              <a:rPr lang="en-IN" sz="900" dirty="0"/>
              <a:t>Wells, A. (2024). </a:t>
            </a:r>
            <a:r>
              <a:rPr lang="en-IN" sz="900" i="1" dirty="0"/>
              <a:t>What we know about Keir </a:t>
            </a:r>
            <a:r>
              <a:rPr lang="en-IN" sz="900" i="1" dirty="0" err="1"/>
              <a:t>Starmer’s</a:t>
            </a:r>
            <a:r>
              <a:rPr lang="en-IN" sz="900" i="1" dirty="0"/>
              <a:t> plan for the NHS</a:t>
            </a:r>
            <a:r>
              <a:rPr lang="en-IN" sz="900" dirty="0"/>
              <a:t>. [online] Yahoo News. Available at: </a:t>
            </a:r>
            <a:r>
              <a:rPr lang="en-IN" sz="900" u="sng" dirty="0">
                <a:hlinkClick r:id="rId14"/>
              </a:rPr>
              <a:t>https://uk.news.yahoo.com/keir-starmer-nhs-speech-what-we-know-113809979.html</a:t>
            </a:r>
            <a:r>
              <a:rPr lang="en-IN" sz="900" dirty="0"/>
              <a:t> [Accessed 6 Dec. 2025].</a:t>
            </a:r>
          </a:p>
          <a:p>
            <a:pPr marL="0" indent="0">
              <a:buNone/>
            </a:pPr>
            <a:endParaRPr lang="en-IN" sz="900" dirty="0"/>
          </a:p>
        </p:txBody>
      </p:sp>
    </p:spTree>
    <p:extLst>
      <p:ext uri="{BB962C8B-B14F-4D97-AF65-F5344CB8AC3E}">
        <p14:creationId xmlns="" xmlns:p14="http://schemas.microsoft.com/office/powerpoint/2010/main" val="87172742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Droplet</Template>
  <TotalTime>0</TotalTime>
  <Words>3925</Words>
  <Application>Microsoft Office PowerPoint</Application>
  <PresentationFormat>Custom</PresentationFormat>
  <Paragraphs>167</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Droplet</vt:lpstr>
      <vt:lpstr>Depression – A Long-Term Condition</vt:lpstr>
      <vt:lpstr>Introduction &amp; Rationale</vt:lpstr>
      <vt:lpstr>Overview: Definition &amp; Aetiology</vt:lpstr>
      <vt:lpstr>Symptoms &amp; Course of Illness</vt:lpstr>
      <vt:lpstr>Prevalence: UK &amp; Global</vt:lpstr>
      <vt:lpstr>Economic &amp; Social Burden</vt:lpstr>
      <vt:lpstr>Diagnosis &amp; Initial Assessment</vt:lpstr>
      <vt:lpstr>Management: UK Guidance Overview</vt:lpstr>
      <vt:lpstr>Models &amp; Frameworks for Depression</vt:lpstr>
      <vt:lpstr>Prevention of Depression</vt:lpstr>
      <vt:lpstr>Personalised Care: Six Components</vt:lpstr>
      <vt:lpstr>Treatment Options in the UK</vt:lpstr>
      <vt:lpstr>Comorbidities</vt:lpstr>
      <vt:lpstr>Co-productive, Person-Centred Care</vt:lpstr>
      <vt:lpstr>Conclusion &amp; Future Recommendations</vt:lpstr>
      <vt:lpstr>Conclusion</vt:lpstr>
      <vt:lpstr>References List</vt:lpstr>
      <vt:lpstr>References List</vt:lpstr>
      <vt:lpstr>References Of images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2025-11-29T08:31:23Z</dcterms:created>
  <dcterms:modified xsi:type="dcterms:W3CDTF">2025-12-10T09:54:17Z</dcterms:modified>
</cp:coreProperties>
</file>