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12.xml" ContentType="application/vnd.openxmlformats-officedocument.theme+xml"/>
  <Override PartName="/ppt/slideLayouts/slideLayout37.xml" ContentType="application/vnd.openxmlformats-officedocument.presentationml.slideLayout+xml"/>
  <Override PartName="/ppt/theme/theme13.xml" ContentType="application/vnd.openxmlformats-officedocument.theme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14.xml" ContentType="application/vnd.openxmlformats-officedocument.theme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15.xml" ContentType="application/vnd.openxmlformats-officedocument.theme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6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theme/theme17.xml" ContentType="application/vnd.openxmlformats-officedocument.theme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theme/theme18.xml" ContentType="application/vnd.openxmlformats-officedocument.theme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theme/theme19.xml" ContentType="application/vnd.openxmlformats-officedocument.theme+xml"/>
  <Override PartName="/ppt/slideLayouts/slideLayout77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56"/>
  </p:notesMasterIdLst>
  <p:sldIdLst>
    <p:sldId id="719" r:id="rId24"/>
    <p:sldId id="301" r:id="rId25"/>
    <p:sldId id="554" r:id="rId26"/>
    <p:sldId id="559" r:id="rId27"/>
    <p:sldId id="557" r:id="rId28"/>
    <p:sldId id="590" r:id="rId29"/>
    <p:sldId id="558" r:id="rId30"/>
    <p:sldId id="593" r:id="rId31"/>
    <p:sldId id="561" r:id="rId32"/>
    <p:sldId id="594" r:id="rId33"/>
    <p:sldId id="562" r:id="rId34"/>
    <p:sldId id="625" r:id="rId35"/>
    <p:sldId id="564" r:id="rId36"/>
    <p:sldId id="563" r:id="rId37"/>
    <p:sldId id="575" r:id="rId38"/>
    <p:sldId id="605" r:id="rId39"/>
    <p:sldId id="606" r:id="rId40"/>
    <p:sldId id="607" r:id="rId41"/>
    <p:sldId id="608" r:id="rId42"/>
    <p:sldId id="609" r:id="rId43"/>
    <p:sldId id="673" r:id="rId44"/>
    <p:sldId id="610" r:id="rId45"/>
    <p:sldId id="611" r:id="rId46"/>
    <p:sldId id="612" r:id="rId47"/>
    <p:sldId id="613" r:id="rId48"/>
    <p:sldId id="614" r:id="rId49"/>
    <p:sldId id="615" r:id="rId50"/>
    <p:sldId id="617" r:id="rId51"/>
    <p:sldId id="616" r:id="rId52"/>
    <p:sldId id="690" r:id="rId53"/>
    <p:sldId id="670" r:id="rId54"/>
    <p:sldId id="721" r:id="rId5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2B7833A-6F87-4674-A4A7-ED29CDCC4EA8}" v="4" dt="2023-06-09T10:29:41.71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782"/>
    <p:restoredTop sz="77253"/>
  </p:normalViewPr>
  <p:slideViewPr>
    <p:cSldViewPr snapToGrid="0">
      <p:cViewPr varScale="1">
        <p:scale>
          <a:sx n="78" d="100"/>
          <a:sy n="78" d="100"/>
        </p:scale>
        <p:origin x="777" y="54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slide" Target="slides/slide16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slide" Target="slides/slide19.xml"/><Relationship Id="rId47" Type="http://schemas.openxmlformats.org/officeDocument/2006/relationships/slide" Target="slides/slide24.xml"/><Relationship Id="rId50" Type="http://schemas.openxmlformats.org/officeDocument/2006/relationships/slide" Target="slides/slide27.xml"/><Relationship Id="rId55" Type="http://schemas.openxmlformats.org/officeDocument/2006/relationships/slide" Target="slides/slide32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6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slide" Target="slides/slide17.xml"/><Relationship Id="rId45" Type="http://schemas.openxmlformats.org/officeDocument/2006/relationships/slide" Target="slides/slide22.xml"/><Relationship Id="rId53" Type="http://schemas.openxmlformats.org/officeDocument/2006/relationships/slide" Target="slides/slide30.xml"/><Relationship Id="rId58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61" Type="http://schemas.microsoft.com/office/2015/10/relationships/revisionInfo" Target="revisionInfo.xml"/><Relationship Id="rId19" Type="http://schemas.openxmlformats.org/officeDocument/2006/relationships/slideMaster" Target="slideMasters/slideMaster1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slide" Target="slides/slide20.xml"/><Relationship Id="rId48" Type="http://schemas.openxmlformats.org/officeDocument/2006/relationships/slide" Target="slides/slide25.xml"/><Relationship Id="rId56" Type="http://schemas.openxmlformats.org/officeDocument/2006/relationships/notesMaster" Target="notesMasters/notesMaster1.xml"/><Relationship Id="rId8" Type="http://schemas.openxmlformats.org/officeDocument/2006/relationships/slideMaster" Target="slideMasters/slideMaster5.xml"/><Relationship Id="rId51" Type="http://schemas.openxmlformats.org/officeDocument/2006/relationships/slide" Target="slides/slide28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46" Type="http://schemas.openxmlformats.org/officeDocument/2006/relationships/slide" Target="slides/slide23.xml"/><Relationship Id="rId59" Type="http://schemas.openxmlformats.org/officeDocument/2006/relationships/theme" Target="theme/theme1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8.xml"/><Relationship Id="rId54" Type="http://schemas.openxmlformats.org/officeDocument/2006/relationships/slide" Target="slides/slide3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49" Type="http://schemas.openxmlformats.org/officeDocument/2006/relationships/slide" Target="slides/slide26.xml"/><Relationship Id="rId57" Type="http://schemas.openxmlformats.org/officeDocument/2006/relationships/presProps" Target="presProps.xml"/><Relationship Id="rId10" Type="http://schemas.openxmlformats.org/officeDocument/2006/relationships/slideMaster" Target="slideMasters/slideMaster7.xml"/><Relationship Id="rId31" Type="http://schemas.openxmlformats.org/officeDocument/2006/relationships/slide" Target="slides/slide8.xml"/><Relationship Id="rId44" Type="http://schemas.openxmlformats.org/officeDocument/2006/relationships/slide" Target="slides/slide21.xml"/><Relationship Id="rId52" Type="http://schemas.openxmlformats.org/officeDocument/2006/relationships/slide" Target="slides/slide29.xml"/><Relationship Id="rId60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04/12/2023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6331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397EFB74-496C-4CDD-B623-F5299970556E}" type="datetime1">
              <a:rPr lang="en-GB" smtClean="0"/>
              <a:t>04/12/2023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11 / Fundamentals of Electrical and Electronic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4B15F3-196F-40EC-9798-1541C907A032}" type="datetime1">
              <a:rPr lang="en-GB" smtClean="0"/>
              <a:t>04/12/2023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11 / 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B9524DF1-A6D7-4A1C-B19D-53FC73DD2571}" type="datetime1">
              <a:rPr lang="en-GB" smtClean="0"/>
              <a:t>04/12/2023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11 / Fundamentals of Electrical and Electronic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A40FB7C6-D1C6-45F3-9419-1CE1A9D84EF5}" type="datetime1">
              <a:rPr lang="en-GB" smtClean="0"/>
              <a:t>04/12/2023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11 / Fundamentals of Electrical and Electronic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FB7350-C81D-4B56-BDB7-65E8054E69A6}" type="datetime1">
              <a:rPr lang="en-GB" smtClean="0"/>
              <a:t>04/12/2023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11 / 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B6EB370-3372-4FD2-979E-3E1993636377}" type="datetime1">
              <a:rPr lang="en-GB" smtClean="0"/>
              <a:t>04/12/2023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11 / Fundamentals of Electrical and Electronic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816C58C7-F870-4BF6-ABFD-3259D73CD721}" type="datetime1">
              <a:rPr lang="en-GB" noProof="0" smtClean="0"/>
              <a:t>04/12/2023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– 11 / Fundamentals of Electrical and Electronic Systems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D166824B-9A49-4FD1-BF3C-096CC0E7B326}" type="datetime1">
              <a:rPr lang="en-GB" smtClean="0"/>
              <a:t>04/12/2023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11 / Fundamentals of Electrical and Electronic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A12FC0-03B2-42B5-A8BC-F4AE309AA28B}" type="datetime1">
              <a:rPr lang="en-GB" smtClean="0"/>
              <a:t>04/12/2023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11 / 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16AE643D-E76D-4674-ADDE-E02590081461}" type="datetime1">
              <a:rPr lang="en-GB" smtClean="0"/>
              <a:t>04/12/2023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11 / Fundamentals of Electrical and Electronic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F20EF51B-E929-482B-94AF-70645BD1157F}" type="datetime1">
              <a:rPr lang="en-GB" noProof="0" smtClean="0"/>
              <a:t>04/12/2023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– 11 / Fundamentals of Electrical and Electronic Systems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303BB515-CBCC-4C2D-8D05-26814907ABE3}" type="datetime1">
              <a:rPr lang="en-GB" smtClean="0"/>
              <a:t>04/12/2023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11 / Fundamentals of Electrical and Electronic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2A977E-8473-4CDD-8716-BF1D5FC9A1F4}" type="datetime1">
              <a:rPr lang="en-GB" smtClean="0"/>
              <a:t>04/12/2023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11 / 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28DC5A5E-BEF7-4DC1-9475-C102C6170A7A}" type="datetime1">
              <a:rPr lang="en-GB" smtClean="0"/>
              <a:t>04/12/2023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11 / Fundamentals of Electrical and Electronic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D0057A-C6F4-4E64-886B-F64ACBDAC849}" type="datetime1">
              <a:rPr lang="en-GB" smtClean="0"/>
              <a:t>04/12/2023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11 / 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4C123963-32B0-4FA7-9F1F-FCB51E0D2C6D}" type="datetime1">
              <a:rPr lang="en-GB" smtClean="0"/>
              <a:t>04/12/2023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11 / Fundamentals of Electrical and Electronic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F2542F-BFFF-4487-A340-75A99951473A}" type="datetime1">
              <a:rPr lang="en-GB" smtClean="0"/>
              <a:t>04/12/2023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11 / 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9BC019F2-0C4A-4353-AD78-4A4CEF64F543}" type="datetime1">
              <a:rPr lang="en-GB" smtClean="0"/>
              <a:t>04/12/2023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11 / Fundamentals of Electrical and Electronic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522BE147-8CCE-43F5-8983-34189ECE4C1D}" type="datetime1">
              <a:rPr lang="en-GB" noProof="0" smtClean="0"/>
              <a:t>04/12/2023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– 11 / Fundamentals of Electrical and Electronic Systems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EFCE1EAA-1A55-4168-82CE-12EC647A763E}" type="datetime1">
              <a:rPr lang="en-GB" smtClean="0"/>
              <a:t>04/12/2023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11 / Fundamentals of Electrical and Electronic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72CA2-75C6-4D22-B4E8-776DD58BD95B}" type="datetime1">
              <a:rPr lang="en-GB" smtClean="0"/>
              <a:t>04/12/2023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11 / 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07E2DC23-D8D1-4B64-8192-FA584A01E2A7}" type="datetime1">
              <a:rPr lang="en-GB" smtClean="0"/>
              <a:t>04/12/2023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11 / Fundamentals of Electrical and Electronic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4716BA56-125A-4DC2-978D-5F032CFF9118}" type="datetime1">
              <a:rPr lang="en-GB" noProof="0" smtClean="0"/>
              <a:t>04/12/2023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– 11 / Fundamentals of Electrical and Electronic Systems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21B2E738-21D7-4ECD-8981-8B78AAC1C7F4}" type="datetime1">
              <a:rPr lang="en-GB" smtClean="0"/>
              <a:t>04/12/2023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11 / Fundamentals of Electrical and Electronic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D1543E-7194-4868-A9FE-12A811F8585E}" type="datetime1">
              <a:rPr lang="en-GB" smtClean="0"/>
              <a:t>04/12/2023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11 / 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2905C575-81C0-420B-A188-A01A2F6D3A68}" type="datetime1">
              <a:rPr lang="en-GB" smtClean="0"/>
              <a:t>04/12/2023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11 / Fundamentals of Electrical and Electronic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ED815905-973D-4943-B4FF-CD345AA15C41}" type="datetime1">
              <a:rPr lang="en-GB" noProof="0" smtClean="0"/>
              <a:t>04/12/2023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– 11 / Fundamentals of Electrical and Electronic Systems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DAC41EAA-1626-4F87-AB80-7AEF3E86821A}" type="datetime1">
              <a:rPr lang="en-GB" smtClean="0"/>
              <a:t>04/12/2023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11 / Fundamentals of Electrical and Electronic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4CAC1D-E67E-41D3-8A3D-455C0606E9A2}" type="datetime1">
              <a:rPr lang="en-GB" smtClean="0"/>
              <a:t>04/12/2023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11 / 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20FAFE01-40B0-4E58-BDED-02F0A5750A72}" type="datetime1">
              <a:rPr lang="en-GB" smtClean="0"/>
              <a:t>04/12/2023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11 / Fundamentals of Electrical and Electronic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DC337724-DD26-4CE9-A17C-FE8F81BF5AA0}" type="datetime1">
              <a:rPr lang="en-GB" noProof="0" smtClean="0"/>
              <a:t>04/12/2023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– 11 / Fundamentals of Electrical and Electronic Systems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F699E125-2243-4308-A79E-E35322BA905D}" type="datetime1">
              <a:rPr lang="en-GB" smtClean="0"/>
              <a:t>04/12/2023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11 / Fundamentals of Electrical and Electronic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901873-4D44-4DAD-8E0F-57FF5D095C9C}" type="datetime1">
              <a:rPr lang="en-GB" smtClean="0"/>
              <a:t>04/12/2023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11 / 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2B7AF41A-08BD-4A0B-91B7-B2B143EC5686}" type="datetime1">
              <a:rPr lang="en-GB" smtClean="0"/>
              <a:t>04/12/2023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11 / Fundamentals of Electrical and Electronic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85CED688-6F86-4E5B-85F1-2F3F48BC3DED}" type="datetime1">
              <a:rPr lang="en-GB" noProof="0" smtClean="0"/>
              <a:t>04/12/2023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– 11 / Fundamentals of Electrical and Electronic Systems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BC50BE2E-E3A7-4965-8088-9CE997209A42}" type="datetime1">
              <a:rPr lang="en-GB" smtClean="0"/>
              <a:t>04/12/2023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11 / Fundamentals of Electrical and Electronic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9D1126-3D8C-4226-9ED8-15FFED9995C9}" type="datetime1">
              <a:rPr lang="en-GB" smtClean="0"/>
              <a:t>04/12/2023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11 / 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E7073160-F8E7-406D-9DCD-6AB95440AB1E}" type="datetime1">
              <a:rPr lang="en-GB" smtClean="0"/>
              <a:t>04/12/2023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11 / Fundamentals of Electrical and Electronic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5" Type="http://schemas.openxmlformats.org/officeDocument/2006/relationships/image" Target="../media/image13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7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0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39.xml"/><Relationship Id="rId1" Type="http://schemas.openxmlformats.org/officeDocument/2006/relationships/slideLayout" Target="../slideLayouts/slideLayout38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2.xml"/><Relationship Id="rId4" Type="http://schemas.openxmlformats.org/officeDocument/2006/relationships/slideLayout" Target="../slideLayouts/slideLayout41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5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4.xml"/><Relationship Id="rId1" Type="http://schemas.openxmlformats.org/officeDocument/2006/relationships/slideLayout" Target="../slideLayouts/slideLayout43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7.xml"/><Relationship Id="rId4" Type="http://schemas.openxmlformats.org/officeDocument/2006/relationships/slideLayout" Target="../slideLayouts/slideLayout46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0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49.xml"/><Relationship Id="rId1" Type="http://schemas.openxmlformats.org/officeDocument/2006/relationships/slideLayout" Target="../slideLayouts/slideLayout48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2.xml"/><Relationship Id="rId4" Type="http://schemas.openxmlformats.org/officeDocument/2006/relationships/slideLayout" Target="../slideLayouts/slideLayout51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0.xml"/><Relationship Id="rId13" Type="http://schemas.openxmlformats.org/officeDocument/2006/relationships/slideLayout" Target="../slideLayouts/slideLayout65.xml"/><Relationship Id="rId3" Type="http://schemas.openxmlformats.org/officeDocument/2006/relationships/slideLayout" Target="../slideLayouts/slideLayout55.xml"/><Relationship Id="rId7" Type="http://schemas.openxmlformats.org/officeDocument/2006/relationships/slideLayout" Target="../slideLayouts/slideLayout59.xml"/><Relationship Id="rId12" Type="http://schemas.openxmlformats.org/officeDocument/2006/relationships/slideLayout" Target="../slideLayouts/slideLayout64.xml"/><Relationship Id="rId2" Type="http://schemas.openxmlformats.org/officeDocument/2006/relationships/slideLayout" Target="../slideLayouts/slideLayout54.xml"/><Relationship Id="rId1" Type="http://schemas.openxmlformats.org/officeDocument/2006/relationships/slideLayout" Target="../slideLayouts/slideLayout53.xml"/><Relationship Id="rId6" Type="http://schemas.openxmlformats.org/officeDocument/2006/relationships/slideLayout" Target="../slideLayouts/slideLayout58.xml"/><Relationship Id="rId11" Type="http://schemas.openxmlformats.org/officeDocument/2006/relationships/slideLayout" Target="../slideLayouts/slideLayout63.xml"/><Relationship Id="rId5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62.xml"/><Relationship Id="rId4" Type="http://schemas.openxmlformats.org/officeDocument/2006/relationships/slideLayout" Target="../slideLayouts/slideLayout56.xml"/><Relationship Id="rId9" Type="http://schemas.openxmlformats.org/officeDocument/2006/relationships/slideLayout" Target="../slideLayouts/slideLayout61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8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7.xml"/><Relationship Id="rId1" Type="http://schemas.openxmlformats.org/officeDocument/2006/relationships/slideLayout" Target="../slideLayouts/slideLayout66.xml"/><Relationship Id="rId6" Type="http://schemas.openxmlformats.org/officeDocument/2006/relationships/slideLayout" Target="../slideLayouts/slideLayout71.xml"/><Relationship Id="rId5" Type="http://schemas.openxmlformats.org/officeDocument/2006/relationships/slideLayout" Target="../slideLayouts/slideLayout70.xml"/><Relationship Id="rId4" Type="http://schemas.openxmlformats.org/officeDocument/2006/relationships/slideLayout" Target="../slideLayouts/slideLayout69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4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3.xml"/><Relationship Id="rId1" Type="http://schemas.openxmlformats.org/officeDocument/2006/relationships/slideLayout" Target="../slideLayouts/slideLayout72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5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gif"/><Relationship Id="rId1" Type="http://schemas.openxmlformats.org/officeDocument/2006/relationships/slideLayout" Target="../slideLayouts/slideLayout3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3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gif"/><Relationship Id="rId1" Type="http://schemas.openxmlformats.org/officeDocument/2006/relationships/slideLayout" Target="../slideLayouts/slideLayout3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3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gif"/><Relationship Id="rId1" Type="http://schemas.openxmlformats.org/officeDocument/2006/relationships/slideLayout" Target="../slideLayouts/slideLayout3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3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35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35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35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35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35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35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43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89370"/>
            <a:ext cx="5315818" cy="3331157"/>
          </a:xfrm>
        </p:spPr>
        <p:txBody>
          <a:bodyPr/>
          <a:lstStyle/>
          <a:p>
            <a:r>
              <a:rPr lang="en-GB" sz="4800" dirty="0"/>
              <a:t>Fundamentals of Electrical </a:t>
            </a:r>
          </a:p>
          <a:p>
            <a:r>
              <a:rPr lang="en-GB" sz="4800" dirty="0"/>
              <a:t>and Electronic Systems</a:t>
            </a:r>
          </a:p>
          <a:p>
            <a:r>
              <a:rPr lang="en-GB" sz="4800" dirty="0"/>
              <a:t>(ACDA4018)</a:t>
            </a:r>
          </a:p>
          <a:p>
            <a:r>
              <a:rPr lang="en-GB" sz="3600" i="1" dirty="0">
                <a:solidFill>
                  <a:srgbClr val="FFC000"/>
                </a:solidFill>
              </a:rPr>
              <a:t>Lecture </a:t>
            </a:r>
            <a:r>
              <a:rPr lang="en-GB" sz="3600" i="1">
                <a:solidFill>
                  <a:srgbClr val="FFC000"/>
                </a:solidFill>
              </a:rPr>
              <a:t>- 11</a:t>
            </a:r>
            <a:endParaRPr lang="en-GB" sz="3600" i="1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94147" y="-90487"/>
            <a:ext cx="5143548" cy="1325563"/>
          </a:xfrm>
        </p:spPr>
        <p:txBody>
          <a:bodyPr>
            <a:normAutofit/>
          </a:bodyPr>
          <a:lstStyle/>
          <a:p>
            <a:pPr algn="l"/>
            <a:r>
              <a:rPr lang="en-IN" b="1" dirty="0">
                <a:solidFill>
                  <a:schemeClr val="bg1"/>
                </a:solidFill>
                <a:latin typeface="+mn-lt"/>
              </a:rPr>
              <a:t>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379" y="1545701"/>
            <a:ext cx="10821227" cy="4016374"/>
          </a:xfrm>
        </p:spPr>
        <p:txBody>
          <a:bodyPr>
            <a:normAutofit/>
          </a:bodyPr>
          <a:lstStyle/>
          <a:p>
            <a:pPr marL="536575" indent="-536575" algn="just"/>
            <a:r>
              <a:rPr lang="en-IN" sz="4300" b="1" dirty="0"/>
              <a:t>PN Junction Diode</a:t>
            </a:r>
          </a:p>
          <a:p>
            <a:pPr marL="536575" indent="-536575" algn="just"/>
            <a:r>
              <a:rPr lang="en-IN" sz="4300" b="1"/>
              <a:t>Transistor</a:t>
            </a:r>
            <a:endParaRPr lang="en-IN" sz="4300" b="1" dirty="0"/>
          </a:p>
          <a:p>
            <a:pPr marL="536575" indent="-536575" algn="just"/>
            <a:endParaRPr lang="en-IN" sz="4300" b="1" dirty="0"/>
          </a:p>
          <a:p>
            <a:pPr marL="0" indent="0" algn="just">
              <a:buNone/>
            </a:pPr>
            <a:endParaRPr lang="en-IN" sz="2683" dirty="0"/>
          </a:p>
          <a:p>
            <a:pPr marL="354629" lvl="1" indent="-354629" algn="just">
              <a:buFont typeface="Arial"/>
              <a:buChar char="•"/>
            </a:pPr>
            <a:endParaRPr lang="en-IN" sz="3083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6103542" cy="365125"/>
          </a:xfrm>
        </p:spPr>
        <p:txBody>
          <a:bodyPr/>
          <a:lstStyle/>
          <a:p>
            <a:r>
              <a:rPr lang="en-GB"/>
              <a:t>Lecture – 11 / Fundamentals of Electrical and Electronic Systems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571306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5764" y="106829"/>
            <a:ext cx="11594969" cy="1325563"/>
          </a:xfrm>
        </p:spPr>
        <p:txBody>
          <a:bodyPr/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PN junction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11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IN" dirty="0"/>
              <a:t>A junction formed between a sample of P type semiconductor and N type semiconductor is known as </a:t>
            </a:r>
            <a:r>
              <a:rPr lang="en-IN" b="1" dirty="0"/>
              <a:t>PN junction (or) Junction diode</a:t>
            </a:r>
            <a:r>
              <a:rPr lang="en-IN" dirty="0"/>
              <a:t>.</a:t>
            </a:r>
          </a:p>
          <a:p>
            <a:pPr marL="0" indent="0">
              <a:buNone/>
            </a:pPr>
            <a:r>
              <a:rPr lang="en-IN" dirty="0"/>
              <a:t>It has two electrodes</a:t>
            </a:r>
          </a:p>
          <a:p>
            <a:r>
              <a:rPr lang="en-IN" b="1" dirty="0"/>
              <a:t>P</a:t>
            </a:r>
            <a:r>
              <a:rPr lang="en-IN" dirty="0"/>
              <a:t> region named as </a:t>
            </a:r>
            <a:r>
              <a:rPr lang="en-IN" b="1" dirty="0"/>
              <a:t>Anode</a:t>
            </a:r>
          </a:p>
          <a:p>
            <a:r>
              <a:rPr lang="en-IN" b="1" dirty="0"/>
              <a:t>N</a:t>
            </a:r>
            <a:r>
              <a:rPr lang="en-IN" dirty="0"/>
              <a:t> region Named as </a:t>
            </a:r>
            <a:r>
              <a:rPr lang="en-IN" b="1" dirty="0"/>
              <a:t>Cathode 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61249" y="5324555"/>
            <a:ext cx="2764169" cy="8016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42923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6669" y="89216"/>
            <a:ext cx="11594969" cy="1325563"/>
          </a:xfrm>
        </p:spPr>
        <p:txBody>
          <a:bodyPr/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PN junction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11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</a:t>
            </a:fld>
            <a:endParaRPr lang="en-US" dirty="0"/>
          </a:p>
        </p:txBody>
      </p:sp>
      <p:pic>
        <p:nvPicPr>
          <p:cNvPr id="2050" name="Picture 2" descr="Image result for pn junction diode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0106" y="2254330"/>
            <a:ext cx="8299706" cy="27804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829027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8702" y="77118"/>
            <a:ext cx="11594969" cy="1325563"/>
          </a:xfrm>
        </p:spPr>
        <p:txBody>
          <a:bodyPr/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PN junction – Open circuited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11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5</a:t>
            </a:fld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IN" b="1" dirty="0"/>
              <a:t>When no supply is given to the  PN junction diode. </a:t>
            </a:r>
          </a:p>
          <a:p>
            <a:pPr marL="0" indent="0">
              <a:buNone/>
            </a:pPr>
            <a:endParaRPr lang="en-IN" b="1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57095" y="2530723"/>
            <a:ext cx="6279228" cy="34171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673246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9432" y="0"/>
            <a:ext cx="11594969" cy="1325563"/>
          </a:xfrm>
        </p:spPr>
        <p:txBody>
          <a:bodyPr/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PN junction – Open circuited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11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6</a:t>
            </a:fld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50514" y="1600201"/>
            <a:ext cx="10899156" cy="4757490"/>
          </a:xfrm>
        </p:spPr>
        <p:txBody>
          <a:bodyPr>
            <a:normAutofit fontScale="92500" lnSpcReduction="10000"/>
          </a:bodyPr>
          <a:lstStyle/>
          <a:p>
            <a:r>
              <a:rPr lang="en-IN" dirty="0"/>
              <a:t>At the </a:t>
            </a:r>
            <a:r>
              <a:rPr lang="en-IN" b="1" dirty="0"/>
              <a:t>junction</a:t>
            </a:r>
            <a:r>
              <a:rPr lang="en-IN" dirty="0"/>
              <a:t>, </a:t>
            </a:r>
            <a:r>
              <a:rPr lang="en-IN" b="1" dirty="0"/>
              <a:t>electrons in N-type semiconductor </a:t>
            </a:r>
            <a:r>
              <a:rPr lang="en-IN" dirty="0"/>
              <a:t>moves towards </a:t>
            </a:r>
            <a:r>
              <a:rPr lang="en-IN" b="1" dirty="0"/>
              <a:t>holes in P-type region </a:t>
            </a:r>
            <a:r>
              <a:rPr lang="en-IN" dirty="0"/>
              <a:t>and </a:t>
            </a:r>
            <a:r>
              <a:rPr lang="en-IN" b="1" dirty="0"/>
              <a:t>Holes in P-type region </a:t>
            </a:r>
            <a:r>
              <a:rPr lang="en-IN" dirty="0"/>
              <a:t>moves towards </a:t>
            </a:r>
            <a:r>
              <a:rPr lang="en-IN" b="1" dirty="0"/>
              <a:t>the electrons in the N- type region</a:t>
            </a:r>
            <a:r>
              <a:rPr lang="en-IN" dirty="0"/>
              <a:t>.</a:t>
            </a:r>
          </a:p>
          <a:p>
            <a:r>
              <a:rPr lang="en-IN" b="1" dirty="0"/>
              <a:t>Electrons</a:t>
            </a:r>
            <a:r>
              <a:rPr lang="en-IN" dirty="0"/>
              <a:t> from </a:t>
            </a:r>
            <a:r>
              <a:rPr lang="en-IN" b="1" dirty="0"/>
              <a:t>N region diffuse to P region</a:t>
            </a:r>
            <a:r>
              <a:rPr lang="en-IN" dirty="0"/>
              <a:t>, recombine with holes and form negative charge </a:t>
            </a:r>
            <a:r>
              <a:rPr lang="en-IN" b="1" dirty="0"/>
              <a:t>immobile ions</a:t>
            </a:r>
            <a:r>
              <a:rPr lang="en-IN" dirty="0"/>
              <a:t>, near the </a:t>
            </a:r>
            <a:r>
              <a:rPr lang="en-IN" b="1" dirty="0"/>
              <a:t>junction</a:t>
            </a:r>
            <a:r>
              <a:rPr lang="en-IN" dirty="0"/>
              <a:t> of P region.</a:t>
            </a:r>
          </a:p>
          <a:p>
            <a:r>
              <a:rPr lang="en-IN" dirty="0"/>
              <a:t>Similarly, </a:t>
            </a:r>
            <a:r>
              <a:rPr lang="en-IN" b="1" dirty="0"/>
              <a:t>Holes from P region </a:t>
            </a:r>
            <a:r>
              <a:rPr lang="en-IN" dirty="0"/>
              <a:t>diffuse to </a:t>
            </a:r>
            <a:r>
              <a:rPr lang="en-IN" b="1" dirty="0"/>
              <a:t>N region</a:t>
            </a:r>
            <a:r>
              <a:rPr lang="en-IN" dirty="0"/>
              <a:t>, recombine with </a:t>
            </a:r>
            <a:r>
              <a:rPr lang="en-IN" b="1" dirty="0"/>
              <a:t>electrons and from positive charge immobile ions</a:t>
            </a:r>
            <a:r>
              <a:rPr lang="en-IN" dirty="0"/>
              <a:t>, near the junction of </a:t>
            </a:r>
            <a:r>
              <a:rPr lang="en-IN" b="1" dirty="0"/>
              <a:t>N side</a:t>
            </a:r>
            <a:r>
              <a:rPr lang="en-IN" dirty="0"/>
              <a:t>.</a:t>
            </a:r>
          </a:p>
          <a:p>
            <a:r>
              <a:rPr lang="en-IN" dirty="0"/>
              <a:t>These </a:t>
            </a:r>
            <a:r>
              <a:rPr lang="en-IN" b="1" dirty="0"/>
              <a:t>immobile ions forms </a:t>
            </a:r>
            <a:r>
              <a:rPr lang="en-IN" dirty="0"/>
              <a:t>a </a:t>
            </a:r>
            <a:r>
              <a:rPr lang="en-IN" b="1" dirty="0"/>
              <a:t>barrier at the junction</a:t>
            </a:r>
            <a:r>
              <a:rPr lang="en-IN" dirty="0"/>
              <a:t>, which is known as </a:t>
            </a:r>
            <a:r>
              <a:rPr lang="en-IN" b="1" dirty="0"/>
              <a:t>Depletion region or Space charge region</a:t>
            </a:r>
            <a:r>
              <a:rPr lang="en-IN" dirty="0"/>
              <a:t>.</a:t>
            </a:r>
          </a:p>
          <a:p>
            <a:r>
              <a:rPr lang="en-IN" dirty="0"/>
              <a:t>After certain period of time, the </a:t>
            </a:r>
            <a:r>
              <a:rPr lang="en-IN" b="1" dirty="0"/>
              <a:t>negative charge ions</a:t>
            </a:r>
            <a:r>
              <a:rPr lang="en-IN" dirty="0"/>
              <a:t> in the P-region and the </a:t>
            </a:r>
            <a:r>
              <a:rPr lang="en-IN" b="1" dirty="0"/>
              <a:t>Positive charge ions </a:t>
            </a:r>
            <a:r>
              <a:rPr lang="en-IN" dirty="0"/>
              <a:t>in the N-region </a:t>
            </a:r>
            <a:r>
              <a:rPr lang="en-IN" b="1" dirty="0"/>
              <a:t>prevents further charges moving from one region to another.</a:t>
            </a:r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352333127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9163" y="126038"/>
            <a:ext cx="11594969" cy="1325563"/>
          </a:xfrm>
        </p:spPr>
        <p:txBody>
          <a:bodyPr/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PN junction – Biasing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11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7</a:t>
            </a:fld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IN" dirty="0"/>
              <a:t>Voltage can be applied in PN junction diode in two ways to control the width of the depletion region. They are</a:t>
            </a:r>
          </a:p>
          <a:p>
            <a:r>
              <a:rPr lang="en-IN" b="1" dirty="0"/>
              <a:t>Forward biasing</a:t>
            </a:r>
          </a:p>
          <a:p>
            <a:r>
              <a:rPr lang="en-IN" b="1" dirty="0"/>
              <a:t>Reverse Biasing</a:t>
            </a:r>
          </a:p>
          <a:p>
            <a:pPr marL="0" indent="0">
              <a:buNone/>
            </a:pPr>
            <a:r>
              <a:rPr lang="en-IN" dirty="0"/>
              <a:t>When an external voltage is applied to the PN junction in such a way that its cancels the potential barrier and permits the current flow, it is called </a:t>
            </a:r>
            <a:r>
              <a:rPr lang="en-IN" b="1" dirty="0"/>
              <a:t>Biasing</a:t>
            </a:r>
          </a:p>
        </p:txBody>
      </p:sp>
    </p:spTree>
    <p:extLst>
      <p:ext uri="{BB962C8B-B14F-4D97-AF65-F5344CB8AC3E}">
        <p14:creationId xmlns:p14="http://schemas.microsoft.com/office/powerpoint/2010/main" val="309747531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437" y="21740"/>
            <a:ext cx="11594969" cy="1325563"/>
          </a:xfrm>
        </p:spPr>
        <p:txBody>
          <a:bodyPr/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PN junction – Forward biased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11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8</a:t>
            </a:fld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IN" b="1" dirty="0"/>
          </a:p>
        </p:txBody>
      </p:sp>
      <p:pic>
        <p:nvPicPr>
          <p:cNvPr id="3076" name="Picture 4" descr="Image result for pn junction diod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2891" y="1770642"/>
            <a:ext cx="6867136" cy="35931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6268040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4396" y="95353"/>
            <a:ext cx="11594969" cy="1325563"/>
          </a:xfrm>
        </p:spPr>
        <p:txBody>
          <a:bodyPr/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PN junction – Forward biased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11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9</a:t>
            </a:fld>
            <a:endParaRPr lang="en-US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41088" y="2047035"/>
            <a:ext cx="6357038" cy="3915935"/>
          </a:xfrm>
        </p:spPr>
      </p:pic>
    </p:spTree>
    <p:extLst>
      <p:ext uri="{BB962C8B-B14F-4D97-AF65-F5344CB8AC3E}">
        <p14:creationId xmlns:p14="http://schemas.microsoft.com/office/powerpoint/2010/main" val="283655172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9628" y="31094"/>
            <a:ext cx="11594969" cy="1325563"/>
          </a:xfrm>
        </p:spPr>
        <p:txBody>
          <a:bodyPr/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PN junction – Forward biased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11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10</a:t>
            </a:fld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5060" y="1600201"/>
            <a:ext cx="11021896" cy="4757490"/>
          </a:xfrm>
        </p:spPr>
        <p:txBody>
          <a:bodyPr>
            <a:normAutofit fontScale="92500" lnSpcReduction="20000"/>
          </a:bodyPr>
          <a:lstStyle/>
          <a:p>
            <a:r>
              <a:rPr lang="en-IN" dirty="0"/>
              <a:t>Connecting, </a:t>
            </a:r>
            <a:r>
              <a:rPr lang="en-IN" b="1" dirty="0"/>
              <a:t>Positive of battery to P region </a:t>
            </a:r>
            <a:r>
              <a:rPr lang="en-IN" dirty="0"/>
              <a:t>and </a:t>
            </a:r>
            <a:r>
              <a:rPr lang="en-IN" b="1" dirty="0"/>
              <a:t>Negative of battery to N region</a:t>
            </a:r>
            <a:r>
              <a:rPr lang="en-IN" dirty="0"/>
              <a:t> is called </a:t>
            </a:r>
            <a:r>
              <a:rPr lang="en-IN" b="1" dirty="0"/>
              <a:t>Forward biasing</a:t>
            </a:r>
            <a:r>
              <a:rPr lang="en-IN" dirty="0"/>
              <a:t>.</a:t>
            </a:r>
          </a:p>
          <a:p>
            <a:r>
              <a:rPr lang="en-IN" dirty="0"/>
              <a:t>This establishes an </a:t>
            </a:r>
            <a:r>
              <a:rPr lang="en-IN" b="1" dirty="0"/>
              <a:t>electric field opposite to potential barrier</a:t>
            </a:r>
            <a:r>
              <a:rPr lang="en-IN" dirty="0"/>
              <a:t>, So the </a:t>
            </a:r>
            <a:r>
              <a:rPr lang="en-IN" b="1" dirty="0"/>
              <a:t>potential barrier width decreases</a:t>
            </a:r>
            <a:r>
              <a:rPr lang="en-IN" dirty="0"/>
              <a:t>.</a:t>
            </a:r>
          </a:p>
          <a:p>
            <a:r>
              <a:rPr lang="en-IN" b="1" dirty="0"/>
              <a:t>0.3V for Germanium and 0.7V for Silicon</a:t>
            </a:r>
            <a:r>
              <a:rPr lang="en-IN" dirty="0"/>
              <a:t>, is sufficient to completely </a:t>
            </a:r>
            <a:r>
              <a:rPr lang="en-IN" b="1" dirty="0"/>
              <a:t>eliminate the barrier potential</a:t>
            </a:r>
            <a:r>
              <a:rPr lang="en-IN" dirty="0"/>
              <a:t>, thus junction resistance becomes zero.</a:t>
            </a:r>
          </a:p>
          <a:p>
            <a:r>
              <a:rPr lang="en-IN" dirty="0"/>
              <a:t>When the connection is made and the </a:t>
            </a:r>
            <a:r>
              <a:rPr lang="en-IN" b="1" dirty="0"/>
              <a:t>supply is given</a:t>
            </a:r>
            <a:r>
              <a:rPr lang="en-IN" dirty="0"/>
              <a:t>, the </a:t>
            </a:r>
            <a:r>
              <a:rPr lang="en-IN" b="1" dirty="0"/>
              <a:t>holes</a:t>
            </a:r>
            <a:r>
              <a:rPr lang="en-IN" dirty="0"/>
              <a:t> in the P region are repelled by the </a:t>
            </a:r>
            <a:r>
              <a:rPr lang="en-IN" b="1" dirty="0"/>
              <a:t>Positive charges from the positive terminal of the battery.</a:t>
            </a:r>
          </a:p>
          <a:p>
            <a:r>
              <a:rPr lang="en-IN" b="1" dirty="0"/>
              <a:t>Electrons</a:t>
            </a:r>
            <a:r>
              <a:rPr lang="en-IN" dirty="0"/>
              <a:t> in the N region are repelled by the </a:t>
            </a:r>
            <a:r>
              <a:rPr lang="en-IN" b="1" dirty="0"/>
              <a:t>Negative charges from the negative terminal of the battery.</a:t>
            </a:r>
          </a:p>
          <a:p>
            <a:r>
              <a:rPr lang="en-IN" dirty="0"/>
              <a:t>Which drives the electrons and holes towards the junction, which results in the </a:t>
            </a:r>
            <a:r>
              <a:rPr lang="en-IN" b="1" dirty="0"/>
              <a:t>elimination of the barrier potential </a:t>
            </a:r>
            <a:r>
              <a:rPr lang="en-IN" dirty="0"/>
              <a:t>and </a:t>
            </a:r>
            <a:r>
              <a:rPr lang="en-IN" b="1" dirty="0"/>
              <a:t>flow of current across the junction.</a:t>
            </a:r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395204560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3027" y="51221"/>
            <a:ext cx="11594969" cy="1325563"/>
          </a:xfrm>
        </p:spPr>
        <p:txBody>
          <a:bodyPr/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PN junction – reverse biased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11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11</a:t>
            </a:fld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IN" b="1" dirty="0"/>
          </a:p>
        </p:txBody>
      </p:sp>
      <p:pic>
        <p:nvPicPr>
          <p:cNvPr id="6148" name="Picture 4" descr="Image result for pn junction diod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41088" y="2047035"/>
            <a:ext cx="6589678" cy="34549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4572799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8062" y="174665"/>
            <a:ext cx="11594969" cy="1325563"/>
          </a:xfrm>
        </p:spPr>
        <p:txBody>
          <a:bodyPr/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PN junction – reverse biased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Lecture – 11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12</a:t>
            </a:fld>
            <a:endParaRPr lang="en-US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7086" y="1742466"/>
            <a:ext cx="6944948" cy="4278087"/>
          </a:xfrm>
        </p:spPr>
      </p:pic>
    </p:spTree>
    <p:extLst>
      <p:ext uri="{BB962C8B-B14F-4D97-AF65-F5344CB8AC3E}">
        <p14:creationId xmlns:p14="http://schemas.microsoft.com/office/powerpoint/2010/main" val="208353447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8062" y="138311"/>
            <a:ext cx="11594969" cy="1325563"/>
          </a:xfrm>
        </p:spPr>
        <p:txBody>
          <a:bodyPr/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PN junction – reverse biased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11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13</a:t>
            </a:fld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38948" y="1600201"/>
            <a:ext cx="9518663" cy="4869122"/>
          </a:xfrm>
        </p:spPr>
        <p:txBody>
          <a:bodyPr>
            <a:normAutofit fontScale="92500" lnSpcReduction="10000"/>
          </a:bodyPr>
          <a:lstStyle/>
          <a:p>
            <a:r>
              <a:rPr lang="en-IN" b="1" dirty="0"/>
              <a:t>Connecting Positive of battery to N region and Negative of battery to P region is called reverse biasing.</a:t>
            </a:r>
          </a:p>
          <a:p>
            <a:r>
              <a:rPr lang="en-IN" dirty="0"/>
              <a:t>When the connection is made and the </a:t>
            </a:r>
            <a:r>
              <a:rPr lang="en-IN" b="1" dirty="0"/>
              <a:t>supply is given</a:t>
            </a:r>
            <a:r>
              <a:rPr lang="en-IN" dirty="0"/>
              <a:t>, the </a:t>
            </a:r>
            <a:r>
              <a:rPr lang="en-IN" b="1" dirty="0"/>
              <a:t>holes</a:t>
            </a:r>
            <a:r>
              <a:rPr lang="en-IN" dirty="0"/>
              <a:t> in the P region are attracted by the </a:t>
            </a:r>
            <a:r>
              <a:rPr lang="en-IN" b="1" dirty="0"/>
              <a:t>negative charges from the negative terminal of the battery.</a:t>
            </a:r>
          </a:p>
          <a:p>
            <a:r>
              <a:rPr lang="en-IN" b="1" dirty="0"/>
              <a:t>Electrons</a:t>
            </a:r>
            <a:r>
              <a:rPr lang="en-IN" dirty="0"/>
              <a:t> in the N region are attracted by the </a:t>
            </a:r>
            <a:r>
              <a:rPr lang="en-IN" b="1" dirty="0"/>
              <a:t>positive charges from the positive terminal of the battery.</a:t>
            </a:r>
          </a:p>
          <a:p>
            <a:r>
              <a:rPr lang="en-IN" dirty="0"/>
              <a:t>Which drives the electrons and holes away from the junction, which results in the </a:t>
            </a:r>
            <a:r>
              <a:rPr lang="en-IN" b="1" dirty="0"/>
              <a:t>increasing </a:t>
            </a:r>
            <a:r>
              <a:rPr lang="en-IN" dirty="0"/>
              <a:t>in the </a:t>
            </a:r>
            <a:r>
              <a:rPr lang="en-IN" b="1" dirty="0"/>
              <a:t>size </a:t>
            </a:r>
            <a:r>
              <a:rPr lang="en-IN" dirty="0"/>
              <a:t>of the </a:t>
            </a:r>
            <a:r>
              <a:rPr lang="en-IN" b="1" dirty="0"/>
              <a:t>depletion region. </a:t>
            </a:r>
            <a:r>
              <a:rPr lang="en-IN" dirty="0"/>
              <a:t>Hence the </a:t>
            </a:r>
            <a:r>
              <a:rPr lang="en-IN" b="1" dirty="0"/>
              <a:t>resistance increases </a:t>
            </a:r>
            <a:r>
              <a:rPr lang="en-IN" dirty="0"/>
              <a:t>at the</a:t>
            </a:r>
            <a:r>
              <a:rPr lang="en-IN" b="1" dirty="0"/>
              <a:t> depletion region.</a:t>
            </a:r>
          </a:p>
          <a:p>
            <a:r>
              <a:rPr lang="en-IN" dirty="0"/>
              <a:t>After certain time, </a:t>
            </a:r>
            <a:r>
              <a:rPr lang="en-IN" b="1" dirty="0"/>
              <a:t>the junction breaks. </a:t>
            </a:r>
            <a:r>
              <a:rPr lang="en-IN" dirty="0"/>
              <a:t>As a result a s</a:t>
            </a:r>
            <a:r>
              <a:rPr lang="en-IN" b="1" dirty="0"/>
              <a:t>mall current flows </a:t>
            </a:r>
            <a:r>
              <a:rPr lang="en-IN" dirty="0"/>
              <a:t>through it due to </a:t>
            </a:r>
            <a:r>
              <a:rPr lang="en-IN" b="1" dirty="0"/>
              <a:t>minority carriers. This current is called as reverse saturation current.</a:t>
            </a:r>
          </a:p>
        </p:txBody>
      </p:sp>
    </p:spTree>
    <p:extLst>
      <p:ext uri="{BB962C8B-B14F-4D97-AF65-F5344CB8AC3E}">
        <p14:creationId xmlns:p14="http://schemas.microsoft.com/office/powerpoint/2010/main" val="168193349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9847" y="138617"/>
            <a:ext cx="11594969" cy="1325563"/>
          </a:xfrm>
        </p:spPr>
        <p:txBody>
          <a:bodyPr/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VI  characteristics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11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14</a:t>
            </a:fld>
            <a:endParaRPr lang="en-US" dirty="0"/>
          </a:p>
        </p:txBody>
      </p:sp>
      <p:pic>
        <p:nvPicPr>
          <p:cNvPr id="7170" name="Picture 2" descr="Image result for pn junction diode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65857" y="1839740"/>
            <a:ext cx="5817680" cy="42464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4057857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5765" y="210016"/>
            <a:ext cx="11594969" cy="1325563"/>
          </a:xfrm>
        </p:spPr>
        <p:txBody>
          <a:bodyPr/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PN junction diode</a:t>
            </a:r>
          </a:p>
        </p:txBody>
      </p:sp>
      <p:sp>
        <p:nvSpPr>
          <p:cNvPr id="24" name="Content Placeholder 2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IN" b="1" dirty="0"/>
              <a:t>Applications:</a:t>
            </a:r>
          </a:p>
          <a:p>
            <a:r>
              <a:rPr lang="en-IN" dirty="0"/>
              <a:t>Used as switch</a:t>
            </a:r>
          </a:p>
          <a:p>
            <a:r>
              <a:rPr lang="en-IN" dirty="0"/>
              <a:t>Used as rectifier</a:t>
            </a:r>
          </a:p>
          <a:p>
            <a:r>
              <a:rPr lang="en-IN" dirty="0"/>
              <a:t>Detector in RF circuits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11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15</a:t>
            </a:fld>
            <a:endParaRPr lang="en-US" dirty="0"/>
          </a:p>
        </p:txBody>
      </p:sp>
      <p:sp>
        <p:nvSpPr>
          <p:cNvPr id="14338" name="AutoShape 2" descr="Related image"/>
          <p:cNvSpPr>
            <a:spLocks noChangeAspect="1" noChangeArrowheads="1"/>
          </p:cNvSpPr>
          <p:nvPr/>
        </p:nvSpPr>
        <p:spPr bwMode="auto">
          <a:xfrm>
            <a:off x="1390842" y="-130999"/>
            <a:ext cx="276393" cy="276394"/>
          </a:xfrm>
          <a:prstGeom prst="rect">
            <a:avLst/>
          </a:prstGeom>
          <a:noFill/>
        </p:spPr>
        <p:txBody>
          <a:bodyPr vert="horz" wrap="square" lIns="82918" tIns="41459" rIns="82918" bIns="41459" numCol="1" anchor="t" anchorCtr="0" compatLnSpc="1">
            <a:prstTxWarp prst="textNoShape">
              <a:avLst/>
            </a:prstTxWarp>
          </a:bodyPr>
          <a:lstStyle/>
          <a:p>
            <a:endParaRPr lang="en-US" sz="1632"/>
          </a:p>
        </p:txBody>
      </p:sp>
      <p:pic>
        <p:nvPicPr>
          <p:cNvPr id="7" name="Picture 6" descr="Application of diode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31901" y="1600201"/>
            <a:ext cx="4225709" cy="42257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606575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2162" y="106829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Transistors -Introduction</a:t>
            </a:r>
          </a:p>
        </p:txBody>
      </p:sp>
      <p:sp>
        <p:nvSpPr>
          <p:cNvPr id="24" name="Content Placeholder 23"/>
          <p:cNvSpPr>
            <a:spLocks noGrp="1"/>
          </p:cNvSpPr>
          <p:nvPr>
            <p:ph idx="1"/>
          </p:nvPr>
        </p:nvSpPr>
        <p:spPr>
          <a:xfrm>
            <a:off x="564597" y="1600201"/>
            <a:ext cx="10230084" cy="4525963"/>
          </a:xfrm>
        </p:spPr>
        <p:txBody>
          <a:bodyPr>
            <a:normAutofit/>
          </a:bodyPr>
          <a:lstStyle/>
          <a:p>
            <a:r>
              <a:rPr lang="en-IN" dirty="0"/>
              <a:t>The transistor was invented by </a:t>
            </a:r>
            <a:r>
              <a:rPr lang="en-IN" b="1" dirty="0"/>
              <a:t>three scientists  </a:t>
            </a:r>
            <a:r>
              <a:rPr lang="en-IN" dirty="0"/>
              <a:t>(John Bardeen, Walter Brattain and William Shockley) </a:t>
            </a:r>
            <a:r>
              <a:rPr lang="en-IN" b="1" dirty="0"/>
              <a:t>at the Bell Laboratories in 1947</a:t>
            </a:r>
            <a:r>
              <a:rPr lang="en-IN" dirty="0"/>
              <a:t>.</a:t>
            </a:r>
          </a:p>
          <a:p>
            <a:r>
              <a:rPr lang="en-IN" dirty="0"/>
              <a:t>It rapidly replaced the </a:t>
            </a:r>
            <a:r>
              <a:rPr lang="en-IN" b="1" dirty="0"/>
              <a:t>vacuum tube</a:t>
            </a:r>
            <a:r>
              <a:rPr lang="en-IN" dirty="0"/>
              <a:t> as an electronic signal regulator. </a:t>
            </a:r>
          </a:p>
          <a:p>
            <a:r>
              <a:rPr lang="en-IN" dirty="0"/>
              <a:t>A transistor regulates </a:t>
            </a:r>
            <a:r>
              <a:rPr lang="en-IN" b="1" dirty="0"/>
              <a:t>current </a:t>
            </a:r>
            <a:r>
              <a:rPr lang="en-IN" b="1" i="1" dirty="0"/>
              <a:t>or</a:t>
            </a:r>
            <a:r>
              <a:rPr lang="en-IN" b="1" dirty="0"/>
              <a:t> voltage flow </a:t>
            </a:r>
            <a:r>
              <a:rPr lang="en-IN" dirty="0"/>
              <a:t>and acts as a </a:t>
            </a:r>
            <a:r>
              <a:rPr lang="en-IN" b="1" dirty="0"/>
              <a:t>switch or gate </a:t>
            </a:r>
            <a:r>
              <a:rPr lang="en-IN" dirty="0"/>
              <a:t>for electronic signals.</a:t>
            </a:r>
          </a:p>
          <a:p>
            <a:pPr marL="0" indent="0">
              <a:buNone/>
            </a:pPr>
            <a:endParaRPr lang="en-IN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11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376516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7573" y="31094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Transistors -Introduction</a:t>
            </a:r>
          </a:p>
        </p:txBody>
      </p:sp>
      <p:sp>
        <p:nvSpPr>
          <p:cNvPr id="24" name="Content Placeholder 23"/>
          <p:cNvSpPr>
            <a:spLocks noGrp="1"/>
          </p:cNvSpPr>
          <p:nvPr>
            <p:ph idx="1"/>
          </p:nvPr>
        </p:nvSpPr>
        <p:spPr>
          <a:xfrm>
            <a:off x="387573" y="1600201"/>
            <a:ext cx="10407107" cy="4525963"/>
          </a:xfrm>
        </p:spPr>
        <p:txBody>
          <a:bodyPr>
            <a:normAutofit/>
          </a:bodyPr>
          <a:lstStyle/>
          <a:p>
            <a:r>
              <a:rPr lang="en-IN" dirty="0"/>
              <a:t>A </a:t>
            </a:r>
            <a:r>
              <a:rPr lang="en-IN" b="1" dirty="0"/>
              <a:t>transistor</a:t>
            </a:r>
            <a:r>
              <a:rPr lang="en-IN" dirty="0"/>
              <a:t> is a semiconductor device used to</a:t>
            </a:r>
            <a:r>
              <a:rPr lang="en-IN" b="1" dirty="0"/>
              <a:t> amplify or switch</a:t>
            </a:r>
            <a:r>
              <a:rPr lang="en-IN" dirty="0"/>
              <a:t> </a:t>
            </a:r>
            <a:r>
              <a:rPr lang="en-IN" b="1" dirty="0"/>
              <a:t>electronic signals and electrical power</a:t>
            </a:r>
            <a:r>
              <a:rPr lang="en-IN" dirty="0"/>
              <a:t>. </a:t>
            </a:r>
          </a:p>
          <a:p>
            <a:r>
              <a:rPr lang="en-IN" dirty="0"/>
              <a:t>It is composed of semiconductor material usually with at least </a:t>
            </a:r>
            <a:r>
              <a:rPr lang="en-IN" b="1" dirty="0"/>
              <a:t>three terminals for connection to an external circuit</a:t>
            </a:r>
            <a:r>
              <a:rPr lang="en-IN" dirty="0"/>
              <a:t>. </a:t>
            </a:r>
          </a:p>
          <a:p>
            <a:r>
              <a:rPr lang="en-IN" dirty="0"/>
              <a:t>A voltage or current applied to </a:t>
            </a:r>
            <a:r>
              <a:rPr lang="en-IN" b="1" dirty="0"/>
              <a:t>one pair </a:t>
            </a:r>
            <a:r>
              <a:rPr lang="en-IN" dirty="0"/>
              <a:t>of the transistor's terminals </a:t>
            </a:r>
            <a:r>
              <a:rPr lang="en-IN" b="1" dirty="0"/>
              <a:t>controls</a:t>
            </a:r>
            <a:r>
              <a:rPr lang="en-IN" dirty="0"/>
              <a:t> the </a:t>
            </a:r>
            <a:r>
              <a:rPr lang="en-IN" b="1" dirty="0"/>
              <a:t>current through another pair of terminals.</a:t>
            </a:r>
            <a:endParaRPr lang="en-IN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0" indent="0">
              <a:buNone/>
            </a:pPr>
            <a:endParaRPr lang="en-IN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0" indent="0">
              <a:buNone/>
            </a:pPr>
            <a:endParaRPr lang="en-IN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11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9390612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15" y="69054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Transistors -Introduction</a:t>
            </a:r>
          </a:p>
        </p:txBody>
      </p:sp>
      <p:sp>
        <p:nvSpPr>
          <p:cNvPr id="24" name="Content Placeholder 23"/>
          <p:cNvSpPr>
            <a:spLocks noGrp="1"/>
          </p:cNvSpPr>
          <p:nvPr>
            <p:ph idx="1"/>
          </p:nvPr>
        </p:nvSpPr>
        <p:spPr>
          <a:xfrm>
            <a:off x="484817" y="1600201"/>
            <a:ext cx="10309864" cy="4525963"/>
          </a:xfrm>
        </p:spPr>
        <p:txBody>
          <a:bodyPr>
            <a:normAutofit/>
          </a:bodyPr>
          <a:lstStyle/>
          <a:p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Amplification in transistor is achieved by passing input current signal from a region of </a:t>
            </a:r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low resistance to high resistance.</a:t>
            </a:r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 This concept of transfer of resistance has given the name </a:t>
            </a:r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(Transistor).</a:t>
            </a:r>
          </a:p>
          <a:p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Transistor  -Transfer of resistance (</a:t>
            </a:r>
            <a:r>
              <a:rPr lang="en-IN" b="1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TRANS</a:t>
            </a:r>
            <a:r>
              <a:rPr lang="en-IN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fer-res</a:t>
            </a:r>
            <a:r>
              <a:rPr lang="en-IN" b="1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ISTOR</a:t>
            </a:r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)</a:t>
            </a:r>
          </a:p>
          <a:p>
            <a:endParaRPr lang="en-IN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0" indent="0">
              <a:buNone/>
            </a:pPr>
            <a:endParaRPr lang="en-IN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11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572051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2610" y="193544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Transistors -Types</a:t>
            </a:r>
          </a:p>
        </p:txBody>
      </p:sp>
      <p:sp>
        <p:nvSpPr>
          <p:cNvPr id="24" name="Content Placeholder 23"/>
          <p:cNvSpPr>
            <a:spLocks noGrp="1"/>
          </p:cNvSpPr>
          <p:nvPr>
            <p:ph idx="1"/>
          </p:nvPr>
        </p:nvSpPr>
        <p:spPr>
          <a:xfrm>
            <a:off x="1397321" y="1600201"/>
            <a:ext cx="9397359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IN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0" indent="0">
              <a:buNone/>
            </a:pPr>
            <a:endParaRPr lang="en-IN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11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19</a:t>
            </a:fld>
            <a:endParaRPr lang="en-US" dirty="0"/>
          </a:p>
        </p:txBody>
      </p:sp>
      <p:pic>
        <p:nvPicPr>
          <p:cNvPr id="3074" name="Picture 2" descr="Image result for classification of transistor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64695" y="1579953"/>
            <a:ext cx="7140144" cy="45462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9347242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7031" y="0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Transistors -Types</a:t>
            </a:r>
          </a:p>
        </p:txBody>
      </p:sp>
      <p:sp>
        <p:nvSpPr>
          <p:cNvPr id="24" name="Content Placeholder 23"/>
          <p:cNvSpPr>
            <a:spLocks noGrp="1"/>
          </p:cNvSpPr>
          <p:nvPr>
            <p:ph idx="1"/>
          </p:nvPr>
        </p:nvSpPr>
        <p:spPr>
          <a:xfrm>
            <a:off x="1397321" y="1600201"/>
            <a:ext cx="9397359" cy="4525963"/>
          </a:xfrm>
        </p:spPr>
        <p:txBody>
          <a:bodyPr>
            <a:normAutofit fontScale="92500" lnSpcReduction="20000"/>
          </a:bodyPr>
          <a:lstStyle/>
          <a:p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Transistor </a:t>
            </a:r>
          </a:p>
          <a:p>
            <a:pPr lvl="1"/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BJT </a:t>
            </a:r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(Bipolar Junction Transistor)</a:t>
            </a:r>
          </a:p>
          <a:p>
            <a:pPr lvl="2"/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NPN</a:t>
            </a:r>
          </a:p>
          <a:p>
            <a:pPr lvl="2"/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PNP</a:t>
            </a:r>
          </a:p>
          <a:p>
            <a:pPr lvl="1"/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FET</a:t>
            </a:r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 (Field Effect Transistor)</a:t>
            </a:r>
          </a:p>
          <a:p>
            <a:pPr lvl="2"/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JFET (Junction Field Effect Transistor)</a:t>
            </a:r>
          </a:p>
          <a:p>
            <a:pPr lvl="3"/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Depletion</a:t>
            </a:r>
          </a:p>
          <a:p>
            <a:pPr lvl="4"/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N-Channel JFET</a:t>
            </a:r>
          </a:p>
          <a:p>
            <a:pPr lvl="4"/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P-Channel JFET</a:t>
            </a:r>
          </a:p>
          <a:p>
            <a:pPr lvl="2"/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MOSFET (Metal Oxide Semiconductor Field Effect Transistor)</a:t>
            </a:r>
          </a:p>
          <a:p>
            <a:pPr lvl="3"/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Depletion (Channel exist</a:t>
            </a:r>
          </a:p>
          <a:p>
            <a:pPr lvl="4"/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N-Channel MOSFET</a:t>
            </a:r>
          </a:p>
          <a:p>
            <a:pPr lvl="4"/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P-Channel MOSFET</a:t>
            </a:r>
          </a:p>
          <a:p>
            <a:pPr lvl="3"/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Enhancement</a:t>
            </a:r>
          </a:p>
          <a:p>
            <a:pPr lvl="4"/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N-Channel MOSFET</a:t>
            </a:r>
          </a:p>
          <a:p>
            <a:pPr lvl="4"/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P-Channel MOSFET</a:t>
            </a:r>
          </a:p>
          <a:p>
            <a:pPr lvl="4"/>
            <a:endParaRPr lang="en-IN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lvl="1"/>
            <a:endParaRPr lang="en-IN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0" indent="0">
              <a:buNone/>
            </a:pPr>
            <a:endParaRPr lang="en-IN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11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993777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8702" y="106829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Transistors -Types</a:t>
            </a:r>
          </a:p>
        </p:txBody>
      </p:sp>
      <p:sp>
        <p:nvSpPr>
          <p:cNvPr id="24" name="Content Placeholder 23"/>
          <p:cNvSpPr>
            <a:spLocks noGrp="1"/>
          </p:cNvSpPr>
          <p:nvPr>
            <p:ph idx="1"/>
          </p:nvPr>
        </p:nvSpPr>
        <p:spPr>
          <a:xfrm>
            <a:off x="644377" y="1600201"/>
            <a:ext cx="10150304" cy="4525963"/>
          </a:xfrm>
        </p:spPr>
        <p:txBody>
          <a:bodyPr>
            <a:normAutofit/>
          </a:bodyPr>
          <a:lstStyle/>
          <a:p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Bipolar junction transistor (BJT)</a:t>
            </a:r>
          </a:p>
          <a:p>
            <a:pPr lvl="1"/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Current conduction is due to both type of charge carriers </a:t>
            </a:r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(minority and majority carriers)</a:t>
            </a:r>
          </a:p>
          <a:p>
            <a:pPr lvl="1"/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Output current is controlled by input current. So it is called as </a:t>
            </a:r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Current controlled device.</a:t>
            </a:r>
          </a:p>
          <a:p>
            <a:pPr lvl="1"/>
            <a:endParaRPr lang="en-IN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en-IN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0" indent="0">
              <a:buNone/>
            </a:pPr>
            <a:endParaRPr lang="en-IN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11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3905795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9627" y="224228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Transistors -Types</a:t>
            </a:r>
          </a:p>
        </p:txBody>
      </p:sp>
      <p:sp>
        <p:nvSpPr>
          <p:cNvPr id="24" name="Content Placeholder 23"/>
          <p:cNvSpPr>
            <a:spLocks noGrp="1"/>
          </p:cNvSpPr>
          <p:nvPr>
            <p:ph idx="1"/>
          </p:nvPr>
        </p:nvSpPr>
        <p:spPr>
          <a:xfrm>
            <a:off x="576870" y="1600201"/>
            <a:ext cx="10960525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Types of BJT</a:t>
            </a:r>
          </a:p>
          <a:p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N-P-N type</a:t>
            </a:r>
          </a:p>
          <a:p>
            <a:pPr lvl="1"/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When a transistor is formed by sandwiching a single P-region between two N- region  in called as NPN transistor.</a:t>
            </a:r>
          </a:p>
          <a:p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P-N-P type</a:t>
            </a:r>
          </a:p>
          <a:p>
            <a:pPr lvl="1"/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When a transistor is formed by sandwiching a single N-region between two P- region  in called as PNP transistor.</a:t>
            </a:r>
          </a:p>
          <a:p>
            <a:pPr lvl="1"/>
            <a:endParaRPr lang="en-IN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0" indent="0">
              <a:buNone/>
            </a:pPr>
            <a:endParaRPr lang="en-IN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lvl="1"/>
            <a:endParaRPr lang="en-IN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en-IN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0" indent="0">
              <a:buNone/>
            </a:pPr>
            <a:endParaRPr lang="en-IN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11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1219490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8630" y="274638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Transistors -Structure</a:t>
            </a:r>
          </a:p>
        </p:txBody>
      </p:sp>
      <p:sp>
        <p:nvSpPr>
          <p:cNvPr id="24" name="Content Placeholder 23"/>
          <p:cNvSpPr>
            <a:spLocks noGrp="1"/>
          </p:cNvSpPr>
          <p:nvPr>
            <p:ph idx="1"/>
          </p:nvPr>
        </p:nvSpPr>
        <p:spPr>
          <a:xfrm>
            <a:off x="1547436" y="1600201"/>
            <a:ext cx="9397359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IN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lvl="1"/>
            <a:endParaRPr lang="en-IN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en-IN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0" indent="0">
              <a:buNone/>
            </a:pPr>
            <a:endParaRPr lang="en-IN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11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23</a:t>
            </a:fld>
            <a:endParaRPr lang="en-US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65857" y="1600201"/>
            <a:ext cx="6218841" cy="46581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418309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6009" y="106829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Transistors -Structure</a:t>
            </a:r>
          </a:p>
        </p:txBody>
      </p:sp>
      <p:sp>
        <p:nvSpPr>
          <p:cNvPr id="24" name="Content Placeholder 23"/>
          <p:cNvSpPr>
            <a:spLocks noGrp="1"/>
          </p:cNvSpPr>
          <p:nvPr>
            <p:ph idx="1"/>
          </p:nvPr>
        </p:nvSpPr>
        <p:spPr>
          <a:xfrm>
            <a:off x="1018728" y="1600201"/>
            <a:ext cx="9926067" cy="452596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Base</a:t>
            </a:r>
          </a:p>
          <a:p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The</a:t>
            </a:r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 middle region </a:t>
            </a:r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of the transistor is called the base of the transistor</a:t>
            </a:r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. </a:t>
            </a:r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This region is very </a:t>
            </a:r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thin and lightly doped.</a:t>
            </a:r>
          </a:p>
          <a:p>
            <a:pPr marL="0" indent="0">
              <a:buNone/>
            </a:pPr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Emitter</a:t>
            </a:r>
          </a:p>
          <a:p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This region is</a:t>
            </a:r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 heavily doped. </a:t>
            </a:r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But the </a:t>
            </a:r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doping</a:t>
            </a:r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 level in emitter is</a:t>
            </a:r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 slightly greater </a:t>
            </a:r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than that of </a:t>
            </a:r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collector. The size of the region is slightly less than collector.</a:t>
            </a:r>
          </a:p>
          <a:p>
            <a:pPr marL="0" indent="0">
              <a:buNone/>
            </a:pPr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Collector</a:t>
            </a:r>
          </a:p>
          <a:p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This region is  </a:t>
            </a:r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slightly more than that of emitter. </a:t>
            </a:r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The doping level is </a:t>
            </a:r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slightly lesser </a:t>
            </a:r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than that of </a:t>
            </a:r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emitter</a:t>
            </a:r>
          </a:p>
          <a:p>
            <a:pPr marL="0" indent="0">
              <a:buNone/>
            </a:pPr>
            <a:endParaRPr lang="en-IN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en-IN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lvl="1"/>
            <a:endParaRPr lang="en-IN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en-IN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0" indent="0">
              <a:buNone/>
            </a:pPr>
            <a:endParaRPr lang="en-IN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11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5692838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7031" y="274638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Transistors -symbol</a:t>
            </a:r>
          </a:p>
        </p:txBody>
      </p:sp>
      <p:sp>
        <p:nvSpPr>
          <p:cNvPr id="24" name="Content Placeholder 23"/>
          <p:cNvSpPr>
            <a:spLocks noGrp="1"/>
          </p:cNvSpPr>
          <p:nvPr>
            <p:ph idx="1"/>
          </p:nvPr>
        </p:nvSpPr>
        <p:spPr>
          <a:xfrm>
            <a:off x="1547436" y="1600201"/>
            <a:ext cx="9397359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IN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en-IN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lvl="1"/>
            <a:endParaRPr lang="en-IN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en-IN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0" indent="0">
              <a:buNone/>
            </a:pPr>
            <a:endParaRPr lang="en-IN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11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25</a:t>
            </a:fld>
            <a:endParaRPr lang="en-US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93874" y="1839741"/>
            <a:ext cx="6110769" cy="39612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080607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7574" y="218092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Transistors -Junction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24" name="Content Placeholder 23"/>
              <p:cNvSpPr>
                <a:spLocks noGrp="1"/>
              </p:cNvSpPr>
              <p:nvPr>
                <p:ph idx="1"/>
              </p:nvPr>
            </p:nvSpPr>
            <p:spPr>
              <a:xfrm>
                <a:off x="724156" y="1600201"/>
                <a:ext cx="10220639" cy="452596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IN" b="1" dirty="0"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The transistor has two PN junction.</a:t>
                </a:r>
              </a:p>
              <a:p>
                <a:r>
                  <a:rPr lang="en-IN" dirty="0"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One junction is </a:t>
                </a:r>
                <a:r>
                  <a:rPr lang="en-IN" b="1" dirty="0"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between emitter and the base </a:t>
                </a:r>
                <a:r>
                  <a:rPr lang="en-IN" dirty="0"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and is called the </a:t>
                </a:r>
                <a:r>
                  <a:rPr lang="en-IN" b="1" dirty="0"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emitter base junction </a:t>
                </a:r>
                <a:r>
                  <a:rPr lang="en-IN" dirty="0"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or simply </a:t>
                </a:r>
                <a:r>
                  <a:rPr lang="en-IN" b="1" dirty="0"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Emitter junction (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IN" b="1" i="1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b="1" i="1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 panose="02040503050406030204" pitchFamily="18" charset="0"/>
                          </a:rPr>
                          <m:t>𝑱</m:t>
                        </m:r>
                      </m:e>
                      <m:sub>
                        <m:r>
                          <a:rPr lang="en-IN" b="1" i="1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 panose="02040503050406030204" pitchFamily="18" charset="0"/>
                          </a:rPr>
                          <m:t>𝑬</m:t>
                        </m:r>
                      </m:sub>
                    </m:sSub>
                  </m:oMath>
                </a14:m>
                <a:r>
                  <a:rPr lang="en-IN" b="1" dirty="0"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)</a:t>
                </a:r>
              </a:p>
              <a:p>
                <a:r>
                  <a:rPr lang="en-IN" dirty="0"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One junction is </a:t>
                </a:r>
                <a:r>
                  <a:rPr lang="en-IN" b="1" dirty="0"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between Collector and the base </a:t>
                </a:r>
                <a:r>
                  <a:rPr lang="en-IN" dirty="0"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and is called the </a:t>
                </a:r>
                <a:r>
                  <a:rPr lang="en-IN" b="1" dirty="0"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Collector base junction </a:t>
                </a:r>
                <a:r>
                  <a:rPr lang="en-IN" dirty="0"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or simply </a:t>
                </a:r>
                <a:r>
                  <a:rPr lang="en-IN" b="1" dirty="0"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collector junction (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IN" b="1" i="1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b="1" i="1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 panose="02040503050406030204" pitchFamily="18" charset="0"/>
                          </a:rPr>
                          <m:t>𝑱</m:t>
                        </m:r>
                      </m:e>
                      <m:sub>
                        <m:r>
                          <a:rPr lang="en-IN" b="1" i="1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 panose="02040503050406030204" pitchFamily="18" charset="0"/>
                          </a:rPr>
                          <m:t>𝑪</m:t>
                        </m:r>
                      </m:sub>
                    </m:sSub>
                  </m:oMath>
                </a14:m>
                <a:r>
                  <a:rPr lang="en-IN" b="1" dirty="0"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)</a:t>
                </a:r>
              </a:p>
              <a:p>
                <a:endParaRPr lang="en-IN" b="1" dirty="0">
                  <a:solidFill>
                    <a:schemeClr val="tx1">
                      <a:lumMod val="95000"/>
                      <a:lumOff val="5000"/>
                    </a:schemeClr>
                  </a:solidFill>
                </a:endParaRPr>
              </a:p>
              <a:p>
                <a:endParaRPr lang="en-IN" b="1" dirty="0">
                  <a:solidFill>
                    <a:schemeClr val="tx1">
                      <a:lumMod val="95000"/>
                      <a:lumOff val="5000"/>
                    </a:schemeClr>
                  </a:solidFill>
                </a:endParaRPr>
              </a:p>
              <a:p>
                <a:pPr lvl="1"/>
                <a:endParaRPr lang="en-IN" b="1" dirty="0">
                  <a:solidFill>
                    <a:schemeClr val="tx1">
                      <a:lumMod val="95000"/>
                      <a:lumOff val="5000"/>
                    </a:schemeClr>
                  </a:solidFill>
                </a:endParaRPr>
              </a:p>
              <a:p>
                <a:endParaRPr lang="en-IN" b="1" dirty="0">
                  <a:solidFill>
                    <a:schemeClr val="tx1">
                      <a:lumMod val="95000"/>
                      <a:lumOff val="5000"/>
                    </a:schemeClr>
                  </a:solidFill>
                </a:endParaRPr>
              </a:p>
              <a:p>
                <a:pPr marL="0" indent="0">
                  <a:buNone/>
                </a:pPr>
                <a:endParaRPr lang="en-IN" dirty="0">
                  <a:solidFill>
                    <a:schemeClr val="tx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>
          <p:sp>
            <p:nvSpPr>
              <p:cNvPr id="24" name="Content Placeholder 2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724156" y="1600201"/>
                <a:ext cx="10220639" cy="4525963"/>
              </a:xfrm>
              <a:blipFill>
                <a:blip r:embed="rId2"/>
                <a:stretch>
                  <a:fillRect l="-1253" t="-229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11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5053388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7031" y="65763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IN" sz="3200" dirty="0">
                <a:solidFill>
                  <a:schemeClr val="bg1"/>
                </a:solidFill>
              </a:rPr>
              <a:t>Transistors operation – Unbiased transistor</a:t>
            </a:r>
          </a:p>
        </p:txBody>
      </p:sp>
      <p:sp>
        <p:nvSpPr>
          <p:cNvPr id="24" name="Content Placeholder 23"/>
          <p:cNvSpPr>
            <a:spLocks noGrp="1"/>
          </p:cNvSpPr>
          <p:nvPr>
            <p:ph idx="1"/>
          </p:nvPr>
        </p:nvSpPr>
        <p:spPr>
          <a:xfrm>
            <a:off x="1547436" y="1600201"/>
            <a:ext cx="9397359" cy="4757490"/>
          </a:xfrm>
        </p:spPr>
        <p:txBody>
          <a:bodyPr>
            <a:normAutofit/>
          </a:bodyPr>
          <a:lstStyle/>
          <a:p>
            <a:endParaRPr lang="en-IN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lvl="1"/>
            <a:endParaRPr lang="en-IN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en-IN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0" indent="0">
              <a:buNone/>
            </a:pPr>
            <a:endParaRPr lang="en-IN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11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27</a:t>
            </a:fld>
            <a:endParaRPr lang="en-US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44799" y="2044550"/>
            <a:ext cx="9467146" cy="29971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804736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8967" y="371514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Transistors operation – Unbiased transistor</a:t>
            </a:r>
          </a:p>
        </p:txBody>
      </p:sp>
      <p:sp>
        <p:nvSpPr>
          <p:cNvPr id="24" name="Content Placeholder 23"/>
          <p:cNvSpPr>
            <a:spLocks noGrp="1"/>
          </p:cNvSpPr>
          <p:nvPr>
            <p:ph idx="1"/>
          </p:nvPr>
        </p:nvSpPr>
        <p:spPr>
          <a:xfrm>
            <a:off x="1547436" y="1600201"/>
            <a:ext cx="9397359" cy="4757490"/>
          </a:xfrm>
        </p:spPr>
        <p:txBody>
          <a:bodyPr>
            <a:normAutofit fontScale="92500" lnSpcReduction="10000"/>
          </a:bodyPr>
          <a:lstStyle/>
          <a:p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Unbiased transistor means a </a:t>
            </a:r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transistor with no external voltage, applied</a:t>
            </a:r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. So, No current will be </a:t>
            </a:r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flowing from any</a:t>
            </a:r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 of the transistor terminals.</a:t>
            </a:r>
          </a:p>
          <a:p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Transistor is like </a:t>
            </a:r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two PN junction </a:t>
            </a:r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connected back to back, there are </a:t>
            </a:r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depletion regions </a:t>
            </a:r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at both the junctions (emitter Junction and collector junction)</a:t>
            </a:r>
          </a:p>
          <a:p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During diffusion process, </a:t>
            </a:r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depletion region penetrates more deeply into the lightly doped side</a:t>
            </a:r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.</a:t>
            </a:r>
          </a:p>
          <a:p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Depletion region at </a:t>
            </a:r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emitter junction </a:t>
            </a:r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penetrates </a:t>
            </a:r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less in the heavily doped emitter </a:t>
            </a:r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and extends </a:t>
            </a:r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more in the base region</a:t>
            </a:r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.</a:t>
            </a:r>
          </a:p>
          <a:p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Depletion region at </a:t>
            </a:r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collector junction </a:t>
            </a:r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penetrates </a:t>
            </a:r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less in the heavily doped collector </a:t>
            </a:r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and </a:t>
            </a:r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extends more in the base region</a:t>
            </a:r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.</a:t>
            </a:r>
          </a:p>
          <a:p>
            <a:endParaRPr lang="en-IN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en-IN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lvl="1"/>
            <a:endParaRPr lang="en-IN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en-IN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0" indent="0">
              <a:buNone/>
            </a:pPr>
            <a:endParaRPr lang="en-IN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11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739439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7598" y="334692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Transistors operation – Unbiased transistor</a:t>
            </a:r>
          </a:p>
        </p:txBody>
      </p:sp>
      <p:sp>
        <p:nvSpPr>
          <p:cNvPr id="24" name="Content Placeholder 23"/>
          <p:cNvSpPr>
            <a:spLocks noGrp="1"/>
          </p:cNvSpPr>
          <p:nvPr>
            <p:ph idx="1"/>
          </p:nvPr>
        </p:nvSpPr>
        <p:spPr>
          <a:xfrm>
            <a:off x="1547436" y="1600201"/>
            <a:ext cx="9397359" cy="4757490"/>
          </a:xfrm>
        </p:spPr>
        <p:txBody>
          <a:bodyPr>
            <a:normAutofit/>
          </a:bodyPr>
          <a:lstStyle/>
          <a:p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As </a:t>
            </a:r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collector is slightly less doped </a:t>
            </a:r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than the </a:t>
            </a:r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emitter</a:t>
            </a:r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, the </a:t>
            </a:r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depletion layer width at the collector junction </a:t>
            </a:r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is </a:t>
            </a:r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slightly more than the depletion layer </a:t>
            </a:r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width at the emitter junction.</a:t>
            </a:r>
          </a:p>
          <a:p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Like diode, a </a:t>
            </a:r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barrier voltage exists within the transistor.</a:t>
            </a:r>
          </a:p>
          <a:p>
            <a:endParaRPr lang="en-IN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lvl="1"/>
            <a:endParaRPr lang="en-IN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en-IN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0" indent="0">
              <a:buNone/>
            </a:pPr>
            <a:endParaRPr lang="en-IN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11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8327659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03075" y="362813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Transistors</a:t>
            </a:r>
          </a:p>
        </p:txBody>
      </p:sp>
      <p:sp>
        <p:nvSpPr>
          <p:cNvPr id="24" name="Content Placeholder 23"/>
          <p:cNvSpPr>
            <a:spLocks noGrp="1"/>
          </p:cNvSpPr>
          <p:nvPr>
            <p:ph idx="1"/>
          </p:nvPr>
        </p:nvSpPr>
        <p:spPr>
          <a:xfrm>
            <a:off x="1547436" y="1600201"/>
            <a:ext cx="9397359" cy="4757490"/>
          </a:xfrm>
        </p:spPr>
        <p:txBody>
          <a:bodyPr>
            <a:normAutofit/>
          </a:bodyPr>
          <a:lstStyle/>
          <a:p>
            <a:endParaRPr lang="en-IN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0" indent="0">
              <a:buNone/>
            </a:pPr>
            <a:endParaRPr lang="en-IN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11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30</a:t>
            </a:fld>
            <a:endParaRPr lang="en-US" dirty="0"/>
          </a:p>
        </p:txBody>
      </p:sp>
      <p:pic>
        <p:nvPicPr>
          <p:cNvPr id="8196" name="Picture 4" descr="Image result for BJT transistor image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26499" y="2942472"/>
            <a:ext cx="2763929" cy="20729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8" name="Picture 6" descr="Image result for BJT transistor images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26902" y="1688376"/>
            <a:ext cx="4226911" cy="42269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3175741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8702" y="274638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Transistor</a:t>
            </a:r>
          </a:p>
        </p:txBody>
      </p:sp>
      <p:sp>
        <p:nvSpPr>
          <p:cNvPr id="24" name="Content Placeholder 23"/>
          <p:cNvSpPr>
            <a:spLocks noGrp="1"/>
          </p:cNvSpPr>
          <p:nvPr>
            <p:ph idx="1"/>
          </p:nvPr>
        </p:nvSpPr>
        <p:spPr>
          <a:xfrm>
            <a:off x="564596" y="1600201"/>
            <a:ext cx="10985074" cy="475749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Application:</a:t>
            </a:r>
          </a:p>
          <a:p>
            <a:r>
              <a:rPr lang="en-IN" b="1" dirty="0"/>
              <a:t>A transistor as an amplifier </a:t>
            </a:r>
            <a:r>
              <a:rPr lang="en-IN" dirty="0"/>
              <a:t>can be used to amplify current. (This is because a small change in base current causes a large change in collector current. Example is a microphone.)</a:t>
            </a:r>
          </a:p>
          <a:p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Transistor as switch </a:t>
            </a:r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(</a:t>
            </a:r>
            <a:r>
              <a:rPr lang="en-IN" dirty="0"/>
              <a:t>In a transistor, no current can flow in the collector circuit unless a current flows in the base circuit. This property allows a transistor to be used as switch.</a:t>
            </a:r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)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11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5931319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/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dirty="0">
                <a:solidFill>
                  <a:srgbClr val="FFFFFF"/>
                </a:solidFill>
              </a:rPr>
            </a:br>
            <a:r>
              <a:rPr lang="en-US" sz="4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Thank You</a:t>
            </a: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endParaRPr lang="en-US" sz="36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27" name="Graphic 26" descr="Smiling Face with No Fill">
            <a:extLst>
              <a:ext uri="{FF2B5EF4-FFF2-40B4-BE49-F238E27FC236}">
                <a16:creationId xmlns:a16="http://schemas.microsoft.com/office/drawing/2014/main" id="{3384C516-C4F0-0622-6119-DE19AF0FA9E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383296" y="643466"/>
            <a:ext cx="5568739" cy="5568739"/>
          </a:xfrm>
          <a:prstGeom prst="rect">
            <a:avLst/>
          </a:prstGeom>
        </p:spPr>
      </p:pic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151967-A607-1C5C-E865-FAA75F0DC0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28700" y="6356350"/>
            <a:ext cx="62103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r>
              <a:rPr lang="en-GB" sz="1200" kern="1200">
                <a:solidFill>
                  <a:schemeClr val="tx1">
                    <a:alpha val="80000"/>
                  </a:schemeClr>
                </a:solidFill>
                <a:latin typeface="+mn-lt"/>
                <a:ea typeface="+mn-ea"/>
                <a:cs typeface="+mn-cs"/>
              </a:rPr>
              <a:t>Lecture – 11 / Fundamentals of Electrical and Electronic Systems</a:t>
            </a:r>
            <a:endParaRPr lang="en-US" sz="1200" kern="1200" dirty="0">
              <a:solidFill>
                <a:schemeClr val="tx1">
                  <a:alpha val="80000"/>
                </a:schemeClr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endParaRPr lang="en-GB" sz="4000" b="1" dirty="0">
              <a:solidFill>
                <a:schemeClr val="bg1"/>
              </a:solidFill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9F19F10-3701-F54D-6D52-66C3EE8AD3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AC82685A-BD3A-4230-8D85-804689F67293}" type="slidenum">
              <a:rPr lang="en-GB" smtClean="0"/>
              <a:pPr>
                <a:spcAft>
                  <a:spcPts val="600"/>
                </a:spcAft>
              </a:pPr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87828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www.w3.org/XML/1998/namespace"/>
    <ds:schemaRef ds:uri="http://schemas.microsoft.com/office/infopath/2007/PartnerControls"/>
    <ds:schemaRef ds:uri="http://schemas.microsoft.com/office/2006/documentManagement/types"/>
    <ds:schemaRef ds:uri="http://purl.org/dc/dcmitype/"/>
    <ds:schemaRef ds:uri="http://purl.org/dc/elements/1.1/"/>
    <ds:schemaRef ds:uri="303dbf9b-b85b-46a0-94f1-894078c07ecd"/>
    <ds:schemaRef ds:uri="http://schemas.openxmlformats.org/package/2006/metadata/core-properties"/>
    <ds:schemaRef ds:uri="211f9404-bca0-4bcf-9c1d-965ccb6f8d2d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1630</Words>
  <Application>Microsoft Office PowerPoint</Application>
  <PresentationFormat>Widescreen</PresentationFormat>
  <Paragraphs>204</Paragraphs>
  <Slides>32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32</vt:i4>
      </vt:variant>
    </vt:vector>
  </HeadingPairs>
  <TitlesOfParts>
    <vt:vector size="56" baseType="lpstr">
      <vt:lpstr>Arial</vt:lpstr>
      <vt:lpstr>Calibri</vt:lpstr>
      <vt:lpstr>Calibri Light</vt:lpstr>
      <vt:lpstr>Cambria Math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Content</vt:lpstr>
      <vt:lpstr>PN junction</vt:lpstr>
      <vt:lpstr>PN junction</vt:lpstr>
      <vt:lpstr>PN junction – Open circuited</vt:lpstr>
      <vt:lpstr>PN junction – Open circuited</vt:lpstr>
      <vt:lpstr>PN junction – Biasing</vt:lpstr>
      <vt:lpstr>PN junction – Forward biased</vt:lpstr>
      <vt:lpstr>PN junction – Forward biased</vt:lpstr>
      <vt:lpstr>PN junction – Forward biased</vt:lpstr>
      <vt:lpstr>PN junction – reverse biased</vt:lpstr>
      <vt:lpstr>PN junction – reverse biased</vt:lpstr>
      <vt:lpstr>PN junction – reverse biased</vt:lpstr>
      <vt:lpstr>VI  characteristics</vt:lpstr>
      <vt:lpstr>PN junction diode</vt:lpstr>
      <vt:lpstr>Transistors -Introduction</vt:lpstr>
      <vt:lpstr>Transistors -Introduction</vt:lpstr>
      <vt:lpstr>Transistors -Introduction</vt:lpstr>
      <vt:lpstr>Transistors -Types</vt:lpstr>
      <vt:lpstr>Transistors -Types</vt:lpstr>
      <vt:lpstr>Transistors -Types</vt:lpstr>
      <vt:lpstr>Transistors -Types</vt:lpstr>
      <vt:lpstr>Transistors -Structure</vt:lpstr>
      <vt:lpstr>Transistors -Structure</vt:lpstr>
      <vt:lpstr>Transistors -symbol</vt:lpstr>
      <vt:lpstr>Transistors -Junction</vt:lpstr>
      <vt:lpstr>Transistors operation – Unbiased transistor</vt:lpstr>
      <vt:lpstr>Transistors operation – Unbiased transistor</vt:lpstr>
      <vt:lpstr>Transistors operation – Unbiased transistor</vt:lpstr>
      <vt:lpstr>Transistors</vt:lpstr>
      <vt:lpstr>Transistor</vt:lpstr>
      <vt:lpstr>   Thank You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Stalin Jacob Wilson Packia Dhas</cp:lastModifiedBy>
  <cp:revision>152</cp:revision>
  <dcterms:created xsi:type="dcterms:W3CDTF">2021-03-09T15:35:42Z</dcterms:created>
  <dcterms:modified xsi:type="dcterms:W3CDTF">2023-12-04T06:01:59Z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