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69" r:id="rId4"/>
    <p:sldId id="258" r:id="rId5"/>
    <p:sldId id="265" r:id="rId6"/>
    <p:sldId id="259" r:id="rId7"/>
    <p:sldId id="260" r:id="rId8"/>
    <p:sldId id="266" r:id="rId9"/>
    <p:sldId id="267" r:id="rId10"/>
    <p:sldId id="261" r:id="rId11"/>
    <p:sldId id="262" r:id="rId12"/>
    <p:sldId id="263" r:id="rId13"/>
    <p:sldId id="268" r:id="rId14"/>
    <p:sldId id="26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75297" autoAdjust="0"/>
  </p:normalViewPr>
  <p:slideViewPr>
    <p:cSldViewPr snapToGrid="0">
      <p:cViewPr varScale="1">
        <p:scale>
          <a:sx n="77" d="100"/>
          <a:sy n="77" d="100"/>
        </p:scale>
        <p:origin x="114"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6B4AEE-E56F-4164-80D5-817ABC88F2FB}" type="datetimeFigureOut">
              <a:rPr lang="en-GB" smtClean="0"/>
              <a:t>30/11/2023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BF36E7-F2BB-4C19-B57E-3993FE808EB4}" type="slidenum">
              <a:rPr lang="en-GB" smtClean="0"/>
              <a:t>‹#›</a:t>
            </a:fld>
            <a:endParaRPr lang="en-GB"/>
          </a:p>
        </p:txBody>
      </p:sp>
    </p:spTree>
    <p:extLst>
      <p:ext uri="{BB962C8B-B14F-4D97-AF65-F5344CB8AC3E}">
        <p14:creationId xmlns:p14="http://schemas.microsoft.com/office/powerpoint/2010/main" val="2995830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with accounts commonly describing the ‘volley of arrows making “a weird clanking and banging” as they struck plate armour’ </a:t>
            </a:r>
          </a:p>
          <a:p>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20,000 plus collection begins with the longbow. The tour of the collection begins with a description of the English counter to the short bow and the creation and craftsmanship of the longbow.</a:t>
            </a:r>
          </a:p>
          <a:p>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created a legacy that the weapon and projectiles were a ‘highly important factor on the battlefield’</a:t>
            </a:r>
          </a:p>
          <a:p>
            <a:endParaRPr lang="en-GB" sz="1800" dirty="0">
              <a:effectLst/>
              <a:latin typeface="Arial" panose="020B0604020202020204" pitchFamily="34"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analyse and discuss whether the longbow does, or does not, deserve the praise it has been given</a:t>
            </a:r>
            <a:endParaRPr lang="en-GB" dirty="0"/>
          </a:p>
        </p:txBody>
      </p:sp>
      <p:sp>
        <p:nvSpPr>
          <p:cNvPr id="4" name="Slide Number Placeholder 3"/>
          <p:cNvSpPr>
            <a:spLocks noGrp="1"/>
          </p:cNvSpPr>
          <p:nvPr>
            <p:ph type="sldNum" sz="quarter" idx="5"/>
          </p:nvPr>
        </p:nvSpPr>
        <p:spPr/>
        <p:txBody>
          <a:bodyPr/>
          <a:lstStyle/>
          <a:p>
            <a:fld id="{36BF36E7-F2BB-4C19-B57E-3993FE808EB4}" type="slidenum">
              <a:rPr lang="en-GB" smtClean="0"/>
              <a:t>2</a:t>
            </a:fld>
            <a:endParaRPr lang="en-GB"/>
          </a:p>
        </p:txBody>
      </p:sp>
    </p:spTree>
    <p:extLst>
      <p:ext uri="{BB962C8B-B14F-4D97-AF65-F5344CB8AC3E}">
        <p14:creationId xmlns:p14="http://schemas.microsoft.com/office/powerpoint/2010/main" val="2465803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P.H. Blyth [5] determined that ‘the traditional longbow, while subject to various limitations of the environment and climate was very close to an optimal design’. </a:t>
            </a:r>
            <a:endParaRPr lang="en-GB" dirty="0"/>
          </a:p>
        </p:txBody>
      </p:sp>
      <p:sp>
        <p:nvSpPr>
          <p:cNvPr id="4" name="Slide Number Placeholder 3"/>
          <p:cNvSpPr>
            <a:spLocks noGrp="1"/>
          </p:cNvSpPr>
          <p:nvPr>
            <p:ph type="sldNum" sz="quarter" idx="5"/>
          </p:nvPr>
        </p:nvSpPr>
        <p:spPr/>
        <p:txBody>
          <a:bodyPr/>
          <a:lstStyle/>
          <a:p>
            <a:fld id="{36BF36E7-F2BB-4C19-B57E-3993FE808EB4}" type="slidenum">
              <a:rPr lang="en-GB" smtClean="0"/>
              <a:t>4</a:t>
            </a:fld>
            <a:endParaRPr lang="en-GB"/>
          </a:p>
        </p:txBody>
      </p:sp>
    </p:spTree>
    <p:extLst>
      <p:ext uri="{BB962C8B-B14F-4D97-AF65-F5344CB8AC3E}">
        <p14:creationId xmlns:p14="http://schemas.microsoft.com/office/powerpoint/2010/main" val="1528594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60% efficiency comes from energy absorbed by horn nocks, and bending of the stave – hence the longer the bow, the greater the inefficiency </a:t>
            </a:r>
          </a:p>
          <a:p>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G.L. Turners research only investigates targets of 10kg. This means that it’s likely that more force is absorbed by the target of the strike rather than being counteracted by the backward motion of the 10kg target used in G.L. Turners research. </a:t>
            </a:r>
          </a:p>
          <a:p>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second is that the 195J calculated for the longbow is based on the speed of the arrow on release. (ranges up to 250m)</a:t>
            </a:r>
          </a:p>
          <a:p>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However, this range also introduces a method of this energy to be lost and therefore it’s likely that a sword would cause more damage to a single target in direct comparison to the longbow.</a:t>
            </a:r>
          </a:p>
          <a:p>
            <a:endParaRPr lang="en-GB" sz="1800" dirty="0">
              <a:effectLst/>
              <a:latin typeface="Arial" panose="020B06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6BF36E7-F2BB-4C19-B57E-3993FE808EB4}" type="slidenum">
              <a:rPr lang="en-GB" smtClean="0"/>
              <a:t>5</a:t>
            </a:fld>
            <a:endParaRPr lang="en-GB"/>
          </a:p>
        </p:txBody>
      </p:sp>
    </p:spTree>
    <p:extLst>
      <p:ext uri="{BB962C8B-B14F-4D97-AF65-F5344CB8AC3E}">
        <p14:creationId xmlns:p14="http://schemas.microsoft.com/office/powerpoint/2010/main" val="24165951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while the ranged archers would have stayed with the lighter leather and chainmail armour [8].</a:t>
            </a:r>
          </a:p>
          <a:p>
            <a:endParaRPr lang="en-GB" sz="1800" dirty="0">
              <a:effectLst/>
              <a:latin typeface="Arial" panose="020B0604020202020204" pitchFamily="34"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 J. Guttman claimed could fire up to six arrows per minute [3]</a:t>
            </a:r>
          </a:p>
          <a:p>
            <a:endParaRPr lang="en-GB" sz="1800" dirty="0">
              <a:effectLst/>
              <a:latin typeface="Arial" panose="020B06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While the English longbow is the ideal weapon to capitalise on this circumstance, the influential factor in this case is the overwhelming weight of the steel armour designed to protect the French soldiers. Had a similar charge been made by unarmoured or lightly protected by leather soldiers, their ability to advance would have been significantly less hindered.</a:t>
            </a:r>
          </a:p>
          <a:p>
            <a:endParaRPr lang="en-GB" dirty="0"/>
          </a:p>
        </p:txBody>
      </p:sp>
      <p:sp>
        <p:nvSpPr>
          <p:cNvPr id="4" name="Slide Number Placeholder 3"/>
          <p:cNvSpPr>
            <a:spLocks noGrp="1"/>
          </p:cNvSpPr>
          <p:nvPr>
            <p:ph type="sldNum" sz="quarter" idx="5"/>
          </p:nvPr>
        </p:nvSpPr>
        <p:spPr/>
        <p:txBody>
          <a:bodyPr/>
          <a:lstStyle/>
          <a:p>
            <a:fld id="{36BF36E7-F2BB-4C19-B57E-3993FE808EB4}" type="slidenum">
              <a:rPr lang="en-GB" smtClean="0"/>
              <a:t>6</a:t>
            </a:fld>
            <a:endParaRPr lang="en-GB"/>
          </a:p>
        </p:txBody>
      </p:sp>
    </p:spTree>
    <p:extLst>
      <p:ext uri="{BB962C8B-B14F-4D97-AF65-F5344CB8AC3E}">
        <p14:creationId xmlns:p14="http://schemas.microsoft.com/office/powerpoint/2010/main" val="2932000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two-winged arrowhead designed to cause maximum damage when fired into flesh </a:t>
            </a:r>
            <a:endParaRPr lang="en-GB" dirty="0"/>
          </a:p>
        </p:txBody>
      </p:sp>
      <p:sp>
        <p:nvSpPr>
          <p:cNvPr id="4" name="Slide Number Placeholder 3"/>
          <p:cNvSpPr>
            <a:spLocks noGrp="1"/>
          </p:cNvSpPr>
          <p:nvPr>
            <p:ph type="sldNum" sz="quarter" idx="5"/>
          </p:nvPr>
        </p:nvSpPr>
        <p:spPr/>
        <p:txBody>
          <a:bodyPr/>
          <a:lstStyle/>
          <a:p>
            <a:fld id="{36BF36E7-F2BB-4C19-B57E-3993FE808EB4}" type="slidenum">
              <a:rPr lang="en-GB" smtClean="0"/>
              <a:t>7</a:t>
            </a:fld>
            <a:endParaRPr lang="en-GB"/>
          </a:p>
        </p:txBody>
      </p:sp>
    </p:spTree>
    <p:extLst>
      <p:ext uri="{BB962C8B-B14F-4D97-AF65-F5344CB8AC3E}">
        <p14:creationId xmlns:p14="http://schemas.microsoft.com/office/powerpoint/2010/main" val="42602839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rPr>
              <a:t>(based on arrowhead volume and density)</a:t>
            </a:r>
            <a:endParaRPr lang="en-GB" dirty="0"/>
          </a:p>
        </p:txBody>
      </p:sp>
      <p:sp>
        <p:nvSpPr>
          <p:cNvPr id="4" name="Slide Number Placeholder 3"/>
          <p:cNvSpPr>
            <a:spLocks noGrp="1"/>
          </p:cNvSpPr>
          <p:nvPr>
            <p:ph type="sldNum" sz="quarter" idx="5"/>
          </p:nvPr>
        </p:nvSpPr>
        <p:spPr/>
        <p:txBody>
          <a:bodyPr/>
          <a:lstStyle/>
          <a:p>
            <a:fld id="{36BF36E7-F2BB-4C19-B57E-3993FE808EB4}" type="slidenum">
              <a:rPr lang="en-GB" smtClean="0"/>
              <a:t>8</a:t>
            </a:fld>
            <a:endParaRPr lang="en-GB"/>
          </a:p>
        </p:txBody>
      </p:sp>
    </p:spTree>
    <p:extLst>
      <p:ext uri="{BB962C8B-B14F-4D97-AF65-F5344CB8AC3E}">
        <p14:creationId xmlns:p14="http://schemas.microsoft.com/office/powerpoint/2010/main" val="35815672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This means that the density of the projectile and armour is far less significant than the projectile calibre and mass, thickness of armour, and angle of obliquity. </a:t>
            </a:r>
          </a:p>
          <a:p>
            <a:endParaRPr lang="en-GB" sz="1800" dirty="0">
              <a:effectLst/>
              <a:latin typeface="Arial" panose="020B06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Where,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Vlim</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 limiting penetrator velocity (ms-1), P = Armour thickness (mm), d = penetrator calibre (mm), </a:t>
            </a:r>
            <a:r>
              <a:rPr lang="en-GB" sz="1800" dirty="0">
                <a:effectLst/>
                <a:latin typeface="Arial" panose="020B0604020202020204" pitchFamily="34" charset="0"/>
                <a:ea typeface="Times New Roman" panose="02020603050405020304" pitchFamily="18" charset="0"/>
                <a:cs typeface="Arial" panose="020B0604020202020204" pitchFamily="34" charset="0"/>
              </a:rPr>
              <a:t>θ</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 impact obliquity, W = projectile weight (kg).</a:t>
            </a:r>
          </a:p>
          <a:p>
            <a:endParaRPr lang="en-GB" sz="1800" dirty="0">
              <a:effectLst/>
              <a:latin typeface="Arial" panose="020B0604020202020204" pitchFamily="34" charset="0"/>
              <a:cs typeface="Times New Roman" panose="02020603050405020304" pitchFamily="18" charset="0"/>
            </a:endParaRPr>
          </a:p>
          <a:p>
            <a:r>
              <a:rPr lang="en-GB" sz="1800" dirty="0">
                <a:effectLst/>
                <a:latin typeface="Arial" panose="020B0604020202020204" pitchFamily="34" charset="0"/>
                <a:cs typeface="Times New Roman" panose="02020603050405020304" pitchFamily="18" charset="0"/>
              </a:rPr>
              <a:t>Angle assumed at 30 due to trajectory of fire to reach 100+m</a:t>
            </a:r>
          </a:p>
          <a:p>
            <a:endParaRPr lang="en-GB" sz="1800" dirty="0">
              <a:effectLst/>
              <a:latin typeface="Arial" panose="020B0604020202020204" pitchFamily="34"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When the velocity of the charging forces is also considered, where the horseback knights were travelling at 9.85ms</a:t>
            </a:r>
            <a:r>
              <a:rPr lang="en-GB" sz="1800" baseline="30000" dirty="0">
                <a:effectLst/>
                <a:latin typeface="Arial" panose="020B0604020202020204" pitchFamily="34" charset="0"/>
                <a:ea typeface="Times New Roman" panose="02020603050405020304" pitchFamily="18" charset="0"/>
                <a:cs typeface="Times New Roman" panose="02020603050405020304" pitchFamily="18" charset="0"/>
              </a:rPr>
              <a:t>-1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and 0.9ms</a:t>
            </a:r>
            <a:r>
              <a:rPr lang="en-GB" sz="1800" baseline="30000" dirty="0">
                <a:effectLst/>
                <a:latin typeface="Arial" panose="020B0604020202020204" pitchFamily="34" charset="0"/>
                <a:ea typeface="Times New Roman" panose="02020603050405020304" pitchFamily="18" charset="0"/>
                <a:cs typeface="Times New Roman" panose="02020603050405020304" pitchFamily="18" charset="0"/>
              </a:rPr>
              <a:t>-1 [9]</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this gives a resultant velocity of 63.13ms</a:t>
            </a:r>
            <a:r>
              <a:rPr lang="en-GB" sz="1800" baseline="30000" dirty="0">
                <a:effectLst/>
                <a:latin typeface="Arial" panose="020B0604020202020204" pitchFamily="34" charset="0"/>
                <a:ea typeface="Times New Roman" panose="02020603050405020304" pitchFamily="18" charset="0"/>
                <a:cs typeface="Times New Roman" panose="02020603050405020304" pitchFamily="18" charset="0"/>
              </a:rPr>
              <a:t>-1</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and 54.24ms</a:t>
            </a:r>
            <a:r>
              <a:rPr lang="en-GB" sz="1800" baseline="30000" dirty="0">
                <a:effectLst/>
                <a:latin typeface="Arial" panose="020B0604020202020204" pitchFamily="34" charset="0"/>
                <a:ea typeface="Times New Roman" panose="02020603050405020304" pitchFamily="18" charset="0"/>
                <a:cs typeface="Times New Roman" panose="02020603050405020304" pitchFamily="18" charset="0"/>
              </a:rPr>
              <a:t>-1</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respectively. Both of which remain under the limiting velocities of 133 ms</a:t>
            </a:r>
            <a:r>
              <a:rPr lang="en-GB" sz="1800" baseline="30000" dirty="0">
                <a:effectLst/>
                <a:latin typeface="Arial" panose="020B0604020202020204" pitchFamily="34" charset="0"/>
                <a:ea typeface="Times New Roman" panose="02020603050405020304" pitchFamily="18" charset="0"/>
                <a:cs typeface="Times New Roman" panose="02020603050405020304" pitchFamily="18" charset="0"/>
              </a:rPr>
              <a:t>-1</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and 173 ms</a:t>
            </a:r>
            <a:r>
              <a:rPr lang="en-GB" sz="1800" baseline="30000" dirty="0">
                <a:effectLst/>
                <a:latin typeface="Arial" panose="020B0604020202020204" pitchFamily="34" charset="0"/>
                <a:ea typeface="Times New Roman" panose="02020603050405020304" pitchFamily="18" charset="0"/>
                <a:cs typeface="Times New Roman" panose="02020603050405020304" pitchFamily="18" charset="0"/>
              </a:rPr>
              <a:t>-1</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a:t>
            </a:r>
          </a:p>
          <a:p>
            <a:endParaRPr lang="en-GB" sz="1800" dirty="0">
              <a:effectLst/>
              <a:latin typeface="Arial" panose="020B0604020202020204" pitchFamily="34" charset="0"/>
              <a:cs typeface="Times New Roman" panose="02020603050405020304" pitchFamily="18" charset="0"/>
            </a:endParaRPr>
          </a:p>
          <a:p>
            <a:r>
              <a:rPr lang="en-GB" sz="1800" dirty="0">
                <a:effectLst/>
                <a:latin typeface="Arial" panose="020B0604020202020204" pitchFamily="34" charset="0"/>
                <a:cs typeface="Times New Roman" panose="02020603050405020304" pitchFamily="18" charset="0"/>
              </a:rPr>
              <a:t>Damage caused even without full perforation due to plugging, </a:t>
            </a:r>
            <a:r>
              <a:rPr lang="en-GB" sz="1800" dirty="0" err="1">
                <a:effectLst/>
                <a:latin typeface="Arial" panose="020B0604020202020204" pitchFamily="34" charset="0"/>
                <a:cs typeface="Times New Roman" panose="02020603050405020304" pitchFamily="18" charset="0"/>
              </a:rPr>
              <a:t>petalling</a:t>
            </a:r>
            <a:r>
              <a:rPr lang="en-GB" sz="1800" dirty="0">
                <a:effectLst/>
                <a:latin typeface="Arial" panose="020B0604020202020204" pitchFamily="34" charset="0"/>
                <a:cs typeface="Times New Roman" panose="02020603050405020304" pitchFamily="18" charset="0"/>
              </a:rPr>
              <a:t>, fragmentation or radial fractures – can cause lacerations, fractures etc.</a:t>
            </a:r>
            <a:endParaRPr lang="en-GB" dirty="0"/>
          </a:p>
        </p:txBody>
      </p:sp>
      <p:sp>
        <p:nvSpPr>
          <p:cNvPr id="4" name="Slide Number Placeholder 3"/>
          <p:cNvSpPr>
            <a:spLocks noGrp="1"/>
          </p:cNvSpPr>
          <p:nvPr>
            <p:ph type="sldNum" sz="quarter" idx="5"/>
          </p:nvPr>
        </p:nvSpPr>
        <p:spPr/>
        <p:txBody>
          <a:bodyPr/>
          <a:lstStyle/>
          <a:p>
            <a:fld id="{36BF36E7-F2BB-4C19-B57E-3993FE808EB4}" type="slidenum">
              <a:rPr lang="en-GB" smtClean="0"/>
              <a:t>9</a:t>
            </a:fld>
            <a:endParaRPr lang="en-GB"/>
          </a:p>
        </p:txBody>
      </p:sp>
    </p:spTree>
    <p:extLst>
      <p:ext uri="{BB962C8B-B14F-4D97-AF65-F5344CB8AC3E}">
        <p14:creationId xmlns:p14="http://schemas.microsoft.com/office/powerpoint/2010/main" val="24806622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However, a fatal consequence of this decision was that the ground was too restrictive of their massive numbers</a:t>
            </a:r>
          </a:p>
          <a:p>
            <a:endParaRPr lang="en-GB" sz="1800" dirty="0">
              <a:effectLst/>
              <a:latin typeface="Arial" panose="020B0604020202020204" pitchFamily="34"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Despite the arrows being unable to reliably defeat the armour of the French knights, the sheer quantity of projectile will have certain created casualties and significantly hindered the French advance. </a:t>
            </a:r>
            <a:endParaRPr lang="en-GB" dirty="0"/>
          </a:p>
        </p:txBody>
      </p:sp>
      <p:sp>
        <p:nvSpPr>
          <p:cNvPr id="4" name="Slide Number Placeholder 3"/>
          <p:cNvSpPr>
            <a:spLocks noGrp="1"/>
          </p:cNvSpPr>
          <p:nvPr>
            <p:ph type="sldNum" sz="quarter" idx="5"/>
          </p:nvPr>
        </p:nvSpPr>
        <p:spPr/>
        <p:txBody>
          <a:bodyPr/>
          <a:lstStyle/>
          <a:p>
            <a:fld id="{36BF36E7-F2BB-4C19-B57E-3993FE808EB4}" type="slidenum">
              <a:rPr lang="en-GB" smtClean="0"/>
              <a:t>10</a:t>
            </a:fld>
            <a:endParaRPr lang="en-GB"/>
          </a:p>
        </p:txBody>
      </p:sp>
    </p:spTree>
    <p:extLst>
      <p:ext uri="{BB962C8B-B14F-4D97-AF65-F5344CB8AC3E}">
        <p14:creationId xmlns:p14="http://schemas.microsoft.com/office/powerpoint/2010/main" val="9872245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Therefore, the contributing factor wasn’t that the longbow was too powerful, it was the French allowed the English archers to fire too many arrows at them in open field. </a:t>
            </a:r>
            <a:endParaRPr lang="en-GB" dirty="0"/>
          </a:p>
        </p:txBody>
      </p:sp>
      <p:sp>
        <p:nvSpPr>
          <p:cNvPr id="4" name="Slide Number Placeholder 3"/>
          <p:cNvSpPr>
            <a:spLocks noGrp="1"/>
          </p:cNvSpPr>
          <p:nvPr>
            <p:ph type="sldNum" sz="quarter" idx="5"/>
          </p:nvPr>
        </p:nvSpPr>
        <p:spPr/>
        <p:txBody>
          <a:bodyPr/>
          <a:lstStyle/>
          <a:p>
            <a:fld id="{36BF36E7-F2BB-4C19-B57E-3993FE808EB4}" type="slidenum">
              <a:rPr lang="en-GB" smtClean="0"/>
              <a:t>11</a:t>
            </a:fld>
            <a:endParaRPr lang="en-GB"/>
          </a:p>
        </p:txBody>
      </p:sp>
    </p:spTree>
    <p:extLst>
      <p:ext uri="{BB962C8B-B14F-4D97-AF65-F5344CB8AC3E}">
        <p14:creationId xmlns:p14="http://schemas.microsoft.com/office/powerpoint/2010/main" val="3896305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B213AB4-DC04-417A-93A3-044A503A2BC4}" type="datetimeFigureOut">
              <a:rPr lang="en-GB" smtClean="0"/>
              <a:t>30/11/2023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DDB28C-DAAC-4F80-A07F-C0BA5D6F5D9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2322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213AB4-DC04-417A-93A3-044A503A2BC4}" type="datetimeFigureOut">
              <a:rPr lang="en-GB" smtClean="0"/>
              <a:t>30/11/2023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DDB28C-DAAC-4F80-A07F-C0BA5D6F5D92}" type="slidenum">
              <a:rPr lang="en-GB" smtClean="0"/>
              <a:t>‹#›</a:t>
            </a:fld>
            <a:endParaRPr lang="en-GB"/>
          </a:p>
        </p:txBody>
      </p:sp>
    </p:spTree>
    <p:extLst>
      <p:ext uri="{BB962C8B-B14F-4D97-AF65-F5344CB8AC3E}">
        <p14:creationId xmlns:p14="http://schemas.microsoft.com/office/powerpoint/2010/main" val="2024543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213AB4-DC04-417A-93A3-044A503A2BC4}" type="datetimeFigureOut">
              <a:rPr lang="en-GB" smtClean="0"/>
              <a:t>30/11/2023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DDB28C-DAAC-4F80-A07F-C0BA5D6F5D9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040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B213AB4-DC04-417A-93A3-044A503A2BC4}" type="datetimeFigureOut">
              <a:rPr lang="en-GB" smtClean="0"/>
              <a:t>30/11/2023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DDB28C-DAAC-4F80-A07F-C0BA5D6F5D92}" type="slidenum">
              <a:rPr lang="en-GB" smtClean="0"/>
              <a:t>‹#›</a:t>
            </a:fld>
            <a:endParaRPr lang="en-GB"/>
          </a:p>
        </p:txBody>
      </p:sp>
    </p:spTree>
    <p:extLst>
      <p:ext uri="{BB962C8B-B14F-4D97-AF65-F5344CB8AC3E}">
        <p14:creationId xmlns:p14="http://schemas.microsoft.com/office/powerpoint/2010/main" val="2459859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B213AB4-DC04-417A-93A3-044A503A2BC4}" type="datetimeFigureOut">
              <a:rPr lang="en-GB" smtClean="0"/>
              <a:t>30/11/2023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DDB28C-DAAC-4F80-A07F-C0BA5D6F5D92}" type="slidenum">
              <a:rPr lang="en-GB" smtClean="0"/>
              <a:t>‹#›</a:t>
            </a:fld>
            <a:endParaRPr lang="en-GB"/>
          </a:p>
        </p:txBody>
      </p:sp>
    </p:spTree>
    <p:extLst>
      <p:ext uri="{BB962C8B-B14F-4D97-AF65-F5344CB8AC3E}">
        <p14:creationId xmlns:p14="http://schemas.microsoft.com/office/powerpoint/2010/main" val="689589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B213AB4-DC04-417A-93A3-044A503A2BC4}" type="datetimeFigureOut">
              <a:rPr lang="en-GB" smtClean="0"/>
              <a:t>30/11/2023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DDB28C-DAAC-4F80-A07F-C0BA5D6F5D92}" type="slidenum">
              <a:rPr lang="en-GB" smtClean="0"/>
              <a:t>‹#›</a:t>
            </a:fld>
            <a:endParaRPr lang="en-GB"/>
          </a:p>
        </p:txBody>
      </p:sp>
    </p:spTree>
    <p:extLst>
      <p:ext uri="{BB962C8B-B14F-4D97-AF65-F5344CB8AC3E}">
        <p14:creationId xmlns:p14="http://schemas.microsoft.com/office/powerpoint/2010/main" val="627813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B213AB4-DC04-417A-93A3-044A503A2BC4}" type="datetimeFigureOut">
              <a:rPr lang="en-GB" smtClean="0"/>
              <a:t>30/11/2023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2FDDB28C-DAAC-4F80-A07F-C0BA5D6F5D92}" type="slidenum">
              <a:rPr lang="en-GB" smtClean="0"/>
              <a:t>‹#›</a:t>
            </a:fld>
            <a:endParaRPr lang="en-GB"/>
          </a:p>
        </p:txBody>
      </p:sp>
    </p:spTree>
    <p:extLst>
      <p:ext uri="{BB962C8B-B14F-4D97-AF65-F5344CB8AC3E}">
        <p14:creationId xmlns:p14="http://schemas.microsoft.com/office/powerpoint/2010/main" val="1090472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B213AB4-DC04-417A-93A3-044A503A2BC4}" type="datetimeFigureOut">
              <a:rPr lang="en-GB" smtClean="0"/>
              <a:t>30/11/2023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FDDB28C-DAAC-4F80-A07F-C0BA5D6F5D92}" type="slidenum">
              <a:rPr lang="en-GB" smtClean="0"/>
              <a:t>‹#›</a:t>
            </a:fld>
            <a:endParaRPr lang="en-GB"/>
          </a:p>
        </p:txBody>
      </p:sp>
    </p:spTree>
    <p:extLst>
      <p:ext uri="{BB962C8B-B14F-4D97-AF65-F5344CB8AC3E}">
        <p14:creationId xmlns:p14="http://schemas.microsoft.com/office/powerpoint/2010/main" val="2124017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B213AB4-DC04-417A-93A3-044A503A2BC4}" type="datetimeFigureOut">
              <a:rPr lang="en-GB" smtClean="0"/>
              <a:t>30/11/2023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DDB28C-DAAC-4F80-A07F-C0BA5D6F5D92}" type="slidenum">
              <a:rPr lang="en-GB" smtClean="0"/>
              <a:t>‹#›</a:t>
            </a:fld>
            <a:endParaRPr lang="en-GB"/>
          </a:p>
        </p:txBody>
      </p:sp>
    </p:spTree>
    <p:extLst>
      <p:ext uri="{BB962C8B-B14F-4D97-AF65-F5344CB8AC3E}">
        <p14:creationId xmlns:p14="http://schemas.microsoft.com/office/powerpoint/2010/main" val="1884244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213AB4-DC04-417A-93A3-044A503A2BC4}" type="datetimeFigureOut">
              <a:rPr lang="en-GB" smtClean="0"/>
              <a:t>30/11/2023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DDB28C-DAAC-4F80-A07F-C0BA5D6F5D92}" type="slidenum">
              <a:rPr lang="en-GB" smtClean="0"/>
              <a:t>‹#›</a:t>
            </a:fld>
            <a:endParaRPr lang="en-GB"/>
          </a:p>
        </p:txBody>
      </p:sp>
    </p:spTree>
    <p:extLst>
      <p:ext uri="{BB962C8B-B14F-4D97-AF65-F5344CB8AC3E}">
        <p14:creationId xmlns:p14="http://schemas.microsoft.com/office/powerpoint/2010/main" val="3268507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213AB4-DC04-417A-93A3-044A503A2BC4}" type="datetimeFigureOut">
              <a:rPr lang="en-GB" smtClean="0"/>
              <a:t>30/11/2023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DDB28C-DAAC-4F80-A07F-C0BA5D6F5D92}" type="slidenum">
              <a:rPr lang="en-GB" smtClean="0"/>
              <a:t>‹#›</a:t>
            </a:fld>
            <a:endParaRPr lang="en-GB"/>
          </a:p>
        </p:txBody>
      </p:sp>
    </p:spTree>
    <p:extLst>
      <p:ext uri="{BB962C8B-B14F-4D97-AF65-F5344CB8AC3E}">
        <p14:creationId xmlns:p14="http://schemas.microsoft.com/office/powerpoint/2010/main" val="1819546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B213AB4-DC04-417A-93A3-044A503A2BC4}" type="datetimeFigureOut">
              <a:rPr lang="en-GB" smtClean="0"/>
              <a:t>30/11/2023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FDDB28C-DAAC-4F80-A07F-C0BA5D6F5D9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99197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A1B47C8-47A0-4A88-8830-6DEA3B5DE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84BBFDD-E720-4805-A9C8-129FBBF6D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1348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8DDAB23-4F63-80DA-615E-37A46C2734D1}"/>
              </a:ext>
            </a:extLst>
          </p:cNvPr>
          <p:cNvSpPr>
            <a:spLocks noGrp="1"/>
          </p:cNvSpPr>
          <p:nvPr>
            <p:ph type="ctrTitle"/>
          </p:nvPr>
        </p:nvSpPr>
        <p:spPr>
          <a:xfrm>
            <a:off x="8096885" y="640080"/>
            <a:ext cx="3659246" cy="2926080"/>
          </a:xfrm>
        </p:spPr>
        <p:txBody>
          <a:bodyPr>
            <a:normAutofit/>
          </a:bodyPr>
          <a:lstStyle/>
          <a:p>
            <a:r>
              <a:rPr lang="en-GB" sz="3700">
                <a:solidFill>
                  <a:srgbClr val="FFFFFF"/>
                </a:solidFill>
              </a:rPr>
              <a:t>The performance of the longbow against plate armour at the Battle of Agincourt</a:t>
            </a:r>
          </a:p>
        </p:txBody>
      </p:sp>
      <p:sp>
        <p:nvSpPr>
          <p:cNvPr id="3" name="Subtitle 2">
            <a:extLst>
              <a:ext uri="{FF2B5EF4-FFF2-40B4-BE49-F238E27FC236}">
                <a16:creationId xmlns:a16="http://schemas.microsoft.com/office/drawing/2014/main" id="{281C5375-234D-F4CD-5B52-0489CE03EDE9}"/>
              </a:ext>
            </a:extLst>
          </p:cNvPr>
          <p:cNvSpPr>
            <a:spLocks noGrp="1"/>
          </p:cNvSpPr>
          <p:nvPr>
            <p:ph type="subTitle" idx="1"/>
          </p:nvPr>
        </p:nvSpPr>
        <p:spPr>
          <a:xfrm>
            <a:off x="8096885" y="3578084"/>
            <a:ext cx="3659246" cy="2639835"/>
          </a:xfrm>
        </p:spPr>
        <p:txBody>
          <a:bodyPr>
            <a:normAutofit/>
          </a:bodyPr>
          <a:lstStyle/>
          <a:p>
            <a:r>
              <a:rPr lang="en-GB" sz="1500" dirty="0">
                <a:solidFill>
                  <a:srgbClr val="FFFFFF"/>
                </a:solidFill>
              </a:rPr>
              <a:t>Tom Beswick</a:t>
            </a:r>
          </a:p>
        </p:txBody>
      </p:sp>
      <p:sp>
        <p:nvSpPr>
          <p:cNvPr id="24" name="Rectangle 23">
            <a:extLst>
              <a:ext uri="{FF2B5EF4-FFF2-40B4-BE49-F238E27FC236}">
                <a16:creationId xmlns:a16="http://schemas.microsoft.com/office/drawing/2014/main" id="{5AC4BE46-4A77-42FE-9D15-065CDB2F8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06"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47192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13C38-29F0-1926-AADD-37037AC20ABE}"/>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6A4CA27-32DB-7DC1-AF99-A50C9511A91C}"/>
              </a:ext>
            </a:extLst>
          </p:cNvPr>
          <p:cNvSpPr>
            <a:spLocks noGrp="1"/>
          </p:cNvSpPr>
          <p:nvPr>
            <p:ph idx="1"/>
          </p:nvPr>
        </p:nvSpPr>
        <p:spPr/>
        <p:txBody>
          <a:bodyPr>
            <a:normAutofit/>
          </a:bodyPr>
          <a:lstStyle/>
          <a:p>
            <a:pPr lvl="1">
              <a:lnSpc>
                <a:spcPct val="150000"/>
              </a:lnSpc>
              <a:buFont typeface="Wingdings" panose="05000000000000000000" pitchFamily="2" charset="2"/>
              <a:buChar char="Ø"/>
            </a:pPr>
            <a:r>
              <a:rPr lang="en-GB" sz="2200" dirty="0"/>
              <a:t> The well-known Battle of Agincourt was fought </a:t>
            </a:r>
            <a:r>
              <a:rPr lang="en-GB" sz="2200"/>
              <a:t>in 1415</a:t>
            </a:r>
            <a:endParaRPr lang="en-GB" sz="2200" dirty="0"/>
          </a:p>
          <a:p>
            <a:pPr lvl="1">
              <a:lnSpc>
                <a:spcPct val="150000"/>
              </a:lnSpc>
              <a:buFont typeface="Wingdings" panose="05000000000000000000" pitchFamily="2" charset="2"/>
              <a:buChar char="Ø"/>
            </a:pPr>
            <a:r>
              <a:rPr lang="en-GB" sz="2200" dirty="0"/>
              <a:t> ‘English foot soldiers and archers decimated the French’ – A. Curry</a:t>
            </a:r>
            <a:r>
              <a:rPr lang="en-GB" sz="2200" baseline="30000" dirty="0"/>
              <a:t>1</a:t>
            </a:r>
            <a:endParaRPr lang="en-GB" sz="2200" dirty="0"/>
          </a:p>
          <a:p>
            <a:pPr lvl="1">
              <a:lnSpc>
                <a:spcPct val="150000"/>
              </a:lnSpc>
              <a:buFont typeface="Wingdings" panose="05000000000000000000" pitchFamily="2" charset="2"/>
              <a:buChar char="Ø"/>
            </a:pPr>
            <a:r>
              <a:rPr lang="en-GB" sz="2200" dirty="0"/>
              <a:t> Victory is often attributed to the English use of the longbow</a:t>
            </a:r>
          </a:p>
          <a:p>
            <a:pPr lvl="2">
              <a:lnSpc>
                <a:spcPct val="150000"/>
              </a:lnSpc>
              <a:buFont typeface="Wingdings" panose="05000000000000000000" pitchFamily="2" charset="2"/>
              <a:buChar char="Ø"/>
            </a:pPr>
            <a:r>
              <a:rPr lang="en-GB" sz="1800" dirty="0"/>
              <a:t> UK MOD weapons collection begins with description of the impact of the bodkin arrow &amp; longbow</a:t>
            </a:r>
          </a:p>
          <a:p>
            <a:pPr lvl="2">
              <a:lnSpc>
                <a:spcPct val="150000"/>
              </a:lnSpc>
              <a:buFont typeface="Wingdings" panose="05000000000000000000" pitchFamily="2" charset="2"/>
              <a:buChar char="Ø"/>
            </a:pPr>
            <a:r>
              <a:rPr lang="en-GB" sz="1800" dirty="0"/>
              <a:t> J. Guttman attributes the longbow to victories at </a:t>
            </a:r>
            <a:r>
              <a:rPr lang="en-GB" sz="1800" dirty="0" err="1"/>
              <a:t>Crècy</a:t>
            </a:r>
            <a:r>
              <a:rPr lang="en-GB" sz="1800" dirty="0"/>
              <a:t> (1346), Poltiers (1356), and Agincourt.</a:t>
            </a:r>
            <a:r>
              <a:rPr lang="en-GB" sz="1800" baseline="30000" dirty="0"/>
              <a:t>3</a:t>
            </a:r>
            <a:endParaRPr lang="en-GB" sz="1800" dirty="0"/>
          </a:p>
          <a:p>
            <a:pPr lvl="1">
              <a:lnSpc>
                <a:spcPct val="150000"/>
              </a:lnSpc>
              <a:buFont typeface="Wingdings" panose="05000000000000000000" pitchFamily="2" charset="2"/>
              <a:buChar char="Ø"/>
            </a:pPr>
            <a:endParaRPr lang="en-GB" sz="2200" dirty="0"/>
          </a:p>
        </p:txBody>
      </p:sp>
    </p:spTree>
    <p:extLst>
      <p:ext uri="{BB962C8B-B14F-4D97-AF65-F5344CB8AC3E}">
        <p14:creationId xmlns:p14="http://schemas.microsoft.com/office/powerpoint/2010/main" val="2464390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DDAF7-35C8-102B-B849-A64C3A2F4498}"/>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6C93A1C2-CD8C-C01C-A0AB-D77F7928071E}"/>
              </a:ext>
            </a:extLst>
          </p:cNvPr>
          <p:cNvSpPr>
            <a:spLocks noGrp="1"/>
          </p:cNvSpPr>
          <p:nvPr>
            <p:ph idx="1"/>
          </p:nvPr>
        </p:nvSpPr>
        <p:spPr/>
        <p:txBody>
          <a:bodyPr/>
          <a:lstStyle/>
          <a:p>
            <a:pPr lvl="1">
              <a:lnSpc>
                <a:spcPct val="150000"/>
              </a:lnSpc>
              <a:buFont typeface="Wingdings" panose="05000000000000000000" pitchFamily="2" charset="2"/>
              <a:buChar char="Ø"/>
            </a:pPr>
            <a:r>
              <a:rPr lang="en-GB" dirty="0"/>
              <a:t>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Technically analyse the weapons and armour at Agincourt.</a:t>
            </a:r>
          </a:p>
          <a:p>
            <a:pPr lvl="1">
              <a:lnSpc>
                <a:spcPct val="150000"/>
              </a:lnSpc>
              <a:buFont typeface="Wingdings" panose="05000000000000000000" pitchFamily="2" charset="2"/>
              <a:buChar char="Ø"/>
            </a:pPr>
            <a:r>
              <a:rPr lang="en-GB" dirty="0">
                <a:latin typeface="Arial" panose="020B0604020202020204" pitchFamily="34" charset="0"/>
                <a:cs typeface="Times New Roman" panose="02020603050405020304" pitchFamily="18" charset="0"/>
              </a:rPr>
              <a:t> Determine the effectiveness of the longbow and bodkin arrow against the French armour.</a:t>
            </a:r>
          </a:p>
          <a:p>
            <a:pPr lvl="1">
              <a:lnSpc>
                <a:spcPct val="150000"/>
              </a:lnSpc>
              <a:buFont typeface="Wingdings" panose="05000000000000000000" pitchFamily="2" charset="2"/>
              <a:buChar char="Ø"/>
            </a:pPr>
            <a:r>
              <a:rPr lang="en-GB" dirty="0">
                <a:latin typeface="Arial" panose="020B0604020202020204" pitchFamily="34" charset="0"/>
                <a:cs typeface="Times New Roman" panose="02020603050405020304" pitchFamily="18" charset="0"/>
              </a:rPr>
              <a:t> Review the tactics and environment at the fields of Agincourt.</a:t>
            </a:r>
          </a:p>
          <a:p>
            <a:pPr lvl="1">
              <a:lnSpc>
                <a:spcPct val="150000"/>
              </a:lnSpc>
              <a:buFont typeface="Wingdings" panose="05000000000000000000" pitchFamily="2" charset="2"/>
              <a:buChar char="Ø"/>
            </a:pPr>
            <a:r>
              <a:rPr lang="en-GB" dirty="0">
                <a:latin typeface="Arial" panose="020B0604020202020204" pitchFamily="34" charset="0"/>
                <a:cs typeface="Times New Roman" panose="02020603050405020304" pitchFamily="18" charset="0"/>
              </a:rPr>
              <a:t> Suggest conclusions and recommendations for what may have been the main contributing factor in the English victory.</a:t>
            </a:r>
            <a:endParaRPr lang="en-GB" dirty="0"/>
          </a:p>
          <a:p>
            <a:pPr lvl="1">
              <a:buFont typeface="Wingdings" panose="05000000000000000000" pitchFamily="2" charset="2"/>
              <a:buChar char="Ø"/>
            </a:pPr>
            <a:endParaRPr lang="en-GB" dirty="0"/>
          </a:p>
        </p:txBody>
      </p:sp>
    </p:spTree>
    <p:extLst>
      <p:ext uri="{BB962C8B-B14F-4D97-AF65-F5344CB8AC3E}">
        <p14:creationId xmlns:p14="http://schemas.microsoft.com/office/powerpoint/2010/main" val="2100054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EA7C5-F32B-B48F-0959-E0C7A5C492E4}"/>
              </a:ext>
            </a:extLst>
          </p:cNvPr>
          <p:cNvSpPr>
            <a:spLocks noGrp="1"/>
          </p:cNvSpPr>
          <p:nvPr>
            <p:ph type="title"/>
          </p:nvPr>
        </p:nvSpPr>
        <p:spPr/>
        <p:txBody>
          <a:bodyPr/>
          <a:lstStyle/>
          <a:p>
            <a:r>
              <a:rPr lang="en-GB" dirty="0"/>
              <a:t>The Longbow</a:t>
            </a:r>
          </a:p>
        </p:txBody>
      </p:sp>
      <p:sp>
        <p:nvSpPr>
          <p:cNvPr id="4" name="Content Placeholder 3">
            <a:extLst>
              <a:ext uri="{FF2B5EF4-FFF2-40B4-BE49-F238E27FC236}">
                <a16:creationId xmlns:a16="http://schemas.microsoft.com/office/drawing/2014/main" id="{C3EB7F88-B598-F1C9-4810-B45C3773C651}"/>
              </a:ext>
            </a:extLst>
          </p:cNvPr>
          <p:cNvSpPr>
            <a:spLocks noGrp="1"/>
          </p:cNvSpPr>
          <p:nvPr>
            <p:ph sz="half" idx="1"/>
          </p:nvPr>
        </p:nvSpPr>
        <p:spPr>
          <a:xfrm>
            <a:off x="1097278" y="1845734"/>
            <a:ext cx="5561099" cy="4023360"/>
          </a:xfrm>
        </p:spPr>
        <p:txBody>
          <a:bodyPr>
            <a:normAutofit/>
          </a:bodyPr>
          <a:lstStyle/>
          <a:p>
            <a:pPr lvl="1">
              <a:buFont typeface="Wingdings" panose="05000000000000000000" pitchFamily="2" charset="2"/>
              <a:buChar char="Ø"/>
            </a:pPr>
            <a:r>
              <a:rPr lang="en-GB" sz="2000" dirty="0"/>
              <a:t> Made of three main components:</a:t>
            </a:r>
            <a:r>
              <a:rPr lang="en-GB" sz="2000" baseline="30000" dirty="0"/>
              <a:t>4</a:t>
            </a:r>
            <a:endParaRPr lang="en-GB" sz="2000" dirty="0"/>
          </a:p>
          <a:p>
            <a:pPr lvl="2">
              <a:buFont typeface="Wingdings" panose="05000000000000000000" pitchFamily="2" charset="2"/>
              <a:buChar char="Ø"/>
            </a:pPr>
            <a:r>
              <a:rPr lang="en-GB" sz="1600" dirty="0"/>
              <a:t> Stave – commonly made from wood; ash or yew.</a:t>
            </a:r>
          </a:p>
          <a:p>
            <a:pPr lvl="2">
              <a:buFont typeface="Wingdings" panose="05000000000000000000" pitchFamily="2" charset="2"/>
              <a:buChar char="Ø"/>
            </a:pPr>
            <a:r>
              <a:rPr lang="en-GB" sz="1600" dirty="0"/>
              <a:t> String – made from hemp, flax or silk. </a:t>
            </a:r>
          </a:p>
          <a:p>
            <a:pPr lvl="2">
              <a:buFont typeface="Wingdings" panose="05000000000000000000" pitchFamily="2" charset="2"/>
              <a:buChar char="Ø"/>
            </a:pPr>
            <a:r>
              <a:rPr lang="en-GB" sz="1600" dirty="0"/>
              <a:t> Horn nocks – place on either end of the stave.</a:t>
            </a:r>
          </a:p>
          <a:p>
            <a:pPr lvl="1">
              <a:buFont typeface="Wingdings" panose="05000000000000000000" pitchFamily="2" charset="2"/>
              <a:buChar char="Ø"/>
            </a:pPr>
            <a:r>
              <a:rPr lang="en-GB" sz="2000" dirty="0"/>
              <a:t> Featured a grip that provides a rest point for the arrow to rest. </a:t>
            </a:r>
          </a:p>
          <a:p>
            <a:pPr lvl="1">
              <a:buFont typeface="Wingdings" panose="05000000000000000000" pitchFamily="2" charset="2"/>
              <a:buChar char="Ø"/>
            </a:pPr>
            <a:r>
              <a:rPr lang="en-GB" sz="2000" dirty="0"/>
              <a:t> Optimal design for long-range assault while protected from ground stakes. </a:t>
            </a:r>
          </a:p>
          <a:p>
            <a:pPr lvl="1">
              <a:buFont typeface="Wingdings" panose="05000000000000000000" pitchFamily="2" charset="2"/>
              <a:buChar char="Ø"/>
            </a:pPr>
            <a:r>
              <a:rPr lang="en-GB" sz="2000" dirty="0"/>
              <a:t> Longbow at Agincourt likely to be six feet in length.</a:t>
            </a:r>
            <a:r>
              <a:rPr lang="en-GB" sz="2000" baseline="30000" dirty="0"/>
              <a:t>3</a:t>
            </a:r>
            <a:endParaRPr lang="en-GB" sz="2000" dirty="0"/>
          </a:p>
          <a:p>
            <a:pPr lvl="1">
              <a:buFont typeface="Wingdings" panose="05000000000000000000" pitchFamily="2" charset="2"/>
              <a:buChar char="Ø"/>
            </a:pPr>
            <a:endParaRPr lang="en-GB" sz="2000" dirty="0"/>
          </a:p>
        </p:txBody>
      </p:sp>
      <p:sp>
        <p:nvSpPr>
          <p:cNvPr id="5" name="Content Placeholder 4">
            <a:extLst>
              <a:ext uri="{FF2B5EF4-FFF2-40B4-BE49-F238E27FC236}">
                <a16:creationId xmlns:a16="http://schemas.microsoft.com/office/drawing/2014/main" id="{9FDE13F5-A779-FC07-5645-9A9A0110C3DA}"/>
              </a:ext>
            </a:extLst>
          </p:cNvPr>
          <p:cNvSpPr>
            <a:spLocks noGrp="1"/>
          </p:cNvSpPr>
          <p:nvPr>
            <p:ph sz="half" idx="2"/>
          </p:nvPr>
        </p:nvSpPr>
        <p:spPr>
          <a:xfrm>
            <a:off x="7536938" y="1845735"/>
            <a:ext cx="3618741" cy="2721410"/>
          </a:xfrm>
        </p:spPr>
        <p:txBody>
          <a:bodyPr/>
          <a:lstStyle/>
          <a:p>
            <a:endParaRPr lang="en-GB" dirty="0"/>
          </a:p>
        </p:txBody>
      </p:sp>
      <p:pic>
        <p:nvPicPr>
          <p:cNvPr id="7" name="Picture 6" descr="Long shot of a longbow diagram&#10;&#10;Description automatically generated">
            <a:extLst>
              <a:ext uri="{FF2B5EF4-FFF2-40B4-BE49-F238E27FC236}">
                <a16:creationId xmlns:a16="http://schemas.microsoft.com/office/drawing/2014/main" id="{CCB2C844-7608-CC48-AFDD-EB94DD7FD7B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58377" y="1845734"/>
            <a:ext cx="4436345" cy="4107064"/>
          </a:xfrm>
          <a:prstGeom prst="rect">
            <a:avLst/>
          </a:prstGeom>
          <a:noFill/>
          <a:ln>
            <a:noFill/>
          </a:ln>
        </p:spPr>
      </p:pic>
    </p:spTree>
    <p:extLst>
      <p:ext uri="{BB962C8B-B14F-4D97-AF65-F5344CB8AC3E}">
        <p14:creationId xmlns:p14="http://schemas.microsoft.com/office/powerpoint/2010/main" val="3965321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D7BC1EC-90E3-CFB9-2165-3E8E35F88F81}"/>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dirty="0"/>
              <a:t>The Longbow and Energy</a:t>
            </a:r>
          </a:p>
        </p:txBody>
      </p:sp>
      <p:sp>
        <p:nvSpPr>
          <p:cNvPr id="3" name="Content Placeholder 2">
            <a:extLst>
              <a:ext uri="{FF2B5EF4-FFF2-40B4-BE49-F238E27FC236}">
                <a16:creationId xmlns:a16="http://schemas.microsoft.com/office/drawing/2014/main" id="{9E337950-3148-A89A-4658-D1CB24DDA524}"/>
              </a:ext>
            </a:extLst>
          </p:cNvPr>
          <p:cNvSpPr>
            <a:spLocks noGrp="1"/>
          </p:cNvSpPr>
          <p:nvPr>
            <p:ph sz="half" idx="1"/>
          </p:nvPr>
        </p:nvSpPr>
        <p:spPr>
          <a:xfrm>
            <a:off x="1097279" y="1845734"/>
            <a:ext cx="6454987" cy="4023360"/>
          </a:xfrm>
        </p:spPr>
        <p:txBody>
          <a:bodyPr vert="horz" lIns="0" tIns="45720" rIns="0" bIns="45720" rtlCol="0">
            <a:normAutofit lnSpcReduction="10000"/>
          </a:bodyPr>
          <a:lstStyle/>
          <a:p>
            <a:pPr lvl="1">
              <a:buFont typeface="Wingdings" panose="05000000000000000000" pitchFamily="2" charset="2"/>
              <a:buChar char="Ø"/>
            </a:pPr>
            <a:r>
              <a:rPr lang="en-US" dirty="0"/>
              <a:t> Law of conservation of energy means maximum potential energy must be equal to the energy used by the archer to draw the bow.</a:t>
            </a:r>
          </a:p>
          <a:p>
            <a:pPr lvl="1">
              <a:buFont typeface="Wingdings" panose="05000000000000000000" pitchFamily="2" charset="2"/>
              <a:buChar char="Ø"/>
            </a:pPr>
            <a:endParaRPr lang="en-US" dirty="0"/>
          </a:p>
          <a:p>
            <a:pPr lvl="1">
              <a:buFont typeface="Wingdings" panose="05000000000000000000" pitchFamily="2" charset="2"/>
              <a:buChar char="Ø"/>
            </a:pPr>
            <a:r>
              <a:rPr lang="en-US" dirty="0"/>
              <a:t> Draw strength of 450N.</a:t>
            </a:r>
          </a:p>
          <a:p>
            <a:pPr lvl="1">
              <a:buFont typeface="Wingdings" panose="05000000000000000000" pitchFamily="2" charset="2"/>
              <a:buChar char="Ø"/>
            </a:pPr>
            <a:r>
              <a:rPr lang="en-US" dirty="0"/>
              <a:t> Draw distance of 28 inches (0.72m) results in an efficiency of 60%.</a:t>
            </a:r>
            <a:r>
              <a:rPr lang="en-GB" sz="1800" baseline="30000" dirty="0"/>
              <a:t> 6</a:t>
            </a:r>
            <a:endParaRPr lang="en-US" dirty="0"/>
          </a:p>
          <a:p>
            <a:pPr lvl="1">
              <a:buFont typeface="Wingdings" panose="05000000000000000000" pitchFamily="2" charset="2"/>
              <a:buChar char="Ø"/>
            </a:pPr>
            <a:endParaRPr lang="en-US" dirty="0"/>
          </a:p>
          <a:p>
            <a:pPr lvl="1">
              <a:buFont typeface="Wingdings" panose="05000000000000000000" pitchFamily="2" charset="2"/>
              <a:buChar char="Ø"/>
            </a:pPr>
            <a:r>
              <a:rPr lang="en-GB" dirty="0"/>
              <a:t>Force*Distance=Work Done</a:t>
            </a:r>
          </a:p>
          <a:p>
            <a:pPr lvl="2">
              <a:buFont typeface="Wingdings" panose="05000000000000000000" pitchFamily="2" charset="2"/>
              <a:buChar char="Ø"/>
            </a:pPr>
            <a:r>
              <a:rPr lang="en-GB" dirty="0"/>
              <a:t>450N*0.72m=324 J </a:t>
            </a:r>
          </a:p>
          <a:p>
            <a:pPr lvl="2">
              <a:buFont typeface="Wingdings" panose="05000000000000000000" pitchFamily="2" charset="2"/>
              <a:buChar char="Ø"/>
            </a:pPr>
            <a:r>
              <a:rPr lang="en-GB" dirty="0"/>
              <a:t>324J*60%=195J</a:t>
            </a:r>
          </a:p>
          <a:p>
            <a:pPr lvl="1">
              <a:buFont typeface="Wingdings" panose="05000000000000000000" pitchFamily="2" charset="2"/>
              <a:buChar char="Ø"/>
            </a:pPr>
            <a:endParaRPr lang="en-GB" dirty="0"/>
          </a:p>
          <a:p>
            <a:pPr lvl="1">
              <a:buFont typeface="Wingdings" panose="05000000000000000000" pitchFamily="2" charset="2"/>
              <a:buChar char="Ø"/>
            </a:pPr>
            <a:r>
              <a:rPr lang="en-GB" dirty="0"/>
              <a:t> Sword impact seen to be 140J – with limitations in G.L. Turners research.</a:t>
            </a:r>
            <a:r>
              <a:rPr lang="en-GB" sz="1800" baseline="30000" dirty="0"/>
              <a:t> </a:t>
            </a:r>
            <a:r>
              <a:rPr lang="en-GB" baseline="30000" dirty="0"/>
              <a:t>7</a:t>
            </a:r>
            <a:endParaRPr lang="en-GB" dirty="0"/>
          </a:p>
          <a:p>
            <a:pPr lvl="1">
              <a:buFont typeface="Wingdings" panose="05000000000000000000" pitchFamily="2" charset="2"/>
              <a:buChar char="Ø"/>
            </a:pPr>
            <a:endParaRPr lang="en-US" dirty="0"/>
          </a:p>
        </p:txBody>
      </p:sp>
      <p:pic>
        <p:nvPicPr>
          <p:cNvPr id="5" name="Content Placeholder 4" descr="A graph with a line&#10;&#10;Description automatically generated">
            <a:extLst>
              <a:ext uri="{FF2B5EF4-FFF2-40B4-BE49-F238E27FC236}">
                <a16:creationId xmlns:a16="http://schemas.microsoft.com/office/drawing/2014/main" id="{E7F858DD-5305-3E75-9B87-1E041F544BEA}"/>
              </a:ext>
            </a:extLst>
          </p:cNvPr>
          <p:cNvPicPr>
            <a:picLocks noGrp="1" noChangeAspect="1"/>
          </p:cNvPicPr>
          <p:nvPr>
            <p:ph sz="half" idx="2"/>
          </p:nvPr>
        </p:nvPicPr>
        <p:blipFill>
          <a:blip r:embed="rId3"/>
          <a:stretch>
            <a:fillRect/>
          </a:stretch>
        </p:blipFill>
        <p:spPr>
          <a:xfrm>
            <a:off x="8020570" y="2472972"/>
            <a:ext cx="3135109" cy="2357704"/>
          </a:xfrm>
          <a:prstGeom prst="rect">
            <a:avLst/>
          </a:prstGeom>
        </p:spPr>
      </p:pic>
    </p:spTree>
    <p:extLst>
      <p:ext uri="{BB962C8B-B14F-4D97-AF65-F5344CB8AC3E}">
        <p14:creationId xmlns:p14="http://schemas.microsoft.com/office/powerpoint/2010/main" val="3266497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8D2A683-1004-2968-4079-8EAA1AB9E5DE}"/>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kern="1200" spc="-50" baseline="0" dirty="0">
                <a:solidFill>
                  <a:schemeClr val="tx1">
                    <a:lumMod val="75000"/>
                    <a:lumOff val="25000"/>
                  </a:schemeClr>
                </a:solidFill>
                <a:latin typeface="+mj-lt"/>
                <a:ea typeface="+mj-ea"/>
                <a:cs typeface="+mj-cs"/>
              </a:rPr>
              <a:t>Armour</a:t>
            </a:r>
          </a:p>
        </p:txBody>
      </p:sp>
      <mc:AlternateContent xmlns:mc="http://schemas.openxmlformats.org/markup-compatibility/2006" xmlns:a14="http://schemas.microsoft.com/office/drawing/2010/main">
        <mc:Choice Requires="a14">
          <p:sp>
            <p:nvSpPr>
              <p:cNvPr id="4" name="Content Placeholder 3">
                <a:extLst>
                  <a:ext uri="{FF2B5EF4-FFF2-40B4-BE49-F238E27FC236}">
                    <a16:creationId xmlns:a16="http://schemas.microsoft.com/office/drawing/2014/main" id="{253CAC1D-15CF-FB49-616E-1E98BDECF476}"/>
                  </a:ext>
                </a:extLst>
              </p:cNvPr>
              <p:cNvSpPr>
                <a:spLocks noGrp="1"/>
              </p:cNvSpPr>
              <p:nvPr>
                <p:ph sz="half" idx="1"/>
              </p:nvPr>
            </p:nvSpPr>
            <p:spPr>
              <a:xfrm>
                <a:off x="1036321" y="1916318"/>
                <a:ext cx="6755397" cy="4023360"/>
              </a:xfrm>
            </p:spPr>
            <p:txBody>
              <a:bodyPr vert="horz" lIns="0" tIns="45720" rIns="0" bIns="45720" rtlCol="0">
                <a:normAutofit/>
              </a:bodyPr>
              <a:lstStyle/>
              <a:p>
                <a:pPr lvl="1">
                  <a:buFont typeface="Wingdings" panose="05000000000000000000" pitchFamily="2" charset="2"/>
                  <a:buChar char="Ø"/>
                </a:pPr>
                <a:r>
                  <a:rPr lang="en-US" dirty="0"/>
                  <a:t> 20,000 to 30,000 French men-at-arms heavily clad in steel plating.</a:t>
                </a:r>
                <a:r>
                  <a:rPr lang="en-GB" sz="1800" baseline="30000" dirty="0"/>
                  <a:t> 8</a:t>
                </a:r>
                <a:endParaRPr lang="en-US" dirty="0"/>
              </a:p>
              <a:p>
                <a:pPr lvl="1">
                  <a:buFont typeface="Wingdings" panose="05000000000000000000" pitchFamily="2" charset="2"/>
                  <a:buChar char="Ø"/>
                </a:pPr>
                <a:r>
                  <a:rPr lang="en-US" dirty="0"/>
                  <a:t> Likely to have weighed 30kg to 50kg.</a:t>
                </a:r>
              </a:p>
              <a:p>
                <a:pPr lvl="1">
                  <a:buFont typeface="Wingdings" panose="05000000000000000000" pitchFamily="2" charset="2"/>
                  <a:buChar char="Ø"/>
                </a:pPr>
                <a:r>
                  <a:rPr lang="en-US" dirty="0"/>
                  <a:t> 300-yard (274m) charge over fields thick with mud, likely to have significantly hindered the French advance.</a:t>
                </a:r>
              </a:p>
              <a:p>
                <a:pPr lvl="1">
                  <a:buFont typeface="Wingdings" panose="05000000000000000000" pitchFamily="2" charset="2"/>
                  <a:buChar char="Ø"/>
                </a:pPr>
                <a:endParaRPr lang="en-US" dirty="0"/>
              </a:p>
              <a:p>
                <a:pPr lvl="1">
                  <a:buFont typeface="Wingdings" panose="05000000000000000000" pitchFamily="2" charset="2"/>
                  <a:buChar char="Ø"/>
                </a:pPr>
                <a:r>
                  <a:rPr lang="en-US" dirty="0"/>
                  <a:t> Based on 0.9ms-1 foot soldier speed and M. Moyer’s research that showed a doubling of metabolic requirements due to armour:</a:t>
                </a:r>
                <a:r>
                  <a:rPr lang="en-GB" sz="1800" baseline="30000" dirty="0"/>
                  <a:t> 8</a:t>
                </a:r>
                <a:endParaRPr lang="en-US" dirty="0"/>
              </a:p>
              <a:p>
                <a:pPr lvl="2">
                  <a:buFont typeface="Wingdings" panose="05000000000000000000" pitchFamily="2" charset="2"/>
                  <a:buChar char="Ø"/>
                </a:pPr>
                <a14:m>
                  <m:oMath xmlns:m="http://schemas.openxmlformats.org/officeDocument/2006/math">
                    <m:f>
                      <m:fPr>
                        <m:ctrlPr>
                          <a:rPr lang="en-GB" sz="1600" i="1" smtClean="0">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274</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𝑚</m:t>
                        </m:r>
                      </m:num>
                      <m:den>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0.9</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𝑚</m:t>
                        </m:r>
                        <m:sSup>
                          <m:sSupPr>
                            <m:ctrlPr>
                              <a:rPr lang="en-GB" sz="1600" i="1">
                                <a:effectLst/>
                                <a:latin typeface="Cambria Math" panose="02040503050406030204" pitchFamily="18" charset="0"/>
                                <a:ea typeface="Times New Roman" panose="02020603050405020304" pitchFamily="18" charset="0"/>
                                <a:cs typeface="Times New Roman" panose="02020603050405020304" pitchFamily="18" charset="0"/>
                              </a:rPr>
                            </m:ctrlPr>
                          </m:sSupPr>
                          <m:e>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𝑠</m:t>
                            </m:r>
                          </m:e>
                          <m:sup>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−1</m:t>
                            </m:r>
                          </m:sup>
                        </m:sSup>
                      </m:den>
                    </m:f>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=300 </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𝑠𝑒𝑐𝑜𝑛𝑑𝑠</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 </m:t>
                    </m:r>
                    <m:d>
                      <m:dPr>
                        <m:ctrlPr>
                          <a:rPr lang="en-GB" sz="1600" i="1">
                            <a:effectLst/>
                            <a:latin typeface="Cambria Math" panose="02040503050406030204" pitchFamily="18" charset="0"/>
                            <a:ea typeface="Times New Roman" panose="02020603050405020304" pitchFamily="18" charset="0"/>
                            <a:cs typeface="Times New Roman" panose="02020603050405020304" pitchFamily="18" charset="0"/>
                          </a:rPr>
                        </m:ctrlPr>
                      </m:dPr>
                      <m:e>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5 </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𝑚𝑖𝑛𝑢𝑡𝑒𝑠</m:t>
                        </m:r>
                      </m:e>
                    </m:d>
                  </m:oMath>
                </a14:m>
                <a:endParaRPr lang="en-GB" sz="1800" i="1" dirty="0">
                  <a:effectLst/>
                  <a:latin typeface="Cambria Math" panose="02040503050406030204" pitchFamily="18" charset="0"/>
                  <a:ea typeface="Times New Roman" panose="02020603050405020304" pitchFamily="18" charset="0"/>
                  <a:cs typeface="Times New Roman" panose="02020603050405020304" pitchFamily="18" charset="0"/>
                </a:endParaRPr>
              </a:p>
              <a:p>
                <a:pPr lvl="2">
                  <a:buFont typeface="Wingdings" panose="05000000000000000000" pitchFamily="2" charset="2"/>
                  <a:buChar char="Ø"/>
                </a:pPr>
                <a14:m>
                  <m:oMath xmlns:m="http://schemas.openxmlformats.org/officeDocument/2006/math">
                    <m:r>
                      <a:rPr lang="en-GB" sz="1600" b="0" i="1" smtClean="0">
                        <a:effectLst/>
                        <a:latin typeface="Cambria Math" panose="02040503050406030204" pitchFamily="18" charset="0"/>
                        <a:ea typeface="Times New Roman" panose="02020603050405020304" pitchFamily="18" charset="0"/>
                        <a:cs typeface="Times New Roman" panose="02020603050405020304" pitchFamily="18" charset="0"/>
                      </a:rPr>
                      <m:t>5</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000 </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𝑎𝑟𝑐h𝑒𝑟𝑠</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∗6 </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𝑎𝑟𝑟𝑜𝑤𝑠</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 </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𝑝𝑒𝑟</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 </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𝑚𝑖𝑛𝑢𝑡𝑒</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∗5 </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𝑚𝑖𝑛𝑢𝑡𝑒𝑠</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=150,000</m:t>
                    </m:r>
                  </m:oMath>
                </a14:m>
                <a:r>
                  <a:rPr lang="en-GB" sz="1600" i="1" dirty="0">
                    <a:effectLst/>
                    <a:latin typeface="Cambria Math" panose="02040503050406030204" pitchFamily="18" charset="0"/>
                    <a:ea typeface="Times New Roman" panose="02020603050405020304" pitchFamily="18" charset="0"/>
                    <a:cs typeface="Times New Roman" panose="02020603050405020304" pitchFamily="18" charset="0"/>
                  </a:rPr>
                  <a:t> arrows</a:t>
                </a:r>
              </a:p>
              <a:p>
                <a:pPr lvl="2">
                  <a:buFont typeface="Wingdings" panose="05000000000000000000" pitchFamily="2" charset="2"/>
                  <a:buChar char="Ø"/>
                </a:pPr>
                <a14:m>
                  <m:oMath xmlns:m="http://schemas.openxmlformats.org/officeDocument/2006/math">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5000 </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𝑎𝑟𝑐h𝑒𝑟𝑠</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∗6 </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𝑎𝑟𝑟𝑜𝑤𝑠</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 </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𝑝𝑒𝑟</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 </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𝑚𝑖𝑛𝑢𝑡𝑒</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∗10 </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𝑚𝑖𝑛𝑢𝑡𝑒𝑠</m:t>
                    </m:r>
                    <m:r>
                      <a:rPr lang="en-GB" sz="1600" i="1">
                        <a:effectLst/>
                        <a:latin typeface="Cambria Math" panose="02040503050406030204" pitchFamily="18" charset="0"/>
                        <a:ea typeface="Times New Roman" panose="02020603050405020304" pitchFamily="18" charset="0"/>
                        <a:cs typeface="Times New Roman" panose="02020603050405020304" pitchFamily="18" charset="0"/>
                      </a:rPr>
                      <m:t>=300,000</m:t>
                    </m:r>
                  </m:oMath>
                </a14:m>
                <a:r>
                  <a:rPr lang="en-GB" sz="16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600" i="1" dirty="0">
                    <a:latin typeface="Cambria Math" panose="02040503050406030204" pitchFamily="18" charset="0"/>
                    <a:ea typeface="Times New Roman" panose="02020603050405020304" pitchFamily="18" charset="0"/>
                    <a:cs typeface="Times New Roman" panose="02020603050405020304" pitchFamily="18" charset="0"/>
                  </a:rPr>
                  <a:t>arrows</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p>
                <a:pPr lvl="2">
                  <a:buFont typeface="Wingdings" panose="05000000000000000000" pitchFamily="2" charset="2"/>
                  <a:buChar char="Ø"/>
                </a:pPr>
                <a:endParaRPr lang="en-US" dirty="0"/>
              </a:p>
            </p:txBody>
          </p:sp>
        </mc:Choice>
        <mc:Fallback xmlns="">
          <p:sp>
            <p:nvSpPr>
              <p:cNvPr id="4" name="Content Placeholder 3">
                <a:extLst>
                  <a:ext uri="{FF2B5EF4-FFF2-40B4-BE49-F238E27FC236}">
                    <a16:creationId xmlns:a16="http://schemas.microsoft.com/office/drawing/2014/main" id="{253CAC1D-15CF-FB49-616E-1E98BDECF476}"/>
                  </a:ext>
                </a:extLst>
              </p:cNvPr>
              <p:cNvSpPr>
                <a:spLocks noGrp="1" noRot="1" noChangeAspect="1" noMove="1" noResize="1" noEditPoints="1" noAdjustHandles="1" noChangeArrowheads="1" noChangeShapeType="1" noTextEdit="1"/>
              </p:cNvSpPr>
              <p:nvPr>
                <p:ph sz="half" idx="1"/>
              </p:nvPr>
            </p:nvSpPr>
            <p:spPr>
              <a:xfrm>
                <a:off x="1036321" y="1916318"/>
                <a:ext cx="6755397" cy="4023360"/>
              </a:xfrm>
              <a:blipFill>
                <a:blip r:embed="rId3"/>
                <a:stretch>
                  <a:fillRect t="-1364" r="-1083"/>
                </a:stretch>
              </a:blipFill>
            </p:spPr>
            <p:txBody>
              <a:bodyPr/>
              <a:lstStyle/>
              <a:p>
                <a:r>
                  <a:rPr lang="en-GB">
                    <a:noFill/>
                  </a:rPr>
                  <a:t> </a:t>
                </a:r>
              </a:p>
            </p:txBody>
          </p:sp>
        </mc:Fallback>
      </mc:AlternateContent>
      <p:pic>
        <p:nvPicPr>
          <p:cNvPr id="6" name="Content Placeholder 5" descr="The Trouble with Armor">
            <a:extLst>
              <a:ext uri="{FF2B5EF4-FFF2-40B4-BE49-F238E27FC236}">
                <a16:creationId xmlns:a16="http://schemas.microsoft.com/office/drawing/2014/main" id="{12DCB9A6-9A32-0C9F-8DB8-FBAE61A69581}"/>
              </a:ext>
            </a:extLst>
          </p:cNvPr>
          <p:cNvPicPr>
            <a:picLocks noGrp="1" noChangeAspect="1"/>
          </p:cNvPicPr>
          <p:nvPr>
            <p:ph sz="half" idx="2"/>
          </p:nvPr>
        </p:nvPicPr>
        <p:blipFill rotWithShape="1">
          <a:blip r:embed="rId4">
            <a:extLst>
              <a:ext uri="{28A0092B-C50C-407E-A947-70E740481C1C}">
                <a14:useLocalDpi xmlns:a14="http://schemas.microsoft.com/office/drawing/2010/main" val="0"/>
              </a:ext>
            </a:extLst>
          </a:blip>
          <a:srcRect l="4413" r="5269" b="5"/>
          <a:stretch/>
        </p:blipFill>
        <p:spPr bwMode="auto">
          <a:xfrm>
            <a:off x="8020570" y="1916318"/>
            <a:ext cx="3135109" cy="3471012"/>
          </a:xfrm>
          <a:prstGeom prst="rect">
            <a:avLst/>
          </a:prstGeom>
          <a:noFill/>
        </p:spPr>
      </p:pic>
    </p:spTree>
    <p:extLst>
      <p:ext uri="{BB962C8B-B14F-4D97-AF65-F5344CB8AC3E}">
        <p14:creationId xmlns:p14="http://schemas.microsoft.com/office/powerpoint/2010/main" val="2252699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9068C-F29F-B676-CB26-BCAEE62850CA}"/>
              </a:ext>
            </a:extLst>
          </p:cNvPr>
          <p:cNvSpPr>
            <a:spLocks noGrp="1"/>
          </p:cNvSpPr>
          <p:nvPr>
            <p:ph type="title"/>
          </p:nvPr>
        </p:nvSpPr>
        <p:spPr/>
        <p:txBody>
          <a:bodyPr/>
          <a:lstStyle/>
          <a:p>
            <a:r>
              <a:rPr lang="en-GB" dirty="0"/>
              <a:t>Arrows</a:t>
            </a:r>
          </a:p>
        </p:txBody>
      </p:sp>
      <p:sp>
        <p:nvSpPr>
          <p:cNvPr id="4" name="Content Placeholder 3">
            <a:extLst>
              <a:ext uri="{FF2B5EF4-FFF2-40B4-BE49-F238E27FC236}">
                <a16:creationId xmlns:a16="http://schemas.microsoft.com/office/drawing/2014/main" id="{3B9BA484-B9E0-25C7-067F-B7530F20DBAD}"/>
              </a:ext>
            </a:extLst>
          </p:cNvPr>
          <p:cNvSpPr>
            <a:spLocks noGrp="1"/>
          </p:cNvSpPr>
          <p:nvPr>
            <p:ph sz="half" idx="1"/>
          </p:nvPr>
        </p:nvSpPr>
        <p:spPr/>
        <p:txBody>
          <a:bodyPr/>
          <a:lstStyle/>
          <a:p>
            <a:pPr lvl="1">
              <a:buFont typeface="Wingdings" panose="05000000000000000000" pitchFamily="2" charset="2"/>
              <a:buChar char="Ø"/>
            </a:pPr>
            <a:r>
              <a:rPr lang="en-GB" dirty="0"/>
              <a:t> Various designed used in the years before Agincourt.</a:t>
            </a:r>
            <a:r>
              <a:rPr lang="en-GB" sz="1800" baseline="30000" dirty="0"/>
              <a:t> </a:t>
            </a:r>
            <a:r>
              <a:rPr lang="en-GB" baseline="30000" dirty="0"/>
              <a:t>11</a:t>
            </a:r>
            <a:endParaRPr lang="en-GB" dirty="0"/>
          </a:p>
          <a:p>
            <a:pPr lvl="1">
              <a:buFont typeface="Wingdings" panose="05000000000000000000" pitchFamily="2" charset="2"/>
              <a:buChar char="Ø"/>
            </a:pPr>
            <a:r>
              <a:rPr lang="en-GB" dirty="0"/>
              <a:t> Previous designs were designed for impact on flesh, winged tips to make removing the arrow difficult.</a:t>
            </a:r>
          </a:p>
          <a:p>
            <a:pPr lvl="1">
              <a:buFont typeface="Wingdings" panose="05000000000000000000" pitchFamily="2" charset="2"/>
              <a:buChar char="Ø"/>
            </a:pPr>
            <a:r>
              <a:rPr lang="en-GB" dirty="0"/>
              <a:t> Bodkin arrows (far right) aimed to solve the problem of penetration power.</a:t>
            </a:r>
          </a:p>
          <a:p>
            <a:pPr lvl="1">
              <a:buFont typeface="Wingdings" panose="05000000000000000000" pitchFamily="2" charset="2"/>
              <a:buChar char="Ø"/>
            </a:pPr>
            <a:r>
              <a:rPr lang="en-GB" dirty="0"/>
              <a:t> This arrow design functioned as the first long rod penetrator.</a:t>
            </a:r>
          </a:p>
        </p:txBody>
      </p:sp>
      <p:pic>
        <p:nvPicPr>
          <p:cNvPr id="6" name="Content Placeholder 5" descr="A group of spear heads&#10;&#10;Description automatically generated with medium confidence">
            <a:extLst>
              <a:ext uri="{FF2B5EF4-FFF2-40B4-BE49-F238E27FC236}">
                <a16:creationId xmlns:a16="http://schemas.microsoft.com/office/drawing/2014/main" id="{E2613E24-0236-9670-DC45-9E13F4D1EE64}"/>
              </a:ext>
            </a:extLst>
          </p:cNvPr>
          <p:cNvPicPr>
            <a:picLocks noGrp="1" noChangeAspect="1"/>
          </p:cNvPicPr>
          <p:nvPr>
            <p:ph sz="half" idx="2"/>
          </p:nvPr>
        </p:nvPicPr>
        <p:blipFill>
          <a:blip r:embed="rId3"/>
          <a:stretch>
            <a:fillRect/>
          </a:stretch>
        </p:blipFill>
        <p:spPr>
          <a:xfrm>
            <a:off x="6218238" y="2656703"/>
            <a:ext cx="4937125" cy="2401844"/>
          </a:xfrm>
          <a:prstGeom prst="rect">
            <a:avLst/>
          </a:prstGeom>
        </p:spPr>
      </p:pic>
    </p:spTree>
    <p:extLst>
      <p:ext uri="{BB962C8B-B14F-4D97-AF65-F5344CB8AC3E}">
        <p14:creationId xmlns:p14="http://schemas.microsoft.com/office/powerpoint/2010/main" val="519085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232DB-B5FB-3B66-1465-4BAC75D6FA70}"/>
              </a:ext>
            </a:extLst>
          </p:cNvPr>
          <p:cNvSpPr>
            <a:spLocks noGrp="1"/>
          </p:cNvSpPr>
          <p:nvPr>
            <p:ph type="title"/>
          </p:nvPr>
        </p:nvSpPr>
        <p:spPr/>
        <p:txBody>
          <a:bodyPr/>
          <a:lstStyle/>
          <a:p>
            <a:r>
              <a:rPr lang="en-GB" dirty="0"/>
              <a:t>Arrow and Armour Properties</a:t>
            </a:r>
            <a:r>
              <a:rPr lang="en-GB" sz="4800" baseline="30000" dirty="0"/>
              <a:t> 9</a:t>
            </a:r>
            <a:endParaRPr lang="en-GB" dirty="0"/>
          </a:p>
        </p:txBody>
      </p:sp>
      <p:graphicFrame>
        <p:nvGraphicFramePr>
          <p:cNvPr id="5" name="Content Placeholder 4">
            <a:extLst>
              <a:ext uri="{FF2B5EF4-FFF2-40B4-BE49-F238E27FC236}">
                <a16:creationId xmlns:a16="http://schemas.microsoft.com/office/drawing/2014/main" id="{987B2C88-E373-4E15-FD0C-676A1679DD6B}"/>
              </a:ext>
            </a:extLst>
          </p:cNvPr>
          <p:cNvGraphicFramePr>
            <a:graphicFrameLocks noGrp="1"/>
          </p:cNvGraphicFramePr>
          <p:nvPr>
            <p:ph sz="half" idx="1"/>
            <p:extLst>
              <p:ext uri="{D42A27DB-BD31-4B8C-83A1-F6EECF244321}">
                <p14:modId xmlns:p14="http://schemas.microsoft.com/office/powerpoint/2010/main" val="2834201800"/>
              </p:ext>
            </p:extLst>
          </p:nvPr>
        </p:nvGraphicFramePr>
        <p:xfrm>
          <a:off x="1096963" y="3416807"/>
          <a:ext cx="4938713" cy="1305308"/>
        </p:xfrm>
        <a:graphic>
          <a:graphicData uri="http://schemas.openxmlformats.org/drawingml/2006/table">
            <a:tbl>
              <a:tblPr firstRow="1" firstCol="1" bandRow="1">
                <a:tableStyleId>{5C22544A-7EE6-4342-B048-85BDC9FD1C3A}</a:tableStyleId>
              </a:tblPr>
              <a:tblGrid>
                <a:gridCol w="1646044">
                  <a:extLst>
                    <a:ext uri="{9D8B030D-6E8A-4147-A177-3AD203B41FA5}">
                      <a16:colId xmlns:a16="http://schemas.microsoft.com/office/drawing/2014/main" val="2931060527"/>
                    </a:ext>
                  </a:extLst>
                </a:gridCol>
                <a:gridCol w="1646044">
                  <a:extLst>
                    <a:ext uri="{9D8B030D-6E8A-4147-A177-3AD203B41FA5}">
                      <a16:colId xmlns:a16="http://schemas.microsoft.com/office/drawing/2014/main" val="2729357226"/>
                    </a:ext>
                  </a:extLst>
                </a:gridCol>
                <a:gridCol w="1646625">
                  <a:extLst>
                    <a:ext uri="{9D8B030D-6E8A-4147-A177-3AD203B41FA5}">
                      <a16:colId xmlns:a16="http://schemas.microsoft.com/office/drawing/2014/main" val="1797434084"/>
                    </a:ext>
                  </a:extLst>
                </a:gridCol>
              </a:tblGrid>
              <a:tr h="220190">
                <a:tc>
                  <a:txBody>
                    <a:bodyPr/>
                    <a:lstStyle/>
                    <a:p>
                      <a:pPr algn="ctr">
                        <a:lnSpc>
                          <a:spcPct val="150000"/>
                        </a:lnSpc>
                        <a:spcBef>
                          <a:spcPts val="900"/>
                        </a:spcBef>
                      </a:pPr>
                      <a:r>
                        <a:rPr lang="en-GB" sz="1600" dirty="0">
                          <a:effectLst/>
                        </a:rPr>
                        <a:t>Armour Property</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95" marR="62795" marT="0" marB="0"/>
                </a:tc>
                <a:tc>
                  <a:txBody>
                    <a:bodyPr/>
                    <a:lstStyle/>
                    <a:p>
                      <a:pPr algn="ctr">
                        <a:lnSpc>
                          <a:spcPct val="150000"/>
                        </a:lnSpc>
                        <a:spcBef>
                          <a:spcPts val="900"/>
                        </a:spcBef>
                      </a:pPr>
                      <a:r>
                        <a:rPr lang="en-GB" sz="1600">
                          <a:effectLst/>
                        </a:rPr>
                        <a:t>Standard Knight</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95" marR="62795" marT="0" marB="0"/>
                </a:tc>
                <a:tc>
                  <a:txBody>
                    <a:bodyPr/>
                    <a:lstStyle/>
                    <a:p>
                      <a:pPr algn="ctr">
                        <a:lnSpc>
                          <a:spcPct val="150000"/>
                        </a:lnSpc>
                        <a:spcBef>
                          <a:spcPts val="900"/>
                        </a:spcBef>
                      </a:pPr>
                      <a:r>
                        <a:rPr lang="en-GB" sz="1600">
                          <a:effectLst/>
                        </a:rPr>
                        <a:t>King’s Knight</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95" marR="62795" marT="0" marB="0"/>
                </a:tc>
                <a:extLst>
                  <a:ext uri="{0D108BD9-81ED-4DB2-BD59-A6C34878D82A}">
                    <a16:rowId xmlns:a16="http://schemas.microsoft.com/office/drawing/2014/main" val="2667259227"/>
                  </a:ext>
                </a:extLst>
              </a:tr>
              <a:tr h="220190">
                <a:tc>
                  <a:txBody>
                    <a:bodyPr/>
                    <a:lstStyle/>
                    <a:p>
                      <a:pPr algn="just">
                        <a:lnSpc>
                          <a:spcPct val="150000"/>
                        </a:lnSpc>
                        <a:spcBef>
                          <a:spcPts val="900"/>
                        </a:spcBef>
                      </a:pPr>
                      <a:r>
                        <a:rPr lang="en-GB" sz="1600">
                          <a:effectLst/>
                        </a:rPr>
                        <a:t>Density</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95" marR="62795" marT="0" marB="0"/>
                </a:tc>
                <a:tc>
                  <a:txBody>
                    <a:bodyPr/>
                    <a:lstStyle/>
                    <a:p>
                      <a:pPr algn="just">
                        <a:lnSpc>
                          <a:spcPct val="150000"/>
                        </a:lnSpc>
                        <a:spcBef>
                          <a:spcPts val="900"/>
                        </a:spcBef>
                      </a:pPr>
                      <a:r>
                        <a:rPr lang="en-GB" sz="1600">
                          <a:effectLst/>
                        </a:rPr>
                        <a:t>2.85gcm</a:t>
                      </a:r>
                      <a:r>
                        <a:rPr lang="en-GB" sz="1600" baseline="30000">
                          <a:effectLst/>
                        </a:rPr>
                        <a:t>-3</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95" marR="62795" marT="0" marB="0"/>
                </a:tc>
                <a:tc>
                  <a:txBody>
                    <a:bodyPr/>
                    <a:lstStyle/>
                    <a:p>
                      <a:pPr algn="just">
                        <a:lnSpc>
                          <a:spcPct val="150000"/>
                        </a:lnSpc>
                        <a:spcBef>
                          <a:spcPts val="900"/>
                        </a:spcBef>
                      </a:pPr>
                      <a:r>
                        <a:rPr lang="en-GB" sz="1600">
                          <a:effectLst/>
                        </a:rPr>
                        <a:t>5.75gcm</a:t>
                      </a:r>
                      <a:r>
                        <a:rPr lang="en-GB" sz="1600" baseline="30000">
                          <a:effectLst/>
                        </a:rPr>
                        <a:t>-3</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95" marR="62795" marT="0" marB="0"/>
                </a:tc>
                <a:extLst>
                  <a:ext uri="{0D108BD9-81ED-4DB2-BD59-A6C34878D82A}">
                    <a16:rowId xmlns:a16="http://schemas.microsoft.com/office/drawing/2014/main" val="1203532869"/>
                  </a:ext>
                </a:extLst>
              </a:tr>
              <a:tr h="220190">
                <a:tc>
                  <a:txBody>
                    <a:bodyPr/>
                    <a:lstStyle/>
                    <a:p>
                      <a:pPr algn="just">
                        <a:lnSpc>
                          <a:spcPct val="150000"/>
                        </a:lnSpc>
                        <a:spcBef>
                          <a:spcPts val="900"/>
                        </a:spcBef>
                      </a:pPr>
                      <a:r>
                        <a:rPr lang="en-GB" sz="1600">
                          <a:effectLst/>
                        </a:rPr>
                        <a:t>Thickness</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95" marR="62795" marT="0" marB="0"/>
                </a:tc>
                <a:tc>
                  <a:txBody>
                    <a:bodyPr/>
                    <a:lstStyle/>
                    <a:p>
                      <a:pPr algn="just">
                        <a:lnSpc>
                          <a:spcPct val="150000"/>
                        </a:lnSpc>
                        <a:spcBef>
                          <a:spcPts val="900"/>
                        </a:spcBef>
                      </a:pPr>
                      <a:r>
                        <a:rPr lang="en-GB" sz="1600">
                          <a:effectLst/>
                        </a:rPr>
                        <a:t>2.5mm</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95" marR="62795" marT="0" marB="0"/>
                </a:tc>
                <a:tc>
                  <a:txBody>
                    <a:bodyPr/>
                    <a:lstStyle/>
                    <a:p>
                      <a:pPr algn="just">
                        <a:lnSpc>
                          <a:spcPct val="150000"/>
                        </a:lnSpc>
                        <a:spcBef>
                          <a:spcPts val="900"/>
                        </a:spcBef>
                      </a:pPr>
                      <a:r>
                        <a:rPr lang="en-GB" sz="1600">
                          <a:effectLst/>
                        </a:rPr>
                        <a:t>4mm</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95" marR="62795" marT="0" marB="0"/>
                </a:tc>
                <a:extLst>
                  <a:ext uri="{0D108BD9-81ED-4DB2-BD59-A6C34878D82A}">
                    <a16:rowId xmlns:a16="http://schemas.microsoft.com/office/drawing/2014/main" val="232677537"/>
                  </a:ext>
                </a:extLst>
              </a:tr>
              <a:tr h="220190">
                <a:tc>
                  <a:txBody>
                    <a:bodyPr/>
                    <a:lstStyle/>
                    <a:p>
                      <a:pPr algn="just">
                        <a:lnSpc>
                          <a:spcPct val="150000"/>
                        </a:lnSpc>
                        <a:spcBef>
                          <a:spcPts val="900"/>
                        </a:spcBef>
                      </a:pPr>
                      <a:r>
                        <a:rPr lang="en-GB" sz="1600">
                          <a:effectLst/>
                        </a:rPr>
                        <a:t>Yield Stress</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95" marR="62795" marT="0" marB="0"/>
                </a:tc>
                <a:tc>
                  <a:txBody>
                    <a:bodyPr/>
                    <a:lstStyle/>
                    <a:p>
                      <a:pPr algn="just">
                        <a:lnSpc>
                          <a:spcPct val="150000"/>
                        </a:lnSpc>
                        <a:spcBef>
                          <a:spcPts val="900"/>
                        </a:spcBef>
                      </a:pPr>
                      <a:r>
                        <a:rPr lang="en-GB" sz="1600">
                          <a:effectLst/>
                        </a:rPr>
                        <a:t>350MPa</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95" marR="62795" marT="0" marB="0"/>
                </a:tc>
                <a:tc>
                  <a:txBody>
                    <a:bodyPr/>
                    <a:lstStyle/>
                    <a:p>
                      <a:pPr algn="just">
                        <a:lnSpc>
                          <a:spcPct val="150000"/>
                        </a:lnSpc>
                        <a:spcBef>
                          <a:spcPts val="900"/>
                        </a:spcBef>
                      </a:pPr>
                      <a:r>
                        <a:rPr lang="en-GB" sz="1600" dirty="0">
                          <a:effectLst/>
                        </a:rPr>
                        <a:t>600MPa</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95" marR="62795" marT="0" marB="0"/>
                </a:tc>
                <a:extLst>
                  <a:ext uri="{0D108BD9-81ED-4DB2-BD59-A6C34878D82A}">
                    <a16:rowId xmlns:a16="http://schemas.microsoft.com/office/drawing/2014/main" val="3532168212"/>
                  </a:ext>
                </a:extLst>
              </a:tr>
            </a:tbl>
          </a:graphicData>
        </a:graphic>
      </p:graphicFrame>
      <p:graphicFrame>
        <p:nvGraphicFramePr>
          <p:cNvPr id="6" name="Content Placeholder 5">
            <a:extLst>
              <a:ext uri="{FF2B5EF4-FFF2-40B4-BE49-F238E27FC236}">
                <a16:creationId xmlns:a16="http://schemas.microsoft.com/office/drawing/2014/main" id="{0E9C86CF-9873-FC9D-95FD-582FB32B5ECB}"/>
              </a:ext>
            </a:extLst>
          </p:cNvPr>
          <p:cNvGraphicFramePr>
            <a:graphicFrameLocks noGrp="1"/>
          </p:cNvGraphicFramePr>
          <p:nvPr>
            <p:ph sz="half" idx="2"/>
            <p:extLst>
              <p:ext uri="{D42A27DB-BD31-4B8C-83A1-F6EECF244321}">
                <p14:modId xmlns:p14="http://schemas.microsoft.com/office/powerpoint/2010/main" val="507088219"/>
              </p:ext>
            </p:extLst>
          </p:nvPr>
        </p:nvGraphicFramePr>
        <p:xfrm>
          <a:off x="6218237" y="3070287"/>
          <a:ext cx="5385628" cy="2651636"/>
        </p:xfrm>
        <a:graphic>
          <a:graphicData uri="http://schemas.openxmlformats.org/drawingml/2006/table">
            <a:tbl>
              <a:tblPr firstRow="1" firstCol="1" bandRow="1">
                <a:tableStyleId>{5C22544A-7EE6-4342-B048-85BDC9FD1C3A}</a:tableStyleId>
              </a:tblPr>
              <a:tblGrid>
                <a:gridCol w="2692814">
                  <a:extLst>
                    <a:ext uri="{9D8B030D-6E8A-4147-A177-3AD203B41FA5}">
                      <a16:colId xmlns:a16="http://schemas.microsoft.com/office/drawing/2014/main" val="1880453746"/>
                    </a:ext>
                  </a:extLst>
                </a:gridCol>
                <a:gridCol w="2692814">
                  <a:extLst>
                    <a:ext uri="{9D8B030D-6E8A-4147-A177-3AD203B41FA5}">
                      <a16:colId xmlns:a16="http://schemas.microsoft.com/office/drawing/2014/main" val="3141148826"/>
                    </a:ext>
                  </a:extLst>
                </a:gridCol>
              </a:tblGrid>
              <a:tr h="220119">
                <a:tc>
                  <a:txBody>
                    <a:bodyPr/>
                    <a:lstStyle/>
                    <a:p>
                      <a:pPr algn="ctr">
                        <a:lnSpc>
                          <a:spcPct val="150000"/>
                        </a:lnSpc>
                        <a:spcBef>
                          <a:spcPts val="900"/>
                        </a:spcBef>
                      </a:pPr>
                      <a:r>
                        <a:rPr lang="en-GB" sz="1600" dirty="0">
                          <a:effectLst/>
                        </a:rPr>
                        <a:t>Arrow Property</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75" marR="62775" marT="0" marB="0"/>
                </a:tc>
                <a:tc>
                  <a:txBody>
                    <a:bodyPr/>
                    <a:lstStyle/>
                    <a:p>
                      <a:pPr algn="ctr">
                        <a:lnSpc>
                          <a:spcPct val="150000"/>
                        </a:lnSpc>
                        <a:spcBef>
                          <a:spcPts val="900"/>
                        </a:spcBef>
                      </a:pPr>
                      <a:r>
                        <a:rPr lang="en-GB" sz="1600">
                          <a:effectLst/>
                        </a:rPr>
                        <a:t>Value</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75" marR="62775" marT="0" marB="0"/>
                </a:tc>
                <a:extLst>
                  <a:ext uri="{0D108BD9-81ED-4DB2-BD59-A6C34878D82A}">
                    <a16:rowId xmlns:a16="http://schemas.microsoft.com/office/drawing/2014/main" val="892614986"/>
                  </a:ext>
                </a:extLst>
              </a:tr>
              <a:tr h="220119">
                <a:tc>
                  <a:txBody>
                    <a:bodyPr/>
                    <a:lstStyle/>
                    <a:p>
                      <a:pPr algn="just">
                        <a:lnSpc>
                          <a:spcPct val="150000"/>
                        </a:lnSpc>
                        <a:spcBef>
                          <a:spcPts val="900"/>
                        </a:spcBef>
                      </a:pPr>
                      <a:r>
                        <a:rPr lang="en-GB" sz="1600">
                          <a:effectLst/>
                        </a:rPr>
                        <a:t>Length (Arrow only)</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75" marR="62775" marT="0" marB="0"/>
                </a:tc>
                <a:tc>
                  <a:txBody>
                    <a:bodyPr/>
                    <a:lstStyle/>
                    <a:p>
                      <a:pPr algn="just">
                        <a:lnSpc>
                          <a:spcPct val="150000"/>
                        </a:lnSpc>
                        <a:spcBef>
                          <a:spcPts val="900"/>
                        </a:spcBef>
                      </a:pPr>
                      <a:r>
                        <a:rPr lang="en-GB" sz="1600">
                          <a:effectLst/>
                        </a:rPr>
                        <a:t>115mm</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75" marR="62775" marT="0" marB="0"/>
                </a:tc>
                <a:extLst>
                  <a:ext uri="{0D108BD9-81ED-4DB2-BD59-A6C34878D82A}">
                    <a16:rowId xmlns:a16="http://schemas.microsoft.com/office/drawing/2014/main" val="365186032"/>
                  </a:ext>
                </a:extLst>
              </a:tr>
              <a:tr h="220119">
                <a:tc>
                  <a:txBody>
                    <a:bodyPr/>
                    <a:lstStyle/>
                    <a:p>
                      <a:pPr algn="just">
                        <a:lnSpc>
                          <a:spcPct val="150000"/>
                        </a:lnSpc>
                        <a:spcBef>
                          <a:spcPts val="900"/>
                        </a:spcBef>
                      </a:pPr>
                      <a:r>
                        <a:rPr lang="en-GB" sz="1600">
                          <a:effectLst/>
                        </a:rPr>
                        <a:t>Diameter</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75" marR="62775" marT="0" marB="0"/>
                </a:tc>
                <a:tc>
                  <a:txBody>
                    <a:bodyPr/>
                    <a:lstStyle/>
                    <a:p>
                      <a:pPr algn="just">
                        <a:lnSpc>
                          <a:spcPct val="150000"/>
                        </a:lnSpc>
                        <a:spcBef>
                          <a:spcPts val="900"/>
                        </a:spcBef>
                      </a:pPr>
                      <a:r>
                        <a:rPr lang="en-GB" sz="1600">
                          <a:effectLst/>
                        </a:rPr>
                        <a:t>11.11mm</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75" marR="62775" marT="0" marB="0"/>
                </a:tc>
                <a:extLst>
                  <a:ext uri="{0D108BD9-81ED-4DB2-BD59-A6C34878D82A}">
                    <a16:rowId xmlns:a16="http://schemas.microsoft.com/office/drawing/2014/main" val="3046634987"/>
                  </a:ext>
                </a:extLst>
              </a:tr>
              <a:tr h="220119">
                <a:tc>
                  <a:txBody>
                    <a:bodyPr/>
                    <a:lstStyle/>
                    <a:p>
                      <a:pPr algn="just">
                        <a:lnSpc>
                          <a:spcPct val="150000"/>
                        </a:lnSpc>
                        <a:spcBef>
                          <a:spcPts val="900"/>
                        </a:spcBef>
                      </a:pPr>
                      <a:r>
                        <a:rPr lang="en-GB" sz="1600">
                          <a:effectLst/>
                        </a:rPr>
                        <a:t>Density </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75" marR="62775" marT="0" marB="0"/>
                </a:tc>
                <a:tc>
                  <a:txBody>
                    <a:bodyPr/>
                    <a:lstStyle/>
                    <a:p>
                      <a:pPr algn="just">
                        <a:lnSpc>
                          <a:spcPct val="150000"/>
                        </a:lnSpc>
                        <a:spcBef>
                          <a:spcPts val="900"/>
                        </a:spcBef>
                      </a:pPr>
                      <a:r>
                        <a:rPr lang="en-GB" sz="1600">
                          <a:effectLst/>
                        </a:rPr>
                        <a:t>6.25gcm</a:t>
                      </a:r>
                      <a:r>
                        <a:rPr lang="en-GB" sz="1600" baseline="30000">
                          <a:effectLst/>
                        </a:rPr>
                        <a:t>-3</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75" marR="62775" marT="0" marB="0"/>
                </a:tc>
                <a:extLst>
                  <a:ext uri="{0D108BD9-81ED-4DB2-BD59-A6C34878D82A}">
                    <a16:rowId xmlns:a16="http://schemas.microsoft.com/office/drawing/2014/main" val="3182931580"/>
                  </a:ext>
                </a:extLst>
              </a:tr>
              <a:tr h="471219">
                <a:tc>
                  <a:txBody>
                    <a:bodyPr/>
                    <a:lstStyle/>
                    <a:p>
                      <a:pPr algn="just">
                        <a:lnSpc>
                          <a:spcPct val="150000"/>
                        </a:lnSpc>
                        <a:spcBef>
                          <a:spcPts val="900"/>
                        </a:spcBef>
                      </a:pPr>
                      <a:r>
                        <a:rPr lang="en-GB" sz="1600">
                          <a:effectLst/>
                        </a:rPr>
                        <a:t>Mass</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2775" marR="62775" marT="0" marB="0"/>
                </a:tc>
                <a:tc>
                  <a:txBody>
                    <a:bodyPr/>
                    <a:lstStyle/>
                    <a:p>
                      <a:pPr algn="just">
                        <a:lnSpc>
                          <a:spcPct val="150000"/>
                        </a:lnSpc>
                        <a:spcBef>
                          <a:spcPts val="900"/>
                        </a:spcBef>
                      </a:pPr>
                      <a:r>
                        <a:rPr lang="en-GB" sz="1600" dirty="0">
                          <a:effectLst/>
                        </a:rPr>
                        <a:t>0.28kg (based on arrowhead volume and density)</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75" marR="62775" marT="0" marB="0"/>
                </a:tc>
                <a:extLst>
                  <a:ext uri="{0D108BD9-81ED-4DB2-BD59-A6C34878D82A}">
                    <a16:rowId xmlns:a16="http://schemas.microsoft.com/office/drawing/2014/main" val="1990218353"/>
                  </a:ext>
                </a:extLst>
              </a:tr>
              <a:tr h="220817">
                <a:tc>
                  <a:txBody>
                    <a:bodyPr/>
                    <a:lstStyle/>
                    <a:p>
                      <a:pPr algn="just">
                        <a:lnSpc>
                          <a:spcPct val="150000"/>
                        </a:lnSpc>
                        <a:spcBef>
                          <a:spcPts val="900"/>
                        </a:spcBef>
                      </a:pPr>
                      <a:r>
                        <a:rPr lang="en-GB" sz="1600" dirty="0">
                          <a:effectLst/>
                        </a:rPr>
                        <a:t>Angle of Obliquity </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75" marR="62775" marT="0" marB="0"/>
                </a:tc>
                <a:tc>
                  <a:txBody>
                    <a:bodyPr/>
                    <a:lstStyle/>
                    <a:p>
                      <a:pPr algn="just">
                        <a:lnSpc>
                          <a:spcPct val="150000"/>
                        </a:lnSpc>
                        <a:spcBef>
                          <a:spcPts val="900"/>
                        </a:spcBef>
                      </a:pPr>
                      <a:r>
                        <a:rPr lang="en-GB" sz="1600" dirty="0">
                          <a:effectLst/>
                        </a:rPr>
                        <a:t>30°</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75" marR="62775" marT="0" marB="0"/>
                </a:tc>
                <a:extLst>
                  <a:ext uri="{0D108BD9-81ED-4DB2-BD59-A6C34878D82A}">
                    <a16:rowId xmlns:a16="http://schemas.microsoft.com/office/drawing/2014/main" val="326740095"/>
                  </a:ext>
                </a:extLst>
              </a:tr>
              <a:tr h="220817">
                <a:tc>
                  <a:txBody>
                    <a:bodyPr/>
                    <a:lstStyle/>
                    <a:p>
                      <a:pPr algn="just">
                        <a:lnSpc>
                          <a:spcPct val="150000"/>
                        </a:lnSpc>
                        <a:spcBef>
                          <a:spcPts val="900"/>
                        </a:spcBef>
                      </a:pPr>
                      <a:r>
                        <a:rPr lang="en-GB" sz="1600" b="1" kern="1200" dirty="0">
                          <a:solidFill>
                            <a:schemeClr val="lt1"/>
                          </a:solidFill>
                          <a:effectLst/>
                          <a:latin typeface="+mn-lt"/>
                          <a:ea typeface="+mn-ea"/>
                          <a:cs typeface="+mn-cs"/>
                        </a:rPr>
                        <a:t>Impact Velocity</a:t>
                      </a:r>
                    </a:p>
                  </a:txBody>
                  <a:tcPr marL="62775" marR="62775" marT="0" marB="0"/>
                </a:tc>
                <a:tc>
                  <a:txBody>
                    <a:bodyPr/>
                    <a:lstStyle/>
                    <a:p>
                      <a:pPr algn="just">
                        <a:lnSpc>
                          <a:spcPct val="150000"/>
                        </a:lnSpc>
                        <a:spcBef>
                          <a:spcPts val="900"/>
                        </a:spcBef>
                      </a:pPr>
                      <a:r>
                        <a:rPr lang="en-GB" sz="1600" kern="1200" dirty="0">
                          <a:solidFill>
                            <a:schemeClr val="dk1"/>
                          </a:solidFill>
                          <a:effectLst/>
                          <a:latin typeface="+mn-lt"/>
                          <a:ea typeface="+mn-ea"/>
                          <a:cs typeface="+mn-cs"/>
                        </a:rPr>
                        <a:t>53.34ms</a:t>
                      </a:r>
                      <a:r>
                        <a:rPr lang="en-GB" sz="1600" kern="1200" baseline="30000" dirty="0">
                          <a:solidFill>
                            <a:schemeClr val="dk1"/>
                          </a:solidFill>
                          <a:effectLst/>
                          <a:latin typeface="+mn-lt"/>
                          <a:ea typeface="+mn-ea"/>
                          <a:cs typeface="+mn-cs"/>
                        </a:rPr>
                        <a:t>-1</a:t>
                      </a:r>
                      <a:endParaRPr lang="en-GB" sz="1600" kern="1200" dirty="0">
                        <a:solidFill>
                          <a:schemeClr val="dk1"/>
                        </a:solidFill>
                        <a:effectLst/>
                        <a:latin typeface="+mn-lt"/>
                        <a:ea typeface="+mn-ea"/>
                        <a:cs typeface="+mn-cs"/>
                      </a:endParaRPr>
                    </a:p>
                  </a:txBody>
                  <a:tcPr marL="62775" marR="62775" marT="0" marB="0"/>
                </a:tc>
                <a:extLst>
                  <a:ext uri="{0D108BD9-81ED-4DB2-BD59-A6C34878D82A}">
                    <a16:rowId xmlns:a16="http://schemas.microsoft.com/office/drawing/2014/main" val="2352033447"/>
                  </a:ext>
                </a:extLst>
              </a:tr>
            </a:tbl>
          </a:graphicData>
        </a:graphic>
      </p:graphicFrame>
    </p:spTree>
    <p:extLst>
      <p:ext uri="{BB962C8B-B14F-4D97-AF65-F5344CB8AC3E}">
        <p14:creationId xmlns:p14="http://schemas.microsoft.com/office/powerpoint/2010/main" val="1537311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F7F9A-4158-3C43-CCC4-6149A019BC54}"/>
              </a:ext>
            </a:extLst>
          </p:cNvPr>
          <p:cNvSpPr>
            <a:spLocks noGrp="1"/>
          </p:cNvSpPr>
          <p:nvPr>
            <p:ph type="title"/>
          </p:nvPr>
        </p:nvSpPr>
        <p:spPr/>
        <p:txBody>
          <a:bodyPr/>
          <a:lstStyle/>
          <a:p>
            <a:r>
              <a:rPr lang="en-GB" dirty="0"/>
              <a:t>Penetration</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957F3624-37BE-1212-5A78-CE58CE86A4BB}"/>
                  </a:ext>
                </a:extLst>
              </p:cNvPr>
              <p:cNvSpPr>
                <a:spLocks noGrp="1"/>
              </p:cNvSpPr>
              <p:nvPr>
                <p:ph sz="half" idx="1"/>
              </p:nvPr>
            </p:nvSpPr>
            <p:spPr/>
            <p:txBody>
              <a:bodyPr/>
              <a:lstStyle/>
              <a:p>
                <a:pPr lvl="1">
                  <a:buFont typeface="Wingdings" panose="05000000000000000000" pitchFamily="2" charset="2"/>
                  <a:buChar char="Ø"/>
                </a:pPr>
                <a:r>
                  <a:rPr lang="en-GB" dirty="0"/>
                  <a:t> Assumes ideal circumstances and non-hydrodynamic. </a:t>
                </a:r>
              </a:p>
              <a:p>
                <a:pPr lvl="1">
                  <a:buFont typeface="Wingdings" panose="05000000000000000000" pitchFamily="2" charset="2"/>
                  <a:buChar char="Ø"/>
                </a:pPr>
                <a:r>
                  <a:rPr lang="en-GB" dirty="0"/>
                  <a:t> Limiting velocity determines the velocity required to penetration the thickness of armour (p).</a:t>
                </a:r>
              </a:p>
              <a:p>
                <a:pPr lvl="1">
                  <a:buFont typeface="Wingdings" panose="05000000000000000000" pitchFamily="2" charset="2"/>
                  <a:buChar char="Ø"/>
                </a:pPr>
                <a:r>
                  <a:rPr lang="en-GB" dirty="0"/>
                  <a:t> Uses diameter (d) and weight (W) of arrow and angle of obliquity (</a:t>
                </a:r>
                <a14:m>
                  <m:oMath xmlns:m="http://schemas.openxmlformats.org/officeDocument/2006/math">
                    <m:r>
                      <a:rPr lang="en-GB" sz="1800" i="1" smtClean="0">
                        <a:effectLst/>
                        <a:latin typeface="Cambria Math" panose="02040503050406030204" pitchFamily="18" charset="0"/>
                        <a:ea typeface="Times New Roman" panose="02020603050405020304" pitchFamily="18" charset="0"/>
                        <a:cs typeface="Times New Roman" panose="02020603050405020304" pitchFamily="18" charset="0"/>
                      </a:rPr>
                      <m:t>𝜃</m:t>
                    </m:r>
                  </m:oMath>
                </a14:m>
                <a:r>
                  <a:rPr lang="en-GB" dirty="0"/>
                  <a:t>).</a:t>
                </a:r>
              </a:p>
              <a:p>
                <a:pPr lvl="1">
                  <a:buFont typeface="Wingdings" panose="05000000000000000000" pitchFamily="2" charset="2"/>
                  <a:buChar char="Ø"/>
                </a:pPr>
                <a:endParaRPr lang="en-GB" dirty="0"/>
              </a:p>
              <a:p>
                <a:pPr lvl="1">
                  <a:buFont typeface="Wingdings" panose="05000000000000000000" pitchFamily="2" charset="2"/>
                  <a:buChar char="Ø"/>
                </a:pPr>
                <a:r>
                  <a:rPr lang="en-GB" dirty="0"/>
                  <a:t> Shows that Bodkin arrow is not fired at a high enough velocity to penetrate either armour (53.34ms</a:t>
                </a:r>
                <a:r>
                  <a:rPr lang="en-GB" sz="1800" baseline="30000" dirty="0"/>
                  <a:t> -1</a:t>
                </a:r>
                <a:r>
                  <a:rPr lang="en-GB" dirty="0"/>
                  <a:t>)</a:t>
                </a:r>
              </a:p>
              <a:p>
                <a:pPr lvl="1">
                  <a:buFont typeface="Wingdings" panose="05000000000000000000" pitchFamily="2" charset="2"/>
                  <a:buChar char="Ø"/>
                </a:pPr>
                <a:r>
                  <a:rPr lang="en-GB" dirty="0"/>
                  <a:t> Even accounting for velocity of Knights on horseback, velocity is not enough (63.13ms</a:t>
                </a:r>
                <a:r>
                  <a:rPr lang="en-GB" baseline="30000" dirty="0"/>
                  <a:t>-1</a:t>
                </a:r>
                <a:r>
                  <a:rPr lang="en-GB" dirty="0"/>
                  <a:t>)</a:t>
                </a:r>
              </a:p>
            </p:txBody>
          </p:sp>
        </mc:Choice>
        <mc:Fallback xmlns="">
          <p:sp>
            <p:nvSpPr>
              <p:cNvPr id="3" name="Content Placeholder 2">
                <a:extLst>
                  <a:ext uri="{FF2B5EF4-FFF2-40B4-BE49-F238E27FC236}">
                    <a16:creationId xmlns:a16="http://schemas.microsoft.com/office/drawing/2014/main" id="{957F3624-37BE-1212-5A78-CE58CE86A4BB}"/>
                  </a:ext>
                </a:extLst>
              </p:cNvPr>
              <p:cNvSpPr>
                <a:spLocks noGrp="1" noRot="1" noChangeAspect="1" noMove="1" noResize="1" noEditPoints="1" noAdjustHandles="1" noChangeArrowheads="1" noChangeShapeType="1" noTextEdit="1"/>
              </p:cNvSpPr>
              <p:nvPr>
                <p:ph sz="half" idx="1"/>
              </p:nvPr>
            </p:nvSpPr>
            <p:spPr>
              <a:blipFill>
                <a:blip r:embed="rId3"/>
                <a:stretch>
                  <a:fillRect t="-1515" r="-1975"/>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Content Placeholder 3">
                <a:extLst>
                  <a:ext uri="{FF2B5EF4-FFF2-40B4-BE49-F238E27FC236}">
                    <a16:creationId xmlns:a16="http://schemas.microsoft.com/office/drawing/2014/main" id="{59CF8C4C-A49F-DEDB-1AA1-07C3F2972E6A}"/>
                  </a:ext>
                </a:extLst>
              </p:cNvPr>
              <p:cNvSpPr>
                <a:spLocks noGrp="1"/>
              </p:cNvSpPr>
              <p:nvPr>
                <p:ph sz="half" idx="2"/>
              </p:nvPr>
            </p:nvSpPr>
            <p:spPr/>
            <p:txBody>
              <a:bodyPr/>
              <a:lstStyle/>
              <a:p>
                <a14:m>
                  <m:oMath xmlns:m="http://schemas.openxmlformats.org/officeDocument/2006/math">
                    <m:sSub>
                      <m:sSubPr>
                        <m:ctrlPr>
                          <a:rPr lang="en-GB" i="1" smtClean="0">
                            <a:effectLst/>
                            <a:latin typeface="Cambria Math" panose="02040503050406030204" pitchFamily="18" charset="0"/>
                          </a:rPr>
                        </m:ctrlPr>
                      </m:sSub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𝑉</m:t>
                        </m:r>
                      </m:e>
                      <m:sub>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𝑙𝑖𝑚</m:t>
                        </m:r>
                      </m:sub>
                    </m:sSub>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sSup>
                      <m:sSupPr>
                        <m:ctrlPr>
                          <a:rPr lang="en-GB" i="1">
                            <a:effectLst/>
                            <a:latin typeface="Cambria Math" panose="02040503050406030204" pitchFamily="18" charset="0"/>
                          </a:rPr>
                        </m:ctrlPr>
                      </m:sSupPr>
                      <m:e>
                        <m:d>
                          <m:dPr>
                            <m:begChr m:val="["/>
                            <m:endChr m:val="]"/>
                            <m:ctrlPr>
                              <a:rPr lang="en-GB" i="1">
                                <a:effectLst/>
                                <a:latin typeface="Cambria Math" panose="02040503050406030204" pitchFamily="18" charset="0"/>
                              </a:rPr>
                            </m:ctrlPr>
                          </m:d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 16.38</m:t>
                            </m:r>
                            <m:f>
                              <m:fPr>
                                <m:ctrlPr>
                                  <a:rPr lang="en-GB" i="1">
                                    <a:effectLst/>
                                    <a:latin typeface="Cambria Math" panose="02040503050406030204" pitchFamily="18" charset="0"/>
                                  </a:rPr>
                                </m:ctrlPr>
                              </m:fPr>
                              <m:num>
                                <m:sSup>
                                  <m:sSupPr>
                                    <m:ctrlPr>
                                      <a:rPr lang="en-GB" i="1">
                                        <a:effectLst/>
                                        <a:latin typeface="Cambria Math" panose="02040503050406030204" pitchFamily="18" charset="0"/>
                                      </a:rPr>
                                    </m:ctrlPr>
                                  </m:sSup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𝑑</m:t>
                                    </m:r>
                                  </m:e>
                                  <m:sup>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3</m:t>
                                    </m:r>
                                  </m:sup>
                                </m:sSup>
                              </m:num>
                              <m:den>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𝑊</m:t>
                                </m:r>
                              </m:den>
                            </m:f>
                            <m:sSup>
                              <m:sSupPr>
                                <m:ctrlPr>
                                  <a:rPr lang="en-GB" i="1">
                                    <a:effectLst/>
                                    <a:latin typeface="Cambria Math" panose="02040503050406030204" pitchFamily="18" charset="0"/>
                                  </a:rPr>
                                </m:ctrlPr>
                              </m:sSupPr>
                              <m:e>
                                <m:d>
                                  <m:dPr>
                                    <m:ctrlPr>
                                      <a:rPr lang="en-GB" i="1">
                                        <a:effectLst/>
                                        <a:latin typeface="Cambria Math" panose="02040503050406030204" pitchFamily="18" charset="0"/>
                                      </a:rPr>
                                    </m:ctrlPr>
                                  </m:dPr>
                                  <m:e>
                                    <m:f>
                                      <m:fPr>
                                        <m:ctrlPr>
                                          <a:rPr lang="en-GB" i="1">
                                            <a:effectLst/>
                                            <a:latin typeface="Cambria Math" panose="02040503050406030204" pitchFamily="18" charset="0"/>
                                          </a:rPr>
                                        </m:ctrlPr>
                                      </m:fPr>
                                      <m:num>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𝑝</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 </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𝑠𝑒𝑐</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𝜃</m:t>
                                        </m:r>
                                      </m:num>
                                      <m:den>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𝑑</m:t>
                                        </m:r>
                                      </m:den>
                                    </m:f>
                                  </m:e>
                                </m:d>
                              </m:e>
                              <m:sup>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1.12</m:t>
                                </m:r>
                              </m:sup>
                            </m:sSup>
                          </m:e>
                        </m:d>
                      </m:e>
                      <m:sup>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0.5</m:t>
                        </m:r>
                      </m:sup>
                    </m:sSup>
                  </m:oMath>
                </a14:m>
                <a:endParaRPr lang="en-GB" dirty="0"/>
              </a:p>
              <a:p>
                <a:endParaRPr lang="en-GB" dirty="0"/>
              </a:p>
              <a:p>
                <a:r>
                  <a:rPr lang="en-GB" dirty="0"/>
                  <a:t>Standard Armour</a:t>
                </a:r>
              </a:p>
              <a:p>
                <a14:m>
                  <m:oMath xmlns:m="http://schemas.openxmlformats.org/officeDocument/2006/math">
                    <m:sSup>
                      <m:sSupPr>
                        <m:ctrlPr>
                          <a:rPr lang="en-GB" i="1" smtClean="0">
                            <a:effectLst/>
                            <a:latin typeface="Cambria Math" panose="02040503050406030204" pitchFamily="18" charset="0"/>
                          </a:rPr>
                        </m:ctrlPr>
                      </m:sSupPr>
                      <m:e>
                        <m:d>
                          <m:dPr>
                            <m:begChr m:val="["/>
                            <m:endChr m:val="]"/>
                            <m:ctrlPr>
                              <a:rPr lang="en-GB" i="1">
                                <a:effectLst/>
                                <a:latin typeface="Cambria Math" panose="02040503050406030204" pitchFamily="18" charset="0"/>
                              </a:rPr>
                            </m:ctrlPr>
                          </m:d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16.38</m:t>
                            </m:r>
                            <m:f>
                              <m:fPr>
                                <m:ctrlPr>
                                  <a:rPr lang="en-GB" i="1">
                                    <a:effectLst/>
                                    <a:latin typeface="Cambria Math" panose="02040503050406030204" pitchFamily="18" charset="0"/>
                                  </a:rPr>
                                </m:ctrlPr>
                              </m:fPr>
                              <m:num>
                                <m:sSup>
                                  <m:sSupPr>
                                    <m:ctrlPr>
                                      <a:rPr lang="en-GB" i="1">
                                        <a:effectLst/>
                                        <a:latin typeface="Cambria Math" panose="02040503050406030204" pitchFamily="18" charset="0"/>
                                      </a:rPr>
                                    </m:ctrlPr>
                                  </m:sSup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11.11</m:t>
                                    </m:r>
                                  </m:e>
                                  <m:sup>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3</m:t>
                                    </m:r>
                                  </m:sup>
                                </m:sSup>
                              </m:num>
                              <m:den>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0.28</m:t>
                                </m:r>
                              </m:den>
                            </m:f>
                            <m:sSup>
                              <m:sSupPr>
                                <m:ctrlPr>
                                  <a:rPr lang="en-GB" i="1">
                                    <a:effectLst/>
                                    <a:latin typeface="Cambria Math" panose="02040503050406030204" pitchFamily="18" charset="0"/>
                                  </a:rPr>
                                </m:ctrlPr>
                              </m:sSupPr>
                              <m:e>
                                <m:d>
                                  <m:dPr>
                                    <m:ctrlPr>
                                      <a:rPr lang="en-GB" i="1">
                                        <a:effectLst/>
                                        <a:latin typeface="Cambria Math" panose="02040503050406030204" pitchFamily="18" charset="0"/>
                                      </a:rPr>
                                    </m:ctrlPr>
                                  </m:dPr>
                                  <m:e>
                                    <m:f>
                                      <m:fPr>
                                        <m:ctrlPr>
                                          <a:rPr lang="en-GB" i="1">
                                            <a:effectLst/>
                                            <a:latin typeface="Cambria Math" panose="02040503050406030204" pitchFamily="18" charset="0"/>
                                          </a:rPr>
                                        </m:ctrlPr>
                                      </m:fPr>
                                      <m:num>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2.5 </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𝑠𝑒𝑐</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30</m:t>
                                        </m:r>
                                      </m:num>
                                      <m:den>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11.11</m:t>
                                        </m:r>
                                      </m:den>
                                    </m:f>
                                  </m:e>
                                </m:d>
                              </m:e>
                              <m:sup>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1.12</m:t>
                                </m:r>
                              </m:sup>
                            </m:sSup>
                          </m:e>
                        </m:d>
                      </m:e>
                      <m:sup>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0.5</m:t>
                        </m:r>
                      </m:sup>
                    </m:sSup>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=133</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𝑚</m:t>
                    </m:r>
                    <m:sSup>
                      <m:sSupPr>
                        <m:ctrlPr>
                          <a:rPr lang="en-GB" i="1">
                            <a:effectLst/>
                            <a:latin typeface="Cambria Math" panose="02040503050406030204" pitchFamily="18" charset="0"/>
                          </a:rPr>
                        </m:ctrlPr>
                      </m:sSup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𝑠</m:t>
                        </m:r>
                      </m:e>
                      <m:sup>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m:t>
                        </m:r>
                      </m:sup>
                    </m:sSup>
                  </m:oMath>
                </a14:m>
                <a:endParaRPr lang="en-GB" dirty="0"/>
              </a:p>
              <a:p>
                <a:endParaRPr lang="en-GB" dirty="0"/>
              </a:p>
              <a:p>
                <a:r>
                  <a:rPr lang="en-GB" dirty="0"/>
                  <a:t>Knight’s Armour</a:t>
                </a:r>
              </a:p>
              <a:p>
                <a14:m>
                  <m:oMath xmlns:m="http://schemas.openxmlformats.org/officeDocument/2006/math">
                    <m:sSup>
                      <m:sSupPr>
                        <m:ctrlPr>
                          <a:rPr lang="en-GB" i="1" smtClean="0">
                            <a:effectLst/>
                            <a:latin typeface="Cambria Math" panose="02040503050406030204" pitchFamily="18" charset="0"/>
                          </a:rPr>
                        </m:ctrlPr>
                      </m:sSupPr>
                      <m:e>
                        <m:d>
                          <m:dPr>
                            <m:begChr m:val="["/>
                            <m:endChr m:val="]"/>
                            <m:ctrlPr>
                              <a:rPr lang="en-GB" i="1">
                                <a:effectLst/>
                                <a:latin typeface="Cambria Math" panose="02040503050406030204" pitchFamily="18" charset="0"/>
                              </a:rPr>
                            </m:ctrlPr>
                          </m:d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16.38</m:t>
                            </m:r>
                            <m:f>
                              <m:fPr>
                                <m:ctrlPr>
                                  <a:rPr lang="en-GB" i="1">
                                    <a:effectLst/>
                                    <a:latin typeface="Cambria Math" panose="02040503050406030204" pitchFamily="18" charset="0"/>
                                  </a:rPr>
                                </m:ctrlPr>
                              </m:fPr>
                              <m:num>
                                <m:sSup>
                                  <m:sSupPr>
                                    <m:ctrlPr>
                                      <a:rPr lang="en-GB" i="1">
                                        <a:effectLst/>
                                        <a:latin typeface="Cambria Math" panose="02040503050406030204" pitchFamily="18" charset="0"/>
                                      </a:rPr>
                                    </m:ctrlPr>
                                  </m:sSup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11.11</m:t>
                                    </m:r>
                                  </m:e>
                                  <m:sup>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3</m:t>
                                    </m:r>
                                  </m:sup>
                                </m:sSup>
                              </m:num>
                              <m:den>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0.28</m:t>
                                </m:r>
                              </m:den>
                            </m:f>
                            <m:sSup>
                              <m:sSupPr>
                                <m:ctrlPr>
                                  <a:rPr lang="en-GB" i="1">
                                    <a:effectLst/>
                                    <a:latin typeface="Cambria Math" panose="02040503050406030204" pitchFamily="18" charset="0"/>
                                  </a:rPr>
                                </m:ctrlPr>
                              </m:sSupPr>
                              <m:e>
                                <m:d>
                                  <m:dPr>
                                    <m:ctrlPr>
                                      <a:rPr lang="en-GB" i="1">
                                        <a:effectLst/>
                                        <a:latin typeface="Cambria Math" panose="02040503050406030204" pitchFamily="18" charset="0"/>
                                      </a:rPr>
                                    </m:ctrlPr>
                                  </m:dPr>
                                  <m:e>
                                    <m:f>
                                      <m:fPr>
                                        <m:ctrlPr>
                                          <a:rPr lang="en-GB" i="1">
                                            <a:effectLst/>
                                            <a:latin typeface="Cambria Math" panose="02040503050406030204" pitchFamily="18" charset="0"/>
                                          </a:rPr>
                                        </m:ctrlPr>
                                      </m:fPr>
                                      <m:num>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4 </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𝑠𝑒𝑐</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30</m:t>
                                        </m:r>
                                      </m:num>
                                      <m:den>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11.11</m:t>
                                        </m:r>
                                      </m:den>
                                    </m:f>
                                  </m:e>
                                </m:d>
                              </m:e>
                              <m:sup>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1.12</m:t>
                                </m:r>
                              </m:sup>
                            </m:sSup>
                          </m:e>
                        </m:d>
                      </m:e>
                      <m:sup>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0.5</m:t>
                        </m:r>
                      </m:sup>
                    </m:sSup>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=173</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𝑚</m:t>
                    </m:r>
                    <m:sSup>
                      <m:sSupPr>
                        <m:ctrlPr>
                          <a:rPr lang="en-GB" i="1">
                            <a:effectLst/>
                            <a:latin typeface="Cambria Math" panose="02040503050406030204" pitchFamily="18" charset="0"/>
                          </a:rPr>
                        </m:ctrlPr>
                      </m:sSup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𝑠</m:t>
                        </m:r>
                      </m:e>
                      <m:sup>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−1</m:t>
                        </m:r>
                      </m:sup>
                    </m:sSup>
                  </m:oMath>
                </a14:m>
                <a:endParaRPr lang="en-GB" dirty="0"/>
              </a:p>
            </p:txBody>
          </p:sp>
        </mc:Choice>
        <mc:Fallback xmlns="">
          <p:sp>
            <p:nvSpPr>
              <p:cNvPr id="4" name="Content Placeholder 3">
                <a:extLst>
                  <a:ext uri="{FF2B5EF4-FFF2-40B4-BE49-F238E27FC236}">
                    <a16:creationId xmlns:a16="http://schemas.microsoft.com/office/drawing/2014/main" id="{59CF8C4C-A49F-DEDB-1AA1-07C3F2972E6A}"/>
                  </a:ext>
                </a:extLst>
              </p:cNvPr>
              <p:cNvSpPr>
                <a:spLocks noGrp="1" noRot="1" noChangeAspect="1" noMove="1" noResize="1" noEditPoints="1" noAdjustHandles="1" noChangeArrowheads="1" noChangeShapeType="1" noTextEdit="1"/>
              </p:cNvSpPr>
              <p:nvPr>
                <p:ph sz="half" idx="2"/>
              </p:nvPr>
            </p:nvSpPr>
            <p:spPr>
              <a:blipFill>
                <a:blip r:embed="rId4"/>
                <a:stretch>
                  <a:fillRect l="-1235"/>
                </a:stretch>
              </a:blipFill>
            </p:spPr>
            <p:txBody>
              <a:bodyPr/>
              <a:lstStyle/>
              <a:p>
                <a:r>
                  <a:rPr lang="en-GB">
                    <a:noFill/>
                  </a:rPr>
                  <a:t> </a:t>
                </a:r>
              </a:p>
            </p:txBody>
          </p:sp>
        </mc:Fallback>
      </mc:AlternateContent>
    </p:spTree>
    <p:extLst>
      <p:ext uri="{BB962C8B-B14F-4D97-AF65-F5344CB8AC3E}">
        <p14:creationId xmlns:p14="http://schemas.microsoft.com/office/powerpoint/2010/main" val="3030352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EEFE3AD-BF7F-D9B1-BC8B-287C8882965B}"/>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kern="1200" spc="-50" baseline="0" dirty="0">
                <a:solidFill>
                  <a:schemeClr val="tx1">
                    <a:lumMod val="75000"/>
                    <a:lumOff val="25000"/>
                  </a:schemeClr>
                </a:solidFill>
                <a:latin typeface="+mj-lt"/>
                <a:ea typeface="+mj-ea"/>
                <a:cs typeface="+mj-cs"/>
              </a:rPr>
              <a:t>Environment and Tactics</a:t>
            </a:r>
          </a:p>
        </p:txBody>
      </p:sp>
      <p:sp>
        <p:nvSpPr>
          <p:cNvPr id="4" name="Content Placeholder 3">
            <a:extLst>
              <a:ext uri="{FF2B5EF4-FFF2-40B4-BE49-F238E27FC236}">
                <a16:creationId xmlns:a16="http://schemas.microsoft.com/office/drawing/2014/main" id="{D8AEC978-A60E-426B-CD50-6A3D36F9003D}"/>
              </a:ext>
            </a:extLst>
          </p:cNvPr>
          <p:cNvSpPr>
            <a:spLocks noGrp="1"/>
          </p:cNvSpPr>
          <p:nvPr>
            <p:ph sz="half" idx="1"/>
          </p:nvPr>
        </p:nvSpPr>
        <p:spPr>
          <a:xfrm>
            <a:off x="1097279" y="1845734"/>
            <a:ext cx="6454987" cy="4023360"/>
          </a:xfrm>
        </p:spPr>
        <p:txBody>
          <a:bodyPr vert="horz" lIns="0" tIns="45720" rIns="0" bIns="45720" rtlCol="0">
            <a:normAutofit/>
          </a:bodyPr>
          <a:lstStyle/>
          <a:p>
            <a:pPr lvl="1">
              <a:buFont typeface="Wingdings" panose="05000000000000000000" pitchFamily="2" charset="2"/>
              <a:buChar char="Ø"/>
            </a:pPr>
            <a:r>
              <a:rPr lang="en-US" dirty="0"/>
              <a:t> French forces had a significant numbers advantage with reports between 20,000 to 50,000 men.</a:t>
            </a:r>
            <a:r>
              <a:rPr lang="en-GB" sz="1800" baseline="30000" dirty="0"/>
              <a:t> 10</a:t>
            </a:r>
            <a:endParaRPr lang="en-US" dirty="0"/>
          </a:p>
          <a:p>
            <a:pPr lvl="1">
              <a:buFont typeface="Wingdings" panose="05000000000000000000" pitchFamily="2" charset="2"/>
              <a:buChar char="Ø"/>
            </a:pPr>
            <a:r>
              <a:rPr lang="en-US" dirty="0"/>
              <a:t> Off the back of a long chase of the English forces, the French chose the grounds for the fight.</a:t>
            </a:r>
          </a:p>
          <a:p>
            <a:pPr lvl="1">
              <a:buFont typeface="Wingdings" panose="05000000000000000000" pitchFamily="2" charset="2"/>
              <a:buChar char="Ø"/>
            </a:pPr>
            <a:r>
              <a:rPr lang="en-US" dirty="0"/>
              <a:t> Fields of Agincourt provided disadvantages to French force:</a:t>
            </a:r>
          </a:p>
          <a:p>
            <a:pPr lvl="2">
              <a:buFont typeface="Wingdings" panose="05000000000000000000" pitchFamily="2" charset="2"/>
              <a:buChar char="Ø"/>
            </a:pPr>
            <a:r>
              <a:rPr lang="en-US" dirty="0"/>
              <a:t> The surrounding woodland forced the French to condense their formation.</a:t>
            </a:r>
            <a:r>
              <a:rPr lang="en-GB" sz="1400" baseline="30000" dirty="0"/>
              <a:t> 12</a:t>
            </a:r>
            <a:endParaRPr lang="en-US" dirty="0"/>
          </a:p>
          <a:p>
            <a:pPr lvl="2">
              <a:buFont typeface="Wingdings" panose="05000000000000000000" pitchFamily="2" charset="2"/>
              <a:buChar char="Ø"/>
            </a:pPr>
            <a:r>
              <a:rPr lang="en-US" dirty="0"/>
              <a:t> Fields had recently been sown with corn and recent flooding.</a:t>
            </a:r>
          </a:p>
          <a:p>
            <a:pPr lvl="1">
              <a:buFont typeface="Wingdings" panose="05000000000000000000" pitchFamily="2" charset="2"/>
              <a:buChar char="Ø"/>
            </a:pPr>
            <a:r>
              <a:rPr lang="en-US" dirty="0"/>
              <a:t> Difficult slow charge in a tight formation with 6,000 English archers firing. </a:t>
            </a:r>
          </a:p>
          <a:p>
            <a:pPr lvl="1">
              <a:buFont typeface="Wingdings" panose="05000000000000000000" pitchFamily="2" charset="2"/>
              <a:buChar char="Ø"/>
            </a:pPr>
            <a:r>
              <a:rPr lang="en-US" dirty="0"/>
              <a:t>English forces took up a tight 1000-yard formation for maneuverability.</a:t>
            </a:r>
            <a:r>
              <a:rPr lang="en-GB" sz="1800" baseline="30000" dirty="0"/>
              <a:t> 10</a:t>
            </a:r>
            <a:endParaRPr lang="en-US" dirty="0"/>
          </a:p>
        </p:txBody>
      </p:sp>
      <p:pic>
        <p:nvPicPr>
          <p:cNvPr id="6" name="Content Placeholder 5" descr="A map of a battle&#10;&#10;Description automatically generated">
            <a:extLst>
              <a:ext uri="{FF2B5EF4-FFF2-40B4-BE49-F238E27FC236}">
                <a16:creationId xmlns:a16="http://schemas.microsoft.com/office/drawing/2014/main" id="{B64D2BF2-787E-C12D-34EA-35195B3A2583}"/>
              </a:ext>
            </a:extLst>
          </p:cNvPr>
          <p:cNvPicPr>
            <a:picLocks noGrp="1" noChangeAspect="1"/>
          </p:cNvPicPr>
          <p:nvPr>
            <p:ph sz="half" idx="2"/>
          </p:nvPr>
        </p:nvPicPr>
        <p:blipFill rotWithShape="1">
          <a:blip r:embed="rId3"/>
          <a:srcRect t="424" r="-3" b="8234"/>
          <a:stretch/>
        </p:blipFill>
        <p:spPr>
          <a:xfrm>
            <a:off x="8020570" y="1916318"/>
            <a:ext cx="3135109" cy="3471012"/>
          </a:xfrm>
          <a:prstGeom prst="rect">
            <a:avLst/>
          </a:prstGeom>
        </p:spPr>
      </p:pic>
    </p:spTree>
    <p:extLst>
      <p:ext uri="{BB962C8B-B14F-4D97-AF65-F5344CB8AC3E}">
        <p14:creationId xmlns:p14="http://schemas.microsoft.com/office/powerpoint/2010/main" val="2866075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D2E9C-888B-1634-9187-9D02F37C571D}"/>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B586432-9E8F-5B46-194F-718C02383971}"/>
              </a:ext>
            </a:extLst>
          </p:cNvPr>
          <p:cNvSpPr>
            <a:spLocks noGrp="1"/>
          </p:cNvSpPr>
          <p:nvPr>
            <p:ph idx="1"/>
          </p:nvPr>
        </p:nvSpPr>
        <p:spPr/>
        <p:txBody>
          <a:bodyPr/>
          <a:lstStyle/>
          <a:p>
            <a:pPr>
              <a:buFont typeface="Wingdings" panose="05000000000000000000" pitchFamily="2" charset="2"/>
              <a:buChar char="Ø"/>
            </a:pPr>
            <a:r>
              <a:rPr lang="en-GB" dirty="0"/>
              <a:t> Bodkin arrow was </a:t>
            </a:r>
            <a:r>
              <a:rPr lang="en-GB" b="1" dirty="0"/>
              <a:t>not</a:t>
            </a:r>
            <a:r>
              <a:rPr lang="en-GB" dirty="0"/>
              <a:t> able to penetrate the French armour reliably – but would have caused significant damage</a:t>
            </a:r>
          </a:p>
          <a:p>
            <a:pPr>
              <a:buFont typeface="Wingdings" panose="05000000000000000000" pitchFamily="2" charset="2"/>
              <a:buChar char="Ø"/>
            </a:pPr>
            <a:r>
              <a:rPr lang="en-GB" dirty="0"/>
              <a:t> Choice of battlefield likely had a large impact due to a slowed advance.</a:t>
            </a:r>
          </a:p>
          <a:p>
            <a:pPr>
              <a:buFont typeface="Wingdings" panose="05000000000000000000" pitchFamily="2" charset="2"/>
              <a:buChar char="Ø"/>
            </a:pPr>
            <a:r>
              <a:rPr lang="en-GB" dirty="0"/>
              <a:t> Environmental factors such as sown corn and flooding added to French disadvantage.</a:t>
            </a:r>
          </a:p>
          <a:p>
            <a:pPr>
              <a:buFont typeface="Wingdings" panose="05000000000000000000" pitchFamily="2" charset="2"/>
              <a:buChar char="Ø"/>
            </a:pPr>
            <a:r>
              <a:rPr lang="en-GB" dirty="0"/>
              <a:t> Slow advance caused forces to be trapped in open field with 6,000 archers firing up-to 300,000 arrows.</a:t>
            </a:r>
          </a:p>
          <a:p>
            <a:pPr marL="0" indent="0">
              <a:buNone/>
            </a:pPr>
            <a:endParaRPr lang="en-GB" dirty="0"/>
          </a:p>
        </p:txBody>
      </p:sp>
    </p:spTree>
    <p:extLst>
      <p:ext uri="{BB962C8B-B14F-4D97-AF65-F5344CB8AC3E}">
        <p14:creationId xmlns:p14="http://schemas.microsoft.com/office/powerpoint/2010/main" val="806870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1F457-C0A2-1F3C-AACD-FF67E3953C90}"/>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1F893388-3E80-6102-49E6-70F660349942}"/>
              </a:ext>
            </a:extLst>
          </p:cNvPr>
          <p:cNvSpPr>
            <a:spLocks noGrp="1"/>
          </p:cNvSpPr>
          <p:nvPr>
            <p:ph sz="half" idx="1"/>
          </p:nvPr>
        </p:nvSpPr>
        <p:spPr/>
        <p:txBody>
          <a:bodyPr/>
          <a:lstStyle/>
          <a:p>
            <a:pPr lvl="1">
              <a:buFont typeface="Wingdings" panose="05000000000000000000" pitchFamily="2" charset="2"/>
              <a:buChar char="Ø"/>
            </a:pPr>
            <a:r>
              <a:rPr lang="en-GB" dirty="0"/>
              <a:t> </a:t>
            </a:r>
            <a:r>
              <a:rPr lang="en-GB" sz="2000" dirty="0"/>
              <a:t>Bodkin arrow could have been improved further – half diameter and double mass.</a:t>
            </a:r>
          </a:p>
          <a:p>
            <a:pPr lvl="1">
              <a:buFont typeface="Wingdings" panose="05000000000000000000" pitchFamily="2" charset="2"/>
              <a:buChar char="Ø"/>
            </a:pPr>
            <a:r>
              <a:rPr lang="en-GB" sz="2000" dirty="0"/>
              <a:t> Changes limiting velocity to 48.62ms</a:t>
            </a:r>
            <a:r>
              <a:rPr lang="en-GB" sz="2000" baseline="30000" dirty="0"/>
              <a:t>-1</a:t>
            </a:r>
            <a:r>
              <a:rPr lang="en-GB" sz="2000" dirty="0"/>
              <a:t>, below the arrow velocity at 100m.</a:t>
            </a:r>
          </a:p>
          <a:p>
            <a:pPr lvl="1">
              <a:buFont typeface="Wingdings" panose="05000000000000000000" pitchFamily="2" charset="2"/>
              <a:buChar char="Ø"/>
            </a:pPr>
            <a:r>
              <a:rPr lang="en-GB" sz="2000" dirty="0"/>
              <a:t> Trials could be conducted to confirm this theoretical calculation. Including a V50 ballistic test.</a:t>
            </a:r>
          </a:p>
          <a:p>
            <a:pPr lvl="1">
              <a:buFont typeface="Wingdings" panose="05000000000000000000" pitchFamily="2" charset="2"/>
              <a:buChar char="Ø"/>
            </a:pPr>
            <a:endParaRPr lang="en-GB" sz="2000" dirty="0"/>
          </a:p>
          <a:p>
            <a:pPr lvl="1">
              <a:buFont typeface="Wingdings" panose="05000000000000000000" pitchFamily="2" charset="2"/>
              <a:buChar char="Ø"/>
            </a:pPr>
            <a:r>
              <a:rPr lang="en-GB" sz="2000" dirty="0"/>
              <a:t> Factors not considered in tactics and environment.</a:t>
            </a:r>
          </a:p>
          <a:p>
            <a:pPr lvl="1">
              <a:buFont typeface="Wingdings" panose="05000000000000000000" pitchFamily="2" charset="2"/>
              <a:buChar char="Ø"/>
            </a:pPr>
            <a:endParaRPr lang="en-GB" sz="2000" dirty="0"/>
          </a:p>
        </p:txBody>
      </p:sp>
      <mc:AlternateContent xmlns:mc="http://schemas.openxmlformats.org/markup-compatibility/2006" xmlns:a14="http://schemas.microsoft.com/office/drawing/2010/main">
        <mc:Choice Requires="a14">
          <p:sp>
            <p:nvSpPr>
              <p:cNvPr id="4" name="Content Placeholder 3">
                <a:extLst>
                  <a:ext uri="{FF2B5EF4-FFF2-40B4-BE49-F238E27FC236}">
                    <a16:creationId xmlns:a16="http://schemas.microsoft.com/office/drawing/2014/main" id="{C4D6D0B8-9FBB-82E5-01A2-A2581B3243D0}"/>
                  </a:ext>
                </a:extLst>
              </p:cNvPr>
              <p:cNvSpPr>
                <a:spLocks noGrp="1"/>
              </p:cNvSpPr>
              <p:nvPr>
                <p:ph sz="half" idx="2"/>
              </p:nvPr>
            </p:nvSpPr>
            <p:spPr/>
            <p:txBody>
              <a:bodyPr/>
              <a:lstStyle/>
              <a:p>
                <a14:m>
                  <m:oMath xmlns:m="http://schemas.openxmlformats.org/officeDocument/2006/math">
                    <m:sSup>
                      <m:sSupPr>
                        <m:ctrlPr>
                          <a:rPr lang="en-GB" i="1" smtClean="0">
                            <a:effectLst/>
                            <a:latin typeface="Cambria Math" panose="02040503050406030204" pitchFamily="18" charset="0"/>
                          </a:rPr>
                        </m:ctrlPr>
                      </m:sSupPr>
                      <m:e>
                        <m:d>
                          <m:dPr>
                            <m:begChr m:val="["/>
                            <m:endChr m:val="]"/>
                            <m:ctrlPr>
                              <a:rPr lang="en-GB" i="1">
                                <a:effectLst/>
                                <a:latin typeface="Cambria Math" panose="02040503050406030204" pitchFamily="18" charset="0"/>
                              </a:rPr>
                            </m:ctrlPr>
                          </m:dPr>
                          <m:e>
                            <m:r>
                              <a:rPr lang="en-GB" sz="2000" i="1">
                                <a:effectLst/>
                                <a:latin typeface="Cambria Math" panose="02040503050406030204" pitchFamily="18" charset="0"/>
                                <a:ea typeface="Times New Roman" panose="02020603050405020304" pitchFamily="18" charset="0"/>
                                <a:cs typeface="Times New Roman" panose="02020603050405020304" pitchFamily="18" charset="0"/>
                              </a:rPr>
                              <m:t>16.38</m:t>
                            </m:r>
                            <m:f>
                              <m:fPr>
                                <m:ctrlPr>
                                  <a:rPr lang="en-GB" i="1">
                                    <a:effectLst/>
                                    <a:latin typeface="Cambria Math" panose="02040503050406030204" pitchFamily="18" charset="0"/>
                                  </a:rPr>
                                </m:ctrlPr>
                              </m:fPr>
                              <m:num>
                                <m:sSup>
                                  <m:sSupPr>
                                    <m:ctrlPr>
                                      <a:rPr lang="en-GB" i="1">
                                        <a:effectLst/>
                                        <a:latin typeface="Cambria Math" panose="02040503050406030204" pitchFamily="18" charset="0"/>
                                      </a:rPr>
                                    </m:ctrlPr>
                                  </m:sSupPr>
                                  <m:e>
                                    <m:r>
                                      <a:rPr lang="en-GB" sz="2000" i="1">
                                        <a:effectLst/>
                                        <a:latin typeface="Cambria Math" panose="02040503050406030204" pitchFamily="18" charset="0"/>
                                        <a:ea typeface="Times New Roman" panose="02020603050405020304" pitchFamily="18" charset="0"/>
                                        <a:cs typeface="Times New Roman" panose="02020603050405020304" pitchFamily="18" charset="0"/>
                                      </a:rPr>
                                      <m:t>5.5</m:t>
                                    </m:r>
                                  </m:e>
                                  <m:sup>
                                    <m:r>
                                      <a:rPr lang="en-GB" sz="2000" i="1">
                                        <a:effectLst/>
                                        <a:latin typeface="Cambria Math" panose="02040503050406030204" pitchFamily="18" charset="0"/>
                                        <a:ea typeface="Times New Roman" panose="02020603050405020304" pitchFamily="18" charset="0"/>
                                        <a:cs typeface="Times New Roman" panose="02020603050405020304" pitchFamily="18" charset="0"/>
                                      </a:rPr>
                                      <m:t>3</m:t>
                                    </m:r>
                                  </m:sup>
                                </m:sSup>
                              </m:num>
                              <m:den>
                                <m:r>
                                  <a:rPr lang="en-GB" sz="2000" i="1">
                                    <a:effectLst/>
                                    <a:latin typeface="Cambria Math" panose="02040503050406030204" pitchFamily="18" charset="0"/>
                                    <a:ea typeface="Times New Roman" panose="02020603050405020304" pitchFamily="18" charset="0"/>
                                    <a:cs typeface="Times New Roman" panose="02020603050405020304" pitchFamily="18" charset="0"/>
                                  </a:rPr>
                                  <m:t>0.56</m:t>
                                </m:r>
                              </m:den>
                            </m:f>
                            <m:sSup>
                              <m:sSupPr>
                                <m:ctrlPr>
                                  <a:rPr lang="en-GB" i="1">
                                    <a:effectLst/>
                                    <a:latin typeface="Cambria Math" panose="02040503050406030204" pitchFamily="18" charset="0"/>
                                  </a:rPr>
                                </m:ctrlPr>
                              </m:sSupPr>
                              <m:e>
                                <m:d>
                                  <m:dPr>
                                    <m:ctrlPr>
                                      <a:rPr lang="en-GB" i="1">
                                        <a:effectLst/>
                                        <a:latin typeface="Cambria Math" panose="02040503050406030204" pitchFamily="18" charset="0"/>
                                      </a:rPr>
                                    </m:ctrlPr>
                                  </m:dPr>
                                  <m:e>
                                    <m:f>
                                      <m:fPr>
                                        <m:ctrlPr>
                                          <a:rPr lang="en-GB" i="1">
                                            <a:effectLst/>
                                            <a:latin typeface="Cambria Math" panose="02040503050406030204" pitchFamily="18" charset="0"/>
                                          </a:rPr>
                                        </m:ctrlPr>
                                      </m:fPr>
                                      <m:num>
                                        <m:r>
                                          <a:rPr lang="en-GB" sz="2000" i="1">
                                            <a:effectLst/>
                                            <a:latin typeface="Cambria Math" panose="02040503050406030204" pitchFamily="18" charset="0"/>
                                            <a:ea typeface="Times New Roman" panose="02020603050405020304" pitchFamily="18" charset="0"/>
                                            <a:cs typeface="Times New Roman" panose="02020603050405020304" pitchFamily="18" charset="0"/>
                                          </a:rPr>
                                          <m:t>2.5 </m:t>
                                        </m:r>
                                        <m:r>
                                          <a:rPr lang="en-GB" sz="2000" i="1">
                                            <a:effectLst/>
                                            <a:latin typeface="Cambria Math" panose="02040503050406030204" pitchFamily="18" charset="0"/>
                                            <a:ea typeface="Times New Roman" panose="02020603050405020304" pitchFamily="18" charset="0"/>
                                            <a:cs typeface="Times New Roman" panose="02020603050405020304" pitchFamily="18" charset="0"/>
                                          </a:rPr>
                                          <m:t>𝑠𝑒𝑐</m:t>
                                        </m:r>
                                        <m:r>
                                          <a:rPr lang="en-GB" sz="2000" i="1">
                                            <a:effectLst/>
                                            <a:latin typeface="Cambria Math" panose="02040503050406030204" pitchFamily="18" charset="0"/>
                                            <a:ea typeface="Times New Roman" panose="02020603050405020304" pitchFamily="18" charset="0"/>
                                            <a:cs typeface="Times New Roman" panose="02020603050405020304" pitchFamily="18" charset="0"/>
                                          </a:rPr>
                                          <m:t>30</m:t>
                                        </m:r>
                                      </m:num>
                                      <m:den>
                                        <m:r>
                                          <a:rPr lang="en-GB" sz="2000" i="1">
                                            <a:effectLst/>
                                            <a:latin typeface="Cambria Math" panose="02040503050406030204" pitchFamily="18" charset="0"/>
                                            <a:ea typeface="Times New Roman" panose="02020603050405020304" pitchFamily="18" charset="0"/>
                                            <a:cs typeface="Times New Roman" panose="02020603050405020304" pitchFamily="18" charset="0"/>
                                          </a:rPr>
                                          <m:t>5.5</m:t>
                                        </m:r>
                                      </m:den>
                                    </m:f>
                                  </m:e>
                                </m:d>
                              </m:e>
                              <m:sup>
                                <m:r>
                                  <a:rPr lang="en-GB" sz="2000" i="1">
                                    <a:effectLst/>
                                    <a:latin typeface="Cambria Math" panose="02040503050406030204" pitchFamily="18" charset="0"/>
                                    <a:ea typeface="Times New Roman" panose="02020603050405020304" pitchFamily="18" charset="0"/>
                                    <a:cs typeface="Times New Roman" panose="02020603050405020304" pitchFamily="18" charset="0"/>
                                  </a:rPr>
                                  <m:t>1.12</m:t>
                                </m:r>
                              </m:sup>
                            </m:sSup>
                          </m:e>
                        </m:d>
                      </m:e>
                      <m:sup>
                        <m:r>
                          <a:rPr lang="en-GB" sz="2000" i="1">
                            <a:effectLst/>
                            <a:latin typeface="Cambria Math" panose="02040503050406030204" pitchFamily="18" charset="0"/>
                            <a:ea typeface="Times New Roman" panose="02020603050405020304" pitchFamily="18" charset="0"/>
                            <a:cs typeface="Times New Roman" panose="02020603050405020304" pitchFamily="18" charset="0"/>
                          </a:rPr>
                          <m:t>0.5</m:t>
                        </m:r>
                      </m:sup>
                    </m:sSup>
                    <m:r>
                      <a:rPr lang="en-GB" sz="2000" i="1">
                        <a:effectLst/>
                        <a:latin typeface="Cambria Math" panose="02040503050406030204" pitchFamily="18" charset="0"/>
                        <a:ea typeface="Times New Roman" panose="02020603050405020304" pitchFamily="18" charset="0"/>
                        <a:cs typeface="Times New Roman" panose="02020603050405020304" pitchFamily="18" charset="0"/>
                      </a:rPr>
                      <m:t>=48.62</m:t>
                    </m:r>
                    <m:r>
                      <a:rPr lang="en-GB" sz="2000" i="1">
                        <a:effectLst/>
                        <a:latin typeface="Cambria Math" panose="02040503050406030204" pitchFamily="18" charset="0"/>
                        <a:ea typeface="Times New Roman" panose="02020603050405020304" pitchFamily="18" charset="0"/>
                        <a:cs typeface="Times New Roman" panose="02020603050405020304" pitchFamily="18" charset="0"/>
                      </a:rPr>
                      <m:t>𝑚</m:t>
                    </m:r>
                    <m:sSup>
                      <m:sSupPr>
                        <m:ctrlPr>
                          <a:rPr lang="en-GB" i="1">
                            <a:effectLst/>
                            <a:latin typeface="Cambria Math" panose="02040503050406030204" pitchFamily="18" charset="0"/>
                          </a:rPr>
                        </m:ctrlPr>
                      </m:sSupPr>
                      <m:e>
                        <m:r>
                          <a:rPr lang="en-GB" sz="2000" i="1">
                            <a:effectLst/>
                            <a:latin typeface="Cambria Math" panose="02040503050406030204" pitchFamily="18" charset="0"/>
                            <a:ea typeface="Times New Roman" panose="02020603050405020304" pitchFamily="18" charset="0"/>
                            <a:cs typeface="Times New Roman" panose="02020603050405020304" pitchFamily="18" charset="0"/>
                          </a:rPr>
                          <m:t>𝑠</m:t>
                        </m:r>
                      </m:e>
                      <m:sup>
                        <m:r>
                          <a:rPr lang="en-GB" sz="2000" i="1">
                            <a:effectLst/>
                            <a:latin typeface="Cambria Math" panose="02040503050406030204" pitchFamily="18" charset="0"/>
                            <a:ea typeface="Times New Roman" panose="02020603050405020304" pitchFamily="18" charset="0"/>
                            <a:cs typeface="Times New Roman" panose="02020603050405020304" pitchFamily="18" charset="0"/>
                          </a:rPr>
                          <m:t>−1</m:t>
                        </m:r>
                      </m:sup>
                    </m:sSup>
                  </m:oMath>
                </a14:m>
                <a:endParaRPr lang="en-GB" dirty="0"/>
              </a:p>
              <a:p>
                <a:endParaRPr lang="en-GB" dirty="0"/>
              </a:p>
            </p:txBody>
          </p:sp>
        </mc:Choice>
        <mc:Fallback xmlns="">
          <p:sp>
            <p:nvSpPr>
              <p:cNvPr id="4" name="Content Placeholder 3">
                <a:extLst>
                  <a:ext uri="{FF2B5EF4-FFF2-40B4-BE49-F238E27FC236}">
                    <a16:creationId xmlns:a16="http://schemas.microsoft.com/office/drawing/2014/main" id="{C4D6D0B8-9FBB-82E5-01A2-A2581B3243D0}"/>
                  </a:ext>
                </a:extLst>
              </p:cNvPr>
              <p:cNvSpPr>
                <a:spLocks noGrp="1" noRot="1" noChangeAspect="1" noMove="1" noResize="1" noEditPoints="1" noAdjustHandles="1" noChangeArrowheads="1" noChangeShapeType="1" noTextEdit="1"/>
              </p:cNvSpPr>
              <p:nvPr>
                <p:ph sz="half" idx="2"/>
              </p:nvPr>
            </p:nvSpPr>
            <p:spPr>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433414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DD478-C78D-3E84-4160-22C2F86BB2A7}"/>
              </a:ext>
            </a:extLst>
          </p:cNvPr>
          <p:cNvSpPr>
            <a:spLocks noGrp="1"/>
          </p:cNvSpPr>
          <p:nvPr>
            <p:ph type="title"/>
          </p:nvPr>
        </p:nvSpPr>
        <p:spPr>
          <a:xfrm>
            <a:off x="1097280" y="286603"/>
            <a:ext cx="10058400" cy="1450757"/>
          </a:xfrm>
        </p:spPr>
        <p:txBody>
          <a:bodyPr>
            <a:normAutofit/>
          </a:bodyPr>
          <a:lstStyle/>
          <a:p>
            <a:r>
              <a:rPr lang="en-GB" dirty="0"/>
              <a:t>References</a:t>
            </a:r>
          </a:p>
        </p:txBody>
      </p:sp>
      <p:graphicFrame>
        <p:nvGraphicFramePr>
          <p:cNvPr id="4" name="Content Placeholder 3">
            <a:extLst>
              <a:ext uri="{FF2B5EF4-FFF2-40B4-BE49-F238E27FC236}">
                <a16:creationId xmlns:a16="http://schemas.microsoft.com/office/drawing/2014/main" id="{586BD79D-F76D-A19E-F8AE-30ACAA10A149}"/>
              </a:ext>
            </a:extLst>
          </p:cNvPr>
          <p:cNvGraphicFramePr>
            <a:graphicFrameLocks noGrp="1"/>
          </p:cNvGraphicFramePr>
          <p:nvPr>
            <p:ph idx="1"/>
            <p:extLst>
              <p:ext uri="{D42A27DB-BD31-4B8C-83A1-F6EECF244321}">
                <p14:modId xmlns:p14="http://schemas.microsoft.com/office/powerpoint/2010/main" val="2623117409"/>
              </p:ext>
            </p:extLst>
          </p:nvPr>
        </p:nvGraphicFramePr>
        <p:xfrm>
          <a:off x="1436356" y="2098515"/>
          <a:ext cx="9379614" cy="3786088"/>
        </p:xfrm>
        <a:graphic>
          <a:graphicData uri="http://schemas.openxmlformats.org/drawingml/2006/table">
            <a:tbl>
              <a:tblPr firstCol="1" bandRow="1">
                <a:tableStyleId>{616DA210-FB5B-4158-B5E0-FEB733F419BA}</a:tableStyleId>
              </a:tblPr>
              <a:tblGrid>
                <a:gridCol w="392444">
                  <a:extLst>
                    <a:ext uri="{9D8B030D-6E8A-4147-A177-3AD203B41FA5}">
                      <a16:colId xmlns:a16="http://schemas.microsoft.com/office/drawing/2014/main" val="1656270733"/>
                    </a:ext>
                  </a:extLst>
                </a:gridCol>
                <a:gridCol w="8987170">
                  <a:extLst>
                    <a:ext uri="{9D8B030D-6E8A-4147-A177-3AD203B41FA5}">
                      <a16:colId xmlns:a16="http://schemas.microsoft.com/office/drawing/2014/main" val="3013467655"/>
                    </a:ext>
                  </a:extLst>
                </a:gridCol>
              </a:tblGrid>
              <a:tr h="273307">
                <a:tc>
                  <a:txBody>
                    <a:bodyPr/>
                    <a:lstStyle/>
                    <a:p>
                      <a:pPr algn="ctr">
                        <a:lnSpc>
                          <a:spcPct val="150000"/>
                        </a:lnSpc>
                        <a:spcBef>
                          <a:spcPts val="900"/>
                        </a:spcBef>
                      </a:pPr>
                      <a:r>
                        <a:rPr lang="en-GB" sz="1100" dirty="0">
                          <a:effectLst/>
                        </a:rPr>
                        <a:t>1</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tc>
                  <a:txBody>
                    <a:bodyPr/>
                    <a:lstStyle/>
                    <a:p>
                      <a:pPr algn="just">
                        <a:lnSpc>
                          <a:spcPct val="150000"/>
                        </a:lnSpc>
                        <a:spcBef>
                          <a:spcPts val="900"/>
                        </a:spcBef>
                      </a:pPr>
                      <a:r>
                        <a:rPr lang="en-GB" sz="1100">
                          <a:effectLst/>
                        </a:rPr>
                        <a:t>A. Curry, “The Battle of Agincourt: Sources and Interppretations,” Rochester, N.Y., Boydell &amp; Brewer, 2000, pp. xiv - 474.</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extLst>
                  <a:ext uri="{0D108BD9-81ED-4DB2-BD59-A6C34878D82A}">
                    <a16:rowId xmlns:a16="http://schemas.microsoft.com/office/drawing/2014/main" val="2937309565"/>
                  </a:ext>
                </a:extLst>
              </a:tr>
              <a:tr h="273307">
                <a:tc>
                  <a:txBody>
                    <a:bodyPr/>
                    <a:lstStyle/>
                    <a:p>
                      <a:pPr algn="ctr">
                        <a:lnSpc>
                          <a:spcPct val="150000"/>
                        </a:lnSpc>
                        <a:spcBef>
                          <a:spcPts val="900"/>
                        </a:spcBef>
                      </a:pPr>
                      <a:r>
                        <a:rPr lang="en-GB" sz="1100" dirty="0">
                          <a:effectLst/>
                        </a:rPr>
                        <a:t>2</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tc>
                  <a:txBody>
                    <a:bodyPr/>
                    <a:lstStyle/>
                    <a:p>
                      <a:pPr algn="just">
                        <a:lnSpc>
                          <a:spcPct val="150000"/>
                        </a:lnSpc>
                        <a:spcBef>
                          <a:spcPts val="900"/>
                        </a:spcBef>
                      </a:pPr>
                      <a:r>
                        <a:rPr lang="en-GB" sz="1100">
                          <a:effectLst/>
                        </a:rPr>
                        <a:t>J. France, “The English Longbow, War, and Administration,” in Journal of Medieval Military History, Boydell &amp; Brewer, pp. 215 - 226.</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extLst>
                  <a:ext uri="{0D108BD9-81ED-4DB2-BD59-A6C34878D82A}">
                    <a16:rowId xmlns:a16="http://schemas.microsoft.com/office/drawing/2014/main" val="494722443"/>
                  </a:ext>
                </a:extLst>
              </a:tr>
              <a:tr h="273307">
                <a:tc>
                  <a:txBody>
                    <a:bodyPr/>
                    <a:lstStyle/>
                    <a:p>
                      <a:pPr algn="ctr">
                        <a:lnSpc>
                          <a:spcPct val="150000"/>
                        </a:lnSpc>
                        <a:spcBef>
                          <a:spcPts val="900"/>
                        </a:spcBef>
                      </a:pPr>
                      <a:r>
                        <a:rPr lang="en-GB" sz="1100" dirty="0">
                          <a:effectLst/>
                        </a:rPr>
                        <a:t>3</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tc>
                  <a:txBody>
                    <a:bodyPr/>
                    <a:lstStyle/>
                    <a:p>
                      <a:pPr algn="just">
                        <a:lnSpc>
                          <a:spcPct val="150000"/>
                        </a:lnSpc>
                        <a:spcBef>
                          <a:spcPts val="900"/>
                        </a:spcBef>
                      </a:pPr>
                      <a:r>
                        <a:rPr lang="en-GB" sz="1100">
                          <a:effectLst/>
                        </a:rPr>
                        <a:t>J. Guttman, “Hand Tool - English Longbow”.</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extLst>
                  <a:ext uri="{0D108BD9-81ED-4DB2-BD59-A6C34878D82A}">
                    <a16:rowId xmlns:a16="http://schemas.microsoft.com/office/drawing/2014/main" val="2877878844"/>
                  </a:ext>
                </a:extLst>
              </a:tr>
              <a:tr h="526509">
                <a:tc>
                  <a:txBody>
                    <a:bodyPr/>
                    <a:lstStyle/>
                    <a:p>
                      <a:pPr algn="ctr">
                        <a:lnSpc>
                          <a:spcPct val="150000"/>
                        </a:lnSpc>
                        <a:spcBef>
                          <a:spcPts val="900"/>
                        </a:spcBef>
                      </a:pPr>
                      <a:r>
                        <a:rPr lang="en-GB" sz="1100" dirty="0">
                          <a:effectLst/>
                        </a:rPr>
                        <a:t>4</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tc>
                  <a:txBody>
                    <a:bodyPr/>
                    <a:lstStyle/>
                    <a:p>
                      <a:pPr algn="just">
                        <a:lnSpc>
                          <a:spcPct val="150000"/>
                        </a:lnSpc>
                        <a:spcBef>
                          <a:spcPts val="900"/>
                        </a:spcBef>
                      </a:pPr>
                      <a:r>
                        <a:rPr lang="en-GB" sz="1100">
                          <a:effectLst/>
                        </a:rPr>
                        <a:t>admin, “The anatomy of the longbow,” 20 January 2020. [Online]. Available: https://classicbowyer.co.uk/the-anatomy-of-the-longbow/. [Accessed 3 November 2023].</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extLst>
                  <a:ext uri="{0D108BD9-81ED-4DB2-BD59-A6C34878D82A}">
                    <a16:rowId xmlns:a16="http://schemas.microsoft.com/office/drawing/2014/main" val="196636715"/>
                  </a:ext>
                </a:extLst>
              </a:tr>
              <a:tr h="273307">
                <a:tc>
                  <a:txBody>
                    <a:bodyPr/>
                    <a:lstStyle/>
                    <a:p>
                      <a:pPr algn="ctr">
                        <a:lnSpc>
                          <a:spcPct val="150000"/>
                        </a:lnSpc>
                        <a:spcBef>
                          <a:spcPts val="900"/>
                        </a:spcBef>
                      </a:pPr>
                      <a:r>
                        <a:rPr lang="en-GB" sz="1100" dirty="0">
                          <a:effectLst/>
                        </a:rPr>
                        <a:t>5</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tc>
                  <a:txBody>
                    <a:bodyPr/>
                    <a:lstStyle/>
                    <a:p>
                      <a:pPr algn="just">
                        <a:lnSpc>
                          <a:spcPct val="150000"/>
                        </a:lnSpc>
                        <a:spcBef>
                          <a:spcPts val="900"/>
                        </a:spcBef>
                      </a:pPr>
                      <a:r>
                        <a:rPr lang="en-GB" sz="1100">
                          <a:effectLst/>
                        </a:rPr>
                        <a:t>P. H. Blyth, “The design and materials of the bow,” in Longbow: A social and Military History, Yeovil, Haynes , 1976, p. 223.</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extLst>
                  <a:ext uri="{0D108BD9-81ED-4DB2-BD59-A6C34878D82A}">
                    <a16:rowId xmlns:a16="http://schemas.microsoft.com/office/drawing/2014/main" val="267289892"/>
                  </a:ext>
                </a:extLst>
              </a:tr>
              <a:tr h="273307">
                <a:tc>
                  <a:txBody>
                    <a:bodyPr/>
                    <a:lstStyle/>
                    <a:p>
                      <a:pPr algn="ctr">
                        <a:lnSpc>
                          <a:spcPct val="150000"/>
                        </a:lnSpc>
                        <a:spcBef>
                          <a:spcPts val="900"/>
                        </a:spcBef>
                      </a:pPr>
                      <a:r>
                        <a:rPr lang="en-GB" sz="1100" dirty="0">
                          <a:effectLst/>
                        </a:rPr>
                        <a:t>6</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tc>
                  <a:txBody>
                    <a:bodyPr/>
                    <a:lstStyle/>
                    <a:p>
                      <a:pPr algn="just">
                        <a:lnSpc>
                          <a:spcPct val="150000"/>
                        </a:lnSpc>
                        <a:spcBef>
                          <a:spcPts val="900"/>
                        </a:spcBef>
                      </a:pPr>
                      <a:r>
                        <a:rPr lang="en-GB" sz="1100">
                          <a:effectLst/>
                        </a:rPr>
                        <a:t>C. N. Hickman, “The Dynamics of A Bow and Arrow,” Journal of Applied Physics, vol. 8, no. 6, pp. 404-409, 1937.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extLst>
                  <a:ext uri="{0D108BD9-81ED-4DB2-BD59-A6C34878D82A}">
                    <a16:rowId xmlns:a16="http://schemas.microsoft.com/office/drawing/2014/main" val="1109740241"/>
                  </a:ext>
                </a:extLst>
              </a:tr>
              <a:tr h="273307">
                <a:tc>
                  <a:txBody>
                    <a:bodyPr/>
                    <a:lstStyle/>
                    <a:p>
                      <a:pPr algn="ctr">
                        <a:lnSpc>
                          <a:spcPct val="150000"/>
                        </a:lnSpc>
                        <a:spcBef>
                          <a:spcPts val="900"/>
                        </a:spcBef>
                      </a:pPr>
                      <a:r>
                        <a:rPr lang="en-GB" sz="1100" dirty="0">
                          <a:effectLst/>
                        </a:rPr>
                        <a:t>7</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tc>
                  <a:txBody>
                    <a:bodyPr/>
                    <a:lstStyle/>
                    <a:p>
                      <a:pPr algn="just">
                        <a:lnSpc>
                          <a:spcPct val="150000"/>
                        </a:lnSpc>
                        <a:spcBef>
                          <a:spcPts val="900"/>
                        </a:spcBef>
                      </a:pPr>
                      <a:r>
                        <a:rPr lang="en-GB" sz="1100">
                          <a:effectLst/>
                        </a:rPr>
                        <a:t>T. L. G, “Dynamics of Hand-Held Impact Weapons,” Association of Renaissance Martial Arts, 2002.</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extLst>
                  <a:ext uri="{0D108BD9-81ED-4DB2-BD59-A6C34878D82A}">
                    <a16:rowId xmlns:a16="http://schemas.microsoft.com/office/drawing/2014/main" val="2554338590"/>
                  </a:ext>
                </a:extLst>
              </a:tr>
              <a:tr h="526509">
                <a:tc>
                  <a:txBody>
                    <a:bodyPr/>
                    <a:lstStyle/>
                    <a:p>
                      <a:pPr algn="ctr">
                        <a:lnSpc>
                          <a:spcPct val="150000"/>
                        </a:lnSpc>
                        <a:spcBef>
                          <a:spcPts val="900"/>
                        </a:spcBef>
                      </a:pPr>
                      <a:r>
                        <a:rPr lang="en-GB" sz="1100" dirty="0">
                          <a:effectLst/>
                        </a:rPr>
                        <a:t>8</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tc>
                  <a:txBody>
                    <a:bodyPr/>
                    <a:lstStyle/>
                    <a:p>
                      <a:pPr algn="just">
                        <a:lnSpc>
                          <a:spcPct val="150000"/>
                        </a:lnSpc>
                        <a:spcBef>
                          <a:spcPts val="900"/>
                        </a:spcBef>
                      </a:pPr>
                      <a:r>
                        <a:rPr lang="en-GB" sz="1100">
                          <a:effectLst/>
                        </a:rPr>
                        <a:t>M. Moyer, “The Trouble with Armor,” Scientific American, 1 October 2011. [Online]. Available: https://www.scientificamerican.com/article/the-trouble-with-armor/. [Accessed 6 November 2023].</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extLst>
                  <a:ext uri="{0D108BD9-81ED-4DB2-BD59-A6C34878D82A}">
                    <a16:rowId xmlns:a16="http://schemas.microsoft.com/office/drawing/2014/main" val="25627099"/>
                  </a:ext>
                </a:extLst>
              </a:tr>
              <a:tr h="273307">
                <a:tc>
                  <a:txBody>
                    <a:bodyPr/>
                    <a:lstStyle/>
                    <a:p>
                      <a:pPr algn="ctr">
                        <a:lnSpc>
                          <a:spcPct val="150000"/>
                        </a:lnSpc>
                        <a:spcBef>
                          <a:spcPts val="900"/>
                        </a:spcBef>
                      </a:pPr>
                      <a:r>
                        <a:rPr lang="en-GB" sz="1100" dirty="0">
                          <a:effectLst/>
                        </a:rPr>
                        <a:t>9</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tc>
                  <a:txBody>
                    <a:bodyPr/>
                    <a:lstStyle/>
                    <a:p>
                      <a:pPr algn="just">
                        <a:lnSpc>
                          <a:spcPct val="150000"/>
                        </a:lnSpc>
                        <a:spcBef>
                          <a:spcPts val="900"/>
                        </a:spcBef>
                      </a:pPr>
                      <a:r>
                        <a:rPr lang="en-GB" sz="1100">
                          <a:effectLst/>
                        </a:rPr>
                        <a:t>G. Collett, “The performance of the longbow against plate armour at the Battle of Agincourt,” UWTSD, Swansea, 2023.</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extLst>
                  <a:ext uri="{0D108BD9-81ED-4DB2-BD59-A6C34878D82A}">
                    <a16:rowId xmlns:a16="http://schemas.microsoft.com/office/drawing/2014/main" val="3181192701"/>
                  </a:ext>
                </a:extLst>
              </a:tr>
              <a:tr h="273307">
                <a:tc>
                  <a:txBody>
                    <a:bodyPr/>
                    <a:lstStyle/>
                    <a:p>
                      <a:pPr algn="ctr">
                        <a:lnSpc>
                          <a:spcPct val="150000"/>
                        </a:lnSpc>
                        <a:spcBef>
                          <a:spcPts val="900"/>
                        </a:spcBef>
                      </a:pPr>
                      <a:r>
                        <a:rPr lang="en-GB" sz="1100" dirty="0">
                          <a:effectLst/>
                        </a:rPr>
                        <a:t>10</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tc>
                  <a:txBody>
                    <a:bodyPr/>
                    <a:lstStyle/>
                    <a:p>
                      <a:pPr algn="just">
                        <a:lnSpc>
                          <a:spcPct val="150000"/>
                        </a:lnSpc>
                        <a:spcBef>
                          <a:spcPts val="900"/>
                        </a:spcBef>
                      </a:pPr>
                      <a:r>
                        <a:rPr lang="en-GB" sz="1100">
                          <a:effectLst/>
                        </a:rPr>
                        <a:t>R. Hardy, Longbow: A Social and Military History.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extLst>
                  <a:ext uri="{0D108BD9-81ED-4DB2-BD59-A6C34878D82A}">
                    <a16:rowId xmlns:a16="http://schemas.microsoft.com/office/drawing/2014/main" val="4040466809"/>
                  </a:ext>
                </a:extLst>
              </a:tr>
              <a:tr h="273307">
                <a:tc>
                  <a:txBody>
                    <a:bodyPr/>
                    <a:lstStyle/>
                    <a:p>
                      <a:pPr algn="ctr">
                        <a:lnSpc>
                          <a:spcPct val="150000"/>
                        </a:lnSpc>
                        <a:spcBef>
                          <a:spcPts val="900"/>
                        </a:spcBef>
                      </a:pPr>
                      <a:r>
                        <a:rPr lang="en-GB" sz="1100" dirty="0">
                          <a:effectLst/>
                        </a:rPr>
                        <a:t>11</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tc>
                  <a:txBody>
                    <a:bodyPr/>
                    <a:lstStyle/>
                    <a:p>
                      <a:pPr algn="just">
                        <a:lnSpc>
                          <a:spcPct val="150000"/>
                        </a:lnSpc>
                        <a:spcBef>
                          <a:spcPts val="900"/>
                        </a:spcBef>
                      </a:pPr>
                      <a:r>
                        <a:rPr lang="en-GB" sz="1100">
                          <a:effectLst/>
                        </a:rPr>
                        <a:t>M. Strickland and R. Hardy, From Hastings to the Mary Rose: The Great Warbow, Sutton Publishing, 2011.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extLst>
                  <a:ext uri="{0D108BD9-81ED-4DB2-BD59-A6C34878D82A}">
                    <a16:rowId xmlns:a16="http://schemas.microsoft.com/office/drawing/2014/main" val="2877029116"/>
                  </a:ext>
                </a:extLst>
              </a:tr>
              <a:tr h="273307">
                <a:tc>
                  <a:txBody>
                    <a:bodyPr/>
                    <a:lstStyle/>
                    <a:p>
                      <a:pPr algn="ctr">
                        <a:lnSpc>
                          <a:spcPct val="150000"/>
                        </a:lnSpc>
                        <a:spcBef>
                          <a:spcPts val="900"/>
                        </a:spcBef>
                      </a:pPr>
                      <a:r>
                        <a:rPr lang="en-GB" sz="1100" dirty="0">
                          <a:effectLst/>
                        </a:rPr>
                        <a:t>12</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tc>
                  <a:txBody>
                    <a:bodyPr/>
                    <a:lstStyle/>
                    <a:p>
                      <a:pPr algn="just">
                        <a:lnSpc>
                          <a:spcPct val="150000"/>
                        </a:lnSpc>
                        <a:spcBef>
                          <a:spcPts val="900"/>
                        </a:spcBef>
                      </a:pPr>
                      <a:r>
                        <a:rPr lang="en-GB" sz="1100" dirty="0">
                          <a:effectLst/>
                        </a:rPr>
                        <a:t>H. </a:t>
                      </a:r>
                      <a:r>
                        <a:rPr lang="en-GB" sz="1100" dirty="0" err="1">
                          <a:effectLst/>
                        </a:rPr>
                        <a:t>Riesch</a:t>
                      </a:r>
                      <a:r>
                        <a:rPr lang="en-GB" sz="1100" dirty="0">
                          <a:effectLst/>
                        </a:rPr>
                        <a:t>, “Shooting Experiments with Early Medieval Arrow Heads,” EXARC Journal, no. 3, 2013.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8792" marR="8792" marT="8792" marB="8792"/>
                </a:tc>
                <a:extLst>
                  <a:ext uri="{0D108BD9-81ED-4DB2-BD59-A6C34878D82A}">
                    <a16:rowId xmlns:a16="http://schemas.microsoft.com/office/drawing/2014/main" val="1960524345"/>
                  </a:ext>
                </a:extLst>
              </a:tr>
            </a:tbl>
          </a:graphicData>
        </a:graphic>
      </p:graphicFrame>
    </p:spTree>
    <p:extLst>
      <p:ext uri="{BB962C8B-B14F-4D97-AF65-F5344CB8AC3E}">
        <p14:creationId xmlns:p14="http://schemas.microsoft.com/office/powerpoint/2010/main" val="2960267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AE220058-3FCE-496E-ADF2-D8A6961F3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E193F809-7E50-4AAD-8E26-878207931C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44603" y="4325112"/>
            <a:ext cx="71323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97A05BB-4994-4A2B-8C49-B481B843AA92}"/>
              </a:ext>
            </a:extLst>
          </p:cNvPr>
          <p:cNvSpPr>
            <a:spLocks noGrp="1"/>
          </p:cNvSpPr>
          <p:nvPr>
            <p:ph type="title"/>
          </p:nvPr>
        </p:nvSpPr>
        <p:spPr>
          <a:xfrm>
            <a:off x="3836504" y="758952"/>
            <a:ext cx="7319175" cy="3566160"/>
          </a:xfrm>
        </p:spPr>
        <p:txBody>
          <a:bodyPr vert="horz" lIns="91440" tIns="45720" rIns="91440" bIns="45720" rtlCol="0" anchor="b">
            <a:normAutofit/>
          </a:bodyPr>
          <a:lstStyle/>
          <a:p>
            <a:r>
              <a:rPr lang="en-US" sz="8000">
                <a:solidFill>
                  <a:schemeClr val="tx1">
                    <a:lumMod val="85000"/>
                    <a:lumOff val="15000"/>
                  </a:schemeClr>
                </a:solidFill>
              </a:rPr>
              <a:t>Thank you for listening</a:t>
            </a:r>
          </a:p>
        </p:txBody>
      </p:sp>
      <p:sp>
        <p:nvSpPr>
          <p:cNvPr id="3" name="Content Placeholder 2">
            <a:extLst>
              <a:ext uri="{FF2B5EF4-FFF2-40B4-BE49-F238E27FC236}">
                <a16:creationId xmlns:a16="http://schemas.microsoft.com/office/drawing/2014/main" id="{E65DED1D-1145-C1C7-0652-D3758A31ACCC}"/>
              </a:ext>
            </a:extLst>
          </p:cNvPr>
          <p:cNvSpPr>
            <a:spLocks noGrp="1"/>
          </p:cNvSpPr>
          <p:nvPr>
            <p:ph idx="1"/>
          </p:nvPr>
        </p:nvSpPr>
        <p:spPr>
          <a:xfrm>
            <a:off x="3836504" y="4455620"/>
            <a:ext cx="7321946" cy="1143000"/>
          </a:xfrm>
        </p:spPr>
        <p:txBody>
          <a:bodyPr vert="horz" lIns="91440" tIns="45720" rIns="91440" bIns="45720" rtlCol="0">
            <a:normAutofit/>
          </a:bodyPr>
          <a:lstStyle/>
          <a:p>
            <a:pPr marL="0" indent="0">
              <a:buNone/>
            </a:pPr>
            <a:r>
              <a:rPr lang="en-US" sz="2400" cap="all" spc="200">
                <a:solidFill>
                  <a:schemeClr val="tx2"/>
                </a:solidFill>
                <a:latin typeface="+mj-lt"/>
              </a:rPr>
              <a:t>Questions?</a:t>
            </a:r>
          </a:p>
        </p:txBody>
      </p:sp>
      <p:pic>
        <p:nvPicPr>
          <p:cNvPr id="7" name="Graphic 6" descr="Help">
            <a:extLst>
              <a:ext uri="{FF2B5EF4-FFF2-40B4-BE49-F238E27FC236}">
                <a16:creationId xmlns:a16="http://schemas.microsoft.com/office/drawing/2014/main" id="{A143E05F-66E0-9233-D423-A9C362098E8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9818" y="1944907"/>
            <a:ext cx="2449486" cy="2449486"/>
          </a:xfrm>
          <a:prstGeom prst="rect">
            <a:avLst/>
          </a:prstGeom>
        </p:spPr>
      </p:pic>
      <p:sp>
        <p:nvSpPr>
          <p:cNvPr id="20" name="Rectangle 19">
            <a:extLst>
              <a:ext uri="{FF2B5EF4-FFF2-40B4-BE49-F238E27FC236}">
                <a16:creationId xmlns:a16="http://schemas.microsoft.com/office/drawing/2014/main" id="{3E9C5090-7D25-41E3-A6D3-CCAEE505E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11BF8809-0DAC-41E5-A212-ACB4A01BE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0991139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2125</TotalTime>
  <Words>1832</Words>
  <Application>Microsoft Office PowerPoint</Application>
  <PresentationFormat>Widescreen</PresentationFormat>
  <Paragraphs>178</Paragraphs>
  <Slides>14</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Cambria Math</vt:lpstr>
      <vt:lpstr>Wingdings</vt:lpstr>
      <vt:lpstr>Retrospect</vt:lpstr>
      <vt:lpstr>The performance of the longbow against plate armour at the Battle of Agincourt</vt:lpstr>
      <vt:lpstr>Introduction</vt:lpstr>
      <vt:lpstr>Aims</vt:lpstr>
      <vt:lpstr>The Longbow</vt:lpstr>
      <vt:lpstr>The Longbow and Energy</vt:lpstr>
      <vt:lpstr>Armour</vt:lpstr>
      <vt:lpstr>Arrows</vt:lpstr>
      <vt:lpstr>Arrow and Armour Properties 9</vt:lpstr>
      <vt:lpstr>Penetration</vt:lpstr>
      <vt:lpstr>Environment and Tactics</vt:lpstr>
      <vt:lpstr>Conclusion</vt:lpstr>
      <vt:lpstr>Recommendations</vt:lpstr>
      <vt:lpstr>References</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performance of the longbow against plate armour at the Battle of Agincourt</dc:title>
  <dc:creator>Thomas Beswick (1910566)</dc:creator>
  <cp:lastModifiedBy>Thomas Beswick (1910566)</cp:lastModifiedBy>
  <cp:revision>7</cp:revision>
  <dcterms:created xsi:type="dcterms:W3CDTF">2023-11-09T14:04:37Z</dcterms:created>
  <dcterms:modified xsi:type="dcterms:W3CDTF">2023-11-30T17:48:00Z</dcterms:modified>
</cp:coreProperties>
</file>