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1" r:id="rId1"/>
  </p:sldMasterIdLst>
  <p:notesMasterIdLst>
    <p:notesMasterId r:id="rId14"/>
  </p:notes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87C784-FEF5-4040-A051-8F2E050EB989}" v="88" dt="2026-07-07T11:05:55.6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502"/>
    <p:restoredTop sz="94655"/>
  </p:normalViewPr>
  <p:slideViewPr>
    <p:cSldViewPr snapToGrid="0">
      <p:cViewPr>
        <p:scale>
          <a:sx n="97" d="100"/>
          <a:sy n="97" d="100"/>
        </p:scale>
        <p:origin x="2144" y="1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BAD43D-F903-4144-9D2A-385D11E4B7DA}"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3AE93E34-E41C-4425-95DE-A9295C1AD53C}">
      <dgm:prSet/>
      <dgm:spPr/>
      <dgm:t>
        <a:bodyPr/>
        <a:lstStyle/>
        <a:p>
          <a:r>
            <a:rPr lang="en-US" b="1" dirty="0">
              <a:latin typeface="Arial" panose="020B0604020202020204" pitchFamily="34" charset="0"/>
              <a:cs typeface="Arial" panose="020B0604020202020204" pitchFamily="34" charset="0"/>
            </a:rPr>
            <a:t>Isaac has experienced:</a:t>
          </a:r>
        </a:p>
      </dgm:t>
    </dgm:pt>
    <dgm:pt modelId="{CC3AF541-526C-47B0-91FB-567697FC9655}" type="parTrans" cxnId="{9733D9BD-C576-4B45-AF98-A255F2F06208}">
      <dgm:prSet/>
      <dgm:spPr/>
      <dgm:t>
        <a:bodyPr/>
        <a:lstStyle/>
        <a:p>
          <a:endParaRPr lang="en-US"/>
        </a:p>
      </dgm:t>
    </dgm:pt>
    <dgm:pt modelId="{7B1D2986-774E-4718-AB06-39D7CE7C6D71}" type="sibTrans" cxnId="{9733D9BD-C576-4B45-AF98-A255F2F06208}">
      <dgm:prSet/>
      <dgm:spPr/>
      <dgm:t>
        <a:bodyPr/>
        <a:lstStyle/>
        <a:p>
          <a:endParaRPr lang="en-US"/>
        </a:p>
      </dgm:t>
    </dgm:pt>
    <dgm:pt modelId="{265920A3-9DEB-4CD3-BC7A-1787048C5E19}">
      <dgm:prSet/>
      <dgm:spPr/>
      <dgm:t>
        <a:bodyPr/>
        <a:lstStyle/>
        <a:p>
          <a:r>
            <a:rPr lang="en-US" dirty="0">
              <a:latin typeface="Arial" panose="020B0604020202020204" pitchFamily="34" charset="0"/>
              <a:cs typeface="Arial" panose="020B0604020202020204" pitchFamily="34" charset="0"/>
            </a:rPr>
            <a:t>Disrupted childcare arrangements </a:t>
          </a:r>
        </a:p>
      </dgm:t>
    </dgm:pt>
    <dgm:pt modelId="{F5E4286D-CFE7-418A-B7BD-AF95A7CB045B}" type="parTrans" cxnId="{EF5821E1-2832-4B0B-ABC1-46AB2A1B38E5}">
      <dgm:prSet/>
      <dgm:spPr/>
      <dgm:t>
        <a:bodyPr/>
        <a:lstStyle/>
        <a:p>
          <a:endParaRPr lang="en-US"/>
        </a:p>
      </dgm:t>
    </dgm:pt>
    <dgm:pt modelId="{5B906EDC-0B8A-4474-84A7-5AD22F90E7E4}" type="sibTrans" cxnId="{EF5821E1-2832-4B0B-ABC1-46AB2A1B38E5}">
      <dgm:prSet/>
      <dgm:spPr/>
      <dgm:t>
        <a:bodyPr/>
        <a:lstStyle/>
        <a:p>
          <a:endParaRPr lang="en-US"/>
        </a:p>
      </dgm:t>
    </dgm:pt>
    <dgm:pt modelId="{BC4789A4-9FFE-43CD-9C23-098D6D11F09D}">
      <dgm:prSet/>
      <dgm:spPr/>
      <dgm:t>
        <a:bodyPr/>
        <a:lstStyle/>
        <a:p>
          <a:r>
            <a:rPr lang="en-US" dirty="0">
              <a:latin typeface="Arial" panose="020B0604020202020204" pitchFamily="34" charset="0"/>
              <a:cs typeface="Arial" panose="020B0604020202020204" pitchFamily="34" charset="0"/>
            </a:rPr>
            <a:t>Recent relocation </a:t>
          </a:r>
        </a:p>
      </dgm:t>
    </dgm:pt>
    <dgm:pt modelId="{38C2B73A-FD2A-47E8-9C81-E8783452AD35}" type="parTrans" cxnId="{9F4A7A24-0C10-4500-91A4-B7F2CA2C09F7}">
      <dgm:prSet/>
      <dgm:spPr/>
      <dgm:t>
        <a:bodyPr/>
        <a:lstStyle/>
        <a:p>
          <a:endParaRPr lang="en-US"/>
        </a:p>
      </dgm:t>
    </dgm:pt>
    <dgm:pt modelId="{AF6C71C3-50E1-4DDB-B0A5-7435BEC02D27}" type="sibTrans" cxnId="{9F4A7A24-0C10-4500-91A4-B7F2CA2C09F7}">
      <dgm:prSet/>
      <dgm:spPr/>
      <dgm:t>
        <a:bodyPr/>
        <a:lstStyle/>
        <a:p>
          <a:endParaRPr lang="en-US"/>
        </a:p>
      </dgm:t>
    </dgm:pt>
    <dgm:pt modelId="{B862CA63-5EE0-4908-BDE3-F38FC08D2B7C}">
      <dgm:prSet/>
      <dgm:spPr/>
      <dgm:t>
        <a:bodyPr/>
        <a:lstStyle/>
        <a:p>
          <a:r>
            <a:rPr lang="en-US" dirty="0">
              <a:latin typeface="Arial" panose="020B0604020202020204" pitchFamily="34" charset="0"/>
              <a:cs typeface="Arial" panose="020B0604020202020204" pitchFamily="34" charset="0"/>
            </a:rPr>
            <a:t>Loss of familiar relationships </a:t>
          </a:r>
        </a:p>
      </dgm:t>
    </dgm:pt>
    <dgm:pt modelId="{8C24884C-D12A-406F-98F5-53E1A9978CF4}" type="parTrans" cxnId="{DA64E478-B133-49A0-B896-72FC25040558}">
      <dgm:prSet/>
      <dgm:spPr/>
      <dgm:t>
        <a:bodyPr/>
        <a:lstStyle/>
        <a:p>
          <a:endParaRPr lang="en-US"/>
        </a:p>
      </dgm:t>
    </dgm:pt>
    <dgm:pt modelId="{EBF5FCD3-1C03-4254-BBB9-63FBEEF28EA1}" type="sibTrans" cxnId="{DA64E478-B133-49A0-B896-72FC25040558}">
      <dgm:prSet/>
      <dgm:spPr/>
      <dgm:t>
        <a:bodyPr/>
        <a:lstStyle/>
        <a:p>
          <a:endParaRPr lang="en-US"/>
        </a:p>
      </dgm:t>
    </dgm:pt>
    <dgm:pt modelId="{DF693499-99BE-46D6-BEA2-B8AE4932FCAF}">
      <dgm:prSet/>
      <dgm:spPr/>
      <dgm:t>
        <a:bodyPr/>
        <a:lstStyle/>
        <a:p>
          <a:r>
            <a:rPr lang="en-US" b="1" dirty="0">
              <a:latin typeface="Arial" panose="020B0604020202020204" pitchFamily="34" charset="0"/>
              <a:cs typeface="Arial" panose="020B0604020202020204" pitchFamily="34" charset="0"/>
            </a:rPr>
            <a:t>According to Bowlby:</a:t>
          </a:r>
          <a:endParaRPr lang="en-US" dirty="0">
            <a:latin typeface="Arial" panose="020B0604020202020204" pitchFamily="34" charset="0"/>
            <a:cs typeface="Arial" panose="020B0604020202020204" pitchFamily="34" charset="0"/>
          </a:endParaRPr>
        </a:p>
      </dgm:t>
    </dgm:pt>
    <dgm:pt modelId="{AFDF7F62-B06E-4226-A4FD-F9F32EB774D0}" type="parTrans" cxnId="{0001037C-7494-4650-ABA7-FA07375A9B4A}">
      <dgm:prSet/>
      <dgm:spPr/>
      <dgm:t>
        <a:bodyPr/>
        <a:lstStyle/>
        <a:p>
          <a:endParaRPr lang="en-US"/>
        </a:p>
      </dgm:t>
    </dgm:pt>
    <dgm:pt modelId="{B6D043DD-6455-48ED-A6BB-C15E0878F241}" type="sibTrans" cxnId="{0001037C-7494-4650-ABA7-FA07375A9B4A}">
      <dgm:prSet/>
      <dgm:spPr/>
      <dgm:t>
        <a:bodyPr/>
        <a:lstStyle/>
        <a:p>
          <a:endParaRPr lang="en-US"/>
        </a:p>
      </dgm:t>
    </dgm:pt>
    <dgm:pt modelId="{3A63B0E3-EE62-403C-BB91-798709973438}">
      <dgm:prSet/>
      <dgm:spPr/>
      <dgm:t>
        <a:bodyPr/>
        <a:lstStyle/>
        <a:p>
          <a:r>
            <a:rPr lang="en-US" dirty="0">
              <a:latin typeface="Arial" panose="020B0604020202020204" pitchFamily="34" charset="0"/>
              <a:cs typeface="Arial" panose="020B0604020202020204" pitchFamily="34" charset="0"/>
            </a:rPr>
            <a:t>Repeated separations can increase insecurity. </a:t>
          </a:r>
        </a:p>
      </dgm:t>
    </dgm:pt>
    <dgm:pt modelId="{5CB51485-B795-4AE8-930A-775405CDC701}" type="parTrans" cxnId="{EB40B532-8A06-4C19-BC60-8187D7866733}">
      <dgm:prSet/>
      <dgm:spPr/>
      <dgm:t>
        <a:bodyPr/>
        <a:lstStyle/>
        <a:p>
          <a:endParaRPr lang="en-US"/>
        </a:p>
      </dgm:t>
    </dgm:pt>
    <dgm:pt modelId="{5904639E-EC21-4415-99F1-15983259A291}" type="sibTrans" cxnId="{EB40B532-8A06-4C19-BC60-8187D7866733}">
      <dgm:prSet/>
      <dgm:spPr/>
      <dgm:t>
        <a:bodyPr/>
        <a:lstStyle/>
        <a:p>
          <a:endParaRPr lang="en-US"/>
        </a:p>
      </dgm:t>
    </dgm:pt>
    <dgm:pt modelId="{9F26CD6B-FB97-4B1B-BD17-E3F59B385312}">
      <dgm:prSet/>
      <dgm:spPr/>
      <dgm:t>
        <a:bodyPr/>
        <a:lstStyle/>
        <a:p>
          <a:r>
            <a:rPr lang="en-US" dirty="0">
              <a:latin typeface="Arial" panose="020B0604020202020204" pitchFamily="34" charset="0"/>
              <a:cs typeface="Arial" panose="020B0604020202020204" pitchFamily="34" charset="0"/>
            </a:rPr>
            <a:t>Children may struggle to trust unfamiliar adults. </a:t>
          </a:r>
        </a:p>
      </dgm:t>
    </dgm:pt>
    <dgm:pt modelId="{DCB8F38C-53C9-4C8B-8E70-348543F8AF07}" type="parTrans" cxnId="{9CD41C23-B400-44DC-AADE-DFD44AEDA131}">
      <dgm:prSet/>
      <dgm:spPr/>
      <dgm:t>
        <a:bodyPr/>
        <a:lstStyle/>
        <a:p>
          <a:endParaRPr lang="en-US"/>
        </a:p>
      </dgm:t>
    </dgm:pt>
    <dgm:pt modelId="{5F4B6244-54B9-4562-A862-B9BD1FB7D4C8}" type="sibTrans" cxnId="{9CD41C23-B400-44DC-AADE-DFD44AEDA131}">
      <dgm:prSet/>
      <dgm:spPr/>
      <dgm:t>
        <a:bodyPr/>
        <a:lstStyle/>
        <a:p>
          <a:endParaRPr lang="en-US"/>
        </a:p>
      </dgm:t>
    </dgm:pt>
    <dgm:pt modelId="{D4B5D8D7-8D3B-4AC1-8A04-18CD3861DD0B}">
      <dgm:prSet/>
      <dgm:spPr/>
      <dgm:t>
        <a:bodyPr/>
        <a:lstStyle/>
        <a:p>
          <a:r>
            <a:rPr lang="en-US" b="1" dirty="0">
              <a:latin typeface="Arial" panose="020B0604020202020204" pitchFamily="34" charset="0"/>
              <a:cs typeface="Arial" panose="020B0604020202020204" pitchFamily="34" charset="0"/>
            </a:rPr>
            <a:t>Observed  behaviors</a:t>
          </a:r>
          <a:r>
            <a:rPr lang="en-US" b="1" dirty="0"/>
            <a:t>:</a:t>
          </a:r>
          <a:endParaRPr lang="en-US" dirty="0"/>
        </a:p>
      </dgm:t>
    </dgm:pt>
    <dgm:pt modelId="{9FD97CBF-55C6-4627-B373-65414DF39B2A}" type="parTrans" cxnId="{5F80B390-2A8B-4382-BD43-49A6CA512E21}">
      <dgm:prSet/>
      <dgm:spPr/>
      <dgm:t>
        <a:bodyPr/>
        <a:lstStyle/>
        <a:p>
          <a:endParaRPr lang="en-US"/>
        </a:p>
      </dgm:t>
    </dgm:pt>
    <dgm:pt modelId="{33EFFA35-37F7-48A0-B8CA-4DB1F137A695}" type="sibTrans" cxnId="{5F80B390-2A8B-4382-BD43-49A6CA512E21}">
      <dgm:prSet/>
      <dgm:spPr/>
      <dgm:t>
        <a:bodyPr/>
        <a:lstStyle/>
        <a:p>
          <a:endParaRPr lang="en-US"/>
        </a:p>
      </dgm:t>
    </dgm:pt>
    <dgm:pt modelId="{3C1E5AFD-518F-436E-9B68-076D27536BDD}">
      <dgm:prSet/>
      <dgm:spPr/>
      <dgm:t>
        <a:bodyPr/>
        <a:lstStyle/>
        <a:p>
          <a:r>
            <a:rPr lang="en-US" dirty="0"/>
            <a:t> </a:t>
          </a:r>
          <a:r>
            <a:rPr lang="en-US" dirty="0">
              <a:latin typeface="Arial" panose="020B0604020202020204" pitchFamily="34" charset="0"/>
              <a:cs typeface="Arial" panose="020B0604020202020204" pitchFamily="34" charset="0"/>
            </a:rPr>
            <a:t>Distress when separated</a:t>
          </a:r>
        </a:p>
      </dgm:t>
    </dgm:pt>
    <dgm:pt modelId="{88E05E49-698F-414A-BEED-76D662454C96}" type="parTrans" cxnId="{9CC6736C-6C39-4FAA-948F-1ED590E01B06}">
      <dgm:prSet/>
      <dgm:spPr/>
      <dgm:t>
        <a:bodyPr/>
        <a:lstStyle/>
        <a:p>
          <a:endParaRPr lang="en-US"/>
        </a:p>
      </dgm:t>
    </dgm:pt>
    <dgm:pt modelId="{D7B0BB77-9C77-4B0B-9C57-C54A1F70D589}" type="sibTrans" cxnId="{9CC6736C-6C39-4FAA-948F-1ED590E01B06}">
      <dgm:prSet/>
      <dgm:spPr/>
      <dgm:t>
        <a:bodyPr/>
        <a:lstStyle/>
        <a:p>
          <a:endParaRPr lang="en-US"/>
        </a:p>
      </dgm:t>
    </dgm:pt>
    <dgm:pt modelId="{C2D463C6-5A9B-40A4-8267-26A81D72FBA5}">
      <dgm:prSet/>
      <dgm:spPr/>
      <dgm:t>
        <a:bodyPr/>
        <a:lstStyle/>
        <a:p>
          <a:r>
            <a:rPr lang="en-US" dirty="0"/>
            <a:t> </a:t>
          </a:r>
          <a:r>
            <a:rPr lang="en-US" dirty="0">
              <a:latin typeface="Arial" panose="020B0604020202020204" pitchFamily="34" charset="0"/>
              <a:cs typeface="Arial" panose="020B0604020202020204" pitchFamily="34" charset="0"/>
            </a:rPr>
            <a:t>Withdrawal during play</a:t>
          </a:r>
        </a:p>
      </dgm:t>
    </dgm:pt>
    <dgm:pt modelId="{B5A4A7E4-D711-4385-94E2-0EAAEB69A90F}" type="parTrans" cxnId="{424F7589-3310-4EAF-B596-5CF7EE55CE2A}">
      <dgm:prSet/>
      <dgm:spPr/>
      <dgm:t>
        <a:bodyPr/>
        <a:lstStyle/>
        <a:p>
          <a:endParaRPr lang="en-US"/>
        </a:p>
      </dgm:t>
    </dgm:pt>
    <dgm:pt modelId="{0E8DD4DB-EA80-4B2D-86B2-182165A9C222}" type="sibTrans" cxnId="{424F7589-3310-4EAF-B596-5CF7EE55CE2A}">
      <dgm:prSet/>
      <dgm:spPr/>
      <dgm:t>
        <a:bodyPr/>
        <a:lstStyle/>
        <a:p>
          <a:endParaRPr lang="en-US"/>
        </a:p>
      </dgm:t>
    </dgm:pt>
    <dgm:pt modelId="{33033123-D25E-4B9C-AF43-2ACDF7963932}">
      <dgm:prSet/>
      <dgm:spPr/>
      <dgm:t>
        <a:bodyPr/>
        <a:lstStyle/>
        <a:p>
          <a:r>
            <a:rPr lang="en-US" dirty="0"/>
            <a:t> </a:t>
          </a:r>
          <a:r>
            <a:rPr lang="en-US" dirty="0">
              <a:latin typeface="Arial" panose="020B0604020202020204" pitchFamily="34" charset="0"/>
              <a:cs typeface="Arial" panose="020B0604020202020204" pitchFamily="34" charset="0"/>
            </a:rPr>
            <a:t>Difficulty joining groups</a:t>
          </a:r>
        </a:p>
      </dgm:t>
    </dgm:pt>
    <dgm:pt modelId="{C692ADFF-64FC-42B2-B8D6-190C5065CA5E}" type="parTrans" cxnId="{65D1FDF8-7ED4-47C7-881B-5050473CF7F5}">
      <dgm:prSet/>
      <dgm:spPr/>
      <dgm:t>
        <a:bodyPr/>
        <a:lstStyle/>
        <a:p>
          <a:endParaRPr lang="en-US"/>
        </a:p>
      </dgm:t>
    </dgm:pt>
    <dgm:pt modelId="{1648DD24-6487-4114-B287-C233CECD0E89}" type="sibTrans" cxnId="{65D1FDF8-7ED4-47C7-881B-5050473CF7F5}">
      <dgm:prSet/>
      <dgm:spPr/>
      <dgm:t>
        <a:bodyPr/>
        <a:lstStyle/>
        <a:p>
          <a:endParaRPr lang="en-US"/>
        </a:p>
      </dgm:t>
    </dgm:pt>
    <dgm:pt modelId="{42E4FE89-6624-D64B-92A3-C5182ADB7959}" type="pres">
      <dgm:prSet presAssocID="{CDBAD43D-F903-4144-9D2A-385D11E4B7DA}" presName="vert0" presStyleCnt="0">
        <dgm:presLayoutVars>
          <dgm:dir/>
          <dgm:animOne val="branch"/>
          <dgm:animLvl val="lvl"/>
        </dgm:presLayoutVars>
      </dgm:prSet>
      <dgm:spPr/>
    </dgm:pt>
    <dgm:pt modelId="{ABCF6420-2A75-DD47-8003-0B2823031844}" type="pres">
      <dgm:prSet presAssocID="{3AE93E34-E41C-4425-95DE-A9295C1AD53C}" presName="thickLine" presStyleLbl="alignNode1" presStyleIdx="0" presStyleCnt="11"/>
      <dgm:spPr/>
    </dgm:pt>
    <dgm:pt modelId="{74D67094-819C-A14B-BCFC-DFE7D723A051}" type="pres">
      <dgm:prSet presAssocID="{3AE93E34-E41C-4425-95DE-A9295C1AD53C}" presName="horz1" presStyleCnt="0"/>
      <dgm:spPr/>
    </dgm:pt>
    <dgm:pt modelId="{FAE0A2EF-D377-DB49-840C-F73A0CEFB792}" type="pres">
      <dgm:prSet presAssocID="{3AE93E34-E41C-4425-95DE-A9295C1AD53C}" presName="tx1" presStyleLbl="revTx" presStyleIdx="0" presStyleCnt="11"/>
      <dgm:spPr/>
    </dgm:pt>
    <dgm:pt modelId="{2EC6E03B-3606-C24B-A5B0-A99DCC8A0B40}" type="pres">
      <dgm:prSet presAssocID="{3AE93E34-E41C-4425-95DE-A9295C1AD53C}" presName="vert1" presStyleCnt="0"/>
      <dgm:spPr/>
    </dgm:pt>
    <dgm:pt modelId="{6451E320-46C7-AF45-890D-FBEF8E0F96CF}" type="pres">
      <dgm:prSet presAssocID="{265920A3-9DEB-4CD3-BC7A-1787048C5E19}" presName="thickLine" presStyleLbl="alignNode1" presStyleIdx="1" presStyleCnt="11"/>
      <dgm:spPr/>
    </dgm:pt>
    <dgm:pt modelId="{32E547D4-8903-4B4F-8E86-56A31328EF7B}" type="pres">
      <dgm:prSet presAssocID="{265920A3-9DEB-4CD3-BC7A-1787048C5E19}" presName="horz1" presStyleCnt="0"/>
      <dgm:spPr/>
    </dgm:pt>
    <dgm:pt modelId="{461F2CC8-A569-104C-947F-54241D38EAFC}" type="pres">
      <dgm:prSet presAssocID="{265920A3-9DEB-4CD3-BC7A-1787048C5E19}" presName="tx1" presStyleLbl="revTx" presStyleIdx="1" presStyleCnt="11"/>
      <dgm:spPr/>
    </dgm:pt>
    <dgm:pt modelId="{A74868E6-4913-7549-A07D-0B1064243E25}" type="pres">
      <dgm:prSet presAssocID="{265920A3-9DEB-4CD3-BC7A-1787048C5E19}" presName="vert1" presStyleCnt="0"/>
      <dgm:spPr/>
    </dgm:pt>
    <dgm:pt modelId="{70A13D17-35A5-6A4B-87F1-D4B14E9C5216}" type="pres">
      <dgm:prSet presAssocID="{BC4789A4-9FFE-43CD-9C23-098D6D11F09D}" presName="thickLine" presStyleLbl="alignNode1" presStyleIdx="2" presStyleCnt="11"/>
      <dgm:spPr/>
    </dgm:pt>
    <dgm:pt modelId="{82055814-BA0C-A046-9CC0-F0E025A01406}" type="pres">
      <dgm:prSet presAssocID="{BC4789A4-9FFE-43CD-9C23-098D6D11F09D}" presName="horz1" presStyleCnt="0"/>
      <dgm:spPr/>
    </dgm:pt>
    <dgm:pt modelId="{BA7CF0C5-08DC-7545-A5BC-45BEA3A34855}" type="pres">
      <dgm:prSet presAssocID="{BC4789A4-9FFE-43CD-9C23-098D6D11F09D}" presName="tx1" presStyleLbl="revTx" presStyleIdx="2" presStyleCnt="11"/>
      <dgm:spPr/>
    </dgm:pt>
    <dgm:pt modelId="{96BE31F3-DF3F-6A42-9440-DA49A536AE07}" type="pres">
      <dgm:prSet presAssocID="{BC4789A4-9FFE-43CD-9C23-098D6D11F09D}" presName="vert1" presStyleCnt="0"/>
      <dgm:spPr/>
    </dgm:pt>
    <dgm:pt modelId="{C293E10F-E249-0E49-AFF9-F8CC2AA53E4E}" type="pres">
      <dgm:prSet presAssocID="{B862CA63-5EE0-4908-BDE3-F38FC08D2B7C}" presName="thickLine" presStyleLbl="alignNode1" presStyleIdx="3" presStyleCnt="11"/>
      <dgm:spPr/>
    </dgm:pt>
    <dgm:pt modelId="{11517B1C-5F7D-D747-9D63-A8B9D064C437}" type="pres">
      <dgm:prSet presAssocID="{B862CA63-5EE0-4908-BDE3-F38FC08D2B7C}" presName="horz1" presStyleCnt="0"/>
      <dgm:spPr/>
    </dgm:pt>
    <dgm:pt modelId="{04FC4ABE-76CC-1E40-A8C7-11FA43E215AC}" type="pres">
      <dgm:prSet presAssocID="{B862CA63-5EE0-4908-BDE3-F38FC08D2B7C}" presName="tx1" presStyleLbl="revTx" presStyleIdx="3" presStyleCnt="11"/>
      <dgm:spPr/>
    </dgm:pt>
    <dgm:pt modelId="{E85EA37B-BDAA-834C-B6A9-018D7A89C61E}" type="pres">
      <dgm:prSet presAssocID="{B862CA63-5EE0-4908-BDE3-F38FC08D2B7C}" presName="vert1" presStyleCnt="0"/>
      <dgm:spPr/>
    </dgm:pt>
    <dgm:pt modelId="{1156AF1A-D642-0B44-BA10-1E8B85F2CF9C}" type="pres">
      <dgm:prSet presAssocID="{DF693499-99BE-46D6-BEA2-B8AE4932FCAF}" presName="thickLine" presStyleLbl="alignNode1" presStyleIdx="4" presStyleCnt="11"/>
      <dgm:spPr/>
    </dgm:pt>
    <dgm:pt modelId="{8D030DA7-D355-9946-AA1D-5AE6FB2D42B5}" type="pres">
      <dgm:prSet presAssocID="{DF693499-99BE-46D6-BEA2-B8AE4932FCAF}" presName="horz1" presStyleCnt="0"/>
      <dgm:spPr/>
    </dgm:pt>
    <dgm:pt modelId="{3BF9F99A-CF46-2F41-BB2B-1521FD28EFD1}" type="pres">
      <dgm:prSet presAssocID="{DF693499-99BE-46D6-BEA2-B8AE4932FCAF}" presName="tx1" presStyleLbl="revTx" presStyleIdx="4" presStyleCnt="11"/>
      <dgm:spPr/>
    </dgm:pt>
    <dgm:pt modelId="{C41A2DA6-70B4-ED47-A652-3F1A69EE4F69}" type="pres">
      <dgm:prSet presAssocID="{DF693499-99BE-46D6-BEA2-B8AE4932FCAF}" presName="vert1" presStyleCnt="0"/>
      <dgm:spPr/>
    </dgm:pt>
    <dgm:pt modelId="{0B3FF246-C7DF-2A4F-B18C-C961733859BE}" type="pres">
      <dgm:prSet presAssocID="{3A63B0E3-EE62-403C-BB91-798709973438}" presName="thickLine" presStyleLbl="alignNode1" presStyleIdx="5" presStyleCnt="11"/>
      <dgm:spPr/>
    </dgm:pt>
    <dgm:pt modelId="{D5089F59-F8E6-8C4F-B5D6-6D15CE27EA2F}" type="pres">
      <dgm:prSet presAssocID="{3A63B0E3-EE62-403C-BB91-798709973438}" presName="horz1" presStyleCnt="0"/>
      <dgm:spPr/>
    </dgm:pt>
    <dgm:pt modelId="{A0CAFC0F-F973-3C49-B8D0-817B3F94CB83}" type="pres">
      <dgm:prSet presAssocID="{3A63B0E3-EE62-403C-BB91-798709973438}" presName="tx1" presStyleLbl="revTx" presStyleIdx="5" presStyleCnt="11"/>
      <dgm:spPr/>
    </dgm:pt>
    <dgm:pt modelId="{AC2A0FAC-4334-3241-A50C-62E3535003B8}" type="pres">
      <dgm:prSet presAssocID="{3A63B0E3-EE62-403C-BB91-798709973438}" presName="vert1" presStyleCnt="0"/>
      <dgm:spPr/>
    </dgm:pt>
    <dgm:pt modelId="{1BE856C0-17ED-C543-800A-15B2EFA1DEA6}" type="pres">
      <dgm:prSet presAssocID="{9F26CD6B-FB97-4B1B-BD17-E3F59B385312}" presName="thickLine" presStyleLbl="alignNode1" presStyleIdx="6" presStyleCnt="11"/>
      <dgm:spPr/>
    </dgm:pt>
    <dgm:pt modelId="{ACABF450-B18B-C547-A2EA-2A5A5B0093BB}" type="pres">
      <dgm:prSet presAssocID="{9F26CD6B-FB97-4B1B-BD17-E3F59B385312}" presName="horz1" presStyleCnt="0"/>
      <dgm:spPr/>
    </dgm:pt>
    <dgm:pt modelId="{FCFA4B5C-E7C1-604B-872D-8A3835AF59F7}" type="pres">
      <dgm:prSet presAssocID="{9F26CD6B-FB97-4B1B-BD17-E3F59B385312}" presName="tx1" presStyleLbl="revTx" presStyleIdx="6" presStyleCnt="11"/>
      <dgm:spPr/>
    </dgm:pt>
    <dgm:pt modelId="{4E3E055C-9511-E643-BF23-CCC5257D5EF6}" type="pres">
      <dgm:prSet presAssocID="{9F26CD6B-FB97-4B1B-BD17-E3F59B385312}" presName="vert1" presStyleCnt="0"/>
      <dgm:spPr/>
    </dgm:pt>
    <dgm:pt modelId="{9035F92E-744C-4347-8D57-78AC4F6DE64E}" type="pres">
      <dgm:prSet presAssocID="{D4B5D8D7-8D3B-4AC1-8A04-18CD3861DD0B}" presName="thickLine" presStyleLbl="alignNode1" presStyleIdx="7" presStyleCnt="11"/>
      <dgm:spPr/>
    </dgm:pt>
    <dgm:pt modelId="{0DFB65D6-C85B-054A-AE9C-7F473297DBCC}" type="pres">
      <dgm:prSet presAssocID="{D4B5D8D7-8D3B-4AC1-8A04-18CD3861DD0B}" presName="horz1" presStyleCnt="0"/>
      <dgm:spPr/>
    </dgm:pt>
    <dgm:pt modelId="{7E6A6581-EED3-9243-A472-1B79BFD9D2C4}" type="pres">
      <dgm:prSet presAssocID="{D4B5D8D7-8D3B-4AC1-8A04-18CD3861DD0B}" presName="tx1" presStyleLbl="revTx" presStyleIdx="7" presStyleCnt="11"/>
      <dgm:spPr/>
    </dgm:pt>
    <dgm:pt modelId="{DEF9665B-2C66-BA4F-AC31-C3B5DF3FF03B}" type="pres">
      <dgm:prSet presAssocID="{D4B5D8D7-8D3B-4AC1-8A04-18CD3861DD0B}" presName="vert1" presStyleCnt="0"/>
      <dgm:spPr/>
    </dgm:pt>
    <dgm:pt modelId="{3C0CFBC3-E97F-D848-A2F6-C2238C5D9A49}" type="pres">
      <dgm:prSet presAssocID="{3C1E5AFD-518F-436E-9B68-076D27536BDD}" presName="thickLine" presStyleLbl="alignNode1" presStyleIdx="8" presStyleCnt="11"/>
      <dgm:spPr/>
    </dgm:pt>
    <dgm:pt modelId="{756567E5-5674-4D47-8B7C-A3E7310F50CB}" type="pres">
      <dgm:prSet presAssocID="{3C1E5AFD-518F-436E-9B68-076D27536BDD}" presName="horz1" presStyleCnt="0"/>
      <dgm:spPr/>
    </dgm:pt>
    <dgm:pt modelId="{3436F401-5358-0F42-8293-A13F71D8E6FB}" type="pres">
      <dgm:prSet presAssocID="{3C1E5AFD-518F-436E-9B68-076D27536BDD}" presName="tx1" presStyleLbl="revTx" presStyleIdx="8" presStyleCnt="11"/>
      <dgm:spPr/>
    </dgm:pt>
    <dgm:pt modelId="{4149A782-0E60-DF4D-B954-B1EB21BCFD3F}" type="pres">
      <dgm:prSet presAssocID="{3C1E5AFD-518F-436E-9B68-076D27536BDD}" presName="vert1" presStyleCnt="0"/>
      <dgm:spPr/>
    </dgm:pt>
    <dgm:pt modelId="{46087F28-C3AE-E349-AFD4-F08051BC2C2F}" type="pres">
      <dgm:prSet presAssocID="{C2D463C6-5A9B-40A4-8267-26A81D72FBA5}" presName="thickLine" presStyleLbl="alignNode1" presStyleIdx="9" presStyleCnt="11"/>
      <dgm:spPr/>
    </dgm:pt>
    <dgm:pt modelId="{F21B83FA-47D5-BA4F-93E3-EF47E7BE58D5}" type="pres">
      <dgm:prSet presAssocID="{C2D463C6-5A9B-40A4-8267-26A81D72FBA5}" presName="horz1" presStyleCnt="0"/>
      <dgm:spPr/>
    </dgm:pt>
    <dgm:pt modelId="{38A895E5-679A-CF4C-9D69-EC6D9EE1E063}" type="pres">
      <dgm:prSet presAssocID="{C2D463C6-5A9B-40A4-8267-26A81D72FBA5}" presName="tx1" presStyleLbl="revTx" presStyleIdx="9" presStyleCnt="11"/>
      <dgm:spPr/>
    </dgm:pt>
    <dgm:pt modelId="{BAB6F1DC-4AB6-A944-94A4-ABE2AD80BA19}" type="pres">
      <dgm:prSet presAssocID="{C2D463C6-5A9B-40A4-8267-26A81D72FBA5}" presName="vert1" presStyleCnt="0"/>
      <dgm:spPr/>
    </dgm:pt>
    <dgm:pt modelId="{3D217667-2060-1940-9333-2EB393C20C7B}" type="pres">
      <dgm:prSet presAssocID="{33033123-D25E-4B9C-AF43-2ACDF7963932}" presName="thickLine" presStyleLbl="alignNode1" presStyleIdx="10" presStyleCnt="11"/>
      <dgm:spPr/>
    </dgm:pt>
    <dgm:pt modelId="{A44284D6-7E48-4B4E-A7AD-397A30D02DA0}" type="pres">
      <dgm:prSet presAssocID="{33033123-D25E-4B9C-AF43-2ACDF7963932}" presName="horz1" presStyleCnt="0"/>
      <dgm:spPr/>
    </dgm:pt>
    <dgm:pt modelId="{C2BB43F8-B537-6447-A061-3224370C2BF2}" type="pres">
      <dgm:prSet presAssocID="{33033123-D25E-4B9C-AF43-2ACDF7963932}" presName="tx1" presStyleLbl="revTx" presStyleIdx="10" presStyleCnt="11"/>
      <dgm:spPr/>
    </dgm:pt>
    <dgm:pt modelId="{6E9BB91D-ABEC-1946-8770-558AA7E80069}" type="pres">
      <dgm:prSet presAssocID="{33033123-D25E-4B9C-AF43-2ACDF7963932}" presName="vert1" presStyleCnt="0"/>
      <dgm:spPr/>
    </dgm:pt>
  </dgm:ptLst>
  <dgm:cxnLst>
    <dgm:cxn modelId="{13CAE203-D051-F140-9D50-8B749BAD757A}" type="presOf" srcId="{3AE93E34-E41C-4425-95DE-A9295C1AD53C}" destId="{FAE0A2EF-D377-DB49-840C-F73A0CEFB792}" srcOrd="0" destOrd="0" presId="urn:microsoft.com/office/officeart/2008/layout/LinedList"/>
    <dgm:cxn modelId="{9CD41C23-B400-44DC-AADE-DFD44AEDA131}" srcId="{CDBAD43D-F903-4144-9D2A-385D11E4B7DA}" destId="{9F26CD6B-FB97-4B1B-BD17-E3F59B385312}" srcOrd="6" destOrd="0" parTransId="{DCB8F38C-53C9-4C8B-8E70-348543F8AF07}" sibTransId="{5F4B6244-54B9-4562-A862-B9BD1FB7D4C8}"/>
    <dgm:cxn modelId="{39026A23-291E-0C44-AC62-A11CF66E6694}" type="presOf" srcId="{265920A3-9DEB-4CD3-BC7A-1787048C5E19}" destId="{461F2CC8-A569-104C-947F-54241D38EAFC}" srcOrd="0" destOrd="0" presId="urn:microsoft.com/office/officeart/2008/layout/LinedList"/>
    <dgm:cxn modelId="{9F4A7A24-0C10-4500-91A4-B7F2CA2C09F7}" srcId="{CDBAD43D-F903-4144-9D2A-385D11E4B7DA}" destId="{BC4789A4-9FFE-43CD-9C23-098D6D11F09D}" srcOrd="2" destOrd="0" parTransId="{38C2B73A-FD2A-47E8-9C81-E8783452AD35}" sibTransId="{AF6C71C3-50E1-4DDB-B0A5-7435BEC02D27}"/>
    <dgm:cxn modelId="{D7313E2C-48A4-C049-84A3-7AB20F4D3D7B}" type="presOf" srcId="{9F26CD6B-FB97-4B1B-BD17-E3F59B385312}" destId="{FCFA4B5C-E7C1-604B-872D-8A3835AF59F7}" srcOrd="0" destOrd="0" presId="urn:microsoft.com/office/officeart/2008/layout/LinedList"/>
    <dgm:cxn modelId="{EB40B532-8A06-4C19-BC60-8187D7866733}" srcId="{CDBAD43D-F903-4144-9D2A-385D11E4B7DA}" destId="{3A63B0E3-EE62-403C-BB91-798709973438}" srcOrd="5" destOrd="0" parTransId="{5CB51485-B795-4AE8-930A-775405CDC701}" sibTransId="{5904639E-EC21-4415-99F1-15983259A291}"/>
    <dgm:cxn modelId="{3958F238-92D7-3F4C-A789-F13AEE749878}" type="presOf" srcId="{3A63B0E3-EE62-403C-BB91-798709973438}" destId="{A0CAFC0F-F973-3C49-B8D0-817B3F94CB83}" srcOrd="0" destOrd="0" presId="urn:microsoft.com/office/officeart/2008/layout/LinedList"/>
    <dgm:cxn modelId="{868D9C56-11DD-C041-BC4A-C92DF7E77A91}" type="presOf" srcId="{33033123-D25E-4B9C-AF43-2ACDF7963932}" destId="{C2BB43F8-B537-6447-A061-3224370C2BF2}" srcOrd="0" destOrd="0" presId="urn:microsoft.com/office/officeart/2008/layout/LinedList"/>
    <dgm:cxn modelId="{F5EF2865-1B5F-1E4E-BCF4-06697E894706}" type="presOf" srcId="{D4B5D8D7-8D3B-4AC1-8A04-18CD3861DD0B}" destId="{7E6A6581-EED3-9243-A472-1B79BFD9D2C4}" srcOrd="0" destOrd="0" presId="urn:microsoft.com/office/officeart/2008/layout/LinedList"/>
    <dgm:cxn modelId="{9CC6736C-6C39-4FAA-948F-1ED590E01B06}" srcId="{CDBAD43D-F903-4144-9D2A-385D11E4B7DA}" destId="{3C1E5AFD-518F-436E-9B68-076D27536BDD}" srcOrd="8" destOrd="0" parTransId="{88E05E49-698F-414A-BEED-76D662454C96}" sibTransId="{D7B0BB77-9C77-4B0B-9C57-C54A1F70D589}"/>
    <dgm:cxn modelId="{DA64E478-B133-49A0-B896-72FC25040558}" srcId="{CDBAD43D-F903-4144-9D2A-385D11E4B7DA}" destId="{B862CA63-5EE0-4908-BDE3-F38FC08D2B7C}" srcOrd="3" destOrd="0" parTransId="{8C24884C-D12A-406F-98F5-53E1A9978CF4}" sibTransId="{EBF5FCD3-1C03-4254-BBB9-63FBEEF28EA1}"/>
    <dgm:cxn modelId="{0001037C-7494-4650-ABA7-FA07375A9B4A}" srcId="{CDBAD43D-F903-4144-9D2A-385D11E4B7DA}" destId="{DF693499-99BE-46D6-BEA2-B8AE4932FCAF}" srcOrd="4" destOrd="0" parTransId="{AFDF7F62-B06E-4226-A4FD-F9F32EB774D0}" sibTransId="{B6D043DD-6455-48ED-A6BB-C15E0878F241}"/>
    <dgm:cxn modelId="{AFD4C07D-1488-8840-A060-55CDB06451DD}" type="presOf" srcId="{C2D463C6-5A9B-40A4-8267-26A81D72FBA5}" destId="{38A895E5-679A-CF4C-9D69-EC6D9EE1E063}" srcOrd="0" destOrd="0" presId="urn:microsoft.com/office/officeart/2008/layout/LinedList"/>
    <dgm:cxn modelId="{62592884-86CE-2142-9C1C-A8A9731D1D9E}" type="presOf" srcId="{BC4789A4-9FFE-43CD-9C23-098D6D11F09D}" destId="{BA7CF0C5-08DC-7545-A5BC-45BEA3A34855}" srcOrd="0" destOrd="0" presId="urn:microsoft.com/office/officeart/2008/layout/LinedList"/>
    <dgm:cxn modelId="{424F7589-3310-4EAF-B596-5CF7EE55CE2A}" srcId="{CDBAD43D-F903-4144-9D2A-385D11E4B7DA}" destId="{C2D463C6-5A9B-40A4-8267-26A81D72FBA5}" srcOrd="9" destOrd="0" parTransId="{B5A4A7E4-D711-4385-94E2-0EAAEB69A90F}" sibTransId="{0E8DD4DB-EA80-4B2D-86B2-182165A9C222}"/>
    <dgm:cxn modelId="{5F80B390-2A8B-4382-BD43-49A6CA512E21}" srcId="{CDBAD43D-F903-4144-9D2A-385D11E4B7DA}" destId="{D4B5D8D7-8D3B-4AC1-8A04-18CD3861DD0B}" srcOrd="7" destOrd="0" parTransId="{9FD97CBF-55C6-4627-B373-65414DF39B2A}" sibTransId="{33EFFA35-37F7-48A0-B8CA-4DB1F137A695}"/>
    <dgm:cxn modelId="{ADEDFABC-F9E8-4647-8D3B-0FB12052C678}" type="presOf" srcId="{3C1E5AFD-518F-436E-9B68-076D27536BDD}" destId="{3436F401-5358-0F42-8293-A13F71D8E6FB}" srcOrd="0" destOrd="0" presId="urn:microsoft.com/office/officeart/2008/layout/LinedList"/>
    <dgm:cxn modelId="{9733D9BD-C576-4B45-AF98-A255F2F06208}" srcId="{CDBAD43D-F903-4144-9D2A-385D11E4B7DA}" destId="{3AE93E34-E41C-4425-95DE-A9295C1AD53C}" srcOrd="0" destOrd="0" parTransId="{CC3AF541-526C-47B0-91FB-567697FC9655}" sibTransId="{7B1D2986-774E-4718-AB06-39D7CE7C6D71}"/>
    <dgm:cxn modelId="{EF5821E1-2832-4B0B-ABC1-46AB2A1B38E5}" srcId="{CDBAD43D-F903-4144-9D2A-385D11E4B7DA}" destId="{265920A3-9DEB-4CD3-BC7A-1787048C5E19}" srcOrd="1" destOrd="0" parTransId="{F5E4286D-CFE7-418A-B7BD-AF95A7CB045B}" sibTransId="{5B906EDC-0B8A-4474-84A7-5AD22F90E7E4}"/>
    <dgm:cxn modelId="{1A22C5E1-430F-9544-B526-0D7D767FEC44}" type="presOf" srcId="{CDBAD43D-F903-4144-9D2A-385D11E4B7DA}" destId="{42E4FE89-6624-D64B-92A3-C5182ADB7959}" srcOrd="0" destOrd="0" presId="urn:microsoft.com/office/officeart/2008/layout/LinedList"/>
    <dgm:cxn modelId="{4AB1B4EF-41D9-5149-AB85-D4866BCE88B7}" type="presOf" srcId="{B862CA63-5EE0-4908-BDE3-F38FC08D2B7C}" destId="{04FC4ABE-76CC-1E40-A8C7-11FA43E215AC}" srcOrd="0" destOrd="0" presId="urn:microsoft.com/office/officeart/2008/layout/LinedList"/>
    <dgm:cxn modelId="{65D1FDF8-7ED4-47C7-881B-5050473CF7F5}" srcId="{CDBAD43D-F903-4144-9D2A-385D11E4B7DA}" destId="{33033123-D25E-4B9C-AF43-2ACDF7963932}" srcOrd="10" destOrd="0" parTransId="{C692ADFF-64FC-42B2-B8D6-190C5065CA5E}" sibTransId="{1648DD24-6487-4114-B287-C233CECD0E89}"/>
    <dgm:cxn modelId="{B717AEFB-2751-0842-85C2-C8D672242364}" type="presOf" srcId="{DF693499-99BE-46D6-BEA2-B8AE4932FCAF}" destId="{3BF9F99A-CF46-2F41-BB2B-1521FD28EFD1}" srcOrd="0" destOrd="0" presId="urn:microsoft.com/office/officeart/2008/layout/LinedList"/>
    <dgm:cxn modelId="{CC60C9C8-38BA-874F-B621-D8F1D4913400}" type="presParOf" srcId="{42E4FE89-6624-D64B-92A3-C5182ADB7959}" destId="{ABCF6420-2A75-DD47-8003-0B2823031844}" srcOrd="0" destOrd="0" presId="urn:microsoft.com/office/officeart/2008/layout/LinedList"/>
    <dgm:cxn modelId="{E58A1478-578B-BA40-A551-2455A46301BD}" type="presParOf" srcId="{42E4FE89-6624-D64B-92A3-C5182ADB7959}" destId="{74D67094-819C-A14B-BCFC-DFE7D723A051}" srcOrd="1" destOrd="0" presId="urn:microsoft.com/office/officeart/2008/layout/LinedList"/>
    <dgm:cxn modelId="{1D161F66-492E-E543-98DB-5DFE1BE874CE}" type="presParOf" srcId="{74D67094-819C-A14B-BCFC-DFE7D723A051}" destId="{FAE0A2EF-D377-DB49-840C-F73A0CEFB792}" srcOrd="0" destOrd="0" presId="urn:microsoft.com/office/officeart/2008/layout/LinedList"/>
    <dgm:cxn modelId="{C0C26698-056D-E24D-845B-E19D070FDCE3}" type="presParOf" srcId="{74D67094-819C-A14B-BCFC-DFE7D723A051}" destId="{2EC6E03B-3606-C24B-A5B0-A99DCC8A0B40}" srcOrd="1" destOrd="0" presId="urn:microsoft.com/office/officeart/2008/layout/LinedList"/>
    <dgm:cxn modelId="{998D98E2-DA44-0845-9319-2F50CB5970DA}" type="presParOf" srcId="{42E4FE89-6624-D64B-92A3-C5182ADB7959}" destId="{6451E320-46C7-AF45-890D-FBEF8E0F96CF}" srcOrd="2" destOrd="0" presId="urn:microsoft.com/office/officeart/2008/layout/LinedList"/>
    <dgm:cxn modelId="{D7FD0C58-B62C-C84F-9C22-E405408F3CE3}" type="presParOf" srcId="{42E4FE89-6624-D64B-92A3-C5182ADB7959}" destId="{32E547D4-8903-4B4F-8E86-56A31328EF7B}" srcOrd="3" destOrd="0" presId="urn:microsoft.com/office/officeart/2008/layout/LinedList"/>
    <dgm:cxn modelId="{C3054E66-B25F-3A44-A583-374267F25CFB}" type="presParOf" srcId="{32E547D4-8903-4B4F-8E86-56A31328EF7B}" destId="{461F2CC8-A569-104C-947F-54241D38EAFC}" srcOrd="0" destOrd="0" presId="urn:microsoft.com/office/officeart/2008/layout/LinedList"/>
    <dgm:cxn modelId="{B0C3B421-B9AA-F249-8734-A6554042F7CE}" type="presParOf" srcId="{32E547D4-8903-4B4F-8E86-56A31328EF7B}" destId="{A74868E6-4913-7549-A07D-0B1064243E25}" srcOrd="1" destOrd="0" presId="urn:microsoft.com/office/officeart/2008/layout/LinedList"/>
    <dgm:cxn modelId="{7AFBABE8-58C1-0A41-A349-40818899E265}" type="presParOf" srcId="{42E4FE89-6624-D64B-92A3-C5182ADB7959}" destId="{70A13D17-35A5-6A4B-87F1-D4B14E9C5216}" srcOrd="4" destOrd="0" presId="urn:microsoft.com/office/officeart/2008/layout/LinedList"/>
    <dgm:cxn modelId="{9D916952-2240-B34C-A9F1-F3CC49588747}" type="presParOf" srcId="{42E4FE89-6624-D64B-92A3-C5182ADB7959}" destId="{82055814-BA0C-A046-9CC0-F0E025A01406}" srcOrd="5" destOrd="0" presId="urn:microsoft.com/office/officeart/2008/layout/LinedList"/>
    <dgm:cxn modelId="{6BFC6FAF-E05C-704D-965A-ECE2C8B7E10B}" type="presParOf" srcId="{82055814-BA0C-A046-9CC0-F0E025A01406}" destId="{BA7CF0C5-08DC-7545-A5BC-45BEA3A34855}" srcOrd="0" destOrd="0" presId="urn:microsoft.com/office/officeart/2008/layout/LinedList"/>
    <dgm:cxn modelId="{FA14E50B-86FD-E643-B69D-25007B26DE8F}" type="presParOf" srcId="{82055814-BA0C-A046-9CC0-F0E025A01406}" destId="{96BE31F3-DF3F-6A42-9440-DA49A536AE07}" srcOrd="1" destOrd="0" presId="urn:microsoft.com/office/officeart/2008/layout/LinedList"/>
    <dgm:cxn modelId="{1C248739-0B20-DD42-9C6A-A8F40CF83CC5}" type="presParOf" srcId="{42E4FE89-6624-D64B-92A3-C5182ADB7959}" destId="{C293E10F-E249-0E49-AFF9-F8CC2AA53E4E}" srcOrd="6" destOrd="0" presId="urn:microsoft.com/office/officeart/2008/layout/LinedList"/>
    <dgm:cxn modelId="{54C145D0-795D-2246-A8AE-4C3FA5780FD4}" type="presParOf" srcId="{42E4FE89-6624-D64B-92A3-C5182ADB7959}" destId="{11517B1C-5F7D-D747-9D63-A8B9D064C437}" srcOrd="7" destOrd="0" presId="urn:microsoft.com/office/officeart/2008/layout/LinedList"/>
    <dgm:cxn modelId="{40C668C6-7934-2643-8457-382CB726D094}" type="presParOf" srcId="{11517B1C-5F7D-D747-9D63-A8B9D064C437}" destId="{04FC4ABE-76CC-1E40-A8C7-11FA43E215AC}" srcOrd="0" destOrd="0" presId="urn:microsoft.com/office/officeart/2008/layout/LinedList"/>
    <dgm:cxn modelId="{27D29581-E904-724B-9F8B-3CB74004FF63}" type="presParOf" srcId="{11517B1C-5F7D-D747-9D63-A8B9D064C437}" destId="{E85EA37B-BDAA-834C-B6A9-018D7A89C61E}" srcOrd="1" destOrd="0" presId="urn:microsoft.com/office/officeart/2008/layout/LinedList"/>
    <dgm:cxn modelId="{210D8E3B-B5FB-E840-8564-EDD61C220539}" type="presParOf" srcId="{42E4FE89-6624-D64B-92A3-C5182ADB7959}" destId="{1156AF1A-D642-0B44-BA10-1E8B85F2CF9C}" srcOrd="8" destOrd="0" presId="urn:microsoft.com/office/officeart/2008/layout/LinedList"/>
    <dgm:cxn modelId="{FC069461-811C-F442-B36B-C4C293A30865}" type="presParOf" srcId="{42E4FE89-6624-D64B-92A3-C5182ADB7959}" destId="{8D030DA7-D355-9946-AA1D-5AE6FB2D42B5}" srcOrd="9" destOrd="0" presId="urn:microsoft.com/office/officeart/2008/layout/LinedList"/>
    <dgm:cxn modelId="{8EFC0BA9-A68B-D142-9383-FB21340CE3C9}" type="presParOf" srcId="{8D030DA7-D355-9946-AA1D-5AE6FB2D42B5}" destId="{3BF9F99A-CF46-2F41-BB2B-1521FD28EFD1}" srcOrd="0" destOrd="0" presId="urn:microsoft.com/office/officeart/2008/layout/LinedList"/>
    <dgm:cxn modelId="{6D81D779-4C70-6B45-B98C-66D1F046F1EA}" type="presParOf" srcId="{8D030DA7-D355-9946-AA1D-5AE6FB2D42B5}" destId="{C41A2DA6-70B4-ED47-A652-3F1A69EE4F69}" srcOrd="1" destOrd="0" presId="urn:microsoft.com/office/officeart/2008/layout/LinedList"/>
    <dgm:cxn modelId="{5C7AEF48-53FD-424C-8702-9AFFCADE0F94}" type="presParOf" srcId="{42E4FE89-6624-D64B-92A3-C5182ADB7959}" destId="{0B3FF246-C7DF-2A4F-B18C-C961733859BE}" srcOrd="10" destOrd="0" presId="urn:microsoft.com/office/officeart/2008/layout/LinedList"/>
    <dgm:cxn modelId="{FBC15865-7870-6740-AB70-CE3FF57F1CF8}" type="presParOf" srcId="{42E4FE89-6624-D64B-92A3-C5182ADB7959}" destId="{D5089F59-F8E6-8C4F-B5D6-6D15CE27EA2F}" srcOrd="11" destOrd="0" presId="urn:microsoft.com/office/officeart/2008/layout/LinedList"/>
    <dgm:cxn modelId="{971CE22A-B78F-EF4A-A1CD-52ABBFA6162B}" type="presParOf" srcId="{D5089F59-F8E6-8C4F-B5D6-6D15CE27EA2F}" destId="{A0CAFC0F-F973-3C49-B8D0-817B3F94CB83}" srcOrd="0" destOrd="0" presId="urn:microsoft.com/office/officeart/2008/layout/LinedList"/>
    <dgm:cxn modelId="{0FD66B2D-335D-014F-934F-76761058D445}" type="presParOf" srcId="{D5089F59-F8E6-8C4F-B5D6-6D15CE27EA2F}" destId="{AC2A0FAC-4334-3241-A50C-62E3535003B8}" srcOrd="1" destOrd="0" presId="urn:microsoft.com/office/officeart/2008/layout/LinedList"/>
    <dgm:cxn modelId="{7AF85795-6345-5D40-BB15-AE1AD58B3DA7}" type="presParOf" srcId="{42E4FE89-6624-D64B-92A3-C5182ADB7959}" destId="{1BE856C0-17ED-C543-800A-15B2EFA1DEA6}" srcOrd="12" destOrd="0" presId="urn:microsoft.com/office/officeart/2008/layout/LinedList"/>
    <dgm:cxn modelId="{FABB0D7A-37E2-4345-8AE8-6A75CD32C2D6}" type="presParOf" srcId="{42E4FE89-6624-D64B-92A3-C5182ADB7959}" destId="{ACABF450-B18B-C547-A2EA-2A5A5B0093BB}" srcOrd="13" destOrd="0" presId="urn:microsoft.com/office/officeart/2008/layout/LinedList"/>
    <dgm:cxn modelId="{B6E79B34-4BDF-454D-9E87-7E8FE079F4B6}" type="presParOf" srcId="{ACABF450-B18B-C547-A2EA-2A5A5B0093BB}" destId="{FCFA4B5C-E7C1-604B-872D-8A3835AF59F7}" srcOrd="0" destOrd="0" presId="urn:microsoft.com/office/officeart/2008/layout/LinedList"/>
    <dgm:cxn modelId="{C40ACFDB-B77B-A943-89B3-86D7FFE36408}" type="presParOf" srcId="{ACABF450-B18B-C547-A2EA-2A5A5B0093BB}" destId="{4E3E055C-9511-E643-BF23-CCC5257D5EF6}" srcOrd="1" destOrd="0" presId="urn:microsoft.com/office/officeart/2008/layout/LinedList"/>
    <dgm:cxn modelId="{6BD4AE62-EA88-A440-85C8-83EE7B6CEDDF}" type="presParOf" srcId="{42E4FE89-6624-D64B-92A3-C5182ADB7959}" destId="{9035F92E-744C-4347-8D57-78AC4F6DE64E}" srcOrd="14" destOrd="0" presId="urn:microsoft.com/office/officeart/2008/layout/LinedList"/>
    <dgm:cxn modelId="{A54FC61F-6525-4548-9573-973FE0B71194}" type="presParOf" srcId="{42E4FE89-6624-D64B-92A3-C5182ADB7959}" destId="{0DFB65D6-C85B-054A-AE9C-7F473297DBCC}" srcOrd="15" destOrd="0" presId="urn:microsoft.com/office/officeart/2008/layout/LinedList"/>
    <dgm:cxn modelId="{3B415052-4CB4-F640-B2BC-4A009F47A13A}" type="presParOf" srcId="{0DFB65D6-C85B-054A-AE9C-7F473297DBCC}" destId="{7E6A6581-EED3-9243-A472-1B79BFD9D2C4}" srcOrd="0" destOrd="0" presId="urn:microsoft.com/office/officeart/2008/layout/LinedList"/>
    <dgm:cxn modelId="{ABBA9121-118F-D246-9E3E-8EA05AF5D3F0}" type="presParOf" srcId="{0DFB65D6-C85B-054A-AE9C-7F473297DBCC}" destId="{DEF9665B-2C66-BA4F-AC31-C3B5DF3FF03B}" srcOrd="1" destOrd="0" presId="urn:microsoft.com/office/officeart/2008/layout/LinedList"/>
    <dgm:cxn modelId="{5D1C1CA3-990B-F44B-BFC1-61D74CC99B57}" type="presParOf" srcId="{42E4FE89-6624-D64B-92A3-C5182ADB7959}" destId="{3C0CFBC3-E97F-D848-A2F6-C2238C5D9A49}" srcOrd="16" destOrd="0" presId="urn:microsoft.com/office/officeart/2008/layout/LinedList"/>
    <dgm:cxn modelId="{97376E47-FA73-A747-8E0E-16B91F09C9E4}" type="presParOf" srcId="{42E4FE89-6624-D64B-92A3-C5182ADB7959}" destId="{756567E5-5674-4D47-8B7C-A3E7310F50CB}" srcOrd="17" destOrd="0" presId="urn:microsoft.com/office/officeart/2008/layout/LinedList"/>
    <dgm:cxn modelId="{21E49604-0EFC-A043-B976-1498164FCEB2}" type="presParOf" srcId="{756567E5-5674-4D47-8B7C-A3E7310F50CB}" destId="{3436F401-5358-0F42-8293-A13F71D8E6FB}" srcOrd="0" destOrd="0" presId="urn:microsoft.com/office/officeart/2008/layout/LinedList"/>
    <dgm:cxn modelId="{4768B35F-7BCA-E34A-99E0-32B4902157A0}" type="presParOf" srcId="{756567E5-5674-4D47-8B7C-A3E7310F50CB}" destId="{4149A782-0E60-DF4D-B954-B1EB21BCFD3F}" srcOrd="1" destOrd="0" presId="urn:microsoft.com/office/officeart/2008/layout/LinedList"/>
    <dgm:cxn modelId="{3AAD9297-337D-3D41-8421-D6604312A4D6}" type="presParOf" srcId="{42E4FE89-6624-D64B-92A3-C5182ADB7959}" destId="{46087F28-C3AE-E349-AFD4-F08051BC2C2F}" srcOrd="18" destOrd="0" presId="urn:microsoft.com/office/officeart/2008/layout/LinedList"/>
    <dgm:cxn modelId="{9700F4F7-4A22-FA49-ACDA-AF66EAF8C5F3}" type="presParOf" srcId="{42E4FE89-6624-D64B-92A3-C5182ADB7959}" destId="{F21B83FA-47D5-BA4F-93E3-EF47E7BE58D5}" srcOrd="19" destOrd="0" presId="urn:microsoft.com/office/officeart/2008/layout/LinedList"/>
    <dgm:cxn modelId="{3CA18A09-72FE-0347-B24C-B02F38FDF642}" type="presParOf" srcId="{F21B83FA-47D5-BA4F-93E3-EF47E7BE58D5}" destId="{38A895E5-679A-CF4C-9D69-EC6D9EE1E063}" srcOrd="0" destOrd="0" presId="urn:microsoft.com/office/officeart/2008/layout/LinedList"/>
    <dgm:cxn modelId="{D3B2D2D7-FC32-FA4B-B445-5352EDF8355B}" type="presParOf" srcId="{F21B83FA-47D5-BA4F-93E3-EF47E7BE58D5}" destId="{BAB6F1DC-4AB6-A944-94A4-ABE2AD80BA19}" srcOrd="1" destOrd="0" presId="urn:microsoft.com/office/officeart/2008/layout/LinedList"/>
    <dgm:cxn modelId="{1DD05C6C-F38C-A749-BEC5-5FB7BC06EBEC}" type="presParOf" srcId="{42E4FE89-6624-D64B-92A3-C5182ADB7959}" destId="{3D217667-2060-1940-9333-2EB393C20C7B}" srcOrd="20" destOrd="0" presId="urn:microsoft.com/office/officeart/2008/layout/LinedList"/>
    <dgm:cxn modelId="{57A59601-2FCF-384C-9A07-D9F232455598}" type="presParOf" srcId="{42E4FE89-6624-D64B-92A3-C5182ADB7959}" destId="{A44284D6-7E48-4B4E-A7AD-397A30D02DA0}" srcOrd="21" destOrd="0" presId="urn:microsoft.com/office/officeart/2008/layout/LinedList"/>
    <dgm:cxn modelId="{2ACF5563-A972-4045-BD18-52AEAFDE80C4}" type="presParOf" srcId="{A44284D6-7E48-4B4E-A7AD-397A30D02DA0}" destId="{C2BB43F8-B537-6447-A061-3224370C2BF2}" srcOrd="0" destOrd="0" presId="urn:microsoft.com/office/officeart/2008/layout/LinedList"/>
    <dgm:cxn modelId="{AB6FD42F-3FFA-4648-A4BF-86F0C5B1E312}" type="presParOf" srcId="{A44284D6-7E48-4B4E-A7AD-397A30D02DA0}" destId="{6E9BB91D-ABEC-1946-8770-558AA7E800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AC2645-6061-4673-AC57-5230B0EF0537}"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6E2A60B7-8578-4469-8F46-68E997E33FCA}">
      <dgm:prSet/>
      <dgm:spPr/>
      <dgm:t>
        <a:bodyPr/>
        <a:lstStyle/>
        <a:p>
          <a:r>
            <a:rPr lang="en-US" dirty="0">
              <a:latin typeface="Arial" panose="020B0604020202020204" pitchFamily="34" charset="0"/>
              <a:cs typeface="Arial" panose="020B0604020202020204" pitchFamily="34" charset="0"/>
            </a:rPr>
            <a:t>Isaac's early experiences may have contributed to insecure attachment behaviors</a:t>
          </a:r>
          <a:r>
            <a:rPr lang="en-US" dirty="0"/>
            <a:t>. </a:t>
          </a:r>
        </a:p>
      </dgm:t>
    </dgm:pt>
    <dgm:pt modelId="{1E0EA30C-66C5-481A-933D-5A8B87CA155A}" type="parTrans" cxnId="{D8AADA45-6DAC-4DC8-96CF-761D152A711A}">
      <dgm:prSet/>
      <dgm:spPr/>
      <dgm:t>
        <a:bodyPr/>
        <a:lstStyle/>
        <a:p>
          <a:endParaRPr lang="en-US"/>
        </a:p>
      </dgm:t>
    </dgm:pt>
    <dgm:pt modelId="{44900D41-518B-402E-87B0-AE68D672A8FB}" type="sibTrans" cxnId="{D8AADA45-6DAC-4DC8-96CF-761D152A711A}">
      <dgm:prSet/>
      <dgm:spPr/>
      <dgm:t>
        <a:bodyPr/>
        <a:lstStyle/>
        <a:p>
          <a:endParaRPr lang="en-US"/>
        </a:p>
      </dgm:t>
    </dgm:pt>
    <dgm:pt modelId="{93180AC1-E4CC-463E-A027-97AB8024DA48}">
      <dgm:prSet/>
      <dgm:spPr/>
      <dgm:t>
        <a:bodyPr/>
        <a:lstStyle/>
        <a:p>
          <a:r>
            <a:rPr lang="en-US" b="0" dirty="0">
              <a:latin typeface="Arial" panose="020B0604020202020204" pitchFamily="34" charset="0"/>
              <a:cs typeface="Arial" panose="020B0604020202020204" pitchFamily="34" charset="0"/>
            </a:rPr>
            <a:t>Bowlby's theory helps explain his emotional and social difficulties</a:t>
          </a:r>
          <a:r>
            <a:rPr lang="en-US" dirty="0"/>
            <a:t>. </a:t>
          </a:r>
        </a:p>
      </dgm:t>
    </dgm:pt>
    <dgm:pt modelId="{3F663080-295B-4E77-802C-65FAD2389D10}" type="parTrans" cxnId="{5823D3D3-6ECB-4C80-83F2-6FF17BB7F2E1}">
      <dgm:prSet/>
      <dgm:spPr/>
      <dgm:t>
        <a:bodyPr/>
        <a:lstStyle/>
        <a:p>
          <a:endParaRPr lang="en-US"/>
        </a:p>
      </dgm:t>
    </dgm:pt>
    <dgm:pt modelId="{83983DA0-B046-423D-B8FA-EC29DDA44C46}" type="sibTrans" cxnId="{5823D3D3-6ECB-4C80-83F2-6FF17BB7F2E1}">
      <dgm:prSet/>
      <dgm:spPr/>
      <dgm:t>
        <a:bodyPr/>
        <a:lstStyle/>
        <a:p>
          <a:endParaRPr lang="en-US"/>
        </a:p>
      </dgm:t>
    </dgm:pt>
    <dgm:pt modelId="{814E3D06-F391-40D3-ACE2-A18D2F99E0C5}">
      <dgm:prSet/>
      <dgm:spPr/>
      <dgm:t>
        <a:bodyPr/>
        <a:lstStyle/>
        <a:p>
          <a:r>
            <a:rPr lang="en-US" dirty="0">
              <a:latin typeface="Arial" panose="020B0604020202020204" pitchFamily="34" charset="0"/>
              <a:cs typeface="Arial" panose="020B0604020202020204" pitchFamily="34" charset="0"/>
            </a:rPr>
            <a:t>Early intervention can improve outcomes. </a:t>
          </a:r>
        </a:p>
      </dgm:t>
    </dgm:pt>
    <dgm:pt modelId="{2028291F-75DE-4A41-901B-19188CB117ED}" type="parTrans" cxnId="{AD7BC2BF-50B3-4A55-9C1A-04200E70BC62}">
      <dgm:prSet/>
      <dgm:spPr/>
      <dgm:t>
        <a:bodyPr/>
        <a:lstStyle/>
        <a:p>
          <a:endParaRPr lang="en-US"/>
        </a:p>
      </dgm:t>
    </dgm:pt>
    <dgm:pt modelId="{8F69121E-6D3D-4764-A66F-06E203D77BC8}" type="sibTrans" cxnId="{AD7BC2BF-50B3-4A55-9C1A-04200E70BC62}">
      <dgm:prSet/>
      <dgm:spPr/>
      <dgm:t>
        <a:bodyPr/>
        <a:lstStyle/>
        <a:p>
          <a:endParaRPr lang="en-US"/>
        </a:p>
      </dgm:t>
    </dgm:pt>
    <dgm:pt modelId="{CC25A21D-CA83-4B04-8695-4F5F2E35A665}">
      <dgm:prSet/>
      <dgm:spPr/>
      <dgm:t>
        <a:bodyPr/>
        <a:lstStyle/>
        <a:p>
          <a:r>
            <a:rPr lang="en-US" dirty="0">
              <a:latin typeface="Arial" panose="020B0604020202020204" pitchFamily="34" charset="0"/>
              <a:cs typeface="Arial" panose="020B0604020202020204" pitchFamily="34" charset="0"/>
            </a:rPr>
            <a:t>Consistent support from family and professionals is essential.</a:t>
          </a:r>
        </a:p>
      </dgm:t>
    </dgm:pt>
    <dgm:pt modelId="{6B14239D-8F3A-4681-B5FB-0562030E76C8}" type="parTrans" cxnId="{11F4EB91-8947-4036-94ED-BF25F6B52760}">
      <dgm:prSet/>
      <dgm:spPr/>
      <dgm:t>
        <a:bodyPr/>
        <a:lstStyle/>
        <a:p>
          <a:endParaRPr lang="en-US"/>
        </a:p>
      </dgm:t>
    </dgm:pt>
    <dgm:pt modelId="{BD4D5FBE-D610-44EF-B9DD-5285F43715A7}" type="sibTrans" cxnId="{11F4EB91-8947-4036-94ED-BF25F6B52760}">
      <dgm:prSet/>
      <dgm:spPr/>
      <dgm:t>
        <a:bodyPr/>
        <a:lstStyle/>
        <a:p>
          <a:endParaRPr lang="en-US"/>
        </a:p>
      </dgm:t>
    </dgm:pt>
    <dgm:pt modelId="{5E0927FD-2EFF-E044-90E4-BCF0F027F365}" type="pres">
      <dgm:prSet presAssocID="{49AC2645-6061-4673-AC57-5230B0EF0537}" presName="vert0" presStyleCnt="0">
        <dgm:presLayoutVars>
          <dgm:dir/>
          <dgm:animOne val="branch"/>
          <dgm:animLvl val="lvl"/>
        </dgm:presLayoutVars>
      </dgm:prSet>
      <dgm:spPr/>
    </dgm:pt>
    <dgm:pt modelId="{26DA0B84-52C6-1C4F-90EA-AA6B25AF2484}" type="pres">
      <dgm:prSet presAssocID="{6E2A60B7-8578-4469-8F46-68E997E33FCA}" presName="thickLine" presStyleLbl="alignNode1" presStyleIdx="0" presStyleCnt="4"/>
      <dgm:spPr/>
    </dgm:pt>
    <dgm:pt modelId="{16467385-C43C-1A4E-B3FA-5E22A6AABD03}" type="pres">
      <dgm:prSet presAssocID="{6E2A60B7-8578-4469-8F46-68E997E33FCA}" presName="horz1" presStyleCnt="0"/>
      <dgm:spPr/>
    </dgm:pt>
    <dgm:pt modelId="{02C90DB9-3DE2-A744-A0F0-032032ED12F1}" type="pres">
      <dgm:prSet presAssocID="{6E2A60B7-8578-4469-8F46-68E997E33FCA}" presName="tx1" presStyleLbl="revTx" presStyleIdx="0" presStyleCnt="4"/>
      <dgm:spPr/>
    </dgm:pt>
    <dgm:pt modelId="{15A5A4B5-2E29-D54D-AA3F-EEE13E06C234}" type="pres">
      <dgm:prSet presAssocID="{6E2A60B7-8578-4469-8F46-68E997E33FCA}" presName="vert1" presStyleCnt="0"/>
      <dgm:spPr/>
    </dgm:pt>
    <dgm:pt modelId="{D9650DF2-D4EE-7B40-A7A3-87ED06EEA779}" type="pres">
      <dgm:prSet presAssocID="{93180AC1-E4CC-463E-A027-97AB8024DA48}" presName="thickLine" presStyleLbl="alignNode1" presStyleIdx="1" presStyleCnt="4"/>
      <dgm:spPr/>
    </dgm:pt>
    <dgm:pt modelId="{1388A844-61BF-C940-870B-7A8C3C4624E8}" type="pres">
      <dgm:prSet presAssocID="{93180AC1-E4CC-463E-A027-97AB8024DA48}" presName="horz1" presStyleCnt="0"/>
      <dgm:spPr/>
    </dgm:pt>
    <dgm:pt modelId="{F22B59AA-E4C1-C143-8484-7F58A5AAD8BA}" type="pres">
      <dgm:prSet presAssocID="{93180AC1-E4CC-463E-A027-97AB8024DA48}" presName="tx1" presStyleLbl="revTx" presStyleIdx="1" presStyleCnt="4"/>
      <dgm:spPr/>
    </dgm:pt>
    <dgm:pt modelId="{48985408-033D-C549-A5CB-74A769006C80}" type="pres">
      <dgm:prSet presAssocID="{93180AC1-E4CC-463E-A027-97AB8024DA48}" presName="vert1" presStyleCnt="0"/>
      <dgm:spPr/>
    </dgm:pt>
    <dgm:pt modelId="{080C4981-5FC7-2D48-AEFF-2C227E297AF9}" type="pres">
      <dgm:prSet presAssocID="{814E3D06-F391-40D3-ACE2-A18D2F99E0C5}" presName="thickLine" presStyleLbl="alignNode1" presStyleIdx="2" presStyleCnt="4"/>
      <dgm:spPr/>
    </dgm:pt>
    <dgm:pt modelId="{FE65A797-31B3-B641-ADF3-451008C83341}" type="pres">
      <dgm:prSet presAssocID="{814E3D06-F391-40D3-ACE2-A18D2F99E0C5}" presName="horz1" presStyleCnt="0"/>
      <dgm:spPr/>
    </dgm:pt>
    <dgm:pt modelId="{C1B9CFDF-6631-C44A-A2B4-95315FBA38D5}" type="pres">
      <dgm:prSet presAssocID="{814E3D06-F391-40D3-ACE2-A18D2F99E0C5}" presName="tx1" presStyleLbl="revTx" presStyleIdx="2" presStyleCnt="4"/>
      <dgm:spPr/>
    </dgm:pt>
    <dgm:pt modelId="{B200F219-AF05-B94D-8992-626C45E89AA6}" type="pres">
      <dgm:prSet presAssocID="{814E3D06-F391-40D3-ACE2-A18D2F99E0C5}" presName="vert1" presStyleCnt="0"/>
      <dgm:spPr/>
    </dgm:pt>
    <dgm:pt modelId="{83778CF7-A39B-FD4F-92AC-1153C855E005}" type="pres">
      <dgm:prSet presAssocID="{CC25A21D-CA83-4B04-8695-4F5F2E35A665}" presName="thickLine" presStyleLbl="alignNode1" presStyleIdx="3" presStyleCnt="4"/>
      <dgm:spPr/>
    </dgm:pt>
    <dgm:pt modelId="{B08FC54A-54E0-0C4E-B71B-36C9EAE28424}" type="pres">
      <dgm:prSet presAssocID="{CC25A21D-CA83-4B04-8695-4F5F2E35A665}" presName="horz1" presStyleCnt="0"/>
      <dgm:spPr/>
    </dgm:pt>
    <dgm:pt modelId="{BF2913C7-3A3C-D944-A9F6-2EDAAF61474C}" type="pres">
      <dgm:prSet presAssocID="{CC25A21D-CA83-4B04-8695-4F5F2E35A665}" presName="tx1" presStyleLbl="revTx" presStyleIdx="3" presStyleCnt="4"/>
      <dgm:spPr/>
    </dgm:pt>
    <dgm:pt modelId="{C96DE333-505E-5F43-B78C-777E35947306}" type="pres">
      <dgm:prSet presAssocID="{CC25A21D-CA83-4B04-8695-4F5F2E35A665}" presName="vert1" presStyleCnt="0"/>
      <dgm:spPr/>
    </dgm:pt>
  </dgm:ptLst>
  <dgm:cxnLst>
    <dgm:cxn modelId="{0BB80B22-D8C9-674E-BAFA-E9388BCCAFD8}" type="presOf" srcId="{93180AC1-E4CC-463E-A027-97AB8024DA48}" destId="{F22B59AA-E4C1-C143-8484-7F58A5AAD8BA}" srcOrd="0" destOrd="0" presId="urn:microsoft.com/office/officeart/2008/layout/LinedList"/>
    <dgm:cxn modelId="{DF84FC33-9C24-F145-BF98-AA2F5C8A8206}" type="presOf" srcId="{814E3D06-F391-40D3-ACE2-A18D2F99E0C5}" destId="{C1B9CFDF-6631-C44A-A2B4-95315FBA38D5}" srcOrd="0" destOrd="0" presId="urn:microsoft.com/office/officeart/2008/layout/LinedList"/>
    <dgm:cxn modelId="{D8AADA45-6DAC-4DC8-96CF-761D152A711A}" srcId="{49AC2645-6061-4673-AC57-5230B0EF0537}" destId="{6E2A60B7-8578-4469-8F46-68E997E33FCA}" srcOrd="0" destOrd="0" parTransId="{1E0EA30C-66C5-481A-933D-5A8B87CA155A}" sibTransId="{44900D41-518B-402E-87B0-AE68D672A8FB}"/>
    <dgm:cxn modelId="{369DB14C-677E-CA46-B44D-ACD75C7881E3}" type="presOf" srcId="{CC25A21D-CA83-4B04-8695-4F5F2E35A665}" destId="{BF2913C7-3A3C-D944-A9F6-2EDAAF61474C}" srcOrd="0" destOrd="0" presId="urn:microsoft.com/office/officeart/2008/layout/LinedList"/>
    <dgm:cxn modelId="{19BAB985-5414-0341-999F-42961363EF63}" type="presOf" srcId="{6E2A60B7-8578-4469-8F46-68E997E33FCA}" destId="{02C90DB9-3DE2-A744-A0F0-032032ED12F1}" srcOrd="0" destOrd="0" presId="urn:microsoft.com/office/officeart/2008/layout/LinedList"/>
    <dgm:cxn modelId="{11F4EB91-8947-4036-94ED-BF25F6B52760}" srcId="{49AC2645-6061-4673-AC57-5230B0EF0537}" destId="{CC25A21D-CA83-4B04-8695-4F5F2E35A665}" srcOrd="3" destOrd="0" parTransId="{6B14239D-8F3A-4681-B5FB-0562030E76C8}" sibTransId="{BD4D5FBE-D610-44EF-B9DD-5285F43715A7}"/>
    <dgm:cxn modelId="{AD7BC2BF-50B3-4A55-9C1A-04200E70BC62}" srcId="{49AC2645-6061-4673-AC57-5230B0EF0537}" destId="{814E3D06-F391-40D3-ACE2-A18D2F99E0C5}" srcOrd="2" destOrd="0" parTransId="{2028291F-75DE-4A41-901B-19188CB117ED}" sibTransId="{8F69121E-6D3D-4764-A66F-06E203D77BC8}"/>
    <dgm:cxn modelId="{B20189D2-19AF-BA4A-9887-A71806E26486}" type="presOf" srcId="{49AC2645-6061-4673-AC57-5230B0EF0537}" destId="{5E0927FD-2EFF-E044-90E4-BCF0F027F365}" srcOrd="0" destOrd="0" presId="urn:microsoft.com/office/officeart/2008/layout/LinedList"/>
    <dgm:cxn modelId="{5823D3D3-6ECB-4C80-83F2-6FF17BB7F2E1}" srcId="{49AC2645-6061-4673-AC57-5230B0EF0537}" destId="{93180AC1-E4CC-463E-A027-97AB8024DA48}" srcOrd="1" destOrd="0" parTransId="{3F663080-295B-4E77-802C-65FAD2389D10}" sibTransId="{83983DA0-B046-423D-B8FA-EC29DDA44C46}"/>
    <dgm:cxn modelId="{40DC47A3-2C6D-A549-A1EF-6163077A8478}" type="presParOf" srcId="{5E0927FD-2EFF-E044-90E4-BCF0F027F365}" destId="{26DA0B84-52C6-1C4F-90EA-AA6B25AF2484}" srcOrd="0" destOrd="0" presId="urn:microsoft.com/office/officeart/2008/layout/LinedList"/>
    <dgm:cxn modelId="{B4F61D1F-FC8B-4E46-8711-0EF6DF1FAC91}" type="presParOf" srcId="{5E0927FD-2EFF-E044-90E4-BCF0F027F365}" destId="{16467385-C43C-1A4E-B3FA-5E22A6AABD03}" srcOrd="1" destOrd="0" presId="urn:microsoft.com/office/officeart/2008/layout/LinedList"/>
    <dgm:cxn modelId="{9FB0BA7A-D1F9-F442-86F2-B8F96F1C2948}" type="presParOf" srcId="{16467385-C43C-1A4E-B3FA-5E22A6AABD03}" destId="{02C90DB9-3DE2-A744-A0F0-032032ED12F1}" srcOrd="0" destOrd="0" presId="urn:microsoft.com/office/officeart/2008/layout/LinedList"/>
    <dgm:cxn modelId="{B47C55BB-AE25-7842-8021-FEA75C0A80DC}" type="presParOf" srcId="{16467385-C43C-1A4E-B3FA-5E22A6AABD03}" destId="{15A5A4B5-2E29-D54D-AA3F-EEE13E06C234}" srcOrd="1" destOrd="0" presId="urn:microsoft.com/office/officeart/2008/layout/LinedList"/>
    <dgm:cxn modelId="{3C846A85-ED7D-2944-8E7D-BC8162ECD264}" type="presParOf" srcId="{5E0927FD-2EFF-E044-90E4-BCF0F027F365}" destId="{D9650DF2-D4EE-7B40-A7A3-87ED06EEA779}" srcOrd="2" destOrd="0" presId="urn:microsoft.com/office/officeart/2008/layout/LinedList"/>
    <dgm:cxn modelId="{CC5327C3-096C-1946-B28D-72709A190717}" type="presParOf" srcId="{5E0927FD-2EFF-E044-90E4-BCF0F027F365}" destId="{1388A844-61BF-C940-870B-7A8C3C4624E8}" srcOrd="3" destOrd="0" presId="urn:microsoft.com/office/officeart/2008/layout/LinedList"/>
    <dgm:cxn modelId="{3D4AD6AA-DE75-E144-95B5-2082F25B916C}" type="presParOf" srcId="{1388A844-61BF-C940-870B-7A8C3C4624E8}" destId="{F22B59AA-E4C1-C143-8484-7F58A5AAD8BA}" srcOrd="0" destOrd="0" presId="urn:microsoft.com/office/officeart/2008/layout/LinedList"/>
    <dgm:cxn modelId="{CC7B5B5C-B911-3E43-9EAC-724FF85DA99A}" type="presParOf" srcId="{1388A844-61BF-C940-870B-7A8C3C4624E8}" destId="{48985408-033D-C549-A5CB-74A769006C80}" srcOrd="1" destOrd="0" presId="urn:microsoft.com/office/officeart/2008/layout/LinedList"/>
    <dgm:cxn modelId="{04AC6C37-4637-3243-B62E-E50DE826C545}" type="presParOf" srcId="{5E0927FD-2EFF-E044-90E4-BCF0F027F365}" destId="{080C4981-5FC7-2D48-AEFF-2C227E297AF9}" srcOrd="4" destOrd="0" presId="urn:microsoft.com/office/officeart/2008/layout/LinedList"/>
    <dgm:cxn modelId="{50B174F2-F17F-6145-90B8-7FAB3D4F334E}" type="presParOf" srcId="{5E0927FD-2EFF-E044-90E4-BCF0F027F365}" destId="{FE65A797-31B3-B641-ADF3-451008C83341}" srcOrd="5" destOrd="0" presId="urn:microsoft.com/office/officeart/2008/layout/LinedList"/>
    <dgm:cxn modelId="{DD30C38E-8FF9-8746-A57D-9D60DD87009C}" type="presParOf" srcId="{FE65A797-31B3-B641-ADF3-451008C83341}" destId="{C1B9CFDF-6631-C44A-A2B4-95315FBA38D5}" srcOrd="0" destOrd="0" presId="urn:microsoft.com/office/officeart/2008/layout/LinedList"/>
    <dgm:cxn modelId="{0BAE1F9D-7FE5-7947-8B92-76FE32BED72E}" type="presParOf" srcId="{FE65A797-31B3-B641-ADF3-451008C83341}" destId="{B200F219-AF05-B94D-8992-626C45E89AA6}" srcOrd="1" destOrd="0" presId="urn:microsoft.com/office/officeart/2008/layout/LinedList"/>
    <dgm:cxn modelId="{205B519A-7755-CF45-A205-894D9F6B4B5B}" type="presParOf" srcId="{5E0927FD-2EFF-E044-90E4-BCF0F027F365}" destId="{83778CF7-A39B-FD4F-92AC-1153C855E005}" srcOrd="6" destOrd="0" presId="urn:microsoft.com/office/officeart/2008/layout/LinedList"/>
    <dgm:cxn modelId="{FA446939-9C89-7C4E-9C85-A637E92779A1}" type="presParOf" srcId="{5E0927FD-2EFF-E044-90E4-BCF0F027F365}" destId="{B08FC54A-54E0-0C4E-B71B-36C9EAE28424}" srcOrd="7" destOrd="0" presId="urn:microsoft.com/office/officeart/2008/layout/LinedList"/>
    <dgm:cxn modelId="{EC8FCB98-B1DA-EB47-B3B5-C7B020B6AD93}" type="presParOf" srcId="{B08FC54A-54E0-0C4E-B71B-36C9EAE28424}" destId="{BF2913C7-3A3C-D944-A9F6-2EDAAF61474C}" srcOrd="0" destOrd="0" presId="urn:microsoft.com/office/officeart/2008/layout/LinedList"/>
    <dgm:cxn modelId="{09E2CADD-40E7-3B47-8240-BAF7BBC33DA1}" type="presParOf" srcId="{B08FC54A-54E0-0C4E-B71B-36C9EAE28424}" destId="{C96DE333-505E-5F43-B78C-777E3594730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CF6420-2A75-DD47-8003-0B2823031844}">
      <dsp:nvSpPr>
        <dsp:cNvPr id="0" name=""/>
        <dsp:cNvSpPr/>
      </dsp:nvSpPr>
      <dsp:spPr>
        <a:xfrm>
          <a:off x="0" y="2687"/>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E0A2EF-D377-DB49-840C-F73A0CEFB792}">
      <dsp:nvSpPr>
        <dsp:cNvPr id="0" name=""/>
        <dsp:cNvSpPr/>
      </dsp:nvSpPr>
      <dsp:spPr>
        <a:xfrm>
          <a:off x="0" y="2687"/>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Isaac has experienced:</a:t>
          </a:r>
        </a:p>
      </dsp:txBody>
      <dsp:txXfrm>
        <a:off x="0" y="2687"/>
        <a:ext cx="6263640" cy="499937"/>
      </dsp:txXfrm>
    </dsp:sp>
    <dsp:sp modelId="{6451E320-46C7-AF45-890D-FBEF8E0F96CF}">
      <dsp:nvSpPr>
        <dsp:cNvPr id="0" name=""/>
        <dsp:cNvSpPr/>
      </dsp:nvSpPr>
      <dsp:spPr>
        <a:xfrm>
          <a:off x="0" y="502625"/>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1F2CC8-A569-104C-947F-54241D38EAFC}">
      <dsp:nvSpPr>
        <dsp:cNvPr id="0" name=""/>
        <dsp:cNvSpPr/>
      </dsp:nvSpPr>
      <dsp:spPr>
        <a:xfrm>
          <a:off x="0" y="502625"/>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Disrupted childcare arrangements </a:t>
          </a:r>
        </a:p>
      </dsp:txBody>
      <dsp:txXfrm>
        <a:off x="0" y="502625"/>
        <a:ext cx="6263640" cy="499937"/>
      </dsp:txXfrm>
    </dsp:sp>
    <dsp:sp modelId="{70A13D17-35A5-6A4B-87F1-D4B14E9C5216}">
      <dsp:nvSpPr>
        <dsp:cNvPr id="0" name=""/>
        <dsp:cNvSpPr/>
      </dsp:nvSpPr>
      <dsp:spPr>
        <a:xfrm>
          <a:off x="0" y="1002562"/>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7CF0C5-08DC-7545-A5BC-45BEA3A34855}">
      <dsp:nvSpPr>
        <dsp:cNvPr id="0" name=""/>
        <dsp:cNvSpPr/>
      </dsp:nvSpPr>
      <dsp:spPr>
        <a:xfrm>
          <a:off x="0" y="1002562"/>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Recent relocation </a:t>
          </a:r>
        </a:p>
      </dsp:txBody>
      <dsp:txXfrm>
        <a:off x="0" y="1002562"/>
        <a:ext cx="6263640" cy="499937"/>
      </dsp:txXfrm>
    </dsp:sp>
    <dsp:sp modelId="{C293E10F-E249-0E49-AFF9-F8CC2AA53E4E}">
      <dsp:nvSpPr>
        <dsp:cNvPr id="0" name=""/>
        <dsp:cNvSpPr/>
      </dsp:nvSpPr>
      <dsp:spPr>
        <a:xfrm>
          <a:off x="0" y="1502500"/>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FC4ABE-76CC-1E40-A8C7-11FA43E215AC}">
      <dsp:nvSpPr>
        <dsp:cNvPr id="0" name=""/>
        <dsp:cNvSpPr/>
      </dsp:nvSpPr>
      <dsp:spPr>
        <a:xfrm>
          <a:off x="0" y="1502500"/>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Loss of familiar relationships </a:t>
          </a:r>
        </a:p>
      </dsp:txBody>
      <dsp:txXfrm>
        <a:off x="0" y="1502500"/>
        <a:ext cx="6263640" cy="499937"/>
      </dsp:txXfrm>
    </dsp:sp>
    <dsp:sp modelId="{1156AF1A-D642-0B44-BA10-1E8B85F2CF9C}">
      <dsp:nvSpPr>
        <dsp:cNvPr id="0" name=""/>
        <dsp:cNvSpPr/>
      </dsp:nvSpPr>
      <dsp:spPr>
        <a:xfrm>
          <a:off x="0" y="2002437"/>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F9F99A-CF46-2F41-BB2B-1521FD28EFD1}">
      <dsp:nvSpPr>
        <dsp:cNvPr id="0" name=""/>
        <dsp:cNvSpPr/>
      </dsp:nvSpPr>
      <dsp:spPr>
        <a:xfrm>
          <a:off x="0" y="2002437"/>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According to Bowlby:</a:t>
          </a:r>
          <a:endParaRPr lang="en-US" sz="2200" kern="1200" dirty="0">
            <a:latin typeface="Arial" panose="020B0604020202020204" pitchFamily="34" charset="0"/>
            <a:cs typeface="Arial" panose="020B0604020202020204" pitchFamily="34" charset="0"/>
          </a:endParaRPr>
        </a:p>
      </dsp:txBody>
      <dsp:txXfrm>
        <a:off x="0" y="2002437"/>
        <a:ext cx="6263640" cy="499937"/>
      </dsp:txXfrm>
    </dsp:sp>
    <dsp:sp modelId="{0B3FF246-C7DF-2A4F-B18C-C961733859BE}">
      <dsp:nvSpPr>
        <dsp:cNvPr id="0" name=""/>
        <dsp:cNvSpPr/>
      </dsp:nvSpPr>
      <dsp:spPr>
        <a:xfrm>
          <a:off x="0" y="2502375"/>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CAFC0F-F973-3C49-B8D0-817B3F94CB83}">
      <dsp:nvSpPr>
        <dsp:cNvPr id="0" name=""/>
        <dsp:cNvSpPr/>
      </dsp:nvSpPr>
      <dsp:spPr>
        <a:xfrm>
          <a:off x="0" y="2502375"/>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Repeated separations can increase insecurity. </a:t>
          </a:r>
        </a:p>
      </dsp:txBody>
      <dsp:txXfrm>
        <a:off x="0" y="2502375"/>
        <a:ext cx="6263640" cy="499937"/>
      </dsp:txXfrm>
    </dsp:sp>
    <dsp:sp modelId="{1BE856C0-17ED-C543-800A-15B2EFA1DEA6}">
      <dsp:nvSpPr>
        <dsp:cNvPr id="0" name=""/>
        <dsp:cNvSpPr/>
      </dsp:nvSpPr>
      <dsp:spPr>
        <a:xfrm>
          <a:off x="0" y="3002312"/>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FA4B5C-E7C1-604B-872D-8A3835AF59F7}">
      <dsp:nvSpPr>
        <dsp:cNvPr id="0" name=""/>
        <dsp:cNvSpPr/>
      </dsp:nvSpPr>
      <dsp:spPr>
        <a:xfrm>
          <a:off x="0" y="3002312"/>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Children may struggle to trust unfamiliar adults. </a:t>
          </a:r>
        </a:p>
      </dsp:txBody>
      <dsp:txXfrm>
        <a:off x="0" y="3002312"/>
        <a:ext cx="6263640" cy="499937"/>
      </dsp:txXfrm>
    </dsp:sp>
    <dsp:sp modelId="{9035F92E-744C-4347-8D57-78AC4F6DE64E}">
      <dsp:nvSpPr>
        <dsp:cNvPr id="0" name=""/>
        <dsp:cNvSpPr/>
      </dsp:nvSpPr>
      <dsp:spPr>
        <a:xfrm>
          <a:off x="0" y="3502250"/>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6A6581-EED3-9243-A472-1B79BFD9D2C4}">
      <dsp:nvSpPr>
        <dsp:cNvPr id="0" name=""/>
        <dsp:cNvSpPr/>
      </dsp:nvSpPr>
      <dsp:spPr>
        <a:xfrm>
          <a:off x="0" y="3502250"/>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latin typeface="Arial" panose="020B0604020202020204" pitchFamily="34" charset="0"/>
              <a:cs typeface="Arial" panose="020B0604020202020204" pitchFamily="34" charset="0"/>
            </a:rPr>
            <a:t>Observed  behaviors</a:t>
          </a:r>
          <a:r>
            <a:rPr lang="en-US" sz="2200" b="1" kern="1200" dirty="0"/>
            <a:t>:</a:t>
          </a:r>
          <a:endParaRPr lang="en-US" sz="2200" kern="1200" dirty="0"/>
        </a:p>
      </dsp:txBody>
      <dsp:txXfrm>
        <a:off x="0" y="3502250"/>
        <a:ext cx="6263640" cy="499937"/>
      </dsp:txXfrm>
    </dsp:sp>
    <dsp:sp modelId="{3C0CFBC3-E97F-D848-A2F6-C2238C5D9A49}">
      <dsp:nvSpPr>
        <dsp:cNvPr id="0" name=""/>
        <dsp:cNvSpPr/>
      </dsp:nvSpPr>
      <dsp:spPr>
        <a:xfrm>
          <a:off x="0" y="4002187"/>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36F401-5358-0F42-8293-A13F71D8E6FB}">
      <dsp:nvSpPr>
        <dsp:cNvPr id="0" name=""/>
        <dsp:cNvSpPr/>
      </dsp:nvSpPr>
      <dsp:spPr>
        <a:xfrm>
          <a:off x="0" y="4002187"/>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 </a:t>
          </a:r>
          <a:r>
            <a:rPr lang="en-US" sz="2200" kern="1200" dirty="0">
              <a:latin typeface="Arial" panose="020B0604020202020204" pitchFamily="34" charset="0"/>
              <a:cs typeface="Arial" panose="020B0604020202020204" pitchFamily="34" charset="0"/>
            </a:rPr>
            <a:t>Distress when separated</a:t>
          </a:r>
        </a:p>
      </dsp:txBody>
      <dsp:txXfrm>
        <a:off x="0" y="4002187"/>
        <a:ext cx="6263640" cy="499937"/>
      </dsp:txXfrm>
    </dsp:sp>
    <dsp:sp modelId="{46087F28-C3AE-E349-AFD4-F08051BC2C2F}">
      <dsp:nvSpPr>
        <dsp:cNvPr id="0" name=""/>
        <dsp:cNvSpPr/>
      </dsp:nvSpPr>
      <dsp:spPr>
        <a:xfrm>
          <a:off x="0" y="4502125"/>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A895E5-679A-CF4C-9D69-EC6D9EE1E063}">
      <dsp:nvSpPr>
        <dsp:cNvPr id="0" name=""/>
        <dsp:cNvSpPr/>
      </dsp:nvSpPr>
      <dsp:spPr>
        <a:xfrm>
          <a:off x="0" y="4502125"/>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 </a:t>
          </a:r>
          <a:r>
            <a:rPr lang="en-US" sz="2200" kern="1200" dirty="0">
              <a:latin typeface="Arial" panose="020B0604020202020204" pitchFamily="34" charset="0"/>
              <a:cs typeface="Arial" panose="020B0604020202020204" pitchFamily="34" charset="0"/>
            </a:rPr>
            <a:t>Withdrawal during play</a:t>
          </a:r>
        </a:p>
      </dsp:txBody>
      <dsp:txXfrm>
        <a:off x="0" y="4502125"/>
        <a:ext cx="6263640" cy="499937"/>
      </dsp:txXfrm>
    </dsp:sp>
    <dsp:sp modelId="{3D217667-2060-1940-9333-2EB393C20C7B}">
      <dsp:nvSpPr>
        <dsp:cNvPr id="0" name=""/>
        <dsp:cNvSpPr/>
      </dsp:nvSpPr>
      <dsp:spPr>
        <a:xfrm>
          <a:off x="0" y="5002062"/>
          <a:ext cx="6263640"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BB43F8-B537-6447-A061-3224370C2BF2}">
      <dsp:nvSpPr>
        <dsp:cNvPr id="0" name=""/>
        <dsp:cNvSpPr/>
      </dsp:nvSpPr>
      <dsp:spPr>
        <a:xfrm>
          <a:off x="0" y="5002062"/>
          <a:ext cx="6263640" cy="499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 </a:t>
          </a:r>
          <a:r>
            <a:rPr lang="en-US" sz="2200" kern="1200" dirty="0">
              <a:latin typeface="Arial" panose="020B0604020202020204" pitchFamily="34" charset="0"/>
              <a:cs typeface="Arial" panose="020B0604020202020204" pitchFamily="34" charset="0"/>
            </a:rPr>
            <a:t>Difficulty joining groups</a:t>
          </a:r>
        </a:p>
      </dsp:txBody>
      <dsp:txXfrm>
        <a:off x="0" y="5002062"/>
        <a:ext cx="6263640" cy="4999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A0B84-52C6-1C4F-90EA-AA6B25AF2484}">
      <dsp:nvSpPr>
        <dsp:cNvPr id="0" name=""/>
        <dsp:cNvSpPr/>
      </dsp:nvSpPr>
      <dsp:spPr>
        <a:xfrm>
          <a:off x="0" y="0"/>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C90DB9-3DE2-A744-A0F0-032032ED12F1}">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Isaac's early experiences may have contributed to insecure attachment behaviors</a:t>
          </a:r>
          <a:r>
            <a:rPr lang="en-US" sz="3100" kern="1200" dirty="0"/>
            <a:t>. </a:t>
          </a:r>
        </a:p>
      </dsp:txBody>
      <dsp:txXfrm>
        <a:off x="0" y="0"/>
        <a:ext cx="10515600" cy="1087834"/>
      </dsp:txXfrm>
    </dsp:sp>
    <dsp:sp modelId="{D9650DF2-D4EE-7B40-A7A3-87ED06EEA779}">
      <dsp:nvSpPr>
        <dsp:cNvPr id="0" name=""/>
        <dsp:cNvSpPr/>
      </dsp:nvSpPr>
      <dsp:spPr>
        <a:xfrm>
          <a:off x="0" y="1087834"/>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2B59AA-E4C1-C143-8484-7F58A5AAD8BA}">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b="0" kern="1200" dirty="0">
              <a:latin typeface="Arial" panose="020B0604020202020204" pitchFamily="34" charset="0"/>
              <a:cs typeface="Arial" panose="020B0604020202020204" pitchFamily="34" charset="0"/>
            </a:rPr>
            <a:t>Bowlby's theory helps explain his emotional and social difficulties</a:t>
          </a:r>
          <a:r>
            <a:rPr lang="en-US" sz="3100" kern="1200" dirty="0"/>
            <a:t>. </a:t>
          </a:r>
        </a:p>
      </dsp:txBody>
      <dsp:txXfrm>
        <a:off x="0" y="1087834"/>
        <a:ext cx="10515600" cy="1087834"/>
      </dsp:txXfrm>
    </dsp:sp>
    <dsp:sp modelId="{080C4981-5FC7-2D48-AEFF-2C227E297AF9}">
      <dsp:nvSpPr>
        <dsp:cNvPr id="0" name=""/>
        <dsp:cNvSpPr/>
      </dsp:nvSpPr>
      <dsp:spPr>
        <a:xfrm>
          <a:off x="0" y="2175669"/>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B9CFDF-6631-C44A-A2B4-95315FBA38D5}">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Early intervention can improve outcomes. </a:t>
          </a:r>
        </a:p>
      </dsp:txBody>
      <dsp:txXfrm>
        <a:off x="0" y="2175669"/>
        <a:ext cx="10515600" cy="1087834"/>
      </dsp:txXfrm>
    </dsp:sp>
    <dsp:sp modelId="{83778CF7-A39B-FD4F-92AC-1153C855E005}">
      <dsp:nvSpPr>
        <dsp:cNvPr id="0" name=""/>
        <dsp:cNvSpPr/>
      </dsp:nvSpPr>
      <dsp:spPr>
        <a:xfrm>
          <a:off x="0" y="3263503"/>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2913C7-3A3C-D944-A9F6-2EDAAF61474C}">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latin typeface="Arial" panose="020B0604020202020204" pitchFamily="34" charset="0"/>
              <a:cs typeface="Arial" panose="020B0604020202020204" pitchFamily="34" charset="0"/>
            </a:rPr>
            <a:t>Consistent support from family and professionals is essential.</a:t>
          </a:r>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E2F2DE-950B-DE48-B504-CE96C2CC28F3}" type="datetimeFigureOut">
              <a:rPr lang="en-US" smtClean="0"/>
              <a:t>7/7/26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C6FE15-9BBD-974B-A677-C340BA660187}" type="slidenum">
              <a:rPr lang="en-US" smtClean="0"/>
              <a:t>‹#›</a:t>
            </a:fld>
            <a:endParaRPr lang="en-US"/>
          </a:p>
        </p:txBody>
      </p:sp>
    </p:spTree>
    <p:extLst>
      <p:ext uri="{BB962C8B-B14F-4D97-AF65-F5344CB8AC3E}">
        <p14:creationId xmlns:p14="http://schemas.microsoft.com/office/powerpoint/2010/main" val="780101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C6FE15-9BBD-974B-A677-C340BA660187}" type="slidenum">
              <a:rPr lang="en-US" smtClean="0"/>
              <a:t>3</a:t>
            </a:fld>
            <a:endParaRPr lang="en-US"/>
          </a:p>
        </p:txBody>
      </p:sp>
    </p:spTree>
    <p:extLst>
      <p:ext uri="{BB962C8B-B14F-4D97-AF65-F5344CB8AC3E}">
        <p14:creationId xmlns:p14="http://schemas.microsoft.com/office/powerpoint/2010/main" val="3820655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44479B-705B-4489-957E-7E8A228BDFA0}" type="datetime1">
              <a:rPr lang="en-US" smtClean="0"/>
              <a:t>6/23/26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93352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89F774-3FA6-43B8-9241-99959C8FD463}" type="datetime1">
              <a:rPr lang="en-US" smtClean="0"/>
              <a:t>6/23/26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617543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504452-5DCC-4FE2-A5C9-8A5EF6714D65}" type="datetime1">
              <a:rPr lang="en-US" smtClean="0"/>
              <a:t>6/23/26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98298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79ABC2-0180-4F3A-A895-A85BC724D472}" type="datetime1">
              <a:rPr lang="en-US" smtClean="0"/>
              <a:t>6/23/26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00099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EEA9BA-4E8F-439E-BEA4-91FBA01E3F5F}" type="datetime1">
              <a:rPr lang="en-US" smtClean="0"/>
              <a:t>6/23/26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40364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15BF18-0007-481C-AA29-413124BC3EE7}" type="datetime1">
              <a:rPr lang="en-US" smtClean="0"/>
              <a:t>6/23/26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22252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E9870-3748-43AD-B547-02A075CB4A1D}" type="datetime1">
              <a:rPr lang="en-US" smtClean="0"/>
              <a:t>6/23/26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6222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E7897-33C5-4F1A-9307-D068E37F3DC7}" type="datetime1">
              <a:rPr lang="en-US" smtClean="0"/>
              <a:t>6/23/26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195070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E171BA-CC09-47C8-A6DF-F5C5CB59CEEC}" type="datetime1">
              <a:rPr lang="en-US" smtClean="0"/>
              <a:t>6/23/26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70831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7B66AD-7C08-490A-ADA4-B47E10FB2407}" type="datetime1">
              <a:rPr lang="en-US" smtClean="0"/>
              <a:t>6/23/26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5408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95027-4255-49E7-9841-CD21BCC99996}" type="datetime1">
              <a:rPr lang="en-US" smtClean="0"/>
              <a:t>6/23/26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051746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DA38F49-B3E2-4BF0-BEC7-C30D34ABBB8D}" type="datetime1">
              <a:rPr lang="en-US" smtClean="0"/>
              <a:t>6/23/26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0C12960-6E85-460F-B6E3-5B82CB31AF3D}" type="slidenum">
              <a:rPr lang="en-US" smtClean="0"/>
              <a:t>‹#›</a:t>
            </a:fld>
            <a:endParaRPr lang="en-US"/>
          </a:p>
        </p:txBody>
      </p:sp>
    </p:spTree>
    <p:extLst>
      <p:ext uri="{BB962C8B-B14F-4D97-AF65-F5344CB8AC3E}">
        <p14:creationId xmlns:p14="http://schemas.microsoft.com/office/powerpoint/2010/main" val="32014758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colorful lines and dots&#10;&#10;AI-generated content may be incorrect.">
            <a:extLst>
              <a:ext uri="{FF2B5EF4-FFF2-40B4-BE49-F238E27FC236}">
                <a16:creationId xmlns:a16="http://schemas.microsoft.com/office/drawing/2014/main" id="{A5BFF6B2-FC4A-5E40-17BF-2DA92E5DB5A4}"/>
              </a:ext>
            </a:extLst>
          </p:cNvPr>
          <p:cNvPicPr>
            <a:picLocks noChangeAspect="1"/>
          </p:cNvPicPr>
          <p:nvPr/>
        </p:nvPicPr>
        <p:blipFill>
          <a:blip r:embed="rId2">
            <a:alphaModFix amt="60000"/>
          </a:blip>
          <a:srcRect t="1812" b="1840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F7EB8B90-F4CC-A9C8-910D-915FDC94A059}"/>
              </a:ext>
            </a:extLst>
          </p:cNvPr>
          <p:cNvSpPr>
            <a:spLocks noGrp="1"/>
          </p:cNvSpPr>
          <p:nvPr>
            <p:ph type="ctrTitle"/>
          </p:nvPr>
        </p:nvSpPr>
        <p:spPr>
          <a:xfrm>
            <a:off x="838199" y="1671570"/>
            <a:ext cx="5155261" cy="4072044"/>
          </a:xfrm>
        </p:spPr>
        <p:txBody>
          <a:bodyPr vert="horz" lIns="91440" tIns="45720" rIns="91440" bIns="45720" rtlCol="0" anchor="t">
            <a:normAutofit/>
          </a:bodyPr>
          <a:lstStyle/>
          <a:p>
            <a:pPr algn="l"/>
            <a:r>
              <a:rPr lang="en-US" sz="4400">
                <a:solidFill>
                  <a:srgbClr val="FFFFFF"/>
                </a:solidFill>
              </a:rPr>
              <a:t>Applying Bowlby's Attachment Theory to Isaac's Development</a:t>
            </a:r>
          </a:p>
        </p:txBody>
      </p:sp>
      <p:sp>
        <p:nvSpPr>
          <p:cNvPr id="3" name="Subtitle 2">
            <a:extLst>
              <a:ext uri="{FF2B5EF4-FFF2-40B4-BE49-F238E27FC236}">
                <a16:creationId xmlns:a16="http://schemas.microsoft.com/office/drawing/2014/main" id="{8BF7DF7E-AFD6-9D34-D9C0-51EC70B74C39}"/>
              </a:ext>
            </a:extLst>
          </p:cNvPr>
          <p:cNvSpPr>
            <a:spLocks noGrp="1"/>
          </p:cNvSpPr>
          <p:nvPr>
            <p:ph type="subTitle" idx="1"/>
          </p:nvPr>
        </p:nvSpPr>
        <p:spPr>
          <a:xfrm>
            <a:off x="673081" y="3579879"/>
            <a:ext cx="5170861" cy="4072043"/>
          </a:xfrm>
        </p:spPr>
        <p:txBody>
          <a:bodyPr vert="horz" lIns="91440" tIns="45720" rIns="91440" bIns="45720" rtlCol="0">
            <a:normAutofit/>
          </a:bodyPr>
          <a:lstStyle/>
          <a:p>
            <a:pPr indent="-228600" algn="l">
              <a:buFont typeface="Arial" panose="020B0604020202020204" pitchFamily="34" charset="0"/>
              <a:buChar char="•"/>
            </a:pPr>
            <a:endParaRPr lang="en-US" sz="2000" b="0" dirty="0">
              <a:solidFill>
                <a:srgbClr val="FFFFFF"/>
              </a:solidFill>
            </a:endParaRPr>
          </a:p>
          <a:p>
            <a:pPr indent="-228600" algn="l">
              <a:buFont typeface="Arial" panose="020B0604020202020204" pitchFamily="34" charset="0"/>
              <a:buChar char="•"/>
            </a:pPr>
            <a:endParaRPr lang="en-US" sz="2000" b="0" dirty="0">
              <a:solidFill>
                <a:srgbClr val="FFFFFF"/>
              </a:solidFill>
            </a:endParaRPr>
          </a:p>
          <a:p>
            <a:pPr indent="-228600" algn="l">
              <a:buFont typeface="Arial" panose="020B0604020202020204" pitchFamily="34" charset="0"/>
              <a:buChar char="•"/>
            </a:pPr>
            <a:endParaRPr lang="en-US" sz="2000" b="0" dirty="0">
              <a:solidFill>
                <a:srgbClr val="FFFFFF"/>
              </a:solidFill>
            </a:endParaRPr>
          </a:p>
          <a:p>
            <a:pPr indent="-228600" algn="l">
              <a:buFont typeface="Arial" panose="020B0604020202020204" pitchFamily="34" charset="0"/>
              <a:buChar char="•"/>
            </a:pPr>
            <a:r>
              <a:rPr lang="en-US" sz="2000" b="0" dirty="0">
                <a:solidFill>
                  <a:srgbClr val="FFFFFF"/>
                </a:solidFill>
              </a:rPr>
              <a:t>Gabriela Harissis</a:t>
            </a:r>
          </a:p>
          <a:p>
            <a:pPr indent="-228600" algn="l">
              <a:buFont typeface="Arial" panose="020B0604020202020204" pitchFamily="34" charset="0"/>
              <a:buChar char="•"/>
            </a:pPr>
            <a:r>
              <a:rPr lang="en-US" sz="2000" b="0" dirty="0">
                <a:solidFill>
                  <a:srgbClr val="FFFFFF"/>
                </a:solidFill>
              </a:rPr>
              <a:t>2509668</a:t>
            </a:r>
          </a:p>
          <a:p>
            <a:pPr indent="-228600" algn="l">
              <a:buFont typeface="Arial" panose="020B0604020202020204" pitchFamily="34" charset="0"/>
              <a:buChar char="•"/>
            </a:pPr>
            <a:r>
              <a:rPr lang="en-US" sz="2000" b="0" dirty="0">
                <a:solidFill>
                  <a:srgbClr val="FFFFFF"/>
                </a:solidFill>
              </a:rPr>
              <a:t>LCHS4010</a:t>
            </a:r>
            <a:r>
              <a:rPr lang="en-US" sz="2000" dirty="0">
                <a:solidFill>
                  <a:srgbClr val="FFFFFF"/>
                </a:solidFill>
              </a:rPr>
              <a:t> </a:t>
            </a:r>
            <a:endParaRPr lang="en-US" sz="2000" b="0" dirty="0">
              <a:solidFill>
                <a:srgbClr val="FFFFFF"/>
              </a:solidFill>
            </a:endParaRPr>
          </a:p>
          <a:p>
            <a:pPr indent="-228600" algn="l">
              <a:buFont typeface="Arial" panose="020B0604020202020204" pitchFamily="34" charset="0"/>
              <a:buChar char="•"/>
            </a:pPr>
            <a:endParaRPr lang="en-US" sz="2000" b="0" dirty="0">
              <a:solidFill>
                <a:srgbClr val="FFFFFF"/>
              </a:solidFill>
            </a:endParaRPr>
          </a:p>
          <a:p>
            <a:pPr indent="-228600" algn="l">
              <a:buFont typeface="Arial" panose="020B0604020202020204" pitchFamily="34" charset="0"/>
              <a:buChar char="•"/>
            </a:pPr>
            <a:endParaRPr lang="en-US" sz="2000" b="0" dirty="0">
              <a:solidFill>
                <a:srgbClr val="FFFFFF"/>
              </a:solidFill>
            </a:endParaRPr>
          </a:p>
        </p:txBody>
      </p:sp>
    </p:spTree>
    <p:extLst>
      <p:ext uri="{BB962C8B-B14F-4D97-AF65-F5344CB8AC3E}">
        <p14:creationId xmlns:p14="http://schemas.microsoft.com/office/powerpoint/2010/main" val="3644769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F07B2D-38BE-64ED-3A0D-510263847B7C}"/>
              </a:ext>
            </a:extLst>
          </p:cNvPr>
          <p:cNvSpPr>
            <a:spLocks noGrp="1"/>
          </p:cNvSpPr>
          <p:nvPr>
            <p:ph type="title"/>
          </p:nvPr>
        </p:nvSpPr>
        <p:spPr>
          <a:xfrm>
            <a:off x="1629751" y="934327"/>
            <a:ext cx="8924392" cy="1058275"/>
          </a:xfrm>
        </p:spPr>
        <p:txBody>
          <a:bodyPr vert="horz" lIns="91440" tIns="45720" rIns="91440" bIns="45720" rtlCol="0" anchor="ctr">
            <a:normAutofit/>
          </a:bodyPr>
          <a:lstStyle/>
          <a:p>
            <a:pPr algn="ctr"/>
            <a:r>
              <a:rPr lang="en-US" sz="3400" kern="1200" dirty="0">
                <a:solidFill>
                  <a:schemeClr val="tx1"/>
                </a:solidFill>
                <a:latin typeface="+mj-lt"/>
                <a:ea typeface="+mj-ea"/>
                <a:cs typeface="+mj-cs"/>
              </a:rPr>
              <a:t>Introduction to Isaac </a:t>
            </a:r>
            <a:br>
              <a:rPr lang="en-US" sz="3400" kern="1200" dirty="0">
                <a:solidFill>
                  <a:schemeClr val="tx1"/>
                </a:solidFill>
                <a:latin typeface="+mj-lt"/>
                <a:ea typeface="+mj-ea"/>
                <a:cs typeface="+mj-cs"/>
              </a:rPr>
            </a:br>
            <a:endParaRPr lang="en-US" sz="3400" kern="1200" dirty="0">
              <a:solidFill>
                <a:schemeClr val="tx1"/>
              </a:solidFill>
              <a:latin typeface="+mj-lt"/>
              <a:ea typeface="+mj-ea"/>
              <a:cs typeface="+mj-cs"/>
            </a:endParaRPr>
          </a:p>
        </p:txBody>
      </p:sp>
      <p:sp>
        <p:nvSpPr>
          <p:cNvPr id="66" name="Freeform: Shape 65">
            <a:extLst>
              <a:ext uri="{FF2B5EF4-FFF2-40B4-BE49-F238E27FC236}">
                <a16:creationId xmlns:a16="http://schemas.microsoft.com/office/drawing/2014/main" id="{6295B176-FA0E-4B6A-A190-5E2E82BEA5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3813" y="2337807"/>
            <a:ext cx="9604374" cy="3585866"/>
          </a:xfrm>
          <a:custGeom>
            <a:avLst/>
            <a:gdLst>
              <a:gd name="connsiteX0" fmla="*/ 0 w 9604374"/>
              <a:gd name="connsiteY0" fmla="*/ 0 h 3585866"/>
              <a:gd name="connsiteX1" fmla="*/ 9604374 w 9604374"/>
              <a:gd name="connsiteY1" fmla="*/ 0 h 3585866"/>
              <a:gd name="connsiteX2" fmla="*/ 9604374 w 9604374"/>
              <a:gd name="connsiteY2" fmla="*/ 3095088 h 3585866"/>
              <a:gd name="connsiteX3" fmla="*/ 9591455 w 9604374"/>
              <a:gd name="connsiteY3" fmla="*/ 3097044 h 3585866"/>
              <a:gd name="connsiteX4" fmla="*/ 9285147 w 9604374"/>
              <a:gd name="connsiteY4" fmla="*/ 3164182 h 3585866"/>
              <a:gd name="connsiteX5" fmla="*/ 9114078 w 9604374"/>
              <a:gd name="connsiteY5" fmla="*/ 3164299 h 3585866"/>
              <a:gd name="connsiteX6" fmla="*/ 8999665 w 9604374"/>
              <a:gd name="connsiteY6" fmla="*/ 3157864 h 3585866"/>
              <a:gd name="connsiteX7" fmla="*/ 8925240 w 9604374"/>
              <a:gd name="connsiteY7" fmla="*/ 3152135 h 3585866"/>
              <a:gd name="connsiteX8" fmla="*/ 8868257 w 9604374"/>
              <a:gd name="connsiteY8" fmla="*/ 3146819 h 3585866"/>
              <a:gd name="connsiteX9" fmla="*/ 8792363 w 9604374"/>
              <a:gd name="connsiteY9" fmla="*/ 3146856 h 3585866"/>
              <a:gd name="connsiteX10" fmla="*/ 8668399 w 9604374"/>
              <a:gd name="connsiteY10" fmla="*/ 3196893 h 3585866"/>
              <a:gd name="connsiteX11" fmla="*/ 8474043 w 9604374"/>
              <a:gd name="connsiteY11" fmla="*/ 3240734 h 3585866"/>
              <a:gd name="connsiteX12" fmla="*/ 8317555 w 9604374"/>
              <a:gd name="connsiteY12" fmla="*/ 3247156 h 3585866"/>
              <a:gd name="connsiteX13" fmla="*/ 8280111 w 9604374"/>
              <a:gd name="connsiteY13" fmla="*/ 3255812 h 3585866"/>
              <a:gd name="connsiteX14" fmla="*/ 8096088 w 9604374"/>
              <a:gd name="connsiteY14" fmla="*/ 3253903 h 3585866"/>
              <a:gd name="connsiteX15" fmla="*/ 7825642 w 9604374"/>
              <a:gd name="connsiteY15" fmla="*/ 3271628 h 3585866"/>
              <a:gd name="connsiteX16" fmla="*/ 7531820 w 9604374"/>
              <a:gd name="connsiteY16" fmla="*/ 3252671 h 3585866"/>
              <a:gd name="connsiteX17" fmla="*/ 7193751 w 9604374"/>
              <a:gd name="connsiteY17" fmla="*/ 3245192 h 3585866"/>
              <a:gd name="connsiteX18" fmla="*/ 6976768 w 9604374"/>
              <a:gd name="connsiteY18" fmla="*/ 3238559 h 3585866"/>
              <a:gd name="connsiteX19" fmla="*/ 6756462 w 9604374"/>
              <a:gd name="connsiteY19" fmla="*/ 3273268 h 3585866"/>
              <a:gd name="connsiteX20" fmla="*/ 6512214 w 9604374"/>
              <a:gd name="connsiteY20" fmla="*/ 3298845 h 3585866"/>
              <a:gd name="connsiteX21" fmla="*/ 6289569 w 9604374"/>
              <a:gd name="connsiteY21" fmla="*/ 3301118 h 3585866"/>
              <a:gd name="connsiteX22" fmla="*/ 6157816 w 9604374"/>
              <a:gd name="connsiteY22" fmla="*/ 3308643 h 3585866"/>
              <a:gd name="connsiteX23" fmla="*/ 6110062 w 9604374"/>
              <a:gd name="connsiteY23" fmla="*/ 3321185 h 3585866"/>
              <a:gd name="connsiteX24" fmla="*/ 6041832 w 9604374"/>
              <a:gd name="connsiteY24" fmla="*/ 3332190 h 3585866"/>
              <a:gd name="connsiteX25" fmla="*/ 5923195 w 9604374"/>
              <a:gd name="connsiteY25" fmla="*/ 3359104 h 3585866"/>
              <a:gd name="connsiteX26" fmla="*/ 5770972 w 9604374"/>
              <a:gd name="connsiteY26" fmla="*/ 3369893 h 3585866"/>
              <a:gd name="connsiteX27" fmla="*/ 5632583 w 9604374"/>
              <a:gd name="connsiteY27" fmla="*/ 3357730 h 3585866"/>
              <a:gd name="connsiteX28" fmla="*/ 5539996 w 9604374"/>
              <a:gd name="connsiteY28" fmla="*/ 3352890 h 3585866"/>
              <a:gd name="connsiteX29" fmla="*/ 5315460 w 9604374"/>
              <a:gd name="connsiteY29" fmla="*/ 3350411 h 3585866"/>
              <a:gd name="connsiteX30" fmla="*/ 5072455 w 9604374"/>
              <a:gd name="connsiteY30" fmla="*/ 3338147 h 3585866"/>
              <a:gd name="connsiteX31" fmla="*/ 5016364 w 9604374"/>
              <a:gd name="connsiteY31" fmla="*/ 3348937 h 3585866"/>
              <a:gd name="connsiteX32" fmla="*/ 4922276 w 9604374"/>
              <a:gd name="connsiteY32" fmla="*/ 3366515 h 3585866"/>
              <a:gd name="connsiteX33" fmla="*/ 4856444 w 9604374"/>
              <a:gd name="connsiteY33" fmla="*/ 3399463 h 3585866"/>
              <a:gd name="connsiteX34" fmla="*/ 4775993 w 9604374"/>
              <a:gd name="connsiteY34" fmla="*/ 3406312 h 3585866"/>
              <a:gd name="connsiteX35" fmla="*/ 4667320 w 9604374"/>
              <a:gd name="connsiteY35" fmla="*/ 3397926 h 3585866"/>
              <a:gd name="connsiteX36" fmla="*/ 4540268 w 9604374"/>
              <a:gd name="connsiteY36" fmla="*/ 3424464 h 3585866"/>
              <a:gd name="connsiteX37" fmla="*/ 4465491 w 9604374"/>
              <a:gd name="connsiteY37" fmla="*/ 3433154 h 3585866"/>
              <a:gd name="connsiteX38" fmla="*/ 4262864 w 9604374"/>
              <a:gd name="connsiteY38" fmla="*/ 3464075 h 3585866"/>
              <a:gd name="connsiteX39" fmla="*/ 4175005 w 9604374"/>
              <a:gd name="connsiteY39" fmla="*/ 3493545 h 3585866"/>
              <a:gd name="connsiteX40" fmla="*/ 4030100 w 9604374"/>
              <a:gd name="connsiteY40" fmla="*/ 3514212 h 3585866"/>
              <a:gd name="connsiteX41" fmla="*/ 3926631 w 9604374"/>
              <a:gd name="connsiteY41" fmla="*/ 3525304 h 3585866"/>
              <a:gd name="connsiteX42" fmla="*/ 3897306 w 9604374"/>
              <a:gd name="connsiteY42" fmla="*/ 3547095 h 3585866"/>
              <a:gd name="connsiteX43" fmla="*/ 3896886 w 9604374"/>
              <a:gd name="connsiteY43" fmla="*/ 3547500 h 3585866"/>
              <a:gd name="connsiteX44" fmla="*/ 3834004 w 9604374"/>
              <a:gd name="connsiteY44" fmla="*/ 3550510 h 3585866"/>
              <a:gd name="connsiteX45" fmla="*/ 3696227 w 9604374"/>
              <a:gd name="connsiteY45" fmla="*/ 3574175 h 3585866"/>
              <a:gd name="connsiteX46" fmla="*/ 3652821 w 9604374"/>
              <a:gd name="connsiteY46" fmla="*/ 3580368 h 3585866"/>
              <a:gd name="connsiteX47" fmla="*/ 3629691 w 9604374"/>
              <a:gd name="connsiteY47" fmla="*/ 3585866 h 3585866"/>
              <a:gd name="connsiteX48" fmla="*/ 3595018 w 9604374"/>
              <a:gd name="connsiteY48" fmla="*/ 3571623 h 3585866"/>
              <a:gd name="connsiteX49" fmla="*/ 3551656 w 9604374"/>
              <a:gd name="connsiteY49" fmla="*/ 3577800 h 3585866"/>
              <a:gd name="connsiteX50" fmla="*/ 3541558 w 9604374"/>
              <a:gd name="connsiteY50" fmla="*/ 3579797 h 3585866"/>
              <a:gd name="connsiteX51" fmla="*/ 3465708 w 9604374"/>
              <a:gd name="connsiteY51" fmla="*/ 3565931 h 3585866"/>
              <a:gd name="connsiteX52" fmla="*/ 3458313 w 9604374"/>
              <a:gd name="connsiteY52" fmla="*/ 3560366 h 3585866"/>
              <a:gd name="connsiteX53" fmla="*/ 3420278 w 9604374"/>
              <a:gd name="connsiteY53" fmla="*/ 3557947 h 3585866"/>
              <a:gd name="connsiteX54" fmla="*/ 3415952 w 9604374"/>
              <a:gd name="connsiteY54" fmla="*/ 3559424 h 3585866"/>
              <a:gd name="connsiteX55" fmla="*/ 3384432 w 9604374"/>
              <a:gd name="connsiteY55" fmla="*/ 3550905 h 3585866"/>
              <a:gd name="connsiteX56" fmla="*/ 3258039 w 9604374"/>
              <a:gd name="connsiteY56" fmla="*/ 3535884 h 3585866"/>
              <a:gd name="connsiteX57" fmla="*/ 3015008 w 9604374"/>
              <a:gd name="connsiteY57" fmla="*/ 3528000 h 3585866"/>
              <a:gd name="connsiteX58" fmla="*/ 2761910 w 9604374"/>
              <a:gd name="connsiteY58" fmla="*/ 3505496 h 3585866"/>
              <a:gd name="connsiteX59" fmla="*/ 2521923 w 9604374"/>
              <a:gd name="connsiteY59" fmla="*/ 3514208 h 3585866"/>
              <a:gd name="connsiteX60" fmla="*/ 2085894 w 9604374"/>
              <a:gd name="connsiteY60" fmla="*/ 3490122 h 3585866"/>
              <a:gd name="connsiteX61" fmla="*/ 1936305 w 9604374"/>
              <a:gd name="connsiteY61" fmla="*/ 3487966 h 3585866"/>
              <a:gd name="connsiteX62" fmla="*/ 1836080 w 9604374"/>
              <a:gd name="connsiteY62" fmla="*/ 3487150 h 3585866"/>
              <a:gd name="connsiteX63" fmla="*/ 1829133 w 9604374"/>
              <a:gd name="connsiteY63" fmla="*/ 3489437 h 3585866"/>
              <a:gd name="connsiteX64" fmla="*/ 1801140 w 9604374"/>
              <a:gd name="connsiteY64" fmla="*/ 3490787 h 3585866"/>
              <a:gd name="connsiteX65" fmla="*/ 1793476 w 9604374"/>
              <a:gd name="connsiteY65" fmla="*/ 3500921 h 3585866"/>
              <a:gd name="connsiteX66" fmla="*/ 1699923 w 9604374"/>
              <a:gd name="connsiteY66" fmla="*/ 3509706 h 3585866"/>
              <a:gd name="connsiteX67" fmla="*/ 1474760 w 9604374"/>
              <a:gd name="connsiteY67" fmla="*/ 3513685 h 3585866"/>
              <a:gd name="connsiteX68" fmla="*/ 1308130 w 9604374"/>
              <a:gd name="connsiteY68" fmla="*/ 3496703 h 3585866"/>
              <a:gd name="connsiteX69" fmla="*/ 1252381 w 9604374"/>
              <a:gd name="connsiteY69" fmla="*/ 3506093 h 3585866"/>
              <a:gd name="connsiteX70" fmla="*/ 1174550 w 9604374"/>
              <a:gd name="connsiteY70" fmla="*/ 3512642 h 3585866"/>
              <a:gd name="connsiteX71" fmla="*/ 924455 w 9604374"/>
              <a:gd name="connsiteY71" fmla="*/ 3507283 h 3585866"/>
              <a:gd name="connsiteX72" fmla="*/ 718373 w 9604374"/>
              <a:gd name="connsiteY72" fmla="*/ 3511753 h 3585866"/>
              <a:gd name="connsiteX73" fmla="*/ 600444 w 9604374"/>
              <a:gd name="connsiteY73" fmla="*/ 3520899 h 3585866"/>
              <a:gd name="connsiteX74" fmla="*/ 351173 w 9604374"/>
              <a:gd name="connsiteY74" fmla="*/ 3495843 h 3585866"/>
              <a:gd name="connsiteX75" fmla="*/ 108372 w 9604374"/>
              <a:gd name="connsiteY75" fmla="*/ 3484386 h 3585866"/>
              <a:gd name="connsiteX76" fmla="*/ 6467 w 9604374"/>
              <a:gd name="connsiteY76" fmla="*/ 3476532 h 3585866"/>
              <a:gd name="connsiteX77" fmla="*/ 0 w 9604374"/>
              <a:gd name="connsiteY77" fmla="*/ 3475412 h 3585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604374" h="3585866">
                <a:moveTo>
                  <a:pt x="0" y="0"/>
                </a:moveTo>
                <a:lnTo>
                  <a:pt x="9604374" y="0"/>
                </a:lnTo>
                <a:lnTo>
                  <a:pt x="9604374" y="3095088"/>
                </a:lnTo>
                <a:lnTo>
                  <a:pt x="9591455" y="3097044"/>
                </a:lnTo>
                <a:cubicBezTo>
                  <a:pt x="9496183" y="3133516"/>
                  <a:pt x="9411472" y="3121301"/>
                  <a:pt x="9285147" y="3164182"/>
                </a:cubicBezTo>
                <a:cubicBezTo>
                  <a:pt x="9222914" y="3162781"/>
                  <a:pt x="9174371" y="3173454"/>
                  <a:pt x="9114078" y="3164299"/>
                </a:cubicBezTo>
                <a:cubicBezTo>
                  <a:pt x="9087411" y="3155904"/>
                  <a:pt x="9030947" y="3180906"/>
                  <a:pt x="8999665" y="3157864"/>
                </a:cubicBezTo>
                <a:cubicBezTo>
                  <a:pt x="8997339" y="3174606"/>
                  <a:pt x="8938300" y="3159909"/>
                  <a:pt x="8925240" y="3152135"/>
                </a:cubicBezTo>
                <a:cubicBezTo>
                  <a:pt x="8910091" y="3159441"/>
                  <a:pt x="8884639" y="3146109"/>
                  <a:pt x="8868257" y="3146819"/>
                </a:cubicBezTo>
                <a:cubicBezTo>
                  <a:pt x="8835852" y="3110204"/>
                  <a:pt x="8832251" y="3167659"/>
                  <a:pt x="8792363" y="3146856"/>
                </a:cubicBezTo>
                <a:cubicBezTo>
                  <a:pt x="8774838" y="3159285"/>
                  <a:pt x="8715420" y="3185652"/>
                  <a:pt x="8668399" y="3196893"/>
                </a:cubicBezTo>
                <a:cubicBezTo>
                  <a:pt x="8575902" y="3221445"/>
                  <a:pt x="8569506" y="3250654"/>
                  <a:pt x="8474043" y="3240734"/>
                </a:cubicBezTo>
                <a:cubicBezTo>
                  <a:pt x="8460613" y="3264436"/>
                  <a:pt x="8297088" y="3204738"/>
                  <a:pt x="8317555" y="3247156"/>
                </a:cubicBezTo>
                <a:cubicBezTo>
                  <a:pt x="8285696" y="3245083"/>
                  <a:pt x="8262352" y="3228203"/>
                  <a:pt x="8280111" y="3255812"/>
                </a:cubicBezTo>
                <a:lnTo>
                  <a:pt x="8096088" y="3253903"/>
                </a:lnTo>
                <a:cubicBezTo>
                  <a:pt x="7994084" y="3261603"/>
                  <a:pt x="7930388" y="3281921"/>
                  <a:pt x="7825642" y="3271628"/>
                </a:cubicBezTo>
                <a:cubicBezTo>
                  <a:pt x="7723046" y="3270395"/>
                  <a:pt x="7671282" y="3252297"/>
                  <a:pt x="7531820" y="3252671"/>
                </a:cubicBezTo>
                <a:cubicBezTo>
                  <a:pt x="7433606" y="3250277"/>
                  <a:pt x="7293100" y="3236234"/>
                  <a:pt x="7193751" y="3245192"/>
                </a:cubicBezTo>
                <a:cubicBezTo>
                  <a:pt x="7074822" y="3223769"/>
                  <a:pt x="7104250" y="3250265"/>
                  <a:pt x="6976768" y="3238559"/>
                </a:cubicBezTo>
                <a:cubicBezTo>
                  <a:pt x="6921032" y="3284865"/>
                  <a:pt x="6823818" y="3261794"/>
                  <a:pt x="6756462" y="3273268"/>
                </a:cubicBezTo>
                <a:cubicBezTo>
                  <a:pt x="6679037" y="3283316"/>
                  <a:pt x="6590030" y="3294204"/>
                  <a:pt x="6512214" y="3298845"/>
                </a:cubicBezTo>
                <a:cubicBezTo>
                  <a:pt x="6450581" y="3277980"/>
                  <a:pt x="6366042" y="3329199"/>
                  <a:pt x="6289569" y="3301118"/>
                </a:cubicBezTo>
                <a:cubicBezTo>
                  <a:pt x="6261432" y="3294355"/>
                  <a:pt x="6174310" y="3295209"/>
                  <a:pt x="6157816" y="3308643"/>
                </a:cubicBezTo>
                <a:cubicBezTo>
                  <a:pt x="6139648" y="3311557"/>
                  <a:pt x="6118459" y="3306799"/>
                  <a:pt x="6110062" y="3321185"/>
                </a:cubicBezTo>
                <a:cubicBezTo>
                  <a:pt x="6096189" y="3338498"/>
                  <a:pt x="6032810" y="3311765"/>
                  <a:pt x="6041832" y="3332190"/>
                </a:cubicBezTo>
                <a:cubicBezTo>
                  <a:pt x="5996830" y="3313871"/>
                  <a:pt x="5961033" y="3350141"/>
                  <a:pt x="5923195" y="3359104"/>
                </a:cubicBezTo>
                <a:cubicBezTo>
                  <a:pt x="5887750" y="3340930"/>
                  <a:pt x="5853570" y="3365323"/>
                  <a:pt x="5770972" y="3369893"/>
                </a:cubicBezTo>
                <a:cubicBezTo>
                  <a:pt x="5731993" y="3348876"/>
                  <a:pt x="5705091" y="3385599"/>
                  <a:pt x="5632583" y="3357730"/>
                </a:cubicBezTo>
                <a:cubicBezTo>
                  <a:pt x="5594087" y="3357562"/>
                  <a:pt x="5606154" y="3357443"/>
                  <a:pt x="5539996" y="3352890"/>
                </a:cubicBezTo>
                <a:cubicBezTo>
                  <a:pt x="5439049" y="3348000"/>
                  <a:pt x="5408459" y="3356166"/>
                  <a:pt x="5315460" y="3350411"/>
                </a:cubicBezTo>
                <a:cubicBezTo>
                  <a:pt x="5211119" y="3348356"/>
                  <a:pt x="5208881" y="3372469"/>
                  <a:pt x="5072455" y="3338147"/>
                </a:cubicBezTo>
                <a:cubicBezTo>
                  <a:pt x="5061717" y="3354508"/>
                  <a:pt x="5045493" y="3355753"/>
                  <a:pt x="5016364" y="3348937"/>
                </a:cubicBezTo>
                <a:cubicBezTo>
                  <a:pt x="4965900" y="3349130"/>
                  <a:pt x="4977835" y="3389131"/>
                  <a:pt x="4922276" y="3366515"/>
                </a:cubicBezTo>
                <a:cubicBezTo>
                  <a:pt x="4935702" y="3387794"/>
                  <a:pt x="4828733" y="3377760"/>
                  <a:pt x="4856444" y="3399463"/>
                </a:cubicBezTo>
                <a:cubicBezTo>
                  <a:pt x="4827698" y="3420094"/>
                  <a:pt x="4805019" y="3388256"/>
                  <a:pt x="4775993" y="3406312"/>
                </a:cubicBezTo>
                <a:cubicBezTo>
                  <a:pt x="4744470" y="3406056"/>
                  <a:pt x="4706605" y="3394901"/>
                  <a:pt x="4667320" y="3397926"/>
                </a:cubicBezTo>
                <a:cubicBezTo>
                  <a:pt x="4613435" y="3387476"/>
                  <a:pt x="4608100" y="3410487"/>
                  <a:pt x="4540268" y="3424464"/>
                </a:cubicBezTo>
                <a:cubicBezTo>
                  <a:pt x="4508279" y="3412969"/>
                  <a:pt x="4485989" y="3420063"/>
                  <a:pt x="4465491" y="3433154"/>
                </a:cubicBezTo>
                <a:cubicBezTo>
                  <a:pt x="4396498" y="3432601"/>
                  <a:pt x="4338078" y="3453569"/>
                  <a:pt x="4262864" y="3464075"/>
                </a:cubicBezTo>
                <a:cubicBezTo>
                  <a:pt x="4180249" y="3483394"/>
                  <a:pt x="4225769" y="3479019"/>
                  <a:pt x="4175005" y="3493545"/>
                </a:cubicBezTo>
                <a:lnTo>
                  <a:pt x="4030100" y="3514212"/>
                </a:lnTo>
                <a:lnTo>
                  <a:pt x="3926631" y="3525304"/>
                </a:lnTo>
                <a:lnTo>
                  <a:pt x="3897306" y="3547095"/>
                </a:lnTo>
                <a:lnTo>
                  <a:pt x="3896886" y="3547500"/>
                </a:lnTo>
                <a:lnTo>
                  <a:pt x="3834004" y="3550510"/>
                </a:lnTo>
                <a:cubicBezTo>
                  <a:pt x="3800562" y="3554957"/>
                  <a:pt x="3734185" y="3568533"/>
                  <a:pt x="3696227" y="3574175"/>
                </a:cubicBezTo>
                <a:cubicBezTo>
                  <a:pt x="3661780" y="3570074"/>
                  <a:pt x="3640587" y="3551815"/>
                  <a:pt x="3652821" y="3580368"/>
                </a:cubicBezTo>
                <a:cubicBezTo>
                  <a:pt x="3641506" y="3579831"/>
                  <a:pt x="3634593" y="3582151"/>
                  <a:pt x="3629691" y="3585866"/>
                </a:cubicBezTo>
                <a:lnTo>
                  <a:pt x="3595018" y="3571623"/>
                </a:lnTo>
                <a:lnTo>
                  <a:pt x="3551656" y="3577800"/>
                </a:lnTo>
                <a:lnTo>
                  <a:pt x="3541558" y="3579797"/>
                </a:lnTo>
                <a:lnTo>
                  <a:pt x="3465708" y="3565931"/>
                </a:lnTo>
                <a:lnTo>
                  <a:pt x="3458313" y="3560366"/>
                </a:lnTo>
                <a:cubicBezTo>
                  <a:pt x="3450380" y="3556940"/>
                  <a:pt x="3439090" y="3555355"/>
                  <a:pt x="3420278" y="3557947"/>
                </a:cubicBezTo>
                <a:lnTo>
                  <a:pt x="3415952" y="3559424"/>
                </a:lnTo>
                <a:lnTo>
                  <a:pt x="3384432" y="3550905"/>
                </a:lnTo>
                <a:cubicBezTo>
                  <a:pt x="3374259" y="3547029"/>
                  <a:pt x="3265415" y="3542149"/>
                  <a:pt x="3258039" y="3535884"/>
                </a:cubicBezTo>
                <a:cubicBezTo>
                  <a:pt x="3138852" y="3551394"/>
                  <a:pt x="3130647" y="3523871"/>
                  <a:pt x="3015008" y="3528000"/>
                </a:cubicBezTo>
                <a:cubicBezTo>
                  <a:pt x="2914857" y="3486061"/>
                  <a:pt x="2851687" y="3511605"/>
                  <a:pt x="2761910" y="3505496"/>
                </a:cubicBezTo>
                <a:cubicBezTo>
                  <a:pt x="2676401" y="3501198"/>
                  <a:pt x="2636809" y="3514769"/>
                  <a:pt x="2521923" y="3514208"/>
                </a:cubicBezTo>
                <a:cubicBezTo>
                  <a:pt x="2400197" y="3505062"/>
                  <a:pt x="2222818" y="3509922"/>
                  <a:pt x="2085894" y="3490122"/>
                </a:cubicBezTo>
                <a:cubicBezTo>
                  <a:pt x="1978312" y="3483748"/>
                  <a:pt x="1977940" y="3488460"/>
                  <a:pt x="1936305" y="3487966"/>
                </a:cubicBezTo>
                <a:cubicBezTo>
                  <a:pt x="1922459" y="3490683"/>
                  <a:pt x="1849334" y="3482739"/>
                  <a:pt x="1836080" y="3487150"/>
                </a:cubicBezTo>
                <a:lnTo>
                  <a:pt x="1829133" y="3489437"/>
                </a:lnTo>
                <a:lnTo>
                  <a:pt x="1801140" y="3490787"/>
                </a:lnTo>
                <a:lnTo>
                  <a:pt x="1793476" y="3500921"/>
                </a:lnTo>
                <a:lnTo>
                  <a:pt x="1699923" y="3509706"/>
                </a:lnTo>
                <a:cubicBezTo>
                  <a:pt x="1637728" y="3485036"/>
                  <a:pt x="1584624" y="3514467"/>
                  <a:pt x="1474760" y="3513685"/>
                </a:cubicBezTo>
                <a:cubicBezTo>
                  <a:pt x="1445646" y="3505164"/>
                  <a:pt x="1329781" y="3484421"/>
                  <a:pt x="1308130" y="3496703"/>
                </a:cubicBezTo>
                <a:cubicBezTo>
                  <a:pt x="1287409" y="3498430"/>
                  <a:pt x="1265391" y="3492347"/>
                  <a:pt x="1252381" y="3506093"/>
                </a:cubicBezTo>
                <a:cubicBezTo>
                  <a:pt x="1232588" y="3522393"/>
                  <a:pt x="1170020" y="3491785"/>
                  <a:pt x="1174550" y="3512642"/>
                </a:cubicBezTo>
                <a:cubicBezTo>
                  <a:pt x="1119896" y="3512841"/>
                  <a:pt x="1000484" y="3507431"/>
                  <a:pt x="924455" y="3507283"/>
                </a:cubicBezTo>
                <a:cubicBezTo>
                  <a:pt x="887180" y="3483915"/>
                  <a:pt x="777361" y="3516071"/>
                  <a:pt x="718373" y="3511753"/>
                </a:cubicBezTo>
                <a:cubicBezTo>
                  <a:pt x="666588" y="3513355"/>
                  <a:pt x="661645" y="3525551"/>
                  <a:pt x="600444" y="3520899"/>
                </a:cubicBezTo>
                <a:cubicBezTo>
                  <a:pt x="491334" y="3516943"/>
                  <a:pt x="451794" y="3507522"/>
                  <a:pt x="351173" y="3495843"/>
                </a:cubicBezTo>
                <a:cubicBezTo>
                  <a:pt x="237121" y="3487112"/>
                  <a:pt x="235857" y="3499212"/>
                  <a:pt x="108372" y="3484386"/>
                </a:cubicBezTo>
                <a:cubicBezTo>
                  <a:pt x="86318" y="3481054"/>
                  <a:pt x="40657" y="3480329"/>
                  <a:pt x="6467" y="3476532"/>
                </a:cubicBezTo>
                <a:lnTo>
                  <a:pt x="0" y="3475412"/>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8" name="Rectangle 6">
            <a:extLst>
              <a:ext uri="{FF2B5EF4-FFF2-40B4-BE49-F238E27FC236}">
                <a16:creationId xmlns:a16="http://schemas.microsoft.com/office/drawing/2014/main" id="{48F779DE-4744-42D6-9C74-33EC94460C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1727" y="2190741"/>
            <a:ext cx="1348547"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72E3D7-A597-66D7-5B21-FD80B3F7B0EF}"/>
              </a:ext>
            </a:extLst>
          </p:cNvPr>
          <p:cNvSpPr txBox="1"/>
          <p:nvPr/>
        </p:nvSpPr>
        <p:spPr>
          <a:xfrm>
            <a:off x="1629751" y="2322826"/>
            <a:ext cx="8360800" cy="3585866"/>
          </a:xfrm>
          <a:prstGeom prst="rect">
            <a:avLst/>
          </a:prstGeom>
        </p:spPr>
        <p:txBody>
          <a:bodyPr vert="horz" lIns="91440" tIns="45720" rIns="91440" bIns="45720" rtlCol="0">
            <a:noAutofit/>
          </a:bodyPr>
          <a:lstStyle/>
          <a:p>
            <a:pPr indent="-228600" defTabSz="914400">
              <a:lnSpc>
                <a:spcPct val="90000"/>
              </a:lnSpc>
              <a:spcAft>
                <a:spcPts val="600"/>
              </a:spcAft>
              <a:buFont typeface="Arial" panose="020B0604020202020204" pitchFamily="34" charset="0"/>
              <a:buChar char="•"/>
            </a:pPr>
            <a:r>
              <a:rPr lang="en-US" sz="2800" dirty="0"/>
              <a:t>Isaac is a 4-year-old boy who attends an early year center and has been referred for a multi-agency early help plan due to concerns about his development and wellbeing. He shows signs of emotional, social, and language development difficulties. This report will examine how his early experiences may have influenced his development and recommend appropriate support strategies.</a:t>
            </a:r>
          </a:p>
          <a:p>
            <a:pPr defTabSz="914400">
              <a:lnSpc>
                <a:spcPct val="90000"/>
              </a:lnSpc>
              <a:spcAft>
                <a:spcPts val="600"/>
              </a:spcAft>
            </a:pPr>
            <a:r>
              <a:rPr lang="en-US" sz="2800" dirty="0">
                <a:latin typeface="Arial" panose="020B0604020202020204" pitchFamily="34" charset="0"/>
                <a:cs typeface="Arial" panose="020B0604020202020204" pitchFamily="34" charset="0"/>
              </a:rPr>
              <a:t> </a:t>
            </a:r>
          </a:p>
        </p:txBody>
      </p:sp>
      <p:sp>
        <p:nvSpPr>
          <p:cNvPr id="5" name="TextBox 4">
            <a:extLst>
              <a:ext uri="{FF2B5EF4-FFF2-40B4-BE49-F238E27FC236}">
                <a16:creationId xmlns:a16="http://schemas.microsoft.com/office/drawing/2014/main" id="{02265AAA-361D-63BE-8A5D-18DE5722B517}"/>
              </a:ext>
            </a:extLst>
          </p:cNvPr>
          <p:cNvSpPr txBox="1"/>
          <p:nvPr/>
        </p:nvSpPr>
        <p:spPr>
          <a:xfrm>
            <a:off x="3697357" y="5208104"/>
            <a:ext cx="184731" cy="369332"/>
          </a:xfrm>
          <a:prstGeom prst="rect">
            <a:avLst/>
          </a:prstGeom>
          <a:noFill/>
        </p:spPr>
        <p:txBody>
          <a:bodyPr wrap="none" rtlCol="0">
            <a:spAutoFit/>
          </a:bodyPr>
          <a:lstStyle/>
          <a:p>
            <a:endParaRPr lang="en-US" dirty="0"/>
          </a:p>
        </p:txBody>
      </p:sp>
      <p:sp>
        <p:nvSpPr>
          <p:cNvPr id="6" name="TextBox 5">
            <a:extLst>
              <a:ext uri="{FF2B5EF4-FFF2-40B4-BE49-F238E27FC236}">
                <a16:creationId xmlns:a16="http://schemas.microsoft.com/office/drawing/2014/main" id="{65615E7C-BD6C-D33B-BEA4-BDA58E292A26}"/>
              </a:ext>
            </a:extLst>
          </p:cNvPr>
          <p:cNvSpPr txBox="1"/>
          <p:nvPr/>
        </p:nvSpPr>
        <p:spPr>
          <a:xfrm>
            <a:off x="11396870" y="2451652"/>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168001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FE36-760B-6A26-0BDD-F9545A18E23D}"/>
              </a:ext>
            </a:extLst>
          </p:cNvPr>
          <p:cNvSpPr>
            <a:spLocks noGrp="1"/>
          </p:cNvSpPr>
          <p:nvPr>
            <p:ph type="title"/>
          </p:nvPr>
        </p:nvSpPr>
        <p:spPr>
          <a:xfrm>
            <a:off x="348532" y="1225826"/>
            <a:ext cx="2652779" cy="4150811"/>
          </a:xfrm>
        </p:spPr>
        <p:txBody>
          <a:bodyPr>
            <a:normAutofit/>
          </a:bodyPr>
          <a:lstStyle/>
          <a:p>
            <a:r>
              <a:rPr lang="en-US" sz="3100" dirty="0">
                <a:latin typeface="Arial" panose="020B0604020202020204" pitchFamily="34" charset="0"/>
                <a:cs typeface="Arial" panose="020B0604020202020204" pitchFamily="34" charset="0"/>
              </a:rPr>
              <a:t>Introduction to Bowlby's Attachment Theory</a:t>
            </a:r>
            <a:br>
              <a:rPr lang="en-US" sz="3100" dirty="0">
                <a:latin typeface="Arial" panose="020B0604020202020204" pitchFamily="34" charset="0"/>
                <a:cs typeface="Arial" panose="020B0604020202020204" pitchFamily="34" charset="0"/>
              </a:rPr>
            </a:br>
            <a:br>
              <a:rPr lang="en-US" sz="3100" dirty="0">
                <a:latin typeface="Arial" panose="020B0604020202020204" pitchFamily="34" charset="0"/>
                <a:cs typeface="Arial" panose="020B0604020202020204" pitchFamily="34" charset="0"/>
              </a:rPr>
            </a:br>
            <a:endParaRPr lang="en-US" sz="3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7BD72C2-3F5D-BBD7-2275-F4C24E9CED2E}"/>
              </a:ext>
            </a:extLst>
          </p:cNvPr>
          <p:cNvSpPr txBox="1"/>
          <p:nvPr/>
        </p:nvSpPr>
        <p:spPr>
          <a:xfrm>
            <a:off x="5202872" y="216391"/>
            <a:ext cx="3606800" cy="400110"/>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               Key Concepts</a:t>
            </a:r>
          </a:p>
        </p:txBody>
      </p:sp>
      <p:sp>
        <p:nvSpPr>
          <p:cNvPr id="6" name="TextBox 5">
            <a:extLst>
              <a:ext uri="{FF2B5EF4-FFF2-40B4-BE49-F238E27FC236}">
                <a16:creationId xmlns:a16="http://schemas.microsoft.com/office/drawing/2014/main" id="{B69A6640-DF1D-310B-F3DA-01E71FD9AA6E}"/>
              </a:ext>
            </a:extLst>
          </p:cNvPr>
          <p:cNvSpPr txBox="1"/>
          <p:nvPr/>
        </p:nvSpPr>
        <p:spPr>
          <a:xfrm>
            <a:off x="584200" y="6286500"/>
            <a:ext cx="1968500" cy="369332"/>
          </a:xfrm>
          <a:prstGeom prst="rect">
            <a:avLst/>
          </a:prstGeom>
          <a:noFill/>
        </p:spPr>
        <p:txBody>
          <a:bodyPr wrap="square" rtlCol="0">
            <a:spAutoFit/>
          </a:bodyPr>
          <a:lstStyle/>
          <a:p>
            <a:r>
              <a:rPr lang="en-US" sz="1100" b="1" dirty="0">
                <a:latin typeface="Arial" panose="020B0604020202020204" pitchFamily="34" charset="0"/>
                <a:cs typeface="Arial" panose="020B0604020202020204" pitchFamily="34" charset="0"/>
              </a:rPr>
              <a:t>Reference:</a:t>
            </a:r>
            <a:r>
              <a:rPr lang="en-US" sz="1100" dirty="0">
                <a:latin typeface="Arial" panose="020B0604020202020204" pitchFamily="34" charset="0"/>
                <a:cs typeface="Arial" panose="020B0604020202020204" pitchFamily="34" charset="0"/>
              </a:rPr>
              <a:t> Bowlby (1969</a:t>
            </a:r>
            <a:r>
              <a:rPr lang="en-US" dirty="0"/>
              <a:t>)</a:t>
            </a:r>
          </a:p>
        </p:txBody>
      </p:sp>
      <p:sp>
        <p:nvSpPr>
          <p:cNvPr id="7" name="TextBox 6">
            <a:extLst>
              <a:ext uri="{FF2B5EF4-FFF2-40B4-BE49-F238E27FC236}">
                <a16:creationId xmlns:a16="http://schemas.microsoft.com/office/drawing/2014/main" id="{C8DF689F-36B8-B7B2-313B-1569F6CCF234}"/>
              </a:ext>
            </a:extLst>
          </p:cNvPr>
          <p:cNvSpPr txBox="1"/>
          <p:nvPr/>
        </p:nvSpPr>
        <p:spPr>
          <a:xfrm>
            <a:off x="3975652" y="1683025"/>
            <a:ext cx="7632147" cy="6801862"/>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Developed by John Bowlby (1969) </a:t>
            </a:r>
          </a:p>
          <a:p>
            <a:endParaRPr lang="en-US"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Children have an innate need to form attachments with caregivers.</a:t>
            </a:r>
          </a:p>
          <a:p>
            <a:endParaRPr lang="en-US"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 Secure attachment provides a "safe base" for exploration.</a:t>
            </a:r>
          </a:p>
          <a:p>
            <a:endParaRPr lang="en-US"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Early relationships influence future emotional and social development. </a:t>
            </a:r>
          </a:p>
          <a:p>
            <a:endParaRPr lang="en-US" sz="2800" dirty="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a:p>
            <a:endParaRPr lang="en-US" dirty="0"/>
          </a:p>
          <a:p>
            <a:endParaRPr lang="en-US" dirty="0"/>
          </a:p>
          <a:p>
            <a:endParaRPr lang="en-US" dirty="0"/>
          </a:p>
          <a:p>
            <a:r>
              <a:rPr lang="en-US" dirty="0"/>
              <a:t> </a:t>
            </a:r>
          </a:p>
        </p:txBody>
      </p:sp>
    </p:spTree>
    <p:extLst>
      <p:ext uri="{BB962C8B-B14F-4D97-AF65-F5344CB8AC3E}">
        <p14:creationId xmlns:p14="http://schemas.microsoft.com/office/powerpoint/2010/main" val="2073245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8D2F-B119-2CA3-48E1-7BC322CE580A}"/>
              </a:ext>
            </a:extLst>
          </p:cNvPr>
          <p:cNvSpPr>
            <a:spLocks noGrp="1"/>
          </p:cNvSpPr>
          <p:nvPr>
            <p:ph type="title"/>
          </p:nvPr>
        </p:nvSpPr>
        <p:spPr>
          <a:xfrm>
            <a:off x="5496821" y="1371600"/>
            <a:ext cx="6034187" cy="1097280"/>
          </a:xfrm>
        </p:spPr>
        <p:txBody>
          <a:bodyPr>
            <a:normAutofit/>
          </a:bodyPr>
          <a:lstStyle/>
          <a:p>
            <a:pPr>
              <a:lnSpc>
                <a:spcPct val="90000"/>
              </a:lnSpc>
            </a:pPr>
            <a:r>
              <a:rPr lang="en-US" sz="3400" dirty="0">
                <a:latin typeface="Arial" panose="020B0604020202020204" pitchFamily="34" charset="0"/>
                <a:cs typeface="Arial" panose="020B0604020202020204" pitchFamily="34" charset="0"/>
              </a:rPr>
              <a:t>Main Assumptions of the Theory</a:t>
            </a:r>
          </a:p>
        </p:txBody>
      </p:sp>
      <p:sp>
        <p:nvSpPr>
          <p:cNvPr id="3" name="Content Placeholder 2">
            <a:extLst>
              <a:ext uri="{FF2B5EF4-FFF2-40B4-BE49-F238E27FC236}">
                <a16:creationId xmlns:a16="http://schemas.microsoft.com/office/drawing/2014/main" id="{BE43BF55-60A6-8D5F-6D35-BC22B070C149}"/>
              </a:ext>
            </a:extLst>
          </p:cNvPr>
          <p:cNvSpPr>
            <a:spLocks noGrp="1"/>
          </p:cNvSpPr>
          <p:nvPr>
            <p:ph idx="1"/>
          </p:nvPr>
        </p:nvSpPr>
        <p:spPr>
          <a:xfrm>
            <a:off x="5496821" y="2633236"/>
            <a:ext cx="6034187" cy="3664687"/>
          </a:xfrm>
        </p:spPr>
        <p:txBody>
          <a:bodyPr>
            <a:normAutofit/>
          </a:bodyPr>
          <a:lstStyle/>
          <a:p>
            <a:pPr marL="0" indent="0">
              <a:lnSpc>
                <a:spcPct val="110000"/>
              </a:lnSpc>
              <a:buNone/>
            </a:pPr>
            <a:r>
              <a:rPr lang="en-US" sz="1600" b="1" dirty="0">
                <a:latin typeface="Arial" panose="020B0604020202020204" pitchFamily="34" charset="0"/>
                <a:cs typeface="Arial" panose="020B0604020202020204" pitchFamily="34" charset="0"/>
              </a:rPr>
              <a:t> Bowlby believed:</a:t>
            </a:r>
          </a:p>
          <a:p>
            <a:pPr>
              <a:lnSpc>
                <a:spcPct val="110000"/>
              </a:lnSpc>
            </a:pPr>
            <a:r>
              <a:rPr lang="en-US" sz="1600" dirty="0">
                <a:latin typeface="Arial" panose="020B0604020202020204" pitchFamily="34" charset="0"/>
                <a:cs typeface="Arial" panose="020B0604020202020204" pitchFamily="34" charset="0"/>
              </a:rPr>
              <a:t>Attachment is biologically programmed. </a:t>
            </a:r>
          </a:p>
          <a:p>
            <a:pPr>
              <a:lnSpc>
                <a:spcPct val="110000"/>
              </a:lnSpc>
            </a:pPr>
            <a:r>
              <a:rPr lang="en-US" sz="1600" dirty="0">
                <a:latin typeface="Arial" panose="020B0604020202020204" pitchFamily="34" charset="0"/>
                <a:cs typeface="Arial" panose="020B0604020202020204" pitchFamily="34" charset="0"/>
              </a:rPr>
              <a:t>The first few years are a critical period for attachment. </a:t>
            </a:r>
          </a:p>
          <a:p>
            <a:pPr>
              <a:lnSpc>
                <a:spcPct val="110000"/>
              </a:lnSpc>
            </a:pPr>
            <a:r>
              <a:rPr lang="en-US" sz="1600" dirty="0">
                <a:latin typeface="Arial" panose="020B0604020202020204" pitchFamily="34" charset="0"/>
                <a:cs typeface="Arial" panose="020B0604020202020204" pitchFamily="34" charset="0"/>
              </a:rPr>
              <a:t>Consistent and responsive caregiving promotes secure attachment. </a:t>
            </a:r>
          </a:p>
          <a:p>
            <a:pPr>
              <a:lnSpc>
                <a:spcPct val="110000"/>
              </a:lnSpc>
            </a:pPr>
            <a:r>
              <a:rPr lang="en-US" sz="1600" dirty="0">
                <a:latin typeface="Arial" panose="020B0604020202020204" pitchFamily="34" charset="0"/>
                <a:cs typeface="Arial" panose="020B0604020202020204" pitchFamily="34" charset="0"/>
              </a:rPr>
              <a:t>Disrupted attachment may lead to emotional and behavioral difficulties. </a:t>
            </a:r>
          </a:p>
          <a:p>
            <a:pPr marL="0" indent="0">
              <a:lnSpc>
                <a:spcPct val="110000"/>
              </a:lnSpc>
              <a:buNone/>
            </a:pPr>
            <a:r>
              <a:rPr lang="en-US" sz="1600" b="1" dirty="0">
                <a:latin typeface="Arial" panose="020B0604020202020204" pitchFamily="34" charset="0"/>
                <a:cs typeface="Arial" panose="020B0604020202020204" pitchFamily="34" charset="0"/>
              </a:rPr>
              <a:t> Why is it relevant?</a:t>
            </a:r>
            <a:endParaRPr lang="en-US" sz="1600" dirty="0">
              <a:latin typeface="Arial" panose="020B0604020202020204" pitchFamily="34" charset="0"/>
              <a:cs typeface="Arial" panose="020B0604020202020204" pitchFamily="34" charset="0"/>
            </a:endParaRPr>
          </a:p>
          <a:p>
            <a:pPr>
              <a:lnSpc>
                <a:spcPct val="110000"/>
              </a:lnSpc>
            </a:pPr>
            <a:r>
              <a:rPr lang="en-US" sz="1600" dirty="0">
                <a:latin typeface="Arial" panose="020B0604020202020204" pitchFamily="34" charset="0"/>
                <a:cs typeface="Arial" panose="020B0604020202020204" pitchFamily="34" charset="0"/>
              </a:rPr>
              <a:t>Isaac's experiences suggest possible attachment difficulties linked to family circumstances. – change font size min size 28 </a:t>
            </a:r>
          </a:p>
          <a:p>
            <a:pPr>
              <a:lnSpc>
                <a:spcPct val="110000"/>
              </a:lnSpc>
            </a:pPr>
            <a:endParaRPr lang="en-US" sz="1600" dirty="0"/>
          </a:p>
        </p:txBody>
      </p:sp>
      <p:pic>
        <p:nvPicPr>
          <p:cNvPr id="5" name="Picture 4" descr="A hand of two adults and a kid on top of each other">
            <a:extLst>
              <a:ext uri="{FF2B5EF4-FFF2-40B4-BE49-F238E27FC236}">
                <a16:creationId xmlns:a16="http://schemas.microsoft.com/office/drawing/2014/main" id="{9B8E5A1C-860A-CCF7-6F33-48EA05A85AE5}"/>
              </a:ext>
            </a:extLst>
          </p:cNvPr>
          <p:cNvPicPr>
            <a:picLocks noChangeAspect="1"/>
          </p:cNvPicPr>
          <p:nvPr/>
        </p:nvPicPr>
        <p:blipFill>
          <a:blip r:embed="rId2"/>
          <a:srcRect l="29961" r="22756" b="-1"/>
          <a:stretch>
            <a:fillRect/>
          </a:stretch>
        </p:blipFill>
        <p:spPr>
          <a:xfrm>
            <a:off x="20" y="10"/>
            <a:ext cx="4857871" cy="6857990"/>
          </a:xfrm>
          <a:prstGeom prst="rect">
            <a:avLst/>
          </a:prstGeom>
        </p:spPr>
      </p:pic>
    </p:spTree>
    <p:extLst>
      <p:ext uri="{BB962C8B-B14F-4D97-AF65-F5344CB8AC3E}">
        <p14:creationId xmlns:p14="http://schemas.microsoft.com/office/powerpoint/2010/main" val="1926026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1BEE8-CFFB-2E3A-7357-542080A3A4D2}"/>
              </a:ext>
            </a:extLst>
          </p:cNvPr>
          <p:cNvSpPr>
            <a:spLocks noGrp="1"/>
          </p:cNvSpPr>
          <p:nvPr>
            <p:ph type="title"/>
          </p:nvPr>
        </p:nvSpPr>
        <p:spPr>
          <a:xfrm>
            <a:off x="613574" y="406065"/>
            <a:ext cx="7616023" cy="1856232"/>
          </a:xfrm>
        </p:spPr>
        <p:txBody>
          <a:bodyPr anchor="t">
            <a:normAutofit/>
          </a:bodyPr>
          <a:lstStyle/>
          <a:p>
            <a:r>
              <a:rPr lang="en-US" dirty="0">
                <a:latin typeface="Arial" panose="020B0604020202020204" pitchFamily="34" charset="0"/>
                <a:cs typeface="Arial" panose="020B0604020202020204" pitchFamily="34" charset="0"/>
              </a:rPr>
              <a:t>Applying the Theory to Isaac</a:t>
            </a:r>
          </a:p>
        </p:txBody>
      </p:sp>
      <p:sp>
        <p:nvSpPr>
          <p:cNvPr id="13" name="Content Placeholder 2">
            <a:extLst>
              <a:ext uri="{FF2B5EF4-FFF2-40B4-BE49-F238E27FC236}">
                <a16:creationId xmlns:a16="http://schemas.microsoft.com/office/drawing/2014/main" id="{D7A8BE34-7173-097F-1BDF-98E11B39A5B1}"/>
              </a:ext>
            </a:extLst>
          </p:cNvPr>
          <p:cNvSpPr>
            <a:spLocks noGrp="1"/>
          </p:cNvSpPr>
          <p:nvPr>
            <p:ph idx="1"/>
          </p:nvPr>
        </p:nvSpPr>
        <p:spPr>
          <a:xfrm>
            <a:off x="5094307" y="1334181"/>
            <a:ext cx="7048835" cy="5285232"/>
          </a:xfrm>
        </p:spPr>
        <p:txBody>
          <a:bodyPr>
            <a:normAutofit lnSpcReduction="10000"/>
          </a:bodyPr>
          <a:lstStyle/>
          <a:p>
            <a:pPr marL="0" indent="0">
              <a:buNone/>
            </a:pPr>
            <a:r>
              <a:rPr lang="en-US" b="1" dirty="0">
                <a:latin typeface="Arial" panose="020B0604020202020204" pitchFamily="34" charset="0"/>
                <a:cs typeface="Arial" panose="020B0604020202020204" pitchFamily="34" charset="0"/>
              </a:rPr>
              <a:t>Isaac's mother experiences:</a:t>
            </a:r>
          </a:p>
          <a:p>
            <a:r>
              <a:rPr lang="en-US" dirty="0">
                <a:latin typeface="Arial" panose="020B0604020202020204" pitchFamily="34" charset="0"/>
                <a:cs typeface="Arial" panose="020B0604020202020204" pitchFamily="34" charset="0"/>
              </a:rPr>
              <a:t>Post-natal depression </a:t>
            </a:r>
          </a:p>
          <a:p>
            <a:r>
              <a:rPr lang="en-US" dirty="0">
                <a:latin typeface="Arial" panose="020B0604020202020204" pitchFamily="34" charset="0"/>
                <a:cs typeface="Arial" panose="020B0604020202020204" pitchFamily="34" charset="0"/>
              </a:rPr>
              <a:t>Low confidence </a:t>
            </a:r>
          </a:p>
          <a:p>
            <a:r>
              <a:rPr lang="en-US" dirty="0">
                <a:latin typeface="Arial" panose="020B0604020202020204" pitchFamily="34" charset="0"/>
                <a:cs typeface="Arial" panose="020B0604020202020204" pitchFamily="34" charset="0"/>
              </a:rPr>
              <a:t>Limited social support </a:t>
            </a:r>
          </a:p>
          <a:p>
            <a:r>
              <a:rPr lang="en-US" dirty="0">
                <a:latin typeface="Arial" panose="020B0604020202020204" pitchFamily="34" charset="0"/>
                <a:cs typeface="Arial" panose="020B0604020202020204" pitchFamily="34" charset="0"/>
              </a:rPr>
              <a:t>This may reduce emotional availability and responsiveness.</a:t>
            </a:r>
          </a:p>
          <a:p>
            <a:pPr marL="0" indent="0">
              <a:buNone/>
            </a:pPr>
            <a:r>
              <a:rPr lang="en-US" b="1" dirty="0">
                <a:latin typeface="Arial" panose="020B0604020202020204" pitchFamily="34" charset="0"/>
                <a:cs typeface="Arial" panose="020B0604020202020204" pitchFamily="34" charset="0"/>
              </a:rPr>
              <a:t>Possible outcomes:</a:t>
            </a:r>
          </a:p>
          <a:p>
            <a:r>
              <a:rPr lang="en-US" dirty="0">
                <a:latin typeface="Arial" panose="020B0604020202020204" pitchFamily="34" charset="0"/>
                <a:cs typeface="Arial" panose="020B0604020202020204" pitchFamily="34" charset="0"/>
              </a:rPr>
              <a:t>Anxiety </a:t>
            </a:r>
          </a:p>
          <a:p>
            <a:r>
              <a:rPr lang="en-US" dirty="0">
                <a:latin typeface="Arial" panose="020B0604020202020204" pitchFamily="34" charset="0"/>
                <a:cs typeface="Arial" panose="020B0604020202020204" pitchFamily="34" charset="0"/>
              </a:rPr>
              <a:t>Clinginess </a:t>
            </a:r>
          </a:p>
          <a:p>
            <a:r>
              <a:rPr lang="en-US" dirty="0">
                <a:latin typeface="Arial" panose="020B0604020202020204" pitchFamily="34" charset="0"/>
                <a:cs typeface="Arial" panose="020B0604020202020204" pitchFamily="34" charset="0"/>
              </a:rPr>
              <a:t>Insecure attachment </a:t>
            </a:r>
          </a:p>
          <a:p>
            <a:r>
              <a:rPr lang="en-US" dirty="0">
                <a:latin typeface="Arial" panose="020B0604020202020204" pitchFamily="34" charset="0"/>
                <a:cs typeface="Arial" panose="020B0604020202020204" pitchFamily="34" charset="0"/>
              </a:rPr>
              <a:t>Reduced confidence </a:t>
            </a:r>
            <a:endParaRPr lang="en-US" sz="900" b="1" dirty="0">
              <a:latin typeface="Arial" panose="020B0604020202020204" pitchFamily="34" charset="0"/>
              <a:cs typeface="Arial" panose="020B0604020202020204" pitchFamily="34" charset="0"/>
            </a:endParaRPr>
          </a:p>
          <a:p>
            <a:pPr marL="0" indent="0">
              <a:buNone/>
            </a:pPr>
            <a:r>
              <a:rPr lang="en-US" sz="900" b="1" dirty="0">
                <a:latin typeface="Arial" panose="020B0604020202020204" pitchFamily="34" charset="0"/>
                <a:cs typeface="Arial" panose="020B0604020202020204" pitchFamily="34" charset="0"/>
              </a:rPr>
              <a:t>Reference:</a:t>
            </a:r>
            <a:r>
              <a:rPr lang="en-US" sz="900" dirty="0">
                <a:latin typeface="Arial" panose="020B0604020202020204" pitchFamily="34" charset="0"/>
                <a:cs typeface="Arial" panose="020B0604020202020204" pitchFamily="34" charset="0"/>
              </a:rPr>
              <a:t> Murray &amp; Cooper (1997</a:t>
            </a:r>
            <a:r>
              <a:rPr lang="en-US" sz="900" dirty="0"/>
              <a:t>)</a:t>
            </a:r>
            <a:endParaRPr lang="en-US" sz="900" dirty="0">
              <a:latin typeface="Arial" panose="020B0604020202020204" pitchFamily="34" charset="0"/>
              <a:cs typeface="Arial" panose="020B0604020202020204" pitchFamily="34" charset="0"/>
            </a:endParaRPr>
          </a:p>
          <a:p>
            <a:pPr marL="0" indent="0">
              <a:buNone/>
            </a:pPr>
            <a:endParaRPr lang="en-US" dirty="0"/>
          </a:p>
        </p:txBody>
      </p:sp>
      <p:pic>
        <p:nvPicPr>
          <p:cNvPr id="6" name="Picture 5" descr="A cartoon of a person and a child&#10;&#10;AI-generated content may be incorrect.">
            <a:extLst>
              <a:ext uri="{FF2B5EF4-FFF2-40B4-BE49-F238E27FC236}">
                <a16:creationId xmlns:a16="http://schemas.microsoft.com/office/drawing/2014/main" id="{C6A2F8A7-66AF-E145-59B7-8EBC51F85C45}"/>
              </a:ext>
            </a:extLst>
          </p:cNvPr>
          <p:cNvPicPr>
            <a:picLocks noChangeAspect="1"/>
          </p:cNvPicPr>
          <p:nvPr/>
        </p:nvPicPr>
        <p:blipFill>
          <a:blip r:embed="rId2"/>
          <a:srcRect l="19144" r="3" b="3"/>
          <a:stretch>
            <a:fillRect/>
          </a:stretch>
        </p:blipFill>
        <p:spPr>
          <a:xfrm>
            <a:off x="48858" y="2262297"/>
            <a:ext cx="4648195" cy="4604847"/>
          </a:xfrm>
          <a:prstGeom prst="rect">
            <a:avLst/>
          </a:prstGeom>
        </p:spPr>
      </p:pic>
    </p:spTree>
    <p:extLst>
      <p:ext uri="{BB962C8B-B14F-4D97-AF65-F5344CB8AC3E}">
        <p14:creationId xmlns:p14="http://schemas.microsoft.com/office/powerpoint/2010/main" val="1395422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EC69AE-FDFF-C043-6210-E29D0F352143}"/>
              </a:ext>
            </a:extLst>
          </p:cNvPr>
          <p:cNvSpPr>
            <a:spLocks noGrp="1"/>
          </p:cNvSpPr>
          <p:nvPr>
            <p:ph type="title"/>
          </p:nvPr>
        </p:nvSpPr>
        <p:spPr>
          <a:xfrm>
            <a:off x="838200" y="557189"/>
            <a:ext cx="3374136" cy="5567891"/>
          </a:xfrm>
        </p:spPr>
        <p:txBody>
          <a:bodyPr vert="horz" lIns="91440" tIns="45720" rIns="91440" bIns="45720" rtlCol="0">
            <a:normAutofit/>
          </a:bodyPr>
          <a:lstStyle/>
          <a:p>
            <a:r>
              <a:rPr lang="en-US" sz="5200"/>
              <a:t>Impact of Disrupted Childcare</a:t>
            </a:r>
            <a:br>
              <a:rPr lang="en-US" sz="5200"/>
            </a:br>
            <a:br>
              <a:rPr lang="en-US" sz="5200"/>
            </a:br>
            <a:br>
              <a:rPr lang="en-US" sz="5200"/>
            </a:br>
            <a:br>
              <a:rPr lang="en-US" sz="5200"/>
            </a:br>
            <a:endParaRPr lang="en-US" sz="5200" dirty="0"/>
          </a:p>
        </p:txBody>
      </p:sp>
      <p:graphicFrame>
        <p:nvGraphicFramePr>
          <p:cNvPr id="7" name="Content Placeholder 2">
            <a:extLst>
              <a:ext uri="{FF2B5EF4-FFF2-40B4-BE49-F238E27FC236}">
                <a16:creationId xmlns:a16="http://schemas.microsoft.com/office/drawing/2014/main" id="{80E8C3C0-FE5F-5BC6-2431-9B3DF2564E05}"/>
              </a:ext>
            </a:extLst>
          </p:cNvPr>
          <p:cNvGraphicFramePr>
            <a:graphicFrameLocks noGrp="1"/>
          </p:cNvGraphicFramePr>
          <p:nvPr>
            <p:ph idx="1"/>
            <p:extLst>
              <p:ext uri="{D42A27DB-BD31-4B8C-83A1-F6EECF244321}">
                <p14:modId xmlns:p14="http://schemas.microsoft.com/office/powerpoint/2010/main" val="4067122383"/>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0859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F64CE-7786-25BA-6E2B-F6F01A0C1AD7}"/>
              </a:ext>
            </a:extLst>
          </p:cNvPr>
          <p:cNvSpPr>
            <a:spLocks noGrp="1"/>
          </p:cNvSpPr>
          <p:nvPr>
            <p:ph type="title"/>
          </p:nvPr>
        </p:nvSpPr>
        <p:spPr>
          <a:xfrm>
            <a:off x="640080" y="4635365"/>
            <a:ext cx="5358392" cy="1298477"/>
          </a:xfrm>
        </p:spPr>
        <p:txBody>
          <a:bodyPr anchor="b">
            <a:normAutofit/>
          </a:bodyPr>
          <a:lstStyle/>
          <a:p>
            <a:r>
              <a:rPr lang="en-US" dirty="0">
                <a:latin typeface="Arial" panose="020B0604020202020204" pitchFamily="34" charset="0"/>
                <a:cs typeface="Arial" panose="020B0604020202020204" pitchFamily="34" charset="0"/>
              </a:rPr>
              <a:t>Nature and Nurture</a:t>
            </a:r>
          </a:p>
        </p:txBody>
      </p:sp>
      <p:sp>
        <p:nvSpPr>
          <p:cNvPr id="3" name="Content Placeholder 2">
            <a:extLst>
              <a:ext uri="{FF2B5EF4-FFF2-40B4-BE49-F238E27FC236}">
                <a16:creationId xmlns:a16="http://schemas.microsoft.com/office/drawing/2014/main" id="{60B21456-B7FA-8B85-3A0C-3062D3B3C2E1}"/>
              </a:ext>
            </a:extLst>
          </p:cNvPr>
          <p:cNvSpPr>
            <a:spLocks noGrp="1"/>
          </p:cNvSpPr>
          <p:nvPr>
            <p:ph idx="1"/>
          </p:nvPr>
        </p:nvSpPr>
        <p:spPr>
          <a:xfrm>
            <a:off x="6096000" y="737238"/>
            <a:ext cx="4763387" cy="5383523"/>
          </a:xfrm>
        </p:spPr>
        <p:txBody>
          <a:bodyPr anchor="t">
            <a:normAutofit lnSpcReduction="10000"/>
          </a:bodyPr>
          <a:lstStyle/>
          <a:p>
            <a:pPr marL="0" indent="0" algn="ctr">
              <a:buNone/>
            </a:pPr>
            <a:r>
              <a:rPr lang="en-US" b="1" dirty="0">
                <a:latin typeface="Arial" panose="020B0604020202020204" pitchFamily="34" charset="0"/>
                <a:cs typeface="Arial" panose="020B0604020202020204" pitchFamily="34" charset="0"/>
              </a:rPr>
              <a:t>Nature</a:t>
            </a:r>
          </a:p>
          <a:p>
            <a:r>
              <a:rPr lang="en-US" dirty="0">
                <a:latin typeface="Arial" panose="020B0604020202020204" pitchFamily="34" charset="0"/>
                <a:cs typeface="Arial" panose="020B0604020202020204" pitchFamily="34" charset="0"/>
              </a:rPr>
              <a:t>Temperament </a:t>
            </a:r>
          </a:p>
          <a:p>
            <a:r>
              <a:rPr lang="en-US" dirty="0">
                <a:latin typeface="Arial" panose="020B0604020202020204" pitchFamily="34" charset="0"/>
                <a:cs typeface="Arial" panose="020B0604020202020204" pitchFamily="34" charset="0"/>
              </a:rPr>
              <a:t>Genetics </a:t>
            </a:r>
          </a:p>
          <a:p>
            <a:r>
              <a:rPr lang="en-US" dirty="0">
                <a:latin typeface="Arial" panose="020B0604020202020204" pitchFamily="34" charset="0"/>
                <a:cs typeface="Arial" panose="020B0604020202020204" pitchFamily="34" charset="0"/>
              </a:rPr>
              <a:t>Brain development </a:t>
            </a:r>
          </a:p>
          <a:p>
            <a:pPr marL="0" indent="0" algn="ctr">
              <a:buNone/>
            </a:pPr>
            <a:r>
              <a:rPr lang="en-US" b="1" dirty="0">
                <a:latin typeface="Arial" panose="020B0604020202020204" pitchFamily="34" charset="0"/>
                <a:cs typeface="Arial" panose="020B0604020202020204" pitchFamily="34" charset="0"/>
              </a:rPr>
              <a:t>Nurture</a:t>
            </a:r>
          </a:p>
          <a:p>
            <a:r>
              <a:rPr lang="en-US" dirty="0">
                <a:latin typeface="Arial" panose="020B0604020202020204" pitchFamily="34" charset="0"/>
                <a:cs typeface="Arial" panose="020B0604020202020204" pitchFamily="34" charset="0"/>
              </a:rPr>
              <a:t>Parent-child relationship </a:t>
            </a:r>
          </a:p>
          <a:p>
            <a:r>
              <a:rPr lang="en-US" dirty="0">
                <a:latin typeface="Arial" panose="020B0604020202020204" pitchFamily="34" charset="0"/>
                <a:cs typeface="Arial" panose="020B0604020202020204" pitchFamily="34" charset="0"/>
              </a:rPr>
              <a:t>Social experiences </a:t>
            </a:r>
          </a:p>
          <a:p>
            <a:r>
              <a:rPr lang="en-US" dirty="0">
                <a:latin typeface="Arial" panose="020B0604020202020204" pitchFamily="34" charset="0"/>
                <a:cs typeface="Arial" panose="020B0604020202020204" pitchFamily="34" charset="0"/>
              </a:rPr>
              <a:t>Environmental stability </a:t>
            </a:r>
          </a:p>
          <a:p>
            <a:pPr marL="0" indent="0" algn="ctr">
              <a:buNone/>
            </a:pPr>
            <a:endParaRPr lang="en-US" dirty="0">
              <a:latin typeface="Arial" panose="020B0604020202020204" pitchFamily="34" charset="0"/>
              <a:cs typeface="Arial" panose="020B0604020202020204" pitchFamily="34" charset="0"/>
            </a:endParaRPr>
          </a:p>
          <a:p>
            <a:pPr marL="0" indent="0" algn="ctr">
              <a:buNone/>
            </a:pPr>
            <a:r>
              <a:rPr lang="en-US"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Isaac's development is likely influenced by both biological factors and environmental experiences.</a:t>
            </a:r>
          </a:p>
          <a:p>
            <a:pPr algn="ctr"/>
            <a:endParaRPr lang="en-US" dirty="0"/>
          </a:p>
        </p:txBody>
      </p:sp>
      <p:pic>
        <p:nvPicPr>
          <p:cNvPr id="5" name="Picture 4" descr="A hand holding a plant and a dna strand&#10;&#10;AI-generated content may be incorrect.">
            <a:extLst>
              <a:ext uri="{FF2B5EF4-FFF2-40B4-BE49-F238E27FC236}">
                <a16:creationId xmlns:a16="http://schemas.microsoft.com/office/drawing/2014/main" id="{130DFFEB-87BF-52F6-2990-98CFCF77B8D2}"/>
              </a:ext>
            </a:extLst>
          </p:cNvPr>
          <p:cNvPicPr>
            <a:picLocks noChangeAspect="1"/>
          </p:cNvPicPr>
          <p:nvPr/>
        </p:nvPicPr>
        <p:blipFill>
          <a:blip r:embed="rId2"/>
          <a:stretch>
            <a:fillRect/>
          </a:stretch>
        </p:blipFill>
        <p:spPr>
          <a:xfrm>
            <a:off x="713232" y="836141"/>
            <a:ext cx="5295901" cy="2767108"/>
          </a:xfrm>
          <a:prstGeom prst="rect">
            <a:avLst/>
          </a:prstGeom>
        </p:spPr>
      </p:pic>
      <p:sp>
        <p:nvSpPr>
          <p:cNvPr id="6" name="TextBox 5">
            <a:extLst>
              <a:ext uri="{FF2B5EF4-FFF2-40B4-BE49-F238E27FC236}">
                <a16:creationId xmlns:a16="http://schemas.microsoft.com/office/drawing/2014/main" id="{EAD6E595-E098-F724-0396-771DCC919A07}"/>
              </a:ext>
            </a:extLst>
          </p:cNvPr>
          <p:cNvSpPr txBox="1"/>
          <p:nvPr/>
        </p:nvSpPr>
        <p:spPr>
          <a:xfrm>
            <a:off x="9245600" y="6515100"/>
            <a:ext cx="2946400" cy="246221"/>
          </a:xfrm>
          <a:prstGeom prst="rect">
            <a:avLst/>
          </a:prstGeom>
          <a:noFill/>
        </p:spPr>
        <p:txBody>
          <a:bodyPr wrap="square" rtlCol="0">
            <a:spAutoFit/>
          </a:bodyPr>
          <a:lstStyle/>
          <a:p>
            <a:r>
              <a:rPr lang="en-US" sz="1000" b="1" dirty="0">
                <a:latin typeface="Arial" panose="020B0604020202020204" pitchFamily="34" charset="0"/>
                <a:cs typeface="Arial" panose="020B0604020202020204" pitchFamily="34" charset="0"/>
              </a:rPr>
              <a:t>Reference:</a:t>
            </a:r>
            <a:r>
              <a:rPr lang="en-US" sz="1000" dirty="0">
                <a:latin typeface="Arial" panose="020B0604020202020204" pitchFamily="34" charset="0"/>
                <a:cs typeface="Arial" panose="020B0604020202020204" pitchFamily="34" charset="0"/>
              </a:rPr>
              <a:t> Bronfenbrenner (1979)</a:t>
            </a:r>
          </a:p>
        </p:txBody>
      </p:sp>
    </p:spTree>
    <p:extLst>
      <p:ext uri="{BB962C8B-B14F-4D97-AF65-F5344CB8AC3E}">
        <p14:creationId xmlns:p14="http://schemas.microsoft.com/office/powerpoint/2010/main" val="1741215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ED11C-A3DA-569E-DDEC-51B0C9C084DB}"/>
              </a:ext>
            </a:extLst>
          </p:cNvPr>
          <p:cNvSpPr>
            <a:spLocks noGrp="1"/>
          </p:cNvSpPr>
          <p:nvPr>
            <p:ph type="title"/>
          </p:nvPr>
        </p:nvSpPr>
        <p:spPr>
          <a:xfrm>
            <a:off x="155270" y="297272"/>
            <a:ext cx="10890929" cy="1097280"/>
          </a:xfrm>
        </p:spPr>
        <p:txBody>
          <a:bodyPr/>
          <a:lstStyle/>
          <a:p>
            <a:r>
              <a:rPr lang="en-US" dirty="0">
                <a:latin typeface="Arial" panose="020B0604020202020204" pitchFamily="34" charset="0"/>
                <a:cs typeface="Arial" panose="020B0604020202020204" pitchFamily="34" charset="0"/>
              </a:rPr>
              <a:t>Theory-Informed Support Plan</a:t>
            </a:r>
          </a:p>
        </p:txBody>
      </p:sp>
      <p:sp>
        <p:nvSpPr>
          <p:cNvPr id="3" name="Content Placeholder 2">
            <a:extLst>
              <a:ext uri="{FF2B5EF4-FFF2-40B4-BE49-F238E27FC236}">
                <a16:creationId xmlns:a16="http://schemas.microsoft.com/office/drawing/2014/main" id="{931B8126-C8C4-F826-C442-E247D81D8F43}"/>
              </a:ext>
            </a:extLst>
          </p:cNvPr>
          <p:cNvSpPr>
            <a:spLocks noGrp="1"/>
          </p:cNvSpPr>
          <p:nvPr>
            <p:ph idx="1"/>
          </p:nvPr>
        </p:nvSpPr>
        <p:spPr>
          <a:xfrm>
            <a:off x="155270" y="1312843"/>
            <a:ext cx="4947920" cy="2573528"/>
          </a:xfrm>
        </p:spPr>
        <p:txBody>
          <a:bodyPr>
            <a:normAutofit fontScale="25000" lnSpcReduction="20000"/>
          </a:bodyPr>
          <a:lstStyle/>
          <a:p>
            <a:pPr marL="0" indent="0">
              <a:buNone/>
            </a:pPr>
            <a:r>
              <a:rPr lang="en-US" sz="11200" b="1" dirty="0">
                <a:latin typeface="Arial" panose="020B0604020202020204" pitchFamily="34" charset="0"/>
                <a:cs typeface="Arial" panose="020B0604020202020204" pitchFamily="34" charset="0"/>
              </a:rPr>
              <a:t>Attachment-Based Strategies:</a:t>
            </a:r>
          </a:p>
          <a:p>
            <a:pPr marL="0" indent="0">
              <a:buNone/>
            </a:pPr>
            <a:endParaRPr lang="en-US" sz="11200" b="1" dirty="0">
              <a:latin typeface="Arial" panose="020B0604020202020204" pitchFamily="34" charset="0"/>
              <a:cs typeface="Arial" panose="020B0604020202020204" pitchFamily="34" charset="0"/>
            </a:endParaRPr>
          </a:p>
          <a:p>
            <a:r>
              <a:rPr lang="en-US" sz="11200" dirty="0">
                <a:latin typeface="Arial" panose="020B0604020202020204" pitchFamily="34" charset="0"/>
                <a:cs typeface="Arial" panose="020B0604020202020204" pitchFamily="34" charset="0"/>
              </a:rPr>
              <a:t>Assign a key worker.</a:t>
            </a:r>
          </a:p>
          <a:p>
            <a:pPr marL="0" indent="0">
              <a:buNone/>
            </a:pPr>
            <a:endParaRPr lang="en-US" sz="11200" dirty="0">
              <a:latin typeface="Arial" panose="020B0604020202020204" pitchFamily="34" charset="0"/>
              <a:cs typeface="Arial" panose="020B0604020202020204" pitchFamily="34" charset="0"/>
            </a:endParaRPr>
          </a:p>
          <a:p>
            <a:r>
              <a:rPr lang="en-US" sz="11200" dirty="0">
                <a:latin typeface="Arial" panose="020B0604020202020204" pitchFamily="34" charset="0"/>
                <a:cs typeface="Arial" panose="020B0604020202020204" pitchFamily="34" charset="0"/>
              </a:rPr>
              <a:t>Maintain predictable routines. </a:t>
            </a:r>
          </a:p>
          <a:p>
            <a:pPr marL="0" indent="0">
              <a:buNone/>
            </a:pPr>
            <a:endParaRPr lang="en-US" sz="11200" dirty="0">
              <a:latin typeface="Arial" panose="020B0604020202020204" pitchFamily="34" charset="0"/>
              <a:cs typeface="Arial" panose="020B0604020202020204" pitchFamily="34" charset="0"/>
            </a:endParaRPr>
          </a:p>
          <a:p>
            <a:r>
              <a:rPr lang="en-US" sz="11200" dirty="0">
                <a:latin typeface="Arial" panose="020B0604020202020204" pitchFamily="34" charset="0"/>
                <a:cs typeface="Arial" panose="020B0604020202020204" pitchFamily="34" charset="0"/>
              </a:rPr>
              <a:t>Gradual separation strategies. </a:t>
            </a:r>
          </a:p>
          <a:p>
            <a:pPr marL="0" indent="0">
              <a:buNone/>
            </a:pPr>
            <a:endParaRPr lang="en-US" sz="11200" dirty="0">
              <a:latin typeface="Arial" panose="020B0604020202020204" pitchFamily="34" charset="0"/>
              <a:cs typeface="Arial" panose="020B0604020202020204" pitchFamily="34" charset="0"/>
            </a:endParaRPr>
          </a:p>
          <a:p>
            <a:r>
              <a:rPr lang="en-US" sz="11200" dirty="0">
                <a:latin typeface="Arial" panose="020B0604020202020204" pitchFamily="34" charset="0"/>
                <a:cs typeface="Arial" panose="020B0604020202020204" pitchFamily="34" charset="0"/>
              </a:rPr>
              <a:t>Build trusting adult-child relationships</a:t>
            </a:r>
          </a:p>
          <a:p>
            <a:endParaRPr lang="en-US" dirty="0"/>
          </a:p>
        </p:txBody>
      </p:sp>
      <p:sp>
        <p:nvSpPr>
          <p:cNvPr id="4" name="TextBox 3">
            <a:extLst>
              <a:ext uri="{FF2B5EF4-FFF2-40B4-BE49-F238E27FC236}">
                <a16:creationId xmlns:a16="http://schemas.microsoft.com/office/drawing/2014/main" id="{65D976CB-32D6-3BE8-58A4-8EF401CDCA68}"/>
              </a:ext>
            </a:extLst>
          </p:cNvPr>
          <p:cNvSpPr txBox="1"/>
          <p:nvPr/>
        </p:nvSpPr>
        <p:spPr>
          <a:xfrm>
            <a:off x="5012637" y="956687"/>
            <a:ext cx="4152349" cy="4124206"/>
          </a:xfrm>
          <a:prstGeom prst="rect">
            <a:avLst/>
          </a:prstGeom>
          <a:noFill/>
        </p:spPr>
        <p:txBody>
          <a:bodyPr wrap="square" rtlCol="0">
            <a:spAutoFit/>
          </a:bodyPr>
          <a:lstStyle/>
          <a:p>
            <a:endParaRPr lang="en-US" b="1" dirty="0">
              <a:latin typeface="Arial" panose="020B0604020202020204" pitchFamily="34" charset="0"/>
              <a:cs typeface="Arial" panose="020B0604020202020204" pitchFamily="34" charset="0"/>
            </a:endParaRPr>
          </a:p>
          <a:p>
            <a:r>
              <a:rPr lang="en-US" sz="2800" b="1" dirty="0">
                <a:latin typeface="Arial" panose="020B0604020202020204" pitchFamily="34" charset="0"/>
                <a:cs typeface="Arial" panose="020B0604020202020204" pitchFamily="34" charset="0"/>
              </a:rPr>
              <a:t>Emotional Support:</a:t>
            </a:r>
          </a:p>
          <a:p>
            <a:endParaRPr lang="en-US" sz="2800" b="1" dirty="0"/>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Emotion coaching.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Comfort objects.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Safe and nurturing environment. </a:t>
            </a:r>
          </a:p>
          <a:p>
            <a:endParaRPr lang="en-US" sz="2000" dirty="0">
              <a:latin typeface="Arial" panose="020B0604020202020204" pitchFamily="34" charset="0"/>
              <a:cs typeface="Arial" panose="020B0604020202020204" pitchFamily="34" charset="0"/>
            </a:endParaRPr>
          </a:p>
        </p:txBody>
      </p:sp>
      <p:pic>
        <p:nvPicPr>
          <p:cNvPr id="7" name="Picture 6" descr="A profile of a person's head with a brain in the middle&#10;&#10;AI-generated content may be incorrect.">
            <a:extLst>
              <a:ext uri="{FF2B5EF4-FFF2-40B4-BE49-F238E27FC236}">
                <a16:creationId xmlns:a16="http://schemas.microsoft.com/office/drawing/2014/main" id="{664096F0-B39C-6F22-87F2-6994796CB5AA}"/>
              </a:ext>
            </a:extLst>
          </p:cNvPr>
          <p:cNvPicPr>
            <a:picLocks noChangeAspect="1"/>
          </p:cNvPicPr>
          <p:nvPr/>
        </p:nvPicPr>
        <p:blipFill>
          <a:blip r:embed="rId2"/>
          <a:stretch>
            <a:fillRect/>
          </a:stretch>
        </p:blipFill>
        <p:spPr>
          <a:xfrm>
            <a:off x="9258300" y="61052"/>
            <a:ext cx="2933700" cy="2667000"/>
          </a:xfrm>
          <a:prstGeom prst="rect">
            <a:avLst/>
          </a:prstGeom>
        </p:spPr>
      </p:pic>
      <p:sp>
        <p:nvSpPr>
          <p:cNvPr id="8" name="TextBox 7">
            <a:extLst>
              <a:ext uri="{FF2B5EF4-FFF2-40B4-BE49-F238E27FC236}">
                <a16:creationId xmlns:a16="http://schemas.microsoft.com/office/drawing/2014/main" id="{95C6EA4F-8D0C-D5F5-D3E4-2F932E3FDC59}"/>
              </a:ext>
            </a:extLst>
          </p:cNvPr>
          <p:cNvSpPr txBox="1"/>
          <p:nvPr/>
        </p:nvSpPr>
        <p:spPr>
          <a:xfrm>
            <a:off x="5612884" y="6089062"/>
            <a:ext cx="6813966"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These strategies support secure attachment development</a:t>
            </a:r>
          </a:p>
        </p:txBody>
      </p:sp>
    </p:spTree>
    <p:extLst>
      <p:ext uri="{BB962C8B-B14F-4D97-AF65-F5344CB8AC3E}">
        <p14:creationId xmlns:p14="http://schemas.microsoft.com/office/powerpoint/2010/main" val="1326538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1436D-2519-26A6-4743-FED1B67D2C8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Language and Social Development Support</a:t>
            </a:r>
          </a:p>
        </p:txBody>
      </p:sp>
      <p:sp>
        <p:nvSpPr>
          <p:cNvPr id="3" name="Content Placeholder 2">
            <a:extLst>
              <a:ext uri="{FF2B5EF4-FFF2-40B4-BE49-F238E27FC236}">
                <a16:creationId xmlns:a16="http://schemas.microsoft.com/office/drawing/2014/main" id="{2AB77EA6-FD4C-6B6C-7EBA-2B4330280731}"/>
              </a:ext>
            </a:extLst>
          </p:cNvPr>
          <p:cNvSpPr>
            <a:spLocks noGrp="1"/>
          </p:cNvSpPr>
          <p:nvPr>
            <p:ph idx="1"/>
          </p:nvPr>
        </p:nvSpPr>
        <p:spPr>
          <a:xfrm>
            <a:off x="640079" y="1929634"/>
            <a:ext cx="2619955" cy="3566160"/>
          </a:xfrm>
        </p:spPr>
        <p:txBody>
          <a:bodyPr>
            <a:normAutofit fontScale="25000" lnSpcReduction="20000"/>
          </a:bodyPr>
          <a:lstStyle/>
          <a:p>
            <a:pPr marL="0" indent="0">
              <a:buNone/>
            </a:pPr>
            <a:r>
              <a:rPr lang="en-US" sz="11200" b="1" dirty="0">
                <a:latin typeface="Arial" panose="020B0604020202020204" pitchFamily="34" charset="0"/>
                <a:cs typeface="Arial" panose="020B0604020202020204" pitchFamily="34" charset="0"/>
              </a:rPr>
              <a:t>Language-Rich Environment</a:t>
            </a:r>
          </a:p>
          <a:p>
            <a:pPr marL="0" indent="0">
              <a:buNone/>
            </a:pPr>
            <a:endParaRPr lang="en-US" sz="11200" b="1" dirty="0">
              <a:latin typeface="Arial" panose="020B0604020202020204" pitchFamily="34" charset="0"/>
              <a:cs typeface="Arial" panose="020B0604020202020204" pitchFamily="34" charset="0"/>
            </a:endParaRPr>
          </a:p>
          <a:p>
            <a:r>
              <a:rPr lang="en-US" sz="11200" dirty="0">
                <a:latin typeface="Arial" panose="020B0604020202020204" pitchFamily="34" charset="0"/>
                <a:cs typeface="Arial" panose="020B0604020202020204" pitchFamily="34" charset="0"/>
              </a:rPr>
              <a:t>Daily storytelling </a:t>
            </a:r>
          </a:p>
          <a:p>
            <a:r>
              <a:rPr lang="en-US" sz="11200" dirty="0">
                <a:latin typeface="Arial" panose="020B0604020202020204" pitchFamily="34" charset="0"/>
                <a:cs typeface="Arial" panose="020B0604020202020204" pitchFamily="34" charset="0"/>
              </a:rPr>
              <a:t>Singing and rhymes </a:t>
            </a:r>
          </a:p>
          <a:p>
            <a:r>
              <a:rPr lang="en-US" sz="11200" dirty="0">
                <a:latin typeface="Arial" panose="020B0604020202020204" pitchFamily="34" charset="0"/>
                <a:cs typeface="Arial" panose="020B0604020202020204" pitchFamily="34" charset="0"/>
              </a:rPr>
              <a:t>Small group conversations </a:t>
            </a:r>
          </a:p>
          <a:p>
            <a:r>
              <a:rPr lang="en-US" sz="11200" dirty="0">
                <a:latin typeface="Arial" panose="020B0604020202020204" pitchFamily="34" charset="0"/>
                <a:cs typeface="Arial" panose="020B0604020202020204" pitchFamily="34" charset="0"/>
              </a:rPr>
              <a:t>Modelling language</a:t>
            </a:r>
          </a:p>
          <a:p>
            <a:pPr marL="0" indent="0">
              <a:buNone/>
            </a:pPr>
            <a:endParaRPr lang="en-US" dirty="0"/>
          </a:p>
        </p:txBody>
      </p:sp>
      <p:sp>
        <p:nvSpPr>
          <p:cNvPr id="6" name="TextBox 5">
            <a:extLst>
              <a:ext uri="{FF2B5EF4-FFF2-40B4-BE49-F238E27FC236}">
                <a16:creationId xmlns:a16="http://schemas.microsoft.com/office/drawing/2014/main" id="{2CF4C458-82C9-5A8B-8C98-0595D765F15F}"/>
              </a:ext>
            </a:extLst>
          </p:cNvPr>
          <p:cNvSpPr txBox="1"/>
          <p:nvPr/>
        </p:nvSpPr>
        <p:spPr>
          <a:xfrm>
            <a:off x="3601056" y="1929634"/>
            <a:ext cx="3028563" cy="4401205"/>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Social Development</a:t>
            </a:r>
          </a:p>
          <a:p>
            <a:endParaRPr lang="en-US" sz="2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Supported play sessions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Buddy systems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Structured group activities</a:t>
            </a:r>
          </a:p>
        </p:txBody>
      </p:sp>
      <p:sp>
        <p:nvSpPr>
          <p:cNvPr id="7" name="TextBox 6">
            <a:extLst>
              <a:ext uri="{FF2B5EF4-FFF2-40B4-BE49-F238E27FC236}">
                <a16:creationId xmlns:a16="http://schemas.microsoft.com/office/drawing/2014/main" id="{E1A00D93-B9F8-DF4B-EBD3-1A5BDA5810CE}"/>
              </a:ext>
            </a:extLst>
          </p:cNvPr>
          <p:cNvSpPr txBox="1"/>
          <p:nvPr/>
        </p:nvSpPr>
        <p:spPr>
          <a:xfrm>
            <a:off x="6629619" y="1690688"/>
            <a:ext cx="3460917" cy="538609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Multi-Agency Collaboration</a:t>
            </a:r>
          </a:p>
          <a:p>
            <a:endParaRPr lang="en-US" sz="2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Speech and Language Therapist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Health Visitor </a:t>
            </a:r>
          </a:p>
          <a:p>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Family Support Worker </a:t>
            </a:r>
          </a:p>
          <a:p>
            <a:br>
              <a:rPr lang="en-US" dirty="0"/>
            </a:br>
            <a:endParaRPr lang="en-US" dirty="0"/>
          </a:p>
        </p:txBody>
      </p:sp>
      <p:pic>
        <p:nvPicPr>
          <p:cNvPr id="9" name="Picture 8" descr="A profile of a person's head with a brain in the middle&#10;&#10;AI-generated content may be incorrect.">
            <a:extLst>
              <a:ext uri="{FF2B5EF4-FFF2-40B4-BE49-F238E27FC236}">
                <a16:creationId xmlns:a16="http://schemas.microsoft.com/office/drawing/2014/main" id="{19AC00DC-6283-B67A-C73F-AB2B421CD89B}"/>
              </a:ext>
            </a:extLst>
          </p:cNvPr>
          <p:cNvPicPr>
            <a:picLocks noChangeAspect="1"/>
          </p:cNvPicPr>
          <p:nvPr/>
        </p:nvPicPr>
        <p:blipFill>
          <a:blip r:embed="rId2"/>
          <a:stretch>
            <a:fillRect/>
          </a:stretch>
        </p:blipFill>
        <p:spPr>
          <a:xfrm>
            <a:off x="9715500" y="4389120"/>
            <a:ext cx="2476500" cy="2468880"/>
          </a:xfrm>
          <a:prstGeom prst="rect">
            <a:avLst/>
          </a:prstGeom>
        </p:spPr>
      </p:pic>
    </p:spTree>
    <p:extLst>
      <p:ext uri="{BB962C8B-B14F-4D97-AF65-F5344CB8AC3E}">
        <p14:creationId xmlns:p14="http://schemas.microsoft.com/office/powerpoint/2010/main" val="2458316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AA6EF-DB73-4FEB-9C02-864BFDE5EE0B}"/>
              </a:ext>
            </a:extLst>
          </p:cNvPr>
          <p:cNvSpPr>
            <a:spLocks noGrp="1"/>
          </p:cNvSpPr>
          <p:nvPr>
            <p:ph type="title"/>
          </p:nvPr>
        </p:nvSpPr>
        <p:spPr>
          <a:xfrm>
            <a:off x="640080" y="914401"/>
            <a:ext cx="4876801" cy="1569516"/>
          </a:xfrm>
        </p:spPr>
        <p:txBody>
          <a:bodyPr anchor="t">
            <a:normAutofit fontScale="90000"/>
          </a:bodyPr>
          <a:lstStyle/>
          <a:p>
            <a:r>
              <a:rPr lang="en-US" dirty="0">
                <a:latin typeface="Arial" panose="020B0604020202020204" pitchFamily="34" charset="0"/>
                <a:cs typeface="Arial" panose="020B0604020202020204" pitchFamily="34" charset="0"/>
              </a:rPr>
              <a:t>Critical Evaluation of Bowlby's Theory</a:t>
            </a:r>
          </a:p>
        </p:txBody>
      </p:sp>
      <p:sp>
        <p:nvSpPr>
          <p:cNvPr id="3" name="Content Placeholder 2">
            <a:extLst>
              <a:ext uri="{FF2B5EF4-FFF2-40B4-BE49-F238E27FC236}">
                <a16:creationId xmlns:a16="http://schemas.microsoft.com/office/drawing/2014/main" id="{367CDCA9-95B6-7EF4-1464-0C768F532B50}"/>
              </a:ext>
            </a:extLst>
          </p:cNvPr>
          <p:cNvSpPr>
            <a:spLocks noGrp="1"/>
          </p:cNvSpPr>
          <p:nvPr>
            <p:ph idx="1"/>
          </p:nvPr>
        </p:nvSpPr>
        <p:spPr>
          <a:xfrm>
            <a:off x="6400799" y="960119"/>
            <a:ext cx="5130210" cy="5022661"/>
          </a:xfrm>
        </p:spPr>
        <p:txBody>
          <a:bodyPr>
            <a:normAutofit/>
          </a:bodyPr>
          <a:lstStyle/>
          <a:p>
            <a:pPr marL="0" indent="0">
              <a:lnSpc>
                <a:spcPct val="110000"/>
              </a:lnSpc>
              <a:buNone/>
            </a:pPr>
            <a:r>
              <a:rPr lang="en-US" sz="1700" b="1">
                <a:latin typeface="Arial" panose="020B0604020202020204" pitchFamily="34" charset="0"/>
                <a:cs typeface="Arial" panose="020B0604020202020204" pitchFamily="34" charset="0"/>
              </a:rPr>
              <a:t>Strengths</a:t>
            </a:r>
          </a:p>
          <a:p>
            <a:pPr>
              <a:lnSpc>
                <a:spcPct val="110000"/>
              </a:lnSpc>
            </a:pPr>
            <a:r>
              <a:rPr lang="en-US" sz="1700">
                <a:latin typeface="Arial" panose="020B0604020202020204" pitchFamily="34" charset="0"/>
                <a:cs typeface="Arial" panose="020B0604020202020204" pitchFamily="34" charset="0"/>
              </a:rPr>
              <a:t>✓ Highlights importance of early relationships</a:t>
            </a:r>
          </a:p>
          <a:p>
            <a:pPr>
              <a:lnSpc>
                <a:spcPct val="110000"/>
              </a:lnSpc>
            </a:pPr>
            <a:r>
              <a:rPr lang="en-US" sz="1700">
                <a:latin typeface="Arial" panose="020B0604020202020204" pitchFamily="34" charset="0"/>
                <a:cs typeface="Arial" panose="020B0604020202020204" pitchFamily="34" charset="0"/>
              </a:rPr>
              <a:t>✓ Widely used in childcare practice</a:t>
            </a:r>
          </a:p>
          <a:p>
            <a:pPr>
              <a:lnSpc>
                <a:spcPct val="110000"/>
              </a:lnSpc>
            </a:pPr>
            <a:r>
              <a:rPr lang="en-US" sz="1700">
                <a:latin typeface="Arial" panose="020B0604020202020204" pitchFamily="34" charset="0"/>
                <a:cs typeface="Arial" panose="020B0604020202020204" pitchFamily="34" charset="0"/>
              </a:rPr>
              <a:t>✓ Supported by attachment research</a:t>
            </a:r>
          </a:p>
          <a:p>
            <a:pPr marL="0" indent="0">
              <a:lnSpc>
                <a:spcPct val="110000"/>
              </a:lnSpc>
              <a:buNone/>
            </a:pPr>
            <a:r>
              <a:rPr lang="en-US" sz="1700" b="1">
                <a:latin typeface="Arial" panose="020B0604020202020204" pitchFamily="34" charset="0"/>
                <a:cs typeface="Arial" panose="020B0604020202020204" pitchFamily="34" charset="0"/>
              </a:rPr>
              <a:t>Limitations</a:t>
            </a:r>
          </a:p>
          <a:p>
            <a:pPr>
              <a:lnSpc>
                <a:spcPct val="110000"/>
              </a:lnSpc>
            </a:pPr>
            <a:r>
              <a:rPr lang="en-US" sz="1700">
                <a:latin typeface="Arial" panose="020B0604020202020204" pitchFamily="34" charset="0"/>
                <a:cs typeface="Arial" panose="020B0604020202020204" pitchFamily="34" charset="0"/>
              </a:rPr>
              <a:t>✗ Focuses mainly on mothers</a:t>
            </a:r>
          </a:p>
          <a:p>
            <a:pPr>
              <a:lnSpc>
                <a:spcPct val="110000"/>
              </a:lnSpc>
            </a:pPr>
            <a:r>
              <a:rPr lang="en-US" sz="1700">
                <a:latin typeface="Arial" panose="020B0604020202020204" pitchFamily="34" charset="0"/>
                <a:cs typeface="Arial" panose="020B0604020202020204" pitchFamily="34" charset="0"/>
              </a:rPr>
              <a:t>✗ Underestimates wider social influences</a:t>
            </a:r>
          </a:p>
          <a:p>
            <a:pPr>
              <a:lnSpc>
                <a:spcPct val="110000"/>
              </a:lnSpc>
            </a:pPr>
            <a:r>
              <a:rPr lang="en-US" sz="1700">
                <a:latin typeface="Arial" panose="020B0604020202020204" pitchFamily="34" charset="0"/>
                <a:cs typeface="Arial" panose="020B0604020202020204" pitchFamily="34" charset="0"/>
              </a:rPr>
              <a:t>✗ Cultural differences in attachment styles</a:t>
            </a:r>
          </a:p>
          <a:p>
            <a:pPr marL="0" indent="0">
              <a:lnSpc>
                <a:spcPct val="110000"/>
              </a:lnSpc>
              <a:buNone/>
            </a:pPr>
            <a:r>
              <a:rPr lang="en-US" sz="1700" b="1">
                <a:latin typeface="Arial" panose="020B0604020202020204" pitchFamily="34" charset="0"/>
                <a:cs typeface="Arial" panose="020B0604020202020204" pitchFamily="34" charset="0"/>
              </a:rPr>
              <a:t>Relevance to London</a:t>
            </a:r>
          </a:p>
          <a:p>
            <a:pPr>
              <a:lnSpc>
                <a:spcPct val="110000"/>
              </a:lnSpc>
            </a:pPr>
            <a:r>
              <a:rPr lang="en-US" sz="1700">
                <a:latin typeface="Arial" panose="020B0604020202020204" pitchFamily="34" charset="0"/>
                <a:cs typeface="Arial" panose="020B0604020202020204" pitchFamily="34" charset="0"/>
              </a:rPr>
              <a:t>Diverse family structures </a:t>
            </a:r>
          </a:p>
          <a:p>
            <a:pPr>
              <a:lnSpc>
                <a:spcPct val="110000"/>
              </a:lnSpc>
            </a:pPr>
            <a:r>
              <a:rPr lang="en-US" sz="1700">
                <a:latin typeface="Arial" panose="020B0604020202020204" pitchFamily="34" charset="0"/>
                <a:cs typeface="Arial" panose="020B0604020202020204" pitchFamily="34" charset="0"/>
              </a:rPr>
              <a:t>Different cultural approaches to caregiving </a:t>
            </a:r>
          </a:p>
          <a:p>
            <a:pPr>
              <a:lnSpc>
                <a:spcPct val="110000"/>
              </a:lnSpc>
            </a:pPr>
            <a:r>
              <a:rPr lang="en-US" sz="1700">
                <a:latin typeface="Arial" panose="020B0604020202020204" pitchFamily="34" charset="0"/>
                <a:cs typeface="Arial" panose="020B0604020202020204" pitchFamily="34" charset="0"/>
              </a:rPr>
              <a:t>Importance of culturally sensitive practice</a:t>
            </a:r>
          </a:p>
          <a:p>
            <a:pPr>
              <a:lnSpc>
                <a:spcPct val="110000"/>
              </a:lnSpc>
            </a:pPr>
            <a:endParaRPr lang="en-US" sz="1700" dirty="0"/>
          </a:p>
        </p:txBody>
      </p:sp>
      <p:pic>
        <p:nvPicPr>
          <p:cNvPr id="5" name="Picture 4" descr="A person in a suit and tie&#10;&#10;AI-generated content may be incorrect.">
            <a:extLst>
              <a:ext uri="{FF2B5EF4-FFF2-40B4-BE49-F238E27FC236}">
                <a16:creationId xmlns:a16="http://schemas.microsoft.com/office/drawing/2014/main" id="{95472178-32B8-95FA-59BB-0AEF13E49F18}"/>
              </a:ext>
            </a:extLst>
          </p:cNvPr>
          <p:cNvPicPr>
            <a:picLocks noChangeAspect="1"/>
          </p:cNvPicPr>
          <p:nvPr/>
        </p:nvPicPr>
        <p:blipFill>
          <a:blip r:embed="rId2"/>
          <a:stretch>
            <a:fillRect/>
          </a:stretch>
        </p:blipFill>
        <p:spPr>
          <a:xfrm>
            <a:off x="672253" y="2483917"/>
            <a:ext cx="4925721" cy="3203643"/>
          </a:xfrm>
          <a:prstGeom prst="rect">
            <a:avLst/>
          </a:prstGeom>
        </p:spPr>
      </p:pic>
    </p:spTree>
    <p:extLst>
      <p:ext uri="{BB962C8B-B14F-4D97-AF65-F5344CB8AC3E}">
        <p14:creationId xmlns:p14="http://schemas.microsoft.com/office/powerpoint/2010/main" val="3149731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04AC0-5BEB-F34F-8D97-72B55AE39D19}"/>
              </a:ext>
            </a:extLst>
          </p:cNvPr>
          <p:cNvSpPr>
            <a:spLocks noGrp="1"/>
          </p:cNvSpPr>
          <p:nvPr>
            <p:ph type="title"/>
          </p:nvPr>
        </p:nvSpPr>
        <p:spPr>
          <a:xfrm>
            <a:off x="838200" y="556995"/>
            <a:ext cx="10515600" cy="1133693"/>
          </a:xfrm>
        </p:spPr>
        <p:txBody>
          <a:bodyPr>
            <a:normAutofit/>
          </a:bodyPr>
          <a:lstStyle/>
          <a:p>
            <a:r>
              <a:rPr lang="en-US" sz="5200">
                <a:latin typeface="Arial" panose="020B0604020202020204" pitchFamily="34" charset="0"/>
                <a:cs typeface="Arial" panose="020B0604020202020204" pitchFamily="34" charset="0"/>
              </a:rPr>
              <a:t>Conclusion</a:t>
            </a:r>
          </a:p>
        </p:txBody>
      </p:sp>
      <p:graphicFrame>
        <p:nvGraphicFramePr>
          <p:cNvPr id="5" name="Content Placeholder 2">
            <a:extLst>
              <a:ext uri="{FF2B5EF4-FFF2-40B4-BE49-F238E27FC236}">
                <a16:creationId xmlns:a16="http://schemas.microsoft.com/office/drawing/2014/main" id="{811BD798-A803-896B-224B-88DC7F191595}"/>
              </a:ext>
            </a:extLst>
          </p:cNvPr>
          <p:cNvGraphicFramePr>
            <a:graphicFrameLocks noGrp="1"/>
          </p:cNvGraphicFramePr>
          <p:nvPr>
            <p:ph idx="1"/>
            <p:extLst>
              <p:ext uri="{D42A27DB-BD31-4B8C-83A1-F6EECF244321}">
                <p14:modId xmlns:p14="http://schemas.microsoft.com/office/powerpoint/2010/main" val="282855243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6169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5964F-AF20-49F0-7BED-1A70EDDA8B5D}"/>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A6508DC4-B8DE-F56E-9DA6-0EA95773565B}"/>
              </a:ext>
            </a:extLst>
          </p:cNvPr>
          <p:cNvSpPr>
            <a:spLocks noGrp="1"/>
          </p:cNvSpPr>
          <p:nvPr>
            <p:ph idx="1"/>
          </p:nvPr>
        </p:nvSpPr>
        <p:spPr/>
        <p:txBody>
          <a:bodyPr>
            <a:normAutofit fontScale="92500" lnSpcReduction="20000"/>
          </a:bodyPr>
          <a:lstStyle/>
          <a:p>
            <a:r>
              <a:rPr lang="en-US" dirty="0">
                <a:latin typeface="Arial" panose="020B0604020202020204" pitchFamily="34" charset="0"/>
                <a:cs typeface="Arial" panose="020B0604020202020204" pitchFamily="34" charset="0"/>
              </a:rPr>
              <a:t>Bowlby, J. (1969) </a:t>
            </a:r>
            <a:r>
              <a:rPr lang="en-US" i="1" dirty="0">
                <a:latin typeface="Arial" panose="020B0604020202020204" pitchFamily="34" charset="0"/>
                <a:cs typeface="Arial" panose="020B0604020202020204" pitchFamily="34" charset="0"/>
              </a:rPr>
              <a:t>Attachment and Loss: Volume 1. Attachment</a:t>
            </a:r>
            <a:r>
              <a:rPr lang="en-US" dirty="0">
                <a:latin typeface="Arial" panose="020B0604020202020204" pitchFamily="34" charset="0"/>
                <a:cs typeface="Arial" panose="020B0604020202020204" pitchFamily="34" charset="0"/>
              </a:rPr>
              <a:t>. London: Hogarth Press.</a:t>
            </a:r>
          </a:p>
          <a:p>
            <a:r>
              <a:rPr lang="en-US" dirty="0">
                <a:latin typeface="Arial" panose="020B0604020202020204" pitchFamily="34" charset="0"/>
                <a:cs typeface="Arial" panose="020B0604020202020204" pitchFamily="34" charset="0"/>
              </a:rPr>
              <a:t>Bronfenbrenner, U. (1979) </a:t>
            </a:r>
            <a:r>
              <a:rPr lang="en-US" i="1" dirty="0">
                <a:latin typeface="Arial" panose="020B0604020202020204" pitchFamily="34" charset="0"/>
                <a:cs typeface="Arial" panose="020B0604020202020204" pitchFamily="34" charset="0"/>
              </a:rPr>
              <a:t>The Ecology of Human Development</a:t>
            </a:r>
            <a:r>
              <a:rPr lang="en-US" dirty="0">
                <a:latin typeface="Arial" panose="020B0604020202020204" pitchFamily="34" charset="0"/>
                <a:cs typeface="Arial" panose="020B0604020202020204" pitchFamily="34" charset="0"/>
              </a:rPr>
              <a:t>. Cambridge, MA: Harvard University Press.</a:t>
            </a:r>
          </a:p>
          <a:p>
            <a:r>
              <a:rPr lang="en-US" dirty="0">
                <a:latin typeface="Arial" panose="020B0604020202020204" pitchFamily="34" charset="0"/>
                <a:cs typeface="Arial" panose="020B0604020202020204" pitchFamily="34" charset="0"/>
              </a:rPr>
              <a:t>Howe, D. (2011) </a:t>
            </a:r>
            <a:r>
              <a:rPr lang="en-US" i="1" dirty="0">
                <a:latin typeface="Arial" panose="020B0604020202020204" pitchFamily="34" charset="0"/>
                <a:cs typeface="Arial" panose="020B0604020202020204" pitchFamily="34" charset="0"/>
              </a:rPr>
              <a:t>Attachment Across the </a:t>
            </a:r>
            <a:r>
              <a:rPr lang="en-US" i="1" dirty="0" err="1">
                <a:latin typeface="Arial" panose="020B0604020202020204" pitchFamily="34" charset="0"/>
                <a:cs typeface="Arial" panose="020B0604020202020204" pitchFamily="34" charset="0"/>
              </a:rPr>
              <a:t>Lifecourse</a:t>
            </a:r>
            <a:r>
              <a:rPr lang="en-US" dirty="0">
                <a:latin typeface="Arial" panose="020B0604020202020204" pitchFamily="34" charset="0"/>
                <a:cs typeface="Arial" panose="020B0604020202020204" pitchFamily="34" charset="0"/>
              </a:rPr>
              <a:t>. Basingstoke: Palgrave Macmillan.</a:t>
            </a:r>
          </a:p>
          <a:p>
            <a:r>
              <a:rPr lang="en-US" dirty="0">
                <a:latin typeface="Arial" panose="020B0604020202020204" pitchFamily="34" charset="0"/>
                <a:cs typeface="Arial" panose="020B0604020202020204" pitchFamily="34" charset="0"/>
              </a:rPr>
              <a:t>Murray, L. and Cooper, P. (1997) </a:t>
            </a:r>
            <a:r>
              <a:rPr lang="en-US" i="1" dirty="0">
                <a:latin typeface="Arial" panose="020B0604020202020204" pitchFamily="34" charset="0"/>
                <a:cs typeface="Arial" panose="020B0604020202020204" pitchFamily="34" charset="0"/>
              </a:rPr>
              <a:t>Postpartum Depression and Child Development</a:t>
            </a:r>
            <a:r>
              <a:rPr lang="en-US" dirty="0">
                <a:latin typeface="Arial" panose="020B0604020202020204" pitchFamily="34" charset="0"/>
                <a:cs typeface="Arial" panose="020B0604020202020204" pitchFamily="34" charset="0"/>
              </a:rPr>
              <a:t>. New York: Guilford Press.</a:t>
            </a:r>
          </a:p>
          <a:p>
            <a:r>
              <a:rPr lang="en-US" dirty="0">
                <a:latin typeface="Arial" panose="020B0604020202020204" pitchFamily="34" charset="0"/>
                <a:cs typeface="Arial" panose="020B0604020202020204" pitchFamily="34" charset="0"/>
              </a:rPr>
              <a:t>Ainsworth, M.D.S. et al. (1978) </a:t>
            </a:r>
            <a:r>
              <a:rPr lang="en-US" i="1" dirty="0">
                <a:latin typeface="Arial" panose="020B0604020202020204" pitchFamily="34" charset="0"/>
                <a:cs typeface="Arial" panose="020B0604020202020204" pitchFamily="34" charset="0"/>
              </a:rPr>
              <a:t>Patterns of Attachment</a:t>
            </a:r>
            <a:r>
              <a:rPr lang="en-US" dirty="0">
                <a:latin typeface="Arial" panose="020B0604020202020204" pitchFamily="34" charset="0"/>
                <a:cs typeface="Arial" panose="020B0604020202020204" pitchFamily="34" charset="0"/>
              </a:rPr>
              <a:t>. Hillsdale, NJ: Erlbaum.</a:t>
            </a:r>
          </a:p>
          <a:p>
            <a:r>
              <a:rPr lang="en-US" dirty="0">
                <a:latin typeface="Arial" panose="020B0604020202020204" pitchFamily="34" charset="0"/>
                <a:cs typeface="Arial" panose="020B0604020202020204" pitchFamily="34" charset="0"/>
              </a:rPr>
              <a:t>Prior, V. and Glaser, D. (2006) </a:t>
            </a:r>
            <a:r>
              <a:rPr lang="en-US" i="1" dirty="0">
                <a:latin typeface="Arial" panose="020B0604020202020204" pitchFamily="34" charset="0"/>
                <a:cs typeface="Arial" panose="020B0604020202020204" pitchFamily="34" charset="0"/>
              </a:rPr>
              <a:t>Understanding Attachment and Attachment Disorders</a:t>
            </a:r>
            <a:r>
              <a:rPr lang="en-US" dirty="0">
                <a:latin typeface="Arial" panose="020B0604020202020204" pitchFamily="34" charset="0"/>
                <a:cs typeface="Arial" panose="020B0604020202020204" pitchFamily="34" charset="0"/>
              </a:rPr>
              <a:t>. London: Jessica Kingsley Publishers.</a:t>
            </a:r>
          </a:p>
          <a:p>
            <a:endParaRPr lang="en-US" dirty="0"/>
          </a:p>
        </p:txBody>
      </p:sp>
    </p:spTree>
    <p:extLst>
      <p:ext uri="{BB962C8B-B14F-4D97-AF65-F5344CB8AC3E}">
        <p14:creationId xmlns:p14="http://schemas.microsoft.com/office/powerpoint/2010/main" val="35668835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20350</TotalTime>
  <Words>639</Words>
  <Application>Microsoft Macintosh PowerPoint</Application>
  <PresentationFormat>Widescreen</PresentationFormat>
  <Paragraphs>138</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Applying Bowlby's Attachment Theory to Isaac's Development</vt:lpstr>
      <vt:lpstr>Introduction to Isaac  </vt:lpstr>
      <vt:lpstr>Introduction to Bowlby's Attachment Theory  </vt:lpstr>
      <vt:lpstr>Main Assumptions of the Theory</vt:lpstr>
      <vt:lpstr>Applying the Theory to Isaac</vt:lpstr>
      <vt:lpstr>Impact of Disrupted Childcare    </vt:lpstr>
      <vt:lpstr>Nature and Nurture</vt:lpstr>
      <vt:lpstr>Theory-Informed Support Plan</vt:lpstr>
      <vt:lpstr>Language and Social Development Support</vt:lpstr>
      <vt:lpstr>Critical Evaluation of Bowlby's Theory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Gabriela Alves Harissis (2509668)</dc:creator>
  <cp:lastModifiedBy>Gabriela Alves Harissis (2509668)</cp:lastModifiedBy>
  <cp:revision>4</cp:revision>
  <dcterms:created xsi:type="dcterms:W3CDTF">2026-06-23T08:26:41Z</dcterms:created>
  <dcterms:modified xsi:type="dcterms:W3CDTF">2026-07-07T11:36:53Z</dcterms:modified>
</cp:coreProperties>
</file>