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34" r:id="rId3"/>
    <p:sldMasterId id="2147483746" r:id="rId4"/>
    <p:sldMasterId id="2147483770" r:id="rId5"/>
  </p:sldMasterIdLst>
  <p:notesMasterIdLst>
    <p:notesMasterId r:id="rId41"/>
  </p:notesMasterIdLst>
  <p:sldIdLst>
    <p:sldId id="280" r:id="rId6"/>
    <p:sldId id="323" r:id="rId7"/>
    <p:sldId id="257" r:id="rId8"/>
    <p:sldId id="279" r:id="rId9"/>
    <p:sldId id="327" r:id="rId10"/>
    <p:sldId id="341" r:id="rId11"/>
    <p:sldId id="324" r:id="rId12"/>
    <p:sldId id="282" r:id="rId13"/>
    <p:sldId id="330" r:id="rId14"/>
    <p:sldId id="332" r:id="rId15"/>
    <p:sldId id="328" r:id="rId16"/>
    <p:sldId id="331" r:id="rId17"/>
    <p:sldId id="343" r:id="rId18"/>
    <p:sldId id="265" r:id="rId19"/>
    <p:sldId id="259" r:id="rId20"/>
    <p:sldId id="273" r:id="rId21"/>
    <p:sldId id="260" r:id="rId22"/>
    <p:sldId id="344" r:id="rId23"/>
    <p:sldId id="334" r:id="rId24"/>
    <p:sldId id="292" r:id="rId25"/>
    <p:sldId id="261" r:id="rId26"/>
    <p:sldId id="272" r:id="rId27"/>
    <p:sldId id="276" r:id="rId28"/>
    <p:sldId id="342" r:id="rId29"/>
    <p:sldId id="262" r:id="rId30"/>
    <p:sldId id="297" r:id="rId31"/>
    <p:sldId id="298" r:id="rId32"/>
    <p:sldId id="278" r:id="rId33"/>
    <p:sldId id="267" r:id="rId34"/>
    <p:sldId id="271" r:id="rId35"/>
    <p:sldId id="335" r:id="rId36"/>
    <p:sldId id="338" r:id="rId37"/>
    <p:sldId id="336" r:id="rId38"/>
    <p:sldId id="337" r:id="rId39"/>
    <p:sldId id="339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5CA9D0-C541-88D8-16B0-CD76F9977261}" v="83" dt="2023-09-19T12:54:38.040"/>
    <p1510:client id="{58D59C2A-66DB-1A2E-3A27-8A7D3BB9E6D5}" v="25" dt="2023-09-19T10:06:06.012"/>
    <p1510:client id="{CF923604-98E5-20D8-006B-D8529B3837E8}" v="95" dt="2023-09-19T15:29:45.0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>
      <p:cViewPr varScale="1">
        <p:scale>
          <a:sx n="62" d="100"/>
          <a:sy n="62" d="100"/>
        </p:scale>
        <p:origin x="1424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S::mike.durke@uwtsd.ac.uk::0c974ed1-fc60-4471-bc87-793b58cadcc1" providerId="AD" clId="Web-{CF923604-98E5-20D8-006B-D8529B3837E8}"/>
    <pc:docChg chg="modSld">
      <pc:chgData name="Mike Durke" userId="S::mike.durke@uwtsd.ac.uk::0c974ed1-fc60-4471-bc87-793b58cadcc1" providerId="AD" clId="Web-{CF923604-98E5-20D8-006B-D8529B3837E8}" dt="2023-09-19T15:29:31.200" v="58" actId="20577"/>
      <pc:docMkLst>
        <pc:docMk/>
      </pc:docMkLst>
      <pc:sldChg chg="modSp">
        <pc:chgData name="Mike Durke" userId="S::mike.durke@uwtsd.ac.uk::0c974ed1-fc60-4471-bc87-793b58cadcc1" providerId="AD" clId="Web-{CF923604-98E5-20D8-006B-D8529B3837E8}" dt="2023-09-19T15:29:31.200" v="58" actId="20577"/>
        <pc:sldMkLst>
          <pc:docMk/>
          <pc:sldMk cId="1913254309" sldId="343"/>
        </pc:sldMkLst>
        <pc:spChg chg="mod">
          <ac:chgData name="Mike Durke" userId="S::mike.durke@uwtsd.ac.uk::0c974ed1-fc60-4471-bc87-793b58cadcc1" providerId="AD" clId="Web-{CF923604-98E5-20D8-006B-D8529B3837E8}" dt="2023-09-19T15:29:31.200" v="58" actId="20577"/>
          <ac:spMkLst>
            <pc:docMk/>
            <pc:sldMk cId="1913254309" sldId="343"/>
            <ac:spMk id="3" creationId="{00000000-0000-0000-0000-000000000000}"/>
          </ac:spMkLst>
        </pc:spChg>
        <pc:spChg chg="mod">
          <ac:chgData name="Mike Durke" userId="S::mike.durke@uwtsd.ac.uk::0c974ed1-fc60-4471-bc87-793b58cadcc1" providerId="AD" clId="Web-{CF923604-98E5-20D8-006B-D8529B3837E8}" dt="2023-09-19T15:27:01.034" v="20" actId="20577"/>
          <ac:spMkLst>
            <pc:docMk/>
            <pc:sldMk cId="1913254309" sldId="343"/>
            <ac:spMk id="6" creationId="{00000000-0000-0000-0000-000000000000}"/>
          </ac:spMkLst>
        </pc:spChg>
      </pc:sldChg>
    </pc:docChg>
  </pc:docChgLst>
  <pc:docChgLst>
    <pc:chgData name="Mike Durke" userId="S::mike.durke@uwtsd.ac.uk::0c974ed1-fc60-4471-bc87-793b58cadcc1" providerId="AD" clId="Web-{0C5CA9D0-C541-88D8-16B0-CD76F9977261}"/>
    <pc:docChg chg="modSld">
      <pc:chgData name="Mike Durke" userId="S::mike.durke@uwtsd.ac.uk::0c974ed1-fc60-4471-bc87-793b58cadcc1" providerId="AD" clId="Web-{0C5CA9D0-C541-88D8-16B0-CD76F9977261}" dt="2023-09-19T12:54:36.790" v="44" actId="20577"/>
      <pc:docMkLst>
        <pc:docMk/>
      </pc:docMkLst>
      <pc:sldChg chg="addSp delSp modSp">
        <pc:chgData name="Mike Durke" userId="S::mike.durke@uwtsd.ac.uk::0c974ed1-fc60-4471-bc87-793b58cadcc1" providerId="AD" clId="Web-{0C5CA9D0-C541-88D8-16B0-CD76F9977261}" dt="2023-09-19T12:53:15.238" v="3" actId="1076"/>
        <pc:sldMkLst>
          <pc:docMk/>
          <pc:sldMk cId="1218190942" sldId="330"/>
        </pc:sldMkLst>
        <pc:picChg chg="add mod">
          <ac:chgData name="Mike Durke" userId="S::mike.durke@uwtsd.ac.uk::0c974ed1-fc60-4471-bc87-793b58cadcc1" providerId="AD" clId="Web-{0C5CA9D0-C541-88D8-16B0-CD76F9977261}" dt="2023-09-19T12:53:15.238" v="3" actId="1076"/>
          <ac:picMkLst>
            <pc:docMk/>
            <pc:sldMk cId="1218190942" sldId="330"/>
            <ac:picMk id="2" creationId="{25008547-E8DC-7E50-7B66-E3C54D46394E}"/>
          </ac:picMkLst>
        </pc:picChg>
        <pc:picChg chg="del">
          <ac:chgData name="Mike Durke" userId="S::mike.durke@uwtsd.ac.uk::0c974ed1-fc60-4471-bc87-793b58cadcc1" providerId="AD" clId="Web-{0C5CA9D0-C541-88D8-16B0-CD76F9977261}" dt="2023-09-19T12:52:54.830" v="0"/>
          <ac:picMkLst>
            <pc:docMk/>
            <pc:sldMk cId="1218190942" sldId="330"/>
            <ac:picMk id="4" creationId="{68B658FE-A850-427F-92D0-8E2EDDEBB7C1}"/>
          </ac:picMkLst>
        </pc:picChg>
      </pc:sldChg>
      <pc:sldChg chg="modSp">
        <pc:chgData name="Mike Durke" userId="S::mike.durke@uwtsd.ac.uk::0c974ed1-fc60-4471-bc87-793b58cadcc1" providerId="AD" clId="Web-{0C5CA9D0-C541-88D8-16B0-CD76F9977261}" dt="2023-09-19T12:54:36.790" v="44" actId="20577"/>
        <pc:sldMkLst>
          <pc:docMk/>
          <pc:sldMk cId="86165568" sldId="331"/>
        </pc:sldMkLst>
        <pc:spChg chg="mod">
          <ac:chgData name="Mike Durke" userId="S::mike.durke@uwtsd.ac.uk::0c974ed1-fc60-4471-bc87-793b58cadcc1" providerId="AD" clId="Web-{0C5CA9D0-C541-88D8-16B0-CD76F9977261}" dt="2023-09-19T12:54:36.790" v="44" actId="20577"/>
          <ac:spMkLst>
            <pc:docMk/>
            <pc:sldMk cId="86165568" sldId="331"/>
            <ac:spMk id="3" creationId="{B3C295B5-CD66-46D9-96F0-5D720A8D0922}"/>
          </ac:spMkLst>
        </pc:spChg>
      </pc:sldChg>
    </pc:docChg>
  </pc:docChgLst>
  <pc:docChgLst>
    <pc:chgData name="Mike Durke" userId="S::mike.durke@uwtsd.ac.uk::0c974ed1-fc60-4471-bc87-793b58cadcc1" providerId="AD" clId="Web-{58D59C2A-66DB-1A2E-3A27-8A7D3BB9E6D5}"/>
    <pc:docChg chg="modSld">
      <pc:chgData name="Mike Durke" userId="S::mike.durke@uwtsd.ac.uk::0c974ed1-fc60-4471-bc87-793b58cadcc1" providerId="AD" clId="Web-{58D59C2A-66DB-1A2E-3A27-8A7D3BB9E6D5}" dt="2023-09-19T10:06:06.012" v="21" actId="1076"/>
      <pc:docMkLst>
        <pc:docMk/>
      </pc:docMkLst>
      <pc:sldChg chg="modSp">
        <pc:chgData name="Mike Durke" userId="S::mike.durke@uwtsd.ac.uk::0c974ed1-fc60-4471-bc87-793b58cadcc1" providerId="AD" clId="Web-{58D59C2A-66DB-1A2E-3A27-8A7D3BB9E6D5}" dt="2023-09-19T10:02:56.476" v="3" actId="20577"/>
        <pc:sldMkLst>
          <pc:docMk/>
          <pc:sldMk cId="3454557185" sldId="280"/>
        </pc:sldMkLst>
        <pc:spChg chg="mod">
          <ac:chgData name="Mike Durke" userId="S::mike.durke@uwtsd.ac.uk::0c974ed1-fc60-4471-bc87-793b58cadcc1" providerId="AD" clId="Web-{58D59C2A-66DB-1A2E-3A27-8A7D3BB9E6D5}" dt="2023-09-19T10:02:56.476" v="3" actId="20577"/>
          <ac:spMkLst>
            <pc:docMk/>
            <pc:sldMk cId="3454557185" sldId="280"/>
            <ac:spMk id="4" creationId="{00000000-0000-0000-0000-000000000000}"/>
          </ac:spMkLst>
        </pc:spChg>
      </pc:sldChg>
      <pc:sldChg chg="modSp">
        <pc:chgData name="Mike Durke" userId="S::mike.durke@uwtsd.ac.uk::0c974ed1-fc60-4471-bc87-793b58cadcc1" providerId="AD" clId="Web-{58D59C2A-66DB-1A2E-3A27-8A7D3BB9E6D5}" dt="2023-09-19T10:04:20.384" v="14" actId="1076"/>
        <pc:sldMkLst>
          <pc:docMk/>
          <pc:sldMk cId="248568785" sldId="323"/>
        </pc:sldMkLst>
        <pc:spChg chg="mod">
          <ac:chgData name="Mike Durke" userId="S::mike.durke@uwtsd.ac.uk::0c974ed1-fc60-4471-bc87-793b58cadcc1" providerId="AD" clId="Web-{58D59C2A-66DB-1A2E-3A27-8A7D3BB9E6D5}" dt="2023-09-19T10:04:20.384" v="14" actId="1076"/>
          <ac:spMkLst>
            <pc:docMk/>
            <pc:sldMk cId="248568785" sldId="323"/>
            <ac:spMk id="2" creationId="{4E8213F0-8B51-4C52-936B-8F99C4A519A2}"/>
          </ac:spMkLst>
        </pc:spChg>
        <pc:spChg chg="mod">
          <ac:chgData name="Mike Durke" userId="S::mike.durke@uwtsd.ac.uk::0c974ed1-fc60-4471-bc87-793b58cadcc1" providerId="AD" clId="Web-{58D59C2A-66DB-1A2E-3A27-8A7D3BB9E6D5}" dt="2023-09-19T10:04:17.884" v="13" actId="14100"/>
          <ac:spMkLst>
            <pc:docMk/>
            <pc:sldMk cId="248568785" sldId="323"/>
            <ac:spMk id="3" creationId="{AA46D08A-7203-4C77-BD32-0C95A01ADCBD}"/>
          </ac:spMkLst>
        </pc:spChg>
      </pc:sldChg>
      <pc:sldChg chg="addSp delSp modSp">
        <pc:chgData name="Mike Durke" userId="S::mike.durke@uwtsd.ac.uk::0c974ed1-fc60-4471-bc87-793b58cadcc1" providerId="AD" clId="Web-{58D59C2A-66DB-1A2E-3A27-8A7D3BB9E6D5}" dt="2023-09-19T10:06:06.012" v="21" actId="1076"/>
        <pc:sldMkLst>
          <pc:docMk/>
          <pc:sldMk cId="2266277247" sldId="327"/>
        </pc:sldMkLst>
        <pc:spChg chg="del">
          <ac:chgData name="Mike Durke" userId="S::mike.durke@uwtsd.ac.uk::0c974ed1-fc60-4471-bc87-793b58cadcc1" providerId="AD" clId="Web-{58D59C2A-66DB-1A2E-3A27-8A7D3BB9E6D5}" dt="2023-09-19T10:04:43.760" v="16"/>
          <ac:spMkLst>
            <pc:docMk/>
            <pc:sldMk cId="2266277247" sldId="327"/>
            <ac:spMk id="4" creationId="{EE97A15B-C16F-4452-B221-04BA6B05B88F}"/>
          </ac:spMkLst>
        </pc:spChg>
        <pc:spChg chg="mod">
          <ac:chgData name="Mike Durke" userId="S::mike.durke@uwtsd.ac.uk::0c974ed1-fc60-4471-bc87-793b58cadcc1" providerId="AD" clId="Web-{58D59C2A-66DB-1A2E-3A27-8A7D3BB9E6D5}" dt="2023-09-19T10:04:53.838" v="18" actId="14100"/>
          <ac:spMkLst>
            <pc:docMk/>
            <pc:sldMk cId="2266277247" sldId="327"/>
            <ac:spMk id="5" creationId="{4C8EDE2F-0CE9-4B4C-B963-3690864D16C2}"/>
          </ac:spMkLst>
        </pc:spChg>
        <pc:picChg chg="add mod">
          <ac:chgData name="Mike Durke" userId="S::mike.durke@uwtsd.ac.uk::0c974ed1-fc60-4471-bc87-793b58cadcc1" providerId="AD" clId="Web-{58D59C2A-66DB-1A2E-3A27-8A7D3BB9E6D5}" dt="2023-09-19T10:06:06.012" v="21" actId="1076"/>
          <ac:picMkLst>
            <pc:docMk/>
            <pc:sldMk cId="2266277247" sldId="327"/>
            <ac:picMk id="2" creationId="{A79B4709-1255-9632-251E-76F22A53175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19/09/2023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19/09/2023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19/09/2023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71CB-1A9C-4C67-81A7-488362A0C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6EC36-ECBD-4DE1-BDD6-E2CD51666E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7955E-B990-4CC4-BC9D-D85AF1644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6E0E0-5D72-40F4-839C-BBBBDFD1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08722-11DA-489E-9D22-B35E7B017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63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C748-69BB-4FC5-9A97-EA302DD9F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C4DE1-677F-4446-8181-469367643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8B553-58B4-42CC-BAD6-212E79020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0D54DC-BE80-4F12-81A6-6A13729C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10F76-D04B-4957-9942-C03E9EA05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0823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D86E2-0977-4987-95C8-851602FFF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9F09D-1D50-4485-848E-902E8696E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761AB-F347-43E2-B563-593EC619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5F77-1C57-4E31-882F-B1EF6B55F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623F-487F-49F2-81E6-94E6A401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1640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2C3DC-6F16-41EC-95F8-883EEF7E9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D8DC-C035-43AC-9AAA-FDA4B1B48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EE877-1344-444B-A2DD-8601E1EF9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D054A-1ED3-434C-BE69-83DDAEA1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9F6FB-18D4-45F6-95BD-2888BC9E1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BE8A0-99BE-4EF6-B946-91502283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042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6E9EC-60A3-43BB-AB6D-3CA06D8D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3CEE7-9B5B-4B8D-B3A5-CA99D4D58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2433B-A42C-4B86-B612-48026A90B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0F00E9-E20E-4738-BF8C-F1A350A3D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4DEE8-C331-4A37-9A51-281B111AE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9A5AF-6045-4517-BCEC-BD09876A2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A5CB32-48A0-4736-9EE6-967AD9C3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1CA874-A2CA-4362-B43B-D4B5C5759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44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60C69-C43A-451D-BE8D-E12A29A5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67445-6F44-4019-830C-02F79E47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4E629E-DEFD-4F1B-A616-69A887BB6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7853-90C4-4BFA-AF04-DDA0CCBB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406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7F638B-4809-45E4-B7D4-1B31F6D68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0A3C38-94CF-48CF-88EB-C71E47B94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D3B14-74AB-4BEF-B253-5BA7D017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735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2903-C9B0-496B-BC71-E96C4DB0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0C66-0DB7-4503-AF11-7D2FACB06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453CF-6D41-4A5C-9C5C-E5B1E27995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74E52-CFAC-49D5-998C-05C3910A4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09714-A8AA-4751-B2DD-04AF5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7617F-45FE-4BF7-8C81-B5E4C69E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0240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E339B-1431-4ED5-A886-2EA5AB4A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D6391-B944-4E7F-9DA6-83C1437D25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2AC6E8-4A03-4447-9B8D-F425CDE07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9E055-901A-4E5F-940F-FCD72CE72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08749-877D-4BB8-8B99-60365C7FC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2FD37-290C-4496-933C-36D38E43C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037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AE7CB-FBC5-492E-9A60-B829AC78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ED599-F2AB-4BED-A964-90F279FD9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79410-A174-491C-A7F2-9EB3B0F1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8D64E-527B-46DC-9A08-9D3F9FBB6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94539-E8D2-4510-B02E-1C46C0AD0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0390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5B804-2F4B-4FB8-9724-88223A63EE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AD5AF-2D04-4142-BAA7-4E6072200C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0FDD2-4AE7-480F-8F0F-9EE00345F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6FE0A-B5BC-4406-8D99-14835C95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93DC4-24A3-4D02-9051-A050BD45C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413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2810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9684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0911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9658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4545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3212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5225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612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785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20098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223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57947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700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8822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3738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23464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763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3021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063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1833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72997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65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33A1A-3F29-4515-AA38-8651B048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21459-BC3C-429B-9969-A374A3325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E6070-17EC-403B-8223-8B7C84040D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7B8EA-6501-4F89-997E-15D86D42446A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B6B5D-C1B0-4874-9732-AE87BB4A9B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52E79-34BA-4C7C-9496-AAAEF08F7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9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89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19/09/2023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8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issuu.com/trinitysaintdavid/docs/uwtsd-mini-guide-2021_b9f9a7d476144f/1?ff" TargetMode="Externa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a.org/" TargetMode="External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organisations" TargetMode="External"/><Relationship Id="rId4" Type="http://schemas.openxmlformats.org/officeDocument/2006/relationships/hyperlink" Target="https://www.bps.org.uk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2132856"/>
            <a:ext cx="6688863" cy="237626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BMPS4011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Behavioural 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Dynamics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323528" y="4725144"/>
            <a:ext cx="3744416" cy="10801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2023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3887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Welcome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929624"/>
            <a:ext cx="4038600" cy="3659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 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5008240" y="1844824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5008240" y="5050843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https://youtu.be/h8OJ3X_k5AQ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609600" y="1844824"/>
            <a:ext cx="8229600" cy="4104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5400" dirty="0" err="1">
                <a:solidFill>
                  <a:schemeClr val="tx1"/>
                </a:solidFill>
                <a:latin typeface="Arial"/>
              </a:rPr>
              <a:t>Behavioural</a:t>
            </a:r>
            <a:r>
              <a:rPr lang="en-US" sz="5400" dirty="0">
                <a:solidFill>
                  <a:schemeClr val="tx1"/>
                </a:solidFill>
                <a:latin typeface="Arial"/>
              </a:rPr>
              <a:t> Dynamics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BMPS4011</a:t>
            </a:r>
          </a:p>
          <a:p>
            <a:pPr lvl="0" algn="ctr">
              <a:buClr>
                <a:srgbClr val="93A299"/>
              </a:buClr>
              <a:defRPr/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32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endParaRPr lang="en-GB" sz="2000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12280"/>
            <a:ext cx="8229600" cy="2249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Email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Mike.durke@uwtsd.ac.uk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Repeated because it is so important!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Website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3"/>
              </a:rPr>
              <a:t>www.mikedurke.co.uk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Picture 1" descr="A person with glasses and fingers with smiley faces on them&#10;&#10;Description automatically generated">
            <a:extLst>
              <a:ext uri="{FF2B5EF4-FFF2-40B4-BE49-F238E27FC236}">
                <a16:creationId xmlns:a16="http://schemas.microsoft.com/office/drawing/2014/main" id="{A79B4709-1255-9632-251E-76F22A5317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3056" y="2550559"/>
            <a:ext cx="5548291" cy="3134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27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1979712" y="5182474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https://democracy.swansea.gov.uk/mgUserInfo.aspx?UID=392&amp;LLL=-1</a:t>
            </a:r>
            <a:r>
              <a:rPr lang="en-GB" sz="1400" dirty="0"/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755576" y="2175150"/>
            <a:ext cx="6696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Swansea Council website contains a huge amount of information relating to a very wide range of public service provision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445" y="1988088"/>
            <a:ext cx="1563397" cy="21887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How can I help you?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413DB-4F5E-412E-AEF0-91B30F4F8A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Teaching, guiding, mentoring, coaching so you secure pass marks for assignment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Identify and help to reach potential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Experience means I have failed a lot and learned from the experience!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If I had a time machine, I could help the young me, avoid falling into so many potholes in the road!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References and career support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7FFC9D-0569-4E7E-BF28-AF7DA66C7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98" r="25705" b="-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0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Timetables &amp; Teaching</a:t>
            </a:r>
          </a:p>
          <a:p>
            <a:pPr marL="0" indent="0" algn="ctr">
              <a:buNone/>
            </a:pPr>
            <a:r>
              <a:rPr lang="en-GB" sz="4800" b="1" dirty="0"/>
              <a:t>On the Hwb</a:t>
            </a:r>
          </a:p>
          <a:p>
            <a:pPr marL="0" indent="0" algn="ctr">
              <a:buNone/>
            </a:pPr>
            <a:r>
              <a:rPr lang="en-GB" sz="4800" b="1" dirty="0"/>
              <a:t>Always access there</a:t>
            </a:r>
          </a:p>
          <a:p>
            <a:pPr marL="0" indent="0" algn="ctr">
              <a:buNone/>
            </a:pPr>
            <a:r>
              <a:rPr lang="en-GB" sz="4800" b="1" dirty="0"/>
              <a:t>Download the app</a:t>
            </a:r>
          </a:p>
          <a:p>
            <a:pPr marL="0" indent="0" algn="ctr">
              <a:buNone/>
            </a:pPr>
            <a:r>
              <a:rPr lang="en-GB" sz="4800" b="1" dirty="0"/>
              <a:t>Ensure your </a:t>
            </a:r>
            <a:r>
              <a:rPr lang="en-GB" sz="4800" b="1" dirty="0" err="1"/>
              <a:t>uwtsd</a:t>
            </a:r>
            <a:r>
              <a:rPr lang="en-GB" sz="4800" b="1" dirty="0"/>
              <a:t> email is working correctly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41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C72F99E-4C37-40A9-A753-C5F8FD023062}"/>
              </a:ext>
            </a:extLst>
          </p:cNvPr>
          <p:cNvSpPr txBox="1"/>
          <p:nvPr/>
        </p:nvSpPr>
        <p:spPr>
          <a:xfrm>
            <a:off x="2823163" y="6178947"/>
            <a:ext cx="3497674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350" dirty="0">
                <a:solidFill>
                  <a:srgbClr val="007542"/>
                </a:solidFill>
                <a:latin typeface="helvetica neue"/>
                <a:hlinkClick r:id="rId2"/>
              </a:rPr>
              <a:t>https://issuu.com/trinitysaintdavid/docs/uwtsd-mini-guide-2021_b9f9a7d476144f/1?ff</a:t>
            </a:r>
            <a:r>
              <a:rPr lang="en-GB" sz="1350" dirty="0">
                <a:solidFill>
                  <a:srgbClr val="007542"/>
                </a:solidFill>
                <a:latin typeface="helvetica neue"/>
              </a:rPr>
              <a:t> </a:t>
            </a: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 descr="UWTSD | Request an Undergraduate Prospectus 2024">
            <a:extLst>
              <a:ext uri="{FF2B5EF4-FFF2-40B4-BE49-F238E27FC236}">
                <a16:creationId xmlns:a16="http://schemas.microsoft.com/office/drawing/2014/main" id="{25008547-E8DC-7E50-7B66-E3C54D463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4884" y="684843"/>
            <a:ext cx="5954232" cy="5243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190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E8555DB-1F16-4B1B-87E0-013502A94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48" y="420096"/>
            <a:ext cx="8393304" cy="55806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3C45E11-8D4E-4361-90AB-FDD3E4871DC4}"/>
              </a:ext>
            </a:extLst>
          </p:cNvPr>
          <p:cNvSpPr/>
          <p:nvPr/>
        </p:nvSpPr>
        <p:spPr>
          <a:xfrm>
            <a:off x="542829" y="4521739"/>
            <a:ext cx="3771900" cy="9318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First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4 – Foundation &amp; skills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2A972F-50B5-4792-BB6A-0CBDB740F758}"/>
              </a:ext>
            </a:extLst>
          </p:cNvPr>
          <p:cNvSpPr/>
          <p:nvPr/>
        </p:nvSpPr>
        <p:spPr>
          <a:xfrm>
            <a:off x="1829536" y="3509421"/>
            <a:ext cx="3771900" cy="93189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Second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5 – Consolidate &amp; build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A80707-DB09-43C4-974C-0FF53B2C7BD1}"/>
              </a:ext>
            </a:extLst>
          </p:cNvPr>
          <p:cNvSpPr/>
          <p:nvPr/>
        </p:nvSpPr>
        <p:spPr>
          <a:xfrm>
            <a:off x="3176168" y="2497102"/>
            <a:ext cx="3771900" cy="93189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Third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6 - Graduation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0B4244-7954-4294-9C98-50C9BD48C047}"/>
              </a:ext>
            </a:extLst>
          </p:cNvPr>
          <p:cNvSpPr/>
          <p:nvPr/>
        </p:nvSpPr>
        <p:spPr>
          <a:xfrm>
            <a:off x="4878461" y="1484784"/>
            <a:ext cx="3771900" cy="93189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Level 7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Postgraduate studies (masters)</a:t>
            </a:r>
          </a:p>
        </p:txBody>
      </p:sp>
    </p:spTree>
    <p:extLst>
      <p:ext uri="{BB962C8B-B14F-4D97-AF65-F5344CB8AC3E}">
        <p14:creationId xmlns:p14="http://schemas.microsoft.com/office/powerpoint/2010/main" val="298664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4E8240-E498-414B-A868-0862BD1F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897" y="2564904"/>
            <a:ext cx="4038600" cy="2302001"/>
          </a:xfrm>
          <a:prstGeom prst="rect">
            <a:avLst/>
          </a:prstGeom>
          <a:noFill/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FF4F288-F7C5-440F-B12D-088C12753E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4230962" cy="461467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Timetables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Attend, take notes, be proactive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Weekly preparation is essential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Participation is everything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88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D3F394-E9FC-4CBB-8D3C-243A30979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295B5-CD66-46D9-96F0-5D720A8D0922}"/>
              </a:ext>
            </a:extLst>
          </p:cNvPr>
          <p:cNvSpPr txBox="1"/>
          <p:nvPr/>
        </p:nvSpPr>
        <p:spPr>
          <a:xfrm>
            <a:off x="899592" y="3429000"/>
            <a:ext cx="4104456" cy="1569660"/>
          </a:xfrm>
          <a:prstGeom prst="rect">
            <a:avLst/>
          </a:prstGeom>
          <a:solidFill>
            <a:schemeClr val="bg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dirty="0">
                <a:cs typeface="Calibri"/>
              </a:rPr>
              <a:t>Mondays 9am - 1pm</a:t>
            </a:r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ASG01</a:t>
            </a:r>
            <a:endParaRPr lang="en-GB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16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57425" y="164634"/>
            <a:ext cx="4629150" cy="804554"/>
          </a:xfrm>
        </p:spPr>
        <p:txBody>
          <a:bodyPr>
            <a:noAutofit/>
          </a:bodyPr>
          <a:lstStyle/>
          <a:p>
            <a:r>
              <a:rPr lang="en-GB" sz="3375" dirty="0"/>
              <a:t>Semester 1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866673"/>
            <a:ext cx="8291264" cy="2160240"/>
          </a:xfrm>
          <a:solidFill>
            <a:schemeClr val="accent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2nd October – 6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 2023</a:t>
            </a:r>
            <a:endParaRPr lang="en-GB" sz="2400" dirty="0">
              <a:solidFill>
                <a:srgbClr val="292934"/>
              </a:solidFill>
              <a:latin typeface="Arial"/>
              <a:cs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– Friday 10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Week 7 (13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November) – no classes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95537" y="3095842"/>
            <a:ext cx="8291263" cy="2677656"/>
          </a:xfrm>
          <a:prstGeom prst="rect">
            <a:avLst/>
          </a:prstGeom>
          <a:solidFill>
            <a:srgbClr val="FFC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8 - 11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20th November – 11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December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Xmas break 18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December – 5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 2023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 13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Exam period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 8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– 15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 2024</a:t>
            </a:r>
          </a:p>
          <a:p>
            <a:pPr algn="ctr" defTabSz="514350">
              <a:spcBef>
                <a:spcPct val="20000"/>
              </a:spcBef>
              <a:defRPr/>
            </a:pPr>
            <a:endParaRPr lang="en-GB" sz="2400" dirty="0">
              <a:solidFill>
                <a:srgbClr val="292934"/>
              </a:solidFill>
              <a:latin typeface="Arial"/>
              <a:cs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74234" y="336079"/>
            <a:ext cx="1588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51435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514350">
                <a:defRPr/>
              </a:pPr>
              <a:t>13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27426"/>
            <a:ext cx="843528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4 reflects the ability to </a:t>
            </a:r>
            <a:r>
              <a:rPr lang="en-US" sz="2800" b="1" dirty="0"/>
              <a:t>identify and use </a:t>
            </a:r>
            <a:r>
              <a:rPr lang="en-US" sz="2800" dirty="0"/>
              <a:t>relevant understanding, methods and skills to address problems that are well-defined but complex and non-routine. </a:t>
            </a:r>
          </a:p>
          <a:p>
            <a:r>
              <a:rPr lang="en-US" sz="2800" dirty="0"/>
              <a:t>It includes </a:t>
            </a:r>
            <a:r>
              <a:rPr lang="en-US" sz="2800" b="1" dirty="0"/>
              <a:t>taking responsibility </a:t>
            </a:r>
            <a:r>
              <a:rPr lang="en-US" sz="2800" dirty="0"/>
              <a:t>for overall courses of action as well as </a:t>
            </a:r>
            <a:r>
              <a:rPr lang="en-US" sz="2800" b="1" dirty="0"/>
              <a:t>exercising autonomy </a:t>
            </a:r>
            <a:r>
              <a:rPr lang="en-US" sz="2800" dirty="0"/>
              <a:t>and judgement within broad parameters. </a:t>
            </a:r>
          </a:p>
          <a:p>
            <a:r>
              <a:rPr lang="en-US" sz="2800" dirty="0"/>
              <a:t>It also reflects understanding of </a:t>
            </a:r>
            <a:r>
              <a:rPr lang="en-US" sz="2800" b="1" dirty="0"/>
              <a:t>different perspectives </a:t>
            </a:r>
            <a:r>
              <a:rPr lang="en-US" sz="2800" dirty="0"/>
              <a:t>or approaches within an area of study or work.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507288" cy="40953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b="1" dirty="0"/>
              <a:t>AIM(S)</a:t>
            </a:r>
          </a:p>
          <a:p>
            <a:r>
              <a:rPr lang="en-US" sz="2800" dirty="0"/>
              <a:t>To develop a knowledge of the theoretical concepts which underpin human </a:t>
            </a:r>
            <a:r>
              <a:rPr lang="en-US" sz="2800" dirty="0" err="1"/>
              <a:t>behaviour</a:t>
            </a:r>
            <a:r>
              <a:rPr lang="en-US" sz="2800" dirty="0"/>
              <a:t> and mental processes and to explore the relationship between </a:t>
            </a:r>
            <a:r>
              <a:rPr lang="en-US" sz="2800" dirty="0" err="1"/>
              <a:t>behavioural</a:t>
            </a:r>
            <a:r>
              <a:rPr lang="en-US" sz="2800" dirty="0"/>
              <a:t> psychology and the </a:t>
            </a:r>
            <a:r>
              <a:rPr lang="en-US" sz="2800" dirty="0" err="1"/>
              <a:t>behaviour</a:t>
            </a:r>
            <a:r>
              <a:rPr lang="en-US" sz="2800" dirty="0"/>
              <a:t> of public service </a:t>
            </a:r>
            <a:r>
              <a:rPr lang="en-US" sz="2800" dirty="0" err="1"/>
              <a:t>organisations</a:t>
            </a:r>
            <a:r>
              <a:rPr lang="en-US" sz="2800" dirty="0"/>
              <a:t>.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507288" cy="4067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Upon the successful completion of this module, the student should be able to demonstrate the ability to:</a:t>
            </a:r>
          </a:p>
          <a:p>
            <a:r>
              <a:rPr lang="en-US" sz="3200" dirty="0"/>
              <a:t>identify and evaluate various psychological theories related to human </a:t>
            </a:r>
            <a:r>
              <a:rPr lang="en-US" sz="3200" dirty="0" err="1"/>
              <a:t>behaviour</a:t>
            </a:r>
            <a:r>
              <a:rPr lang="en-US" sz="3200" dirty="0"/>
              <a:t>;</a:t>
            </a:r>
          </a:p>
          <a:p>
            <a:r>
              <a:rPr lang="en-US" sz="3200" dirty="0" err="1"/>
              <a:t>analyse</a:t>
            </a:r>
            <a:r>
              <a:rPr lang="en-US" sz="3200" dirty="0"/>
              <a:t> the influence of individual and group </a:t>
            </a:r>
            <a:r>
              <a:rPr lang="en-US" sz="3200" dirty="0" err="1"/>
              <a:t>behaviour</a:t>
            </a:r>
            <a:r>
              <a:rPr lang="en-US" sz="3200" dirty="0"/>
              <a:t> on public service </a:t>
            </a:r>
            <a:r>
              <a:rPr lang="en-US" sz="3200" dirty="0" err="1"/>
              <a:t>organisations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91880" y="577123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96952"/>
            <a:ext cx="8435280" cy="3528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• Psychology as a scientific approach to understanding human </a:t>
            </a:r>
            <a:r>
              <a:rPr lang="en-US" dirty="0" err="1"/>
              <a:t>behaviour</a:t>
            </a:r>
            <a:r>
              <a:rPr lang="en-US" dirty="0"/>
              <a:t> and mental processes.</a:t>
            </a:r>
          </a:p>
          <a:p>
            <a:pPr marL="0" indent="0">
              <a:buNone/>
            </a:pPr>
            <a:r>
              <a:rPr lang="en-US" dirty="0"/>
              <a:t>• Learning and conditioning.</a:t>
            </a:r>
          </a:p>
          <a:p>
            <a:pPr marL="0" indent="0">
              <a:buNone/>
            </a:pPr>
            <a:r>
              <a:rPr lang="en-US" dirty="0"/>
              <a:t>• Developmental psychology.</a:t>
            </a:r>
          </a:p>
          <a:p>
            <a:pPr marL="0" indent="0">
              <a:buNone/>
            </a:pPr>
            <a:r>
              <a:rPr lang="en-US" dirty="0"/>
              <a:t>• Personality theories.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17820" y="245593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452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20"/>
            <a:ext cx="8435280" cy="3816424"/>
          </a:xfrm>
        </p:spPr>
        <p:txBody>
          <a:bodyPr>
            <a:normAutofit/>
          </a:bodyPr>
          <a:lstStyle/>
          <a:p>
            <a:r>
              <a:rPr lang="en-US" dirty="0"/>
              <a:t>Social psychology.</a:t>
            </a:r>
          </a:p>
          <a:p>
            <a:r>
              <a:rPr lang="en-US" dirty="0"/>
              <a:t>Biological aspects of human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r>
              <a:rPr lang="en-US" dirty="0"/>
              <a:t>The relevance of perspectives and concepts associated with </a:t>
            </a:r>
            <a:r>
              <a:rPr lang="en-US" dirty="0" err="1"/>
              <a:t>behavioural</a:t>
            </a:r>
            <a:r>
              <a:rPr lang="en-US" dirty="0"/>
              <a:t> psychology in relation to the workplace, and their application to the public service context.</a:t>
            </a:r>
          </a:p>
          <a:p>
            <a:r>
              <a:rPr lang="en-US" dirty="0"/>
              <a:t>Controversy and debate in social psychology and the concept of ‘abnormal psychology’.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17820" y="245593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8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70618"/>
            <a:ext cx="2213633" cy="187220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Level of Study: 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605541-211C-4A33-9B2D-1E86A1AE3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410" y="404664"/>
            <a:ext cx="5881411" cy="64244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150B37-2BF5-4C85-9003-157E858766D5}"/>
              </a:ext>
            </a:extLst>
          </p:cNvPr>
          <p:cNvSpPr txBox="1"/>
          <p:nvPr/>
        </p:nvSpPr>
        <p:spPr>
          <a:xfrm>
            <a:off x="350010" y="3042826"/>
            <a:ext cx="29258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Standard assessment specifications for each level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All tailored to the module in question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It is of critical importance to understand assessment specs as soon as they are released</a:t>
            </a:r>
          </a:p>
        </p:txBody>
      </p:sp>
    </p:spTree>
    <p:extLst>
      <p:ext uri="{BB962C8B-B14F-4D97-AF65-F5344CB8AC3E}">
        <p14:creationId xmlns:p14="http://schemas.microsoft.com/office/powerpoint/2010/main" val="24001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 1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452021" y="1719970"/>
            <a:ext cx="8435280" cy="206210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50% - Coursework</a:t>
            </a:r>
          </a:p>
          <a:p>
            <a:endParaRPr lang="en-US" sz="3200" b="1" dirty="0"/>
          </a:p>
          <a:p>
            <a:r>
              <a:rPr lang="en-US" sz="3200" dirty="0" err="1"/>
              <a:t>Analyse</a:t>
            </a:r>
            <a:r>
              <a:rPr lang="en-US" sz="3200" dirty="0"/>
              <a:t> the influence of individual and group </a:t>
            </a:r>
            <a:r>
              <a:rPr lang="en-US" sz="3200" dirty="0" err="1"/>
              <a:t>behaviour</a:t>
            </a:r>
            <a:r>
              <a:rPr lang="en-US" sz="3200" dirty="0"/>
              <a:t> on public service </a:t>
            </a:r>
            <a:r>
              <a:rPr lang="en-US" sz="3200" dirty="0" err="1"/>
              <a:t>organisations</a:t>
            </a:r>
            <a:r>
              <a:rPr lang="en-US" sz="3200" dirty="0"/>
              <a:t>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7EBC7F-16EE-4605-95CC-568A8C4D5923}"/>
              </a:ext>
            </a:extLst>
          </p:cNvPr>
          <p:cNvSpPr/>
          <p:nvPr/>
        </p:nvSpPr>
        <p:spPr>
          <a:xfrm>
            <a:off x="354360" y="4007542"/>
            <a:ext cx="843527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1,500-word essay which demonstrates an understanding of individual psychology and </a:t>
            </a:r>
            <a:r>
              <a:rPr lang="en-US" sz="2800" dirty="0" err="1"/>
              <a:t>organisational</a:t>
            </a:r>
            <a:r>
              <a:rPr lang="en-US" sz="2800" dirty="0"/>
              <a:t> </a:t>
            </a:r>
            <a:r>
              <a:rPr lang="en-US" sz="2800" dirty="0" err="1"/>
              <a:t>behaviour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Big names and big ideas.</a:t>
            </a:r>
          </a:p>
          <a:p>
            <a:r>
              <a:rPr lang="en-US" sz="2800" dirty="0"/>
              <a:t>Link theory to the real-world of practice.</a:t>
            </a: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318356" y="1709928"/>
            <a:ext cx="8507288" cy="30469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50% - Examination</a:t>
            </a:r>
          </a:p>
          <a:p>
            <a:endParaRPr lang="en-US" sz="3200" dirty="0"/>
          </a:p>
          <a:p>
            <a:r>
              <a:rPr lang="en-US" sz="3200" dirty="0"/>
              <a:t>Identify and evaluate various psychological theories related to human </a:t>
            </a:r>
            <a:r>
              <a:rPr lang="en-US" sz="3200" dirty="0" err="1"/>
              <a:t>behaviour</a:t>
            </a:r>
            <a:r>
              <a:rPr lang="en-US" sz="3200" dirty="0"/>
              <a:t> via a one-hour multiple choice / short answers examination.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A0548E-5BFF-0120-AD8D-AB877663FDDC}"/>
              </a:ext>
            </a:extLst>
          </p:cNvPr>
          <p:cNvSpPr txBox="1"/>
          <p:nvPr/>
        </p:nvSpPr>
        <p:spPr>
          <a:xfrm>
            <a:off x="457200" y="5157192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One-hour multiple-choice exam</a:t>
            </a:r>
          </a:p>
          <a:p>
            <a:endParaRPr lang="en-GB" sz="2800" dirty="0"/>
          </a:p>
          <a:p>
            <a:r>
              <a:rPr lang="en-GB" sz="2800" dirty="0"/>
              <a:t>50 questions, four choices for each question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435280" cy="374441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HND (level 5), Bachelor’s (level 6), Master’s (level 7) and PhD levels (level 8)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A2E100-6013-9EC9-3039-DE4AE0F1C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11" y="1183044"/>
            <a:ext cx="8746577" cy="449191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B725ED-719B-EE73-8A13-40A868D24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4A942E-404E-DBA4-C13D-61619AF9D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12" y="1168251"/>
            <a:ext cx="8693319" cy="449299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102446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3106"/>
            <a:ext cx="8507288" cy="990600"/>
          </a:xfrm>
        </p:spPr>
        <p:txBody>
          <a:bodyPr>
            <a:normAutofit/>
          </a:bodyPr>
          <a:lstStyle/>
          <a:p>
            <a:r>
              <a:rPr lang="en-GB" dirty="0"/>
              <a:t>We have a system called Leganto which enables remote access to resources to help with your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BA99AD-5643-43F4-93B7-B522A1422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73721">
            <a:off x="899592" y="2501787"/>
            <a:ext cx="6948264" cy="382281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B272D12-E1F3-49A3-A066-D483A65E0174}"/>
              </a:ext>
            </a:extLst>
          </p:cNvPr>
          <p:cNvSpPr/>
          <p:nvPr/>
        </p:nvSpPr>
        <p:spPr>
          <a:xfrm>
            <a:off x="1017791" y="6000564"/>
            <a:ext cx="1728192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683" y="1196752"/>
            <a:ext cx="2986634" cy="3982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6" y="55485"/>
            <a:ext cx="2997636" cy="399684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24340-6F84-44FE-883D-47D1134B3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90" y="2708920"/>
            <a:ext cx="2804020" cy="398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66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045E8-6051-40CA-8668-78EF281C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119062"/>
            <a:ext cx="5391150" cy="66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5990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2928" y="1430563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28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C498FD-A5BC-48C9-8D5E-67722CE1EA20}"/>
              </a:ext>
            </a:extLst>
          </p:cNvPr>
          <p:cNvSpPr/>
          <p:nvPr/>
        </p:nvSpPr>
        <p:spPr>
          <a:xfrm>
            <a:off x="611560" y="1608234"/>
            <a:ext cx="7776864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Journals </a:t>
            </a:r>
          </a:p>
          <a:p>
            <a:r>
              <a:rPr lang="en-GB" sz="2400" dirty="0"/>
              <a:t>European Psychologist</a:t>
            </a:r>
          </a:p>
          <a:p>
            <a:r>
              <a:rPr lang="en-GB" sz="2400" dirty="0"/>
              <a:t>Journal of Managerial Psychology</a:t>
            </a:r>
          </a:p>
          <a:p>
            <a:r>
              <a:rPr lang="en-GB" sz="2400" dirty="0"/>
              <a:t>Journal of Personality and Social Psychology</a:t>
            </a:r>
          </a:p>
          <a:p>
            <a:r>
              <a:rPr lang="en-GB" sz="2400" dirty="0"/>
              <a:t>Occupational Psychology</a:t>
            </a:r>
          </a:p>
          <a:p>
            <a:r>
              <a:rPr lang="en-GB" sz="2400" dirty="0"/>
              <a:t>The Psychologist, British Psychological Society</a:t>
            </a:r>
          </a:p>
          <a:p>
            <a:endParaRPr lang="en-GB" dirty="0"/>
          </a:p>
          <a:p>
            <a:r>
              <a:rPr lang="en-GB" sz="2800" b="1" dirty="0"/>
              <a:t>Websites </a:t>
            </a:r>
          </a:p>
          <a:p>
            <a:r>
              <a:rPr lang="en-GB" sz="2400" dirty="0"/>
              <a:t>American Psychological Association: </a:t>
            </a:r>
            <a:r>
              <a:rPr lang="en-GB" sz="2400" dirty="0">
                <a:hlinkClick r:id="rId3"/>
              </a:rPr>
              <a:t>www.apa.org</a:t>
            </a:r>
            <a:r>
              <a:rPr lang="en-GB" sz="2400" dirty="0"/>
              <a:t> </a:t>
            </a:r>
          </a:p>
          <a:p>
            <a:r>
              <a:rPr lang="en-GB" sz="2400" dirty="0"/>
              <a:t>The British Psychological Society: </a:t>
            </a:r>
            <a:r>
              <a:rPr lang="en-GB" sz="2400" dirty="0">
                <a:hlinkClick r:id="rId4"/>
              </a:rPr>
              <a:t>https://www.bps.org.uk/</a:t>
            </a:r>
            <a:r>
              <a:rPr lang="en-GB" sz="2400" dirty="0"/>
              <a:t> </a:t>
            </a:r>
          </a:p>
          <a:p>
            <a:r>
              <a:rPr lang="en-GB" sz="2400" dirty="0"/>
              <a:t>UK Government agencies, departments and public bodies: </a:t>
            </a:r>
            <a:r>
              <a:rPr lang="en-GB" sz="2400" dirty="0">
                <a:hlinkClick r:id="rId5"/>
              </a:rPr>
              <a:t>https://www.gov.uk/government/organisations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29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F21CE6-0169-4A35-9F63-6EE4F853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9913"/>
            <a:ext cx="9144000" cy="37141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4680F-349F-4A60-9F4F-B6E233BA1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2" y="4555201"/>
            <a:ext cx="70008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Your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4128"/>
          </a:xfrm>
        </p:spPr>
        <p:txBody>
          <a:bodyPr>
            <a:normAutofit/>
          </a:bodyPr>
          <a:lstStyle/>
          <a:p>
            <a:r>
              <a:rPr lang="en-GB" sz="3200" dirty="0"/>
              <a:t>Focus on what success will look and feel like: timely submission, none late, at least a pass mark!!</a:t>
            </a:r>
          </a:p>
          <a:p>
            <a:r>
              <a:rPr lang="en-GB" sz="3200" dirty="0"/>
              <a:t>Attend all lectures and tutorials</a:t>
            </a:r>
          </a:p>
          <a:p>
            <a:r>
              <a:rPr lang="en-GB" sz="3200" dirty="0"/>
              <a:t>Actively participate – speak up in person, online and via Fora and email </a:t>
            </a:r>
          </a:p>
          <a:p>
            <a:r>
              <a:rPr lang="en-GB" sz="3200" dirty="0"/>
              <a:t>Commit to your studies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071969" y="5661248"/>
            <a:ext cx="1981146" cy="903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28650" y="365126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/>
              <a:t>Essential building blocks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1978" y="4747039"/>
            <a:ext cx="6953371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Read!</a:t>
            </a:r>
          </a:p>
        </p:txBody>
      </p:sp>
      <p:sp>
        <p:nvSpPr>
          <p:cNvPr id="5" name="Rectangle 4"/>
          <p:cNvSpPr/>
          <p:nvPr/>
        </p:nvSpPr>
        <p:spPr>
          <a:xfrm>
            <a:off x="3131840" y="3776412"/>
            <a:ext cx="5383510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correctly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19" y="5705157"/>
            <a:ext cx="8263829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Attend!</a:t>
            </a:r>
          </a:p>
        </p:txBody>
      </p:sp>
      <p:sp>
        <p:nvSpPr>
          <p:cNvPr id="7" name="Rectangle 6"/>
          <p:cNvSpPr/>
          <p:nvPr/>
        </p:nvSpPr>
        <p:spPr>
          <a:xfrm>
            <a:off x="4499992" y="2908466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tenacious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681" y="241927"/>
            <a:ext cx="2532537" cy="25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0"/>
            <a:ext cx="7315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047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454C8E-0A4B-4C49-8CA5-26BE2E849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7D4CFD-ACA2-45CA-A074-F86234291B66}"/>
              </a:ext>
            </a:extLst>
          </p:cNvPr>
          <p:cNvSpPr txBox="1"/>
          <p:nvPr/>
        </p:nvSpPr>
        <p:spPr>
          <a:xfrm>
            <a:off x="1" y="692696"/>
            <a:ext cx="9143999" cy="10772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culture of ‘creative failure’?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Bothwell 2018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CB463-56E7-4B1F-B7B9-4E5E11347E68}"/>
              </a:ext>
            </a:extLst>
          </p:cNvPr>
          <p:cNvSpPr txBox="1"/>
          <p:nvPr/>
        </p:nvSpPr>
        <p:spPr>
          <a:xfrm>
            <a:off x="-1475" y="2521059"/>
            <a:ext cx="9144000" cy="181588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‘growth’ rather than a ‘fixed’ mindset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Carol Dweck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2B9787-8C41-41E5-97C7-9B2EB35F9AD4}"/>
              </a:ext>
            </a:extLst>
          </p:cNvPr>
          <p:cNvSpPr txBox="1"/>
          <p:nvPr/>
        </p:nvSpPr>
        <p:spPr>
          <a:xfrm>
            <a:off x="0" y="1693264"/>
            <a:ext cx="9144000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that sound strange?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640030-44D2-49A1-89A7-CFFD560286E4}"/>
              </a:ext>
            </a:extLst>
          </p:cNvPr>
          <p:cNvSpPr txBox="1"/>
          <p:nvPr/>
        </p:nvSpPr>
        <p:spPr>
          <a:xfrm>
            <a:off x="-1475" y="4330175"/>
            <a:ext cx="9121316" cy="2308324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Humility is important: we are all fallible, &amp; learning is a continuous process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294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1739" y="548680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 create a good learning environment is it important for us to be relaxed in one another’s company, to feel safe, comfortable, supported?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1739" y="2924944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relationship between the teacher and the taught </a:t>
            </a:r>
            <a:r>
              <a:rPr lang="en-GB" sz="3200" dirty="0">
                <a:solidFill>
                  <a:prstClr val="black"/>
                </a:solidFill>
                <a:latin typeface="Myriad Pro"/>
              </a:rPr>
              <a:t>is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central consideration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Mutual trust and respect is </a:t>
            </a:r>
            <a:r>
              <a:rPr lang="en-GB" sz="3200" dirty="0">
                <a:solidFill>
                  <a:prstClr val="black"/>
                </a:solidFill>
                <a:latin typeface="Myriad Pro"/>
              </a:rPr>
              <a:t>essential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878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A1D6-49C8-49CA-AA3F-6799B51D4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4DF6A-A2C6-4B90-A31C-F1B6886FE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FA658-EDF9-475A-937F-F7AEC300E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1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1132</Words>
  <Application>Microsoft Office PowerPoint</Application>
  <PresentationFormat>On-screen Show (4:3)</PresentationFormat>
  <Paragraphs>206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Clarity</vt:lpstr>
      <vt:lpstr>20140311PresentationUWTSDTemplate</vt:lpstr>
      <vt:lpstr>Office Theme</vt:lpstr>
      <vt:lpstr>2_Office Theme</vt:lpstr>
      <vt:lpstr>2_20140311PresentationUWTSDTemplate</vt:lpstr>
      <vt:lpstr>BMPS4011 Behavioural  Dynamics</vt:lpstr>
      <vt:lpstr>Welcome</vt:lpstr>
      <vt:lpstr>Contents</vt:lpstr>
      <vt:lpstr>PowerPoint Presentation</vt:lpstr>
      <vt:lpstr>PowerPoint Presentation</vt:lpstr>
      <vt:lpstr>Swansea Councillor</vt:lpstr>
      <vt:lpstr>How can I help you?</vt:lpstr>
      <vt:lpstr>PowerPoint Presentation</vt:lpstr>
      <vt:lpstr>PowerPoint Presentation</vt:lpstr>
      <vt:lpstr>PowerPoint Presentation</vt:lpstr>
      <vt:lpstr>Overview</vt:lpstr>
      <vt:lpstr>PowerPoint Presentation</vt:lpstr>
      <vt:lpstr>Semester 1</vt:lpstr>
      <vt:lpstr>Level of Study</vt:lpstr>
      <vt:lpstr>Aims of Module</vt:lpstr>
      <vt:lpstr>Learning Outcomes</vt:lpstr>
      <vt:lpstr>Indicative Content</vt:lpstr>
      <vt:lpstr>Indicative Content</vt:lpstr>
      <vt:lpstr>Level of Study: 4</vt:lpstr>
      <vt:lpstr>Assessment 1</vt:lpstr>
      <vt:lpstr>Assessment 2</vt:lpstr>
      <vt:lpstr>Referencing </vt:lpstr>
      <vt:lpstr>PowerPoint Presentation</vt:lpstr>
      <vt:lpstr>PowerPoint Presentation</vt:lpstr>
      <vt:lpstr>Reading Lists</vt:lpstr>
      <vt:lpstr>PowerPoint Presentation</vt:lpstr>
      <vt:lpstr>PowerPoint Presentation</vt:lpstr>
      <vt:lpstr>Journals and websites</vt:lpstr>
      <vt:lpstr>Virtual Learning Environment </vt:lpstr>
      <vt:lpstr>Your Next Steps</vt:lpstr>
      <vt:lpstr>Essential building blocks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Behavioural  Dynamics</dc:title>
  <dc:creator>Mike Durke</dc:creator>
  <cp:lastModifiedBy>Mike Durke</cp:lastModifiedBy>
  <cp:revision>70</cp:revision>
  <dcterms:created xsi:type="dcterms:W3CDTF">2020-09-08T07:31:12Z</dcterms:created>
  <dcterms:modified xsi:type="dcterms:W3CDTF">2023-09-19T15:29:51Z</dcterms:modified>
</cp:coreProperties>
</file>