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5119350" cy="106918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70B05E-E598-416C-9DE4-9765E2A59C21}" v="3" dt="2026-10-25T12:22:31.7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691"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1749795"/>
            <a:ext cx="12851448" cy="3722335"/>
          </a:xfrm>
        </p:spPr>
        <p:txBody>
          <a:bodyPr anchor="b"/>
          <a:lstStyle>
            <a:lvl1pPr algn="ctr">
              <a:defRPr sz="9354"/>
            </a:lvl1pPr>
          </a:lstStyle>
          <a:p>
            <a:r>
              <a:rPr lang="en-US"/>
              <a:t>Click to edit Master title style</a:t>
            </a:r>
            <a:endParaRPr lang="en-US" dirty="0"/>
          </a:p>
        </p:txBody>
      </p:sp>
      <p:sp>
        <p:nvSpPr>
          <p:cNvPr id="3" name="Subtitle 2"/>
          <p:cNvSpPr>
            <a:spLocks noGrp="1"/>
          </p:cNvSpPr>
          <p:nvPr>
            <p:ph type="subTitle" idx="1"/>
          </p:nvPr>
        </p:nvSpPr>
        <p:spPr>
          <a:xfrm>
            <a:off x="1889919" y="5615678"/>
            <a:ext cx="11339513" cy="2581379"/>
          </a:xfrm>
        </p:spPr>
        <p:txBody>
          <a:bodyPr/>
          <a:lstStyle>
            <a:lvl1pPr marL="0" indent="0" algn="ctr">
              <a:buNone/>
              <a:defRPr sz="3742"/>
            </a:lvl1pPr>
            <a:lvl2pPr marL="712775" indent="0" algn="ctr">
              <a:buNone/>
              <a:defRPr sz="3118"/>
            </a:lvl2pPr>
            <a:lvl3pPr marL="1425550" indent="0" algn="ctr">
              <a:buNone/>
              <a:defRPr sz="2806"/>
            </a:lvl3pPr>
            <a:lvl4pPr marL="2138324" indent="0" algn="ctr">
              <a:buNone/>
              <a:defRPr sz="2494"/>
            </a:lvl4pPr>
            <a:lvl5pPr marL="2851099" indent="0" algn="ctr">
              <a:buNone/>
              <a:defRPr sz="2494"/>
            </a:lvl5pPr>
            <a:lvl6pPr marL="3563874" indent="0" algn="ctr">
              <a:buNone/>
              <a:defRPr sz="2494"/>
            </a:lvl6pPr>
            <a:lvl7pPr marL="4276649" indent="0" algn="ctr">
              <a:buNone/>
              <a:defRPr sz="2494"/>
            </a:lvl7pPr>
            <a:lvl8pPr marL="4989424" indent="0" algn="ctr">
              <a:buNone/>
              <a:defRPr sz="2494"/>
            </a:lvl8pPr>
            <a:lvl9pPr marL="5702198" indent="0" algn="ctr">
              <a:buNone/>
              <a:defRPr sz="249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7040B8-6D92-466D-BB0D-C6DE7C621B57}"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2869971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7040B8-6D92-466D-BB0D-C6DE7C621B57}"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3425880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2665532"/>
            <a:ext cx="13040439" cy="4447496"/>
          </a:xfrm>
        </p:spPr>
        <p:txBody>
          <a:bodyPr anchor="b"/>
          <a:lstStyle>
            <a:lvl1pPr>
              <a:defRPr sz="9354"/>
            </a:lvl1pPr>
          </a:lstStyle>
          <a:p>
            <a:r>
              <a:rPr lang="en-US"/>
              <a:t>Click to edit Master title style</a:t>
            </a:r>
            <a:endParaRPr lang="en-US" dirty="0"/>
          </a:p>
        </p:txBody>
      </p:sp>
      <p:sp>
        <p:nvSpPr>
          <p:cNvPr id="3" name="Text Placeholder 2"/>
          <p:cNvSpPr>
            <a:spLocks noGrp="1"/>
          </p:cNvSpPr>
          <p:nvPr>
            <p:ph type="body" idx="1"/>
          </p:nvPr>
        </p:nvSpPr>
        <p:spPr>
          <a:xfrm>
            <a:off x="1031582" y="7155103"/>
            <a:ext cx="13040439" cy="2338833"/>
          </a:xfrm>
        </p:spPr>
        <p:txBody>
          <a:bodyPr/>
          <a:lstStyle>
            <a:lvl1pPr marL="0" indent="0">
              <a:buNone/>
              <a:defRPr sz="3742">
                <a:solidFill>
                  <a:schemeClr val="tx1">
                    <a:tint val="82000"/>
                  </a:schemeClr>
                </a:solidFill>
              </a:defRPr>
            </a:lvl1pPr>
            <a:lvl2pPr marL="712775" indent="0">
              <a:buNone/>
              <a:defRPr sz="3118">
                <a:solidFill>
                  <a:schemeClr val="tx1">
                    <a:tint val="82000"/>
                  </a:schemeClr>
                </a:solidFill>
              </a:defRPr>
            </a:lvl2pPr>
            <a:lvl3pPr marL="1425550" indent="0">
              <a:buNone/>
              <a:defRPr sz="2806">
                <a:solidFill>
                  <a:schemeClr val="tx1">
                    <a:tint val="82000"/>
                  </a:schemeClr>
                </a:solidFill>
              </a:defRPr>
            </a:lvl3pPr>
            <a:lvl4pPr marL="2138324" indent="0">
              <a:buNone/>
              <a:defRPr sz="2494">
                <a:solidFill>
                  <a:schemeClr val="tx1">
                    <a:tint val="82000"/>
                  </a:schemeClr>
                </a:solidFill>
              </a:defRPr>
            </a:lvl4pPr>
            <a:lvl5pPr marL="2851099" indent="0">
              <a:buNone/>
              <a:defRPr sz="2494">
                <a:solidFill>
                  <a:schemeClr val="tx1">
                    <a:tint val="82000"/>
                  </a:schemeClr>
                </a:solidFill>
              </a:defRPr>
            </a:lvl5pPr>
            <a:lvl6pPr marL="3563874" indent="0">
              <a:buNone/>
              <a:defRPr sz="2494">
                <a:solidFill>
                  <a:schemeClr val="tx1">
                    <a:tint val="82000"/>
                  </a:schemeClr>
                </a:solidFill>
              </a:defRPr>
            </a:lvl6pPr>
            <a:lvl7pPr marL="4276649" indent="0">
              <a:buNone/>
              <a:defRPr sz="2494">
                <a:solidFill>
                  <a:schemeClr val="tx1">
                    <a:tint val="82000"/>
                  </a:schemeClr>
                </a:solidFill>
              </a:defRPr>
            </a:lvl7pPr>
            <a:lvl8pPr marL="4989424" indent="0">
              <a:buNone/>
              <a:defRPr sz="2494">
                <a:solidFill>
                  <a:schemeClr val="tx1">
                    <a:tint val="82000"/>
                  </a:schemeClr>
                </a:solidFill>
              </a:defRPr>
            </a:lvl8pPr>
            <a:lvl9pPr marL="5702198" indent="0">
              <a:buNone/>
              <a:defRPr sz="2494">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7040B8-6D92-466D-BB0D-C6DE7C621B57}"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141331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7040B8-6D92-466D-BB0D-C6DE7C621B57}" type="datetimeFigureOut">
              <a:rPr lang="en-IN" smtClean="0"/>
              <a:t>25-10-2026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2359304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569242"/>
            <a:ext cx="13040439"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2620980"/>
            <a:ext cx="63961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4" name="Content Placeholder 3"/>
          <p:cNvSpPr>
            <a:spLocks noGrp="1"/>
          </p:cNvSpPr>
          <p:nvPr>
            <p:ph sz="half" idx="2"/>
          </p:nvPr>
        </p:nvSpPr>
        <p:spPr>
          <a:xfrm>
            <a:off x="1041426" y="3905482"/>
            <a:ext cx="63961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2620980"/>
            <a:ext cx="64276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6" name="Content Placeholder 5"/>
          <p:cNvSpPr>
            <a:spLocks noGrp="1"/>
          </p:cNvSpPr>
          <p:nvPr>
            <p:ph sz="quarter" idx="4"/>
          </p:nvPr>
        </p:nvSpPr>
        <p:spPr>
          <a:xfrm>
            <a:off x="7654172" y="3905482"/>
            <a:ext cx="64276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7040B8-6D92-466D-BB0D-C6DE7C621B57}" type="datetimeFigureOut">
              <a:rPr lang="en-IN" smtClean="0"/>
              <a:t>25-10-2026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3790584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7040B8-6D92-466D-BB0D-C6DE7C621B57}" type="datetimeFigureOut">
              <a:rPr lang="en-IN" smtClean="0"/>
              <a:t>25-10-2026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1777873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7040B8-6D92-466D-BB0D-C6DE7C621B57}" type="datetimeFigureOut">
              <a:rPr lang="en-IN" smtClean="0"/>
              <a:t>25-10-2026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3636139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6427693" y="1539425"/>
            <a:ext cx="7654171" cy="7598117"/>
          </a:xfrm>
        </p:spPr>
        <p:txBody>
          <a:bodyPr/>
          <a:lstStyle>
            <a:lvl1pPr>
              <a:defRPr sz="4989"/>
            </a:lvl1pPr>
            <a:lvl2pPr>
              <a:defRPr sz="4365"/>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077040B8-6D92-466D-BB0D-C6DE7C621B57}" type="datetimeFigureOut">
              <a:rPr lang="en-IN" smtClean="0"/>
              <a:t>25-10-2026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1766433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1539425"/>
            <a:ext cx="7654171" cy="7598117"/>
          </a:xfrm>
        </p:spPr>
        <p:txBody>
          <a:bodyPr anchor="t"/>
          <a:lstStyle>
            <a:lvl1pPr marL="0" indent="0">
              <a:buNone/>
              <a:defRPr sz="4989"/>
            </a:lvl1pPr>
            <a:lvl2pPr marL="712775" indent="0">
              <a:buNone/>
              <a:defRPr sz="4365"/>
            </a:lvl2pPr>
            <a:lvl3pPr marL="1425550" indent="0">
              <a:buNone/>
              <a:defRPr sz="3742"/>
            </a:lvl3pPr>
            <a:lvl4pPr marL="2138324" indent="0">
              <a:buNone/>
              <a:defRPr sz="3118"/>
            </a:lvl4pPr>
            <a:lvl5pPr marL="2851099" indent="0">
              <a:buNone/>
              <a:defRPr sz="3118"/>
            </a:lvl5pPr>
            <a:lvl6pPr marL="3563874" indent="0">
              <a:buNone/>
              <a:defRPr sz="3118"/>
            </a:lvl6pPr>
            <a:lvl7pPr marL="4276649" indent="0">
              <a:buNone/>
              <a:defRPr sz="3118"/>
            </a:lvl7pPr>
            <a:lvl8pPr marL="4989424" indent="0">
              <a:buNone/>
              <a:defRPr sz="3118"/>
            </a:lvl8pPr>
            <a:lvl9pPr marL="5702198" indent="0">
              <a:buNone/>
              <a:defRPr sz="3118"/>
            </a:lvl9pPr>
          </a:lstStyle>
          <a:p>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077040B8-6D92-466D-BB0D-C6DE7C621B57}" type="datetimeFigureOut">
              <a:rPr lang="en-IN" smtClean="0"/>
              <a:t>25-10-2026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567166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7040B8-6D92-466D-BB0D-C6DE7C621B57}"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2469398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569240"/>
            <a:ext cx="3260110"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569240"/>
            <a:ext cx="9591338"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7040B8-6D92-466D-BB0D-C6DE7C621B57}"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2694160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569242"/>
            <a:ext cx="13040439"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9909729"/>
            <a:ext cx="3401854" cy="569240"/>
          </a:xfrm>
          <a:prstGeom prst="rect">
            <a:avLst/>
          </a:prstGeom>
        </p:spPr>
        <p:txBody>
          <a:bodyPr vert="horz" lIns="91440" tIns="45720" rIns="91440" bIns="45720" rtlCol="0" anchor="ctr"/>
          <a:lstStyle>
            <a:lvl1pPr algn="l">
              <a:defRPr sz="1871">
                <a:solidFill>
                  <a:schemeClr val="tx1">
                    <a:tint val="82000"/>
                  </a:schemeClr>
                </a:solidFill>
              </a:defRPr>
            </a:lvl1pPr>
          </a:lstStyle>
          <a:p>
            <a:fld id="{077040B8-6D92-466D-BB0D-C6DE7C621B57}" type="datetimeFigureOut">
              <a:rPr lang="en-IN" smtClean="0"/>
              <a:t>25-10-2026</a:t>
            </a:fld>
            <a:endParaRPr lang="en-IN"/>
          </a:p>
        </p:txBody>
      </p:sp>
      <p:sp>
        <p:nvSpPr>
          <p:cNvPr id="5" name="Footer Placeholder 4"/>
          <p:cNvSpPr>
            <a:spLocks noGrp="1"/>
          </p:cNvSpPr>
          <p:nvPr>
            <p:ph type="ftr" sz="quarter" idx="3"/>
          </p:nvPr>
        </p:nvSpPr>
        <p:spPr>
          <a:xfrm>
            <a:off x="5008285" y="9909729"/>
            <a:ext cx="5102781" cy="569240"/>
          </a:xfrm>
          <a:prstGeom prst="rect">
            <a:avLst/>
          </a:prstGeom>
        </p:spPr>
        <p:txBody>
          <a:bodyPr vert="horz" lIns="91440" tIns="45720" rIns="91440" bIns="45720" rtlCol="0" anchor="ctr"/>
          <a:lstStyle>
            <a:lvl1pPr algn="ctr">
              <a:defRPr sz="1871">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10678041" y="9909729"/>
            <a:ext cx="3401854" cy="569240"/>
          </a:xfrm>
          <a:prstGeom prst="rect">
            <a:avLst/>
          </a:prstGeom>
        </p:spPr>
        <p:txBody>
          <a:bodyPr vert="horz" lIns="91440" tIns="45720" rIns="91440" bIns="45720" rtlCol="0" anchor="ctr"/>
          <a:lstStyle>
            <a:lvl1pPr algn="r">
              <a:defRPr sz="1871">
                <a:solidFill>
                  <a:schemeClr val="tx1">
                    <a:tint val="82000"/>
                  </a:schemeClr>
                </a:solidFill>
              </a:defRPr>
            </a:lvl1pPr>
          </a:lstStyle>
          <a:p>
            <a:fld id="{D996BE94-CC70-4495-85C7-33292955E746}" type="slidenum">
              <a:rPr lang="en-IN" smtClean="0"/>
              <a:t>‹#›</a:t>
            </a:fld>
            <a:endParaRPr lang="en-IN"/>
          </a:p>
        </p:txBody>
      </p:sp>
    </p:spTree>
    <p:extLst>
      <p:ext uri="{BB962C8B-B14F-4D97-AF65-F5344CB8AC3E}">
        <p14:creationId xmlns:p14="http://schemas.microsoft.com/office/powerpoint/2010/main" val="178872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425550"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p:bodyStyle>
    <p:otherStyle>
      <a:defPPr>
        <a:defRPr lang="en-US"/>
      </a:defPPr>
      <a:lvl1pPr marL="0" algn="l" defTabSz="1425550" rtl="0" eaLnBrk="1" latinLnBrk="0" hangingPunct="1">
        <a:defRPr sz="2806" kern="1200">
          <a:solidFill>
            <a:schemeClr val="tx1"/>
          </a:solidFill>
          <a:latin typeface="+mn-lt"/>
          <a:ea typeface="+mn-ea"/>
          <a:cs typeface="+mn-cs"/>
        </a:defRPr>
      </a:lvl1pPr>
      <a:lvl2pPr marL="712775" algn="l" defTabSz="1425550" rtl="0" eaLnBrk="1" latinLnBrk="0" hangingPunct="1">
        <a:defRPr sz="2806" kern="1200">
          <a:solidFill>
            <a:schemeClr val="tx1"/>
          </a:solidFill>
          <a:latin typeface="+mn-lt"/>
          <a:ea typeface="+mn-ea"/>
          <a:cs typeface="+mn-cs"/>
        </a:defRPr>
      </a:lvl2pPr>
      <a:lvl3pPr marL="1425550" algn="l" defTabSz="1425550" rtl="0" eaLnBrk="1" latinLnBrk="0" hangingPunct="1">
        <a:defRPr sz="2806" kern="1200">
          <a:solidFill>
            <a:schemeClr val="tx1"/>
          </a:solidFill>
          <a:latin typeface="+mn-lt"/>
          <a:ea typeface="+mn-ea"/>
          <a:cs typeface="+mn-cs"/>
        </a:defRPr>
      </a:lvl3pPr>
      <a:lvl4pPr marL="2138324" algn="l" defTabSz="1425550" rtl="0" eaLnBrk="1" latinLnBrk="0" hangingPunct="1">
        <a:defRPr sz="2806" kern="1200">
          <a:solidFill>
            <a:schemeClr val="tx1"/>
          </a:solidFill>
          <a:latin typeface="+mn-lt"/>
          <a:ea typeface="+mn-ea"/>
          <a:cs typeface="+mn-cs"/>
        </a:defRPr>
      </a:lvl4pPr>
      <a:lvl5pPr marL="2851099" algn="l" defTabSz="1425550" rtl="0" eaLnBrk="1" latinLnBrk="0" hangingPunct="1">
        <a:defRPr sz="2806" kern="1200">
          <a:solidFill>
            <a:schemeClr val="tx1"/>
          </a:solidFill>
          <a:latin typeface="+mn-lt"/>
          <a:ea typeface="+mn-ea"/>
          <a:cs typeface="+mn-cs"/>
        </a:defRPr>
      </a:lvl5pPr>
      <a:lvl6pPr marL="3563874" algn="l" defTabSz="1425550" rtl="0" eaLnBrk="1" latinLnBrk="0" hangingPunct="1">
        <a:defRPr sz="2806" kern="1200">
          <a:solidFill>
            <a:schemeClr val="tx1"/>
          </a:solidFill>
          <a:latin typeface="+mn-lt"/>
          <a:ea typeface="+mn-ea"/>
          <a:cs typeface="+mn-cs"/>
        </a:defRPr>
      </a:lvl6pPr>
      <a:lvl7pPr marL="4276649" algn="l" defTabSz="1425550" rtl="0" eaLnBrk="1" latinLnBrk="0" hangingPunct="1">
        <a:defRPr sz="2806" kern="1200">
          <a:solidFill>
            <a:schemeClr val="tx1"/>
          </a:solidFill>
          <a:latin typeface="+mn-lt"/>
          <a:ea typeface="+mn-ea"/>
          <a:cs typeface="+mn-cs"/>
        </a:defRPr>
      </a:lvl7pPr>
      <a:lvl8pPr marL="4989424" algn="l" defTabSz="1425550" rtl="0" eaLnBrk="1" latinLnBrk="0" hangingPunct="1">
        <a:defRPr sz="2806" kern="1200">
          <a:solidFill>
            <a:schemeClr val="tx1"/>
          </a:solidFill>
          <a:latin typeface="+mn-lt"/>
          <a:ea typeface="+mn-ea"/>
          <a:cs typeface="+mn-cs"/>
        </a:defRPr>
      </a:lvl8pPr>
      <a:lvl9pPr marL="5702198" algn="l" defTabSz="1425550" rtl="0" eaLnBrk="1" latinLnBrk="0" hangingPunct="1">
        <a:defRPr sz="28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ubmed.ncbi.nlm.nih.gov/22846506/" TargetMode="External"/><Relationship Id="rId13" Type="http://schemas.openxmlformats.org/officeDocument/2006/relationships/hyperlink" Target="https://doi.org/10.1123/japa.2016-0326" TargetMode="External"/><Relationship Id="rId18" Type="http://schemas.openxmlformats.org/officeDocument/2006/relationships/hyperlink" Target="https://doi.org/10.1186/s12877-024-04882-w" TargetMode="External"/><Relationship Id="rId3" Type="http://schemas.openxmlformats.org/officeDocument/2006/relationships/hyperlink" Target="mailto:2539014@student.uwtsd.ac.uk" TargetMode="External"/><Relationship Id="rId7" Type="http://schemas.openxmlformats.org/officeDocument/2006/relationships/hyperlink" Target="https://pubmed.ncbi.nlm.nih.gov/23834070/" TargetMode="External"/><Relationship Id="rId12" Type="http://schemas.openxmlformats.org/officeDocument/2006/relationships/hyperlink" Target="https://www.gov.uk/government/publications/falls-applying-all-our-health/falls-applying-all-our-health" TargetMode="External"/><Relationship Id="rId17" Type="http://schemas.openxmlformats.org/officeDocument/2006/relationships/hyperlink" Target="https://pubmed.ncbi.nlm.nih.gov/34786654/" TargetMode="External"/><Relationship Id="rId2" Type="http://schemas.openxmlformats.org/officeDocument/2006/relationships/image" Target="../media/image1.jpeg"/><Relationship Id="rId16" Type="http://schemas.openxmlformats.org/officeDocument/2006/relationships/hyperlink" Target="https://www.gov.uk/government/publications/strength-and-balance-quality-markers-supporting-improvement" TargetMode="External"/><Relationship Id="rId1" Type="http://schemas.openxmlformats.org/officeDocument/2006/relationships/slideLayout" Target="../slideLayouts/slideLayout1.xml"/><Relationship Id="rId6" Type="http://schemas.openxmlformats.org/officeDocument/2006/relationships/hyperlink" Target="https://pubmed.ncbi.nlm.nih.gov/24169944/" TargetMode="External"/><Relationship Id="rId11" Type="http://schemas.openxmlformats.org/officeDocument/2006/relationships/hyperlink" Target="https://www.nice.org.uk/guidance/ng249" TargetMode="External"/><Relationship Id="rId5" Type="http://schemas.openxmlformats.org/officeDocument/2006/relationships/hyperlink" Target="https://assets.publishing.service.gov.uk/media/6674096b64e554df3bd0dbc6/chief-medical-officers-annual-report-2023-web-accessible.pdf" TargetMode="External"/><Relationship Id="rId15" Type="http://schemas.openxmlformats.org/officeDocument/2006/relationships/hyperlink" Target="https://doi.org/10.1093/ageing/afae186" TargetMode="External"/><Relationship Id="rId10" Type="http://schemas.openxmlformats.org/officeDocument/2006/relationships/hyperlink" Target="https://doi.org/10.1186/s12877-020-01592-x" TargetMode="External"/><Relationship Id="rId19" Type="http://schemas.openxmlformats.org/officeDocument/2006/relationships/hyperlink" Target="https://doi.org/10.1080/13557858.2013.814762?utm_source=chatgpt.com" TargetMode="External"/><Relationship Id="rId4" Type="http://schemas.openxmlformats.org/officeDocument/2006/relationships/image" Target="../media/image2.png"/><Relationship Id="rId9" Type="http://schemas.openxmlformats.org/officeDocument/2006/relationships/hyperlink" Target="https://doi.org/10.1093/ageing/afy164" TargetMode="External"/><Relationship Id="rId14" Type="http://schemas.openxmlformats.org/officeDocument/2006/relationships/hyperlink" Target="https://pubmed.ncbi.nlm.nih.gov/317920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C33A765-B4FB-A4B5-258B-968941B855A6}"/>
              </a:ext>
            </a:extLst>
          </p:cNvPr>
          <p:cNvSpPr>
            <a:spLocks noGrp="1"/>
          </p:cNvSpPr>
          <p:nvPr>
            <p:ph type="subTitle" idx="1"/>
          </p:nvPr>
        </p:nvSpPr>
        <p:spPr>
          <a:xfrm>
            <a:off x="399325" y="3815480"/>
            <a:ext cx="11339513" cy="2581379"/>
          </a:xfrm>
        </p:spPr>
        <p:txBody>
          <a:bodyPr/>
          <a:lstStyle/>
          <a:p>
            <a:endParaRPr lang="en-IN"/>
          </a:p>
        </p:txBody>
      </p:sp>
      <p:sp>
        <p:nvSpPr>
          <p:cNvPr id="5" name="Rectangle 6">
            <a:extLst>
              <a:ext uri="{FF2B5EF4-FFF2-40B4-BE49-F238E27FC236}">
                <a16:creationId xmlns:a16="http://schemas.microsoft.com/office/drawing/2014/main" id="{26354E0E-81C1-C1A7-915A-02DD0DD91774}"/>
              </a:ext>
              <a:ext uri="{C183D7F6-B498-43B3-948B-1728B52AA6E4}">
                <adec:decorative xmlns:adec="http://schemas.microsoft.com/office/drawing/2017/decorative" val="1"/>
              </a:ext>
            </a:extLst>
          </p:cNvPr>
          <p:cNvSpPr>
            <a:spLocks noMove="1" noResize="1"/>
          </p:cNvSpPr>
          <p:nvPr/>
        </p:nvSpPr>
        <p:spPr>
          <a:xfrm>
            <a:off x="2927345" y="3833808"/>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algn="ctr" defTabSz="457200">
              <a:defRPr sz="1800" b="0" i="0" u="none" strike="noStrike" kern="0" cap="none" spc="0" baseline="0">
                <a:solidFill>
                  <a:srgbClr val="000000"/>
                </a:solidFill>
                <a:uFillTx/>
              </a:defRPr>
            </a:pPr>
            <a:endParaRPr lang="en-US" sz="1800" kern="0">
              <a:solidFill>
                <a:srgbClr val="FFFFFF"/>
              </a:solidFill>
              <a:latin typeface="Bierstadt"/>
            </a:endParaRPr>
          </a:p>
        </p:txBody>
      </p:sp>
      <p:pic>
        <p:nvPicPr>
          <p:cNvPr id="7" name="Picture 1">
            <a:extLst>
              <a:ext uri="{FF2B5EF4-FFF2-40B4-BE49-F238E27FC236}">
                <a16:creationId xmlns:a16="http://schemas.microsoft.com/office/drawing/2014/main" id="{69AEE949-CA99-8E2C-D5AC-0E39B230264B}"/>
              </a:ext>
            </a:extLst>
          </p:cNvPr>
          <p:cNvPicPr>
            <a:picLocks noChangeAspect="1"/>
          </p:cNvPicPr>
          <p:nvPr/>
        </p:nvPicPr>
        <p:blipFill>
          <a:blip r:embed="rId2"/>
          <a:srcRect t="3811" r="-1" b="2022"/>
          <a:stretch>
            <a:fillRect/>
          </a:stretch>
        </p:blipFill>
        <p:spPr>
          <a:xfrm>
            <a:off x="3" y="93784"/>
            <a:ext cx="15119347" cy="10691814"/>
          </a:xfrm>
          <a:prstGeom prst="rect">
            <a:avLst/>
          </a:prstGeom>
          <a:noFill/>
          <a:ln cap="flat">
            <a:noFill/>
          </a:ln>
        </p:spPr>
      </p:pic>
      <p:sp>
        <p:nvSpPr>
          <p:cNvPr id="9" name="Rectangle 8">
            <a:extLst>
              <a:ext uri="{FF2B5EF4-FFF2-40B4-BE49-F238E27FC236}">
                <a16:creationId xmlns:a16="http://schemas.microsoft.com/office/drawing/2014/main" id="{BF209CAC-4A5B-54B1-AD33-4038BEFD421D}"/>
              </a:ext>
              <a:ext uri="{C183D7F6-B498-43B3-948B-1728B52AA6E4}">
                <adec:decorative xmlns:adec="http://schemas.microsoft.com/office/drawing/2017/decorative" val="1"/>
              </a:ext>
            </a:extLst>
          </p:cNvPr>
          <p:cNvSpPr>
            <a:spLocks noMove="1" noResize="1"/>
          </p:cNvSpPr>
          <p:nvPr/>
        </p:nvSpPr>
        <p:spPr>
          <a:xfrm>
            <a:off x="3445216" y="4341897"/>
            <a:ext cx="5021180" cy="149275"/>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algn="ctr" defTabSz="457200">
              <a:defRPr sz="1800" b="0" i="0" u="none" strike="noStrike" kern="0" cap="none" spc="0" baseline="0">
                <a:solidFill>
                  <a:srgbClr val="000000"/>
                </a:solidFill>
                <a:uFillTx/>
              </a:defRPr>
            </a:pPr>
            <a:endParaRPr lang="en-US" sz="1800" kern="0">
              <a:solidFill>
                <a:srgbClr val="FFFFFF"/>
              </a:solidFill>
              <a:latin typeface="Bierstadt"/>
            </a:endParaRPr>
          </a:p>
        </p:txBody>
      </p:sp>
      <p:sp>
        <p:nvSpPr>
          <p:cNvPr id="11" name="Rectangle 5">
            <a:extLst>
              <a:ext uri="{FF2B5EF4-FFF2-40B4-BE49-F238E27FC236}">
                <a16:creationId xmlns:a16="http://schemas.microsoft.com/office/drawing/2014/main" id="{418EC796-E978-C324-4DF5-264C3A66D2F1}"/>
              </a:ext>
            </a:extLst>
          </p:cNvPr>
          <p:cNvSpPr/>
          <p:nvPr/>
        </p:nvSpPr>
        <p:spPr>
          <a:xfrm>
            <a:off x="107314" y="93786"/>
            <a:ext cx="14904720" cy="650357"/>
          </a:xfrm>
          <a:prstGeom prst="rect">
            <a:avLst/>
          </a:prstGeom>
          <a:solidFill>
            <a:srgbClr val="FFFFFF"/>
          </a:solidFill>
          <a:ln w="19046" cap="flat">
            <a:solidFill>
              <a:srgbClr val="00C777"/>
            </a:solidFill>
            <a:prstDash val="solid"/>
            <a:miter/>
          </a:ln>
        </p:spPr>
        <p:txBody>
          <a:bodyPr vert="horz" wrap="square" lIns="91440" tIns="45720" rIns="91440" bIns="45720" anchor="ctr" anchorCtr="1" compatLnSpc="1">
            <a:noAutofit/>
          </a:bodyPr>
          <a:lstStyle/>
          <a:p>
            <a:pPr algn="ctr" defTabSz="457200">
              <a:defRPr sz="1800" b="0" i="0" u="none" strike="noStrike" kern="0" cap="none" spc="0" baseline="0">
                <a:solidFill>
                  <a:srgbClr val="000000"/>
                </a:solidFill>
                <a:uFillTx/>
              </a:defRPr>
            </a:pPr>
            <a:r>
              <a:rPr lang="en-US" sz="1200" b="1" kern="0">
                <a:solidFill>
                  <a:srgbClr val="000000"/>
                </a:solidFill>
                <a:latin typeface="Eras Demi ITC" pitchFamily="34"/>
                <a:ea typeface="Calibri" pitchFamily="34"/>
                <a:cs typeface="Calibri" pitchFamily="34"/>
              </a:rPr>
              <a:t>Investigating Participation and Adherence to Physiotherapy-Led Strength and Balance Exercise Among South Asian and White British Older Adults at Risk of Falls Living in Community Settings in England </a:t>
            </a:r>
          </a:p>
          <a:p>
            <a:pPr algn="ctr" defTabSz="457200">
              <a:defRPr sz="1800" b="0" i="0" u="none" strike="noStrike" kern="0" cap="none" spc="0" baseline="0">
                <a:solidFill>
                  <a:srgbClr val="000000"/>
                </a:solidFill>
                <a:uFillTx/>
              </a:defRPr>
            </a:pPr>
            <a:r>
              <a:rPr lang="en-IN" sz="1200" b="1" kern="0">
                <a:solidFill>
                  <a:srgbClr val="000000"/>
                </a:solidFill>
                <a:latin typeface="Eras Demi ITC" pitchFamily="34"/>
                <a:ea typeface="Calibri" pitchFamily="34"/>
                <a:cs typeface="Calibri" pitchFamily="34"/>
              </a:rPr>
              <a:t>Student name: Kashish Sunilbhai Ardeshna, Student ID: 2539014, Email ID: </a:t>
            </a:r>
            <a:r>
              <a:rPr lang="en-IN" sz="1200" b="1" kern="0">
                <a:solidFill>
                  <a:srgbClr val="000000"/>
                </a:solidFill>
                <a:latin typeface="Eras Demi ITC" pitchFamily="34"/>
                <a:ea typeface="Calibri" pitchFamily="34"/>
                <a:cs typeface="Calibri" pitchFamily="34"/>
                <a:hlinkClick r:id="rId3">
                  <a:extLst>
                    <a:ext uri="{A12FA001-AC4F-418D-AE19-62706E023703}">
                      <ahyp:hlinkClr xmlns:ahyp="http://schemas.microsoft.com/office/drawing/2018/hyperlinkcolor" val="tx"/>
                    </a:ext>
                  </a:extLst>
                </a:hlinkClick>
              </a:rPr>
              <a:t>2539014@student.uwtsd.ac.uk</a:t>
            </a:r>
            <a:endParaRPr lang="en-IN" sz="1200" b="1" kern="0">
              <a:solidFill>
                <a:srgbClr val="000000"/>
              </a:solidFill>
              <a:latin typeface="Eras Demi ITC" pitchFamily="34"/>
              <a:ea typeface="Calibri" pitchFamily="34"/>
              <a:cs typeface="Calibri" pitchFamily="34"/>
            </a:endParaRPr>
          </a:p>
          <a:p>
            <a:pPr algn="ctr" defTabSz="457200">
              <a:defRPr sz="1800" b="0" i="0" u="none" strike="noStrike" kern="0" cap="none" spc="0" baseline="0">
                <a:solidFill>
                  <a:srgbClr val="000000"/>
                </a:solidFill>
                <a:uFillTx/>
              </a:defRPr>
            </a:pPr>
            <a:r>
              <a:rPr lang="en-IN" sz="1200" b="1" kern="0">
                <a:solidFill>
                  <a:srgbClr val="000000"/>
                </a:solidFill>
                <a:latin typeface="Eras Demi ITC" pitchFamily="34"/>
                <a:ea typeface="Calibri" pitchFamily="34"/>
                <a:cs typeface="Calibri" pitchFamily="34"/>
              </a:rPr>
              <a:t>Supervisor: Dr Christopher Mafuva, MASTER OF PUBLIC HEALTH AND SOCIAL CARE IN PRACTICE</a:t>
            </a:r>
          </a:p>
        </p:txBody>
      </p:sp>
      <p:sp>
        <p:nvSpPr>
          <p:cNvPr id="13" name="Rectangle 7">
            <a:extLst>
              <a:ext uri="{FF2B5EF4-FFF2-40B4-BE49-F238E27FC236}">
                <a16:creationId xmlns:a16="http://schemas.microsoft.com/office/drawing/2014/main" id="{34017D6F-7291-1F44-CD16-C9F2C1B4F168}"/>
              </a:ext>
            </a:extLst>
          </p:cNvPr>
          <p:cNvSpPr/>
          <p:nvPr/>
        </p:nvSpPr>
        <p:spPr>
          <a:xfrm>
            <a:off x="309461" y="802242"/>
            <a:ext cx="4732422" cy="3019696"/>
          </a:xfrm>
          <a:prstGeom prst="rect">
            <a:avLst/>
          </a:prstGeom>
          <a:solidFill>
            <a:srgbClr val="FFFFFF"/>
          </a:solidFill>
          <a:ln w="19046" cap="flat">
            <a:solidFill>
              <a:srgbClr val="00C777"/>
            </a:solidFill>
            <a:prstDash val="solid"/>
            <a:miter/>
          </a:ln>
        </p:spPr>
        <p:txBody>
          <a:bodyPr vert="horz" wrap="square" lIns="91440" tIns="45720" rIns="91440" bIns="45720" anchor="ctr" anchorCtr="0" compatLnSpc="1">
            <a:noAutofit/>
          </a:bodyPr>
          <a:lstStyle/>
          <a:p>
            <a:pPr defTabSz="457200">
              <a:defRPr sz="1800" b="0" i="0" u="none" strike="noStrike" kern="0" cap="none" spc="0" baseline="0">
                <a:solidFill>
                  <a:srgbClr val="000000"/>
                </a:solidFill>
                <a:uFillTx/>
              </a:defRPr>
            </a:pPr>
            <a:endParaRPr lang="en-US" sz="1000" b="1" u="sng" kern="0" dirty="0">
              <a:solidFill>
                <a:srgbClr val="000000"/>
              </a:solidFill>
              <a:latin typeface="Comic Sans MS" pitchFamily="66"/>
            </a:endParaRPr>
          </a:p>
          <a:p>
            <a:pPr defTabSz="457200">
              <a:defRPr sz="1800" b="0" i="0" u="none" strike="noStrike" kern="0" cap="none" spc="0" baseline="0">
                <a:solidFill>
                  <a:srgbClr val="000000"/>
                </a:solidFill>
                <a:uFillTx/>
              </a:defRPr>
            </a:pPr>
            <a:endParaRPr lang="en-US" sz="1000" b="1" u="sng" kern="0" dirty="0">
              <a:solidFill>
                <a:srgbClr val="000000"/>
              </a:solidFill>
              <a:latin typeface="Comic Sans MS" pitchFamily="66"/>
            </a:endParaRPr>
          </a:p>
          <a:p>
            <a:pPr defTabSz="457200">
              <a:defRPr sz="1800" b="0" i="0" u="none" strike="noStrike" kern="0" cap="none" spc="0" baseline="0">
                <a:solidFill>
                  <a:srgbClr val="000000"/>
                </a:solidFill>
                <a:uFillTx/>
              </a:defRPr>
            </a:pPr>
            <a:r>
              <a:rPr lang="en-US" sz="1000" b="1" u="sng" kern="0" dirty="0">
                <a:solidFill>
                  <a:srgbClr val="000000"/>
                </a:solidFill>
                <a:latin typeface="Comic Sans MS" pitchFamily="66"/>
              </a:rPr>
              <a:t>INTRODUCTION:</a:t>
            </a:r>
          </a:p>
          <a:p>
            <a:pPr defTabSz="457200">
              <a:defRPr sz="1800" b="0" i="0" u="none" strike="noStrike" kern="0" cap="none" spc="0" baseline="0">
                <a:solidFill>
                  <a:srgbClr val="000000"/>
                </a:solidFill>
                <a:uFillTx/>
              </a:defRPr>
            </a:pPr>
            <a:endParaRPr lang="en-US" sz="1000" b="1" u="sng" kern="0" dirty="0">
              <a:solidFill>
                <a:srgbClr val="000000"/>
              </a:solidFill>
              <a:latin typeface="Comic Sans MS" pitchFamily="66"/>
            </a:endParaRPr>
          </a:p>
          <a:p>
            <a:pPr defTabSz="914400">
              <a:defRPr sz="1800" b="0" i="0" u="none" strike="noStrike" kern="0" cap="none" spc="0" baseline="0">
                <a:solidFill>
                  <a:srgbClr val="000000"/>
                </a:solidFill>
                <a:uFillTx/>
              </a:defRPr>
            </a:pPr>
            <a:r>
              <a:rPr lang="en-IN" sz="1000" dirty="0">
                <a:solidFill>
                  <a:srgbClr val="000000"/>
                </a:solidFill>
                <a:latin typeface="Aptos"/>
              </a:rPr>
              <a:t>Falls among older adults are an important public health concern, as they can lead to injuries, reduced mobility, loss of independence and greater pressure on health and social care services. Evidence-based strength and balance exercise programmes are recommended to help reduce the risk of falls among older people (National Institute for Health and Care Excellence (NICE), 2025). However, the success of these interventions depends, in part, on whether individuals are able to participate consistently and adhere to the exercises prescribed.</a:t>
            </a:r>
          </a:p>
          <a:p>
            <a:pPr defTabSz="914400">
              <a:defRPr sz="1800" b="0" i="0" u="none" strike="noStrike" kern="0" cap="none" spc="0" baseline="0">
                <a:solidFill>
                  <a:srgbClr val="000000"/>
                </a:solidFill>
                <a:uFillTx/>
              </a:defRPr>
            </a:pPr>
            <a:r>
              <a:rPr lang="en-IN" sz="1000" dirty="0">
                <a:solidFill>
                  <a:srgbClr val="000000"/>
                </a:solidFill>
                <a:latin typeface="Aptos"/>
              </a:rPr>
              <a:t>Research involving community-dwelling South Asian and White British adults aged 60–70 in the UK suggests that beliefs about falls prevention and barriers to physical activity may differ between groups. These differences </a:t>
            </a:r>
            <a:r>
              <a:rPr lang="en-US" sz="1000" dirty="0">
                <a:solidFill>
                  <a:srgbClr val="000000"/>
                </a:solidFill>
                <a:latin typeface="Aptos"/>
              </a:rPr>
              <a:t>may include language difficulties, cultural practices, and concerns about potential harm from</a:t>
            </a:r>
            <a:r>
              <a:rPr lang="en-IN" sz="1000" dirty="0">
                <a:solidFill>
                  <a:srgbClr val="000000"/>
                </a:solidFill>
                <a:latin typeface="Aptos"/>
              </a:rPr>
              <a:t> exercise (Baxter et al., 2013). Understanding these factors is essential for physiotherapists working with diverse communities in England, as it can support the development of </a:t>
            </a:r>
            <a:r>
              <a:rPr lang="en-US" sz="1000" dirty="0">
                <a:solidFill>
                  <a:srgbClr val="000000"/>
                </a:solidFill>
                <a:latin typeface="Aptos"/>
              </a:rPr>
              <a:t>accessible, culturally responsive, and sustainable falls prevention interventions</a:t>
            </a:r>
            <a:r>
              <a:rPr lang="en-IN" sz="1000" dirty="0">
                <a:solidFill>
                  <a:srgbClr val="000000"/>
                </a:solidFill>
                <a:latin typeface="Aptos"/>
              </a:rPr>
              <a:t>.</a:t>
            </a:r>
          </a:p>
          <a:p>
            <a:pPr defTabSz="457200">
              <a:defRPr sz="1800" b="0" i="0" u="none" strike="noStrike" kern="0" cap="none" spc="0" baseline="0">
                <a:solidFill>
                  <a:srgbClr val="000000"/>
                </a:solidFill>
                <a:uFillTx/>
              </a:defRPr>
            </a:pPr>
            <a:endParaRPr lang="en-US" sz="1000" u="sng" kern="0" dirty="0">
              <a:solidFill>
                <a:srgbClr val="000000"/>
              </a:solidFill>
              <a:latin typeface="Comic Sans MS" pitchFamily="66"/>
            </a:endParaRPr>
          </a:p>
          <a:p>
            <a:pPr defTabSz="457200">
              <a:defRPr sz="1800" b="0" i="0" u="none" strike="noStrike" kern="0" cap="none" spc="0" baseline="0">
                <a:solidFill>
                  <a:srgbClr val="000000"/>
                </a:solidFill>
                <a:uFillTx/>
              </a:defRPr>
            </a:pPr>
            <a:endParaRPr lang="en-IN" sz="1000" b="1" u="sng" kern="0" dirty="0">
              <a:solidFill>
                <a:srgbClr val="000000"/>
              </a:solidFill>
              <a:latin typeface="Comic Sans MS" pitchFamily="66"/>
            </a:endParaRPr>
          </a:p>
        </p:txBody>
      </p:sp>
      <p:pic>
        <p:nvPicPr>
          <p:cNvPr id="15" name="Picture 14">
            <a:extLst>
              <a:ext uri="{FF2B5EF4-FFF2-40B4-BE49-F238E27FC236}">
                <a16:creationId xmlns:a16="http://schemas.microsoft.com/office/drawing/2014/main" id="{98285BAC-7D51-7EBD-925E-CC82DE0DCB11}"/>
              </a:ext>
            </a:extLst>
          </p:cNvPr>
          <p:cNvPicPr>
            <a:picLocks noChangeAspect="1"/>
          </p:cNvPicPr>
          <p:nvPr/>
        </p:nvPicPr>
        <p:blipFill>
          <a:blip r:embed="rId4"/>
          <a:stretch>
            <a:fillRect/>
          </a:stretch>
        </p:blipFill>
        <p:spPr>
          <a:xfrm>
            <a:off x="5351347" y="974872"/>
            <a:ext cx="5065145" cy="2633700"/>
          </a:xfrm>
          <a:prstGeom prst="rect">
            <a:avLst/>
          </a:prstGeom>
          <a:noFill/>
          <a:ln cap="flat">
            <a:noFill/>
          </a:ln>
        </p:spPr>
      </p:pic>
      <p:sp>
        <p:nvSpPr>
          <p:cNvPr id="17" name="TextBox 15">
            <a:extLst>
              <a:ext uri="{FF2B5EF4-FFF2-40B4-BE49-F238E27FC236}">
                <a16:creationId xmlns:a16="http://schemas.microsoft.com/office/drawing/2014/main" id="{EA75BF47-4098-16A7-AEE8-B3482421445A}"/>
              </a:ext>
            </a:extLst>
          </p:cNvPr>
          <p:cNvSpPr txBox="1"/>
          <p:nvPr/>
        </p:nvSpPr>
        <p:spPr>
          <a:xfrm>
            <a:off x="6497727" y="3713271"/>
            <a:ext cx="3313474" cy="246220"/>
          </a:xfrm>
          <a:prstGeom prst="rect">
            <a:avLst/>
          </a:prstGeom>
          <a:noFill/>
          <a:ln cap="flat">
            <a:noFill/>
          </a:ln>
        </p:spPr>
        <p:txBody>
          <a:bodyPr vert="horz" wrap="square" lIns="91440" tIns="45720" rIns="91440" bIns="45720" anchor="t" anchorCtr="0" compatLnSpc="1">
            <a:spAutoFit/>
          </a:bodyPr>
          <a:lstStyle/>
          <a:p>
            <a:pPr defTabSz="457200">
              <a:defRPr sz="1800" b="0" i="0" u="none" strike="noStrike" kern="0" cap="none" spc="0" baseline="0">
                <a:solidFill>
                  <a:srgbClr val="000000"/>
                </a:solidFill>
                <a:uFillTx/>
              </a:defRPr>
            </a:pPr>
            <a:r>
              <a:rPr lang="en-IN" sz="1000" b="1" kern="0">
                <a:solidFill>
                  <a:srgbClr val="000000"/>
                </a:solidFill>
                <a:latin typeface="Bierstadt"/>
              </a:rPr>
              <a:t>Source: Månsson et al. (2020, Figure 4).</a:t>
            </a:r>
          </a:p>
        </p:txBody>
      </p:sp>
      <p:sp>
        <p:nvSpPr>
          <p:cNvPr id="19" name="Rectangle 16">
            <a:extLst>
              <a:ext uri="{FF2B5EF4-FFF2-40B4-BE49-F238E27FC236}">
                <a16:creationId xmlns:a16="http://schemas.microsoft.com/office/drawing/2014/main" id="{CE7CD0AB-5AFC-4EAC-FF34-7D4F188B134D}"/>
              </a:ext>
            </a:extLst>
          </p:cNvPr>
          <p:cNvSpPr/>
          <p:nvPr/>
        </p:nvSpPr>
        <p:spPr>
          <a:xfrm>
            <a:off x="10850064" y="836468"/>
            <a:ext cx="4027739" cy="3107478"/>
          </a:xfrm>
          <a:prstGeom prst="rect">
            <a:avLst/>
          </a:prstGeom>
          <a:solidFill>
            <a:srgbClr val="FFFFFF"/>
          </a:solidFill>
          <a:ln w="19046" cap="flat">
            <a:solidFill>
              <a:srgbClr val="00C777"/>
            </a:solidFill>
            <a:prstDash val="solid"/>
            <a:miter/>
          </a:ln>
        </p:spPr>
        <p:txBody>
          <a:bodyPr vert="horz" wrap="square" lIns="91440" tIns="45720" rIns="91440" bIns="45720" anchor="ctr" anchorCtr="0" compatLnSpc="1">
            <a:noAutofit/>
          </a:bodyPr>
          <a:lstStyle/>
          <a:p>
            <a:pPr defTabSz="457200">
              <a:defRPr sz="1800" b="0" i="0" u="none" strike="noStrike" kern="0" cap="none" spc="0" baseline="0">
                <a:solidFill>
                  <a:srgbClr val="000000"/>
                </a:solidFill>
                <a:uFillTx/>
              </a:defRPr>
            </a:pPr>
            <a:r>
              <a:rPr lang="en-US" sz="1050" b="1" u="sng" kern="0">
                <a:solidFill>
                  <a:srgbClr val="000000"/>
                </a:solidFill>
                <a:latin typeface="Bierstadt"/>
              </a:rPr>
              <a:t>Research Question :</a:t>
            </a:r>
          </a:p>
          <a:p>
            <a:pPr defTabSz="457200">
              <a:defRPr sz="1800" b="0" i="0" u="none" strike="noStrike" kern="0" cap="none" spc="0" baseline="0">
                <a:solidFill>
                  <a:srgbClr val="000000"/>
                </a:solidFill>
                <a:uFillTx/>
              </a:defRPr>
            </a:pPr>
            <a:r>
              <a:rPr lang="en-IN" sz="1050" kern="0">
                <a:solidFill>
                  <a:srgbClr val="000000"/>
                </a:solidFill>
                <a:latin typeface="Bierstadt"/>
              </a:rPr>
              <a:t>What differences exist in exercise participation and adherence between South Asian and White British older adults at risk of falls?</a:t>
            </a:r>
          </a:p>
          <a:p>
            <a:pPr defTabSz="457200">
              <a:defRPr sz="1800" b="0" i="0" u="none" strike="noStrike" kern="0" cap="none" spc="0" baseline="0">
                <a:solidFill>
                  <a:srgbClr val="000000"/>
                </a:solidFill>
                <a:uFillTx/>
              </a:defRPr>
            </a:pPr>
            <a:r>
              <a:rPr lang="en-IN" sz="1050" b="1" u="sng" kern="0">
                <a:solidFill>
                  <a:srgbClr val="000000"/>
                </a:solidFill>
                <a:latin typeface="Bierstadt"/>
              </a:rPr>
              <a:t>AIMS:</a:t>
            </a:r>
          </a:p>
          <a:p>
            <a:pPr defTabSz="457200">
              <a:defRPr sz="1800" b="0" i="0" u="none" strike="noStrike" kern="0" cap="none" spc="0" baseline="0">
                <a:solidFill>
                  <a:srgbClr val="000000"/>
                </a:solidFill>
                <a:uFillTx/>
              </a:defRPr>
            </a:pPr>
            <a:r>
              <a:rPr lang="en-IN" sz="1050" kern="0">
                <a:solidFill>
                  <a:srgbClr val="000000"/>
                </a:solidFill>
                <a:latin typeface="Bierstadt"/>
              </a:rPr>
              <a:t>To compare participation and adherence to physiotherapy-led strength and balance exercises among South Asian and White British older adults at risk of falls</a:t>
            </a:r>
          </a:p>
          <a:p>
            <a:pPr defTabSz="457200">
              <a:defRPr sz="1800" b="0" i="0" u="none" strike="noStrike" kern="0" cap="none" spc="0" baseline="0">
                <a:solidFill>
                  <a:srgbClr val="000000"/>
                </a:solidFill>
                <a:uFillTx/>
              </a:defRPr>
            </a:pPr>
            <a:r>
              <a:rPr lang="en-IN" sz="1050" b="1" u="sng" kern="0">
                <a:solidFill>
                  <a:srgbClr val="000000"/>
                </a:solidFill>
                <a:latin typeface="Bierstadt"/>
              </a:rPr>
              <a:t>OBJECTIVES:</a:t>
            </a:r>
          </a:p>
          <a:p>
            <a:pPr defTabSz="457200">
              <a:defRPr sz="1800" b="0" i="0" u="none" strike="noStrike" kern="0" cap="none" spc="0" baseline="0">
                <a:solidFill>
                  <a:srgbClr val="000000"/>
                </a:solidFill>
                <a:uFillTx/>
              </a:defRPr>
            </a:pPr>
            <a:r>
              <a:rPr lang="en-IN" sz="1050" kern="0">
                <a:solidFill>
                  <a:srgbClr val="000000"/>
                </a:solidFill>
                <a:latin typeface="Bierstadt"/>
              </a:rPr>
              <a:t>To compare exercise participation between the two ethnic groups.</a:t>
            </a:r>
          </a:p>
          <a:p>
            <a:pPr defTabSz="457200">
              <a:defRPr sz="1800" b="0" i="0" u="none" strike="noStrike" kern="0" cap="none" spc="0" baseline="0">
                <a:solidFill>
                  <a:srgbClr val="000000"/>
                </a:solidFill>
                <a:uFillTx/>
              </a:defRPr>
            </a:pPr>
            <a:r>
              <a:rPr lang="en-IN" sz="1050" kern="0">
                <a:solidFill>
                  <a:srgbClr val="000000"/>
                </a:solidFill>
                <a:latin typeface="Bierstadt"/>
              </a:rPr>
              <a:t>To assess adherence to prescribed strength and balance exercises.</a:t>
            </a:r>
          </a:p>
          <a:p>
            <a:pPr defTabSz="457200">
              <a:defRPr sz="1800" b="0" i="0" u="none" strike="noStrike" kern="0" cap="none" spc="0" baseline="0">
                <a:solidFill>
                  <a:srgbClr val="000000"/>
                </a:solidFill>
                <a:uFillTx/>
              </a:defRPr>
            </a:pPr>
            <a:r>
              <a:rPr lang="en-IN" sz="1050" kern="0">
                <a:solidFill>
                  <a:srgbClr val="000000"/>
                </a:solidFill>
                <a:latin typeface="Bierstadt"/>
              </a:rPr>
              <a:t>To identify barriers and facilitators influencing participation and adherence.</a:t>
            </a:r>
          </a:p>
          <a:p>
            <a:pPr defTabSz="457200">
              <a:defRPr sz="1800" b="0" i="0" u="none" strike="noStrike" kern="0" cap="none" spc="0" baseline="0">
                <a:solidFill>
                  <a:srgbClr val="000000"/>
                </a:solidFill>
                <a:uFillTx/>
              </a:defRPr>
            </a:pPr>
            <a:r>
              <a:rPr lang="en-IN" sz="1050" kern="0">
                <a:solidFill>
                  <a:srgbClr val="000000"/>
                </a:solidFill>
                <a:latin typeface="Bierstadt"/>
              </a:rPr>
              <a:t>To recommend strategies to improve engagement in falls prevention programmes.</a:t>
            </a:r>
          </a:p>
          <a:p>
            <a:pPr defTabSz="457200">
              <a:defRPr sz="1800" b="0" i="0" u="none" strike="noStrike" kern="0" cap="none" spc="0" baseline="0">
                <a:solidFill>
                  <a:srgbClr val="000000"/>
                </a:solidFill>
                <a:uFillTx/>
              </a:defRPr>
            </a:pPr>
            <a:endParaRPr lang="en-IN" sz="1050" b="1" u="sng" kern="0">
              <a:solidFill>
                <a:srgbClr val="000000"/>
              </a:solidFill>
              <a:latin typeface="Bierstadt"/>
            </a:endParaRPr>
          </a:p>
        </p:txBody>
      </p:sp>
      <p:sp>
        <p:nvSpPr>
          <p:cNvPr id="21" name="Rectangle 17">
            <a:extLst>
              <a:ext uri="{FF2B5EF4-FFF2-40B4-BE49-F238E27FC236}">
                <a16:creationId xmlns:a16="http://schemas.microsoft.com/office/drawing/2014/main" id="{4774AA4E-4F57-3090-DA17-0A904BCAE060}"/>
              </a:ext>
            </a:extLst>
          </p:cNvPr>
          <p:cNvSpPr/>
          <p:nvPr/>
        </p:nvSpPr>
        <p:spPr>
          <a:xfrm>
            <a:off x="249352" y="7437937"/>
            <a:ext cx="14620643" cy="3163357"/>
          </a:xfrm>
          <a:prstGeom prst="rect">
            <a:avLst/>
          </a:prstGeom>
          <a:solidFill>
            <a:srgbClr val="FFFFFF"/>
          </a:solidFill>
          <a:ln w="19046" cap="flat">
            <a:solidFill>
              <a:srgbClr val="00C777"/>
            </a:solidFill>
            <a:prstDash val="solid"/>
            <a:miter/>
          </a:ln>
        </p:spPr>
        <p:txBody>
          <a:bodyPr vert="horz" wrap="square" lIns="91440" tIns="45720" rIns="91440" bIns="45720" anchor="ctr" anchorCtr="0" compatLnSpc="1">
            <a:noAutofit/>
          </a:bodyPr>
          <a:lstStyle/>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r>
              <a:rPr lang="en-US" sz="800" b="1" u="sng" kern="0" dirty="0">
                <a:solidFill>
                  <a:srgbClr val="000000"/>
                </a:solidFill>
                <a:latin typeface="Bierstadt"/>
              </a:rPr>
              <a:t>REFERENCES:</a:t>
            </a: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914400">
              <a:defRPr sz="1800" b="0" i="0" u="none" strike="noStrike" kern="0" cap="none" spc="0" baseline="0">
                <a:solidFill>
                  <a:srgbClr val="000000"/>
                </a:solidFill>
                <a:uFillTx/>
              </a:defRPr>
            </a:pPr>
            <a:r>
              <a:rPr lang="en-IN" sz="800" dirty="0">
                <a:solidFill>
                  <a:srgbClr val="000000"/>
                </a:solidFill>
                <a:latin typeface="Aptos"/>
              </a:rPr>
              <a:t>Chief Medical Officer (2023) </a:t>
            </a:r>
            <a:r>
              <a:rPr lang="en-IN" sz="800" i="1" dirty="0">
                <a:solidFill>
                  <a:srgbClr val="000000"/>
                </a:solidFill>
                <a:latin typeface="Aptos"/>
              </a:rPr>
              <a:t>Chief Medical Officer’s annual report 2023: health in an ageing society</a:t>
            </a:r>
            <a:r>
              <a:rPr lang="en-IN" sz="800" dirty="0">
                <a:solidFill>
                  <a:srgbClr val="000000"/>
                </a:solidFill>
                <a:latin typeface="Aptos"/>
              </a:rPr>
              <a:t>. Available at: </a:t>
            </a:r>
            <a:r>
              <a:rPr lang="en-IN" sz="800" dirty="0">
                <a:solidFill>
                  <a:srgbClr val="000000"/>
                </a:solidFill>
                <a:latin typeface="Aptos"/>
                <a:hlinkClick r:id="rId5">
                  <a:extLst>
                    <a:ext uri="{A12FA001-AC4F-418D-AE19-62706E023703}">
                      <ahyp:hlinkClr xmlns:ahyp="http://schemas.microsoft.com/office/drawing/2018/hyperlinkcolor" val="tx"/>
                    </a:ext>
                  </a:extLst>
                </a:hlinkClick>
              </a:rPr>
              <a:t>https://assets.publishing.service.gov.uk/media/6674096b64e554df3bd0dbc6/chief-medical-officers-annual-report-2023-web-accessible.pdf</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El-Khoury, F., </a:t>
            </a:r>
            <a:r>
              <a:rPr lang="en-IN" sz="800" dirty="0" err="1">
                <a:solidFill>
                  <a:srgbClr val="000000"/>
                </a:solidFill>
                <a:latin typeface="Aptos"/>
              </a:rPr>
              <a:t>Cassou</a:t>
            </a:r>
            <a:r>
              <a:rPr lang="en-IN" sz="800" dirty="0">
                <a:solidFill>
                  <a:srgbClr val="000000"/>
                </a:solidFill>
                <a:latin typeface="Aptos"/>
              </a:rPr>
              <a:t>, B., Charles, M.A. and </a:t>
            </a:r>
            <a:r>
              <a:rPr lang="en-IN" sz="800" dirty="0" err="1">
                <a:solidFill>
                  <a:srgbClr val="000000"/>
                </a:solidFill>
                <a:latin typeface="Aptos"/>
              </a:rPr>
              <a:t>Dargent</a:t>
            </a:r>
            <a:r>
              <a:rPr lang="en-IN" sz="800" dirty="0">
                <a:solidFill>
                  <a:srgbClr val="000000"/>
                </a:solidFill>
                <a:latin typeface="Aptos"/>
              </a:rPr>
              <a:t>-Molina, P. (2013) ‘The effect of fall prevention exercise programmes on fall-induced injuries in community-dwelling older adults: systematic review and meta-analysis of randomised controlled trials’, </a:t>
            </a:r>
            <a:r>
              <a:rPr lang="en-IN" sz="800" i="1" dirty="0">
                <a:solidFill>
                  <a:srgbClr val="000000"/>
                </a:solidFill>
                <a:latin typeface="Aptos"/>
              </a:rPr>
              <a:t>BMJ</a:t>
            </a:r>
            <a:r>
              <a:rPr lang="en-IN" sz="800" dirty="0">
                <a:solidFill>
                  <a:srgbClr val="000000"/>
                </a:solidFill>
                <a:latin typeface="Aptos"/>
              </a:rPr>
              <a:t>, 347, f6234. Available at: </a:t>
            </a:r>
            <a:r>
              <a:rPr lang="en-IN" sz="800" dirty="0">
                <a:solidFill>
                  <a:srgbClr val="000000"/>
                </a:solidFill>
                <a:latin typeface="Aptos"/>
                <a:hlinkClick r:id="rId6">
                  <a:extLst>
                    <a:ext uri="{A12FA001-AC4F-418D-AE19-62706E023703}">
                      <ahyp:hlinkClr xmlns:ahyp="http://schemas.microsoft.com/office/drawing/2018/hyperlinkcolor" val="tx"/>
                    </a:ext>
                  </a:extLst>
                </a:hlinkClick>
              </a:rPr>
              <a:t>https://pubmed.ncbi.nlm.nih.gov/24169944/</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Horne, M., Skelton, D.A., Speed, S. and Todd, C. (2013) ‘Perceived barriers to initiating and maintaining physical activity among South Asian and White British adults in their 60s living in the United Kingdom: a qualitative study’, </a:t>
            </a:r>
            <a:r>
              <a:rPr lang="en-IN" sz="800" i="1" dirty="0">
                <a:solidFill>
                  <a:srgbClr val="000000"/>
                </a:solidFill>
                <a:latin typeface="Aptos"/>
              </a:rPr>
              <a:t>Ethnicity &amp; Health</a:t>
            </a:r>
            <a:r>
              <a:rPr lang="en-IN" sz="800" dirty="0">
                <a:solidFill>
                  <a:srgbClr val="000000"/>
                </a:solidFill>
                <a:latin typeface="Aptos"/>
              </a:rPr>
              <a:t>, 18(6), pp. 626–645. Available at: </a:t>
            </a:r>
            <a:r>
              <a:rPr lang="en-IN" sz="800" dirty="0">
                <a:solidFill>
                  <a:srgbClr val="000000"/>
                </a:solidFill>
                <a:latin typeface="Aptos"/>
                <a:hlinkClick r:id="rId7">
                  <a:extLst>
                    <a:ext uri="{A12FA001-AC4F-418D-AE19-62706E023703}">
                      <ahyp:hlinkClr xmlns:ahyp="http://schemas.microsoft.com/office/drawing/2018/hyperlinkcolor" val="tx"/>
                    </a:ext>
                  </a:extLst>
                </a:hlinkClick>
              </a:rPr>
              <a:t>https://pubmed.ncbi.nlm.nih.gov/23834070/</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Horne, M. and Tierney, S. (2012) ‘What are the barriers and facilitators to exercise and physical activity uptake and adherence among South Asian older adults: a systematic review of qualitative studies’, </a:t>
            </a:r>
            <a:r>
              <a:rPr lang="en-IN" sz="800" i="1" dirty="0">
                <a:solidFill>
                  <a:srgbClr val="000000"/>
                </a:solidFill>
                <a:latin typeface="Aptos"/>
              </a:rPr>
              <a:t>Preventive Medicine</a:t>
            </a:r>
            <a:r>
              <a:rPr lang="en-IN" sz="800" dirty="0">
                <a:solidFill>
                  <a:srgbClr val="000000"/>
                </a:solidFill>
                <a:latin typeface="Aptos"/>
              </a:rPr>
              <a:t>, 55(4), pp. 276–284. Available at: </a:t>
            </a:r>
            <a:r>
              <a:rPr lang="en-IN" sz="800" dirty="0">
                <a:solidFill>
                  <a:srgbClr val="000000"/>
                </a:solidFill>
                <a:latin typeface="Aptos"/>
                <a:hlinkClick r:id="rId8">
                  <a:extLst>
                    <a:ext uri="{A12FA001-AC4F-418D-AE19-62706E023703}">
                      <ahyp:hlinkClr xmlns:ahyp="http://schemas.microsoft.com/office/drawing/2018/hyperlinkcolor" val="tx"/>
                    </a:ext>
                  </a:extLst>
                </a:hlinkClick>
              </a:rPr>
              <a:t>https://pubmed.ncbi.nlm.nih.gov/22846506/</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Hughes, K.J., Salmon, N., Galvin, R., Casey, B. and Clifford, A.M. (2019) ‘Interventions to improve adherence to exercise therapy for falls prevention in community-dwelling older adults: systematic review and meta-analysis’, </a:t>
            </a:r>
            <a:r>
              <a:rPr lang="en-IN" sz="800" i="1" dirty="0">
                <a:solidFill>
                  <a:srgbClr val="000000"/>
                </a:solidFill>
                <a:latin typeface="Aptos"/>
              </a:rPr>
              <a:t>Age and Ageing</a:t>
            </a:r>
            <a:r>
              <a:rPr lang="en-IN" sz="800" dirty="0">
                <a:solidFill>
                  <a:srgbClr val="000000"/>
                </a:solidFill>
                <a:latin typeface="Aptos"/>
              </a:rPr>
              <a:t>, 48(2), pp. 185–195. Available at: </a:t>
            </a:r>
            <a:r>
              <a:rPr lang="en-IN" sz="800" dirty="0">
                <a:solidFill>
                  <a:srgbClr val="000000"/>
                </a:solidFill>
                <a:latin typeface="Aptos"/>
                <a:hlinkClick r:id="rId9">
                  <a:extLst>
                    <a:ext uri="{A12FA001-AC4F-418D-AE19-62706E023703}">
                      <ahyp:hlinkClr xmlns:ahyp="http://schemas.microsoft.com/office/drawing/2018/hyperlinkcolor" val="tx"/>
                    </a:ext>
                  </a:extLst>
                </a:hlinkClick>
              </a:rPr>
              <a:t>https://doi.org/10.1093/ageing/afy164</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Månsson, L. et al. (2020) ‘Older adults’ preferences for, adherence to and experiences of two self-management falls prevention home exercise programmes: a comparison between a digital programme and a paper booklet’, </a:t>
            </a:r>
            <a:r>
              <a:rPr lang="en-IN" sz="800" i="1" dirty="0">
                <a:solidFill>
                  <a:srgbClr val="000000"/>
                </a:solidFill>
                <a:latin typeface="Aptos"/>
              </a:rPr>
              <a:t>BMC Geriatrics</a:t>
            </a:r>
            <a:r>
              <a:rPr lang="en-IN" sz="800" dirty="0">
                <a:solidFill>
                  <a:srgbClr val="000000"/>
                </a:solidFill>
                <a:latin typeface="Aptos"/>
              </a:rPr>
              <a:t>, 20, article 209. Available at: </a:t>
            </a:r>
            <a:r>
              <a:rPr lang="en-IN" sz="800" dirty="0">
                <a:solidFill>
                  <a:srgbClr val="000000"/>
                </a:solidFill>
                <a:latin typeface="Aptos"/>
                <a:hlinkClick r:id="rId10">
                  <a:extLst>
                    <a:ext uri="{A12FA001-AC4F-418D-AE19-62706E023703}">
                      <ahyp:hlinkClr xmlns:ahyp="http://schemas.microsoft.com/office/drawing/2018/hyperlinkcolor" val="tx"/>
                    </a:ext>
                  </a:extLst>
                </a:hlinkClick>
              </a:rPr>
              <a:t>https://doi.org/10.1186/s12877-020-01592-x</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National Institute for Health and Care Excellence (NICE) (2025) </a:t>
            </a:r>
            <a:r>
              <a:rPr lang="en-IN" sz="800" i="1" dirty="0">
                <a:solidFill>
                  <a:srgbClr val="000000"/>
                </a:solidFill>
                <a:latin typeface="Aptos"/>
              </a:rPr>
              <a:t>Falls: assessment and prevention in older people and in people 50 and over at higher risk (NG249).</a:t>
            </a:r>
            <a:r>
              <a:rPr lang="en-IN" sz="800" dirty="0">
                <a:solidFill>
                  <a:srgbClr val="000000"/>
                </a:solidFill>
                <a:latin typeface="Aptos"/>
              </a:rPr>
              <a:t> Available at: </a:t>
            </a:r>
            <a:r>
              <a:rPr lang="en-IN" sz="800" dirty="0">
                <a:solidFill>
                  <a:srgbClr val="000000"/>
                </a:solidFill>
                <a:latin typeface="Aptos"/>
                <a:hlinkClick r:id="rId11">
                  <a:extLst>
                    <a:ext uri="{A12FA001-AC4F-418D-AE19-62706E023703}">
                      <ahyp:hlinkClr xmlns:ahyp="http://schemas.microsoft.com/office/drawing/2018/hyperlinkcolor" val="tx"/>
                    </a:ext>
                  </a:extLst>
                </a:hlinkClick>
              </a:rPr>
              <a:t>https://www.nice.org.uk/guidance/ng249</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Office for Health Improvement and Disparities (OHID) (2022) </a:t>
            </a:r>
            <a:r>
              <a:rPr lang="en-IN" sz="800" i="1" dirty="0">
                <a:solidFill>
                  <a:srgbClr val="000000"/>
                </a:solidFill>
                <a:latin typeface="Aptos"/>
              </a:rPr>
              <a:t>Falls: applying All Our Health</a:t>
            </a:r>
            <a:r>
              <a:rPr lang="en-IN" sz="800" dirty="0">
                <a:solidFill>
                  <a:srgbClr val="000000"/>
                </a:solidFill>
                <a:latin typeface="Aptos"/>
              </a:rPr>
              <a:t>. Available at: </a:t>
            </a:r>
            <a:r>
              <a:rPr lang="en-IN" sz="800" dirty="0">
                <a:solidFill>
                  <a:srgbClr val="000000"/>
                </a:solidFill>
                <a:latin typeface="Aptos"/>
                <a:hlinkClick r:id="rId12">
                  <a:extLst>
                    <a:ext uri="{A12FA001-AC4F-418D-AE19-62706E023703}">
                      <ahyp:hlinkClr xmlns:ahyp="http://schemas.microsoft.com/office/drawing/2018/hyperlinkcolor" val="tx"/>
                    </a:ext>
                  </a:extLst>
                </a:hlinkClick>
              </a:rPr>
              <a:t>https://www.gov.uk/government/publications/falls-applying-all-our-health/falls-applying-all-our-health</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Osho, O., Owoeye, O. and Armijo-Olivo, S. (2018) ‘Adherence and attrition in fall prevention exercise programs for community-dwelling older adults: a systematic review and meta-analysis’, </a:t>
            </a:r>
            <a:r>
              <a:rPr lang="en-IN" sz="800" i="1" dirty="0">
                <a:solidFill>
                  <a:srgbClr val="000000"/>
                </a:solidFill>
                <a:latin typeface="Aptos"/>
              </a:rPr>
              <a:t>Journal of Aging and Physical Activity</a:t>
            </a:r>
            <a:r>
              <a:rPr lang="en-IN" sz="800" dirty="0">
                <a:solidFill>
                  <a:srgbClr val="000000"/>
                </a:solidFill>
                <a:latin typeface="Aptos"/>
              </a:rPr>
              <a:t>, 26(2), pp. 304–326. Available at: </a:t>
            </a:r>
            <a:r>
              <a:rPr lang="en-IN" sz="800" dirty="0">
                <a:solidFill>
                  <a:srgbClr val="000000"/>
                </a:solidFill>
                <a:latin typeface="Aptos"/>
                <a:hlinkClick r:id="rId13">
                  <a:extLst>
                    <a:ext uri="{A12FA001-AC4F-418D-AE19-62706E023703}">
                      <ahyp:hlinkClr xmlns:ahyp="http://schemas.microsoft.com/office/drawing/2018/hyperlinkcolor" val="tx"/>
                    </a:ext>
                  </a:extLst>
                </a:hlinkClick>
              </a:rPr>
              <a:t>https://doi.org/10.1123/japa.2016-0326</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Sherrington, C. et al. (2020) ‘Exercise for preventing falls in older people living in the community: an abridged Cochrane systematic review’, </a:t>
            </a:r>
            <a:r>
              <a:rPr lang="en-IN" sz="800" i="1" dirty="0">
                <a:solidFill>
                  <a:srgbClr val="000000"/>
                </a:solidFill>
                <a:latin typeface="Aptos"/>
              </a:rPr>
              <a:t>British Journal of Sports Medicine</a:t>
            </a:r>
            <a:r>
              <a:rPr lang="en-IN" sz="800" dirty="0">
                <a:solidFill>
                  <a:srgbClr val="000000"/>
                </a:solidFill>
                <a:latin typeface="Aptos"/>
              </a:rPr>
              <a:t>, 54(15), pp. 885–891. Available at: </a:t>
            </a:r>
            <a:r>
              <a:rPr lang="en-IN" sz="800" dirty="0">
                <a:solidFill>
                  <a:srgbClr val="000000"/>
                </a:solidFill>
                <a:latin typeface="Aptos"/>
                <a:hlinkClick r:id="rId14">
                  <a:extLst>
                    <a:ext uri="{A12FA001-AC4F-418D-AE19-62706E023703}">
                      <ahyp:hlinkClr xmlns:ahyp="http://schemas.microsoft.com/office/drawing/2018/hyperlinkcolor" val="tx"/>
                    </a:ext>
                  </a:extLst>
                </a:hlinkClick>
              </a:rPr>
              <a:t>https://pubmed.ncbi.nlm.nih.gov/31792067/</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Sibley, K.M., </a:t>
            </a:r>
            <a:r>
              <a:rPr lang="en-IN" sz="800" dirty="0" err="1">
                <a:solidFill>
                  <a:srgbClr val="000000"/>
                </a:solidFill>
                <a:latin typeface="Aptos"/>
              </a:rPr>
              <a:t>Tittlemier</a:t>
            </a:r>
            <a:r>
              <a:rPr lang="en-IN" sz="800" dirty="0">
                <a:solidFill>
                  <a:srgbClr val="000000"/>
                </a:solidFill>
                <a:latin typeface="Aptos"/>
              </a:rPr>
              <a:t>, B., </a:t>
            </a:r>
            <a:r>
              <a:rPr lang="en-IN" sz="800" dirty="0" err="1">
                <a:solidFill>
                  <a:srgbClr val="000000"/>
                </a:solidFill>
                <a:latin typeface="Aptos"/>
              </a:rPr>
              <a:t>Olarinde</a:t>
            </a:r>
            <a:r>
              <a:rPr lang="en-IN" sz="800" dirty="0">
                <a:solidFill>
                  <a:srgbClr val="000000"/>
                </a:solidFill>
                <a:latin typeface="Aptos"/>
              </a:rPr>
              <a:t>, F., Leadbetter, B.K. and Bouchard, D.R. (2024) ‘Factors influencing older adult community fall prevention exercise implementation: a scoping review’, </a:t>
            </a:r>
            <a:r>
              <a:rPr lang="en-IN" sz="800" i="1" dirty="0">
                <a:solidFill>
                  <a:srgbClr val="000000"/>
                </a:solidFill>
                <a:latin typeface="Aptos"/>
              </a:rPr>
              <a:t>Age and Ageing</a:t>
            </a:r>
            <a:r>
              <a:rPr lang="en-IN" sz="800" dirty="0">
                <a:solidFill>
                  <a:srgbClr val="000000"/>
                </a:solidFill>
                <a:latin typeface="Aptos"/>
              </a:rPr>
              <a:t>, 53(8), afae186. Available at: </a:t>
            </a:r>
            <a:r>
              <a:rPr lang="en-IN" sz="800" dirty="0">
                <a:solidFill>
                  <a:srgbClr val="000000"/>
                </a:solidFill>
                <a:latin typeface="Aptos"/>
                <a:hlinkClick r:id="rId15">
                  <a:extLst>
                    <a:ext uri="{A12FA001-AC4F-418D-AE19-62706E023703}">
                      <ahyp:hlinkClr xmlns:ahyp="http://schemas.microsoft.com/office/drawing/2018/hyperlinkcolor" val="tx"/>
                    </a:ext>
                  </a:extLst>
                </a:hlinkClick>
              </a:rPr>
              <a:t>https://doi.org/10.1093/ageing/afae186</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UK Health Security Agency (2019) </a:t>
            </a:r>
            <a:r>
              <a:rPr lang="en-IN" sz="800" i="1" dirty="0">
                <a:solidFill>
                  <a:srgbClr val="000000"/>
                </a:solidFill>
                <a:latin typeface="Aptos"/>
              </a:rPr>
              <a:t>Strength and balance quality markers: supporting improvement</a:t>
            </a:r>
            <a:r>
              <a:rPr lang="en-IN" sz="800" dirty="0">
                <a:solidFill>
                  <a:srgbClr val="000000"/>
                </a:solidFill>
                <a:latin typeface="Aptos"/>
              </a:rPr>
              <a:t>. Available at: </a:t>
            </a:r>
            <a:r>
              <a:rPr lang="en-IN" sz="800" dirty="0">
                <a:solidFill>
                  <a:srgbClr val="000000"/>
                </a:solidFill>
                <a:latin typeface="Aptos"/>
                <a:hlinkClick r:id="rId16">
                  <a:extLst>
                    <a:ext uri="{A12FA001-AC4F-418D-AE19-62706E023703}">
                      <ahyp:hlinkClr xmlns:ahyp="http://schemas.microsoft.com/office/drawing/2018/hyperlinkcolor" val="tx"/>
                    </a:ext>
                  </a:extLst>
                </a:hlinkClick>
              </a:rPr>
              <a:t>https://www.gov.uk/government/publications/strength-and-balance-quality-markers-supporting-improvement</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Wehner-Hewson, N., Watts, P., Buscombe, R., Bourne, N. and Hewson, D. (2022) ‘Racial and ethnic differences in falls among older adults: a systematic review and meta-analysis’, </a:t>
            </a:r>
            <a:r>
              <a:rPr lang="en-IN" sz="800" i="1" dirty="0">
                <a:solidFill>
                  <a:srgbClr val="000000"/>
                </a:solidFill>
                <a:latin typeface="Aptos"/>
              </a:rPr>
              <a:t>Journal of Racial and Ethnic Health Disparities</a:t>
            </a:r>
            <a:r>
              <a:rPr lang="en-IN" sz="800" dirty="0">
                <a:solidFill>
                  <a:srgbClr val="000000"/>
                </a:solidFill>
                <a:latin typeface="Aptos"/>
              </a:rPr>
              <a:t>, 9(6), pp. 2427–2440. Available at: </a:t>
            </a:r>
            <a:r>
              <a:rPr lang="en-IN" sz="800" dirty="0">
                <a:solidFill>
                  <a:srgbClr val="000000"/>
                </a:solidFill>
                <a:latin typeface="Aptos"/>
                <a:hlinkClick r:id="rId17">
                  <a:extLst>
                    <a:ext uri="{A12FA001-AC4F-418D-AE19-62706E023703}">
                      <ahyp:hlinkClr xmlns:ahyp="http://schemas.microsoft.com/office/drawing/2018/hyperlinkcolor" val="tx"/>
                    </a:ext>
                  </a:extLst>
                </a:hlinkClick>
              </a:rPr>
              <a:t>https://pubmed.ncbi.nlm.nih.gov/34786654/</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Xiong, W. et al. (2024) ‘The global prevalence of and risk factors for fear of falling among older adults: a systematic review and meta-analysis’, </a:t>
            </a:r>
            <a:r>
              <a:rPr lang="en-IN" sz="800" i="1" dirty="0">
                <a:solidFill>
                  <a:srgbClr val="000000"/>
                </a:solidFill>
                <a:latin typeface="Aptos"/>
              </a:rPr>
              <a:t>BMC Geriatrics</a:t>
            </a:r>
            <a:r>
              <a:rPr lang="en-IN" sz="800" dirty="0">
                <a:solidFill>
                  <a:srgbClr val="000000"/>
                </a:solidFill>
                <a:latin typeface="Aptos"/>
              </a:rPr>
              <a:t>, 24, article 321. Available at: </a:t>
            </a:r>
            <a:r>
              <a:rPr lang="en-IN" sz="800" dirty="0">
                <a:solidFill>
                  <a:srgbClr val="000000"/>
                </a:solidFill>
                <a:latin typeface="Aptos"/>
                <a:hlinkClick r:id="rId18">
                  <a:extLst>
                    <a:ext uri="{A12FA001-AC4F-418D-AE19-62706E023703}">
                      <ahyp:hlinkClr xmlns:ahyp="http://schemas.microsoft.com/office/drawing/2018/hyperlinkcolor" val="tx"/>
                    </a:ext>
                  </a:extLst>
                </a:hlinkClick>
              </a:rPr>
              <a:t>https://doi.org/10.1186/s12877-024-04882-w</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Horne, M., Skelton, D.A., Speed, S. and Todd, C. (2013) ‘Perceived barriers to initiating and maintaining physical activity among South Asian and White British adults in their 60s living in the United Kingdom: a qualitative study’, Ethnicity &amp; Health, 18(6), pp. 626–645. Available at: </a:t>
            </a:r>
            <a:r>
              <a:rPr lang="en-IN" sz="800" dirty="0">
                <a:solidFill>
                  <a:srgbClr val="000000"/>
                </a:solidFill>
                <a:latin typeface="Aptos"/>
                <a:hlinkClick r:id="rId19">
                  <a:extLst>
                    <a:ext uri="{A12FA001-AC4F-418D-AE19-62706E023703}">
                      <ahyp:hlinkClr xmlns:ahyp="http://schemas.microsoft.com/office/drawing/2018/hyperlinkcolor" val="tx"/>
                    </a:ext>
                  </a:extLst>
                </a:hlinkClick>
              </a:rPr>
              <a:t>https://doi.org/10.1080/13557858.2013.814762</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National Institute for Health and Care Excellence (NICE) (2025) Falls: assessment and prevention in older people and in people 50 and over at higher risk (NG249). Available at: </a:t>
            </a:r>
            <a:r>
              <a:rPr lang="en-IN" sz="800" dirty="0">
                <a:solidFill>
                  <a:srgbClr val="000000"/>
                </a:solidFill>
                <a:latin typeface="Aptos"/>
                <a:hlinkClick r:id="rId11">
                  <a:extLst>
                    <a:ext uri="{A12FA001-AC4F-418D-AE19-62706E023703}">
                      <ahyp:hlinkClr xmlns:ahyp="http://schemas.microsoft.com/office/drawing/2018/hyperlinkcolor" val="tx"/>
                    </a:ext>
                  </a:extLst>
                </a:hlinkClick>
              </a:rPr>
              <a:t>https://www.nice.org.uk/guidance/ng249</a:t>
            </a:r>
            <a:r>
              <a:rPr lang="en-IN" sz="800" dirty="0">
                <a:solidFill>
                  <a:srgbClr val="000000"/>
                </a:solidFill>
                <a:latin typeface="Aptos"/>
              </a:rPr>
              <a:t> (Accessed: 10 October 2026).</a:t>
            </a: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914400">
              <a:defRPr sz="1800" b="0" i="0" u="none" strike="noStrike" kern="0" cap="none" spc="0" baseline="0">
                <a:solidFill>
                  <a:srgbClr val="000000"/>
                </a:solidFill>
                <a:uFillTx/>
              </a:defRPr>
            </a:pPr>
            <a:endParaRPr lang="en-IN" sz="800" dirty="0">
              <a:solidFill>
                <a:srgbClr val="000000"/>
              </a:solidFill>
              <a:latin typeface="Aptos"/>
            </a:endParaRPr>
          </a:p>
          <a:p>
            <a:pPr defTabSz="9144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algn="ctr" defTabSz="457200">
              <a:defRPr sz="1800" b="0" i="0" u="none" strike="noStrike" kern="0" cap="none" spc="0" baseline="0">
                <a:solidFill>
                  <a:srgbClr val="000000"/>
                </a:solidFill>
                <a:uFillTx/>
              </a:defRPr>
            </a:pPr>
            <a:endParaRPr lang="en-IN" sz="800" b="1" u="sng" kern="0" dirty="0">
              <a:solidFill>
                <a:srgbClr val="000000"/>
              </a:solidFill>
              <a:latin typeface="Bierstadt"/>
            </a:endParaRPr>
          </a:p>
          <a:p>
            <a:pPr algn="ctr" defTabSz="457200">
              <a:defRPr sz="1800" b="0" i="0" u="none" strike="noStrike" kern="0" cap="none" spc="0" baseline="0">
                <a:solidFill>
                  <a:srgbClr val="000000"/>
                </a:solidFill>
                <a:uFillTx/>
              </a:defRPr>
            </a:pPr>
            <a:endParaRPr lang="en-IN" sz="800" b="1" u="sng" kern="0" dirty="0">
              <a:solidFill>
                <a:srgbClr val="000000"/>
              </a:solidFill>
              <a:latin typeface="Bierstadt"/>
            </a:endParaRPr>
          </a:p>
          <a:p>
            <a:pPr algn="ctr" defTabSz="457200">
              <a:defRPr sz="1800" b="0" i="0" u="none" strike="noStrike" kern="0" cap="none" spc="0" baseline="0">
                <a:solidFill>
                  <a:srgbClr val="000000"/>
                </a:solidFill>
                <a:uFillTx/>
              </a:defRPr>
            </a:pPr>
            <a:endParaRPr lang="en-IN" sz="800" b="1" u="sng" kern="0" dirty="0">
              <a:solidFill>
                <a:srgbClr val="000000"/>
              </a:solidFill>
              <a:latin typeface="Bierstadt"/>
            </a:endParaRPr>
          </a:p>
        </p:txBody>
      </p:sp>
      <p:sp>
        <p:nvSpPr>
          <p:cNvPr id="23" name="Rectangle 19">
            <a:extLst>
              <a:ext uri="{FF2B5EF4-FFF2-40B4-BE49-F238E27FC236}">
                <a16:creationId xmlns:a16="http://schemas.microsoft.com/office/drawing/2014/main" id="{D95AC19C-EE88-F1D4-8216-BDF69D09FCAD}"/>
              </a:ext>
            </a:extLst>
          </p:cNvPr>
          <p:cNvSpPr/>
          <p:nvPr/>
        </p:nvSpPr>
        <p:spPr>
          <a:xfrm>
            <a:off x="5434042" y="4146188"/>
            <a:ext cx="5174470" cy="3113339"/>
          </a:xfrm>
          <a:prstGeom prst="rect">
            <a:avLst/>
          </a:prstGeom>
          <a:solidFill>
            <a:srgbClr val="FFFFFF"/>
          </a:solidFill>
          <a:ln w="19046" cap="flat">
            <a:solidFill>
              <a:srgbClr val="00C777"/>
            </a:solidFill>
            <a:prstDash val="solid"/>
            <a:miter/>
          </a:ln>
        </p:spPr>
        <p:txBody>
          <a:bodyPr vert="horz" wrap="square" lIns="91440" tIns="45720" rIns="91440" bIns="45720" anchor="ctr" anchorCtr="0" compatLnSpc="1">
            <a:noAutofit/>
          </a:bodyPr>
          <a:lstStyle/>
          <a:p>
            <a:pPr defTabSz="457200">
              <a:defRPr sz="1800" b="0" i="0" u="none" strike="noStrike" kern="0" cap="none" spc="0" baseline="0">
                <a:solidFill>
                  <a:srgbClr val="000000"/>
                </a:solidFill>
                <a:uFillTx/>
              </a:defRPr>
            </a:pPr>
            <a:r>
              <a:rPr lang="en-US" sz="1000" b="1" u="sng" kern="0">
                <a:solidFill>
                  <a:srgbClr val="000000"/>
                </a:solidFill>
                <a:latin typeface="Comic Sans MS" pitchFamily="66"/>
                <a:ea typeface="Calibri" pitchFamily="34"/>
                <a:cs typeface="Calibri" pitchFamily="34"/>
              </a:rPr>
              <a:t>Prevalence:</a:t>
            </a:r>
          </a:p>
          <a:p>
            <a:pPr defTabSz="457200">
              <a:defRPr sz="1800" b="0" i="0" u="none" strike="noStrike" kern="0" cap="none" spc="0" baseline="0">
                <a:solidFill>
                  <a:srgbClr val="000000"/>
                </a:solidFill>
                <a:uFillTx/>
              </a:defRPr>
            </a:pPr>
            <a:endParaRPr lang="en-IN" sz="1000" b="1" u="sng" kern="0">
              <a:solidFill>
                <a:srgbClr val="000000"/>
              </a:solidFill>
              <a:latin typeface="Comic Sans MS" pitchFamily="66"/>
              <a:ea typeface="Calibri" pitchFamily="34"/>
              <a:cs typeface="Calibri" pitchFamily="34"/>
            </a:endParaRPr>
          </a:p>
          <a:p>
            <a:pPr defTabSz="457200">
              <a:defRPr sz="1800" b="0" i="0" u="none" strike="noStrike" kern="0" cap="none" spc="0" baseline="0">
                <a:solidFill>
                  <a:srgbClr val="000000"/>
                </a:solidFill>
                <a:uFillTx/>
              </a:defRPr>
            </a:pPr>
            <a:r>
              <a:rPr lang="en-IN" sz="1000" kern="0">
                <a:solidFill>
                  <a:srgbClr val="000000"/>
                </a:solidFill>
                <a:latin typeface="Comic Sans MS" pitchFamily="66"/>
              </a:rPr>
              <a:t>Falls are a significant public health concern among older adults in England. Approximately one-third of people aged 65 years and over, and half of those aged 80 years and over, experience at least one fall each year (Office for Health Improvement and Disparities [OHID], 2022). The number of emergency admissions related to falls also increased from approximately 185,000 in 2010/11 to 223,000 in 2020/21 (Chief Medical Officer, 2023). A systematic review of community-dwelling older adults reported pooled fall prevalence estimates of 13.89% among Asian participants and 23.77% among White participants across the included studies (Wehner-Hewson et al., 2022). However, these international findings cannot be applied directly to South Asian and White British older adults living in England, as differences in culture, health behaviours, socioeconomic circumstances, and access to healthcare may influence fall risk and prevention. Fear of falling is also common among older adults and may reduce their confidence and willingness to remain physically active (Xiong et al., 2024). Together, these findings highlight the importance of investigating participation in and adherence to physiotherapy-led strength and balance exercise. Such research may help identify whether the barriers to engagement differ between South Asian and White British older adults who are at risk of falling.</a:t>
            </a:r>
            <a:endParaRPr lang="en-IN" sz="1000" b="1" u="sng" kern="0">
              <a:solidFill>
                <a:srgbClr val="000000"/>
              </a:solidFill>
              <a:latin typeface="Comic Sans MS" pitchFamily="66"/>
              <a:ea typeface="Calibri" pitchFamily="34"/>
              <a:cs typeface="Calibri" pitchFamily="34"/>
            </a:endParaRPr>
          </a:p>
        </p:txBody>
      </p:sp>
      <p:sp>
        <p:nvSpPr>
          <p:cNvPr id="25" name="Rectangle 22">
            <a:extLst>
              <a:ext uri="{FF2B5EF4-FFF2-40B4-BE49-F238E27FC236}">
                <a16:creationId xmlns:a16="http://schemas.microsoft.com/office/drawing/2014/main" id="{BE16EDB7-5B63-3552-808C-F562A10357C6}"/>
              </a:ext>
            </a:extLst>
          </p:cNvPr>
          <p:cNvSpPr/>
          <p:nvPr/>
        </p:nvSpPr>
        <p:spPr>
          <a:xfrm>
            <a:off x="10850064" y="4146188"/>
            <a:ext cx="4027739" cy="2948839"/>
          </a:xfrm>
          <a:prstGeom prst="rect">
            <a:avLst/>
          </a:prstGeom>
          <a:solidFill>
            <a:srgbClr val="FFFFFF"/>
          </a:solidFill>
          <a:ln w="19046" cap="flat">
            <a:solidFill>
              <a:srgbClr val="00C777"/>
            </a:solidFill>
            <a:prstDash val="solid"/>
            <a:miter/>
          </a:ln>
        </p:spPr>
        <p:txBody>
          <a:bodyPr vert="horz" wrap="square" lIns="91440" tIns="45720" rIns="91440" bIns="45720" anchor="ctr" anchorCtr="0" compatLnSpc="1">
            <a:noAutofit/>
          </a:bodyPr>
          <a:lstStyle/>
          <a:p>
            <a:pPr defTabSz="457200">
              <a:defRPr sz="1800" b="0" i="0" u="none" strike="noStrike" kern="0" cap="none" spc="0" baseline="0">
                <a:solidFill>
                  <a:srgbClr val="000000"/>
                </a:solidFill>
                <a:uFillTx/>
              </a:defRPr>
            </a:pPr>
            <a:r>
              <a:rPr lang="en-IN" sz="900" b="1" u="sng" kern="0">
                <a:solidFill>
                  <a:srgbClr val="000000"/>
                </a:solidFill>
                <a:latin typeface="Comic Sans MS" pitchFamily="66"/>
                <a:ea typeface="Calibri" pitchFamily="34"/>
                <a:cs typeface="Calibri" pitchFamily="34"/>
              </a:rPr>
              <a:t>RESEARCH IMPACT:</a:t>
            </a:r>
          </a:p>
          <a:p>
            <a:pPr defTabSz="457200">
              <a:defRPr sz="1800" b="0" i="0" u="none" strike="noStrike" kern="0" cap="none" spc="0" baseline="0">
                <a:solidFill>
                  <a:srgbClr val="000000"/>
                </a:solidFill>
                <a:uFillTx/>
              </a:defRPr>
            </a:pPr>
            <a:r>
              <a:rPr lang="en-IN" sz="900" kern="0">
                <a:solidFill>
                  <a:srgbClr val="000000"/>
                </a:solidFill>
                <a:latin typeface="Comic Sans MS" pitchFamily="66"/>
              </a:rPr>
              <a:t>This study could help physiotherapists better understand the factors that influence participation in and adherence to strength and balance exercises among South Asian and White British older adults at risk of falls. Exercise attendance and adherence are important, as higher adherence may improve the effectiveness of falls prevention programmes (Osho, Owoeye and Armijo-Olivo, 2018). Research also suggests that adapting exercise delivery—for example, by providing home-based support and telephone follow-up—may encourage greater adherence among older adults (Hughes et al., 2019). Similarly, a review of community falls prevention programmes identified a range of barriers and facilitators, emphasising the importance of considering individual, programme-related and service-related factors (Sibley et al., 2024). By identifying these practical barriers, this study may support the development of more accessible and person-centred physiotherapy services. Its findings could also inform future culturally responsive approaches, while ensuring that any differences between the two ethnic groups are established through research rather than assumed.</a:t>
            </a:r>
          </a:p>
        </p:txBody>
      </p:sp>
      <p:sp>
        <p:nvSpPr>
          <p:cNvPr id="27" name="Rectangle 26">
            <a:extLst>
              <a:ext uri="{FF2B5EF4-FFF2-40B4-BE49-F238E27FC236}">
                <a16:creationId xmlns:a16="http://schemas.microsoft.com/office/drawing/2014/main" id="{32313E8B-7ED2-1038-0FCE-2140204CA246}"/>
              </a:ext>
            </a:extLst>
          </p:cNvPr>
          <p:cNvSpPr/>
          <p:nvPr/>
        </p:nvSpPr>
        <p:spPr>
          <a:xfrm>
            <a:off x="257160" y="3943950"/>
            <a:ext cx="4784735" cy="3312633"/>
          </a:xfrm>
          <a:prstGeom prst="rect">
            <a:avLst/>
          </a:prstGeom>
          <a:solidFill>
            <a:srgbClr val="FFFFFF"/>
          </a:solidFill>
          <a:ln w="19046" cap="flat">
            <a:solidFill>
              <a:srgbClr val="4EA72E"/>
            </a:solidFill>
            <a:prstDash val="solid"/>
            <a:miter/>
          </a:ln>
        </p:spPr>
        <p:txBody>
          <a:bodyPr vert="horz" wrap="square" lIns="91440" tIns="45720" rIns="91440" bIns="45720" anchor="ctr" anchorCtr="0" compatLnSpc="1">
            <a:noAutofit/>
          </a:bodyPr>
          <a:lstStyle/>
          <a:p>
            <a:pPr defTabSz="914400">
              <a:defRPr sz="1800" b="0" i="0" u="none" strike="noStrike" kern="0" cap="none" spc="0" baseline="0">
                <a:solidFill>
                  <a:srgbClr val="000000"/>
                </a:solidFill>
                <a:uFillTx/>
              </a:defRPr>
            </a:pPr>
            <a:endParaRPr lang="en-US" sz="1000" b="1" u="sng">
              <a:solidFill>
                <a:srgbClr val="000000"/>
              </a:solidFill>
              <a:latin typeface="Comic Sans MS" pitchFamily="66"/>
            </a:endParaRPr>
          </a:p>
          <a:p>
            <a:pPr defTabSz="914400">
              <a:defRPr sz="1800" b="0" i="0" u="none" strike="noStrike" kern="0" cap="none" spc="0" baseline="0">
                <a:solidFill>
                  <a:srgbClr val="000000"/>
                </a:solidFill>
                <a:uFillTx/>
              </a:defRPr>
            </a:pPr>
            <a:r>
              <a:rPr lang="en-US" sz="1000" b="1" u="sng">
                <a:solidFill>
                  <a:srgbClr val="000000"/>
                </a:solidFill>
                <a:latin typeface="Comic Sans MS" pitchFamily="66"/>
              </a:rPr>
              <a:t>Rationale:</a:t>
            </a:r>
          </a:p>
          <a:p>
            <a:pPr defTabSz="914400">
              <a:defRPr sz="1800" b="0" i="0" u="none" strike="noStrike" kern="0" cap="none" spc="0" baseline="0">
                <a:solidFill>
                  <a:srgbClr val="000000"/>
                </a:solidFill>
                <a:uFillTx/>
              </a:defRPr>
            </a:pPr>
            <a:endParaRPr lang="en-US" sz="1000" b="1" u="sng">
              <a:solidFill>
                <a:srgbClr val="000000"/>
              </a:solidFill>
              <a:latin typeface="Comic Sans MS" pitchFamily="66"/>
            </a:endParaRPr>
          </a:p>
          <a:p>
            <a:pPr defTabSz="914400">
              <a:defRPr sz="1800" b="0" i="0" u="none" strike="noStrike" kern="0" cap="none" spc="0" baseline="0">
                <a:solidFill>
                  <a:srgbClr val="000000"/>
                </a:solidFill>
                <a:uFillTx/>
              </a:defRPr>
            </a:pPr>
            <a:r>
              <a:rPr lang="en-IN" sz="1000">
                <a:solidFill>
                  <a:srgbClr val="000000"/>
                </a:solidFill>
                <a:latin typeface="Aptos"/>
              </a:rPr>
              <a:t>Although strength and balance exercises are widely recommended for falls prevention, older adults may face a range of barriers that affect both their willingness to begin exercising and their ability to continue. Research has highlighted language and communication difficulties, cultural beliefs, health concerns, family and social support, and access to appropriate facilities as factors that may influence physical activity among South Asian older adults (Horne and Tierney, 2012). However, some of these barriers may also be experienced by White British older adults, making direct comparison important rather than assuming that differences are explained by ethnicity alone.</a:t>
            </a:r>
          </a:p>
          <a:p>
            <a:pPr defTabSz="914400">
              <a:defRPr sz="1800" b="0" i="0" u="none" strike="noStrike" kern="0" cap="none" spc="0" baseline="0">
                <a:solidFill>
                  <a:srgbClr val="000000"/>
                </a:solidFill>
                <a:uFillTx/>
              </a:defRPr>
            </a:pPr>
            <a:r>
              <a:rPr lang="en-IN" sz="1000">
                <a:solidFill>
                  <a:srgbClr val="000000"/>
                </a:solidFill>
                <a:latin typeface="Aptos"/>
              </a:rPr>
              <a:t>NICE (2025) recommends that falls prevention exercise programmes should be tailored to individuals’ needs and preferences, while also addressing barriers to participation and considering the benefits of supervised exercise and social support. Exploring participation and adherence among South Asian and White British older adults could therefore help physiotherapists identify barriers that can be changed, improve engagement with prescribed strength and balance exercises, and support the development of more inclusive community-based falls prevention programmes. (Horne et al., 2013; NICE, 2025)</a:t>
            </a:r>
          </a:p>
          <a:p>
            <a:pPr defTabSz="914400">
              <a:defRPr sz="1800" b="0" i="0" u="none" strike="noStrike" kern="0" cap="none" spc="0" baseline="0">
                <a:solidFill>
                  <a:srgbClr val="000000"/>
                </a:solidFill>
                <a:uFillTx/>
              </a:defRPr>
            </a:pPr>
            <a:endParaRPr lang="en-US" sz="1000" b="1" u="sng">
              <a:solidFill>
                <a:srgbClr val="000000"/>
              </a:solidFill>
              <a:latin typeface="Comic Sans MS" pitchFamily="66"/>
            </a:endParaRPr>
          </a:p>
          <a:p>
            <a:pPr defTabSz="914400">
              <a:defRPr sz="1800" b="0" i="0" u="none" strike="noStrike" kern="0" cap="none" spc="0" baseline="0">
                <a:solidFill>
                  <a:srgbClr val="000000"/>
                </a:solidFill>
                <a:uFillTx/>
              </a:defRPr>
            </a:pPr>
            <a:endParaRPr lang="en-IN" sz="1000" b="1" u="sng">
              <a:solidFill>
                <a:srgbClr val="000000"/>
              </a:solidFill>
              <a:latin typeface="Comic Sans MS" pitchFamily="66"/>
            </a:endParaRPr>
          </a:p>
        </p:txBody>
      </p:sp>
    </p:spTree>
    <p:extLst>
      <p:ext uri="{BB962C8B-B14F-4D97-AF65-F5344CB8AC3E}">
        <p14:creationId xmlns:p14="http://schemas.microsoft.com/office/powerpoint/2010/main" val="7190089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2016</Words>
  <Application>Microsoft Office PowerPoint</Application>
  <PresentationFormat>Custom</PresentationFormat>
  <Paragraphs>58</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Aptos Display</vt:lpstr>
      <vt:lpstr>Arial</vt:lpstr>
      <vt:lpstr>Bierstadt</vt:lpstr>
      <vt:lpstr>Comic Sans MS</vt:lpstr>
      <vt:lpstr>Eras Demi ITC</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kashish ardeshna</dc:creator>
  <cp:lastModifiedBy>kashish ardeshna</cp:lastModifiedBy>
  <cp:revision>1</cp:revision>
  <dcterms:created xsi:type="dcterms:W3CDTF">2026-10-25T12:20:44Z</dcterms:created>
  <dcterms:modified xsi:type="dcterms:W3CDTF">2026-10-25T12:24:49Z</dcterms:modified>
</cp:coreProperties>
</file>