
<file path=[Content_Types].xml><?xml version="1.0" encoding="utf-8"?>
<Types xmlns="http://schemas.openxmlformats.org/package/2006/content-types">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57" r:id="rId2"/>
    <p:sldId id="294" r:id="rId3"/>
    <p:sldId id="312" r:id="rId4"/>
    <p:sldId id="323" r:id="rId5"/>
    <p:sldId id="324" r:id="rId6"/>
    <p:sldId id="325" r:id="rId7"/>
    <p:sldId id="322" r:id="rId8"/>
    <p:sldId id="333" r:id="rId9"/>
    <p:sldId id="326" r:id="rId10"/>
    <p:sldId id="332" r:id="rId11"/>
    <p:sldId id="331" r:id="rId12"/>
    <p:sldId id="321" r:id="rId13"/>
    <p:sldId id="327" r:id="rId14"/>
    <p:sldId id="328" r:id="rId15"/>
    <p:sldId id="330" r:id="rId16"/>
    <p:sldId id="319" r:id="rId17"/>
    <p:sldId id="273" r:id="rId18"/>
    <p:sldId id="320" r:id="rId19"/>
    <p:sldId id="33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386"/>
    <p:restoredTop sz="55395"/>
  </p:normalViewPr>
  <p:slideViewPr>
    <p:cSldViewPr snapToGrid="0" snapToObjects="1">
      <p:cViewPr varScale="1">
        <p:scale>
          <a:sx n="99" d="100"/>
          <a:sy n="99" d="100"/>
        </p:scale>
        <p:origin x="3536" y="16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9/22/20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In the past, people went to work for a company at the beginning of their working life, and stayed with that employer until their retirement.  There was an understanding (a psychological contract, if you will) between employer and employee – an exchange of loyalty on both sides</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4193007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Realistic [R]:</a:t>
            </a:r>
            <a:r>
              <a:rPr lang="en-GB" sz="1200" b="0" i="0" kern="1200" dirty="0">
                <a:solidFill>
                  <a:schemeClr val="tx1"/>
                </a:solidFill>
                <a:effectLst/>
                <a:latin typeface="+mn-lt"/>
                <a:ea typeface="+mn-ea"/>
                <a:cs typeface="+mn-cs"/>
              </a:rPr>
              <a:t> A realistic person prefers concrete tasks. He or she likes working alone or with other realistic people.</a:t>
            </a:r>
          </a:p>
          <a:p>
            <a:pPr fontAlgn="base"/>
            <a:r>
              <a:rPr lang="en-GB" sz="1200" b="1" i="0" kern="1200" dirty="0">
                <a:solidFill>
                  <a:schemeClr val="tx1"/>
                </a:solidFill>
                <a:effectLst/>
                <a:latin typeface="+mn-lt"/>
                <a:ea typeface="+mn-ea"/>
                <a:cs typeface="+mn-cs"/>
              </a:rPr>
              <a:t>Investigative [I]:</a:t>
            </a:r>
            <a:r>
              <a:rPr lang="en-GB" sz="1200" b="0" i="0" kern="1200" dirty="0">
                <a:solidFill>
                  <a:schemeClr val="tx1"/>
                </a:solidFill>
                <a:effectLst/>
                <a:latin typeface="+mn-lt"/>
                <a:ea typeface="+mn-ea"/>
                <a:cs typeface="+mn-cs"/>
              </a:rPr>
              <a:t> Someone who is investigative likes to use his or her abstract or analytical skills to figure things out. He or she is a “thinker” who strives to complete tasks and often prefers to do so independently.</a:t>
            </a:r>
          </a:p>
          <a:p>
            <a:pPr fontAlgn="base"/>
            <a:r>
              <a:rPr lang="en-GB" sz="1200" b="1" i="0" kern="1200" dirty="0">
                <a:solidFill>
                  <a:schemeClr val="tx1"/>
                </a:solidFill>
                <a:effectLst/>
                <a:latin typeface="+mn-lt"/>
                <a:ea typeface="+mn-ea"/>
                <a:cs typeface="+mn-cs"/>
              </a:rPr>
              <a:t>Artistic [A]:</a:t>
            </a:r>
            <a:r>
              <a:rPr lang="en-GB" sz="1200" b="0" i="0" kern="1200" dirty="0">
                <a:solidFill>
                  <a:schemeClr val="tx1"/>
                </a:solidFill>
                <a:effectLst/>
                <a:latin typeface="+mn-lt"/>
                <a:ea typeface="+mn-ea"/>
                <a:cs typeface="+mn-cs"/>
              </a:rPr>
              <a:t> The artistic members of our society like to create things. They are imaginative and usually extroverted.</a:t>
            </a:r>
          </a:p>
          <a:p>
            <a:pPr fontAlgn="base"/>
            <a:r>
              <a:rPr lang="en-GB" sz="1200" b="1" i="0" kern="1200" dirty="0">
                <a:solidFill>
                  <a:schemeClr val="tx1"/>
                </a:solidFill>
                <a:effectLst/>
                <a:latin typeface="+mn-lt"/>
                <a:ea typeface="+mn-ea"/>
                <a:cs typeface="+mn-cs"/>
              </a:rPr>
              <a:t>Social [S]:</a:t>
            </a:r>
            <a:r>
              <a:rPr lang="en-GB" sz="1200" b="0" i="0" kern="1200" dirty="0">
                <a:solidFill>
                  <a:schemeClr val="tx1"/>
                </a:solidFill>
                <a:effectLst/>
                <a:latin typeface="+mn-lt"/>
                <a:ea typeface="+mn-ea"/>
                <a:cs typeface="+mn-cs"/>
              </a:rPr>
              <a:t> A social person prefers interacting with people. He or she tends to be concerned with social problems and wants to help others.</a:t>
            </a:r>
          </a:p>
          <a:p>
            <a:pPr fontAlgn="base"/>
            <a:r>
              <a:rPr lang="en-GB" sz="1200" b="1" i="0" kern="1200" dirty="0">
                <a:solidFill>
                  <a:schemeClr val="tx1"/>
                </a:solidFill>
                <a:effectLst/>
                <a:latin typeface="+mn-lt"/>
                <a:ea typeface="+mn-ea"/>
                <a:cs typeface="+mn-cs"/>
              </a:rPr>
              <a:t>Enterprising [E]:</a:t>
            </a:r>
            <a:r>
              <a:rPr lang="en-GB" sz="1200" b="0" i="0" kern="1200" dirty="0">
                <a:solidFill>
                  <a:schemeClr val="tx1"/>
                </a:solidFill>
                <a:effectLst/>
                <a:latin typeface="+mn-lt"/>
                <a:ea typeface="+mn-ea"/>
                <a:cs typeface="+mn-cs"/>
              </a:rPr>
              <a:t> Those who are enterprising lean toward leadership roles. They are willing to take on challenges and are extroverted. They can be aggressive as well.</a:t>
            </a:r>
          </a:p>
          <a:p>
            <a:pPr fontAlgn="base"/>
            <a:r>
              <a:rPr lang="en-GB" sz="1200" b="1" i="0" kern="1200" dirty="0">
                <a:solidFill>
                  <a:schemeClr val="tx1"/>
                </a:solidFill>
                <a:effectLst/>
                <a:latin typeface="+mn-lt"/>
                <a:ea typeface="+mn-ea"/>
                <a:cs typeface="+mn-cs"/>
              </a:rPr>
              <a:t>Conventional [C]:</a:t>
            </a:r>
            <a:r>
              <a:rPr lang="en-GB" sz="1200" b="0" i="0" kern="1200" dirty="0">
                <a:solidFill>
                  <a:schemeClr val="tx1"/>
                </a:solidFill>
                <a:effectLst/>
                <a:latin typeface="+mn-lt"/>
                <a:ea typeface="+mn-ea"/>
                <a:cs typeface="+mn-cs"/>
              </a:rPr>
              <a:t> Someone who is conventional prefers structured tasks and tending to details. He or she is often conservative.</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Holland, J.L. (1997). Making vocational choices</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978443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Edgar Schein's Career Anchors</a:t>
            </a:r>
            <a:br>
              <a:rPr lang="en-GB" dirty="0"/>
            </a:br>
            <a:br>
              <a:rPr lang="en-GB" dirty="0"/>
            </a:br>
            <a:r>
              <a:rPr lang="en-GB" sz="1200" b="0" i="0" kern="1200" dirty="0">
                <a:solidFill>
                  <a:schemeClr val="tx1"/>
                </a:solidFill>
                <a:effectLst/>
                <a:latin typeface="+mn-lt"/>
                <a:ea typeface="+mn-ea"/>
                <a:cs typeface="+mn-cs"/>
              </a:rPr>
              <a:t>There are eight career anchors themes and has shown that people identify primarily with one or two. The anchors can enable people to recognise their preferences for certain areas in their job which can help career planning e.g. a person with a primary theme of autonomy/ independence will seek to work under their own rules and be less likely to conform to organisational norms. People are generally more fulfilled in their careers when they can satisfy their career anchors and seek roles that are aligned with these.</a:t>
            </a:r>
            <a:br>
              <a:rPr lang="en-GB" dirty="0"/>
            </a:br>
            <a:br>
              <a:rPr lang="en-GB" dirty="0"/>
            </a:br>
            <a:r>
              <a:rPr lang="en-GB" sz="1200" b="1" i="0" kern="1200" dirty="0">
                <a:solidFill>
                  <a:schemeClr val="tx1"/>
                </a:solidFill>
                <a:effectLst/>
                <a:latin typeface="+mn-lt"/>
                <a:ea typeface="+mn-ea"/>
                <a:cs typeface="+mn-cs"/>
              </a:rPr>
              <a:t>1. Technical/Functional</a:t>
            </a:r>
            <a:br>
              <a:rPr lang="en-GB" dirty="0"/>
            </a:br>
            <a:r>
              <a:rPr lang="en-GB" sz="1200" b="0" i="0" kern="1200" dirty="0">
                <a:solidFill>
                  <a:schemeClr val="tx1"/>
                </a:solidFill>
                <a:effectLst/>
                <a:latin typeface="+mn-lt"/>
                <a:ea typeface="+mn-ea"/>
                <a:cs typeface="+mn-cs"/>
              </a:rPr>
              <a:t>If your key Career Anchor is strongly placed in some technical or functional area, what you would not give up is the opportunity to apply your skills in that area and to continue to develop those skills to an every higher level. You derive your sense of identity from the exercise of your skills and are most happy when your work permits you to be challenged in those areas. You may be willing to manage others in your technical or functional area, but you are not interested in management for its own sake and would avoid general management because you would have to leave your own area of expertise.</a:t>
            </a:r>
            <a:br>
              <a:rPr lang="en-GB" dirty="0"/>
            </a:br>
            <a:br>
              <a:rPr lang="en-GB" dirty="0"/>
            </a:br>
            <a:r>
              <a:rPr lang="en-GB" sz="1200" b="1" i="0" kern="1200" dirty="0">
                <a:solidFill>
                  <a:schemeClr val="tx1"/>
                </a:solidFill>
                <a:effectLst/>
                <a:latin typeface="+mn-lt"/>
                <a:ea typeface="+mn-ea"/>
                <a:cs typeface="+mn-cs"/>
              </a:rPr>
              <a:t>2. General Managerial</a:t>
            </a:r>
            <a:br>
              <a:rPr lang="en-GB" dirty="0"/>
            </a:br>
            <a:r>
              <a:rPr lang="en-GB" sz="1200" b="0" i="0" kern="1200" dirty="0">
                <a:solidFill>
                  <a:schemeClr val="tx1"/>
                </a:solidFill>
                <a:effectLst/>
                <a:latin typeface="+mn-lt"/>
                <a:ea typeface="+mn-ea"/>
                <a:cs typeface="+mn-cs"/>
              </a:rPr>
              <a:t>If your key Career Anchor is general managerial, what you would not give up is the opportunity to climb to a level high enough in an organisation to enable you to integrate the efforts of others across functions and to be responsible for the output of a particular unit of the organisation. You want to be responsible and accountable for total results and you identify your own work with the success of the organisation for which you work. If you are presently in a technical or functional area, you view that as a necessary learning experience; however, your ambition is to get to a generalist job as soon as possible. Being at a high managerial level in a function does not interest you.</a:t>
            </a:r>
            <a:br>
              <a:rPr lang="en-GB" dirty="0"/>
            </a:br>
            <a:br>
              <a:rPr lang="en-GB" dirty="0"/>
            </a:br>
            <a:r>
              <a:rPr lang="en-GB" sz="1200" b="1" i="0" kern="1200" dirty="0">
                <a:solidFill>
                  <a:schemeClr val="tx1"/>
                </a:solidFill>
                <a:effectLst/>
                <a:latin typeface="+mn-lt"/>
                <a:ea typeface="+mn-ea"/>
                <a:cs typeface="+mn-cs"/>
              </a:rPr>
              <a:t>3. Autonomy/Independence</a:t>
            </a:r>
            <a:br>
              <a:rPr lang="en-GB" dirty="0"/>
            </a:br>
            <a:r>
              <a:rPr lang="en-GB" sz="1200" b="0" i="0" kern="1200" dirty="0">
                <a:solidFill>
                  <a:schemeClr val="tx1"/>
                </a:solidFill>
                <a:effectLst/>
                <a:latin typeface="+mn-lt"/>
                <a:ea typeface="+mn-ea"/>
                <a:cs typeface="+mn-cs"/>
              </a:rPr>
              <a:t>If your key Career Anchor is autonomy/independence, what you would not give up is the opportunity to define your own work in your own way. If you are in an organisation, you want to remain in jobs that allow you flexibility regarding when and how to work. If you cannot stand organisational rules and restrictions to any degree, you seek occupations in which you will have the freedom you seek, such as teaching or consulting. You turn down opportunities for promotion or advancement in order to retain autonomy. You may even seek to have a business of your own in order to achieve a sense of autonomy; however, this motive is not the same as the entrepreneurial creativity described later.</a:t>
            </a:r>
            <a:br>
              <a:rPr lang="en-GB" dirty="0"/>
            </a:br>
            <a:br>
              <a:rPr lang="en-GB" dirty="0"/>
            </a:br>
            <a:r>
              <a:rPr lang="en-GB" sz="1200" b="1" i="0" kern="1200" dirty="0">
                <a:solidFill>
                  <a:schemeClr val="tx1"/>
                </a:solidFill>
                <a:effectLst/>
                <a:latin typeface="+mn-lt"/>
                <a:ea typeface="+mn-ea"/>
                <a:cs typeface="+mn-cs"/>
              </a:rPr>
              <a:t>4. Security/Stability</a:t>
            </a:r>
            <a:br>
              <a:rPr lang="en-GB" dirty="0"/>
            </a:br>
            <a:r>
              <a:rPr lang="en-GB" sz="1200" b="0" i="0" kern="1200" dirty="0">
                <a:solidFill>
                  <a:schemeClr val="tx1"/>
                </a:solidFill>
                <a:effectLst/>
                <a:latin typeface="+mn-lt"/>
                <a:ea typeface="+mn-ea"/>
                <a:cs typeface="+mn-cs"/>
              </a:rPr>
              <a:t>Anchor is security/stability, what you would not give up is employment security or tenure in a job or organisation. You main concern is to achieve a sense of having succeeded so that you can relax. The value is illustrated by a concern for financial security (such as pension and retirement plans) or employment security. Such stability may involve trading your loyalty and willingness to do whatever the employer wants from you for some promise of job tenure. You are less concerned with the content of your work and the rank you achieve in the organisation, although you may achieve a high level if your talents permit. As with autonomy, everyone has certain needs for security and stability, especially at times when financial burdens may be heavy or when one is facing retirement. People biased in this way, however, are always concerned with these issues and build their entire </a:t>
            </a:r>
            <a:r>
              <a:rPr lang="en-GB" sz="1200" b="0" i="0" kern="1200" dirty="0" err="1">
                <a:solidFill>
                  <a:schemeClr val="tx1"/>
                </a:solidFill>
                <a:effectLst/>
                <a:latin typeface="+mn-lt"/>
                <a:ea typeface="+mn-ea"/>
                <a:cs typeface="+mn-cs"/>
              </a:rPr>
              <a:t>self?images</a:t>
            </a:r>
            <a:r>
              <a:rPr lang="en-GB" sz="1200" b="0" i="0" kern="1200" dirty="0">
                <a:solidFill>
                  <a:schemeClr val="tx1"/>
                </a:solidFill>
                <a:effectLst/>
                <a:latin typeface="+mn-lt"/>
                <a:ea typeface="+mn-ea"/>
                <a:cs typeface="+mn-cs"/>
              </a:rPr>
              <a:t> around the management of security and stability.</a:t>
            </a:r>
            <a:br>
              <a:rPr lang="en-GB" dirty="0"/>
            </a:br>
            <a:br>
              <a:rPr lang="en-GB" dirty="0"/>
            </a:br>
            <a:r>
              <a:rPr lang="en-GB" sz="1200" b="1" i="0" kern="1200" dirty="0">
                <a:solidFill>
                  <a:schemeClr val="tx1"/>
                </a:solidFill>
                <a:effectLst/>
                <a:latin typeface="+mn-lt"/>
                <a:ea typeface="+mn-ea"/>
                <a:cs typeface="+mn-cs"/>
              </a:rPr>
              <a:t>5. Entrepreneurial Creativity</a:t>
            </a:r>
            <a:br>
              <a:rPr lang="en-GB" dirty="0"/>
            </a:br>
            <a:r>
              <a:rPr lang="en-GB" sz="1200" b="0" i="0" kern="1200" dirty="0">
                <a:solidFill>
                  <a:schemeClr val="tx1"/>
                </a:solidFill>
                <a:effectLst/>
                <a:latin typeface="+mn-lt"/>
                <a:ea typeface="+mn-ea"/>
                <a:cs typeface="+mn-cs"/>
              </a:rPr>
              <a:t>If your key Career Anchor is entrepreneurial creativity, what you would not give up is the opportunity to create an organisation or enterprise of your own, built on your own abilities and your willingness to take risks and to overcome obstacles. You want to prove to the world that you can create an enterprise that is the result of your own effort. You may be working for others in an organisation while you are learning and assessing future opportunities, but you will go out on your own as soon as you feel you can manage it. You want your enterprise to be financially successful as proof of your abilities.</a:t>
            </a:r>
            <a:br>
              <a:rPr lang="en-GB" dirty="0"/>
            </a:br>
            <a:br>
              <a:rPr lang="en-GB" dirty="0"/>
            </a:br>
            <a:r>
              <a:rPr lang="en-GB" sz="1200" b="1" i="0" kern="1200" dirty="0">
                <a:solidFill>
                  <a:schemeClr val="tx1"/>
                </a:solidFill>
                <a:effectLst/>
                <a:latin typeface="+mn-lt"/>
                <a:ea typeface="+mn-ea"/>
                <a:cs typeface="+mn-cs"/>
              </a:rPr>
              <a:t>6. Service/Dedication to a Cause</a:t>
            </a:r>
            <a:br>
              <a:rPr lang="en-GB" dirty="0"/>
            </a:br>
            <a:r>
              <a:rPr lang="en-GB" sz="1200" b="0" i="0" kern="1200" dirty="0">
                <a:solidFill>
                  <a:schemeClr val="tx1"/>
                </a:solidFill>
                <a:effectLst/>
                <a:latin typeface="+mn-lt"/>
                <a:ea typeface="+mn-ea"/>
                <a:cs typeface="+mn-cs"/>
              </a:rPr>
              <a:t>If your key Career Anchor is service/dedication to a cause, what you would not give up is the opportunity to pursue work that achieves something of value, such as making the world a better place to live, solving environmental problems, improving harmony among people, helping others, improving </a:t>
            </a:r>
            <a:r>
              <a:rPr lang="en-GB" sz="1200" b="0" i="0" kern="1200" dirty="0" err="1">
                <a:solidFill>
                  <a:schemeClr val="tx1"/>
                </a:solidFill>
                <a:effectLst/>
                <a:latin typeface="+mn-lt"/>
                <a:ea typeface="+mn-ea"/>
                <a:cs typeface="+mn-cs"/>
              </a:rPr>
              <a:t>people?s</a:t>
            </a:r>
            <a:r>
              <a:rPr lang="en-GB" sz="1200" b="0" i="0" kern="1200" dirty="0">
                <a:solidFill>
                  <a:schemeClr val="tx1"/>
                </a:solidFill>
                <a:effectLst/>
                <a:latin typeface="+mn-lt"/>
                <a:ea typeface="+mn-ea"/>
                <a:cs typeface="+mn-cs"/>
              </a:rPr>
              <a:t> safety, curing diseases through new products and so on. You pursue such opportunities even if it means changing organisations, and you do not accept transfers or promotions that would take you out of work that fulfils those values.</a:t>
            </a:r>
            <a:br>
              <a:rPr lang="en-GB" dirty="0"/>
            </a:br>
            <a:br>
              <a:rPr lang="en-GB" dirty="0"/>
            </a:br>
            <a:r>
              <a:rPr lang="en-GB" sz="1200" b="1" i="0" kern="1200" dirty="0">
                <a:solidFill>
                  <a:schemeClr val="tx1"/>
                </a:solidFill>
                <a:effectLst/>
                <a:latin typeface="+mn-lt"/>
                <a:ea typeface="+mn-ea"/>
                <a:cs typeface="+mn-cs"/>
              </a:rPr>
              <a:t>7. Pure Challenge</a:t>
            </a:r>
            <a:br>
              <a:rPr lang="en-GB" dirty="0"/>
            </a:br>
            <a:r>
              <a:rPr lang="en-GB" sz="1200" b="0" i="0" kern="1200" dirty="0">
                <a:solidFill>
                  <a:schemeClr val="tx1"/>
                </a:solidFill>
                <a:effectLst/>
                <a:latin typeface="+mn-lt"/>
                <a:ea typeface="+mn-ea"/>
                <a:cs typeface="+mn-cs"/>
              </a:rPr>
              <a:t>If your key Career Anchor is pure challenge, what you would not give up is the opportunity to work on solutions to seemingly unsolvable problems, to succeed over tough opponents, or to overcome difficult obstacles. For you, the only meaningful reason for pursuing a job or career is that it permits you to succeed in the fact of the impossible. Some people find such pure challenge in intellectual kinds of work, such as the engineer who is only interested in impossibly difficult designs; some find the challenge in complex, </a:t>
            </a:r>
            <a:r>
              <a:rPr lang="en-GB" sz="1200" b="0" i="0" kern="1200" dirty="0" err="1">
                <a:solidFill>
                  <a:schemeClr val="tx1"/>
                </a:solidFill>
                <a:effectLst/>
                <a:latin typeface="+mn-lt"/>
                <a:ea typeface="+mn-ea"/>
                <a:cs typeface="+mn-cs"/>
              </a:rPr>
              <a:t>multi?faceted</a:t>
            </a:r>
            <a:r>
              <a:rPr lang="en-GB" sz="1200" b="0" i="0" kern="1200" dirty="0">
                <a:solidFill>
                  <a:schemeClr val="tx1"/>
                </a:solidFill>
                <a:effectLst/>
                <a:latin typeface="+mn-lt"/>
                <a:ea typeface="+mn-ea"/>
                <a:cs typeface="+mn-cs"/>
              </a:rPr>
              <a:t> situations, such as the strategy consultant who is only interested in clients who are about to go bankrupt and have exhausted all other resources; some find it in interpersonal competition, such as the professional athlete or the salesperson who defines every sale as either a win or a loss. Novelty, variety and difficulty become ends in themselves, and if something is easy, it becomes immediately boring.</a:t>
            </a:r>
            <a:br>
              <a:rPr lang="en-GB" dirty="0"/>
            </a:br>
            <a:br>
              <a:rPr lang="en-GB" dirty="0"/>
            </a:br>
            <a:r>
              <a:rPr lang="en-GB" sz="1200" b="1" i="0" kern="1200" dirty="0">
                <a:solidFill>
                  <a:schemeClr val="tx1"/>
                </a:solidFill>
                <a:effectLst/>
                <a:latin typeface="+mn-lt"/>
                <a:ea typeface="+mn-ea"/>
                <a:cs typeface="+mn-cs"/>
              </a:rPr>
              <a:t>8. Lifestyle</a:t>
            </a:r>
            <a:br>
              <a:rPr lang="en-GB" dirty="0"/>
            </a:br>
            <a:r>
              <a:rPr lang="en-GB" sz="1200" b="0" i="0" kern="1200" dirty="0">
                <a:solidFill>
                  <a:schemeClr val="tx1"/>
                </a:solidFill>
                <a:effectLst/>
                <a:latin typeface="+mn-lt"/>
                <a:ea typeface="+mn-ea"/>
                <a:cs typeface="+mn-cs"/>
              </a:rPr>
              <a:t>If your key Career Anchor is lifestyle, what you would not give up is a situation that permits you to balance and integrate your personal needs, your family needs, and the requirements of your career. You want to make all of the major sectors of your life work together toward an integrated whole, and you therefore need a career situation that provides enough flexibility to achieve such integration. You may have to sacrifice some aspects of the career (for example, a geographical move that would be a promotion but would upset your total life situation), and you define success in terms broader than just career success. You feel that your identity is more tied up with how you live your total life, where you settle, how you deal with your family situation, and how you develop yourself than with any particular job or organisation.</a:t>
            </a:r>
            <a:br>
              <a:rPr lang="en-GB" dirty="0"/>
            </a:br>
            <a:br>
              <a:rPr lang="en-GB" dirty="0"/>
            </a:br>
            <a:r>
              <a:rPr lang="en-GB" sz="1200" b="0" i="0" kern="1200" dirty="0">
                <a:solidFill>
                  <a:schemeClr val="tx1"/>
                </a:solidFill>
                <a:effectLst/>
                <a:latin typeface="+mn-lt"/>
                <a:ea typeface="+mn-ea"/>
                <a:cs typeface="+mn-cs"/>
              </a:rPr>
              <a:t>Source: Schein, Edgar H, (1990). Career Anchors (discovering your real values), </a:t>
            </a:r>
            <a:r>
              <a:rPr lang="en-GB" sz="1200" b="0" i="0" kern="1200" dirty="0" err="1">
                <a:solidFill>
                  <a:schemeClr val="tx1"/>
                </a:solidFill>
                <a:effectLst/>
                <a:latin typeface="+mn-lt"/>
                <a:ea typeface="+mn-ea"/>
                <a:cs typeface="+mn-cs"/>
              </a:rPr>
              <a:t>Jossey?Bass</a:t>
            </a:r>
            <a:r>
              <a:rPr lang="en-GB" sz="1200" b="0" i="0" kern="1200" dirty="0">
                <a:solidFill>
                  <a:schemeClr val="tx1"/>
                </a:solidFill>
                <a:effectLst/>
                <a:latin typeface="+mn-lt"/>
                <a:ea typeface="+mn-ea"/>
                <a:cs typeface="+mn-cs"/>
              </a:rPr>
              <a:t> Pfeiffer, San Francisco</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3526355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b="1" dirty="0"/>
              <a:t>Career Choice</a:t>
            </a:r>
            <a:br>
              <a:rPr lang="en-US" altLang="en-US" sz="1200" dirty="0"/>
            </a:br>
            <a:br>
              <a:rPr lang="en-US" altLang="en-US" sz="1200" dirty="0"/>
            </a:br>
            <a:r>
              <a:rPr lang="en-US" altLang="en-US" sz="1200" dirty="0"/>
              <a:t>What are some of the factors impacting individuals’ career choices?</a:t>
            </a:r>
          </a:p>
          <a:p>
            <a:r>
              <a:rPr lang="en-US" altLang="en-US" sz="1200" u="sng" dirty="0"/>
              <a:t>Practical Considerations</a:t>
            </a:r>
          </a:p>
          <a:p>
            <a:pPr algn="just"/>
            <a:r>
              <a:rPr lang="en-US" altLang="en-US" sz="1200" dirty="0"/>
              <a:t>One factor that must be taken into account is the practical side.  Although there are large numbers of people who have pursued a dream and achieved that dream, most of us end up focusing on what is realistic.  And, even the person who has a dream needs to assess the practical issues, if only to know what to overcome.  Some practical considerations include the availability of jobs in a particular career area, where jobs are located, and whether or not the educational requirements for a particular career are financially in reach </a:t>
            </a:r>
          </a:p>
          <a:p>
            <a:r>
              <a:rPr lang="en-US" altLang="en-US" sz="1200" u="sng" dirty="0"/>
              <a:t>Overall life goals</a:t>
            </a:r>
          </a:p>
          <a:p>
            <a:r>
              <a:rPr lang="en-US" altLang="en-US" sz="1200" dirty="0"/>
              <a:t>For some individuals, choice of a career depends on how well a particular </a:t>
            </a:r>
            <a:r>
              <a:rPr lang="en-US" altLang="en-US" sz="1200" dirty="0" err="1"/>
              <a:t>carrer</a:t>
            </a:r>
            <a:r>
              <a:rPr lang="en-US" altLang="en-US" sz="1200" dirty="0"/>
              <a:t> will mesh with overall life goals.  How demanding the job</a:t>
            </a:r>
          </a:p>
          <a:p>
            <a:r>
              <a:rPr lang="en-US" altLang="en-US" sz="1200" dirty="0"/>
              <a:t>Is it a career that can be interrupted</a:t>
            </a:r>
          </a:p>
          <a:p>
            <a:r>
              <a:rPr lang="en-US" altLang="en-US" sz="1200" dirty="0"/>
              <a:t>Mobility</a:t>
            </a:r>
          </a:p>
          <a:p>
            <a:endParaRPr lang="en-US" altLang="en-US" sz="1200" u="sng" dirty="0"/>
          </a:p>
          <a:p>
            <a:r>
              <a:rPr lang="en-US" altLang="en-US" sz="1200" u="sng" dirty="0"/>
              <a:t>Social background, including family factors</a:t>
            </a:r>
            <a:endParaRPr lang="en-US" altLang="en-US" sz="1200" dirty="0"/>
          </a:p>
          <a:p>
            <a:pPr algn="just"/>
            <a:r>
              <a:rPr lang="en-US" altLang="en-US" sz="1200" dirty="0"/>
              <a:t>We all know people who have followed a similar career path as a parent or other family member.  It’s easy to see why – you may well be encouraged by a parent to follow in his or her footsteps, you grow up hearing about a particular trade or profession, you have a role model, and you may even have useful contacts to help you in getting started.</a:t>
            </a:r>
            <a:endParaRPr lang="en-US" altLang="en-US" sz="1200" u="sng" dirty="0"/>
          </a:p>
          <a:p>
            <a:endParaRPr lang="en-US" altLang="en-US" sz="1200" u="sng" dirty="0"/>
          </a:p>
          <a:p>
            <a:r>
              <a:rPr lang="en-US" altLang="en-US" sz="1200" u="sng" dirty="0"/>
              <a:t>Personal interests</a:t>
            </a:r>
          </a:p>
          <a:p>
            <a:endParaRPr lang="en-US" altLang="en-US" sz="1200" u="sng" dirty="0"/>
          </a:p>
          <a:p>
            <a:r>
              <a:rPr lang="en-US" altLang="en-US" sz="1200" u="sng" dirty="0"/>
              <a:t>Abilities</a:t>
            </a:r>
          </a:p>
          <a:p>
            <a:pPr algn="just"/>
            <a:r>
              <a:rPr lang="en-US" altLang="en-US" sz="1200" dirty="0"/>
              <a:t>Abilities – or peoples’ beliefs about their abilities or the abilities they could acquire – play a role in career choice.  </a:t>
            </a:r>
          </a:p>
          <a:p>
            <a:endParaRPr lang="en-US" altLang="en-US" sz="1200" u="sng" dirty="0"/>
          </a:p>
          <a:p>
            <a:r>
              <a:rPr lang="en-US" altLang="en-US" sz="1200" u="sng" dirty="0"/>
              <a:t>Self-identity</a:t>
            </a:r>
            <a:endParaRPr lang="en-US" altLang="en-US" sz="1200" dirty="0"/>
          </a:p>
          <a:p>
            <a:r>
              <a:rPr lang="en-US" altLang="en-US" sz="1200" dirty="0"/>
              <a:t>Gender roles</a:t>
            </a:r>
            <a:br>
              <a:rPr lang="en-US" altLang="en-US" sz="1200" dirty="0"/>
            </a:br>
            <a:endParaRPr lang="en-US" altLang="en-US" sz="1200" u="sng" dirty="0"/>
          </a:p>
          <a:p>
            <a:r>
              <a:rPr lang="en-US" altLang="en-US" sz="1200" u="sng" dirty="0"/>
              <a:t>Personality factors</a:t>
            </a:r>
          </a:p>
          <a:p>
            <a:pPr algn="just"/>
            <a:r>
              <a:rPr lang="en-US" altLang="en-US" sz="1200" dirty="0"/>
              <a:t>There is evidence that personality factors can affect a person’s choice of career. We know that individual differences can be used to predict success in jobs – so it makes sense that individual differences would make a difference in the job or career that an individual </a:t>
            </a:r>
            <a:r>
              <a:rPr lang="en-US" altLang="en-US" sz="1200" u="sng" dirty="0"/>
              <a:t>chooses</a:t>
            </a:r>
            <a:r>
              <a:rPr lang="en-US" altLang="en-US" sz="1200" dirty="0"/>
              <a:t>.  </a:t>
            </a:r>
          </a:p>
          <a:p>
            <a:pPr algn="just"/>
            <a:endParaRPr lang="en-US" altLang="en-US" sz="1200" dirty="0"/>
          </a:p>
          <a:p>
            <a:pPr algn="just"/>
            <a:r>
              <a:rPr lang="en-US" altLang="en-US" sz="1200" b="1" dirty="0"/>
              <a:t>MBTI </a:t>
            </a:r>
            <a:r>
              <a:rPr lang="en-US" altLang="en-US" sz="1200" dirty="0"/>
              <a:t>(Meyers-Briggs Personality Inventory) types, though not useful in employee selection, are often used in career counseling.  A person’s choice of a more or a less challenging career may be a function of the person's level of self-esteem or self-efficacy.</a:t>
            </a:r>
          </a:p>
          <a:p>
            <a:pPr algn="just"/>
            <a:r>
              <a:rPr lang="en-US" altLang="en-US" sz="1200" b="1" dirty="0"/>
              <a:t>Holland Profiles</a:t>
            </a:r>
            <a:r>
              <a:rPr lang="en-US" altLang="en-US" sz="1200" dirty="0"/>
              <a:t>, a set of six personality types developed by John Holland specifically to predict career choices.  </a:t>
            </a:r>
          </a:p>
          <a:p>
            <a:pPr algn="just"/>
            <a:endParaRPr lang="en-US" altLang="en-US" sz="1200" dirty="0"/>
          </a:p>
          <a:p>
            <a:pPr>
              <a:lnSpc>
                <a:spcPct val="90000"/>
              </a:lnSpc>
            </a:pPr>
            <a:r>
              <a:rPr lang="en-US" altLang="en-US" sz="1200" dirty="0"/>
              <a:t>Overall </a:t>
            </a:r>
            <a:r>
              <a:rPr lang="en-US" altLang="en-US" sz="1200" b="1" dirty="0">
                <a:solidFill>
                  <a:schemeClr val="tx2"/>
                </a:solidFill>
              </a:rPr>
              <a:t>life</a:t>
            </a:r>
            <a:r>
              <a:rPr lang="en-US" altLang="en-US" sz="1200" dirty="0"/>
              <a:t> goals</a:t>
            </a:r>
          </a:p>
          <a:p>
            <a:pPr>
              <a:lnSpc>
                <a:spcPct val="90000"/>
              </a:lnSpc>
            </a:pPr>
            <a:r>
              <a:rPr lang="en-US" altLang="en-US" sz="1200" dirty="0"/>
              <a:t>Look at each choice or step as it contributes to your overall goal</a:t>
            </a:r>
          </a:p>
          <a:p>
            <a:pPr>
              <a:lnSpc>
                <a:spcPct val="90000"/>
              </a:lnSpc>
            </a:pPr>
            <a:r>
              <a:rPr lang="en-US" altLang="en-US" sz="1200" dirty="0"/>
              <a:t>Be willing to make short-term sacrifices for long-term benefits</a:t>
            </a:r>
          </a:p>
          <a:p>
            <a:pPr>
              <a:lnSpc>
                <a:spcPct val="90000"/>
              </a:lnSpc>
            </a:pPr>
            <a:r>
              <a:rPr lang="en-US" altLang="en-US" sz="1200" dirty="0"/>
              <a:t>Think carefully about becoming too specialized</a:t>
            </a:r>
          </a:p>
          <a:p>
            <a:pPr>
              <a:lnSpc>
                <a:spcPct val="90000"/>
              </a:lnSpc>
            </a:pPr>
            <a:r>
              <a:rPr lang="en-US" altLang="en-US" sz="1200" dirty="0"/>
              <a:t>Portable knowledge &amp; skills</a:t>
            </a:r>
          </a:p>
          <a:p>
            <a:pPr>
              <a:lnSpc>
                <a:spcPct val="90000"/>
              </a:lnSpc>
            </a:pPr>
            <a:r>
              <a:rPr lang="en-US" altLang="en-US" sz="1200" dirty="0"/>
              <a:t>Networking</a:t>
            </a:r>
          </a:p>
          <a:p>
            <a:pPr>
              <a:lnSpc>
                <a:spcPct val="90000"/>
              </a:lnSpc>
            </a:pPr>
            <a:endParaRPr lang="en-US" altLang="en-US" sz="1200" dirty="0"/>
          </a:p>
          <a:p>
            <a:pPr algn="just"/>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33475174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consider career planning – discuss the points above and look to draw out or focus the following areas:</a:t>
            </a:r>
            <a:br>
              <a:rPr lang="en-US" dirty="0"/>
            </a:br>
            <a:br>
              <a:rPr lang="en-US" dirty="0"/>
            </a:br>
            <a:r>
              <a:rPr lang="en-US" altLang="en-US" sz="2400" dirty="0"/>
              <a:t>Identify individual goals</a:t>
            </a:r>
          </a:p>
          <a:p>
            <a:r>
              <a:rPr lang="en-US" altLang="en-US" sz="2400" dirty="0"/>
              <a:t>Assess personal characteristics </a:t>
            </a:r>
          </a:p>
          <a:p>
            <a:r>
              <a:rPr lang="en-US" altLang="en-US" sz="2400" dirty="0"/>
              <a:t>Determine how and if goals can be reached</a:t>
            </a:r>
          </a:p>
          <a:p>
            <a:pPr lvl="1"/>
            <a:r>
              <a:rPr lang="en-US" altLang="en-US" sz="2000" dirty="0"/>
              <a:t>Obtain more information about goal</a:t>
            </a:r>
          </a:p>
          <a:p>
            <a:pPr lvl="1"/>
            <a:r>
              <a:rPr lang="en-US" altLang="en-US" sz="2000" dirty="0"/>
              <a:t>Compare personal resources and career requirements</a:t>
            </a:r>
          </a:p>
          <a:p>
            <a:r>
              <a:rPr lang="en-US" altLang="en-US" sz="2400" dirty="0"/>
              <a:t>Take steps toward goal</a:t>
            </a:r>
          </a:p>
          <a:p>
            <a:pPr lvl="1"/>
            <a:r>
              <a:rPr lang="en-US" altLang="en-US" sz="2000" dirty="0"/>
              <a:t>Mentors and other interpersonal relationships</a:t>
            </a:r>
          </a:p>
          <a:p>
            <a:pPr lvl="1"/>
            <a:r>
              <a:rPr lang="en-US" altLang="en-US" sz="2000" dirty="0"/>
              <a:t>Personal development activities</a:t>
            </a:r>
          </a:p>
          <a:p>
            <a:r>
              <a:rPr lang="en-US" altLang="en-US" sz="2400" dirty="0"/>
              <a:t>Periodically reassess goals and progress toward goals</a:t>
            </a:r>
          </a:p>
          <a:p>
            <a:endParaRPr lang="en-US" dirty="0"/>
          </a:p>
          <a:p>
            <a:r>
              <a:rPr lang="en-US" dirty="0"/>
              <a:t>As this is worked through, determine what options, assistance and guidance is potentially available.</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3738328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1" dirty="0"/>
              <a:t>Evaluating Employee Development Needs</a:t>
            </a:r>
            <a:endParaRPr lang="en-US" dirty="0"/>
          </a:p>
          <a:p>
            <a:r>
              <a:rPr lang="en-US" b="1" dirty="0"/>
              <a:t>1. Set clear expectations for each role</a:t>
            </a:r>
          </a:p>
          <a:p>
            <a:r>
              <a:rPr lang="en-US" dirty="0"/>
              <a:t>To identify training and development needs, set clear expectations for each. This creates a benchmark to monitor performance against.</a:t>
            </a:r>
          </a:p>
          <a:p>
            <a:endParaRPr lang="en-US" dirty="0"/>
          </a:p>
          <a:p>
            <a:r>
              <a:rPr lang="en-US" dirty="0"/>
              <a:t>Review job descriptions when new positions are created, or when making substantial changes to existing roles. </a:t>
            </a:r>
          </a:p>
          <a:p>
            <a:endParaRPr lang="en-US" dirty="0"/>
          </a:p>
          <a:p>
            <a:r>
              <a:rPr lang="en-US" dirty="0"/>
              <a:t>Doing this makes it easier to understand what skills an employee needs if they are to be successful in each role. Helps identify skills gaps, potential training and development needs.</a:t>
            </a:r>
          </a:p>
          <a:p>
            <a:endParaRPr lang="en-US" dirty="0"/>
          </a:p>
          <a:p>
            <a:r>
              <a:rPr lang="en-US" b="1" dirty="0"/>
              <a:t>2. Monitor employee performance</a:t>
            </a:r>
          </a:p>
          <a:p>
            <a:r>
              <a:rPr lang="en-US" dirty="0"/>
              <a:t>Measuring and monitoring performance should be embraced as a means of supporting employees (not </a:t>
            </a:r>
            <a:r>
              <a:rPr lang="en-US" dirty="0" err="1"/>
              <a:t>penalising</a:t>
            </a:r>
            <a:r>
              <a:rPr lang="en-US" dirty="0"/>
              <a:t> them)</a:t>
            </a:r>
            <a:br>
              <a:rPr lang="en-US" dirty="0"/>
            </a:br>
            <a:r>
              <a:rPr lang="en-US" dirty="0"/>
              <a:t>Can be a valuable tool in identifying development opportunities.</a:t>
            </a:r>
          </a:p>
          <a:p>
            <a:endParaRPr lang="en-US" dirty="0"/>
          </a:p>
          <a:p>
            <a:r>
              <a:rPr lang="en-US" b="1" dirty="0"/>
              <a:t>3. Ask Questions</a:t>
            </a:r>
          </a:p>
          <a:p>
            <a:r>
              <a:rPr lang="en-US" dirty="0"/>
              <a:t>Employee feedback can be a valuable addition to training and development plan.</a:t>
            </a:r>
          </a:p>
          <a:p>
            <a:endParaRPr lang="en-US" dirty="0"/>
          </a:p>
          <a:p>
            <a:r>
              <a:rPr lang="en-US" dirty="0"/>
              <a:t>Request employees to rate their job satisfaction and performance </a:t>
            </a:r>
          </a:p>
          <a:p>
            <a:r>
              <a:rPr lang="en-US" dirty="0"/>
              <a:t>Ask what would make it better. </a:t>
            </a:r>
          </a:p>
          <a:p>
            <a:r>
              <a:rPr lang="en-US" dirty="0"/>
              <a:t>Invite comment on training and development </a:t>
            </a:r>
            <a:r>
              <a:rPr lang="en-US" dirty="0" err="1"/>
              <a:t>programmes</a:t>
            </a:r>
            <a:r>
              <a:rPr lang="en-US" dirty="0"/>
              <a:t>.</a:t>
            </a:r>
          </a:p>
          <a:p>
            <a:r>
              <a:rPr lang="en-US" dirty="0"/>
              <a:t>Are these supporting their career goals?.</a:t>
            </a:r>
          </a:p>
          <a:p>
            <a:endParaRPr lang="en-US" dirty="0"/>
          </a:p>
          <a:p>
            <a:r>
              <a:rPr lang="en-US" dirty="0"/>
              <a:t>Don’t restrict to individual level feedback, ask managers for feedback on employees and compare that with employee self-evaluation to identify differences. Likewise its equally useful to ask for employee feedback on managers.</a:t>
            </a:r>
          </a:p>
          <a:p>
            <a:endParaRPr lang="en-US" dirty="0"/>
          </a:p>
          <a:p>
            <a:r>
              <a:rPr lang="en-US" dirty="0"/>
              <a:t> </a:t>
            </a:r>
          </a:p>
          <a:p>
            <a:r>
              <a:rPr lang="en-US" b="1" dirty="0"/>
              <a:t>4. Analysis</a:t>
            </a:r>
            <a:endParaRPr lang="en-US" dirty="0"/>
          </a:p>
          <a:p>
            <a:r>
              <a:rPr lang="en-US" dirty="0"/>
              <a:t>Training and development needs generally fall into 1 of 3 categories:</a:t>
            </a:r>
          </a:p>
          <a:p>
            <a:endParaRPr lang="en-US" dirty="0"/>
          </a:p>
          <a:p>
            <a:r>
              <a:rPr lang="en-US" dirty="0"/>
              <a:t>Improving staff knowledge</a:t>
            </a:r>
          </a:p>
          <a:p>
            <a:r>
              <a:rPr lang="en-US" dirty="0"/>
              <a:t>Job-related needs</a:t>
            </a:r>
          </a:p>
          <a:p>
            <a:r>
              <a:rPr lang="en-US" dirty="0"/>
              <a:t>Personal development</a:t>
            </a:r>
          </a:p>
          <a:p>
            <a:r>
              <a:rPr lang="en-US" dirty="0"/>
              <a:t> </a:t>
            </a:r>
          </a:p>
          <a:p>
            <a:r>
              <a:rPr lang="en-US" b="1" dirty="0"/>
              <a:t>5. Make the most of personal development plans</a:t>
            </a:r>
          </a:p>
          <a:p>
            <a:r>
              <a:rPr lang="en-US" dirty="0"/>
              <a:t>Giving employees the opportunity to lead their personal development can have a profound effect on their motivation and their engagement</a:t>
            </a:r>
          </a:p>
          <a:p>
            <a:r>
              <a:rPr lang="en-US" dirty="0"/>
              <a:t>Well-managed personal development plans improve communication and help identify relevant training and development needs.</a:t>
            </a:r>
          </a:p>
          <a:p>
            <a:r>
              <a:rPr lang="en-US" dirty="0"/>
              <a:t> </a:t>
            </a:r>
          </a:p>
          <a:p>
            <a:r>
              <a:rPr lang="en-US" b="1" dirty="0"/>
              <a:t>6. Use focus group to understand training and development needs</a:t>
            </a:r>
          </a:p>
          <a:p>
            <a:r>
              <a:rPr lang="en-US" dirty="0"/>
              <a:t>Focus groups are a useful tool to help identify training and development needs within business. A focus group looks at a cross-section of employees under the guidance of an expert facilitator.</a:t>
            </a:r>
          </a:p>
          <a:p>
            <a:r>
              <a:rPr lang="en-US" dirty="0"/>
              <a:t>They are a useful way of gathering employees’ views and opinions about current training and how to improve what is on offer. </a:t>
            </a:r>
            <a:br>
              <a:rPr lang="en-US" dirty="0"/>
            </a:br>
            <a:r>
              <a:rPr lang="en-US" dirty="0"/>
              <a:t>Focus groups also help demonstrate genuine interest in employees' opinions.</a:t>
            </a:r>
          </a:p>
          <a:p>
            <a:r>
              <a:rPr lang="en-US" dirty="0"/>
              <a:t> </a:t>
            </a:r>
          </a:p>
          <a:p>
            <a:r>
              <a:rPr lang="en-US" b="1" dirty="0"/>
              <a:t>7. Set up a system of mentoring and coaching</a:t>
            </a:r>
          </a:p>
          <a:p>
            <a:r>
              <a:rPr lang="en-US" dirty="0"/>
              <a:t>Closely aligning staff with a mentor will help develop skills while identifying additional training and development needs. </a:t>
            </a:r>
            <a:br>
              <a:rPr lang="en-US" dirty="0"/>
            </a:br>
            <a:r>
              <a:rPr lang="en-US" dirty="0"/>
              <a:t>Mentoring </a:t>
            </a:r>
            <a:r>
              <a:rPr lang="en-US" dirty="0" err="1"/>
              <a:t>programmes</a:t>
            </a:r>
            <a:r>
              <a:rPr lang="en-US" dirty="0"/>
              <a:t> are a great way of helping employees succeed in careers and can be as powerful for the mentors as they are for the mentees.</a:t>
            </a:r>
          </a:p>
          <a:p>
            <a:endParaRPr lang="en-US" dirty="0"/>
          </a:p>
          <a:p>
            <a:r>
              <a:rPr lang="en-US" b="1" dirty="0"/>
              <a:t>And don’t think that it needs to be senior managers mentoring younger employees. Reverse mentoring can be just as powerful.</a:t>
            </a:r>
          </a:p>
          <a:p>
            <a:endParaRPr lang="en-US" b="1" dirty="0"/>
          </a:p>
          <a:p>
            <a:r>
              <a:rPr lang="en-GB" sz="1200" b="0" i="0" kern="1200" dirty="0">
                <a:solidFill>
                  <a:schemeClr val="tx1"/>
                </a:solidFill>
                <a:effectLst/>
                <a:latin typeface="+mn-lt"/>
                <a:ea typeface="+mn-ea"/>
                <a:cs typeface="+mn-cs"/>
              </a:rPr>
              <a:t>(Noe, 1996)</a:t>
            </a:r>
          </a:p>
          <a:p>
            <a:r>
              <a:rPr lang="en-GB" sz="1200" b="0" i="0" kern="1200" dirty="0">
                <a:solidFill>
                  <a:schemeClr val="tx1"/>
                </a:solidFill>
                <a:effectLst/>
                <a:latin typeface="+mn-lt"/>
                <a:ea typeface="+mn-ea"/>
                <a:cs typeface="+mn-cs"/>
              </a:rPr>
              <a:t>Noe, R., 1996. Is career management related to employee development and performance?. </a:t>
            </a:r>
            <a:r>
              <a:rPr lang="en-GB" sz="1200" b="0" i="1" kern="1200" dirty="0">
                <a:solidFill>
                  <a:schemeClr val="tx1"/>
                </a:solidFill>
                <a:effectLst/>
                <a:latin typeface="+mn-lt"/>
                <a:ea typeface="+mn-ea"/>
                <a:cs typeface="+mn-cs"/>
              </a:rPr>
              <a:t>Journal of Organizational </a:t>
            </a:r>
            <a:r>
              <a:rPr lang="en-GB" sz="1200" b="0" i="1"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17(2), pp.119-133.</a:t>
            </a:r>
            <a:endParaRPr lang="en-US" b="1" dirty="0"/>
          </a:p>
          <a:p>
            <a:endParaRPr lang="en-US" b="1" dirty="0"/>
          </a:p>
          <a:p>
            <a:endParaRPr lang="en-US" b="1" dirty="0"/>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4273763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Benefits of Job changes</a:t>
            </a:r>
          </a:p>
          <a:p>
            <a:endParaRPr lang="en-US" dirty="0"/>
          </a:p>
          <a:p>
            <a:r>
              <a:rPr lang="en-US" altLang="en-US" b="1" dirty="0"/>
              <a:t>For Employees</a:t>
            </a:r>
            <a:br>
              <a:rPr lang="en-US" altLang="en-US" dirty="0"/>
            </a:br>
            <a:r>
              <a:rPr lang="en-US" altLang="en-US" sz="2400" dirty="0"/>
              <a:t>Job changes offer opportunities for employees to develop new competencies and to gain more experience in managing or mentoring others. These transitions (particularly promotion) also typically bring salary increases, which make them attractive to employees as they start families and their financial needs grow proportionately</a:t>
            </a:r>
          </a:p>
          <a:p>
            <a:endParaRPr lang="en-US" altLang="en-US" sz="2400" dirty="0"/>
          </a:p>
          <a:p>
            <a:r>
              <a:rPr lang="en-US" altLang="en-US" b="1" dirty="0"/>
              <a:t>For Employers</a:t>
            </a:r>
            <a:br>
              <a:rPr lang="en-US" altLang="en-US" b="1" dirty="0"/>
            </a:br>
            <a:r>
              <a:rPr lang="en-US" altLang="en-US" sz="2000" dirty="0"/>
              <a:t>Job changes help employers inculcate a company-wide perspective in employees so they do not become too complacent or too “local” in their viewpoint</a:t>
            </a:r>
            <a:br>
              <a:rPr lang="en-US" altLang="en-US" sz="2000" dirty="0"/>
            </a:br>
            <a:r>
              <a:rPr lang="en-US" altLang="en-US" sz="2000" dirty="0"/>
              <a:t>When employees leave for other jobs, retirement, or health reasons, the use of these job changes also help </a:t>
            </a:r>
            <a:r>
              <a:rPr lang="en-US" altLang="en-US" sz="2000" dirty="0" err="1"/>
              <a:t>organisations</a:t>
            </a:r>
            <a:r>
              <a:rPr lang="en-US" altLang="en-US" sz="2000" dirty="0"/>
              <a:t> solve staffing problems, </a:t>
            </a:r>
            <a:r>
              <a:rPr lang="en-US" altLang="en-US" sz="2000" dirty="0" err="1"/>
              <a:t>ie</a:t>
            </a:r>
            <a:r>
              <a:rPr lang="en-US" altLang="en-US" sz="2000" dirty="0"/>
              <a:t> redundancies, re-</a:t>
            </a:r>
            <a:r>
              <a:rPr lang="en-US" altLang="en-US" sz="2000" dirty="0" err="1"/>
              <a:t>organisations</a:t>
            </a:r>
            <a:r>
              <a:rPr lang="en-US" altLang="en-US" sz="2000" dirty="0"/>
              <a:t> </a:t>
            </a:r>
            <a:r>
              <a:rPr lang="en-US" altLang="en-US" sz="2000" dirty="0" err="1"/>
              <a:t>etc</a:t>
            </a:r>
            <a:br>
              <a:rPr lang="en-US" altLang="en-US" sz="2000" dirty="0"/>
            </a:br>
            <a:r>
              <a:rPr lang="en-US" altLang="en-US" sz="2000" dirty="0"/>
              <a:t>If an </a:t>
            </a:r>
            <a:r>
              <a:rPr lang="en-US" altLang="en-US" sz="2000" dirty="0" err="1"/>
              <a:t>organisation</a:t>
            </a:r>
            <a:r>
              <a:rPr lang="en-US" altLang="en-US" sz="2000" dirty="0"/>
              <a:t> is growing, promotions serve as incentives for employees to perform well and remain within the firm</a:t>
            </a:r>
            <a:endParaRPr lang="en-US" altLang="en-US" sz="2400" dirty="0"/>
          </a:p>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br>
            <a:r>
              <a:rPr lang="en-US" b="1" dirty="0"/>
              <a:t>Problems associated with job Changes</a:t>
            </a:r>
            <a:br>
              <a:rPr lang="en-US" dirty="0"/>
            </a:br>
            <a:r>
              <a:rPr lang="en-US" altLang="en-US" sz="1200" dirty="0"/>
              <a:t>When employees change jobs, they usually are expected to perform well from the beginning; unlike new hires, job changers rarely get much new training or orientation.  As a result, employees who are being promoted may face many new job challenges with little additional preparation.  Employees who are going overseas on expatriate assignments often require extensive language training and orientation to the foreign culture, yet many firms still do not provide adequate assistance to their expatriates in this regard.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1" dirty="0"/>
              <a:t>Geographically relocating</a:t>
            </a:r>
            <a:r>
              <a:rPr lang="en-US" altLang="en-US" sz="1200" dirty="0"/>
              <a:t> can also be stressful for employees and their families.  In terms of moving within one's own country,  research suggests that the disruption caused by geographical relocation may not be as traumatic as the media often portrays it.  On the positive side, employees who move geographically do not appear to have higher divorce rates or more marital discord than couples who do not move.  In addition, younger children who move do not appear to exhibit negative side effects from relocation.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1" dirty="0"/>
              <a:t>Moving internationally</a:t>
            </a:r>
            <a:r>
              <a:rPr lang="en-US" altLang="en-US" sz="1200" dirty="0"/>
              <a:t>, in general, can be significantly more unsettling.  Spouses often have difficulties getting comparable jobs when their husbands or wives go on expatriate assignments;  because they themselves may not have received any language training, spouses may experience more social isolation overseas as well.  Since the "trailing spouses" often handle the logistics of moving and settling in, they bear the greatest brunt of the disruption caused by the relocation.  Both expatriates and their spouses often report missing friends and families back home.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004900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Creating Favorable Conditions for Career Development</a:t>
            </a:r>
          </a:p>
          <a:p>
            <a:pPr>
              <a:lnSpc>
                <a:spcPct val="90000"/>
              </a:lnSpc>
            </a:pPr>
            <a:br>
              <a:rPr lang="en-US" altLang="en-US" sz="2471" dirty="0"/>
            </a:br>
            <a:r>
              <a:rPr lang="en-US" altLang="en-US" sz="2471" b="1" dirty="0"/>
              <a:t>Management Participation</a:t>
            </a:r>
          </a:p>
          <a:p>
            <a:pPr lvl="1">
              <a:lnSpc>
                <a:spcPct val="90000"/>
              </a:lnSpc>
            </a:pPr>
            <a:r>
              <a:rPr lang="en-US" altLang="en-US" sz="2118" dirty="0"/>
              <a:t>Provide top management support</a:t>
            </a:r>
          </a:p>
          <a:p>
            <a:pPr lvl="1">
              <a:lnSpc>
                <a:spcPct val="90000"/>
              </a:lnSpc>
            </a:pPr>
            <a:r>
              <a:rPr lang="en-US" altLang="en-US" sz="2118" dirty="0"/>
              <a:t>Provide collaboration between line managers and HR managers</a:t>
            </a:r>
          </a:p>
          <a:p>
            <a:pPr lvl="1">
              <a:lnSpc>
                <a:spcPct val="90000"/>
              </a:lnSpc>
            </a:pPr>
            <a:r>
              <a:rPr lang="en-US" altLang="en-US" sz="2118" dirty="0"/>
              <a:t>Train managerial personnel</a:t>
            </a:r>
          </a:p>
          <a:p>
            <a:pPr>
              <a:lnSpc>
                <a:spcPct val="90000"/>
              </a:lnSpc>
            </a:pPr>
            <a:br>
              <a:rPr lang="en-US" altLang="en-US" sz="2471" b="1" dirty="0"/>
            </a:br>
            <a:r>
              <a:rPr lang="en-US" altLang="en-US" sz="2471" b="1" dirty="0"/>
              <a:t>Setting Goals</a:t>
            </a:r>
          </a:p>
          <a:p>
            <a:pPr lvl="1">
              <a:lnSpc>
                <a:spcPct val="90000"/>
              </a:lnSpc>
            </a:pPr>
            <a:r>
              <a:rPr lang="en-US" altLang="en-US" sz="2118" dirty="0"/>
              <a:t>Plan human resources strategy</a:t>
            </a:r>
          </a:p>
          <a:p>
            <a:pPr>
              <a:lnSpc>
                <a:spcPct val="90000"/>
              </a:lnSpc>
            </a:pPr>
            <a:br>
              <a:rPr lang="en-US" altLang="en-US" sz="2471" b="1" dirty="0"/>
            </a:br>
            <a:r>
              <a:rPr lang="en-US" altLang="en-US" sz="2471" b="1" dirty="0"/>
              <a:t>Changing HR Policies</a:t>
            </a:r>
          </a:p>
          <a:p>
            <a:pPr lvl="1">
              <a:lnSpc>
                <a:spcPct val="90000"/>
              </a:lnSpc>
            </a:pPr>
            <a:r>
              <a:rPr lang="en-US" altLang="en-US" sz="2118" dirty="0"/>
              <a:t>Provide for job rotation</a:t>
            </a:r>
          </a:p>
          <a:p>
            <a:pPr lvl="1">
              <a:lnSpc>
                <a:spcPct val="90000"/>
              </a:lnSpc>
            </a:pPr>
            <a:r>
              <a:rPr lang="en-US" altLang="en-US" sz="2118" dirty="0"/>
              <a:t>Provide outplacement service</a:t>
            </a:r>
          </a:p>
          <a:p>
            <a:pPr>
              <a:lnSpc>
                <a:spcPct val="90000"/>
              </a:lnSpc>
            </a:pPr>
            <a:br>
              <a:rPr lang="en-US" altLang="en-US" sz="2471" b="1" dirty="0"/>
            </a:br>
            <a:r>
              <a:rPr lang="en-US" altLang="en-US" sz="2471" b="1" dirty="0"/>
              <a:t>Announcing </a:t>
            </a:r>
            <a:r>
              <a:rPr lang="en-US" altLang="en-US" sz="2471" b="1" dirty="0" err="1"/>
              <a:t>Programme</a:t>
            </a:r>
            <a:endParaRPr lang="en-US" altLang="en-US" sz="2471" b="1" dirty="0"/>
          </a:p>
          <a:p>
            <a:pPr lvl="1">
              <a:lnSpc>
                <a:spcPct val="90000"/>
              </a:lnSpc>
            </a:pPr>
            <a:r>
              <a:rPr lang="en-US" altLang="en-US" sz="2118" dirty="0"/>
              <a:t>Explain its philosophy</a:t>
            </a:r>
          </a:p>
          <a:p>
            <a:pPr lvl="1">
              <a:lnSpc>
                <a:spcPct val="90000"/>
              </a:lnSpc>
            </a:pPr>
            <a:endParaRPr lang="en-US" altLang="en-US" sz="2118" dirty="0"/>
          </a:p>
          <a:p>
            <a:r>
              <a:rPr lang="en-US" altLang="en-US" b="1" dirty="0"/>
              <a:t>Job Competencies</a:t>
            </a:r>
          </a:p>
          <a:p>
            <a:pPr lvl="1"/>
            <a:r>
              <a:rPr lang="en-US" altLang="en-US" dirty="0"/>
              <a:t>Base on job analysis and evaluation</a:t>
            </a:r>
          </a:p>
          <a:p>
            <a:pPr lvl="1"/>
            <a:r>
              <a:rPr lang="en-US" altLang="en-US" dirty="0"/>
              <a:t>Identify knowledge and skills required</a:t>
            </a:r>
          </a:p>
          <a:p>
            <a:br>
              <a:rPr lang="en-US" altLang="en-US" b="1" dirty="0"/>
            </a:br>
            <a:r>
              <a:rPr lang="en-US" altLang="en-US" b="1" dirty="0"/>
              <a:t>Job Progressions</a:t>
            </a:r>
          </a:p>
          <a:p>
            <a:pPr lvl="1"/>
            <a:r>
              <a:rPr lang="en-US" altLang="en-US" dirty="0"/>
              <a:t>Design career paths for individuals</a:t>
            </a:r>
          </a:p>
          <a:p>
            <a:br>
              <a:rPr lang="en-US" altLang="en-US" b="1" dirty="0"/>
            </a:br>
            <a:r>
              <a:rPr lang="en-US" altLang="en-US" b="1" dirty="0"/>
              <a:t>Training Needs</a:t>
            </a:r>
          </a:p>
          <a:p>
            <a:pPr lvl="1"/>
            <a:r>
              <a:rPr lang="en-US" altLang="en-US" dirty="0"/>
              <a:t>Identify needs beyond one-the-job training</a:t>
            </a:r>
          </a:p>
          <a:p>
            <a:pPr lvl="1">
              <a:lnSpc>
                <a:spcPct val="90000"/>
              </a:lnSpc>
            </a:pPr>
            <a:endParaRPr lang="en-US" altLang="en-US" sz="2118"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8434984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t>Why Develop a Mentoring Program?</a:t>
            </a:r>
          </a:p>
          <a:p>
            <a:endParaRPr lang="en-US" dirty="0"/>
          </a:p>
          <a:p>
            <a:r>
              <a:rPr lang="en-US" altLang="en-US" dirty="0"/>
              <a:t>Generate Management Visibility</a:t>
            </a:r>
          </a:p>
          <a:p>
            <a:r>
              <a:rPr lang="en-US" altLang="en-US" dirty="0"/>
              <a:t>Build Bridges Between Management and Employees</a:t>
            </a:r>
          </a:p>
          <a:p>
            <a:r>
              <a:rPr lang="en-US" altLang="en-US" dirty="0"/>
              <a:t>Create Culture Awareness</a:t>
            </a:r>
          </a:p>
          <a:p>
            <a:r>
              <a:rPr lang="en-US" altLang="en-US" dirty="0"/>
              <a:t>Increase Networking</a:t>
            </a:r>
          </a:p>
          <a:p>
            <a:r>
              <a:rPr lang="en-US" altLang="en-US" dirty="0"/>
              <a:t>Foster People-Developers</a:t>
            </a:r>
          </a:p>
          <a:p>
            <a:endParaRPr lang="en-US" dirty="0"/>
          </a:p>
          <a:p>
            <a:r>
              <a:rPr lang="en-US" altLang="en-US" b="1" dirty="0" err="1"/>
              <a:t>Organisational</a:t>
            </a:r>
            <a:r>
              <a:rPr lang="en-US" altLang="en-US" b="1" dirty="0"/>
              <a:t> Mentoring Functions</a:t>
            </a:r>
          </a:p>
          <a:p>
            <a:r>
              <a:rPr lang="en-US" altLang="en-US" sz="1200" dirty="0"/>
              <a:t>Sponsorship</a:t>
            </a:r>
          </a:p>
          <a:p>
            <a:r>
              <a:rPr lang="en-US" altLang="en-US" sz="1200" dirty="0"/>
              <a:t>Exposure and visibility</a:t>
            </a:r>
          </a:p>
          <a:p>
            <a:r>
              <a:rPr lang="en-US" altLang="en-US" sz="1200" dirty="0"/>
              <a:t>Coaching</a:t>
            </a:r>
          </a:p>
          <a:p>
            <a:r>
              <a:rPr lang="en-US" altLang="en-US" sz="1200" dirty="0"/>
              <a:t>Protection</a:t>
            </a:r>
          </a:p>
          <a:p>
            <a:r>
              <a:rPr lang="en-US" altLang="en-US" sz="1200" dirty="0"/>
              <a:t>Challenging assignments</a:t>
            </a:r>
          </a:p>
          <a:p>
            <a:r>
              <a:rPr lang="en-US" altLang="en-US" sz="1200" dirty="0"/>
              <a:t>Advocate Internally</a:t>
            </a:r>
          </a:p>
          <a:p>
            <a:endParaRPr lang="en-US"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solidFill>
                  <a:schemeClr val="tx1"/>
                </a:solidFill>
              </a:rPr>
              <a:t>Functions concerned with the career advancement and psychological aspects the person being mentored.</a:t>
            </a:r>
          </a:p>
          <a:p>
            <a:br>
              <a:rPr lang="en-US" altLang="en-US" sz="1200" dirty="0"/>
            </a:br>
            <a:r>
              <a:rPr lang="en-US" altLang="en-US" sz="1200" b="1" dirty="0"/>
              <a:t>Fast track programs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solidFill>
                  <a:schemeClr val="tx1"/>
                </a:solidFill>
              </a:rPr>
              <a:t>Encourage managers with high potential to remain with an </a:t>
            </a:r>
            <a:r>
              <a:rPr lang="en-US" altLang="en-US" dirty="0" err="1">
                <a:solidFill>
                  <a:schemeClr val="tx1"/>
                </a:solidFill>
              </a:rPr>
              <a:t>organisation</a:t>
            </a:r>
            <a:r>
              <a:rPr lang="en-US" altLang="en-US" dirty="0">
                <a:solidFill>
                  <a:schemeClr val="tx1"/>
                </a:solidFill>
              </a:rPr>
              <a:t> by enabling them to advance more rapidly than those with less potential.</a:t>
            </a:r>
          </a:p>
          <a:p>
            <a:endParaRPr lang="en-US" altLang="en-US" sz="1200" dirty="0"/>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92640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ltLang="en-US" sz="1200" dirty="0"/>
              <a:t>Every organization’s leaders and managers will be gone some day – they may be promoted, quit, be fired, retire, or even die.  It is only sensible to plan for succession in advance, rather than scrambling to fill in and find someone to take a vacant position.</a:t>
            </a:r>
          </a:p>
          <a:p>
            <a:pPr algn="just"/>
            <a:r>
              <a:rPr lang="en-US" altLang="en-US" sz="1200" dirty="0"/>
              <a:t>Many leaders, especially those at the top of the organization, refuse to admit that they can be replaced.  Unfortunately, unless these folks know something the rest of us don’t, someday they </a:t>
            </a:r>
            <a:r>
              <a:rPr lang="en-US" altLang="en-US" sz="1200" u="sng" dirty="0"/>
              <a:t>will</a:t>
            </a:r>
            <a:r>
              <a:rPr lang="en-US" altLang="en-US" sz="1200" dirty="0"/>
              <a:t> need to be replaced. </a:t>
            </a:r>
          </a:p>
          <a:p>
            <a:endParaRPr lang="en-US" dirty="0"/>
          </a:p>
          <a:p>
            <a:r>
              <a:rPr lang="en-GB" sz="1200" kern="1200" dirty="0">
                <a:solidFill>
                  <a:schemeClr val="tx1"/>
                </a:solidFill>
                <a:effectLst/>
                <a:latin typeface="+mn-lt"/>
                <a:ea typeface="+mn-ea"/>
                <a:cs typeface="+mn-cs"/>
              </a:rPr>
              <a:t>Succession planning and management is usually associated with preparing people for possible future promotions. In that sense it is linked to the possible future leadership needs of the organisation and traditional succession planning and management is about getting people ready for promotion, for movement up within the organisational status. It can be therefore understood as management succession planning because it usually prepares people for assuming higher level management responsibilities.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There are alternatives, for example, when experienced workers leave the organisation they take with them more than leadership skills but also they possess additional knowledge about the way previous decisions have been made and the rationale for that. This is called </a:t>
            </a:r>
            <a:r>
              <a:rPr lang="en-GB" sz="1200" b="1" kern="1200" dirty="0">
                <a:solidFill>
                  <a:schemeClr val="tx1"/>
                </a:solidFill>
                <a:effectLst/>
                <a:latin typeface="+mn-lt"/>
                <a:ea typeface="+mn-ea"/>
                <a:cs typeface="+mn-cs"/>
              </a:rPr>
              <a:t>institutional memory</a:t>
            </a:r>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Technical and professional workers, engineers, accountants, scientists, all possess highly specialised knowledge about the nature of an organisation‘s products and services. That knowledge is vital for competitive advantage. When the session planning focuses on transfer knowledge from more to less experienced workers it may be termed as </a:t>
            </a:r>
            <a:r>
              <a:rPr lang="en-GB" sz="1200" b="1" kern="1200" dirty="0">
                <a:solidFill>
                  <a:schemeClr val="tx1"/>
                </a:solidFill>
                <a:effectLst/>
                <a:latin typeface="+mn-lt"/>
                <a:ea typeface="+mn-ea"/>
                <a:cs typeface="+mn-cs"/>
              </a:rPr>
              <a:t>technical succession planning </a:t>
            </a:r>
            <a:r>
              <a:rPr lang="en-GB" sz="1200" kern="1200" dirty="0">
                <a:solidFill>
                  <a:schemeClr val="tx1"/>
                </a:solidFill>
                <a:effectLst/>
                <a:latin typeface="+mn-lt"/>
                <a:ea typeface="+mn-ea"/>
                <a:cs typeface="+mn-cs"/>
              </a:rPr>
              <a:t>to distinguish it from management succession planning which is purely focused on promotability.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 experienced workers build social networks of people which help them accomplish goals. An example is an experienced salesperson knowing the right person in a customers place of business to make a decision but a successor may not necessarily know those people and require years to establish a track record via important social contacts. When succession planning focuses on transferring social relationships or contacts from more to less experienced persons, it may be called social network or </a:t>
            </a:r>
            <a:r>
              <a:rPr lang="en-GB" sz="1200" b="1" kern="1200" dirty="0">
                <a:solidFill>
                  <a:schemeClr val="tx1"/>
                </a:solidFill>
                <a:effectLst/>
                <a:latin typeface="+mn-lt"/>
                <a:ea typeface="+mn-ea"/>
                <a:cs typeface="+mn-cs"/>
              </a:rPr>
              <a:t>social relationship succession planning</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465273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b="1" dirty="0"/>
              <a:t>A physiological and emotional response to stimuli (</a:t>
            </a:r>
            <a:r>
              <a:rPr lang="en-US" altLang="en-US" sz="1200" b="1" dirty="0">
                <a:solidFill>
                  <a:schemeClr val="tx2"/>
                </a:solidFill>
              </a:rPr>
              <a:t>stressors</a:t>
            </a:r>
            <a:r>
              <a:rPr lang="en-US" altLang="en-US" sz="1200" b="1" dirty="0"/>
              <a:t>) that place physical or psychological demands on an individual</a:t>
            </a:r>
            <a:br>
              <a:rPr lang="en-US" b="1" dirty="0"/>
            </a:br>
            <a:br>
              <a:rPr lang="en-US" b="1" dirty="0"/>
            </a:br>
            <a:r>
              <a:rPr lang="en-US" b="1" dirty="0"/>
              <a:t>Sources of stress</a:t>
            </a:r>
            <a:br>
              <a:rPr lang="en-US" dirty="0"/>
            </a:br>
            <a:r>
              <a:rPr lang="en-US" altLang="en-US" dirty="0"/>
              <a:t>Personal characteristics and circumstances</a:t>
            </a:r>
          </a:p>
          <a:p>
            <a:r>
              <a:rPr lang="en-US" altLang="en-US" dirty="0"/>
              <a:t>Physical and task demands</a:t>
            </a:r>
          </a:p>
          <a:p>
            <a:r>
              <a:rPr lang="en-US" altLang="en-US" dirty="0"/>
              <a:t>Role characteristics</a:t>
            </a:r>
            <a:br>
              <a:rPr lang="en-US" altLang="en-US" dirty="0"/>
            </a:br>
            <a:br>
              <a:rPr lang="en-US" altLang="en-US" dirty="0"/>
            </a:br>
            <a:r>
              <a:rPr lang="en-US" altLang="en-US" b="1" dirty="0"/>
              <a:t>Types of Stress</a:t>
            </a:r>
            <a:br>
              <a:rPr lang="en-US" altLang="en-US" dirty="0"/>
            </a:br>
            <a:r>
              <a:rPr lang="en-US" altLang="en-US" sz="2800" b="1" dirty="0"/>
              <a:t>Type A vs. Type B</a:t>
            </a:r>
          </a:p>
          <a:p>
            <a:pPr lvl="1"/>
            <a:r>
              <a:rPr lang="en-US" altLang="en-US" sz="2400" dirty="0"/>
              <a:t>Type A = competitive, impatient, aggressive</a:t>
            </a:r>
          </a:p>
          <a:p>
            <a:pPr lvl="1"/>
            <a:r>
              <a:rPr lang="en-US" altLang="en-US" sz="2400" dirty="0"/>
              <a:t>Type B = more relaxed, balanced</a:t>
            </a:r>
          </a:p>
          <a:p>
            <a:pPr lvl="1"/>
            <a:r>
              <a:rPr lang="en-US" altLang="en-US" sz="2400" dirty="0"/>
              <a:t>Type A associated with higher levels of stress-related illness</a:t>
            </a:r>
          </a:p>
          <a:p>
            <a:r>
              <a:rPr lang="en-US" altLang="en-US" sz="2800" b="1" dirty="0"/>
              <a:t>Personal events </a:t>
            </a:r>
          </a:p>
          <a:p>
            <a:pPr lvl="1"/>
            <a:r>
              <a:rPr lang="en-US" altLang="en-US" sz="2400" dirty="0"/>
              <a:t>Changes in family circumstances</a:t>
            </a:r>
          </a:p>
          <a:p>
            <a:pPr lvl="1"/>
            <a:r>
              <a:rPr lang="en-US" altLang="en-US" sz="2400" dirty="0"/>
              <a:t>Economic pressures</a:t>
            </a:r>
          </a:p>
          <a:p>
            <a:pPr>
              <a:lnSpc>
                <a:spcPct val="90000"/>
              </a:lnSpc>
            </a:pPr>
            <a:r>
              <a:rPr lang="en-US" altLang="en-US" sz="2400" dirty="0"/>
              <a:t>Availability of support</a:t>
            </a:r>
            <a:br>
              <a:rPr lang="en-US" altLang="en-US" sz="2400" dirty="0"/>
            </a:br>
            <a:br>
              <a:rPr lang="en-US" altLang="en-US" sz="2400" dirty="0"/>
            </a:br>
            <a:r>
              <a:rPr lang="en-US" altLang="en-US" sz="2400" b="1" dirty="0"/>
              <a:t>Physical demands of work</a:t>
            </a:r>
          </a:p>
          <a:p>
            <a:pPr lvl="1">
              <a:lnSpc>
                <a:spcPct val="90000"/>
              </a:lnSpc>
            </a:pPr>
            <a:r>
              <a:rPr lang="en-US" altLang="en-US" sz="2000" dirty="0"/>
              <a:t>Noise, heat, dust</a:t>
            </a:r>
          </a:p>
          <a:p>
            <a:pPr lvl="1">
              <a:lnSpc>
                <a:spcPct val="90000"/>
              </a:lnSpc>
            </a:pPr>
            <a:r>
              <a:rPr lang="en-US" altLang="en-US" sz="2000" dirty="0"/>
              <a:t>Too little privacy</a:t>
            </a:r>
          </a:p>
          <a:p>
            <a:pPr lvl="1">
              <a:lnSpc>
                <a:spcPct val="90000"/>
              </a:lnSpc>
            </a:pPr>
            <a:r>
              <a:rPr lang="en-US" altLang="en-US" sz="2000" dirty="0"/>
              <a:t>Repetitive movements</a:t>
            </a:r>
          </a:p>
          <a:p>
            <a:pPr>
              <a:lnSpc>
                <a:spcPct val="90000"/>
              </a:lnSpc>
            </a:pPr>
            <a:r>
              <a:rPr lang="en-US" altLang="en-US" sz="2400" b="1" dirty="0"/>
              <a:t>Task demands</a:t>
            </a:r>
          </a:p>
          <a:p>
            <a:pPr lvl="1">
              <a:lnSpc>
                <a:spcPct val="90000"/>
              </a:lnSpc>
            </a:pPr>
            <a:r>
              <a:rPr lang="en-US" altLang="en-US" sz="2000" dirty="0"/>
              <a:t>Serious consequences of decisions</a:t>
            </a:r>
          </a:p>
          <a:p>
            <a:pPr lvl="1">
              <a:lnSpc>
                <a:spcPct val="90000"/>
              </a:lnSpc>
            </a:pPr>
            <a:r>
              <a:rPr lang="en-US" altLang="en-US" sz="2000" dirty="0"/>
              <a:t>Incomplete information</a:t>
            </a:r>
          </a:p>
          <a:p>
            <a:pPr lvl="1">
              <a:lnSpc>
                <a:spcPct val="90000"/>
              </a:lnSpc>
            </a:pPr>
            <a:r>
              <a:rPr lang="en-US" altLang="en-US" sz="2000" dirty="0"/>
              <a:t>Nonprogrammed decisions</a:t>
            </a:r>
          </a:p>
          <a:p>
            <a:pPr>
              <a:lnSpc>
                <a:spcPct val="90000"/>
              </a:lnSpc>
            </a:pPr>
            <a:r>
              <a:rPr lang="en-US" altLang="en-US" sz="2400" b="1" dirty="0"/>
              <a:t>Role Characteristics</a:t>
            </a:r>
          </a:p>
          <a:p>
            <a:pPr lvl="1">
              <a:lnSpc>
                <a:spcPct val="90000"/>
              </a:lnSpc>
            </a:pPr>
            <a:r>
              <a:rPr lang="en-US" altLang="en-US" sz="2000" dirty="0"/>
              <a:t>Role overload (too much to do)</a:t>
            </a:r>
          </a:p>
          <a:p>
            <a:pPr lvl="1">
              <a:lnSpc>
                <a:spcPct val="90000"/>
              </a:lnSpc>
            </a:pPr>
            <a:r>
              <a:rPr lang="en-US" altLang="en-US" sz="2000" dirty="0"/>
              <a:t>Role ambiguity (uncertainty about what to do)</a:t>
            </a:r>
          </a:p>
          <a:p>
            <a:pPr lvl="1">
              <a:lnSpc>
                <a:spcPct val="90000"/>
              </a:lnSpc>
            </a:pPr>
            <a:r>
              <a:rPr lang="en-US" altLang="en-US" sz="2000" dirty="0"/>
              <a:t>Role conflict (incompatible demands)</a:t>
            </a:r>
          </a:p>
          <a:p>
            <a:pPr lvl="1"/>
            <a:endParaRPr lang="en-US" altLang="en-US" sz="2400" dirty="0"/>
          </a:p>
          <a:p>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0492863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For business graduates with a management career in sight, the following skills will be essential</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Interpersonal skills</a:t>
            </a:r>
          </a:p>
          <a:p>
            <a:r>
              <a:rPr lang="en-GB" sz="1200" b="0" i="0" kern="1200" dirty="0">
                <a:solidFill>
                  <a:schemeClr val="tx1"/>
                </a:solidFill>
                <a:effectLst/>
                <a:latin typeface="+mn-lt"/>
                <a:ea typeface="+mn-ea"/>
                <a:cs typeface="+mn-cs"/>
              </a:rPr>
              <a:t>Management jobs are all about people, and being able to build successful relationships is integral. If you want to lead a team, you'll need to earn the respect of your colleagues. To do this, you need to know how to effectively deal with other people.</a:t>
            </a:r>
          </a:p>
          <a:p>
            <a:r>
              <a:rPr lang="en-GB" sz="1200" b="0" i="0" kern="1200" dirty="0">
                <a:solidFill>
                  <a:schemeClr val="tx1"/>
                </a:solidFill>
                <a:effectLst/>
                <a:latin typeface="+mn-lt"/>
                <a:ea typeface="+mn-ea"/>
                <a:cs typeface="+mn-cs"/>
              </a:rPr>
              <a:t>Setting time aside to get to know your team members on both a personal and professional level, through social activities or team-building training, while still maintaining professional boundaries, will go a long way to earning their respect.</a:t>
            </a:r>
          </a:p>
          <a:p>
            <a:r>
              <a:rPr lang="en-GB" sz="1200" b="0" i="0" kern="1200" dirty="0">
                <a:solidFill>
                  <a:schemeClr val="tx1"/>
                </a:solidFill>
                <a:effectLst/>
                <a:latin typeface="+mn-lt"/>
                <a:ea typeface="+mn-ea"/>
                <a:cs typeface="+mn-cs"/>
              </a:rPr>
              <a:t>You need to demonstrate your managerial qualities and authority, while maintaining the ability to play your part as a member of a team.</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Communication and motivation</a:t>
            </a:r>
          </a:p>
          <a:p>
            <a:r>
              <a:rPr lang="en-GB" sz="1200" b="0" i="0" kern="1200" dirty="0">
                <a:solidFill>
                  <a:schemeClr val="tx1"/>
                </a:solidFill>
                <a:effectLst/>
                <a:latin typeface="+mn-lt"/>
                <a:ea typeface="+mn-ea"/>
                <a:cs typeface="+mn-cs"/>
              </a:rPr>
              <a:t>Effective leaders must master all forms of communication including written, verbal and listening skills.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Managers are the line of communication between frontline staff and senior management.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Liaise with a variety of people, from entry-level employees to heads of departments, in a number of different ways - via email and social media, over the phone and in presentations, meetings and one-to-ones.</a:t>
            </a:r>
          </a:p>
          <a:p>
            <a:r>
              <a:rPr lang="en-GB" sz="1200" b="0" i="0" kern="1200" dirty="0">
                <a:solidFill>
                  <a:schemeClr val="tx1"/>
                </a:solidFill>
                <a:effectLst/>
                <a:latin typeface="+mn-lt"/>
                <a:ea typeface="+mn-ea"/>
                <a:cs typeface="+mn-cs"/>
              </a:rPr>
              <a:t>Establish a trusting relationship with employees so they feel comfortable sharing information, and vice versa.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To ensure that lines of communication remain open, be readily available and accessible to employees to discuss any issues or concerns that arise.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Having an open door policy or weekly or monthly team meetings should facilitate this. </a:t>
            </a:r>
          </a:p>
          <a:p>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An open, positive attitude at work goes a long way to creating a healthy work environment. Don't shut yourself off or put yourself on a pedestal. Simple gestures, such as active encouragement, recognising achievements and taking an interest in the lives of your employees, ensures that staff feel valued. A positive workplace creates happy, motivated employees</a:t>
            </a:r>
            <a:r>
              <a:rPr lang="en-GB" sz="1200" b="0" i="0" kern="1200" dirty="0">
                <a:solidFill>
                  <a:schemeClr val="tx1"/>
                </a:solidFill>
                <a:effectLst/>
                <a:latin typeface="+mn-lt"/>
                <a:ea typeface="+mn-ea"/>
                <a:cs typeface="+mn-cs"/>
              </a:rPr>
              <a:t>.</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Organisation and delegation</a:t>
            </a:r>
          </a:p>
          <a:p>
            <a:r>
              <a:rPr lang="en-GB" sz="1200" b="0" i="0" kern="1200" dirty="0">
                <a:solidFill>
                  <a:schemeClr val="tx1"/>
                </a:solidFill>
                <a:effectLst/>
                <a:latin typeface="+mn-lt"/>
                <a:ea typeface="+mn-ea"/>
                <a:cs typeface="+mn-cs"/>
              </a:rPr>
              <a:t>Excellent organisational skills are vital. </a:t>
            </a:r>
          </a:p>
          <a:p>
            <a:r>
              <a:rPr lang="en-GB" sz="1200" b="0" i="0" kern="1200" dirty="0">
                <a:solidFill>
                  <a:schemeClr val="tx1"/>
                </a:solidFill>
                <a:effectLst/>
                <a:latin typeface="+mn-lt"/>
                <a:ea typeface="+mn-ea"/>
                <a:cs typeface="+mn-cs"/>
              </a:rPr>
              <a:t>Manage own workload, oversee the work of other employees, attend meetings and training sessions, carry out appraisals and review company policies. Sloppy working practices, tardiness and a general lack of organisation won't be tolerated at this level and will set a bad example to your staff. Effective organisational skills reduce stress, save time and ensure that important deadlines are met.</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Many managers ease their own busy workload by delegating tasks to colleagues. To do this effectively analyse and identify employee skills and assign duties to each depending on their skillset. Delegation isn't a sign of weakness, and can in fact multiply the amount of work that a manager can accomplish - while developing the team's confidence and skills.</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Forward planning and strategic thinking</a:t>
            </a:r>
          </a:p>
          <a:p>
            <a:r>
              <a:rPr lang="en-GB" sz="1200" b="0" i="0" kern="1200" dirty="0">
                <a:solidFill>
                  <a:schemeClr val="tx1"/>
                </a:solidFill>
                <a:effectLst/>
                <a:latin typeface="+mn-lt"/>
                <a:ea typeface="+mn-ea"/>
                <a:cs typeface="+mn-cs"/>
              </a:rPr>
              <a:t>Think bigger picture, so as well as focusing on daily tasks and responsibilities; plan for the future. Set priorities in line with company goals, reviewing systems and policies, attending training and managing the CPD activities of your team. As a strategic thinker, encourage innovation and change in order to make the team and the organisation as a whole more productive and profitable.</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Problem solving and decision-making</a:t>
            </a:r>
          </a:p>
          <a:p>
            <a:r>
              <a:rPr lang="en-GB" sz="1200" b="0" i="0" kern="1200" dirty="0">
                <a:solidFill>
                  <a:schemeClr val="tx1"/>
                </a:solidFill>
                <a:effectLst/>
                <a:latin typeface="+mn-lt"/>
                <a:ea typeface="+mn-ea"/>
                <a:cs typeface="+mn-cs"/>
              </a:rPr>
              <a:t>Identify and solve problems on a daily basis. </a:t>
            </a:r>
          </a:p>
          <a:p>
            <a:r>
              <a:rPr lang="en-GB" sz="1200" b="0" i="0" kern="1200" dirty="0">
                <a:solidFill>
                  <a:schemeClr val="tx1"/>
                </a:solidFill>
                <a:effectLst/>
                <a:latin typeface="+mn-lt"/>
                <a:ea typeface="+mn-ea"/>
                <a:cs typeface="+mn-cs"/>
              </a:rPr>
              <a:t>Creative thinking develops innovative solutions that minimise the impact on teams and business as a whole.</a:t>
            </a:r>
          </a:p>
          <a:p>
            <a:r>
              <a:rPr lang="en-GB" sz="1200" b="0" i="0" kern="1200" dirty="0">
                <a:solidFill>
                  <a:schemeClr val="tx1"/>
                </a:solidFill>
                <a:effectLst/>
                <a:latin typeface="+mn-lt"/>
                <a:ea typeface="+mn-ea"/>
                <a:cs typeface="+mn-cs"/>
              </a:rPr>
              <a:t>Being able to quickly weigh up the pros and cons of a situation and make an informed decision is essential.</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Commercial awareness</a:t>
            </a:r>
          </a:p>
          <a:p>
            <a:r>
              <a:rPr lang="en-GB" sz="1200" b="0" i="0" kern="1200" dirty="0">
                <a:solidFill>
                  <a:schemeClr val="tx1"/>
                </a:solidFill>
                <a:effectLst/>
                <a:latin typeface="+mn-lt"/>
                <a:ea typeface="+mn-ea"/>
                <a:cs typeface="+mn-cs"/>
              </a:rPr>
              <a:t>This skill is in huge demand among business employers. Commercial awareness is something that the majority of graduates lack.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you want to progress to management level, an understanding of the marketplace in which a business operates and what it is that makes a business successful is essential.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To demonstrate this:</a:t>
            </a:r>
          </a:p>
          <a:p>
            <a:r>
              <a:rPr lang="en-GB" sz="1200" b="0" i="0" kern="1200" dirty="0">
                <a:solidFill>
                  <a:schemeClr val="tx1"/>
                </a:solidFill>
                <a:effectLst/>
                <a:latin typeface="+mn-lt"/>
                <a:ea typeface="+mn-ea"/>
                <a:cs typeface="+mn-cs"/>
              </a:rPr>
              <a:t>Be aware of the organisation's mission and aims</a:t>
            </a:r>
          </a:p>
          <a:p>
            <a:r>
              <a:rPr lang="en-GB" sz="1200" b="0" i="0" kern="1200" dirty="0">
                <a:solidFill>
                  <a:schemeClr val="tx1"/>
                </a:solidFill>
                <a:effectLst/>
                <a:latin typeface="+mn-lt"/>
                <a:ea typeface="+mn-ea"/>
                <a:cs typeface="+mn-cs"/>
              </a:rPr>
              <a:t>Have an understanding of the sector that the company operates in</a:t>
            </a:r>
          </a:p>
          <a:p>
            <a:r>
              <a:rPr lang="en-GB" sz="1200" b="0" i="0" kern="1200" dirty="0">
                <a:solidFill>
                  <a:schemeClr val="tx1"/>
                </a:solidFill>
                <a:effectLst/>
                <a:latin typeface="+mn-lt"/>
                <a:ea typeface="+mn-ea"/>
                <a:cs typeface="+mn-cs"/>
              </a:rPr>
              <a:t>Awareness of the political and economic issues affecting the business</a:t>
            </a:r>
          </a:p>
          <a:p>
            <a:r>
              <a:rPr lang="en-GB" sz="1200" b="0" i="0" kern="1200" dirty="0">
                <a:solidFill>
                  <a:schemeClr val="tx1"/>
                </a:solidFill>
                <a:effectLst/>
                <a:latin typeface="+mn-lt"/>
                <a:ea typeface="+mn-ea"/>
                <a:cs typeface="+mn-cs"/>
              </a:rPr>
              <a:t>Who are the competitors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kern="1200" dirty="0" err="1">
                <a:solidFill>
                  <a:srgbClr val="FFC000"/>
                </a:solidFill>
                <a:effectLst/>
                <a:latin typeface="+mn-lt"/>
                <a:ea typeface="+mn-ea"/>
                <a:cs typeface="+mn-cs"/>
              </a:rPr>
              <a:t>Prospects.ac.uk</a:t>
            </a:r>
            <a:r>
              <a:rPr lang="en-GB" sz="1200" b="0" i="1" kern="1200" dirty="0">
                <a:solidFill>
                  <a:srgbClr val="FFC000"/>
                </a:solidFill>
                <a:effectLst/>
                <a:latin typeface="+mn-lt"/>
                <a:ea typeface="+mn-ea"/>
                <a:cs typeface="+mn-cs"/>
              </a:rPr>
              <a:t>. 2020. 7 Skills For A Successful Management Career | </a:t>
            </a:r>
            <a:r>
              <a:rPr lang="en-GB" sz="1200" b="0" i="1" kern="1200" dirty="0" err="1">
                <a:solidFill>
                  <a:srgbClr val="FFC000"/>
                </a:solidFill>
                <a:effectLst/>
                <a:latin typeface="+mn-lt"/>
                <a:ea typeface="+mn-ea"/>
                <a:cs typeface="+mn-cs"/>
              </a:rPr>
              <a:t>Prospects.Ac.Uk</a:t>
            </a:r>
            <a:r>
              <a:rPr lang="en-GB" sz="1200" b="0" i="1" kern="1200" dirty="0">
                <a:solidFill>
                  <a:srgbClr val="FFC000"/>
                </a:solidFill>
                <a:effectLst/>
                <a:latin typeface="+mn-lt"/>
                <a:ea typeface="+mn-ea"/>
                <a:cs typeface="+mn-cs"/>
              </a:rPr>
              <a:t>. [online] Available at: &lt;https://</a:t>
            </a:r>
            <a:r>
              <a:rPr lang="en-GB" sz="1200" b="0" i="1" kern="1200" dirty="0" err="1">
                <a:solidFill>
                  <a:srgbClr val="FFC000"/>
                </a:solidFill>
                <a:effectLst/>
                <a:latin typeface="+mn-lt"/>
                <a:ea typeface="+mn-ea"/>
                <a:cs typeface="+mn-cs"/>
              </a:rPr>
              <a:t>www.prospects.ac.uk</a:t>
            </a:r>
            <a:r>
              <a:rPr lang="en-GB" sz="1200" b="0" i="1" kern="1200" dirty="0">
                <a:solidFill>
                  <a:srgbClr val="FFC000"/>
                </a:solidFill>
                <a:effectLst/>
                <a:latin typeface="+mn-lt"/>
                <a:ea typeface="+mn-ea"/>
                <a:cs typeface="+mn-cs"/>
              </a:rPr>
              <a:t>/jobs-and-work-experience/job-sectors/business-consulting-and-management/7-skills-for-a-successful-management-career&gt; [Accessed 4 September 2020].</a:t>
            </a:r>
            <a:endParaRPr lang="en-US" i="1" dirty="0">
              <a:solidFill>
                <a:srgbClr val="FFC000"/>
              </a:solidFill>
            </a:endParaRPr>
          </a:p>
          <a:p>
            <a:endParaRPr lang="en-US" dirty="0"/>
          </a:p>
          <a:p>
            <a:endParaRPr lang="en-US" dirty="0"/>
          </a:p>
          <a:p>
            <a:endParaRPr lang="en-US" dirty="0"/>
          </a:p>
          <a:p>
            <a:r>
              <a:rPr lang="en-US" dirty="0"/>
              <a:t>Seek to identify the following as part of a career development process:</a:t>
            </a:r>
          </a:p>
          <a:p>
            <a:endParaRPr lang="en-US" dirty="0"/>
          </a:p>
          <a:p>
            <a:r>
              <a:rPr lang="en-US" altLang="en-US" sz="1200" dirty="0"/>
              <a:t>Transfer</a:t>
            </a:r>
          </a:p>
          <a:p>
            <a:r>
              <a:rPr lang="en-US" altLang="en-US" sz="1200" dirty="0"/>
              <a:t>Relocation Services</a:t>
            </a:r>
          </a:p>
          <a:p>
            <a:r>
              <a:rPr lang="en-US" altLang="en-US" sz="1200" dirty="0"/>
              <a:t>Outplacement Services</a:t>
            </a:r>
          </a:p>
          <a:p>
            <a:r>
              <a:rPr lang="en-US" altLang="en-US" sz="1200" dirty="0"/>
              <a:t>Job Progressions</a:t>
            </a:r>
          </a:p>
          <a:p>
            <a:r>
              <a:rPr lang="en-US" altLang="en-US" sz="1200" dirty="0"/>
              <a:t>Career Paths</a:t>
            </a:r>
          </a:p>
          <a:p>
            <a:r>
              <a:rPr lang="en-US" altLang="en-US" sz="1200" dirty="0"/>
              <a:t>Career Counseling</a:t>
            </a:r>
          </a:p>
          <a:p>
            <a:r>
              <a:rPr lang="en-US" altLang="en-US" sz="1200" dirty="0"/>
              <a:t>Assessment Center</a:t>
            </a:r>
          </a:p>
          <a:p>
            <a:r>
              <a:rPr lang="en-US" altLang="en-US" sz="1200" dirty="0"/>
              <a:t>Fast-track program</a:t>
            </a:r>
          </a:p>
          <a:p>
            <a:r>
              <a:rPr lang="en-US" altLang="en-US" sz="1200" dirty="0"/>
              <a:t>Mentors</a:t>
            </a:r>
          </a:p>
          <a:p>
            <a:r>
              <a:rPr lang="en-US" altLang="en-US" sz="1200" dirty="0"/>
              <a:t>Mentoring functions</a:t>
            </a:r>
          </a:p>
          <a:p>
            <a:r>
              <a:rPr lang="en-US" altLang="en-US" sz="1200" dirty="0"/>
              <a:t>Dual-career couples</a:t>
            </a:r>
          </a:p>
          <a:p>
            <a:r>
              <a:rPr lang="en-US" altLang="en-US" sz="1200" dirty="0"/>
              <a:t>Self-Assessment Instruments</a:t>
            </a:r>
          </a:p>
          <a:p>
            <a:endParaRPr lang="en-US" altLang="en-US" sz="1200" dirty="0"/>
          </a:p>
          <a:p>
            <a:br>
              <a:rPr lang="en-US" dirty="0"/>
            </a:br>
            <a:br>
              <a:rPr lang="en-US" dirty="0"/>
            </a:b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3319494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7030A0"/>
                </a:solidFill>
              </a:rPr>
              <a:t>Objective of the session was examining how to manage </a:t>
            </a:r>
            <a:r>
              <a:rPr lang="en-GB" b="1" dirty="0"/>
              <a:t>career development of people, managing performance and succession planning.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1" dirty="0">
              <a:solidFill>
                <a:srgbClr val="7030A0"/>
              </a:solidFill>
            </a:endParaRPr>
          </a:p>
          <a:p>
            <a:endParaRPr lang="en-GB" dirty="0"/>
          </a:p>
          <a:p>
            <a:r>
              <a:rPr lang="en-GB" dirty="0"/>
              <a:t>3.  Skills for the Workplace Modules for Qualifications</a:t>
            </a:r>
          </a:p>
          <a:p>
            <a:pPr marL="228600" indent="-228600">
              <a:buAutoNum type="arabicPeriod" startAt="4"/>
            </a:pPr>
            <a:r>
              <a:rPr lang="en-GB" dirty="0"/>
              <a:t>Aligning people development with business strategy</a:t>
            </a:r>
          </a:p>
          <a:p>
            <a:pPr marL="228600" indent="-228600">
              <a:buAutoNum type="arabicPeriod" startAt="4"/>
            </a:pPr>
            <a:r>
              <a:rPr lang="en-US" dirty="0"/>
              <a:t>Human Resource Cycle/Business Strategy</a:t>
            </a:r>
            <a:endParaRPr lang="en-GB" dirty="0"/>
          </a:p>
          <a:p>
            <a:r>
              <a:rPr lang="en-GB" dirty="0"/>
              <a:t>6.  Why qualifications have become more important, by sector</a:t>
            </a:r>
            <a:br>
              <a:rPr lang="en-GB" dirty="0"/>
            </a:br>
            <a:r>
              <a:rPr lang="en-GB" dirty="0"/>
              <a:t>7.  Learners reasons for study</a:t>
            </a:r>
          </a:p>
          <a:p>
            <a:r>
              <a:rPr lang="en-GB" dirty="0"/>
              <a:t>8.  Value of qualifications from employer perspective</a:t>
            </a:r>
            <a:br>
              <a:rPr lang="en-GB" dirty="0"/>
            </a:br>
            <a:r>
              <a:rPr lang="en-GB" dirty="0"/>
              <a:t>9.  Value of qualifications from employer perspective</a:t>
            </a:r>
            <a:br>
              <a:rPr lang="en-GB" dirty="0"/>
            </a:br>
            <a:r>
              <a:rPr lang="en-GB" dirty="0"/>
              <a:t>10.  Impact of management qualifications on work based skills, knowledge &amp; behaviours</a:t>
            </a:r>
          </a:p>
          <a:p>
            <a:r>
              <a:rPr lang="en-GB" dirty="0"/>
              <a:t>11. 5 Key Areas of Talent Development</a:t>
            </a:r>
          </a:p>
          <a:p>
            <a:r>
              <a:rPr lang="en-GB" dirty="0"/>
              <a:t>12. Examining the expectations and requirements of people</a:t>
            </a:r>
          </a:p>
          <a:p>
            <a:r>
              <a:rPr lang="en-GB" dirty="0"/>
              <a:t>13. Examining the expectations and requirements of people – SMART</a:t>
            </a:r>
            <a:r>
              <a:rPr lang="en-GB" b="1" dirty="0"/>
              <a:t>S</a:t>
            </a:r>
            <a:r>
              <a:rPr lang="en-GB" dirty="0"/>
              <a:t> Objectives</a:t>
            </a:r>
          </a:p>
          <a:p>
            <a:r>
              <a:rPr lang="en-GB" dirty="0"/>
              <a:t>14. Examining the expectations and requirements of people</a:t>
            </a:r>
          </a:p>
          <a:p>
            <a:r>
              <a:rPr lang="en-GB" dirty="0"/>
              <a:t>15. Examining the expectations and requirements of people</a:t>
            </a:r>
          </a:p>
          <a:p>
            <a:r>
              <a:rPr lang="en-GB" dirty="0"/>
              <a:t>16. Management or Career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17. </a:t>
            </a:r>
            <a:r>
              <a:rPr lang="en-GB" sz="1200" b="0" dirty="0"/>
              <a:t>Management Development</a:t>
            </a:r>
            <a:endParaRPr lang="en-GB" b="0" dirty="0"/>
          </a:p>
          <a:p>
            <a:r>
              <a:rPr lang="en-GB" dirty="0"/>
              <a:t>18. Career Development</a:t>
            </a:r>
          </a:p>
          <a:p>
            <a:r>
              <a:rPr lang="en-GB" dirty="0"/>
              <a:t>19.  Career Pathways</a:t>
            </a:r>
          </a:p>
          <a:p>
            <a:endParaRPr lang="en-GB" dirty="0"/>
          </a:p>
          <a:p>
            <a:br>
              <a:rPr lang="en-GB" dirty="0"/>
            </a:br>
            <a:br>
              <a:rPr lang="en-GB" dirty="0"/>
            </a:br>
            <a:br>
              <a:rPr lang="en-GB" dirty="0"/>
            </a:b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28663263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17</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18</a:t>
            </a:fld>
            <a:endParaRPr lang="en-US"/>
          </a:p>
        </p:txBody>
      </p:sp>
    </p:spTree>
    <p:extLst>
      <p:ext uri="{BB962C8B-B14F-4D97-AF65-F5344CB8AC3E}">
        <p14:creationId xmlns:p14="http://schemas.microsoft.com/office/powerpoint/2010/main" val="3687609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19</a:t>
            </a:fld>
            <a:endParaRPr lang="en-US"/>
          </a:p>
        </p:txBody>
      </p:sp>
    </p:spTree>
    <p:extLst>
      <p:ext uri="{BB962C8B-B14F-4D97-AF65-F5344CB8AC3E}">
        <p14:creationId xmlns:p14="http://schemas.microsoft.com/office/powerpoint/2010/main" val="4136578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22/09/2020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22/09/2020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22/09/2020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22/09/2020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22/09/2020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22/09/2020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3</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3 – </a:t>
            </a:r>
            <a:r>
              <a:rPr lang="en-GB" dirty="0"/>
              <a:t>Career Development &amp; </a:t>
            </a:r>
            <a:br>
              <a:rPr lang="en-GB" dirty="0"/>
            </a:br>
            <a:r>
              <a:rPr lang="en-GB" dirty="0"/>
              <a:t>Succession Planning </a:t>
            </a:r>
            <a:endParaRPr lang="en-GB" altLang="en-US"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1648072"/>
          </a:xfrm>
        </p:spPr>
        <p:txBody>
          <a:bodyPr>
            <a:normAutofit/>
          </a:bodyPr>
          <a:lstStyle/>
          <a:p>
            <a:r>
              <a:rPr lang="en-GB" dirty="0"/>
              <a:t>Managing career development of people.</a:t>
            </a:r>
          </a:p>
          <a:p>
            <a:r>
              <a:rPr lang="en-GB" dirty="0"/>
              <a:t>Managing performance and succession planning.</a:t>
            </a:r>
          </a:p>
        </p:txBody>
      </p:sp>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0"/>
            <a:ext cx="11582400" cy="1143000"/>
          </a:xfrm>
        </p:spPr>
        <p:txBody>
          <a:bodyPr>
            <a:normAutofit/>
          </a:bodyPr>
          <a:lstStyle/>
          <a:p>
            <a:r>
              <a:rPr lang="en-GB" dirty="0"/>
              <a:t>Managing career development of people.</a:t>
            </a:r>
          </a:p>
        </p:txBody>
      </p:sp>
      <p:sp>
        <p:nvSpPr>
          <p:cNvPr id="9" name="Rectangle 3" descr="Rectangle: Click to edit Master text styles&#13;&#10;Second level&#13;&#10;Third level&#13;&#10;Fourth level&#13;&#10;Fifth level">
            <a:extLst>
              <a:ext uri="{FF2B5EF4-FFF2-40B4-BE49-F238E27FC236}">
                <a16:creationId xmlns:a16="http://schemas.microsoft.com/office/drawing/2014/main" id="{360DC993-7701-C543-9233-BF8B220951AF}"/>
              </a:ext>
            </a:extLst>
          </p:cNvPr>
          <p:cNvSpPr txBox="1">
            <a:spLocks noChangeArrowheads="1"/>
          </p:cNvSpPr>
          <p:nvPr/>
        </p:nvSpPr>
        <p:spPr>
          <a:xfrm>
            <a:off x="2171700" y="2160037"/>
            <a:ext cx="7772400" cy="320389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dirty="0"/>
              <a:t>“A sequence of positions occupied by a person during the course of a lifetime”</a:t>
            </a:r>
          </a:p>
          <a:p>
            <a:pPr>
              <a:lnSpc>
                <a:spcPct val="90000"/>
              </a:lnSpc>
            </a:pPr>
            <a:r>
              <a:rPr lang="en-US" altLang="en-US" dirty="0"/>
              <a:t>“A sense of where one is going in one’s work life”</a:t>
            </a:r>
          </a:p>
          <a:p>
            <a:pPr>
              <a:lnSpc>
                <a:spcPct val="90000"/>
              </a:lnSpc>
            </a:pPr>
            <a:r>
              <a:rPr lang="en-US" altLang="en-US" dirty="0"/>
              <a:t>Who is responsible for your career?</a:t>
            </a:r>
          </a:p>
          <a:p>
            <a:pPr lvl="1">
              <a:lnSpc>
                <a:spcPct val="90000"/>
              </a:lnSpc>
            </a:pPr>
            <a:r>
              <a:rPr lang="en-US" altLang="en-US" dirty="0"/>
              <a:t>Traditionally, the employer</a:t>
            </a:r>
          </a:p>
          <a:p>
            <a:pPr lvl="1">
              <a:lnSpc>
                <a:spcPct val="90000"/>
              </a:lnSpc>
            </a:pPr>
            <a:r>
              <a:rPr lang="en-US" altLang="en-US" dirty="0"/>
              <a:t>Now, </a:t>
            </a:r>
            <a:r>
              <a:rPr lang="en-US" altLang="en-US" b="1" dirty="0">
                <a:solidFill>
                  <a:srgbClr val="FF0000"/>
                </a:solidFill>
              </a:rPr>
              <a:t>YOU</a:t>
            </a:r>
          </a:p>
          <a:p>
            <a:pPr>
              <a:lnSpc>
                <a:spcPct val="90000"/>
              </a:lnSpc>
            </a:pPr>
            <a:r>
              <a:rPr lang="en-US" altLang="en-US" dirty="0"/>
              <a:t>What constitutes a successful career?</a:t>
            </a:r>
          </a:p>
        </p:txBody>
      </p:sp>
      <p:sp>
        <p:nvSpPr>
          <p:cNvPr id="10" name="Rectangle 2">
            <a:extLst>
              <a:ext uri="{FF2B5EF4-FFF2-40B4-BE49-F238E27FC236}">
                <a16:creationId xmlns:a16="http://schemas.microsoft.com/office/drawing/2014/main" id="{640BDA07-79EF-3C4A-838A-FE9FAFCCBBE6}"/>
              </a:ext>
            </a:extLst>
          </p:cNvPr>
          <p:cNvSpPr txBox="1">
            <a:spLocks noChangeArrowheads="1"/>
          </p:cNvSpPr>
          <p:nvPr/>
        </p:nvSpPr>
        <p:spPr>
          <a:xfrm>
            <a:off x="-1714500" y="952500"/>
            <a:ext cx="77724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altLang="en-US"/>
              <a:t>What is a Career?</a:t>
            </a:r>
          </a:p>
        </p:txBody>
      </p:sp>
    </p:spTree>
    <p:extLst>
      <p:ext uri="{BB962C8B-B14F-4D97-AF65-F5344CB8AC3E}">
        <p14:creationId xmlns:p14="http://schemas.microsoft.com/office/powerpoint/2010/main" val="1283588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6C3DA-C758-3645-919C-A5EBB9F92AF0}"/>
              </a:ext>
            </a:extLst>
          </p:cNvPr>
          <p:cNvSpPr>
            <a:spLocks noGrp="1"/>
          </p:cNvSpPr>
          <p:nvPr>
            <p:ph type="title"/>
          </p:nvPr>
        </p:nvSpPr>
        <p:spPr/>
        <p:txBody>
          <a:bodyPr/>
          <a:lstStyle/>
          <a:p>
            <a:r>
              <a:rPr lang="en-US" altLang="en-US" dirty="0"/>
              <a:t>Holland’s Model of Vocational Choice</a:t>
            </a:r>
            <a:endParaRPr lang="en-US" dirty="0"/>
          </a:p>
        </p:txBody>
      </p:sp>
      <p:sp>
        <p:nvSpPr>
          <p:cNvPr id="4" name="Slide Number Placeholder 3">
            <a:extLst>
              <a:ext uri="{FF2B5EF4-FFF2-40B4-BE49-F238E27FC236}">
                <a16:creationId xmlns:a16="http://schemas.microsoft.com/office/drawing/2014/main" id="{A3935E96-EBFC-BD41-9131-AF0171A02030}"/>
              </a:ext>
            </a:extLst>
          </p:cNvPr>
          <p:cNvSpPr>
            <a:spLocks noGrp="1"/>
          </p:cNvSpPr>
          <p:nvPr>
            <p:ph type="sldNum" sz="quarter" idx="12"/>
          </p:nvPr>
        </p:nvSpPr>
        <p:spPr/>
        <p:txBody>
          <a:bodyPr/>
          <a:lstStyle/>
          <a:p>
            <a:fld id="{3D165440-4880-415F-9146-4793BDD623F8}" type="slidenum">
              <a:rPr lang="en-GB" smtClean="0"/>
              <a:t>4</a:t>
            </a:fld>
            <a:endParaRPr lang="en-GB"/>
          </a:p>
        </p:txBody>
      </p:sp>
      <p:pic>
        <p:nvPicPr>
          <p:cNvPr id="8" name="Picture 7">
            <a:extLst>
              <a:ext uri="{FF2B5EF4-FFF2-40B4-BE49-F238E27FC236}">
                <a16:creationId xmlns:a16="http://schemas.microsoft.com/office/drawing/2014/main" id="{8D0F1084-B4EC-E549-B510-9D821F995C6E}"/>
              </a:ext>
            </a:extLst>
          </p:cNvPr>
          <p:cNvPicPr>
            <a:picLocks noChangeAspect="1"/>
          </p:cNvPicPr>
          <p:nvPr/>
        </p:nvPicPr>
        <p:blipFill>
          <a:blip r:embed="rId3"/>
          <a:stretch>
            <a:fillRect/>
          </a:stretch>
        </p:blipFill>
        <p:spPr>
          <a:xfrm>
            <a:off x="6904911" y="1174746"/>
            <a:ext cx="4420588" cy="4176616"/>
          </a:xfrm>
          <a:prstGeom prst="rect">
            <a:avLst/>
          </a:prstGeom>
        </p:spPr>
      </p:pic>
      <p:sp>
        <p:nvSpPr>
          <p:cNvPr id="10" name="Rectangle 9">
            <a:extLst>
              <a:ext uri="{FF2B5EF4-FFF2-40B4-BE49-F238E27FC236}">
                <a16:creationId xmlns:a16="http://schemas.microsoft.com/office/drawing/2014/main" id="{111DCDBA-69D5-8541-84F0-0D31A6ADD061}"/>
              </a:ext>
            </a:extLst>
          </p:cNvPr>
          <p:cNvSpPr/>
          <p:nvPr/>
        </p:nvSpPr>
        <p:spPr>
          <a:xfrm>
            <a:off x="1164861" y="1124007"/>
            <a:ext cx="4561382" cy="4278094"/>
          </a:xfrm>
          <a:prstGeom prst="rect">
            <a:avLst/>
          </a:prstGeom>
        </p:spPr>
        <p:txBody>
          <a:bodyPr wrap="square">
            <a:spAutoFit/>
          </a:bodyPr>
          <a:lstStyle/>
          <a:p>
            <a:r>
              <a:rPr lang="en-US" sz="1600" b="1" dirty="0"/>
              <a:t>Realistic</a:t>
            </a:r>
          </a:p>
          <a:p>
            <a:pPr marL="285750" indent="-285750">
              <a:buFont typeface="Arial" panose="020B0604020202020204" pitchFamily="34" charset="0"/>
              <a:buChar char="•"/>
            </a:pPr>
            <a:r>
              <a:rPr lang="en-US" sz="1600" dirty="0"/>
              <a:t>Enjoys using tools and machines</a:t>
            </a:r>
          </a:p>
          <a:p>
            <a:pPr marL="285750" indent="-285750">
              <a:buFont typeface="Arial" panose="020B0604020202020204" pitchFamily="34" charset="0"/>
              <a:buChar char="•"/>
            </a:pPr>
            <a:r>
              <a:rPr lang="en-US" sz="1600" dirty="0"/>
              <a:t>Enjoys using physical strength</a:t>
            </a:r>
          </a:p>
          <a:p>
            <a:r>
              <a:rPr lang="en-US" sz="1600" b="1" dirty="0"/>
              <a:t>Investigative</a:t>
            </a:r>
          </a:p>
          <a:p>
            <a:pPr marL="285750" indent="-285750">
              <a:buFont typeface="Arial" panose="020B0604020202020204" pitchFamily="34" charset="0"/>
              <a:buChar char="•"/>
            </a:pPr>
            <a:r>
              <a:rPr lang="en-US" sz="1600" dirty="0"/>
              <a:t>Enjoys observing and understanding data</a:t>
            </a:r>
          </a:p>
          <a:p>
            <a:pPr marL="285750" indent="-285750">
              <a:buFont typeface="Arial" panose="020B0604020202020204" pitchFamily="34" charset="0"/>
              <a:buChar char="•"/>
            </a:pPr>
            <a:r>
              <a:rPr lang="en-US" sz="1600" dirty="0"/>
              <a:t>Dislikes social activities</a:t>
            </a:r>
          </a:p>
          <a:p>
            <a:r>
              <a:rPr lang="en-US" sz="1600" b="1" dirty="0"/>
              <a:t>Social</a:t>
            </a:r>
          </a:p>
          <a:p>
            <a:pPr marL="285750" indent="-285750">
              <a:buFont typeface="Arial" panose="020B0604020202020204" pitchFamily="34" charset="0"/>
              <a:buChar char="•"/>
            </a:pPr>
            <a:r>
              <a:rPr lang="en-US" sz="1600" dirty="0"/>
              <a:t>Enjoys interpersonal activities</a:t>
            </a:r>
          </a:p>
          <a:p>
            <a:pPr marL="285750" indent="-285750">
              <a:buFont typeface="Arial" panose="020B0604020202020204" pitchFamily="34" charset="0"/>
              <a:buChar char="•"/>
            </a:pPr>
            <a:r>
              <a:rPr lang="en-US" sz="1600" dirty="0"/>
              <a:t>Enjoys training and informing others</a:t>
            </a:r>
          </a:p>
          <a:p>
            <a:r>
              <a:rPr lang="en-US" sz="1600" b="1" dirty="0"/>
              <a:t>Conventional</a:t>
            </a:r>
          </a:p>
          <a:p>
            <a:pPr marL="285750" indent="-285750">
              <a:buFont typeface="Arial" panose="020B0604020202020204" pitchFamily="34" charset="0"/>
              <a:buChar char="•"/>
            </a:pPr>
            <a:r>
              <a:rPr lang="en-US" sz="1600" dirty="0"/>
              <a:t>Enjoys working in structured situations</a:t>
            </a:r>
          </a:p>
          <a:p>
            <a:pPr marL="285750" indent="-285750">
              <a:buFont typeface="Arial" panose="020B0604020202020204" pitchFamily="34" charset="0"/>
              <a:buChar char="•"/>
            </a:pPr>
            <a:r>
              <a:rPr lang="en-US" sz="1600" dirty="0"/>
              <a:t>Likes order</a:t>
            </a:r>
          </a:p>
          <a:p>
            <a:r>
              <a:rPr lang="en-US" sz="1600" b="1" dirty="0"/>
              <a:t>Enterprising</a:t>
            </a:r>
          </a:p>
          <a:p>
            <a:pPr marL="285750" indent="-285750">
              <a:buFont typeface="Arial" panose="020B0604020202020204" pitchFamily="34" charset="0"/>
              <a:buChar char="•"/>
            </a:pPr>
            <a:r>
              <a:rPr lang="en-US" sz="1600" dirty="0"/>
              <a:t>Enjoys verbal activities and influencing others</a:t>
            </a:r>
          </a:p>
          <a:p>
            <a:r>
              <a:rPr lang="en-US" sz="1600" b="1" dirty="0"/>
              <a:t>Artistic</a:t>
            </a:r>
          </a:p>
          <a:p>
            <a:pPr marL="285750" indent="-285750">
              <a:buFont typeface="Arial" panose="020B0604020202020204" pitchFamily="34" charset="0"/>
              <a:buChar char="•"/>
            </a:pPr>
            <a:r>
              <a:rPr lang="en-US" sz="1600" dirty="0"/>
              <a:t>Enjoys creative self-expression</a:t>
            </a:r>
          </a:p>
          <a:p>
            <a:pPr marL="285750" indent="-285750">
              <a:buFont typeface="Arial" panose="020B0604020202020204" pitchFamily="34" charset="0"/>
              <a:buChar char="•"/>
            </a:pPr>
            <a:r>
              <a:rPr lang="en-US" sz="1600" dirty="0"/>
              <a:t>Dislikes repetitive activities</a:t>
            </a:r>
          </a:p>
        </p:txBody>
      </p:sp>
    </p:spTree>
    <p:extLst>
      <p:ext uri="{BB962C8B-B14F-4D97-AF65-F5344CB8AC3E}">
        <p14:creationId xmlns:p14="http://schemas.microsoft.com/office/powerpoint/2010/main" val="3725245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D4FC7-8983-8244-880C-64E3E2916FC1}"/>
              </a:ext>
            </a:extLst>
          </p:cNvPr>
          <p:cNvSpPr>
            <a:spLocks noGrp="1"/>
          </p:cNvSpPr>
          <p:nvPr>
            <p:ph type="title"/>
          </p:nvPr>
        </p:nvSpPr>
        <p:spPr/>
        <p:txBody>
          <a:bodyPr/>
          <a:lstStyle/>
          <a:p>
            <a:r>
              <a:rPr lang="en-GB" dirty="0"/>
              <a:t>Edgar Schein's Career Anchors</a:t>
            </a:r>
            <a:endParaRPr lang="en-US" dirty="0"/>
          </a:p>
        </p:txBody>
      </p:sp>
      <p:sp>
        <p:nvSpPr>
          <p:cNvPr id="3" name="Content Placeholder 2">
            <a:extLst>
              <a:ext uri="{FF2B5EF4-FFF2-40B4-BE49-F238E27FC236}">
                <a16:creationId xmlns:a16="http://schemas.microsoft.com/office/drawing/2014/main" id="{88CEA522-833C-8B49-9C57-0A474B95AAE1}"/>
              </a:ext>
            </a:extLst>
          </p:cNvPr>
          <p:cNvSpPr>
            <a:spLocks noGrp="1"/>
          </p:cNvSpPr>
          <p:nvPr>
            <p:ph idx="1"/>
          </p:nvPr>
        </p:nvSpPr>
        <p:spPr>
          <a:xfrm>
            <a:off x="609600" y="1600201"/>
            <a:ext cx="4651948" cy="3917032"/>
          </a:xfrm>
        </p:spPr>
        <p:txBody>
          <a:bodyPr>
            <a:normAutofit lnSpcReduction="10000"/>
          </a:bodyPr>
          <a:lstStyle/>
          <a:p>
            <a:r>
              <a:rPr lang="en-US" dirty="0"/>
              <a:t>Technical/Functional</a:t>
            </a:r>
          </a:p>
          <a:p>
            <a:r>
              <a:rPr lang="en-US" dirty="0"/>
              <a:t>General Managerial</a:t>
            </a:r>
          </a:p>
          <a:p>
            <a:r>
              <a:rPr lang="en-US" dirty="0"/>
              <a:t>Security &amp; Stability</a:t>
            </a:r>
          </a:p>
          <a:p>
            <a:r>
              <a:rPr lang="en-US" dirty="0"/>
              <a:t>Autonomy/Independence</a:t>
            </a:r>
          </a:p>
          <a:p>
            <a:r>
              <a:rPr lang="en-US" dirty="0"/>
              <a:t>Entrepreneurial Creativity</a:t>
            </a:r>
          </a:p>
          <a:p>
            <a:r>
              <a:rPr lang="en-US" dirty="0"/>
              <a:t>Service/Dedicated </a:t>
            </a:r>
          </a:p>
          <a:p>
            <a:r>
              <a:rPr lang="en-US" dirty="0"/>
              <a:t>Pure Challenge</a:t>
            </a:r>
          </a:p>
          <a:p>
            <a:r>
              <a:rPr lang="en-US" dirty="0"/>
              <a:t>Lifestyle</a:t>
            </a:r>
          </a:p>
          <a:p>
            <a:endParaRPr lang="en-US" dirty="0"/>
          </a:p>
        </p:txBody>
      </p:sp>
      <p:sp>
        <p:nvSpPr>
          <p:cNvPr id="4" name="Slide Number Placeholder 3">
            <a:extLst>
              <a:ext uri="{FF2B5EF4-FFF2-40B4-BE49-F238E27FC236}">
                <a16:creationId xmlns:a16="http://schemas.microsoft.com/office/drawing/2014/main" id="{1932223C-59FC-A246-BD3D-6FD120FBBB86}"/>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5" name="Picture 4">
            <a:extLst>
              <a:ext uri="{FF2B5EF4-FFF2-40B4-BE49-F238E27FC236}">
                <a16:creationId xmlns:a16="http://schemas.microsoft.com/office/drawing/2014/main" id="{E1213856-E10A-B34D-93D0-BDE51350FCF1}"/>
              </a:ext>
            </a:extLst>
          </p:cNvPr>
          <p:cNvPicPr>
            <a:picLocks noChangeAspect="1"/>
          </p:cNvPicPr>
          <p:nvPr/>
        </p:nvPicPr>
        <p:blipFill>
          <a:blip r:embed="rId3"/>
          <a:stretch>
            <a:fillRect/>
          </a:stretch>
        </p:blipFill>
        <p:spPr>
          <a:xfrm>
            <a:off x="6021193" y="1499869"/>
            <a:ext cx="5681796" cy="4017364"/>
          </a:xfrm>
          <a:prstGeom prst="rect">
            <a:avLst/>
          </a:prstGeom>
        </p:spPr>
      </p:pic>
    </p:spTree>
    <p:extLst>
      <p:ext uri="{BB962C8B-B14F-4D97-AF65-F5344CB8AC3E}">
        <p14:creationId xmlns:p14="http://schemas.microsoft.com/office/powerpoint/2010/main" val="331047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98AC4-BE37-734F-B85F-3E314F0FB15E}"/>
              </a:ext>
            </a:extLst>
          </p:cNvPr>
          <p:cNvSpPr>
            <a:spLocks noGrp="1"/>
          </p:cNvSpPr>
          <p:nvPr>
            <p:ph type="title"/>
          </p:nvPr>
        </p:nvSpPr>
        <p:spPr/>
        <p:txBody>
          <a:bodyPr/>
          <a:lstStyle/>
          <a:p>
            <a:r>
              <a:rPr lang="en-US" dirty="0"/>
              <a:t>Career Choice</a:t>
            </a:r>
          </a:p>
        </p:txBody>
      </p:sp>
      <p:sp>
        <p:nvSpPr>
          <p:cNvPr id="4" name="Slide Number Placeholder 3">
            <a:extLst>
              <a:ext uri="{FF2B5EF4-FFF2-40B4-BE49-F238E27FC236}">
                <a16:creationId xmlns:a16="http://schemas.microsoft.com/office/drawing/2014/main" id="{79E06501-B72C-5849-B8F4-44FBC006956F}"/>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6" name="Rectangle 7" descr="Rectangle: Click to edit Master text styles&#13;&#10;Second level&#13;&#10;Third level&#13;&#10;Fourth level&#13;&#10;Fifth level">
            <a:extLst>
              <a:ext uri="{FF2B5EF4-FFF2-40B4-BE49-F238E27FC236}">
                <a16:creationId xmlns:a16="http://schemas.microsoft.com/office/drawing/2014/main" id="{EBAF5172-9697-A14C-A13C-FB955BDAA0DB}"/>
              </a:ext>
            </a:extLst>
          </p:cNvPr>
          <p:cNvSpPr txBox="1">
            <a:spLocks noChangeArrowheads="1"/>
          </p:cNvSpPr>
          <p:nvPr/>
        </p:nvSpPr>
        <p:spPr>
          <a:xfrm>
            <a:off x="715423" y="1409835"/>
            <a:ext cx="4876800" cy="30867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1800" dirty="0"/>
              <a:t>Life goals</a:t>
            </a:r>
          </a:p>
          <a:p>
            <a:r>
              <a:rPr lang="en-US" altLang="en-US" sz="1800" dirty="0"/>
              <a:t>Social background, including family factors</a:t>
            </a:r>
          </a:p>
          <a:p>
            <a:r>
              <a:rPr lang="en-US" altLang="en-US" sz="1800" dirty="0"/>
              <a:t>Personal interests</a:t>
            </a:r>
          </a:p>
          <a:p>
            <a:r>
              <a:rPr lang="en-US" altLang="en-US" sz="1800" dirty="0"/>
              <a:t>Abilities</a:t>
            </a:r>
          </a:p>
          <a:p>
            <a:r>
              <a:rPr lang="en-US" altLang="en-US" sz="1800" dirty="0"/>
              <a:t>Self-identity</a:t>
            </a:r>
          </a:p>
          <a:p>
            <a:r>
              <a:rPr lang="en-US" altLang="en-US" sz="1800" dirty="0"/>
              <a:t>Personality factors</a:t>
            </a:r>
          </a:p>
        </p:txBody>
      </p:sp>
      <p:sp>
        <p:nvSpPr>
          <p:cNvPr id="46" name="Rectangle 52">
            <a:extLst>
              <a:ext uri="{FF2B5EF4-FFF2-40B4-BE49-F238E27FC236}">
                <a16:creationId xmlns:a16="http://schemas.microsoft.com/office/drawing/2014/main" id="{E6094495-28EA-0146-AB24-FFC7DD217209}"/>
              </a:ext>
            </a:extLst>
          </p:cNvPr>
          <p:cNvSpPr txBox="1">
            <a:spLocks noChangeArrowheads="1"/>
          </p:cNvSpPr>
          <p:nvPr/>
        </p:nvSpPr>
        <p:spPr>
          <a:xfrm>
            <a:off x="6454252" y="1128093"/>
            <a:ext cx="5429250" cy="904342"/>
          </a:xfrm>
          <a:prstGeom prst="rect">
            <a:avLst/>
          </a:prstGeom>
          <a:ln/>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r>
              <a:rPr lang="en-US" altLang="en-US" sz="2000" dirty="0"/>
              <a:t>Career Development - Who is Responsible?</a:t>
            </a:r>
          </a:p>
        </p:txBody>
      </p:sp>
      <p:grpSp>
        <p:nvGrpSpPr>
          <p:cNvPr id="47" name="Group 46">
            <a:extLst>
              <a:ext uri="{FF2B5EF4-FFF2-40B4-BE49-F238E27FC236}">
                <a16:creationId xmlns:a16="http://schemas.microsoft.com/office/drawing/2014/main" id="{CC75C84C-D2A7-BC48-B660-9AD7B49E0D50}"/>
              </a:ext>
            </a:extLst>
          </p:cNvPr>
          <p:cNvGrpSpPr/>
          <p:nvPr/>
        </p:nvGrpSpPr>
        <p:grpSpPr>
          <a:xfrm>
            <a:off x="6825960" y="2078383"/>
            <a:ext cx="5226247" cy="2211733"/>
            <a:chOff x="1655187" y="3011785"/>
            <a:chExt cx="6425353" cy="2581146"/>
          </a:xfrm>
        </p:grpSpPr>
        <p:grpSp>
          <p:nvGrpSpPr>
            <p:cNvPr id="48" name="Group 57">
              <a:extLst>
                <a:ext uri="{FF2B5EF4-FFF2-40B4-BE49-F238E27FC236}">
                  <a16:creationId xmlns:a16="http://schemas.microsoft.com/office/drawing/2014/main" id="{FA4AA2A6-23DA-3340-B0FA-98D95CEDC405}"/>
                </a:ext>
              </a:extLst>
            </p:cNvPr>
            <p:cNvGrpSpPr>
              <a:grpSpLocks/>
            </p:cNvGrpSpPr>
            <p:nvPr/>
          </p:nvGrpSpPr>
          <p:grpSpPr bwMode="auto">
            <a:xfrm>
              <a:off x="3361765" y="3227294"/>
              <a:ext cx="2419070" cy="1815353"/>
              <a:chOff x="141" y="2301"/>
              <a:chExt cx="1727" cy="1296"/>
            </a:xfrm>
          </p:grpSpPr>
          <p:sp>
            <p:nvSpPr>
              <p:cNvPr id="52" name="AutoShape 54">
                <a:extLst>
                  <a:ext uri="{FF2B5EF4-FFF2-40B4-BE49-F238E27FC236}">
                    <a16:creationId xmlns:a16="http://schemas.microsoft.com/office/drawing/2014/main" id="{530D340A-1C6B-D043-9A06-BBA0719D9729}"/>
                  </a:ext>
                </a:extLst>
              </p:cNvPr>
              <p:cNvSpPr>
                <a:spLocks noChangeArrowheads="1"/>
              </p:cNvSpPr>
              <p:nvPr/>
            </p:nvSpPr>
            <p:spPr bwMode="auto">
              <a:xfrm rot="10800000">
                <a:off x="141" y="2301"/>
                <a:ext cx="1727" cy="1296"/>
              </a:xfrm>
              <a:prstGeom prst="triangle">
                <a:avLst>
                  <a:gd name="adj" fmla="val 50000"/>
                </a:avLst>
              </a:prstGeom>
              <a:solidFill>
                <a:srgbClr val="66FF33"/>
              </a:solidFill>
              <a:ln>
                <a:noFill/>
              </a:ln>
              <a:effectLst/>
              <a:extLs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53" name="Group 56">
                <a:extLst>
                  <a:ext uri="{FF2B5EF4-FFF2-40B4-BE49-F238E27FC236}">
                    <a16:creationId xmlns:a16="http://schemas.microsoft.com/office/drawing/2014/main" id="{184BDE34-BCB4-D94D-94CF-3E2B82C4D796}"/>
                  </a:ext>
                </a:extLst>
              </p:cNvPr>
              <p:cNvGrpSpPr>
                <a:grpSpLocks/>
              </p:cNvGrpSpPr>
              <p:nvPr/>
            </p:nvGrpSpPr>
            <p:grpSpPr bwMode="auto">
              <a:xfrm>
                <a:off x="244" y="2348"/>
                <a:ext cx="1488" cy="1056"/>
                <a:chOff x="244" y="2348"/>
                <a:chExt cx="1488" cy="1056"/>
              </a:xfrm>
            </p:grpSpPr>
            <p:sp>
              <p:nvSpPr>
                <p:cNvPr id="54" name="Text Box 44">
                  <a:extLst>
                    <a:ext uri="{FF2B5EF4-FFF2-40B4-BE49-F238E27FC236}">
                      <a16:creationId xmlns:a16="http://schemas.microsoft.com/office/drawing/2014/main" id="{FA421EEB-46F8-5946-80D1-4DA835FD7772}"/>
                    </a:ext>
                  </a:extLst>
                </p:cNvPr>
                <p:cNvSpPr txBox="1">
                  <a:spLocks noChangeArrowheads="1"/>
                </p:cNvSpPr>
                <p:nvPr/>
              </p:nvSpPr>
              <p:spPr bwMode="auto">
                <a:xfrm>
                  <a:off x="772" y="2540"/>
                  <a:ext cx="480" cy="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accent2"/>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buFontTx/>
                    <a:buNone/>
                  </a:pPr>
                  <a:r>
                    <a:rPr lang="en-US" altLang="en-US" b="1" dirty="0">
                      <a:solidFill>
                        <a:srgbClr val="FF0000"/>
                      </a:solidFill>
                    </a:rPr>
                    <a:t>?</a:t>
                  </a:r>
                </a:p>
              </p:txBody>
            </p:sp>
            <p:sp>
              <p:nvSpPr>
                <p:cNvPr id="55" name="Line 45">
                  <a:extLst>
                    <a:ext uri="{FF2B5EF4-FFF2-40B4-BE49-F238E27FC236}">
                      <a16:creationId xmlns:a16="http://schemas.microsoft.com/office/drawing/2014/main" id="{EA8712BE-3905-A140-B1B6-FC70D3A24942}"/>
                    </a:ext>
                  </a:extLst>
                </p:cNvPr>
                <p:cNvSpPr>
                  <a:spLocks noChangeShapeType="1"/>
                </p:cNvSpPr>
                <p:nvPr/>
              </p:nvSpPr>
              <p:spPr bwMode="auto">
                <a:xfrm flipH="1" flipV="1">
                  <a:off x="244" y="2348"/>
                  <a:ext cx="624" cy="336"/>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6" name="Line 46">
                  <a:extLst>
                    <a:ext uri="{FF2B5EF4-FFF2-40B4-BE49-F238E27FC236}">
                      <a16:creationId xmlns:a16="http://schemas.microsoft.com/office/drawing/2014/main" id="{DF6CD8A8-0E10-5048-96B6-86425F47E615}"/>
                    </a:ext>
                  </a:extLst>
                </p:cNvPr>
                <p:cNvSpPr>
                  <a:spLocks noChangeShapeType="1"/>
                </p:cNvSpPr>
                <p:nvPr/>
              </p:nvSpPr>
              <p:spPr bwMode="auto">
                <a:xfrm flipV="1">
                  <a:off x="1156" y="2348"/>
                  <a:ext cx="576" cy="336"/>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7" name="Line 47">
                  <a:extLst>
                    <a:ext uri="{FF2B5EF4-FFF2-40B4-BE49-F238E27FC236}">
                      <a16:creationId xmlns:a16="http://schemas.microsoft.com/office/drawing/2014/main" id="{C92E9BD0-DF2B-1645-9816-99C08D4E56E3}"/>
                    </a:ext>
                  </a:extLst>
                </p:cNvPr>
                <p:cNvSpPr>
                  <a:spLocks noChangeShapeType="1"/>
                </p:cNvSpPr>
                <p:nvPr/>
              </p:nvSpPr>
              <p:spPr bwMode="auto">
                <a:xfrm flipH="1">
                  <a:off x="1012" y="2876"/>
                  <a:ext cx="0" cy="528"/>
                </a:xfrm>
                <a:prstGeom prst="line">
                  <a:avLst/>
                </a:prstGeom>
                <a:noFill/>
                <a:ln w="254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sp>
          <p:nvSpPr>
            <p:cNvPr id="49" name="Text Box 48">
              <a:extLst>
                <a:ext uri="{FF2B5EF4-FFF2-40B4-BE49-F238E27FC236}">
                  <a16:creationId xmlns:a16="http://schemas.microsoft.com/office/drawing/2014/main" id="{983384A9-24C6-5D40-AC1A-3AA4D7DA538A}"/>
                </a:ext>
              </a:extLst>
            </p:cNvPr>
            <p:cNvSpPr txBox="1">
              <a:spLocks noChangeArrowheads="1"/>
            </p:cNvSpPr>
            <p:nvPr/>
          </p:nvSpPr>
          <p:spPr bwMode="auto">
            <a:xfrm>
              <a:off x="3754876" y="5161912"/>
              <a:ext cx="1632846"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spcBef>
                  <a:spcPct val="50000"/>
                </a:spcBef>
                <a:buFontTx/>
                <a:buNone/>
              </a:pPr>
              <a:r>
                <a:rPr lang="en-US" altLang="en-US" dirty="0"/>
                <a:t>Partnership</a:t>
              </a:r>
            </a:p>
          </p:txBody>
        </p:sp>
        <p:sp>
          <p:nvSpPr>
            <p:cNvPr id="50" name="Text Box 49">
              <a:extLst>
                <a:ext uri="{FF2B5EF4-FFF2-40B4-BE49-F238E27FC236}">
                  <a16:creationId xmlns:a16="http://schemas.microsoft.com/office/drawing/2014/main" id="{E96E4C7A-BF75-364B-B427-981B91C75269}"/>
                </a:ext>
              </a:extLst>
            </p:cNvPr>
            <p:cNvSpPr txBox="1">
              <a:spLocks noChangeArrowheads="1"/>
            </p:cNvSpPr>
            <p:nvPr/>
          </p:nvSpPr>
          <p:spPr bwMode="auto">
            <a:xfrm>
              <a:off x="5861775" y="3011785"/>
              <a:ext cx="2218765"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buFontTx/>
                <a:buNone/>
              </a:pPr>
              <a:r>
                <a:rPr lang="en-US" altLang="en-US" dirty="0"/>
                <a:t>Employee</a:t>
              </a:r>
            </a:p>
          </p:txBody>
        </p:sp>
        <p:sp>
          <p:nvSpPr>
            <p:cNvPr id="51" name="Text Box 51">
              <a:extLst>
                <a:ext uri="{FF2B5EF4-FFF2-40B4-BE49-F238E27FC236}">
                  <a16:creationId xmlns:a16="http://schemas.microsoft.com/office/drawing/2014/main" id="{F1A2465B-6400-9442-9D76-687E4C5E311D}"/>
                </a:ext>
              </a:extLst>
            </p:cNvPr>
            <p:cNvSpPr txBox="1">
              <a:spLocks noChangeArrowheads="1"/>
            </p:cNvSpPr>
            <p:nvPr/>
          </p:nvSpPr>
          <p:spPr bwMode="auto">
            <a:xfrm>
              <a:off x="1655187" y="3018727"/>
              <a:ext cx="2218765" cy="4310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buFontTx/>
                <a:buNone/>
              </a:pPr>
              <a:r>
                <a:rPr lang="en-US" altLang="en-US" dirty="0"/>
                <a:t>Organization</a:t>
              </a:r>
            </a:p>
          </p:txBody>
        </p:sp>
      </p:grpSp>
    </p:spTree>
    <p:extLst>
      <p:ext uri="{BB962C8B-B14F-4D97-AF65-F5344CB8AC3E}">
        <p14:creationId xmlns:p14="http://schemas.microsoft.com/office/powerpoint/2010/main" val="3574845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9FCF-BB44-0740-9AF2-A83D65DED465}"/>
              </a:ext>
            </a:extLst>
          </p:cNvPr>
          <p:cNvSpPr>
            <a:spLocks noGrp="1"/>
          </p:cNvSpPr>
          <p:nvPr>
            <p:ph type="title"/>
          </p:nvPr>
        </p:nvSpPr>
        <p:spPr/>
        <p:txBody>
          <a:bodyPr/>
          <a:lstStyle/>
          <a:p>
            <a:r>
              <a:rPr lang="en-US" dirty="0"/>
              <a:t>Career Development</a:t>
            </a:r>
          </a:p>
        </p:txBody>
      </p:sp>
      <p:sp>
        <p:nvSpPr>
          <p:cNvPr id="4" name="Slide Number Placeholder 3">
            <a:extLst>
              <a:ext uri="{FF2B5EF4-FFF2-40B4-BE49-F238E27FC236}">
                <a16:creationId xmlns:a16="http://schemas.microsoft.com/office/drawing/2014/main" id="{C54EE02D-70B5-0943-BB42-CD5374B1AEA3}"/>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5" name="Rectangle 5" descr="Rectangle: Click to edit Master text styles&#13;&#10;Second level&#13;&#10;Third level&#13;&#10;Fourth level&#13;&#10;Fifth level">
            <a:extLst>
              <a:ext uri="{FF2B5EF4-FFF2-40B4-BE49-F238E27FC236}">
                <a16:creationId xmlns:a16="http://schemas.microsoft.com/office/drawing/2014/main" id="{71F50794-09CC-4E4C-8000-C08567D4D721}"/>
              </a:ext>
            </a:extLst>
          </p:cNvPr>
          <p:cNvSpPr txBox="1">
            <a:spLocks noChangeArrowheads="1"/>
          </p:cNvSpPr>
          <p:nvPr/>
        </p:nvSpPr>
        <p:spPr>
          <a:xfrm>
            <a:off x="1050472" y="1333500"/>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a:t>Career planning </a:t>
            </a:r>
          </a:p>
          <a:p>
            <a:r>
              <a:rPr lang="en-US" altLang="en-US"/>
              <a:t>How do individuals choose careers?</a:t>
            </a:r>
          </a:p>
          <a:p>
            <a:r>
              <a:rPr lang="en-US" altLang="en-US"/>
              <a:t>The career cycle</a:t>
            </a:r>
          </a:p>
          <a:p>
            <a:r>
              <a:rPr lang="en-US" altLang="en-US"/>
              <a:t>Changing ideas about careers</a:t>
            </a:r>
          </a:p>
          <a:p>
            <a:r>
              <a:rPr lang="en-US" altLang="en-US"/>
              <a:t>Current issues in careers</a:t>
            </a:r>
            <a:endParaRPr lang="en-US" altLang="en-US" dirty="0"/>
          </a:p>
        </p:txBody>
      </p:sp>
      <p:pic>
        <p:nvPicPr>
          <p:cNvPr id="6" name="Picture 5">
            <a:extLst>
              <a:ext uri="{FF2B5EF4-FFF2-40B4-BE49-F238E27FC236}">
                <a16:creationId xmlns:a16="http://schemas.microsoft.com/office/drawing/2014/main" id="{84969E17-503F-1E45-B05E-379F1CC8AAAB}"/>
              </a:ext>
            </a:extLst>
          </p:cNvPr>
          <p:cNvPicPr>
            <a:picLocks noChangeAspect="1"/>
          </p:cNvPicPr>
          <p:nvPr/>
        </p:nvPicPr>
        <p:blipFill>
          <a:blip r:embed="rId3"/>
          <a:stretch>
            <a:fillRect/>
          </a:stretch>
        </p:blipFill>
        <p:spPr>
          <a:xfrm>
            <a:off x="8079698" y="1369887"/>
            <a:ext cx="3672589" cy="3680861"/>
          </a:xfrm>
          <a:prstGeom prst="rect">
            <a:avLst/>
          </a:prstGeom>
        </p:spPr>
      </p:pic>
    </p:spTree>
    <p:extLst>
      <p:ext uri="{BB962C8B-B14F-4D97-AF65-F5344CB8AC3E}">
        <p14:creationId xmlns:p14="http://schemas.microsoft.com/office/powerpoint/2010/main" val="3052323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DAB9-080C-AE47-9021-2F063D2BD5FF}"/>
              </a:ext>
            </a:extLst>
          </p:cNvPr>
          <p:cNvSpPr>
            <a:spLocks noGrp="1"/>
          </p:cNvSpPr>
          <p:nvPr>
            <p:ph type="title"/>
          </p:nvPr>
        </p:nvSpPr>
        <p:spPr/>
        <p:txBody>
          <a:bodyPr>
            <a:normAutofit/>
          </a:bodyPr>
          <a:lstStyle/>
          <a:p>
            <a:r>
              <a:rPr lang="en-US" altLang="en-US" sz="2000" dirty="0"/>
              <a:t>Evaluating Employee Development Needs</a:t>
            </a:r>
            <a:endParaRPr lang="en-US" sz="2000" dirty="0"/>
          </a:p>
        </p:txBody>
      </p:sp>
      <p:sp>
        <p:nvSpPr>
          <p:cNvPr id="3" name="Content Placeholder 2">
            <a:extLst>
              <a:ext uri="{FF2B5EF4-FFF2-40B4-BE49-F238E27FC236}">
                <a16:creationId xmlns:a16="http://schemas.microsoft.com/office/drawing/2014/main" id="{43BA8A35-D1B7-C245-8EC8-D0A16955AA4F}"/>
              </a:ext>
            </a:extLst>
          </p:cNvPr>
          <p:cNvSpPr>
            <a:spLocks noGrp="1"/>
          </p:cNvSpPr>
          <p:nvPr>
            <p:ph idx="1"/>
          </p:nvPr>
        </p:nvSpPr>
        <p:spPr>
          <a:xfrm>
            <a:off x="715617" y="1479546"/>
            <a:ext cx="5380383" cy="2217811"/>
          </a:xfrm>
        </p:spPr>
        <p:txBody>
          <a:bodyPr/>
          <a:lstStyle/>
          <a:p>
            <a:pPr marL="0" indent="0">
              <a:buNone/>
            </a:pPr>
            <a:r>
              <a:rPr lang="en-US" altLang="en-US" sz="1800" b="1" dirty="0"/>
              <a:t>Evaluating Employee Development Needs</a:t>
            </a:r>
          </a:p>
          <a:p>
            <a:endParaRPr lang="en-US" altLang="en-US" sz="1800" dirty="0"/>
          </a:p>
          <a:p>
            <a:r>
              <a:rPr lang="en-US" altLang="en-US" sz="1800" dirty="0"/>
              <a:t>Career Planning Workshops</a:t>
            </a:r>
          </a:p>
          <a:p>
            <a:r>
              <a:rPr lang="en-US" altLang="en-US" sz="1800" dirty="0"/>
              <a:t>Career Planning Workbooks</a:t>
            </a:r>
          </a:p>
          <a:p>
            <a:r>
              <a:rPr lang="en-US" altLang="en-US" sz="1800" dirty="0"/>
              <a:t>Career Counseling</a:t>
            </a:r>
          </a:p>
          <a:p>
            <a:r>
              <a:rPr lang="en-US" altLang="en-US" sz="1800" dirty="0"/>
              <a:t>Development Testing for Employees</a:t>
            </a:r>
          </a:p>
        </p:txBody>
      </p:sp>
      <p:sp>
        <p:nvSpPr>
          <p:cNvPr id="4" name="Slide Number Placeholder 3">
            <a:extLst>
              <a:ext uri="{FF2B5EF4-FFF2-40B4-BE49-F238E27FC236}">
                <a16:creationId xmlns:a16="http://schemas.microsoft.com/office/drawing/2014/main" id="{2A1963D1-A339-0447-AF0E-202AEA4ECB60}"/>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5" name="Rectangle 2051">
            <a:extLst>
              <a:ext uri="{FF2B5EF4-FFF2-40B4-BE49-F238E27FC236}">
                <a16:creationId xmlns:a16="http://schemas.microsoft.com/office/drawing/2014/main" id="{C71625E4-FC89-784C-B796-D2A5B7EABF27}"/>
              </a:ext>
            </a:extLst>
          </p:cNvPr>
          <p:cNvSpPr txBox="1">
            <a:spLocks noChangeArrowheads="1"/>
          </p:cNvSpPr>
          <p:nvPr/>
        </p:nvSpPr>
        <p:spPr>
          <a:xfrm>
            <a:off x="7132203" y="1479546"/>
            <a:ext cx="4450197" cy="25491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en-US" sz="1800" b="1" dirty="0"/>
              <a:t>Self Development Tools</a:t>
            </a:r>
          </a:p>
          <a:p>
            <a:pPr marL="0" indent="0">
              <a:buNone/>
            </a:pPr>
            <a:endParaRPr lang="en-US" altLang="en-US" sz="1800" dirty="0"/>
          </a:p>
          <a:p>
            <a:r>
              <a:rPr lang="en-US" altLang="en-US" sz="1800" dirty="0"/>
              <a:t>Values Assessments</a:t>
            </a:r>
          </a:p>
          <a:p>
            <a:r>
              <a:rPr lang="en-US" altLang="en-US" sz="1800" dirty="0"/>
              <a:t>Interest Inventories</a:t>
            </a:r>
          </a:p>
          <a:p>
            <a:r>
              <a:rPr lang="en-US" altLang="en-US" sz="1800" dirty="0"/>
              <a:t>Personal Characteristics Instruments</a:t>
            </a:r>
          </a:p>
          <a:p>
            <a:r>
              <a:rPr lang="en-US" altLang="en-US" sz="1800" dirty="0"/>
              <a:t>Skill Development and Ability Tests</a:t>
            </a:r>
          </a:p>
        </p:txBody>
      </p:sp>
      <p:sp>
        <p:nvSpPr>
          <p:cNvPr id="6" name="TextBox 5">
            <a:extLst>
              <a:ext uri="{FF2B5EF4-FFF2-40B4-BE49-F238E27FC236}">
                <a16:creationId xmlns:a16="http://schemas.microsoft.com/office/drawing/2014/main" id="{4B1E03E9-92BD-B445-8AF5-5E6E060E5204}"/>
              </a:ext>
            </a:extLst>
          </p:cNvPr>
          <p:cNvSpPr txBox="1"/>
          <p:nvPr/>
        </p:nvSpPr>
        <p:spPr>
          <a:xfrm>
            <a:off x="4853352" y="5055031"/>
            <a:ext cx="1242648" cy="307777"/>
          </a:xfrm>
          <a:prstGeom prst="rect">
            <a:avLst/>
          </a:prstGeom>
          <a:noFill/>
        </p:spPr>
        <p:txBody>
          <a:bodyPr wrap="none" rtlCol="0">
            <a:spAutoFit/>
          </a:bodyPr>
          <a:lstStyle/>
          <a:p>
            <a:r>
              <a:rPr lang="en-GB" sz="1400" dirty="0"/>
              <a:t>(Noe, R., 1996)</a:t>
            </a:r>
            <a:endParaRPr lang="en-US" sz="1400" dirty="0"/>
          </a:p>
        </p:txBody>
      </p:sp>
      <p:sp>
        <p:nvSpPr>
          <p:cNvPr id="7" name="TextBox 6">
            <a:extLst>
              <a:ext uri="{FF2B5EF4-FFF2-40B4-BE49-F238E27FC236}">
                <a16:creationId xmlns:a16="http://schemas.microsoft.com/office/drawing/2014/main" id="{C172BEEC-C058-004A-AE1F-9C2A3DB158CB}"/>
              </a:ext>
            </a:extLst>
          </p:cNvPr>
          <p:cNvSpPr txBox="1"/>
          <p:nvPr/>
        </p:nvSpPr>
        <p:spPr>
          <a:xfrm>
            <a:off x="914399" y="4028661"/>
            <a:ext cx="4982817" cy="923330"/>
          </a:xfrm>
          <a:prstGeom prst="rect">
            <a:avLst/>
          </a:prstGeom>
          <a:noFill/>
        </p:spPr>
        <p:txBody>
          <a:bodyPr wrap="square" rtlCol="0">
            <a:spAutoFit/>
          </a:bodyPr>
          <a:lstStyle/>
          <a:p>
            <a:r>
              <a:rPr lang="en-GB" b="1" dirty="0"/>
              <a:t>Career management process involves career exploration, development of career goals, and use of career strategies to obtain career goals. </a:t>
            </a:r>
            <a:endParaRPr lang="en-US" b="1" dirty="0"/>
          </a:p>
        </p:txBody>
      </p:sp>
    </p:spTree>
    <p:extLst>
      <p:ext uri="{BB962C8B-B14F-4D97-AF65-F5344CB8AC3E}">
        <p14:creationId xmlns:p14="http://schemas.microsoft.com/office/powerpoint/2010/main" val="324367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wipe(down)">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wipe(down)">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wipe(down)">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wipe(down)">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12C4E04-606D-F842-95D5-11C214E67D8D}"/>
              </a:ext>
            </a:extLst>
          </p:cNvPr>
          <p:cNvSpPr>
            <a:spLocks noGrp="1"/>
          </p:cNvSpPr>
          <p:nvPr>
            <p:ph type="sldNum" sz="quarter" idx="12"/>
          </p:nvPr>
        </p:nvSpPr>
        <p:spPr/>
        <p:txBody>
          <a:bodyPr/>
          <a:lstStyle/>
          <a:p>
            <a:fld id="{3D165440-4880-415F-9146-4793BDD623F8}" type="slidenum">
              <a:rPr lang="en-GB" smtClean="0"/>
              <a:t>9</a:t>
            </a:fld>
            <a:endParaRPr lang="en-GB"/>
          </a:p>
        </p:txBody>
      </p:sp>
      <p:grpSp>
        <p:nvGrpSpPr>
          <p:cNvPr id="54" name="Group 53">
            <a:extLst>
              <a:ext uri="{FF2B5EF4-FFF2-40B4-BE49-F238E27FC236}">
                <a16:creationId xmlns:a16="http://schemas.microsoft.com/office/drawing/2014/main" id="{9DA41F61-5A50-8A49-B134-B75859132738}"/>
              </a:ext>
            </a:extLst>
          </p:cNvPr>
          <p:cNvGrpSpPr/>
          <p:nvPr/>
        </p:nvGrpSpPr>
        <p:grpSpPr>
          <a:xfrm>
            <a:off x="2802892" y="831851"/>
            <a:ext cx="6223912" cy="4780831"/>
            <a:chOff x="2768602" y="671831"/>
            <a:chExt cx="6223912" cy="4780831"/>
          </a:xfrm>
        </p:grpSpPr>
        <p:sp>
          <p:nvSpPr>
            <p:cNvPr id="5" name="Rectangle 4">
              <a:extLst>
                <a:ext uri="{FF2B5EF4-FFF2-40B4-BE49-F238E27FC236}">
                  <a16:creationId xmlns:a16="http://schemas.microsoft.com/office/drawing/2014/main" id="{20D305B3-9803-A14F-98A5-CFEAD1650235}"/>
                </a:ext>
              </a:extLst>
            </p:cNvPr>
            <p:cNvSpPr>
              <a:spLocks noChangeArrowheads="1"/>
            </p:cNvSpPr>
            <p:nvPr/>
          </p:nvSpPr>
          <p:spPr bwMode="auto">
            <a:xfrm>
              <a:off x="4998019" y="4047767"/>
              <a:ext cx="2248217"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dirty="0"/>
                <a:t>Take steps toward goal</a:t>
              </a:r>
            </a:p>
          </p:txBody>
        </p:sp>
        <p:cxnSp>
          <p:nvCxnSpPr>
            <p:cNvPr id="6" name="AutoShape 1064">
              <a:extLst>
                <a:ext uri="{FF2B5EF4-FFF2-40B4-BE49-F238E27FC236}">
                  <a16:creationId xmlns:a16="http://schemas.microsoft.com/office/drawing/2014/main" id="{633C19B1-8295-CD43-B015-C5D671FDA1D0}"/>
                </a:ext>
              </a:extLst>
            </p:cNvPr>
            <p:cNvCxnSpPr>
              <a:cxnSpLocks noChangeShapeType="1"/>
            </p:cNvCxnSpPr>
            <p:nvPr/>
          </p:nvCxnSpPr>
          <p:spPr bwMode="auto">
            <a:xfrm>
              <a:off x="6141085" y="4433254"/>
              <a:ext cx="0" cy="414337"/>
            </a:xfrm>
            <a:prstGeom prst="straightConnector1">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Rectangle 8">
              <a:extLst>
                <a:ext uri="{FF2B5EF4-FFF2-40B4-BE49-F238E27FC236}">
                  <a16:creationId xmlns:a16="http://schemas.microsoft.com/office/drawing/2014/main" id="{9032ABCD-9568-0F46-9C19-9B354378EEEC}"/>
                </a:ext>
              </a:extLst>
            </p:cNvPr>
            <p:cNvSpPr>
              <a:spLocks noChangeArrowheads="1"/>
            </p:cNvSpPr>
            <p:nvPr/>
          </p:nvSpPr>
          <p:spPr bwMode="auto">
            <a:xfrm>
              <a:off x="4506913" y="671831"/>
              <a:ext cx="3131304"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hangingPunct="0"/>
              <a:r>
                <a:rPr lang="en-US" altLang="en-US" sz="1600"/>
                <a:t>Identify individual goals</a:t>
              </a:r>
            </a:p>
          </p:txBody>
        </p:sp>
        <p:cxnSp>
          <p:nvCxnSpPr>
            <p:cNvPr id="10" name="AutoShape 1038">
              <a:extLst>
                <a:ext uri="{FF2B5EF4-FFF2-40B4-BE49-F238E27FC236}">
                  <a16:creationId xmlns:a16="http://schemas.microsoft.com/office/drawing/2014/main" id="{8713DAD0-6E15-4641-B82B-C0AD37F31215}"/>
                </a:ext>
              </a:extLst>
            </p:cNvPr>
            <p:cNvCxnSpPr>
              <a:cxnSpLocks noChangeShapeType="1"/>
            </p:cNvCxnSpPr>
            <p:nvPr/>
          </p:nvCxnSpPr>
          <p:spPr bwMode="auto">
            <a:xfrm>
              <a:off x="6176963" y="1014731"/>
              <a:ext cx="0" cy="414338"/>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E8F4F930-3C70-E346-8E7E-FB9EE724FD6C}"/>
                </a:ext>
              </a:extLst>
            </p:cNvPr>
            <p:cNvSpPr>
              <a:spLocks noChangeArrowheads="1"/>
            </p:cNvSpPr>
            <p:nvPr/>
          </p:nvSpPr>
          <p:spPr bwMode="auto">
            <a:xfrm>
              <a:off x="4288154" y="1449429"/>
              <a:ext cx="3774439"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a:t>Assess personal strengths and weaknesses</a:t>
              </a:r>
            </a:p>
          </p:txBody>
        </p:sp>
        <p:cxnSp>
          <p:nvCxnSpPr>
            <p:cNvPr id="12" name="AutoShape 1038">
              <a:extLst>
                <a:ext uri="{FF2B5EF4-FFF2-40B4-BE49-F238E27FC236}">
                  <a16:creationId xmlns:a16="http://schemas.microsoft.com/office/drawing/2014/main" id="{957CE1BE-8045-5347-94C8-AFB858BEEAF4}"/>
                </a:ext>
              </a:extLst>
            </p:cNvPr>
            <p:cNvCxnSpPr>
              <a:cxnSpLocks noChangeShapeType="1"/>
            </p:cNvCxnSpPr>
            <p:nvPr/>
          </p:nvCxnSpPr>
          <p:spPr bwMode="auto">
            <a:xfrm>
              <a:off x="6176963" y="1014731"/>
              <a:ext cx="0" cy="414338"/>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AutoShape 1039">
              <a:extLst>
                <a:ext uri="{FF2B5EF4-FFF2-40B4-BE49-F238E27FC236}">
                  <a16:creationId xmlns:a16="http://schemas.microsoft.com/office/drawing/2014/main" id="{3EEE74D9-2080-DB41-A885-339FDF637967}"/>
                </a:ext>
              </a:extLst>
            </p:cNvPr>
            <p:cNvCxnSpPr>
              <a:cxnSpLocks noChangeShapeType="1"/>
            </p:cNvCxnSpPr>
            <p:nvPr/>
          </p:nvCxnSpPr>
          <p:spPr bwMode="auto">
            <a:xfrm>
              <a:off x="6176963" y="1829119"/>
              <a:ext cx="0" cy="414337"/>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Rectangle 13">
              <a:extLst>
                <a:ext uri="{FF2B5EF4-FFF2-40B4-BE49-F238E27FC236}">
                  <a16:creationId xmlns:a16="http://schemas.microsoft.com/office/drawing/2014/main" id="{C3D0A0FE-4780-524F-80AD-320351079839}"/>
                </a:ext>
              </a:extLst>
            </p:cNvPr>
            <p:cNvSpPr>
              <a:spLocks noChangeArrowheads="1"/>
            </p:cNvSpPr>
            <p:nvPr/>
          </p:nvSpPr>
          <p:spPr bwMode="auto">
            <a:xfrm>
              <a:off x="4177664" y="2207773"/>
              <a:ext cx="3995418" cy="335989"/>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wrap="square" lIns="90488" tIns="44450" rIns="90488" bIns="4445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hangingPunct="0"/>
              <a:r>
                <a:rPr lang="en-US" altLang="en-US" sz="1600"/>
                <a:t>Determine how and if goals can be reached</a:t>
              </a:r>
            </a:p>
          </p:txBody>
        </p:sp>
        <p:cxnSp>
          <p:nvCxnSpPr>
            <p:cNvPr id="15" name="AutoShape 1039">
              <a:extLst>
                <a:ext uri="{FF2B5EF4-FFF2-40B4-BE49-F238E27FC236}">
                  <a16:creationId xmlns:a16="http://schemas.microsoft.com/office/drawing/2014/main" id="{E865E1F7-276B-3B47-9CB5-6F54978B28F8}"/>
                </a:ext>
              </a:extLst>
            </p:cNvPr>
            <p:cNvCxnSpPr>
              <a:cxnSpLocks noChangeShapeType="1"/>
            </p:cNvCxnSpPr>
            <p:nvPr/>
          </p:nvCxnSpPr>
          <p:spPr bwMode="auto">
            <a:xfrm>
              <a:off x="6176963" y="1829119"/>
              <a:ext cx="0" cy="414337"/>
            </a:xfrm>
            <a:prstGeom prst="straightConnector1">
              <a:avLst/>
            </a:prstGeom>
            <a:noFill/>
            <a:ln w="28575">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18" name="Group 17">
              <a:extLst>
                <a:ext uri="{FF2B5EF4-FFF2-40B4-BE49-F238E27FC236}">
                  <a16:creationId xmlns:a16="http://schemas.microsoft.com/office/drawing/2014/main" id="{AFC276BD-FD73-1240-9767-3EF225908236}"/>
                </a:ext>
              </a:extLst>
            </p:cNvPr>
            <p:cNvGrpSpPr>
              <a:grpSpLocks/>
            </p:cNvGrpSpPr>
            <p:nvPr/>
          </p:nvGrpSpPr>
          <p:grpSpPr bwMode="auto">
            <a:xfrm>
              <a:off x="2768602" y="2999745"/>
              <a:ext cx="6223912" cy="584200"/>
              <a:chOff x="707" y="3045"/>
              <a:chExt cx="4182" cy="368"/>
            </a:xfrm>
          </p:grpSpPr>
          <p:sp>
            <p:nvSpPr>
              <p:cNvPr id="19" name="Rectangle 18">
                <a:extLst>
                  <a:ext uri="{FF2B5EF4-FFF2-40B4-BE49-F238E27FC236}">
                    <a16:creationId xmlns:a16="http://schemas.microsoft.com/office/drawing/2014/main" id="{8AFEC45C-A494-4447-8086-5FCCAC4EFC9C}"/>
                  </a:ext>
                </a:extLst>
              </p:cNvPr>
              <p:cNvSpPr>
                <a:spLocks noChangeArrowheads="1"/>
              </p:cNvSpPr>
              <p:nvPr/>
            </p:nvSpPr>
            <p:spPr bwMode="auto">
              <a:xfrm>
                <a:off x="707" y="3046"/>
                <a:ext cx="1498" cy="367"/>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US" altLang="en-US" sz="1600" dirty="0"/>
                  <a:t>Obtain information about</a:t>
                </a:r>
              </a:p>
              <a:p>
                <a:pPr algn="ctr" eaLnBrk="0" hangingPunct="0"/>
                <a:r>
                  <a:rPr lang="en-US" altLang="en-US" sz="1600" dirty="0"/>
                  <a:t>career requirements</a:t>
                </a:r>
              </a:p>
            </p:txBody>
          </p:sp>
          <p:sp>
            <p:nvSpPr>
              <p:cNvPr id="20" name="Rectangle 19">
                <a:extLst>
                  <a:ext uri="{FF2B5EF4-FFF2-40B4-BE49-F238E27FC236}">
                    <a16:creationId xmlns:a16="http://schemas.microsoft.com/office/drawing/2014/main" id="{EA9D804B-869D-DA45-A985-82A33D832547}"/>
                  </a:ext>
                </a:extLst>
              </p:cNvPr>
              <p:cNvSpPr>
                <a:spLocks noChangeArrowheads="1"/>
              </p:cNvSpPr>
              <p:nvPr/>
            </p:nvSpPr>
            <p:spPr bwMode="auto">
              <a:xfrm>
                <a:off x="3238" y="3045"/>
                <a:ext cx="1651" cy="367"/>
              </a:xfrm>
              <a:prstGeom prst="rect">
                <a:avLst/>
              </a:prstGeom>
              <a:solidFill>
                <a:schemeClr val="accent1"/>
              </a:solidFill>
              <a:ln w="317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US" altLang="en-US" sz="1600"/>
                  <a:t>Compare personal resources</a:t>
                </a:r>
              </a:p>
              <a:p>
                <a:pPr algn="ctr" eaLnBrk="0" hangingPunct="0"/>
                <a:r>
                  <a:rPr lang="en-US" altLang="en-US" sz="1600"/>
                  <a:t>and career requirements</a:t>
                </a:r>
              </a:p>
            </p:txBody>
          </p:sp>
        </p:grpSp>
        <p:cxnSp>
          <p:nvCxnSpPr>
            <p:cNvPr id="21" name="AutoShape 1038">
              <a:extLst>
                <a:ext uri="{FF2B5EF4-FFF2-40B4-BE49-F238E27FC236}">
                  <a16:creationId xmlns:a16="http://schemas.microsoft.com/office/drawing/2014/main" id="{89AE00B5-E445-9943-8061-D121F6A5D205}"/>
                </a:ext>
              </a:extLst>
            </p:cNvPr>
            <p:cNvCxnSpPr>
              <a:cxnSpLocks noChangeShapeType="1"/>
            </p:cNvCxnSpPr>
            <p:nvPr/>
          </p:nvCxnSpPr>
          <p:spPr bwMode="auto">
            <a:xfrm>
              <a:off x="6176963" y="1014731"/>
              <a:ext cx="0" cy="414338"/>
            </a:xfrm>
            <a:prstGeom prst="straightConnector1">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AutoShape 1039">
              <a:extLst>
                <a:ext uri="{FF2B5EF4-FFF2-40B4-BE49-F238E27FC236}">
                  <a16:creationId xmlns:a16="http://schemas.microsoft.com/office/drawing/2014/main" id="{1834F843-1BFB-A048-BC5F-65283950E6C4}"/>
                </a:ext>
              </a:extLst>
            </p:cNvPr>
            <p:cNvCxnSpPr>
              <a:cxnSpLocks noChangeShapeType="1"/>
            </p:cNvCxnSpPr>
            <p:nvPr/>
          </p:nvCxnSpPr>
          <p:spPr bwMode="auto">
            <a:xfrm>
              <a:off x="6176963" y="1829119"/>
              <a:ext cx="0" cy="414337"/>
            </a:xfrm>
            <a:prstGeom prst="straightConnector1">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8" name="Rectangle 1033">
              <a:extLst>
                <a:ext uri="{FF2B5EF4-FFF2-40B4-BE49-F238E27FC236}">
                  <a16:creationId xmlns:a16="http://schemas.microsoft.com/office/drawing/2014/main" id="{04804CFE-703C-6145-B4B2-ED529EC46D0E}"/>
                </a:ext>
              </a:extLst>
            </p:cNvPr>
            <p:cNvSpPr>
              <a:spLocks noChangeArrowheads="1"/>
            </p:cNvSpPr>
            <p:nvPr/>
          </p:nvSpPr>
          <p:spPr bwMode="auto">
            <a:xfrm>
              <a:off x="4933315" y="4870451"/>
              <a:ext cx="2415539" cy="582211"/>
            </a:xfrm>
            <a:prstGeom prst="rect">
              <a:avLst/>
            </a:prstGeom>
            <a:solidFill>
              <a:schemeClr val="accent1"/>
            </a:solidFill>
            <a:ln w="3175" algn="ctr">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p>
              <a:pPr eaLnBrk="0" hangingPunct="0"/>
              <a:r>
                <a:rPr lang="en-US" altLang="en-US" sz="1600" dirty="0"/>
                <a:t>Periodically reassess goals</a:t>
              </a:r>
            </a:p>
            <a:p>
              <a:pPr eaLnBrk="0" hangingPunct="0"/>
              <a:r>
                <a:rPr lang="en-US" altLang="en-US" sz="1600" dirty="0"/>
                <a:t>progress toward goals</a:t>
              </a:r>
            </a:p>
          </p:txBody>
        </p:sp>
        <p:cxnSp>
          <p:nvCxnSpPr>
            <p:cNvPr id="46" name="AutoShape 1061">
              <a:extLst>
                <a:ext uri="{FF2B5EF4-FFF2-40B4-BE49-F238E27FC236}">
                  <a16:creationId xmlns:a16="http://schemas.microsoft.com/office/drawing/2014/main" id="{8ED65AF0-2882-984C-93F9-B5DF60F3B3B1}"/>
                </a:ext>
              </a:extLst>
            </p:cNvPr>
            <p:cNvCxnSpPr>
              <a:cxnSpLocks noChangeShapeType="1"/>
            </p:cNvCxnSpPr>
            <p:nvPr/>
          </p:nvCxnSpPr>
          <p:spPr bwMode="auto">
            <a:xfrm rot="16200000" flipH="1">
              <a:off x="4739065" y="2707787"/>
              <a:ext cx="414338" cy="2216150"/>
            </a:xfrm>
            <a:prstGeom prst="bentConnector3">
              <a:avLst>
                <a:gd name="adj1" fmla="val 4981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AutoShape 1063">
              <a:extLst>
                <a:ext uri="{FF2B5EF4-FFF2-40B4-BE49-F238E27FC236}">
                  <a16:creationId xmlns:a16="http://schemas.microsoft.com/office/drawing/2014/main" id="{1EBC83C0-0A08-BD49-9916-969232905552}"/>
                </a:ext>
              </a:extLst>
            </p:cNvPr>
            <p:cNvCxnSpPr>
              <a:cxnSpLocks noChangeShapeType="1"/>
            </p:cNvCxnSpPr>
            <p:nvPr/>
          </p:nvCxnSpPr>
          <p:spPr bwMode="auto">
            <a:xfrm rot="5400000">
              <a:off x="6969693" y="2855425"/>
              <a:ext cx="415925" cy="1920875"/>
            </a:xfrm>
            <a:prstGeom prst="bentConnector3">
              <a:avLst>
                <a:gd name="adj1" fmla="val 5000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AutoShape 1041">
              <a:extLst>
                <a:ext uri="{FF2B5EF4-FFF2-40B4-BE49-F238E27FC236}">
                  <a16:creationId xmlns:a16="http://schemas.microsoft.com/office/drawing/2014/main" id="{49ECC072-92BB-8644-B9C5-C47E08B17684}"/>
                </a:ext>
              </a:extLst>
            </p:cNvPr>
            <p:cNvCxnSpPr>
              <a:cxnSpLocks noChangeShapeType="1"/>
            </p:cNvCxnSpPr>
            <p:nvPr/>
          </p:nvCxnSpPr>
          <p:spPr bwMode="auto">
            <a:xfrm rot="5400000">
              <a:off x="4689279" y="1665212"/>
              <a:ext cx="415925" cy="2217738"/>
            </a:xfrm>
            <a:prstGeom prst="bentConnector3">
              <a:avLst>
                <a:gd name="adj1" fmla="val 5000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3" name="AutoShape 1040">
              <a:extLst>
                <a:ext uri="{FF2B5EF4-FFF2-40B4-BE49-F238E27FC236}">
                  <a16:creationId xmlns:a16="http://schemas.microsoft.com/office/drawing/2014/main" id="{E7AECBB3-EE8D-1140-A0B8-3E666F7AA12A}"/>
                </a:ext>
              </a:extLst>
            </p:cNvPr>
            <p:cNvCxnSpPr>
              <a:cxnSpLocks noChangeShapeType="1"/>
            </p:cNvCxnSpPr>
            <p:nvPr/>
          </p:nvCxnSpPr>
          <p:spPr bwMode="auto">
            <a:xfrm rot="16200000" flipH="1">
              <a:off x="7039067" y="1815230"/>
              <a:ext cx="414338" cy="1919287"/>
            </a:xfrm>
            <a:prstGeom prst="bentConnector3">
              <a:avLst>
                <a:gd name="adj1" fmla="val 49810"/>
              </a:avLst>
            </a:prstGeom>
            <a:noFill/>
            <a:ln w="2857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55" name="Title 1">
            <a:extLst>
              <a:ext uri="{FF2B5EF4-FFF2-40B4-BE49-F238E27FC236}">
                <a16:creationId xmlns:a16="http://schemas.microsoft.com/office/drawing/2014/main" id="{AC078453-B33D-5C44-9BCB-38DDAFE2D63B}"/>
              </a:ext>
            </a:extLst>
          </p:cNvPr>
          <p:cNvSpPr>
            <a:spLocks noGrp="1"/>
          </p:cNvSpPr>
          <p:nvPr>
            <p:ph type="title"/>
          </p:nvPr>
        </p:nvSpPr>
        <p:spPr>
          <a:xfrm>
            <a:off x="0" y="-140389"/>
            <a:ext cx="12191999" cy="839875"/>
          </a:xfrm>
        </p:spPr>
        <p:txBody>
          <a:bodyPr>
            <a:normAutofit/>
          </a:bodyPr>
          <a:lstStyle/>
          <a:p>
            <a:r>
              <a:rPr lang="en-US" sz="2400" dirty="0"/>
              <a:t>Career Development Model</a:t>
            </a:r>
          </a:p>
        </p:txBody>
      </p:sp>
    </p:spTree>
    <p:extLst>
      <p:ext uri="{BB962C8B-B14F-4D97-AF65-F5344CB8AC3E}">
        <p14:creationId xmlns:p14="http://schemas.microsoft.com/office/powerpoint/2010/main" val="398244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212C-3CBA-0848-8F19-571692BC297D}"/>
              </a:ext>
            </a:extLst>
          </p:cNvPr>
          <p:cNvSpPr>
            <a:spLocks noGrp="1"/>
          </p:cNvSpPr>
          <p:nvPr>
            <p:ph type="title"/>
          </p:nvPr>
        </p:nvSpPr>
        <p:spPr/>
        <p:txBody>
          <a:bodyPr>
            <a:normAutofit/>
          </a:bodyPr>
          <a:lstStyle/>
          <a:p>
            <a:r>
              <a:rPr lang="en-US" sz="2400" dirty="0"/>
              <a:t>Matching Individual &amp; </a:t>
            </a:r>
            <a:r>
              <a:rPr lang="en-US" sz="2400" dirty="0" err="1"/>
              <a:t>Organisational</a:t>
            </a:r>
            <a:r>
              <a:rPr lang="en-US" sz="2400" dirty="0"/>
              <a:t> Needs</a:t>
            </a:r>
          </a:p>
        </p:txBody>
      </p:sp>
      <p:sp>
        <p:nvSpPr>
          <p:cNvPr id="4" name="Slide Number Placeholder 3">
            <a:extLst>
              <a:ext uri="{FF2B5EF4-FFF2-40B4-BE49-F238E27FC236}">
                <a16:creationId xmlns:a16="http://schemas.microsoft.com/office/drawing/2014/main" id="{17F8E8E9-67A4-7445-996F-97996B1AF184}"/>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5" name="Rectangle 4">
            <a:extLst>
              <a:ext uri="{FF2B5EF4-FFF2-40B4-BE49-F238E27FC236}">
                <a16:creationId xmlns:a16="http://schemas.microsoft.com/office/drawing/2014/main" id="{E5171C98-D46D-8E46-82DC-66504FBD4111}"/>
              </a:ext>
            </a:extLst>
          </p:cNvPr>
          <p:cNvSpPr>
            <a:spLocks noGrp="1" noChangeArrowheads="1"/>
          </p:cNvSpPr>
          <p:nvPr/>
        </p:nvSpPr>
        <p:spPr bwMode="auto">
          <a:xfrm>
            <a:off x="1348740" y="1310416"/>
            <a:ext cx="5133415" cy="302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ct val="20000"/>
              </a:spcBef>
              <a:spcAft>
                <a:spcPct val="0"/>
              </a:spcAft>
              <a:buClr>
                <a:schemeClr val="tx2"/>
              </a:buClr>
              <a:buSzPct val="90000"/>
              <a:buChar char="•"/>
              <a:defRPr sz="3200" kern="1200">
                <a:solidFill>
                  <a:schemeClr val="tx1"/>
                </a:solidFill>
                <a:latin typeface="+mj-lt"/>
                <a:ea typeface="+mj-ea"/>
                <a:cs typeface="+mj-cs"/>
              </a:defRPr>
            </a:lvl1pPr>
            <a:lvl2pPr marL="742950" indent="-285750" algn="l" rtl="0" eaLnBrk="0" fontAlgn="base" hangingPunct="0">
              <a:lnSpc>
                <a:spcPct val="105000"/>
              </a:lnSpc>
              <a:spcBef>
                <a:spcPct val="20000"/>
              </a:spcBef>
              <a:spcAft>
                <a:spcPct val="0"/>
              </a:spcAft>
              <a:buClr>
                <a:schemeClr val="hlink"/>
              </a:buClr>
              <a:buSzPct val="90000"/>
              <a:buChar char="•"/>
              <a:defRPr sz="2800" kern="1200">
                <a:solidFill>
                  <a:schemeClr val="tx1"/>
                </a:solidFill>
                <a:latin typeface="+mj-lt"/>
                <a:ea typeface="+mj-ea"/>
                <a:cs typeface="+mj-cs"/>
              </a:defRPr>
            </a:lvl2pPr>
            <a:lvl3pPr marL="1143000" indent="-228600" algn="l" rtl="0" eaLnBrk="0" fontAlgn="base" hangingPunct="0">
              <a:lnSpc>
                <a:spcPct val="105000"/>
              </a:lnSpc>
              <a:spcBef>
                <a:spcPct val="20000"/>
              </a:spcBef>
              <a:spcAft>
                <a:spcPct val="0"/>
              </a:spcAft>
              <a:buClr>
                <a:schemeClr val="accent1"/>
              </a:buClr>
              <a:buChar char="•"/>
              <a:defRPr sz="2400" kern="1200">
                <a:solidFill>
                  <a:schemeClr val="tx1"/>
                </a:solidFill>
                <a:latin typeface="+mj-lt"/>
                <a:ea typeface="+mj-ea"/>
                <a:cs typeface="+mj-cs"/>
              </a:defRPr>
            </a:lvl3pPr>
            <a:lvl4pPr marL="1600200" indent="-228600" algn="l" rtl="0" eaLnBrk="0" fontAlgn="base" hangingPunct="0">
              <a:lnSpc>
                <a:spcPct val="105000"/>
              </a:lnSpc>
              <a:spcBef>
                <a:spcPct val="20000"/>
              </a:spcBef>
              <a:spcAft>
                <a:spcPct val="0"/>
              </a:spcAft>
              <a:buClr>
                <a:schemeClr val="hlink"/>
              </a:buClr>
              <a:buChar char="–"/>
              <a:defRPr sz="2000" kern="1200">
                <a:solidFill>
                  <a:schemeClr val="tx1"/>
                </a:solidFill>
                <a:latin typeface="+mj-lt"/>
                <a:ea typeface="+mj-ea"/>
                <a:cs typeface="+mj-cs"/>
              </a:defRPr>
            </a:lvl4pPr>
            <a:lvl5pPr marL="2057400" indent="-228600" algn="l" rtl="0" eaLnBrk="0" fontAlgn="base" hangingPunct="0">
              <a:lnSpc>
                <a:spcPct val="105000"/>
              </a:lnSpc>
              <a:spcBef>
                <a:spcPct val="20000"/>
              </a:spcBef>
              <a:spcAft>
                <a:spcPct val="0"/>
              </a:spcAft>
              <a:buChar char="–"/>
              <a:defRPr sz="2000" kern="1200">
                <a:solidFill>
                  <a:schemeClr val="tx1"/>
                </a:solidFill>
                <a:latin typeface="+mj-lt"/>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9pPr>
          </a:lstStyle>
          <a:p>
            <a:pPr>
              <a:buFontTx/>
              <a:buNone/>
            </a:pPr>
            <a:r>
              <a:rPr lang="en-US" altLang="en-US" sz="2000" b="1" dirty="0"/>
              <a:t>ORGANIZATIONAL  NEEDS</a:t>
            </a:r>
          </a:p>
          <a:p>
            <a:r>
              <a:rPr lang="en-US" altLang="en-US" sz="1800" dirty="0"/>
              <a:t>Staffing</a:t>
            </a:r>
          </a:p>
          <a:p>
            <a:r>
              <a:rPr lang="en-US" altLang="en-US" sz="1800" dirty="0"/>
              <a:t>Development</a:t>
            </a:r>
          </a:p>
          <a:p>
            <a:r>
              <a:rPr lang="en-US" altLang="en-US" sz="1800" dirty="0"/>
              <a:t>Leveling off</a:t>
            </a:r>
          </a:p>
          <a:p>
            <a:r>
              <a:rPr lang="en-US" altLang="en-US" sz="1800" dirty="0" err="1"/>
              <a:t>Restaffing</a:t>
            </a:r>
            <a:endParaRPr lang="en-US" altLang="en-US" sz="1800" dirty="0"/>
          </a:p>
          <a:p>
            <a:endParaRPr lang="en-US" altLang="en-US" sz="2382" dirty="0"/>
          </a:p>
        </p:txBody>
      </p:sp>
      <p:sp>
        <p:nvSpPr>
          <p:cNvPr id="6" name="Rectangle 5">
            <a:extLst>
              <a:ext uri="{FF2B5EF4-FFF2-40B4-BE49-F238E27FC236}">
                <a16:creationId xmlns:a16="http://schemas.microsoft.com/office/drawing/2014/main" id="{EDD9EA16-645A-4644-8AA9-5058AA239925}"/>
              </a:ext>
            </a:extLst>
          </p:cNvPr>
          <p:cNvSpPr>
            <a:spLocks noGrp="1" noChangeArrowheads="1"/>
          </p:cNvSpPr>
          <p:nvPr/>
        </p:nvSpPr>
        <p:spPr bwMode="auto">
          <a:xfrm>
            <a:off x="6616625" y="1310416"/>
            <a:ext cx="3704945" cy="302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ajor"/>
        </p:style>
        <p:txBody>
          <a:bodyPr vert="horz" wrap="square" lIns="91440" tIns="45720" rIns="91440" bIns="45720" numCol="1" anchor="t" anchorCtr="0" compatLnSpc="1">
            <a:prstTxWarp prst="textNoShape">
              <a:avLst/>
            </a:prstTxWarp>
          </a:bodyPr>
          <a:lstStyle>
            <a:lvl1pPr marL="342900" indent="-342900" algn="l" rtl="0" eaLnBrk="0" fontAlgn="base" hangingPunct="0">
              <a:lnSpc>
                <a:spcPct val="105000"/>
              </a:lnSpc>
              <a:spcBef>
                <a:spcPct val="20000"/>
              </a:spcBef>
              <a:spcAft>
                <a:spcPct val="0"/>
              </a:spcAft>
              <a:buClr>
                <a:schemeClr val="tx2"/>
              </a:buClr>
              <a:buSzPct val="90000"/>
              <a:buChar char="•"/>
              <a:defRPr sz="3200" kern="1200">
                <a:solidFill>
                  <a:schemeClr val="tx1"/>
                </a:solidFill>
                <a:latin typeface="+mj-lt"/>
                <a:ea typeface="+mj-ea"/>
                <a:cs typeface="+mj-cs"/>
              </a:defRPr>
            </a:lvl1pPr>
            <a:lvl2pPr marL="742950" indent="-285750" algn="l" rtl="0" eaLnBrk="0" fontAlgn="base" hangingPunct="0">
              <a:lnSpc>
                <a:spcPct val="105000"/>
              </a:lnSpc>
              <a:spcBef>
                <a:spcPct val="20000"/>
              </a:spcBef>
              <a:spcAft>
                <a:spcPct val="0"/>
              </a:spcAft>
              <a:buClr>
                <a:schemeClr val="hlink"/>
              </a:buClr>
              <a:buSzPct val="90000"/>
              <a:buChar char="•"/>
              <a:defRPr sz="2800" kern="1200">
                <a:solidFill>
                  <a:schemeClr val="tx1"/>
                </a:solidFill>
                <a:latin typeface="+mj-lt"/>
                <a:ea typeface="+mj-ea"/>
                <a:cs typeface="+mj-cs"/>
              </a:defRPr>
            </a:lvl2pPr>
            <a:lvl3pPr marL="1143000" indent="-228600" algn="l" rtl="0" eaLnBrk="0" fontAlgn="base" hangingPunct="0">
              <a:lnSpc>
                <a:spcPct val="105000"/>
              </a:lnSpc>
              <a:spcBef>
                <a:spcPct val="20000"/>
              </a:spcBef>
              <a:spcAft>
                <a:spcPct val="0"/>
              </a:spcAft>
              <a:buClr>
                <a:schemeClr val="accent1"/>
              </a:buClr>
              <a:buChar char="•"/>
              <a:defRPr sz="2400" kern="1200">
                <a:solidFill>
                  <a:schemeClr val="tx1"/>
                </a:solidFill>
                <a:latin typeface="+mj-lt"/>
                <a:ea typeface="+mj-ea"/>
                <a:cs typeface="+mj-cs"/>
              </a:defRPr>
            </a:lvl3pPr>
            <a:lvl4pPr marL="1600200" indent="-228600" algn="l" rtl="0" eaLnBrk="0" fontAlgn="base" hangingPunct="0">
              <a:lnSpc>
                <a:spcPct val="105000"/>
              </a:lnSpc>
              <a:spcBef>
                <a:spcPct val="20000"/>
              </a:spcBef>
              <a:spcAft>
                <a:spcPct val="0"/>
              </a:spcAft>
              <a:buClr>
                <a:schemeClr val="hlink"/>
              </a:buClr>
              <a:buChar char="–"/>
              <a:defRPr sz="2000" kern="1200">
                <a:solidFill>
                  <a:schemeClr val="tx1"/>
                </a:solidFill>
                <a:latin typeface="+mj-lt"/>
                <a:ea typeface="+mj-ea"/>
                <a:cs typeface="+mj-cs"/>
              </a:defRPr>
            </a:lvl4pPr>
            <a:lvl5pPr marL="2057400" indent="-228600" algn="l" rtl="0" eaLnBrk="0" fontAlgn="base" hangingPunct="0">
              <a:lnSpc>
                <a:spcPct val="105000"/>
              </a:lnSpc>
              <a:spcBef>
                <a:spcPct val="20000"/>
              </a:spcBef>
              <a:spcAft>
                <a:spcPct val="0"/>
              </a:spcAft>
              <a:buChar char="–"/>
              <a:defRPr sz="2000" kern="1200">
                <a:solidFill>
                  <a:schemeClr val="tx1"/>
                </a:solidFill>
                <a:latin typeface="+mj-lt"/>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j-lt"/>
                <a:ea typeface="+mj-ea"/>
                <a:cs typeface="+mj-cs"/>
              </a:defRPr>
            </a:lvl9pPr>
          </a:lstStyle>
          <a:p>
            <a:pPr>
              <a:buFontTx/>
              <a:buNone/>
            </a:pPr>
            <a:r>
              <a:rPr lang="en-US" altLang="en-US" sz="2000" b="1" dirty="0"/>
              <a:t>INDIVIDUAL NEEDS</a:t>
            </a:r>
          </a:p>
          <a:p>
            <a:r>
              <a:rPr lang="en-US" altLang="en-US" sz="1800" dirty="0"/>
              <a:t>Making career/job choice</a:t>
            </a:r>
          </a:p>
          <a:p>
            <a:r>
              <a:rPr lang="en-US" altLang="en-US" sz="1800" dirty="0"/>
              <a:t>Making contributions</a:t>
            </a:r>
          </a:p>
          <a:p>
            <a:r>
              <a:rPr lang="en-US" altLang="en-US" sz="1800" dirty="0"/>
              <a:t>Fitting into organization</a:t>
            </a:r>
          </a:p>
          <a:p>
            <a:r>
              <a:rPr lang="en-US" altLang="en-US" sz="1800" dirty="0"/>
              <a:t>Using experience</a:t>
            </a:r>
          </a:p>
          <a:p>
            <a:endParaRPr lang="en-US" altLang="en-US" sz="2382" dirty="0"/>
          </a:p>
        </p:txBody>
      </p:sp>
    </p:spTree>
    <p:extLst>
      <p:ext uri="{BB962C8B-B14F-4D97-AF65-F5344CB8AC3E}">
        <p14:creationId xmlns:p14="http://schemas.microsoft.com/office/powerpoint/2010/main" val="2757938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98AC4-BE37-734F-B85F-3E314F0FB15E}"/>
              </a:ext>
            </a:extLst>
          </p:cNvPr>
          <p:cNvSpPr>
            <a:spLocks noGrp="1"/>
          </p:cNvSpPr>
          <p:nvPr>
            <p:ph type="title"/>
          </p:nvPr>
        </p:nvSpPr>
        <p:spPr/>
        <p:txBody>
          <a:bodyPr/>
          <a:lstStyle/>
          <a:p>
            <a:r>
              <a:rPr lang="en-US" dirty="0"/>
              <a:t>Mentors</a:t>
            </a:r>
          </a:p>
        </p:txBody>
      </p:sp>
      <p:sp>
        <p:nvSpPr>
          <p:cNvPr id="4" name="Slide Number Placeholder 3">
            <a:extLst>
              <a:ext uri="{FF2B5EF4-FFF2-40B4-BE49-F238E27FC236}">
                <a16:creationId xmlns:a16="http://schemas.microsoft.com/office/drawing/2014/main" id="{79E06501-B72C-5849-B8F4-44FBC006956F}"/>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5" name="Rectangle 1027" descr="Rectangle: Click to edit Master text styles&#13;&#10;Second level&#13;&#10;Third level&#13;&#10;Fourth level&#13;&#10;Fifth level">
            <a:extLst>
              <a:ext uri="{FF2B5EF4-FFF2-40B4-BE49-F238E27FC236}">
                <a16:creationId xmlns:a16="http://schemas.microsoft.com/office/drawing/2014/main" id="{1275AAD1-C500-EA47-A204-821CD2AD6793}"/>
              </a:ext>
            </a:extLst>
          </p:cNvPr>
          <p:cNvSpPr txBox="1">
            <a:spLocks noChangeArrowheads="1"/>
          </p:cNvSpPr>
          <p:nvPr/>
        </p:nvSpPr>
        <p:spPr>
          <a:xfrm>
            <a:off x="609600" y="1402786"/>
            <a:ext cx="5881087"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endParaRPr lang="en-US" altLang="en-US" sz="1800" dirty="0"/>
          </a:p>
          <a:p>
            <a:pPr marL="0" indent="0">
              <a:lnSpc>
                <a:spcPct val="90000"/>
              </a:lnSpc>
              <a:buNone/>
            </a:pPr>
            <a:r>
              <a:rPr lang="en-US" altLang="en-US" sz="1800" b="1" dirty="0"/>
              <a:t>What does a mentor do?</a:t>
            </a:r>
          </a:p>
          <a:p>
            <a:pPr lvl="1">
              <a:lnSpc>
                <a:spcPct val="90000"/>
              </a:lnSpc>
              <a:buFont typeface="Arial" panose="020B0604020202020204" pitchFamily="34" charset="0"/>
              <a:buChar char="•"/>
            </a:pPr>
            <a:r>
              <a:rPr lang="en-US" altLang="en-US" sz="1800" dirty="0"/>
              <a:t>Provides inside knowledge, insight into culture</a:t>
            </a:r>
          </a:p>
          <a:p>
            <a:pPr lvl="1">
              <a:lnSpc>
                <a:spcPct val="90000"/>
              </a:lnSpc>
              <a:buFont typeface="Arial" panose="020B0604020202020204" pitchFamily="34" charset="0"/>
              <a:buChar char="•"/>
            </a:pPr>
            <a:r>
              <a:rPr lang="en-US" altLang="en-US" sz="1800" dirty="0"/>
              <a:t>Feedback on career progress</a:t>
            </a:r>
          </a:p>
          <a:p>
            <a:pPr lvl="1">
              <a:lnSpc>
                <a:spcPct val="90000"/>
              </a:lnSpc>
              <a:buFont typeface="Arial" panose="020B0604020202020204" pitchFamily="34" charset="0"/>
              <a:buChar char="•"/>
            </a:pPr>
            <a:r>
              <a:rPr lang="en-US" altLang="en-US" sz="1800" dirty="0"/>
              <a:t>Provides opportunities for visibility</a:t>
            </a:r>
            <a:br>
              <a:rPr lang="en-US" altLang="en-US" sz="1800" dirty="0"/>
            </a:br>
            <a:endParaRPr lang="en-US" altLang="en-US" sz="1800" dirty="0"/>
          </a:p>
          <a:p>
            <a:pPr marL="0" indent="0">
              <a:lnSpc>
                <a:spcPct val="90000"/>
              </a:lnSpc>
              <a:buNone/>
            </a:pPr>
            <a:r>
              <a:rPr lang="en-US" altLang="en-US" sz="1800" b="1" dirty="0"/>
              <a:t>How do you find a mentor?</a:t>
            </a:r>
          </a:p>
          <a:p>
            <a:pPr lvl="1">
              <a:lnSpc>
                <a:spcPct val="90000"/>
              </a:lnSpc>
              <a:buFont typeface="Arial" panose="020B0604020202020204" pitchFamily="34" charset="0"/>
              <a:buChar char="•"/>
            </a:pPr>
            <a:r>
              <a:rPr lang="en-US" altLang="en-US" sz="1800" dirty="0"/>
              <a:t>Seek one out</a:t>
            </a:r>
          </a:p>
          <a:p>
            <a:pPr lvl="1">
              <a:lnSpc>
                <a:spcPct val="90000"/>
              </a:lnSpc>
              <a:buFont typeface="Arial" panose="020B0604020202020204" pitchFamily="34" charset="0"/>
              <a:buChar char="•"/>
            </a:pPr>
            <a:r>
              <a:rPr lang="en-US" altLang="en-US" sz="1800" dirty="0"/>
              <a:t>You may be </a:t>
            </a:r>
            <a:r>
              <a:rPr lang="en-US" altLang="en-US" sz="1800" b="1" dirty="0">
                <a:solidFill>
                  <a:srgbClr val="FF0000"/>
                </a:solidFill>
              </a:rPr>
              <a:t>sought</a:t>
            </a:r>
            <a:r>
              <a:rPr lang="en-US" altLang="en-US" sz="1800" dirty="0"/>
              <a:t> out</a:t>
            </a:r>
          </a:p>
          <a:p>
            <a:pPr lvl="1">
              <a:lnSpc>
                <a:spcPct val="90000"/>
              </a:lnSpc>
              <a:buFont typeface="Arial" panose="020B0604020202020204" pitchFamily="34" charset="0"/>
              <a:buChar char="•"/>
            </a:pPr>
            <a:r>
              <a:rPr lang="en-US" altLang="en-US" sz="1800" dirty="0"/>
              <a:t>Formal company program</a:t>
            </a:r>
          </a:p>
          <a:p>
            <a:pPr marL="457200" lvl="1" indent="0">
              <a:lnSpc>
                <a:spcPct val="90000"/>
              </a:lnSpc>
              <a:buNone/>
            </a:pPr>
            <a:endParaRPr lang="en-US" altLang="en-US" sz="1800" dirty="0"/>
          </a:p>
          <a:p>
            <a:pPr marL="0" indent="0">
              <a:lnSpc>
                <a:spcPct val="90000"/>
              </a:lnSpc>
              <a:buNone/>
            </a:pPr>
            <a:r>
              <a:rPr lang="en-US" altLang="en-US" sz="1800" b="1" dirty="0"/>
              <a:t>How is mentoring achieved?</a:t>
            </a:r>
          </a:p>
          <a:p>
            <a:pPr lvl="1">
              <a:lnSpc>
                <a:spcPct val="90000"/>
              </a:lnSpc>
              <a:buFont typeface="Arial" panose="020B0604020202020204" pitchFamily="34" charset="0"/>
              <a:buChar char="•"/>
            </a:pPr>
            <a:r>
              <a:rPr lang="en-US" altLang="en-US" sz="1800" dirty="0"/>
              <a:t>Advise</a:t>
            </a:r>
          </a:p>
          <a:p>
            <a:pPr lvl="1">
              <a:lnSpc>
                <a:spcPct val="90000"/>
              </a:lnSpc>
              <a:buFont typeface="Arial" panose="020B0604020202020204" pitchFamily="34" charset="0"/>
              <a:buChar char="•"/>
            </a:pPr>
            <a:r>
              <a:rPr lang="en-US" altLang="en-US" sz="1800" dirty="0"/>
              <a:t>Coach</a:t>
            </a:r>
          </a:p>
          <a:p>
            <a:pPr lvl="1">
              <a:lnSpc>
                <a:spcPct val="90000"/>
              </a:lnSpc>
              <a:buFont typeface="Arial" panose="020B0604020202020204" pitchFamily="34" charset="0"/>
              <a:buChar char="•"/>
            </a:pPr>
            <a:r>
              <a:rPr lang="en-US" altLang="en-US" sz="1800" dirty="0"/>
              <a:t>Encourage</a:t>
            </a:r>
          </a:p>
          <a:p>
            <a:pPr marL="457200" lvl="1" indent="0">
              <a:lnSpc>
                <a:spcPct val="90000"/>
              </a:lnSpc>
              <a:buNone/>
            </a:pPr>
            <a:endParaRPr lang="en-US" altLang="en-US" sz="1800" dirty="0"/>
          </a:p>
        </p:txBody>
      </p:sp>
      <p:sp>
        <p:nvSpPr>
          <p:cNvPr id="3" name="TextBox 2">
            <a:extLst>
              <a:ext uri="{FF2B5EF4-FFF2-40B4-BE49-F238E27FC236}">
                <a16:creationId xmlns:a16="http://schemas.microsoft.com/office/drawing/2014/main" id="{B6B8486F-6096-0A47-B423-0DA1EF239703}"/>
              </a:ext>
            </a:extLst>
          </p:cNvPr>
          <p:cNvSpPr txBox="1"/>
          <p:nvPr/>
        </p:nvSpPr>
        <p:spPr>
          <a:xfrm>
            <a:off x="3380744" y="942163"/>
            <a:ext cx="7578804" cy="867930"/>
          </a:xfrm>
          <a:prstGeom prst="rect">
            <a:avLst/>
          </a:prstGeom>
          <a:noFill/>
        </p:spPr>
        <p:txBody>
          <a:bodyPr wrap="square" rtlCol="0">
            <a:spAutoFit/>
          </a:bodyPr>
          <a:lstStyle/>
          <a:p>
            <a:pPr>
              <a:lnSpc>
                <a:spcPct val="90000"/>
              </a:lnSpc>
            </a:pPr>
            <a:r>
              <a:rPr lang="en-US" altLang="en-US" b="1" dirty="0">
                <a:solidFill>
                  <a:srgbClr val="FF0000"/>
                </a:solidFill>
              </a:rPr>
              <a:t>A senior person in the organization who guides your career</a:t>
            </a:r>
          </a:p>
          <a:p>
            <a:pPr>
              <a:lnSpc>
                <a:spcPct val="90000"/>
              </a:lnSpc>
            </a:pPr>
            <a:r>
              <a:rPr lang="en-US" altLang="en-US" b="1" dirty="0">
                <a:solidFill>
                  <a:srgbClr val="FF0000"/>
                </a:solidFill>
              </a:rPr>
              <a:t>Executives who coach, advise, and encourage individuals of lesser rank</a:t>
            </a:r>
            <a:endParaRPr lang="en-US" altLang="en-US" dirty="0"/>
          </a:p>
          <a:p>
            <a:endParaRPr lang="en-US" dirty="0"/>
          </a:p>
        </p:txBody>
      </p:sp>
    </p:spTree>
    <p:extLst>
      <p:ext uri="{BB962C8B-B14F-4D97-AF65-F5344CB8AC3E}">
        <p14:creationId xmlns:p14="http://schemas.microsoft.com/office/powerpoint/2010/main" val="1769196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0"/>
            <a:ext cx="11582400" cy="1143000"/>
          </a:xfrm>
        </p:spPr>
        <p:txBody>
          <a:bodyPr>
            <a:normAutofit/>
          </a:bodyPr>
          <a:lstStyle/>
          <a:p>
            <a:r>
              <a:rPr lang="en-GB" dirty="0"/>
              <a:t>Succession Planning</a:t>
            </a:r>
          </a:p>
        </p:txBody>
      </p:sp>
      <p:sp>
        <p:nvSpPr>
          <p:cNvPr id="5" name="Rectangle 5" descr="Rectangle: Click to edit Master text styles&#13;&#10;Second level&#13;&#10;Third level&#13;&#10;Fourth level&#13;&#10;Fifth level">
            <a:extLst>
              <a:ext uri="{FF2B5EF4-FFF2-40B4-BE49-F238E27FC236}">
                <a16:creationId xmlns:a16="http://schemas.microsoft.com/office/drawing/2014/main" id="{080D226B-2A8C-F440-8AE5-3F47891B8413}"/>
              </a:ext>
            </a:extLst>
          </p:cNvPr>
          <p:cNvSpPr txBox="1">
            <a:spLocks noChangeArrowheads="1"/>
          </p:cNvSpPr>
          <p:nvPr/>
        </p:nvSpPr>
        <p:spPr>
          <a:xfrm>
            <a:off x="685800" y="1415143"/>
            <a:ext cx="111633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dirty="0"/>
              <a:t>Determine possible successors</a:t>
            </a:r>
          </a:p>
          <a:p>
            <a:pPr>
              <a:lnSpc>
                <a:spcPct val="90000"/>
              </a:lnSpc>
            </a:pPr>
            <a:r>
              <a:rPr lang="en-US" altLang="en-US" dirty="0"/>
              <a:t>Job analysis of key jobs job progressions, as they may exist in future</a:t>
            </a:r>
          </a:p>
          <a:p>
            <a:pPr>
              <a:lnSpc>
                <a:spcPct val="90000"/>
              </a:lnSpc>
            </a:pPr>
            <a:r>
              <a:rPr lang="en-US" altLang="en-US" dirty="0"/>
              <a:t>Appraise employees’ performance to determine gaps</a:t>
            </a:r>
          </a:p>
          <a:p>
            <a:pPr>
              <a:lnSpc>
                <a:spcPct val="90000"/>
              </a:lnSpc>
            </a:pPr>
            <a:r>
              <a:rPr lang="en-US" altLang="en-US" dirty="0"/>
              <a:t>Training and development to close gaps</a:t>
            </a:r>
          </a:p>
          <a:p>
            <a:pPr>
              <a:lnSpc>
                <a:spcPct val="90000"/>
              </a:lnSpc>
            </a:pPr>
            <a:r>
              <a:rPr lang="en-US" altLang="en-US" dirty="0"/>
              <a:t>Progression through career ladder</a:t>
            </a:r>
          </a:p>
          <a:p>
            <a:pPr>
              <a:lnSpc>
                <a:spcPct val="90000"/>
              </a:lnSpc>
            </a:pPr>
            <a:r>
              <a:rPr lang="en-US" altLang="en-US" dirty="0"/>
              <a:t>Types of succession planning</a:t>
            </a:r>
          </a:p>
        </p:txBody>
      </p:sp>
    </p:spTree>
    <p:extLst>
      <p:ext uri="{BB962C8B-B14F-4D97-AF65-F5344CB8AC3E}">
        <p14:creationId xmlns:p14="http://schemas.microsoft.com/office/powerpoint/2010/main" val="2002369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F5A3F-4BC5-2E44-AB36-81002A3D768C}"/>
              </a:ext>
            </a:extLst>
          </p:cNvPr>
          <p:cNvSpPr>
            <a:spLocks noGrp="1"/>
          </p:cNvSpPr>
          <p:nvPr>
            <p:ph type="title"/>
          </p:nvPr>
        </p:nvSpPr>
        <p:spPr>
          <a:xfrm>
            <a:off x="609599" y="34193"/>
            <a:ext cx="10972800" cy="1143000"/>
          </a:xfrm>
        </p:spPr>
        <p:txBody>
          <a:bodyPr/>
          <a:lstStyle/>
          <a:p>
            <a:r>
              <a:rPr lang="en-US" dirty="0"/>
              <a:t>Stress</a:t>
            </a:r>
          </a:p>
        </p:txBody>
      </p:sp>
      <p:sp>
        <p:nvSpPr>
          <p:cNvPr id="4" name="Slide Number Placeholder 3">
            <a:extLst>
              <a:ext uri="{FF2B5EF4-FFF2-40B4-BE49-F238E27FC236}">
                <a16:creationId xmlns:a16="http://schemas.microsoft.com/office/drawing/2014/main" id="{FC38607F-FB0A-BB45-994A-3AA1EDB54AB9}"/>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Rectangle 3" descr="Rectangle: Click to edit Master text styles&#13;&#10;Second level&#13;&#10;Third level&#13;&#10;Fourth level&#13;&#10;Fifth level">
            <a:extLst>
              <a:ext uri="{FF2B5EF4-FFF2-40B4-BE49-F238E27FC236}">
                <a16:creationId xmlns:a16="http://schemas.microsoft.com/office/drawing/2014/main" id="{27E4A2FF-DF82-D44E-B472-C4369F60FD91}"/>
              </a:ext>
            </a:extLst>
          </p:cNvPr>
          <p:cNvSpPr txBox="1">
            <a:spLocks noChangeArrowheads="1"/>
          </p:cNvSpPr>
          <p:nvPr/>
        </p:nvSpPr>
        <p:spPr>
          <a:xfrm>
            <a:off x="1980648" y="2651718"/>
            <a:ext cx="4982817" cy="27034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en-US" sz="2000" dirty="0"/>
              <a:t>The response:</a:t>
            </a:r>
          </a:p>
          <a:p>
            <a:pPr lvl="1">
              <a:buFont typeface="Arial" panose="020B0604020202020204" pitchFamily="34" charset="0"/>
              <a:buChar char="•"/>
            </a:pPr>
            <a:r>
              <a:rPr lang="en-US" altLang="en-US" sz="2000" dirty="0"/>
              <a:t>Discomfort</a:t>
            </a:r>
          </a:p>
          <a:p>
            <a:pPr lvl="1">
              <a:buFont typeface="Arial" panose="020B0604020202020204" pitchFamily="34" charset="0"/>
              <a:buChar char="•"/>
            </a:pPr>
            <a:r>
              <a:rPr lang="en-US" altLang="en-US" sz="2000" dirty="0"/>
              <a:t>Anxiety</a:t>
            </a:r>
          </a:p>
          <a:p>
            <a:pPr lvl="1">
              <a:buFont typeface="Arial" panose="020B0604020202020204" pitchFamily="34" charset="0"/>
              <a:buChar char="•"/>
            </a:pPr>
            <a:r>
              <a:rPr lang="en-US" altLang="en-US" sz="2000" dirty="0"/>
              <a:t>Feelings of being overwhelmed</a:t>
            </a:r>
          </a:p>
          <a:p>
            <a:pPr lvl="1">
              <a:buFont typeface="Arial" panose="020B0604020202020204" pitchFamily="34" charset="0"/>
              <a:buChar char="•"/>
            </a:pPr>
            <a:r>
              <a:rPr lang="en-US" altLang="en-US" sz="2000" dirty="0"/>
              <a:t>Physical effects</a:t>
            </a:r>
          </a:p>
          <a:p>
            <a:pPr lvl="1">
              <a:buFont typeface="Arial" panose="020B0604020202020204" pitchFamily="34" charset="0"/>
              <a:buChar char="•"/>
            </a:pPr>
            <a:r>
              <a:rPr lang="en-US" altLang="en-US" sz="2000" dirty="0"/>
              <a:t>Withdrawal</a:t>
            </a:r>
          </a:p>
        </p:txBody>
      </p:sp>
      <p:pic>
        <p:nvPicPr>
          <p:cNvPr id="6" name="Picture 5">
            <a:extLst>
              <a:ext uri="{FF2B5EF4-FFF2-40B4-BE49-F238E27FC236}">
                <a16:creationId xmlns:a16="http://schemas.microsoft.com/office/drawing/2014/main" id="{84359FBD-9E97-4A40-963E-58C431204A94}"/>
              </a:ext>
            </a:extLst>
          </p:cNvPr>
          <p:cNvPicPr>
            <a:picLocks noChangeAspect="1"/>
          </p:cNvPicPr>
          <p:nvPr/>
        </p:nvPicPr>
        <p:blipFill>
          <a:blip r:embed="rId3"/>
          <a:stretch>
            <a:fillRect/>
          </a:stretch>
        </p:blipFill>
        <p:spPr>
          <a:xfrm>
            <a:off x="7964557" y="2651718"/>
            <a:ext cx="3850860" cy="2873334"/>
          </a:xfrm>
          <a:prstGeom prst="rect">
            <a:avLst/>
          </a:prstGeom>
        </p:spPr>
      </p:pic>
      <p:sp>
        <p:nvSpPr>
          <p:cNvPr id="7" name="Rectangle 3" descr="Rectangle: Click to edit Master text styles&#13;&#10;Second level&#13;&#10;Third level&#13;&#10;Fourth level&#13;&#10;Fifth level">
            <a:extLst>
              <a:ext uri="{FF2B5EF4-FFF2-40B4-BE49-F238E27FC236}">
                <a16:creationId xmlns:a16="http://schemas.microsoft.com/office/drawing/2014/main" id="{D457FB40-CE7B-CC4C-95E6-3B9C9D61410E}"/>
              </a:ext>
            </a:extLst>
          </p:cNvPr>
          <p:cNvSpPr txBox="1">
            <a:spLocks noChangeArrowheads="1"/>
          </p:cNvSpPr>
          <p:nvPr/>
        </p:nvSpPr>
        <p:spPr>
          <a:xfrm>
            <a:off x="1980648" y="1174746"/>
            <a:ext cx="8230703" cy="143634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en-US" sz="2400" b="1" dirty="0">
                <a:solidFill>
                  <a:srgbClr val="FF0000"/>
                </a:solidFill>
              </a:rPr>
              <a:t>A physiological and emotional response to stimuli that place physical or psychological demands on an individual</a:t>
            </a:r>
            <a:br>
              <a:rPr lang="en-US" altLang="en-US" sz="2000" dirty="0"/>
            </a:br>
            <a:br>
              <a:rPr lang="en-US" altLang="en-US" sz="2000" dirty="0"/>
            </a:br>
            <a:endParaRPr lang="en-US" altLang="en-US" sz="2000" dirty="0"/>
          </a:p>
        </p:txBody>
      </p:sp>
    </p:spTree>
    <p:extLst>
      <p:ext uri="{BB962C8B-B14F-4D97-AF65-F5344CB8AC3E}">
        <p14:creationId xmlns:p14="http://schemas.microsoft.com/office/powerpoint/2010/main" val="3527314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2D841-5EAD-424D-AF72-B7CD3DE04118}"/>
              </a:ext>
            </a:extLst>
          </p:cNvPr>
          <p:cNvSpPr>
            <a:spLocks noGrp="1"/>
          </p:cNvSpPr>
          <p:nvPr>
            <p:ph type="title"/>
          </p:nvPr>
        </p:nvSpPr>
        <p:spPr/>
        <p:txBody>
          <a:bodyPr>
            <a:normAutofit/>
          </a:bodyPr>
          <a:lstStyle/>
          <a:p>
            <a:r>
              <a:rPr lang="en-US" sz="2400" dirty="0"/>
              <a:t>Reducing/Managing Stress</a:t>
            </a:r>
          </a:p>
        </p:txBody>
      </p:sp>
      <p:sp>
        <p:nvSpPr>
          <p:cNvPr id="4" name="Slide Number Placeholder 3">
            <a:extLst>
              <a:ext uri="{FF2B5EF4-FFF2-40B4-BE49-F238E27FC236}">
                <a16:creationId xmlns:a16="http://schemas.microsoft.com/office/drawing/2014/main" id="{C1210A54-5CE6-FF43-9FE4-D57824658561}"/>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Rectangle 3" descr="Rectangle: Click to edit Master text styles&#13;&#10;Second level&#13;&#10;Third level&#13;&#10;Fourth level&#13;&#10;Fifth level">
            <a:extLst>
              <a:ext uri="{FF2B5EF4-FFF2-40B4-BE49-F238E27FC236}">
                <a16:creationId xmlns:a16="http://schemas.microsoft.com/office/drawing/2014/main" id="{F9A9D074-F87E-0A40-BAB3-B91BF944015B}"/>
              </a:ext>
            </a:extLst>
          </p:cNvPr>
          <p:cNvSpPr txBox="1">
            <a:spLocks noChangeArrowheads="1"/>
          </p:cNvSpPr>
          <p:nvPr/>
        </p:nvSpPr>
        <p:spPr>
          <a:xfrm>
            <a:off x="609600" y="1467678"/>
            <a:ext cx="5403575" cy="24284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en-US" sz="1800" b="1" dirty="0"/>
              <a:t>Reducing Stress</a:t>
            </a:r>
            <a:br>
              <a:rPr lang="en-US" altLang="en-US" sz="1800" dirty="0"/>
            </a:br>
            <a:endParaRPr lang="en-US" altLang="en-US" sz="1800" dirty="0"/>
          </a:p>
          <a:p>
            <a:r>
              <a:rPr lang="en-US" altLang="en-US" sz="1800" dirty="0"/>
              <a:t>Redesign jobs or the workplace</a:t>
            </a:r>
          </a:p>
          <a:p>
            <a:r>
              <a:rPr lang="en-US" altLang="en-US" sz="1800" dirty="0"/>
              <a:t>Provide information</a:t>
            </a:r>
          </a:p>
          <a:p>
            <a:pPr lvl="1">
              <a:buFont typeface="Arial" panose="020B0604020202020204" pitchFamily="34" charset="0"/>
              <a:buChar char="•"/>
            </a:pPr>
            <a:r>
              <a:rPr lang="en-US" altLang="en-US" sz="1800" dirty="0"/>
              <a:t>Reduce task demands</a:t>
            </a:r>
          </a:p>
          <a:p>
            <a:pPr lvl="1">
              <a:buFont typeface="Arial" panose="020B0604020202020204" pitchFamily="34" charset="0"/>
              <a:buChar char="•"/>
            </a:pPr>
            <a:r>
              <a:rPr lang="en-US" altLang="en-US" sz="1800" dirty="0"/>
              <a:t>Reduce role ambiguity</a:t>
            </a:r>
          </a:p>
          <a:p>
            <a:r>
              <a:rPr lang="en-US" altLang="en-US" sz="1800" dirty="0"/>
              <a:t>Reduce commitments</a:t>
            </a:r>
          </a:p>
        </p:txBody>
      </p:sp>
      <p:sp>
        <p:nvSpPr>
          <p:cNvPr id="6" name="Rectangle 3" descr="Rectangle: Click to edit Master text styles&#13;&#10;Second level&#13;&#10;Third level&#13;&#10;Fourth level&#13;&#10;Fifth level">
            <a:extLst>
              <a:ext uri="{FF2B5EF4-FFF2-40B4-BE49-F238E27FC236}">
                <a16:creationId xmlns:a16="http://schemas.microsoft.com/office/drawing/2014/main" id="{584E77F5-C02F-4543-8810-CF6FAC55C820}"/>
              </a:ext>
            </a:extLst>
          </p:cNvPr>
          <p:cNvSpPr txBox="1">
            <a:spLocks noChangeArrowheads="1"/>
          </p:cNvSpPr>
          <p:nvPr/>
        </p:nvSpPr>
        <p:spPr>
          <a:xfrm>
            <a:off x="5274364" y="1467678"/>
            <a:ext cx="5234609" cy="360652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US" altLang="en-US" sz="1800" b="1" dirty="0"/>
              <a:t>Managing Stress</a:t>
            </a:r>
          </a:p>
          <a:p>
            <a:pPr marL="0" indent="0">
              <a:lnSpc>
                <a:spcPct val="90000"/>
              </a:lnSpc>
              <a:buNone/>
            </a:pPr>
            <a:endParaRPr lang="en-US" altLang="en-US" sz="1800" dirty="0"/>
          </a:p>
          <a:p>
            <a:pPr>
              <a:lnSpc>
                <a:spcPct val="90000"/>
              </a:lnSpc>
            </a:pPr>
            <a:r>
              <a:rPr lang="en-US" altLang="en-US" sz="1800" dirty="0"/>
              <a:t>Social support</a:t>
            </a:r>
          </a:p>
          <a:p>
            <a:pPr lvl="1">
              <a:lnSpc>
                <a:spcPct val="90000"/>
              </a:lnSpc>
              <a:buFont typeface="Arial" panose="020B0604020202020204" pitchFamily="34" charset="0"/>
              <a:buChar char="•"/>
            </a:pPr>
            <a:r>
              <a:rPr lang="en-US" altLang="en-US" sz="1800" dirty="0"/>
              <a:t>Family</a:t>
            </a:r>
          </a:p>
          <a:p>
            <a:pPr lvl="1">
              <a:lnSpc>
                <a:spcPct val="90000"/>
              </a:lnSpc>
              <a:buFont typeface="Arial" panose="020B0604020202020204" pitchFamily="34" charset="0"/>
              <a:buChar char="•"/>
            </a:pPr>
            <a:r>
              <a:rPr lang="en-US" altLang="en-US" sz="1800" dirty="0"/>
              <a:t>Friends</a:t>
            </a:r>
          </a:p>
          <a:p>
            <a:pPr lvl="1">
              <a:lnSpc>
                <a:spcPct val="90000"/>
              </a:lnSpc>
              <a:buFont typeface="Arial" panose="020B0604020202020204" pitchFamily="34" charset="0"/>
              <a:buChar char="•"/>
            </a:pPr>
            <a:r>
              <a:rPr lang="en-US" altLang="en-US" sz="1800" dirty="0"/>
              <a:t>Support groups</a:t>
            </a:r>
          </a:p>
          <a:p>
            <a:pPr>
              <a:lnSpc>
                <a:spcPct val="90000"/>
              </a:lnSpc>
            </a:pPr>
            <a:r>
              <a:rPr lang="en-US" altLang="en-US" sz="1800" dirty="0"/>
              <a:t>Calming activities</a:t>
            </a:r>
          </a:p>
          <a:p>
            <a:pPr lvl="1">
              <a:lnSpc>
                <a:spcPct val="90000"/>
              </a:lnSpc>
              <a:buFont typeface="Arial" panose="020B0604020202020204" pitchFamily="34" charset="0"/>
              <a:buChar char="•"/>
            </a:pPr>
            <a:r>
              <a:rPr lang="en-US" altLang="en-US" sz="1800" dirty="0"/>
              <a:t>Yoga, meditation or prayer</a:t>
            </a:r>
          </a:p>
          <a:p>
            <a:pPr lvl="1">
              <a:lnSpc>
                <a:spcPct val="90000"/>
              </a:lnSpc>
              <a:buFont typeface="Arial" panose="020B0604020202020204" pitchFamily="34" charset="0"/>
              <a:buChar char="•"/>
            </a:pPr>
            <a:r>
              <a:rPr lang="en-US" altLang="en-US" sz="1800" dirty="0"/>
              <a:t>Exercise</a:t>
            </a:r>
          </a:p>
          <a:p>
            <a:pPr>
              <a:lnSpc>
                <a:spcPct val="90000"/>
              </a:lnSpc>
            </a:pPr>
            <a:r>
              <a:rPr lang="en-US" altLang="en-US" sz="1800" dirty="0"/>
              <a:t>Unhealthy coping mechanisms</a:t>
            </a:r>
          </a:p>
          <a:p>
            <a:pPr lvl="1">
              <a:lnSpc>
                <a:spcPct val="90000"/>
              </a:lnSpc>
              <a:buFont typeface="Arial" panose="020B0604020202020204" pitchFamily="34" charset="0"/>
              <a:buChar char="•"/>
            </a:pPr>
            <a:r>
              <a:rPr lang="en-US" altLang="en-US" sz="1800" dirty="0"/>
              <a:t>Food</a:t>
            </a:r>
          </a:p>
          <a:p>
            <a:pPr lvl="1">
              <a:lnSpc>
                <a:spcPct val="90000"/>
              </a:lnSpc>
              <a:buFont typeface="Arial" panose="020B0604020202020204" pitchFamily="34" charset="0"/>
              <a:buChar char="•"/>
            </a:pPr>
            <a:r>
              <a:rPr lang="en-US" altLang="en-US" sz="1800" dirty="0"/>
              <a:t>Alcohol or medications</a:t>
            </a:r>
          </a:p>
        </p:txBody>
      </p:sp>
    </p:spTree>
    <p:extLst>
      <p:ext uri="{BB962C8B-B14F-4D97-AF65-F5344CB8AC3E}">
        <p14:creationId xmlns:p14="http://schemas.microsoft.com/office/powerpoint/2010/main" val="24884775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1D545-0280-9C48-A3E5-EEAFA5CAEF57}"/>
              </a:ext>
            </a:extLst>
          </p:cNvPr>
          <p:cNvSpPr>
            <a:spLocks noGrp="1"/>
          </p:cNvSpPr>
          <p:nvPr>
            <p:ph type="title"/>
          </p:nvPr>
        </p:nvSpPr>
        <p:spPr/>
        <p:txBody>
          <a:bodyPr>
            <a:normAutofit/>
          </a:bodyPr>
          <a:lstStyle/>
          <a:p>
            <a:r>
              <a:rPr lang="en-US" sz="2400" dirty="0"/>
              <a:t>Successful Career Management</a:t>
            </a:r>
          </a:p>
        </p:txBody>
      </p:sp>
      <p:sp>
        <p:nvSpPr>
          <p:cNvPr id="3" name="Content Placeholder 2">
            <a:extLst>
              <a:ext uri="{FF2B5EF4-FFF2-40B4-BE49-F238E27FC236}">
                <a16:creationId xmlns:a16="http://schemas.microsoft.com/office/drawing/2014/main" id="{08D1C3FD-D569-7540-8C63-6043B12B8D39}"/>
              </a:ext>
            </a:extLst>
          </p:cNvPr>
          <p:cNvSpPr>
            <a:spLocks noGrp="1"/>
          </p:cNvSpPr>
          <p:nvPr>
            <p:ph idx="1"/>
          </p:nvPr>
        </p:nvSpPr>
        <p:spPr>
          <a:xfrm>
            <a:off x="609600" y="1174746"/>
            <a:ext cx="5685183" cy="2879034"/>
          </a:xfrm>
        </p:spPr>
        <p:txBody>
          <a:bodyPr>
            <a:normAutofit/>
          </a:bodyPr>
          <a:lstStyle/>
          <a:p>
            <a:r>
              <a:rPr lang="en-US" altLang="en-US" sz="1800" dirty="0"/>
              <a:t>Develop a positive attitude</a:t>
            </a:r>
          </a:p>
          <a:p>
            <a:r>
              <a:rPr lang="en-US" altLang="en-US" sz="1800" dirty="0"/>
              <a:t>Take responsibility for your own career.</a:t>
            </a:r>
          </a:p>
          <a:p>
            <a:r>
              <a:rPr lang="en-US" altLang="en-US" sz="1800" dirty="0"/>
              <a:t>Establish goals.</a:t>
            </a:r>
          </a:p>
          <a:p>
            <a:r>
              <a:rPr lang="en-US" altLang="en-US" sz="1800" dirty="0"/>
              <a:t>Be aware of success factors.</a:t>
            </a:r>
          </a:p>
          <a:p>
            <a:r>
              <a:rPr lang="en-US" altLang="en-US" sz="1800" dirty="0"/>
              <a:t>Present yourself in a positive manner.</a:t>
            </a:r>
          </a:p>
          <a:p>
            <a:r>
              <a:rPr lang="en-US" altLang="en-US" sz="1800" dirty="0"/>
              <a:t>Be in the right place at the right time.</a:t>
            </a:r>
          </a:p>
          <a:p>
            <a:r>
              <a:rPr lang="en-US" altLang="en-US" sz="1800" dirty="0"/>
              <a:t>Establish a relationship with a mentor or guide.</a:t>
            </a:r>
          </a:p>
          <a:p>
            <a:r>
              <a:rPr lang="en-US" altLang="en-US" sz="1800" dirty="0"/>
              <a:t>Adopt the mind-set of your superiors.</a:t>
            </a:r>
          </a:p>
          <a:p>
            <a:endParaRPr lang="en-US" dirty="0"/>
          </a:p>
        </p:txBody>
      </p:sp>
      <p:sp>
        <p:nvSpPr>
          <p:cNvPr id="4" name="Slide Number Placeholder 3">
            <a:extLst>
              <a:ext uri="{FF2B5EF4-FFF2-40B4-BE49-F238E27FC236}">
                <a16:creationId xmlns:a16="http://schemas.microsoft.com/office/drawing/2014/main" id="{CF47E279-3573-6149-919C-FB8E6D8DC8BB}"/>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TextBox 4">
            <a:extLst>
              <a:ext uri="{FF2B5EF4-FFF2-40B4-BE49-F238E27FC236}">
                <a16:creationId xmlns:a16="http://schemas.microsoft.com/office/drawing/2014/main" id="{599169C9-B88B-2141-95C2-15050E25032E}"/>
              </a:ext>
            </a:extLst>
          </p:cNvPr>
          <p:cNvSpPr txBox="1"/>
          <p:nvPr/>
        </p:nvSpPr>
        <p:spPr>
          <a:xfrm>
            <a:off x="6904384" y="3368604"/>
            <a:ext cx="4980851" cy="307777"/>
          </a:xfrm>
          <a:prstGeom prst="rect">
            <a:avLst/>
          </a:prstGeom>
          <a:noFill/>
        </p:spPr>
        <p:txBody>
          <a:bodyPr wrap="none" rtlCol="0">
            <a:spAutoFit/>
          </a:bodyPr>
          <a:lstStyle/>
          <a:p>
            <a:r>
              <a:rPr lang="en-GB" sz="1400" i="1" dirty="0"/>
              <a:t>(7 skills for a successful management career | </a:t>
            </a:r>
            <a:r>
              <a:rPr lang="en-GB" sz="1400" i="1" dirty="0" err="1"/>
              <a:t>Prospects.ac.uk</a:t>
            </a:r>
            <a:r>
              <a:rPr lang="en-GB" sz="1400" i="1" dirty="0"/>
              <a:t>, 2020)</a:t>
            </a:r>
            <a:endParaRPr lang="en-US" sz="1400" i="1" dirty="0"/>
          </a:p>
        </p:txBody>
      </p:sp>
      <p:sp>
        <p:nvSpPr>
          <p:cNvPr id="6" name="TextBox 5">
            <a:extLst>
              <a:ext uri="{FF2B5EF4-FFF2-40B4-BE49-F238E27FC236}">
                <a16:creationId xmlns:a16="http://schemas.microsoft.com/office/drawing/2014/main" id="{ACC43B62-02AA-0243-9206-D9D383A65403}"/>
              </a:ext>
            </a:extLst>
          </p:cNvPr>
          <p:cNvSpPr txBox="1"/>
          <p:nvPr/>
        </p:nvSpPr>
        <p:spPr>
          <a:xfrm>
            <a:off x="6612834" y="1192536"/>
            <a:ext cx="4169731" cy="2585323"/>
          </a:xfrm>
          <a:prstGeom prst="rect">
            <a:avLst/>
          </a:prstGeom>
          <a:noFill/>
        </p:spPr>
        <p:txBody>
          <a:bodyPr wrap="none" rtlCol="0">
            <a:spAutoFit/>
          </a:bodyPr>
          <a:lstStyle/>
          <a:p>
            <a:pPr marL="285750" indent="-285750">
              <a:buFont typeface="Arial" panose="020B0604020202020204" pitchFamily="34" charset="0"/>
              <a:buChar char="•"/>
            </a:pPr>
            <a:r>
              <a:rPr lang="en-US" dirty="0"/>
              <a:t>Interpersonal Skills</a:t>
            </a:r>
          </a:p>
          <a:p>
            <a:pPr marL="285750" indent="-285750">
              <a:buFont typeface="Arial" panose="020B0604020202020204" pitchFamily="34" charset="0"/>
              <a:buChar char="•"/>
            </a:pPr>
            <a:r>
              <a:rPr lang="en-US" dirty="0"/>
              <a:t>Communication and Motivations</a:t>
            </a:r>
          </a:p>
          <a:p>
            <a:pPr marL="285750" indent="-285750">
              <a:buFont typeface="Arial" panose="020B0604020202020204" pitchFamily="34" charset="0"/>
              <a:buChar char="•"/>
            </a:pPr>
            <a:r>
              <a:rPr lang="en-US" dirty="0" err="1"/>
              <a:t>Organisation</a:t>
            </a:r>
            <a:r>
              <a:rPr lang="en-US" dirty="0"/>
              <a:t> and Delegation</a:t>
            </a:r>
          </a:p>
          <a:p>
            <a:pPr marL="285750" indent="-285750">
              <a:buFont typeface="Arial" panose="020B0604020202020204" pitchFamily="34" charset="0"/>
              <a:buChar char="•"/>
            </a:pPr>
            <a:r>
              <a:rPr lang="en-US" dirty="0"/>
              <a:t>Forward Planning &amp; Strategic Thinking</a:t>
            </a:r>
          </a:p>
          <a:p>
            <a:pPr marL="285750" indent="-285750">
              <a:buFont typeface="Arial" panose="020B0604020202020204" pitchFamily="34" charset="0"/>
              <a:buChar char="•"/>
            </a:pPr>
            <a:r>
              <a:rPr lang="en-US" dirty="0"/>
              <a:t>Problem Solving &amp; Decision Making</a:t>
            </a:r>
          </a:p>
          <a:p>
            <a:pPr marL="285750" indent="-285750">
              <a:buFont typeface="Arial" panose="020B0604020202020204" pitchFamily="34" charset="0"/>
              <a:buChar char="•"/>
            </a:pPr>
            <a:r>
              <a:rPr lang="en-US" dirty="0"/>
              <a:t>Commercial Awareness</a:t>
            </a:r>
          </a:p>
          <a:p>
            <a:pPr marL="285750" indent="-285750">
              <a:buFont typeface="Arial" panose="020B0604020202020204" pitchFamily="34" charset="0"/>
              <a:buChar char="•"/>
            </a:pPr>
            <a:r>
              <a:rPr lang="en-US" dirty="0"/>
              <a:t>Mentoring</a:t>
            </a:r>
          </a:p>
          <a:p>
            <a:endParaRPr lang="en-US" dirty="0"/>
          </a:p>
          <a:p>
            <a:endParaRPr lang="en-US" dirty="0"/>
          </a:p>
        </p:txBody>
      </p:sp>
    </p:spTree>
    <p:extLst>
      <p:ext uri="{BB962C8B-B14F-4D97-AF65-F5344CB8AC3E}">
        <p14:creationId xmlns:p14="http://schemas.microsoft.com/office/powerpoint/2010/main" val="2196987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3 – </a:t>
            </a:r>
            <a:r>
              <a:rPr lang="en-GB" dirty="0"/>
              <a:t>Career Development &amp; </a:t>
            </a:r>
            <a:br>
              <a:rPr lang="en-GB" dirty="0"/>
            </a:br>
            <a:r>
              <a:rPr lang="en-GB" dirty="0"/>
              <a:t>Succession Planning </a:t>
            </a:r>
            <a:endParaRPr lang="en-GB" altLang="en-US"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1"/>
            <a:ext cx="10896600" cy="2540351"/>
          </a:xfrm>
        </p:spPr>
        <p:txBody>
          <a:bodyPr>
            <a:normAutofit/>
          </a:bodyPr>
          <a:lstStyle/>
          <a:p>
            <a:pPr marL="0" indent="0">
              <a:buNone/>
            </a:pPr>
            <a:r>
              <a:rPr lang="en-GB" dirty="0"/>
              <a:t>Review:</a:t>
            </a:r>
            <a:br>
              <a:rPr lang="en-GB" dirty="0"/>
            </a:br>
            <a:endParaRPr lang="en-GB" dirty="0"/>
          </a:p>
          <a:p>
            <a:r>
              <a:rPr lang="en-GB" dirty="0"/>
              <a:t>Managing career development of people.</a:t>
            </a:r>
          </a:p>
          <a:p>
            <a:r>
              <a:rPr lang="en-GB" dirty="0"/>
              <a:t>Managing performance and succession planning.</a:t>
            </a:r>
          </a:p>
        </p:txBody>
      </p:sp>
    </p:spTree>
    <p:extLst>
      <p:ext uri="{BB962C8B-B14F-4D97-AF65-F5344CB8AC3E}">
        <p14:creationId xmlns:p14="http://schemas.microsoft.com/office/powerpoint/2010/main" val="2237934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Session 1 – Managing Expectations</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Homework</a:t>
            </a:r>
            <a:endParaRPr lang="en-US" sz="20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3917032"/>
          </a:xfrm>
        </p:spPr>
        <p:txBody>
          <a:bodyPr/>
          <a:lstStyle/>
          <a:p>
            <a:pPr marL="0" indent="0">
              <a:buNone/>
            </a:pPr>
            <a:r>
              <a:rPr lang="en-GB" sz="1800" dirty="0"/>
              <a:t>Critically assess the potential benefits to the organisation of developing individuals in the workplace</a:t>
            </a:r>
            <a:endParaRPr lang="en-US" sz="1800" dirty="0"/>
          </a:p>
          <a:p>
            <a:pPr marL="0" indent="0">
              <a:buNone/>
            </a:pPr>
            <a:endParaRPr lang="en-US" sz="1800" dirty="0"/>
          </a:p>
          <a:p>
            <a:r>
              <a:rPr lang="en-US" sz="1800" dirty="0"/>
              <a:t>Define employee expectations &amp; how these are communicated by employees and employers</a:t>
            </a:r>
            <a:br>
              <a:rPr lang="en-US" sz="1800" dirty="0"/>
            </a:br>
            <a:endParaRPr lang="en-US" sz="1800" dirty="0"/>
          </a:p>
          <a:p>
            <a:r>
              <a:rPr lang="en-US" sz="1800" dirty="0"/>
              <a:t>How are these expectations managed</a:t>
            </a:r>
          </a:p>
          <a:p>
            <a:pPr lvl="1">
              <a:buFont typeface="Arial" panose="020B0604020202020204" pitchFamily="34" charset="0"/>
              <a:buChar char="•"/>
            </a:pPr>
            <a:r>
              <a:rPr lang="en-US" sz="1800" dirty="0"/>
              <a:t>Consider: (SMARTS) objectives </a:t>
            </a:r>
          </a:p>
          <a:p>
            <a:pPr lvl="1">
              <a:buFont typeface="Arial" panose="020B0604020202020204" pitchFamily="34" charset="0"/>
              <a:buChar char="•"/>
            </a:pPr>
            <a:r>
              <a:rPr lang="en-US" sz="1800" dirty="0"/>
              <a:t>PDP (Alternatives)</a:t>
            </a:r>
          </a:p>
          <a:p>
            <a:pPr lvl="1">
              <a:buFont typeface="Arial" panose="020B0604020202020204" pitchFamily="34" charset="0"/>
              <a:buChar char="•"/>
            </a:pPr>
            <a:r>
              <a:rPr lang="en-US" sz="1800" dirty="0"/>
              <a:t>GAP Analysis (Alternatives) </a:t>
            </a:r>
          </a:p>
          <a:p>
            <a:pPr lvl="1">
              <a:buFont typeface="Arial" panose="020B0604020202020204" pitchFamily="34" charset="0"/>
              <a:buChar char="•"/>
            </a:pPr>
            <a:r>
              <a:rPr lang="en-US" sz="1800" dirty="0"/>
              <a:t>What purpose do they serve employees/employers</a:t>
            </a:r>
            <a:br>
              <a:rPr lang="en-US" sz="1800" dirty="0"/>
            </a:br>
            <a:endParaRPr lang="en-US" sz="1800" dirty="0"/>
          </a:p>
          <a:p>
            <a:r>
              <a:rPr lang="en-US" sz="1800" dirty="0"/>
              <a:t>What benefits are these to invested parties</a:t>
            </a:r>
          </a:p>
          <a:p>
            <a:pPr lvl="1">
              <a:buFont typeface="Arial" panose="020B0604020202020204" pitchFamily="34" charset="0"/>
              <a:buChar char="•"/>
            </a:pPr>
            <a:r>
              <a:rPr lang="en-US" sz="1800" dirty="0"/>
              <a:t>Identify the benefits</a:t>
            </a:r>
            <a:endParaRPr lang="en-US" sz="1000"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7470461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mn-lt"/>
                <a:cs typeface="Arial" panose="020B0604020202020204" pitchFamily="34" charset="0"/>
              </a:rPr>
              <a:t>Additional Reading</a:t>
            </a:r>
            <a:endParaRPr lang="en-US" sz="2000" dirty="0">
              <a:latin typeface="+mn-lt"/>
            </a:endParaRPr>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3917032"/>
          </a:xfrm>
        </p:spPr>
        <p:txBody>
          <a:bodyPr>
            <a:normAutofit fontScale="92500" lnSpcReduction="10000"/>
          </a:bodyPr>
          <a:lstStyle/>
          <a:p>
            <a:pPr algn="just"/>
            <a:r>
              <a:rPr lang="en-US" altLang="en-US" sz="1600" dirty="0"/>
              <a:t>Britt, J.  (November 2003).  It's time to get serious about succession planning.  </a:t>
            </a:r>
            <a:r>
              <a:rPr lang="en-US" altLang="en-US" sz="1600" i="1" dirty="0" err="1"/>
              <a:t>HRMagazine</a:t>
            </a:r>
            <a:r>
              <a:rPr lang="en-US" altLang="en-US" sz="1600" dirty="0"/>
              <a:t>, pp. 12-13.</a:t>
            </a:r>
          </a:p>
          <a:p>
            <a:pPr algn="just"/>
            <a:r>
              <a:rPr lang="en-US" altLang="en-US" sz="1600" dirty="0"/>
              <a:t>Conger, J.A., &amp; Fulmer, R. M.  (December 2003).  Developing your leadership pipeline.  </a:t>
            </a:r>
            <a:r>
              <a:rPr lang="en-US" altLang="en-US" sz="1600" i="1" dirty="0"/>
              <a:t>Harvard Business Review</a:t>
            </a:r>
            <a:r>
              <a:rPr lang="en-US" altLang="en-US" sz="1600" dirty="0"/>
              <a:t>, pp. 76-84.</a:t>
            </a:r>
          </a:p>
          <a:p>
            <a:pPr algn="just"/>
            <a:r>
              <a:rPr lang="en-US" altLang="en-US" sz="1600" dirty="0"/>
              <a:t>DeLong, T. J., &amp; </a:t>
            </a:r>
            <a:r>
              <a:rPr lang="en-US" altLang="en-US" sz="1600" dirty="0" err="1"/>
              <a:t>Vijayaraghavan</a:t>
            </a:r>
            <a:r>
              <a:rPr lang="en-US" altLang="en-US" sz="1600" dirty="0"/>
              <a:t>, V.  (June 2003).  Let’s hear it for B players.  </a:t>
            </a:r>
            <a:r>
              <a:rPr lang="en-US" altLang="en-US" sz="1600" i="1" dirty="0"/>
              <a:t>Harvard Business Review</a:t>
            </a:r>
            <a:r>
              <a:rPr lang="en-US" altLang="en-US" sz="1600" dirty="0"/>
              <a:t>, pp. 96-102.</a:t>
            </a:r>
          </a:p>
          <a:p>
            <a:pPr algn="just"/>
            <a:r>
              <a:rPr lang="en-US" altLang="en-US" sz="1600" dirty="0" err="1"/>
              <a:t>Frase</a:t>
            </a:r>
            <a:r>
              <a:rPr lang="en-US" altLang="en-US" sz="1600" dirty="0"/>
              <a:t>-Blunt, M.  (November 2003).  Moving past “Mini-Me”. </a:t>
            </a:r>
            <a:r>
              <a:rPr lang="en-US" altLang="en-US" sz="1600" i="1" dirty="0"/>
              <a:t> </a:t>
            </a:r>
            <a:r>
              <a:rPr lang="en-US" altLang="en-US" sz="1600" i="1" dirty="0" err="1"/>
              <a:t>HRMagazine</a:t>
            </a:r>
            <a:r>
              <a:rPr lang="en-US" altLang="en-US" sz="1600" dirty="0"/>
              <a:t>, pp. 95-97.</a:t>
            </a:r>
          </a:p>
          <a:p>
            <a:pPr algn="just"/>
            <a:r>
              <a:rPr lang="en-US" altLang="en-US" sz="1600" dirty="0"/>
              <a:t>Griffin, N. S.  (March 2003)  Personalize your management development.  </a:t>
            </a:r>
            <a:r>
              <a:rPr lang="en-US" altLang="en-US" sz="1600" i="1" dirty="0"/>
              <a:t>Harvard Business Review</a:t>
            </a:r>
            <a:r>
              <a:rPr lang="en-US" altLang="en-US" sz="1600" dirty="0"/>
              <a:t>, pp. 113-119.</a:t>
            </a:r>
          </a:p>
          <a:p>
            <a:r>
              <a:rPr lang="en-US" altLang="en-US" sz="1600" dirty="0"/>
              <a:t>Hewlett, S. A.  (April 2002).  Executive women and the myth of having it all.  </a:t>
            </a:r>
            <a:r>
              <a:rPr lang="en-US" altLang="en-US" sz="1600" i="1" dirty="0"/>
              <a:t>Harvard Business Review</a:t>
            </a:r>
            <a:r>
              <a:rPr lang="en-US" altLang="en-US" sz="1600" dirty="0"/>
              <a:t>, pp. 66-73.</a:t>
            </a:r>
          </a:p>
          <a:p>
            <a:r>
              <a:rPr lang="en-US" altLang="en-US" sz="1600" dirty="0"/>
              <a:t>de </a:t>
            </a:r>
            <a:r>
              <a:rPr lang="en-US" altLang="en-US" sz="1600" dirty="0" err="1"/>
              <a:t>Janasz</a:t>
            </a:r>
            <a:r>
              <a:rPr lang="en-US" altLang="en-US" sz="1600" dirty="0"/>
              <a:t>, S. C., Sullivan, S. E., &amp; Whiting, V.  (2003).  Mentor networks and career success: Lessons for turbulent times.  </a:t>
            </a:r>
            <a:r>
              <a:rPr lang="en-US" altLang="en-US" sz="1600" i="1" dirty="0"/>
              <a:t>Academy of Management Executive</a:t>
            </a:r>
            <a:r>
              <a:rPr lang="en-US" altLang="en-US" sz="1600" dirty="0"/>
              <a:t>, 17(4), 78-91.</a:t>
            </a:r>
          </a:p>
          <a:p>
            <a:r>
              <a:rPr lang="en-US" altLang="en-US" sz="1600" dirty="0" err="1"/>
              <a:t>Lankau</a:t>
            </a:r>
            <a:r>
              <a:rPr lang="en-US" altLang="en-US" sz="1600" dirty="0"/>
              <a:t>, M. J., &amp; </a:t>
            </a:r>
            <a:r>
              <a:rPr lang="en-US" altLang="en-US" sz="1600" dirty="0" err="1"/>
              <a:t>Scandura</a:t>
            </a:r>
            <a:r>
              <a:rPr lang="en-US" altLang="en-US" sz="1600" dirty="0"/>
              <a:t>, T. A.  (An investigation of personal learning in mentoring relationships: Content, antecedents, and consequences.  Academy of Management Journal, 45(4), 779-790.</a:t>
            </a:r>
          </a:p>
          <a:p>
            <a:r>
              <a:rPr lang="en-US" altLang="en-US" sz="1600" dirty="0"/>
              <a:t>Wells, S. J.  (November 2003).  Who’s next?  </a:t>
            </a:r>
            <a:r>
              <a:rPr lang="en-US" altLang="en-US" sz="1600" i="1" dirty="0" err="1"/>
              <a:t>HRMagazine</a:t>
            </a:r>
            <a:r>
              <a:rPr lang="en-US" altLang="en-US" sz="1600" dirty="0"/>
              <a:t>, pp. 44-50.</a:t>
            </a:r>
          </a:p>
          <a:p>
            <a:r>
              <a:rPr lang="en-GB" sz="1600" dirty="0"/>
              <a:t>Greedy, E. (December 2019) HR happiness at risk because career development is lacking</a:t>
            </a:r>
          </a:p>
          <a:p>
            <a:r>
              <a:rPr lang="en-GB" sz="1600" dirty="0"/>
              <a:t>Livingstone, S. (March 19) Charity board volunteering as leadership development</a:t>
            </a:r>
            <a:endParaRPr lang="en-US" altLang="en-US" sz="1600" dirty="0"/>
          </a:p>
          <a:p>
            <a:r>
              <a:rPr lang="en-GB" sz="1600" dirty="0" err="1"/>
              <a:t>Prospects.ac.uk</a:t>
            </a:r>
            <a:r>
              <a:rPr lang="en-GB" sz="1600" dirty="0"/>
              <a:t>. 2020. </a:t>
            </a:r>
            <a:r>
              <a:rPr lang="en-GB" sz="1600" i="1" dirty="0"/>
              <a:t>7 Skills For A Successful Management Career | </a:t>
            </a:r>
            <a:r>
              <a:rPr lang="en-GB" sz="1600" i="1" dirty="0" err="1"/>
              <a:t>Prospects.Ac.Uk</a:t>
            </a:r>
            <a:r>
              <a:rPr lang="en-GB" sz="1600" dirty="0"/>
              <a:t>. [online] Available at: &lt;https://</a:t>
            </a:r>
            <a:r>
              <a:rPr lang="en-GB" sz="1600" dirty="0" err="1"/>
              <a:t>www.prospects.ac.uk</a:t>
            </a:r>
            <a:r>
              <a:rPr lang="en-GB" sz="1600" dirty="0"/>
              <a:t>/jobs-and-work-experience/job-sectors/business-consulting-and-management/7-skills-for-a-successful-management-career&gt; [Accessed 4 September 2020].</a:t>
            </a:r>
            <a:endParaRPr lang="en-US" altLang="en-US" sz="1600"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6973919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27964</TotalTime>
  <Words>5622</Words>
  <Application>Microsoft Macintosh PowerPoint</Application>
  <PresentationFormat>Widescreen</PresentationFormat>
  <Paragraphs>488</Paragraphs>
  <Slides>19</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BA Management Skills for the Workplace BMSK5002</vt:lpstr>
      <vt:lpstr>Session 3 – Career Development &amp;  Succession Planning </vt:lpstr>
      <vt:lpstr>Managing career development of people.</vt:lpstr>
      <vt:lpstr>Holland’s Model of Vocational Choice</vt:lpstr>
      <vt:lpstr>Edgar Schein's Career Anchors</vt:lpstr>
      <vt:lpstr>Career Choice</vt:lpstr>
      <vt:lpstr>Career Development</vt:lpstr>
      <vt:lpstr>Evaluating Employee Development Needs</vt:lpstr>
      <vt:lpstr>Career Development Model</vt:lpstr>
      <vt:lpstr>Matching Individual &amp; Organisational Needs</vt:lpstr>
      <vt:lpstr>Mentors</vt:lpstr>
      <vt:lpstr>Succession Planning</vt:lpstr>
      <vt:lpstr>Stress</vt:lpstr>
      <vt:lpstr>Reducing/Managing Stress</vt:lpstr>
      <vt:lpstr>Successful Career Management</vt:lpstr>
      <vt:lpstr>Session 3 – Career Development &amp;  Succession Planning </vt:lpstr>
      <vt:lpstr>Session 1 – Managing Expectations</vt:lpstr>
      <vt:lpstr>Homework</vt:lpstr>
      <vt:lpstr>Additional Reading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273</cp:revision>
  <dcterms:created xsi:type="dcterms:W3CDTF">2020-06-08T16:11:31Z</dcterms:created>
  <dcterms:modified xsi:type="dcterms:W3CDTF">2020-09-22T15:10:55Z</dcterms:modified>
</cp:coreProperties>
</file>