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av" ContentType="audio/wav"/>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85" r:id="rId3"/>
    <p:sldId id="286" r:id="rId4"/>
    <p:sldId id="287" r:id="rId5"/>
    <p:sldId id="283" r:id="rId6"/>
    <p:sldId id="282" r:id="rId7"/>
    <p:sldId id="266" r:id="rId8"/>
    <p:sldId id="267" r:id="rId9"/>
    <p:sldId id="268" r:id="rId10"/>
    <p:sldId id="269" r:id="rId11"/>
    <p:sldId id="270" r:id="rId12"/>
    <p:sldId id="271" r:id="rId13"/>
    <p:sldId id="272" r:id="rId14"/>
    <p:sldId id="273" r:id="rId15"/>
    <p:sldId id="274" r:id="rId16"/>
    <p:sldId id="280" r:id="rId17"/>
    <p:sldId id="275" r:id="rId18"/>
    <p:sldId id="276" r:id="rId19"/>
    <p:sldId id="277" r:id="rId20"/>
    <p:sldId id="278" r:id="rId21"/>
    <p:sldId id="279" r:id="rId22"/>
    <p:sldId id="261" r:id="rId23"/>
    <p:sldId id="262" r:id="rId24"/>
    <p:sldId id="264" r:id="rId25"/>
    <p:sldId id="265" r:id="rId26"/>
    <p:sldId id="259"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autoAdjust="0"/>
    <p:restoredTop sz="94714" autoAdjust="0"/>
  </p:normalViewPr>
  <p:slideViewPr>
    <p:cSldViewPr>
      <p:cViewPr varScale="1">
        <p:scale>
          <a:sx n="110" d="100"/>
          <a:sy n="110" d="100"/>
        </p:scale>
        <p:origin x="164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391BAC-A638-485E-B358-76E663F3AB16}" type="datetimeFigureOut">
              <a:rPr lang="en-US" smtClean="0"/>
              <a:pPr/>
              <a:t>3/29/2019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5BDE2E-FA7C-4086-AB26-EB746BC476A3}" type="slidenum">
              <a:rPr lang="en-GB" smtClean="0"/>
              <a:pPr/>
              <a:t>‹#›</a:t>
            </a:fld>
            <a:endParaRPr lang="en-GB" dirty="0"/>
          </a:p>
        </p:txBody>
      </p:sp>
    </p:spTree>
    <p:extLst>
      <p:ext uri="{BB962C8B-B14F-4D97-AF65-F5344CB8AC3E}">
        <p14:creationId xmlns:p14="http://schemas.microsoft.com/office/powerpoint/2010/main" val="1071188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a:t>
            </a:fld>
            <a:endParaRPr lang="en-GB" dirty="0"/>
          </a:p>
        </p:txBody>
      </p:sp>
    </p:spTree>
    <p:extLst>
      <p:ext uri="{BB962C8B-B14F-4D97-AF65-F5344CB8AC3E}">
        <p14:creationId xmlns:p14="http://schemas.microsoft.com/office/powerpoint/2010/main" val="3706201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6</a:t>
            </a:fld>
            <a:endParaRPr lang="en-GB" dirty="0"/>
          </a:p>
        </p:txBody>
      </p:sp>
    </p:spTree>
    <p:extLst>
      <p:ext uri="{BB962C8B-B14F-4D97-AF65-F5344CB8AC3E}">
        <p14:creationId xmlns:p14="http://schemas.microsoft.com/office/powerpoint/2010/main" val="835708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7</a:t>
            </a:fld>
            <a:endParaRPr lang="en-GB" dirty="0"/>
          </a:p>
        </p:txBody>
      </p:sp>
    </p:spTree>
    <p:extLst>
      <p:ext uri="{BB962C8B-B14F-4D97-AF65-F5344CB8AC3E}">
        <p14:creationId xmlns:p14="http://schemas.microsoft.com/office/powerpoint/2010/main" val="1753722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8</a:t>
            </a:fld>
            <a:endParaRPr lang="en-GB" dirty="0"/>
          </a:p>
        </p:txBody>
      </p:sp>
    </p:spTree>
    <p:extLst>
      <p:ext uri="{BB962C8B-B14F-4D97-AF65-F5344CB8AC3E}">
        <p14:creationId xmlns:p14="http://schemas.microsoft.com/office/powerpoint/2010/main" val="2376026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9</a:t>
            </a:fld>
            <a:endParaRPr lang="en-GB" dirty="0"/>
          </a:p>
        </p:txBody>
      </p:sp>
    </p:spTree>
    <p:extLst>
      <p:ext uri="{BB962C8B-B14F-4D97-AF65-F5344CB8AC3E}">
        <p14:creationId xmlns:p14="http://schemas.microsoft.com/office/powerpoint/2010/main" val="151113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10</a:t>
            </a:fld>
            <a:endParaRPr lang="en-GB" dirty="0"/>
          </a:p>
        </p:txBody>
      </p:sp>
    </p:spTree>
    <p:extLst>
      <p:ext uri="{BB962C8B-B14F-4D97-AF65-F5344CB8AC3E}">
        <p14:creationId xmlns:p14="http://schemas.microsoft.com/office/powerpoint/2010/main" val="42023214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11</a:t>
            </a:fld>
            <a:endParaRPr lang="en-GB" dirty="0"/>
          </a:p>
        </p:txBody>
      </p:sp>
    </p:spTree>
    <p:extLst>
      <p:ext uri="{BB962C8B-B14F-4D97-AF65-F5344CB8AC3E}">
        <p14:creationId xmlns:p14="http://schemas.microsoft.com/office/powerpoint/2010/main" val="1294403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12</a:t>
            </a:fld>
            <a:endParaRPr lang="en-GB" dirty="0"/>
          </a:p>
        </p:txBody>
      </p:sp>
    </p:spTree>
    <p:extLst>
      <p:ext uri="{BB962C8B-B14F-4D97-AF65-F5344CB8AC3E}">
        <p14:creationId xmlns:p14="http://schemas.microsoft.com/office/powerpoint/2010/main" val="14172397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13</a:t>
            </a:fld>
            <a:endParaRPr lang="en-GB" dirty="0"/>
          </a:p>
        </p:txBody>
      </p:sp>
    </p:spTree>
    <p:extLst>
      <p:ext uri="{BB962C8B-B14F-4D97-AF65-F5344CB8AC3E}">
        <p14:creationId xmlns:p14="http://schemas.microsoft.com/office/powerpoint/2010/main" val="40149035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14</a:t>
            </a:fld>
            <a:endParaRPr lang="en-GB" dirty="0"/>
          </a:p>
        </p:txBody>
      </p:sp>
    </p:spTree>
    <p:extLst>
      <p:ext uri="{BB962C8B-B14F-4D97-AF65-F5344CB8AC3E}">
        <p14:creationId xmlns:p14="http://schemas.microsoft.com/office/powerpoint/2010/main" val="3596668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15</a:t>
            </a:fld>
            <a:endParaRPr lang="en-GB" dirty="0"/>
          </a:p>
        </p:txBody>
      </p:sp>
    </p:spTree>
    <p:extLst>
      <p:ext uri="{BB962C8B-B14F-4D97-AF65-F5344CB8AC3E}">
        <p14:creationId xmlns:p14="http://schemas.microsoft.com/office/powerpoint/2010/main" val="16781976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16</a:t>
            </a:fld>
            <a:endParaRPr lang="en-GB" dirty="0"/>
          </a:p>
        </p:txBody>
      </p:sp>
    </p:spTree>
    <p:extLst>
      <p:ext uri="{BB962C8B-B14F-4D97-AF65-F5344CB8AC3E}">
        <p14:creationId xmlns:p14="http://schemas.microsoft.com/office/powerpoint/2010/main" val="508071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17</a:t>
            </a:fld>
            <a:endParaRPr lang="en-GB" dirty="0"/>
          </a:p>
        </p:txBody>
      </p:sp>
    </p:spTree>
    <p:extLst>
      <p:ext uri="{BB962C8B-B14F-4D97-AF65-F5344CB8AC3E}">
        <p14:creationId xmlns:p14="http://schemas.microsoft.com/office/powerpoint/2010/main" val="2980226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18</a:t>
            </a:fld>
            <a:endParaRPr lang="en-GB" dirty="0"/>
          </a:p>
        </p:txBody>
      </p:sp>
    </p:spTree>
    <p:extLst>
      <p:ext uri="{BB962C8B-B14F-4D97-AF65-F5344CB8AC3E}">
        <p14:creationId xmlns:p14="http://schemas.microsoft.com/office/powerpoint/2010/main" val="39800111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19</a:t>
            </a:fld>
            <a:endParaRPr lang="en-GB" dirty="0"/>
          </a:p>
        </p:txBody>
      </p:sp>
    </p:spTree>
    <p:extLst>
      <p:ext uri="{BB962C8B-B14F-4D97-AF65-F5344CB8AC3E}">
        <p14:creationId xmlns:p14="http://schemas.microsoft.com/office/powerpoint/2010/main" val="277288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20</a:t>
            </a:fld>
            <a:endParaRPr lang="en-GB" dirty="0"/>
          </a:p>
        </p:txBody>
      </p:sp>
    </p:spTree>
    <p:extLst>
      <p:ext uri="{BB962C8B-B14F-4D97-AF65-F5344CB8AC3E}">
        <p14:creationId xmlns:p14="http://schemas.microsoft.com/office/powerpoint/2010/main" val="38617665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21</a:t>
            </a:fld>
            <a:endParaRPr lang="en-GB" dirty="0"/>
          </a:p>
        </p:txBody>
      </p:sp>
    </p:spTree>
    <p:extLst>
      <p:ext uri="{BB962C8B-B14F-4D97-AF65-F5344CB8AC3E}">
        <p14:creationId xmlns:p14="http://schemas.microsoft.com/office/powerpoint/2010/main" val="2631169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22</a:t>
            </a:fld>
            <a:endParaRPr lang="en-GB" dirty="0"/>
          </a:p>
        </p:txBody>
      </p:sp>
    </p:spTree>
    <p:extLst>
      <p:ext uri="{BB962C8B-B14F-4D97-AF65-F5344CB8AC3E}">
        <p14:creationId xmlns:p14="http://schemas.microsoft.com/office/powerpoint/2010/main" val="230098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23</a:t>
            </a:fld>
            <a:endParaRPr lang="en-GB" dirty="0"/>
          </a:p>
        </p:txBody>
      </p:sp>
    </p:spTree>
    <p:extLst>
      <p:ext uri="{BB962C8B-B14F-4D97-AF65-F5344CB8AC3E}">
        <p14:creationId xmlns:p14="http://schemas.microsoft.com/office/powerpoint/2010/main" val="14712523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24</a:t>
            </a:fld>
            <a:endParaRPr lang="en-GB" dirty="0"/>
          </a:p>
        </p:txBody>
      </p:sp>
    </p:spTree>
    <p:extLst>
      <p:ext uri="{BB962C8B-B14F-4D97-AF65-F5344CB8AC3E}">
        <p14:creationId xmlns:p14="http://schemas.microsoft.com/office/powerpoint/2010/main" val="6152529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25</a:t>
            </a:fld>
            <a:endParaRPr lang="en-GB" dirty="0"/>
          </a:p>
        </p:txBody>
      </p:sp>
    </p:spTree>
    <p:extLst>
      <p:ext uri="{BB962C8B-B14F-4D97-AF65-F5344CB8AC3E}">
        <p14:creationId xmlns:p14="http://schemas.microsoft.com/office/powerpoint/2010/main" val="4450387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5BDE2E-FA7C-4086-AB26-EB746BC476A3}" type="slidenum">
              <a:rPr lang="en-GB" smtClean="0"/>
              <a:pPr/>
              <a:t>26</a:t>
            </a:fld>
            <a:endParaRPr lang="en-GB" dirty="0"/>
          </a:p>
        </p:txBody>
      </p:sp>
    </p:spTree>
    <p:extLst>
      <p:ext uri="{BB962C8B-B14F-4D97-AF65-F5344CB8AC3E}">
        <p14:creationId xmlns:p14="http://schemas.microsoft.com/office/powerpoint/2010/main" val="251409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1AAB5D26-513E-4299-81B8-813C5C5FC349}"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AF2325B-EB69-4F70-A2B0-9BC41EE6986E}" type="datetimeFigureOut">
              <a:rPr lang="en-US" smtClean="0"/>
              <a:pPr/>
              <a:t>3/29/2019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AAB5D26-513E-4299-81B8-813C5C5FC34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AF2325B-EB69-4F70-A2B0-9BC41EE6986E}" type="datetimeFigureOut">
              <a:rPr lang="en-US" smtClean="0"/>
              <a:pPr/>
              <a:t>3/29/2019</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AAB5D26-513E-4299-81B8-813C5C5FC349}"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uH9ZR70LCH8"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descr="airport.jpg"/>
          <p:cNvPicPr/>
          <p:nvPr/>
        </p:nvPicPr>
        <p:blipFill>
          <a:blip r:embed="rId3" cstate="print">
            <a:duotone>
              <a:schemeClr val="bg2">
                <a:shade val="45000"/>
                <a:satMod val="135000"/>
              </a:schemeClr>
              <a:prstClr val="white"/>
            </a:duotone>
            <a:lum bright="-12000" contrast="36000"/>
          </a:blip>
          <a:srcRect/>
          <a:stretch>
            <a:fillRect/>
          </a:stretch>
        </p:blipFill>
        <p:spPr>
          <a:xfrm>
            <a:off x="0" y="0"/>
            <a:ext cx="9143999" cy="6858000"/>
          </a:xfrm>
          <a:prstGeom prst="rect">
            <a:avLst/>
          </a:prstGeom>
          <a:noFill/>
          <a:ln>
            <a:noFill/>
          </a:ln>
          <a:scene3d>
            <a:camera prst="orthographicFront"/>
            <a:lightRig rig="threePt" dir="t"/>
          </a:scene3d>
          <a:sp3d>
            <a:bevelT prst="angle"/>
          </a:sp3d>
        </p:spPr>
      </p:pic>
      <p:sp>
        <p:nvSpPr>
          <p:cNvPr id="2" name="Title 1"/>
          <p:cNvSpPr>
            <a:spLocks noGrp="1"/>
          </p:cNvSpPr>
          <p:nvPr>
            <p:ph type="ctrTitle"/>
          </p:nvPr>
        </p:nvSpPr>
        <p:spPr>
          <a:xfrm>
            <a:off x="971600" y="332656"/>
            <a:ext cx="7527824" cy="3571900"/>
          </a:xfrm>
        </p:spPr>
        <p:txBody>
          <a:bodyPr>
            <a:noAutofit/>
          </a:bodyPr>
          <a:lstStyle/>
          <a:p>
            <a:pPr algn="ctr"/>
            <a:r>
              <a:rPr lang="en-GB" sz="3200" dirty="0" smtClean="0">
                <a:solidFill>
                  <a:srgbClr val="FFFF00"/>
                </a:solidFill>
                <a:effectLst>
                  <a:outerShdw blurRad="38100" dist="38100" dir="2700000" algn="tl">
                    <a:srgbClr val="000000">
                      <a:alpha val="43137"/>
                    </a:srgbClr>
                  </a:outerShdw>
                </a:effectLst>
              </a:rPr>
              <a:t/>
            </a:r>
            <a:br>
              <a:rPr lang="en-GB" sz="3200" dirty="0" smtClean="0">
                <a:solidFill>
                  <a:srgbClr val="FFFF00"/>
                </a:solidFill>
                <a:effectLst>
                  <a:outerShdw blurRad="38100" dist="38100" dir="2700000" algn="tl">
                    <a:srgbClr val="000000">
                      <a:alpha val="43137"/>
                    </a:srgbClr>
                  </a:outerShdw>
                </a:effectLst>
              </a:rPr>
            </a:br>
            <a:r>
              <a:rPr lang="en-GB" sz="3200" dirty="0" smtClean="0">
                <a:solidFill>
                  <a:srgbClr val="FFFF00"/>
                </a:solidFill>
                <a:effectLst>
                  <a:outerShdw blurRad="38100" dist="38100" dir="2700000" algn="tl">
                    <a:srgbClr val="000000">
                      <a:alpha val="43137"/>
                    </a:srgbClr>
                  </a:outerShdw>
                </a:effectLst>
              </a:rPr>
              <a:t>The Environmental </a:t>
            </a:r>
            <a:r>
              <a:rPr lang="en-GB" sz="3200" dirty="0">
                <a:solidFill>
                  <a:srgbClr val="FFFF00"/>
                </a:solidFill>
                <a:effectLst>
                  <a:outerShdw blurRad="38100" dist="38100" dir="2700000" algn="tl">
                    <a:srgbClr val="000000">
                      <a:alpha val="43137"/>
                    </a:srgbClr>
                  </a:outerShdw>
                </a:effectLst>
              </a:rPr>
              <a:t>Policy and Planning </a:t>
            </a:r>
            <a:r>
              <a:rPr lang="en-GB" sz="3200" dirty="0" smtClean="0">
                <a:solidFill>
                  <a:srgbClr val="FFFF00"/>
                </a:solidFill>
                <a:effectLst>
                  <a:outerShdw blurRad="38100" dist="38100" dir="2700000" algn="tl">
                    <a:srgbClr val="000000">
                      <a:alpha val="43137"/>
                    </a:srgbClr>
                  </a:outerShdw>
                </a:effectLst>
              </a:rPr>
              <a:t>		process </a:t>
            </a:r>
            <a:r>
              <a:rPr lang="en-GB" sz="3200" dirty="0">
                <a:solidFill>
                  <a:srgbClr val="FFFF00"/>
                </a:solidFill>
                <a:effectLst>
                  <a:outerShdw blurRad="38100" dist="38100" dir="2700000" algn="tl">
                    <a:srgbClr val="000000">
                      <a:alpha val="43137"/>
                    </a:srgbClr>
                  </a:outerShdw>
                </a:effectLst>
              </a:rPr>
              <a:t>at the extension </a:t>
            </a:r>
            <a:r>
              <a:rPr lang="en-GB" sz="3200" dirty="0" smtClean="0">
                <a:solidFill>
                  <a:srgbClr val="FFFF00"/>
                </a:solidFill>
                <a:effectLst>
                  <a:outerShdw blurRad="38100" dist="38100" dir="2700000" algn="tl">
                    <a:srgbClr val="000000">
                      <a:alpha val="43137"/>
                    </a:srgbClr>
                  </a:outerShdw>
                </a:effectLst>
              </a:rPr>
              <a:t>to 	</a:t>
            </a:r>
            <a:r>
              <a:rPr lang="en-GB" sz="3200" dirty="0" smtClean="0">
                <a:solidFill>
                  <a:schemeClr val="tx2">
                    <a:lumMod val="90000"/>
                  </a:schemeClr>
                </a:solidFill>
                <a:effectLst>
                  <a:outerShdw blurRad="38100" dist="38100" dir="2700000" algn="tl">
                    <a:srgbClr val="000000">
                      <a:alpha val="43137"/>
                    </a:srgbClr>
                  </a:outerShdw>
                </a:effectLst>
              </a:rPr>
              <a:t>							</a:t>
            </a:r>
            <a:r>
              <a:rPr lang="en-GB" sz="3200" dirty="0" smtClean="0">
                <a:solidFill>
                  <a:srgbClr val="FFFF00"/>
                </a:solidFill>
                <a:effectLst>
                  <a:outerShdw blurRad="38100" dist="38100" dir="2700000" algn="tl">
                    <a:srgbClr val="000000">
                      <a:alpha val="43137"/>
                    </a:srgbClr>
                  </a:outerShdw>
                </a:effectLst>
              </a:rPr>
              <a:t>								                                    </a:t>
            </a:r>
            <a:r>
              <a:rPr lang="en-GB" sz="3200" dirty="0">
                <a:solidFill>
                  <a:srgbClr val="FFFF00"/>
                </a:solidFill>
                <a:effectLst>
                  <a:outerShdw blurRad="38100" dist="38100" dir="2700000" algn="tl">
                    <a:srgbClr val="000000">
                      <a:alpha val="43137"/>
                    </a:srgbClr>
                  </a:outerShdw>
                </a:effectLst>
              </a:rPr>
              <a:t/>
            </a:r>
            <a:br>
              <a:rPr lang="en-GB" sz="3200" dirty="0">
                <a:solidFill>
                  <a:srgbClr val="FFFF00"/>
                </a:solidFill>
                <a:effectLst>
                  <a:outerShdw blurRad="38100" dist="38100" dir="2700000" algn="tl">
                    <a:srgbClr val="000000">
                      <a:alpha val="43137"/>
                    </a:srgbClr>
                  </a:outerShdw>
                </a:effectLst>
              </a:rPr>
            </a:br>
            <a:r>
              <a:rPr lang="en-GB" sz="3200" dirty="0" smtClean="0">
                <a:solidFill>
                  <a:srgbClr val="FFFF00"/>
                </a:solidFill>
                <a:effectLst>
                  <a:outerShdw blurRad="38100" dist="38100" dir="2700000" algn="tl">
                    <a:srgbClr val="000000">
                      <a:alpha val="43137"/>
                    </a:srgbClr>
                  </a:outerShdw>
                </a:effectLst>
              </a:rPr>
              <a:t> </a:t>
            </a:r>
            <a:r>
              <a:rPr lang="en-GB" sz="4000" dirty="0" smtClean="0">
                <a:solidFill>
                  <a:srgbClr val="FFFF00"/>
                </a:solidFill>
                <a:effectLst>
                  <a:outerShdw blurRad="38100" dist="38100" dir="2700000" algn="tl">
                    <a:srgbClr val="000000">
                      <a:alpha val="43137"/>
                    </a:srgbClr>
                  </a:outerShdw>
                </a:effectLst>
              </a:rPr>
              <a:t>BRISTOL INTERNATIONAL AIRPORT</a:t>
            </a:r>
            <a:r>
              <a:rPr lang="en-GB" sz="3200" dirty="0" smtClean="0">
                <a:solidFill>
                  <a:srgbClr val="FFFF00"/>
                </a:solidFill>
                <a:effectLst>
                  <a:outerShdw blurRad="38100" dist="38100" dir="2700000" algn="tl">
                    <a:srgbClr val="000000">
                      <a:alpha val="43137"/>
                    </a:srgbClr>
                  </a:outerShdw>
                </a:effectLst>
              </a:rPr>
              <a:t/>
            </a:r>
            <a:br>
              <a:rPr lang="en-GB" sz="3200" dirty="0" smtClean="0">
                <a:solidFill>
                  <a:srgbClr val="FFFF00"/>
                </a:solidFill>
                <a:effectLst>
                  <a:outerShdw blurRad="38100" dist="38100" dir="2700000" algn="tl">
                    <a:srgbClr val="000000">
                      <a:alpha val="43137"/>
                    </a:srgbClr>
                  </a:outerShdw>
                </a:effectLst>
              </a:rPr>
            </a:br>
            <a:endParaRPr lang="en-GB" sz="3200"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6929454" y="6286520"/>
            <a:ext cx="2071702" cy="276999"/>
          </a:xfrm>
          <a:prstGeom prst="rect">
            <a:avLst/>
          </a:prstGeom>
          <a:noFill/>
        </p:spPr>
        <p:txBody>
          <a:bodyPr wrap="square" rtlCol="0">
            <a:spAutoFit/>
          </a:bodyPr>
          <a:lstStyle/>
          <a:p>
            <a:pPr algn="r"/>
            <a:r>
              <a:rPr lang="en-GB" sz="1200" dirty="0" smtClean="0">
                <a:solidFill>
                  <a:srgbClr val="FFFF00"/>
                </a:solidFill>
              </a:rPr>
              <a:t>Allan Nantel 2017</a:t>
            </a:r>
            <a:endParaRPr lang="en-GB" sz="1200" dirty="0">
              <a:solidFill>
                <a:srgbClr val="FFFF00"/>
              </a:solidFill>
            </a:endParaRPr>
          </a:p>
        </p:txBody>
      </p:sp>
      <p:sp>
        <p:nvSpPr>
          <p:cNvPr id="7" name="TextBox 6"/>
          <p:cNvSpPr txBox="1"/>
          <p:nvPr/>
        </p:nvSpPr>
        <p:spPr>
          <a:xfrm>
            <a:off x="2843808" y="188640"/>
            <a:ext cx="3456384" cy="523220"/>
          </a:xfrm>
          <a:prstGeom prst="rect">
            <a:avLst/>
          </a:prstGeom>
          <a:noFill/>
        </p:spPr>
        <p:txBody>
          <a:bodyPr wrap="square" rtlCol="0">
            <a:spAutoFit/>
          </a:bodyPr>
          <a:lstStyle/>
          <a:p>
            <a:pPr algn="ctr"/>
            <a:r>
              <a:rPr lang="en-GB" sz="2800" b="1" u="sng" dirty="0" smtClean="0">
                <a:solidFill>
                  <a:srgbClr val="FFFF00"/>
                </a:solidFill>
                <a:effectLst>
                  <a:outerShdw blurRad="38100" dist="38100" dir="2700000" algn="tl">
                    <a:srgbClr val="000000">
                      <a:alpha val="43137"/>
                    </a:srgbClr>
                  </a:outerShdw>
                </a:effectLst>
              </a:rPr>
              <a:t>CASE STUDY</a:t>
            </a:r>
            <a:endParaRPr lang="en-GB" sz="2800" b="1" u="sng" dirty="0">
              <a:solidFill>
                <a:srgbClr val="FFFF00"/>
              </a:solidFill>
            </a:endParaRPr>
          </a:p>
        </p:txBody>
      </p:sp>
    </p:spTree>
  </p:cSld>
  <p:clrMapOvr>
    <a:masterClrMapping/>
  </p:clrMapOvr>
  <p:transition spd="slow">
    <p:fade thruBlk="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526976" y="620688"/>
            <a:ext cx="7632848" cy="639762"/>
          </a:xfrm>
        </p:spPr>
        <p:txBody>
          <a:bodyPr lIns="92075" tIns="46038" rIns="92075" bIns="46038" anchor="ctr">
            <a:normAutofit/>
          </a:bodyPr>
          <a:lstStyle/>
          <a:p>
            <a:r>
              <a:rPr lang="en-US" sz="3500" b="0" dirty="0" smtClean="0">
                <a:solidFill>
                  <a:schemeClr val="bg1"/>
                </a:solidFill>
                <a:effectLst>
                  <a:outerShdw blurRad="38100" dist="38100" dir="2700000" algn="tl">
                    <a:srgbClr val="C0C0C0"/>
                  </a:outerShdw>
                </a:effectLst>
                <a:latin typeface="Georgia" pitchFamily="18" charset="0"/>
              </a:rPr>
              <a:t>Environmental Impact Assessment</a:t>
            </a:r>
            <a:endParaRPr lang="en-US" sz="3500" b="0" dirty="0">
              <a:solidFill>
                <a:schemeClr val="bg1"/>
              </a:solidFill>
              <a:effectLst>
                <a:outerShdw blurRad="38100" dist="38100" dir="2700000" algn="tl">
                  <a:srgbClr val="C0C0C0"/>
                </a:outerShdw>
              </a:effectLst>
              <a:latin typeface="Georgia" pitchFamily="18" charset="0"/>
            </a:endParaRPr>
          </a:p>
        </p:txBody>
      </p:sp>
      <p:sp>
        <p:nvSpPr>
          <p:cNvPr id="74755" name="Rectangle 6"/>
          <p:cNvSpPr>
            <a:spLocks noGrp="1" noChangeArrowheads="1"/>
          </p:cNvSpPr>
          <p:nvPr>
            <p:ph type="body" idx="1"/>
          </p:nvPr>
        </p:nvSpPr>
        <p:spPr>
          <a:xfrm>
            <a:off x="152400" y="1752600"/>
            <a:ext cx="8382000" cy="4267200"/>
          </a:xfrm>
        </p:spPr>
        <p:txBody>
          <a:bodyPr>
            <a:normAutofit lnSpcReduction="10000"/>
          </a:bodyPr>
          <a:lstStyle/>
          <a:p>
            <a:pPr algn="just">
              <a:lnSpc>
                <a:spcPct val="90000"/>
              </a:lnSpc>
            </a:pPr>
            <a:r>
              <a:rPr lang="en-US" sz="2600" dirty="0">
                <a:solidFill>
                  <a:schemeClr val="bg1"/>
                </a:solidFill>
                <a:latin typeface="Arial" panose="020B0604020202020204" pitchFamily="34" charset="0"/>
                <a:cs typeface="Arial" panose="020B0604020202020204" pitchFamily="34" charset="0"/>
              </a:rPr>
              <a:t>EIA is a systematic process to </a:t>
            </a:r>
            <a:r>
              <a:rPr lang="en-US" sz="2600" b="1" u="sng" dirty="0">
                <a:solidFill>
                  <a:schemeClr val="bg1"/>
                </a:solidFill>
                <a:latin typeface="Arial" panose="020B0604020202020204" pitchFamily="34" charset="0"/>
                <a:cs typeface="Arial" panose="020B0604020202020204" pitchFamily="34" charset="0"/>
              </a:rPr>
              <a:t>identify</a:t>
            </a:r>
            <a:r>
              <a:rPr lang="en-US" sz="2600" b="1" dirty="0">
                <a:solidFill>
                  <a:schemeClr val="bg1"/>
                </a:solidFill>
                <a:latin typeface="Arial" panose="020B0604020202020204" pitchFamily="34" charset="0"/>
                <a:cs typeface="Arial" panose="020B0604020202020204" pitchFamily="34" charset="0"/>
              </a:rPr>
              <a:t>, </a:t>
            </a:r>
            <a:r>
              <a:rPr lang="en-US" sz="2600" b="1" u="sng" dirty="0">
                <a:solidFill>
                  <a:schemeClr val="bg1"/>
                </a:solidFill>
                <a:latin typeface="Arial" panose="020B0604020202020204" pitchFamily="34" charset="0"/>
                <a:cs typeface="Arial" panose="020B0604020202020204" pitchFamily="34" charset="0"/>
              </a:rPr>
              <a:t>predict</a:t>
            </a:r>
            <a:r>
              <a:rPr lang="en-US" sz="2600" b="1" dirty="0">
                <a:solidFill>
                  <a:schemeClr val="bg1"/>
                </a:solidFill>
                <a:latin typeface="Arial" panose="020B0604020202020204" pitchFamily="34" charset="0"/>
                <a:cs typeface="Arial" panose="020B0604020202020204" pitchFamily="34" charset="0"/>
              </a:rPr>
              <a:t> and </a:t>
            </a:r>
            <a:r>
              <a:rPr lang="en-US" sz="2600" b="1" u="sng" dirty="0">
                <a:solidFill>
                  <a:schemeClr val="bg1"/>
                </a:solidFill>
                <a:latin typeface="Arial" panose="020B0604020202020204" pitchFamily="34" charset="0"/>
                <a:cs typeface="Arial" panose="020B0604020202020204" pitchFamily="34" charset="0"/>
              </a:rPr>
              <a:t>evaluate</a:t>
            </a:r>
            <a:r>
              <a:rPr lang="en-US" sz="2600" dirty="0">
                <a:solidFill>
                  <a:schemeClr val="bg1"/>
                </a:solidFill>
                <a:latin typeface="Arial" panose="020B0604020202020204" pitchFamily="34" charset="0"/>
                <a:cs typeface="Arial" panose="020B0604020202020204" pitchFamily="34" charset="0"/>
              </a:rPr>
              <a:t> the environmental effects of proposed actions and projects. </a:t>
            </a:r>
          </a:p>
          <a:p>
            <a:pPr algn="just">
              <a:lnSpc>
                <a:spcPct val="90000"/>
              </a:lnSpc>
            </a:pPr>
            <a:endParaRPr lang="en-US" sz="1600" dirty="0">
              <a:solidFill>
                <a:schemeClr val="bg1"/>
              </a:solidFill>
              <a:latin typeface="Arial" panose="020B0604020202020204" pitchFamily="34" charset="0"/>
              <a:cs typeface="Arial" panose="020B0604020202020204" pitchFamily="34" charset="0"/>
            </a:endParaRPr>
          </a:p>
          <a:p>
            <a:pPr algn="just">
              <a:lnSpc>
                <a:spcPct val="90000"/>
              </a:lnSpc>
            </a:pPr>
            <a:r>
              <a:rPr lang="en-US" sz="2600" dirty="0">
                <a:solidFill>
                  <a:schemeClr val="bg1"/>
                </a:solidFill>
                <a:latin typeface="Arial" panose="020B0604020202020204" pitchFamily="34" charset="0"/>
                <a:cs typeface="Arial" panose="020B0604020202020204" pitchFamily="34" charset="0"/>
              </a:rPr>
              <a:t>A </a:t>
            </a:r>
            <a:r>
              <a:rPr lang="en-US" sz="2600" b="1" dirty="0">
                <a:solidFill>
                  <a:schemeClr val="bg1"/>
                </a:solidFill>
                <a:latin typeface="Arial" panose="020B0604020202020204" pitchFamily="34" charset="0"/>
                <a:cs typeface="Arial" panose="020B0604020202020204" pitchFamily="34" charset="0"/>
              </a:rPr>
              <a:t>broad definition of environment</a:t>
            </a:r>
            <a:r>
              <a:rPr lang="en-US" sz="2600" dirty="0">
                <a:solidFill>
                  <a:schemeClr val="bg1"/>
                </a:solidFill>
                <a:latin typeface="Arial" panose="020B0604020202020204" pitchFamily="34" charset="0"/>
                <a:cs typeface="Arial" panose="020B0604020202020204" pitchFamily="34" charset="0"/>
              </a:rPr>
              <a:t> is adopted. Whenever appropriate </a:t>
            </a:r>
            <a:r>
              <a:rPr lang="en-US" sz="2600" b="1" dirty="0">
                <a:solidFill>
                  <a:schemeClr val="bg1"/>
                </a:solidFill>
                <a:latin typeface="Arial" panose="020B0604020202020204" pitchFamily="34" charset="0"/>
                <a:cs typeface="Arial" panose="020B0604020202020204" pitchFamily="34" charset="0"/>
              </a:rPr>
              <a:t>social, cultural and health effects </a:t>
            </a:r>
            <a:r>
              <a:rPr lang="en-US" sz="2600" dirty="0">
                <a:solidFill>
                  <a:schemeClr val="bg1"/>
                </a:solidFill>
                <a:latin typeface="Arial" panose="020B0604020202020204" pitchFamily="34" charset="0"/>
                <a:cs typeface="Arial" panose="020B0604020202020204" pitchFamily="34" charset="0"/>
              </a:rPr>
              <a:t>are also considered as an integral part of EIA.</a:t>
            </a:r>
          </a:p>
          <a:p>
            <a:pPr algn="just">
              <a:lnSpc>
                <a:spcPct val="90000"/>
              </a:lnSpc>
            </a:pPr>
            <a:endParaRPr lang="en-US" sz="1400" dirty="0">
              <a:solidFill>
                <a:schemeClr val="bg1"/>
              </a:solidFill>
              <a:latin typeface="Arial" panose="020B0604020202020204" pitchFamily="34" charset="0"/>
              <a:cs typeface="Arial" panose="020B0604020202020204" pitchFamily="34" charset="0"/>
            </a:endParaRPr>
          </a:p>
          <a:p>
            <a:pPr algn="just">
              <a:lnSpc>
                <a:spcPct val="90000"/>
              </a:lnSpc>
            </a:pPr>
            <a:r>
              <a:rPr lang="en-US" sz="2600" dirty="0">
                <a:solidFill>
                  <a:schemeClr val="bg1"/>
                </a:solidFill>
                <a:latin typeface="Arial" panose="020B0604020202020204" pitchFamily="34" charset="0"/>
                <a:cs typeface="Arial" panose="020B0604020202020204" pitchFamily="34" charset="0"/>
              </a:rPr>
              <a:t>Finally, particular attention is given in EIA for </a:t>
            </a:r>
            <a:r>
              <a:rPr lang="en-US" sz="2600" b="1" dirty="0">
                <a:solidFill>
                  <a:schemeClr val="bg1"/>
                </a:solidFill>
                <a:latin typeface="Arial" panose="020B0604020202020204" pitchFamily="34" charset="0"/>
                <a:cs typeface="Arial" panose="020B0604020202020204" pitchFamily="34" charset="0"/>
              </a:rPr>
              <a:t>preventing, mitigating and offsetting the significant adverse effects</a:t>
            </a:r>
            <a:r>
              <a:rPr lang="en-US" sz="2600" dirty="0">
                <a:solidFill>
                  <a:schemeClr val="bg1"/>
                </a:solidFill>
                <a:latin typeface="Arial" panose="020B0604020202020204" pitchFamily="34" charset="0"/>
                <a:cs typeface="Arial" panose="020B0604020202020204" pitchFamily="34" charset="0"/>
              </a:rPr>
              <a:t> of proposed undertakings </a:t>
            </a:r>
          </a:p>
        </p:txBody>
      </p:sp>
    </p:spTree>
    <p:extLst>
      <p:ext uri="{BB962C8B-B14F-4D97-AF65-F5344CB8AC3E}">
        <p14:creationId xmlns:p14="http://schemas.microsoft.com/office/powerpoint/2010/main" val="3477597918"/>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08520" y="260648"/>
            <a:ext cx="7696200" cy="762000"/>
          </a:xfrm>
        </p:spPr>
        <p:txBody>
          <a:bodyPr lIns="92075" tIns="46038" rIns="92075" bIns="46038" anchor="ctr"/>
          <a:lstStyle/>
          <a:p>
            <a:pPr algn="ctr"/>
            <a:r>
              <a:rPr lang="en-US" sz="3500" b="0" dirty="0">
                <a:solidFill>
                  <a:schemeClr val="bg1"/>
                </a:solidFill>
                <a:latin typeface="Georgia" pitchFamily="18" charset="0"/>
              </a:rPr>
              <a:t>Purposes/Aims and Objectives</a:t>
            </a:r>
          </a:p>
        </p:txBody>
      </p:sp>
      <p:sp>
        <p:nvSpPr>
          <p:cNvPr id="10243" name="Rectangle 3"/>
          <p:cNvSpPr>
            <a:spLocks noGrp="1" noChangeArrowheads="1"/>
          </p:cNvSpPr>
          <p:nvPr>
            <p:ph type="body" idx="4294967295"/>
          </p:nvPr>
        </p:nvSpPr>
        <p:spPr>
          <a:xfrm>
            <a:off x="381000" y="1143000"/>
            <a:ext cx="7391400" cy="5410200"/>
          </a:xfrm>
        </p:spPr>
        <p:txBody>
          <a:bodyPr/>
          <a:lstStyle/>
          <a:p>
            <a:pPr algn="just">
              <a:lnSpc>
                <a:spcPct val="80000"/>
              </a:lnSpc>
              <a:buFont typeface="Wingdings" pitchFamily="2" charset="2"/>
              <a:buNone/>
            </a:pPr>
            <a:r>
              <a:rPr lang="en-US" sz="2800" dirty="0">
                <a:solidFill>
                  <a:schemeClr val="bg1"/>
                </a:solidFill>
                <a:latin typeface="Georgia" pitchFamily="18" charset="0"/>
              </a:rPr>
              <a:t>	</a:t>
            </a:r>
            <a:r>
              <a:rPr lang="en-US" sz="2000" b="1" dirty="0">
                <a:solidFill>
                  <a:schemeClr val="bg1"/>
                </a:solidFill>
                <a:latin typeface="Arial" panose="020B0604020202020204" pitchFamily="34" charset="0"/>
                <a:cs typeface="Arial" panose="020B0604020202020204" pitchFamily="34" charset="0"/>
              </a:rPr>
              <a:t>The </a:t>
            </a:r>
            <a:r>
              <a:rPr lang="en-US" sz="2000" b="1" u="sng" dirty="0">
                <a:solidFill>
                  <a:schemeClr val="bg1"/>
                </a:solidFill>
                <a:latin typeface="Arial" panose="020B0604020202020204" pitchFamily="34" charset="0"/>
                <a:cs typeface="Arial" panose="020B0604020202020204" pitchFamily="34" charset="0"/>
              </a:rPr>
              <a:t>immediate aim</a:t>
            </a:r>
            <a:r>
              <a:rPr lang="en-US" sz="2000" b="1" dirty="0">
                <a:solidFill>
                  <a:schemeClr val="bg1"/>
                </a:solidFill>
                <a:latin typeface="Arial" panose="020B0604020202020204" pitchFamily="34" charset="0"/>
                <a:cs typeface="Arial" panose="020B0604020202020204" pitchFamily="34" charset="0"/>
              </a:rPr>
              <a:t> of EIA is to inform the process of decision-making by identifying the potentially significant environmental effects and risks of development proposals. </a:t>
            </a:r>
          </a:p>
          <a:p>
            <a:pPr algn="just">
              <a:lnSpc>
                <a:spcPct val="80000"/>
              </a:lnSpc>
              <a:buFont typeface="Wingdings" pitchFamily="2" charset="2"/>
              <a:buNone/>
            </a:pPr>
            <a:endParaRPr lang="en-US" sz="2000" b="1" dirty="0">
              <a:solidFill>
                <a:schemeClr val="bg1"/>
              </a:solidFill>
              <a:latin typeface="Arial" panose="020B0604020202020204" pitchFamily="34" charset="0"/>
              <a:cs typeface="Arial" panose="020B0604020202020204" pitchFamily="34" charset="0"/>
            </a:endParaRPr>
          </a:p>
        </p:txBody>
      </p:sp>
      <p:sp>
        <p:nvSpPr>
          <p:cNvPr id="2" name="Rectangle 1"/>
          <p:cNvSpPr/>
          <p:nvPr/>
        </p:nvSpPr>
        <p:spPr>
          <a:xfrm>
            <a:off x="683568" y="2708920"/>
            <a:ext cx="7848600" cy="3145476"/>
          </a:xfrm>
          <a:prstGeom prst="rect">
            <a:avLst/>
          </a:prstGeom>
        </p:spPr>
        <p:txBody>
          <a:bodyPr wrap="square">
            <a:spAutoFit/>
          </a:bodyPr>
          <a:lstStyle/>
          <a:p>
            <a:pPr algn="just">
              <a:lnSpc>
                <a:spcPct val="80000"/>
              </a:lnSpc>
              <a:buFont typeface="Wingdings" pitchFamily="2" charset="2"/>
              <a:buNone/>
            </a:pPr>
            <a:r>
              <a:rPr lang="en-US" b="1" dirty="0">
                <a:latin typeface="Arial" panose="020B0604020202020204" pitchFamily="34" charset="0"/>
                <a:cs typeface="Arial" panose="020B0604020202020204" pitchFamily="34" charset="0"/>
              </a:rPr>
              <a:t>Objectives related to this aim are to: </a:t>
            </a:r>
          </a:p>
          <a:p>
            <a:pPr algn="just">
              <a:lnSpc>
                <a:spcPct val="80000"/>
              </a:lnSpc>
              <a:buFont typeface="Wingdings" pitchFamily="2" charset="2"/>
              <a:buNone/>
            </a:pPr>
            <a:endParaRPr lang="en-US" b="1"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 the environmental design of the proposal </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Ensure that resources are used appropriately and efficiently</a:t>
            </a:r>
          </a:p>
          <a:p>
            <a:pPr algn="just">
              <a:lnSpc>
                <a:spcPct val="80000"/>
              </a:lnSpc>
            </a:pPr>
            <a:endParaRPr lang="en-US" sz="2000" dirty="0">
              <a:latin typeface="Arial" panose="020B0604020202020204" pitchFamily="34" charset="0"/>
              <a:cs typeface="Arial" panose="020B0604020202020204" pitchFamily="34" charset="0"/>
            </a:endParaRP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Identify appropriate measures for mitigating the potential impacts of the proposal</a:t>
            </a:r>
          </a:p>
          <a:p>
            <a:pPr marL="0" indent="0" algn="just">
              <a:lnSpc>
                <a:spcPct val="80000"/>
              </a:lnSpc>
              <a:buNone/>
            </a:pPr>
            <a:r>
              <a:rPr lang="en-US" sz="2000" dirty="0">
                <a:latin typeface="Arial" panose="020B0604020202020204" pitchFamily="34" charset="0"/>
                <a:cs typeface="Arial" panose="020B0604020202020204" pitchFamily="34" charset="0"/>
              </a:rPr>
              <a:t> </a:t>
            </a:r>
          </a:p>
          <a:p>
            <a:pPr marL="342900" indent="-342900" algn="just">
              <a:lnSpc>
                <a:spcPct val="80000"/>
              </a:lnSpc>
              <a:buFont typeface="Arial" panose="020B0604020202020204" pitchFamily="34" charset="0"/>
              <a:buChar char="•"/>
            </a:pPr>
            <a:r>
              <a:rPr lang="en-US" sz="2000" dirty="0">
                <a:latin typeface="Arial" panose="020B0604020202020204" pitchFamily="34" charset="0"/>
                <a:cs typeface="Arial" panose="020B0604020202020204" pitchFamily="34" charset="0"/>
              </a:rPr>
              <a:t>Facilitate informed decision making, including setting the environmental terms and conditions for implementing the proposal. 	</a:t>
            </a:r>
          </a:p>
        </p:txBody>
      </p:sp>
    </p:spTree>
    <p:extLst>
      <p:ext uri="{BB962C8B-B14F-4D97-AF65-F5344CB8AC3E}">
        <p14:creationId xmlns:p14="http://schemas.microsoft.com/office/powerpoint/2010/main" val="22758795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 calcmode="lin" valueType="num">
                                      <p:cBhvr additive="base">
                                        <p:cTn id="2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anim calcmode="lin" valueType="num">
                                      <p:cBhvr additive="base">
                                        <p:cTn id="2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107504" y="116632"/>
            <a:ext cx="8839200" cy="762000"/>
          </a:xfrm>
        </p:spPr>
        <p:txBody>
          <a:bodyPr lIns="92075" tIns="46038" rIns="92075" bIns="46038" anchor="ctr"/>
          <a:lstStyle/>
          <a:p>
            <a:pPr algn="ctr"/>
            <a:r>
              <a:rPr lang="en-US" sz="3500" b="0" dirty="0">
                <a:solidFill>
                  <a:schemeClr val="bg1"/>
                </a:solidFill>
                <a:latin typeface="Georgia" pitchFamily="18" charset="0"/>
              </a:rPr>
              <a:t>Purposes/Aims and Objectives (cont.)</a:t>
            </a:r>
          </a:p>
        </p:txBody>
      </p:sp>
      <p:sp>
        <p:nvSpPr>
          <p:cNvPr id="78851" name="Rectangle 3"/>
          <p:cNvSpPr>
            <a:spLocks noGrp="1" noChangeArrowheads="1"/>
          </p:cNvSpPr>
          <p:nvPr>
            <p:ph type="body" idx="4294967295"/>
          </p:nvPr>
        </p:nvSpPr>
        <p:spPr>
          <a:xfrm>
            <a:off x="539552" y="1047351"/>
            <a:ext cx="7696200" cy="3657600"/>
          </a:xfrm>
        </p:spPr>
        <p:txBody>
          <a:bodyPr/>
          <a:lstStyle/>
          <a:p>
            <a:pPr algn="just">
              <a:lnSpc>
                <a:spcPct val="80000"/>
              </a:lnSpc>
              <a:buFont typeface="Wingdings" pitchFamily="2" charset="2"/>
              <a:buNone/>
            </a:pPr>
            <a:r>
              <a:rPr lang="en-US" sz="2800" dirty="0">
                <a:latin typeface="Georgia" pitchFamily="18" charset="0"/>
              </a:rPr>
              <a:t>	</a:t>
            </a:r>
            <a:r>
              <a:rPr lang="en-US" sz="2000" b="1" dirty="0">
                <a:solidFill>
                  <a:schemeClr val="bg1"/>
                </a:solidFill>
                <a:latin typeface="Arial" panose="020B0604020202020204" pitchFamily="34" charset="0"/>
                <a:cs typeface="Arial" panose="020B0604020202020204" pitchFamily="34" charset="0"/>
              </a:rPr>
              <a:t>The </a:t>
            </a:r>
            <a:r>
              <a:rPr lang="en-US" sz="2000" b="1" u="sng" dirty="0">
                <a:solidFill>
                  <a:schemeClr val="bg1"/>
                </a:solidFill>
                <a:latin typeface="Arial" panose="020B0604020202020204" pitchFamily="34" charset="0"/>
                <a:cs typeface="Arial" panose="020B0604020202020204" pitchFamily="34" charset="0"/>
              </a:rPr>
              <a:t>ultimate (long term) aim</a:t>
            </a:r>
            <a:r>
              <a:rPr lang="en-US" sz="2000" b="1" dirty="0">
                <a:solidFill>
                  <a:schemeClr val="bg1"/>
                </a:solidFill>
                <a:latin typeface="Arial" panose="020B0604020202020204" pitchFamily="34" charset="0"/>
                <a:cs typeface="Arial" panose="020B0604020202020204" pitchFamily="34" charset="0"/>
              </a:rPr>
              <a:t> of EIA is to promote sustainable development by ensuring that development proposals do not undermine critical resource and ecological functions or the well being, lifestyle and livelihood of the communities </a:t>
            </a:r>
            <a:r>
              <a:rPr lang="en-US" sz="2000" b="1" dirty="0" smtClean="0">
                <a:solidFill>
                  <a:schemeClr val="bg1"/>
                </a:solidFill>
                <a:latin typeface="Arial" panose="020B0604020202020204" pitchFamily="34" charset="0"/>
                <a:cs typeface="Arial" panose="020B0604020202020204" pitchFamily="34" charset="0"/>
              </a:rPr>
              <a:t>and </a:t>
            </a:r>
            <a:r>
              <a:rPr lang="en-US" sz="2000" b="1" dirty="0">
                <a:solidFill>
                  <a:schemeClr val="bg1"/>
                </a:solidFill>
                <a:latin typeface="Arial" panose="020B0604020202020204" pitchFamily="34" charset="0"/>
                <a:cs typeface="Arial" panose="020B0604020202020204" pitchFamily="34" charset="0"/>
              </a:rPr>
              <a:t>peoples who depend on them. </a:t>
            </a:r>
            <a:endParaRPr lang="en-US" sz="2700" b="1" dirty="0">
              <a:solidFill>
                <a:schemeClr val="bg1"/>
              </a:solidFill>
              <a:latin typeface="Georgia" pitchFamily="18" charset="0"/>
            </a:endParaRPr>
          </a:p>
        </p:txBody>
      </p:sp>
      <p:sp>
        <p:nvSpPr>
          <p:cNvPr id="2" name="Rectangle 1"/>
          <p:cNvSpPr/>
          <p:nvPr/>
        </p:nvSpPr>
        <p:spPr>
          <a:xfrm>
            <a:off x="899592" y="2876151"/>
            <a:ext cx="7772400" cy="3391698"/>
          </a:xfrm>
          <a:prstGeom prst="rect">
            <a:avLst/>
          </a:prstGeom>
        </p:spPr>
        <p:txBody>
          <a:bodyPr wrap="square">
            <a:spAutoFit/>
          </a:bodyPr>
          <a:lstStyle/>
          <a:p>
            <a:pPr>
              <a:lnSpc>
                <a:spcPct val="80000"/>
              </a:lnSpc>
              <a:buFont typeface="Wingdings" pitchFamily="2" charset="2"/>
              <a:buNone/>
            </a:pPr>
            <a:r>
              <a:rPr lang="en-US" b="1" dirty="0">
                <a:latin typeface="Georgia" pitchFamily="18" charset="0"/>
              </a:rPr>
              <a:t>Objectives related to this aim are to</a:t>
            </a:r>
            <a:r>
              <a:rPr lang="en-US" b="1" dirty="0" smtClean="0">
                <a:latin typeface="Georgia" pitchFamily="18" charset="0"/>
              </a:rPr>
              <a:t>:</a:t>
            </a:r>
          </a:p>
          <a:p>
            <a:pPr>
              <a:lnSpc>
                <a:spcPct val="80000"/>
              </a:lnSpc>
              <a:buFont typeface="Wingdings" pitchFamily="2" charset="2"/>
              <a:buNone/>
            </a:pPr>
            <a:endParaRPr lang="en-US" dirty="0">
              <a:latin typeface="Georgia" pitchFamily="18"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Protect </a:t>
            </a:r>
            <a:r>
              <a:rPr lang="en-US" sz="2000" dirty="0">
                <a:latin typeface="Arial" panose="020B0604020202020204" pitchFamily="34" charset="0"/>
                <a:cs typeface="Arial" panose="020B0604020202020204" pitchFamily="34" charset="0"/>
              </a:rPr>
              <a:t>human health and </a:t>
            </a:r>
            <a:r>
              <a:rPr lang="en-US" sz="2000" dirty="0" smtClean="0">
                <a:latin typeface="Arial" panose="020B0604020202020204" pitchFamily="34" charset="0"/>
                <a:cs typeface="Arial" panose="020B0604020202020204" pitchFamily="34" charset="0"/>
              </a:rPr>
              <a:t>safety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Avoid </a:t>
            </a:r>
            <a:r>
              <a:rPr lang="en-US" sz="2000" dirty="0">
                <a:latin typeface="Arial" panose="020B0604020202020204" pitchFamily="34" charset="0"/>
                <a:cs typeface="Arial" panose="020B0604020202020204" pitchFamily="34" charset="0"/>
              </a:rPr>
              <a:t>irreversible changes and serious damage to the </a:t>
            </a:r>
            <a:r>
              <a:rPr lang="en-US" sz="2000" dirty="0" smtClean="0">
                <a:latin typeface="Arial" panose="020B0604020202020204" pitchFamily="34" charset="0"/>
                <a:cs typeface="Arial" panose="020B0604020202020204" pitchFamily="34" charset="0"/>
              </a:rPr>
              <a:t>environment </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Safeguard </a:t>
            </a:r>
            <a:r>
              <a:rPr lang="en-US" sz="2000" dirty="0">
                <a:latin typeface="Arial" panose="020B0604020202020204" pitchFamily="34" charset="0"/>
                <a:cs typeface="Arial" panose="020B0604020202020204" pitchFamily="34" charset="0"/>
              </a:rPr>
              <a:t>valued resources, natural areas and </a:t>
            </a:r>
            <a:r>
              <a:rPr lang="en-US" sz="2000" dirty="0" smtClean="0">
                <a:latin typeface="Arial" panose="020B0604020202020204" pitchFamily="34" charset="0"/>
                <a:cs typeface="Arial" panose="020B0604020202020204" pitchFamily="34" charset="0"/>
              </a:rPr>
              <a:t>Ecosystem components</a:t>
            </a:r>
          </a:p>
          <a:p>
            <a:pPr marL="342900" indent="-342900">
              <a:lnSpc>
                <a:spcPct val="8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Enhance </a:t>
            </a:r>
            <a:r>
              <a:rPr lang="en-US" sz="2000" dirty="0">
                <a:latin typeface="Arial" panose="020B0604020202020204" pitchFamily="34" charset="0"/>
                <a:cs typeface="Arial" panose="020B0604020202020204" pitchFamily="34" charset="0"/>
              </a:rPr>
              <a:t>the social aspects of the </a:t>
            </a:r>
            <a:r>
              <a:rPr lang="en-US" sz="2000" dirty="0" smtClean="0">
                <a:latin typeface="Arial" panose="020B0604020202020204" pitchFamily="34" charset="0"/>
                <a:cs typeface="Arial" panose="020B0604020202020204" pitchFamily="34" charset="0"/>
              </a:rPr>
              <a:t>proposal</a:t>
            </a:r>
          </a:p>
          <a:p>
            <a:pPr>
              <a:lnSpc>
                <a:spcPct val="80000"/>
              </a:lnSpc>
            </a:pPr>
            <a:r>
              <a:rPr lang="en-US" sz="2000" dirty="0" smtClean="0">
                <a:latin typeface="Arial" panose="020B0604020202020204" pitchFamily="34" charset="0"/>
                <a:cs typeface="Arial" panose="020B0604020202020204" pitchFamily="34" charset="0"/>
              </a:rPr>
              <a:t> </a:t>
            </a:r>
          </a:p>
          <a:p>
            <a:pPr marL="342900" indent="-342900">
              <a:lnSpc>
                <a:spcPct val="80000"/>
              </a:lnSpc>
              <a:buFont typeface="Arial" panose="020B0604020202020204" pitchFamily="34" charset="0"/>
              <a:buChar char="•"/>
            </a:pPr>
            <a:r>
              <a:rPr lang="en-US" sz="2000" dirty="0" smtClean="0">
                <a:latin typeface="Arial" panose="020B0604020202020204" pitchFamily="34" charset="0"/>
                <a:cs typeface="Arial" panose="020B0604020202020204" pitchFamily="34" charset="0"/>
              </a:rPr>
              <a:t>Reinforce social and community development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7491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8" end="8"/>
                                            </p:txEl>
                                          </p:spTgt>
                                        </p:tgtEl>
                                        <p:attrNameLst>
                                          <p:attrName>style.visibility</p:attrName>
                                        </p:attrNameLst>
                                      </p:cBhvr>
                                      <p:to>
                                        <p:strVal val="visible"/>
                                      </p:to>
                                    </p:set>
                                    <p:anim calcmode="lin" valueType="num">
                                      <p:cBhvr additive="base">
                                        <p:cTn id="2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anim calcmode="lin" valueType="num">
                                      <p:cBhvr additive="base">
                                        <p:cTn id="31"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35696" y="2564904"/>
            <a:ext cx="5670376" cy="923330"/>
          </a:xfrm>
          <a:prstGeom prst="rect">
            <a:avLst/>
          </a:prstGeom>
        </p:spPr>
        <p:txBody>
          <a:bodyPr wrap="square">
            <a:spAutoFit/>
          </a:bodyPr>
          <a:lstStyle/>
          <a:p>
            <a:r>
              <a:rPr lang="en-GB" u="sng" dirty="0" smtClean="0">
                <a:hlinkClick r:id="rId2"/>
              </a:rPr>
              <a:t>https://www.youtube.com/watch?v=uH9ZR70LCH8</a:t>
            </a:r>
            <a:endParaRPr lang="en-GB" u="sng" dirty="0" smtClean="0"/>
          </a:p>
          <a:p>
            <a:endParaRPr lang="en-GB" u="sng" dirty="0" smtClean="0"/>
          </a:p>
          <a:p>
            <a:endParaRPr lang="en-GB" dirty="0"/>
          </a:p>
        </p:txBody>
      </p:sp>
      <p:sp>
        <p:nvSpPr>
          <p:cNvPr id="3" name="TextBox 2"/>
          <p:cNvSpPr txBox="1"/>
          <p:nvPr/>
        </p:nvSpPr>
        <p:spPr>
          <a:xfrm>
            <a:off x="1691680" y="1196752"/>
            <a:ext cx="5472608" cy="954107"/>
          </a:xfrm>
          <a:prstGeom prst="rect">
            <a:avLst/>
          </a:prstGeom>
          <a:noFill/>
        </p:spPr>
        <p:txBody>
          <a:bodyPr wrap="square" rtlCol="0">
            <a:spAutoFit/>
          </a:bodyPr>
          <a:lstStyle/>
          <a:p>
            <a:pPr algn="ctr"/>
            <a:r>
              <a:rPr lang="en-GB" sz="2800" dirty="0" smtClean="0"/>
              <a:t>PLANE CRAZY </a:t>
            </a:r>
          </a:p>
          <a:p>
            <a:pPr algn="ctr"/>
            <a:r>
              <a:rPr lang="en-GB" sz="2800" dirty="0" smtClean="0"/>
              <a:t>The Sustainability argument</a:t>
            </a:r>
            <a:endParaRPr lang="en-GB" sz="2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Documents and Settings\fad-an\Local Settings\Temporary Internet Files\Content.IE5\PCK3LD85\MPj04383740000[1].jpg"/>
          <p:cNvPicPr>
            <a:picLocks noChangeAspect="1" noChangeArrowheads="1"/>
          </p:cNvPicPr>
          <p:nvPr/>
        </p:nvPicPr>
        <p:blipFill>
          <a:blip r:embed="rId3" cstate="print"/>
          <a:srcRect/>
          <a:stretch>
            <a:fillRect/>
          </a:stretch>
        </p:blipFill>
        <p:spPr bwMode="auto">
          <a:xfrm>
            <a:off x="4218432" y="0"/>
            <a:ext cx="4925568" cy="6858000"/>
          </a:xfrm>
          <a:prstGeom prst="rect">
            <a:avLst/>
          </a:prstGeom>
          <a:noFill/>
        </p:spPr>
      </p:pic>
      <p:sp>
        <p:nvSpPr>
          <p:cNvPr id="2" name="TextBox 1"/>
          <p:cNvSpPr txBox="1"/>
          <p:nvPr/>
        </p:nvSpPr>
        <p:spPr>
          <a:xfrm>
            <a:off x="642910" y="500042"/>
            <a:ext cx="4786346" cy="584775"/>
          </a:xfrm>
          <a:prstGeom prst="rect">
            <a:avLst/>
          </a:prstGeom>
          <a:noFill/>
        </p:spPr>
        <p:txBody>
          <a:bodyPr wrap="square" rtlCol="0">
            <a:spAutoFit/>
          </a:bodyPr>
          <a:lstStyle/>
          <a:p>
            <a:r>
              <a:rPr lang="en-GB" sz="3200" b="1" u="sng" dirty="0" smtClean="0"/>
              <a:t>OVERVIEW</a:t>
            </a:r>
            <a:endParaRPr lang="en-GB" sz="3200" b="1" u="sng" dirty="0"/>
          </a:p>
        </p:txBody>
      </p:sp>
      <p:sp>
        <p:nvSpPr>
          <p:cNvPr id="3" name="TextBox 2"/>
          <p:cNvSpPr txBox="1"/>
          <p:nvPr/>
        </p:nvSpPr>
        <p:spPr>
          <a:xfrm>
            <a:off x="571472" y="1071547"/>
            <a:ext cx="8429684" cy="4924425"/>
          </a:xfrm>
          <a:prstGeom prst="rect">
            <a:avLst/>
          </a:prstGeom>
          <a:noFill/>
        </p:spPr>
        <p:txBody>
          <a:bodyPr wrap="square" rtlCol="0">
            <a:spAutoFit/>
          </a:bodyPr>
          <a:lstStyle/>
          <a:p>
            <a:pPr>
              <a:lnSpc>
                <a:spcPct val="150000"/>
              </a:lnSpc>
              <a:buFont typeface="Arial" pitchFamily="34" charset="0"/>
              <a:buChar char="•"/>
            </a:pPr>
            <a:r>
              <a:rPr lang="en-GB" sz="2800" dirty="0" smtClean="0"/>
              <a:t> </a:t>
            </a:r>
            <a:r>
              <a:rPr lang="en-GB" sz="2800" b="1" dirty="0" smtClean="0"/>
              <a:t>Air Travel Legislation.</a:t>
            </a:r>
          </a:p>
          <a:p>
            <a:pPr>
              <a:lnSpc>
                <a:spcPct val="150000"/>
              </a:lnSpc>
              <a:buFont typeface="Arial" pitchFamily="34" charset="0"/>
              <a:buChar char="•"/>
            </a:pPr>
            <a:r>
              <a:rPr lang="en-GB" sz="2800" b="1" dirty="0" smtClean="0"/>
              <a:t> Overview of the Proposal</a:t>
            </a:r>
            <a:r>
              <a:rPr lang="en-GB" sz="2800" dirty="0" smtClean="0"/>
              <a:t>.</a:t>
            </a:r>
          </a:p>
          <a:p>
            <a:pPr marL="914400" lvl="1" indent="-457200">
              <a:buFont typeface="+mj-lt"/>
              <a:buAutoNum type="arabicPeriod"/>
            </a:pPr>
            <a:r>
              <a:rPr lang="en-GB" sz="1600" dirty="0" smtClean="0"/>
              <a:t>The Facts</a:t>
            </a:r>
          </a:p>
          <a:p>
            <a:pPr marL="914400" lvl="1" indent="-457200">
              <a:buFont typeface="+mj-lt"/>
              <a:buAutoNum type="arabicPeriod"/>
            </a:pPr>
            <a:r>
              <a:rPr lang="en-GB" sz="1600" dirty="0" smtClean="0"/>
              <a:t>The Development Proposal </a:t>
            </a:r>
          </a:p>
          <a:p>
            <a:pPr marL="914400" lvl="1" indent="-457200">
              <a:buFont typeface="+mj-lt"/>
              <a:buAutoNum type="arabicPeriod"/>
            </a:pPr>
            <a:r>
              <a:rPr lang="en-GB" sz="1600" dirty="0" smtClean="0"/>
              <a:t>The  Site</a:t>
            </a:r>
          </a:p>
          <a:p>
            <a:pPr>
              <a:lnSpc>
                <a:spcPct val="150000"/>
              </a:lnSpc>
              <a:buFont typeface="Arial" pitchFamily="34" charset="0"/>
              <a:buChar char="•"/>
            </a:pPr>
            <a:r>
              <a:rPr lang="en-GB" sz="2800" dirty="0" smtClean="0"/>
              <a:t> </a:t>
            </a:r>
            <a:r>
              <a:rPr lang="en-GB" sz="2800" b="1" dirty="0" smtClean="0"/>
              <a:t>Identified Impacts and Mitigation.</a:t>
            </a:r>
          </a:p>
          <a:p>
            <a:pPr marL="971550" lvl="1" indent="-514350">
              <a:buFont typeface="+mj-lt"/>
              <a:buAutoNum type="arabicPeriod"/>
            </a:pPr>
            <a:r>
              <a:rPr lang="en-GB" sz="1400" dirty="0" smtClean="0"/>
              <a:t>Geology and land quality</a:t>
            </a:r>
          </a:p>
          <a:p>
            <a:pPr marL="971550" lvl="1" indent="-514350">
              <a:buFont typeface="+mj-lt"/>
              <a:buAutoNum type="arabicPeriod"/>
            </a:pPr>
            <a:r>
              <a:rPr lang="en-GB" sz="1400" dirty="0" smtClean="0"/>
              <a:t>Cultural Heritage</a:t>
            </a:r>
          </a:p>
          <a:p>
            <a:pPr marL="971550" lvl="1" indent="-514350">
              <a:buFont typeface="+mj-lt"/>
              <a:buAutoNum type="arabicPeriod"/>
            </a:pPr>
            <a:r>
              <a:rPr lang="en-GB" sz="1400" dirty="0" smtClean="0"/>
              <a:t>Community</a:t>
            </a:r>
          </a:p>
          <a:p>
            <a:pPr marL="971550" lvl="1" indent="-514350">
              <a:buFont typeface="+mj-lt"/>
              <a:buAutoNum type="arabicPeriod"/>
            </a:pPr>
            <a:r>
              <a:rPr lang="en-GB" sz="1400" dirty="0" smtClean="0"/>
              <a:t>Air Quality</a:t>
            </a:r>
          </a:p>
          <a:p>
            <a:pPr marL="971550" lvl="1" indent="-514350">
              <a:buFont typeface="+mj-lt"/>
              <a:buAutoNum type="arabicPeriod"/>
            </a:pPr>
            <a:r>
              <a:rPr lang="en-GB" sz="1400" dirty="0" smtClean="0"/>
              <a:t>Landscape</a:t>
            </a:r>
          </a:p>
          <a:p>
            <a:pPr marL="971550" lvl="1" indent="-514350">
              <a:buFont typeface="+mj-lt"/>
              <a:buAutoNum type="arabicPeriod"/>
            </a:pPr>
            <a:r>
              <a:rPr lang="en-GB" sz="1400" dirty="0" smtClean="0"/>
              <a:t>Biodiversity</a:t>
            </a:r>
          </a:p>
          <a:p>
            <a:pPr marL="971550" lvl="1" indent="-514350">
              <a:buFont typeface="+mj-lt"/>
              <a:buAutoNum type="arabicPeriod"/>
            </a:pPr>
            <a:r>
              <a:rPr lang="en-GB" sz="1400" dirty="0" smtClean="0"/>
              <a:t>Noise </a:t>
            </a:r>
          </a:p>
          <a:p>
            <a:pPr marL="971550" lvl="1" indent="-514350">
              <a:buFont typeface="+mj-lt"/>
              <a:buAutoNum type="arabicPeriod"/>
            </a:pPr>
            <a:r>
              <a:rPr lang="en-GB" sz="1400" dirty="0" smtClean="0"/>
              <a:t>Transport</a:t>
            </a:r>
          </a:p>
          <a:p>
            <a:pPr marL="971550" lvl="1" indent="-514350">
              <a:buFont typeface="+mj-lt"/>
              <a:buAutoNum type="arabicPeriod"/>
            </a:pPr>
            <a:r>
              <a:rPr lang="en-GB" sz="1400" dirty="0" smtClean="0"/>
              <a:t>Water</a:t>
            </a:r>
          </a:p>
          <a:p>
            <a:pPr marL="971550" lvl="1" indent="-514350"/>
            <a:endParaRPr lang="en-GB" sz="1400" dirty="0" smtClean="0"/>
          </a:p>
        </p:txBody>
      </p:sp>
      <p:sp>
        <p:nvSpPr>
          <p:cNvPr id="5" name="TextBox 4"/>
          <p:cNvSpPr txBox="1"/>
          <p:nvPr/>
        </p:nvSpPr>
        <p:spPr>
          <a:xfrm>
            <a:off x="571472" y="5643578"/>
            <a:ext cx="5929354" cy="523220"/>
          </a:xfrm>
          <a:prstGeom prst="rect">
            <a:avLst/>
          </a:prstGeom>
          <a:noFill/>
        </p:spPr>
        <p:txBody>
          <a:bodyPr wrap="square" rtlCol="0">
            <a:spAutoFit/>
          </a:bodyPr>
          <a:lstStyle/>
          <a:p>
            <a:pPr>
              <a:buFont typeface="Arial" pitchFamily="34" charset="0"/>
              <a:buChar char="•"/>
            </a:pPr>
            <a:r>
              <a:rPr lang="en-GB" sz="2400" dirty="0" smtClean="0"/>
              <a:t> </a:t>
            </a:r>
            <a:r>
              <a:rPr lang="en-GB" sz="2800" b="1" dirty="0" smtClean="0"/>
              <a:t>Conclusions.</a:t>
            </a:r>
            <a:endParaRPr lang="en-GB" sz="28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764704"/>
            <a:ext cx="7429552" cy="677108"/>
          </a:xfrm>
          <a:prstGeom prst="rect">
            <a:avLst/>
          </a:prstGeom>
        </p:spPr>
        <p:txBody>
          <a:bodyPr wrap="square">
            <a:spAutoFit/>
          </a:bodyPr>
          <a:lstStyle/>
          <a:p>
            <a:pPr algn="just">
              <a:buFont typeface="Arial" pitchFamily="34" charset="0"/>
              <a:buChar char="•"/>
            </a:pPr>
            <a:r>
              <a:rPr lang="en-GB" dirty="0" smtClean="0"/>
              <a:t> The Government Paper </a:t>
            </a:r>
            <a:r>
              <a:rPr lang="en-GB" sz="2000" dirty="0" smtClean="0">
                <a:solidFill>
                  <a:schemeClr val="bg1"/>
                </a:solidFill>
              </a:rPr>
              <a:t>‘The Future of Air Transport’ (2003) </a:t>
            </a:r>
            <a:r>
              <a:rPr lang="en-GB" dirty="0" smtClean="0"/>
              <a:t>established the national policy for airport development across the UK,</a:t>
            </a:r>
            <a:endParaRPr lang="en-GB" dirty="0"/>
          </a:p>
        </p:txBody>
      </p:sp>
      <p:sp>
        <p:nvSpPr>
          <p:cNvPr id="4" name="TextBox 3"/>
          <p:cNvSpPr txBox="1"/>
          <p:nvPr/>
        </p:nvSpPr>
        <p:spPr>
          <a:xfrm>
            <a:off x="142844" y="142852"/>
            <a:ext cx="3357586" cy="461665"/>
          </a:xfrm>
          <a:prstGeom prst="rect">
            <a:avLst/>
          </a:prstGeom>
          <a:noFill/>
        </p:spPr>
        <p:txBody>
          <a:bodyPr wrap="square" rtlCol="0">
            <a:spAutoFit/>
          </a:bodyPr>
          <a:lstStyle/>
          <a:p>
            <a:r>
              <a:rPr lang="en-GB" sz="2400" u="sng" dirty="0" smtClean="0"/>
              <a:t>The Legislation</a:t>
            </a:r>
            <a:endParaRPr lang="en-GB" sz="2400" u="sng" dirty="0"/>
          </a:p>
        </p:txBody>
      </p:sp>
      <p:sp>
        <p:nvSpPr>
          <p:cNvPr id="2049" name="Rectangle 1"/>
          <p:cNvSpPr>
            <a:spLocks noChangeArrowheads="1"/>
          </p:cNvSpPr>
          <p:nvPr/>
        </p:nvSpPr>
        <p:spPr bwMode="auto">
          <a:xfrm>
            <a:off x="571472" y="1556792"/>
            <a:ext cx="7929618" cy="153888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ea typeface="Calibri" pitchFamily="34" charset="0"/>
                <a:cs typeface="Arial" pitchFamily="34" charset="0"/>
              </a:rPr>
              <a:t> </a:t>
            </a:r>
            <a:r>
              <a:rPr kumimoji="0" lang="en-GB" sz="2000" b="0" i="0" u="none" strike="noStrike" cap="none" normalizeH="0" baseline="0" dirty="0" smtClean="0">
                <a:ln>
                  <a:noFill/>
                </a:ln>
                <a:solidFill>
                  <a:schemeClr val="bg1"/>
                </a:solidFill>
                <a:effectLst/>
                <a:ea typeface="Calibri" pitchFamily="34" charset="0"/>
                <a:cs typeface="Arial" pitchFamily="34" charset="0"/>
              </a:rPr>
              <a:t>The Town and Country Planning (Environmental Impact Assessment) (England and Wales) Regulations 2000</a:t>
            </a:r>
            <a:r>
              <a:rPr kumimoji="0" lang="en-GB" b="0" i="0" u="none" strike="noStrike" cap="none" normalizeH="0" baseline="0" dirty="0" smtClean="0">
                <a:ln>
                  <a:noFill/>
                </a:ln>
                <a:solidFill>
                  <a:schemeClr val="tx1"/>
                </a:solidFill>
                <a:effectLst/>
                <a:ea typeface="Calibri" pitchFamily="34" charset="0"/>
                <a:cs typeface="Arial" pitchFamily="34" charset="0"/>
              </a:rPr>
              <a:t> legislate that an Environmental Impact Assessment (EIA) was to be undertaken before planning permission could be sought for the proposed development at Bristol International Airport (BIA). </a:t>
            </a:r>
            <a:endParaRPr kumimoji="0" lang="en-GB" b="0" i="0" u="none" strike="noStrike" cap="none" normalizeH="0" baseline="0" dirty="0" smtClean="0">
              <a:ln>
                <a:noFill/>
              </a:ln>
              <a:solidFill>
                <a:schemeClr val="tx1"/>
              </a:solidFill>
              <a:effectLst/>
              <a:cs typeface="Arial" pitchFamily="34" charset="0"/>
            </a:endParaRPr>
          </a:p>
        </p:txBody>
      </p:sp>
      <p:sp>
        <p:nvSpPr>
          <p:cNvPr id="7" name="TextBox 6"/>
          <p:cNvSpPr txBox="1"/>
          <p:nvPr/>
        </p:nvSpPr>
        <p:spPr>
          <a:xfrm>
            <a:off x="571472" y="3140968"/>
            <a:ext cx="7572428" cy="954107"/>
          </a:xfrm>
          <a:prstGeom prst="rect">
            <a:avLst/>
          </a:prstGeom>
          <a:noFill/>
        </p:spPr>
        <p:txBody>
          <a:bodyPr wrap="square" rtlCol="0">
            <a:spAutoFit/>
          </a:bodyPr>
          <a:lstStyle/>
          <a:p>
            <a:pPr algn="just">
              <a:buFont typeface="Arial" pitchFamily="34" charset="0"/>
              <a:buChar char="•"/>
            </a:pPr>
            <a:r>
              <a:rPr lang="en-GB" dirty="0" smtClean="0"/>
              <a:t> </a:t>
            </a:r>
            <a:r>
              <a:rPr lang="en-GB" sz="2000" dirty="0" smtClean="0">
                <a:solidFill>
                  <a:schemeClr val="bg1"/>
                </a:solidFill>
              </a:rPr>
              <a:t>The Air Quality Strategy for England and Wales (AQS)</a:t>
            </a:r>
            <a:r>
              <a:rPr lang="en-GB" dirty="0" smtClean="0"/>
              <a:t> was published in January of 2000 by DEFRA. This provides the framework for managing and reducing air pollution at national and local levels. </a:t>
            </a:r>
            <a:endParaRPr lang="en-GB" dirty="0"/>
          </a:p>
        </p:txBody>
      </p:sp>
      <p:sp>
        <p:nvSpPr>
          <p:cNvPr id="11" name="Rectangle 10"/>
          <p:cNvSpPr/>
          <p:nvPr/>
        </p:nvSpPr>
        <p:spPr>
          <a:xfrm>
            <a:off x="571472" y="4221088"/>
            <a:ext cx="8072494" cy="1508105"/>
          </a:xfrm>
          <a:prstGeom prst="rect">
            <a:avLst/>
          </a:prstGeom>
        </p:spPr>
        <p:txBody>
          <a:bodyPr wrap="square">
            <a:spAutoFit/>
          </a:bodyPr>
          <a:lstStyle/>
          <a:p>
            <a:pPr algn="just">
              <a:buFont typeface="Arial" pitchFamily="34" charset="0"/>
              <a:buChar char="•"/>
            </a:pPr>
            <a:r>
              <a:rPr lang="en-GB" dirty="0" smtClean="0"/>
              <a:t> International legislation </a:t>
            </a:r>
            <a:r>
              <a:rPr lang="en-GB" b="1" dirty="0" smtClean="0">
                <a:solidFill>
                  <a:schemeClr val="bg1"/>
                </a:solidFill>
              </a:rPr>
              <a:t>noise standards</a:t>
            </a:r>
            <a:r>
              <a:rPr lang="en-GB" dirty="0" smtClean="0"/>
              <a:t> are established through the </a:t>
            </a:r>
            <a:r>
              <a:rPr lang="en-GB" sz="2000" dirty="0" smtClean="0">
                <a:solidFill>
                  <a:schemeClr val="bg1"/>
                </a:solidFill>
              </a:rPr>
              <a:t>International Civil Aviation Organisation (ICAO), </a:t>
            </a:r>
            <a:r>
              <a:rPr lang="en-GB" dirty="0" smtClean="0"/>
              <a:t>a United Nations body, and the European Civil Aviation Conference. UK standards are maintained in accordance with these, and the Air Navigation (Noise certification) Order (2000) implements latest recommendations. </a:t>
            </a:r>
            <a:endParaRPr lang="en-GB" dirty="0"/>
          </a:p>
        </p:txBody>
      </p:sp>
      <p:sp>
        <p:nvSpPr>
          <p:cNvPr id="13" name="TextBox 12"/>
          <p:cNvSpPr txBox="1"/>
          <p:nvPr/>
        </p:nvSpPr>
        <p:spPr>
          <a:xfrm>
            <a:off x="571472" y="5857892"/>
            <a:ext cx="7715304" cy="646331"/>
          </a:xfrm>
          <a:prstGeom prst="rect">
            <a:avLst/>
          </a:prstGeom>
          <a:noFill/>
        </p:spPr>
        <p:txBody>
          <a:bodyPr wrap="square" rtlCol="0">
            <a:spAutoFit/>
          </a:bodyPr>
          <a:lstStyle/>
          <a:p>
            <a:pPr algn="just">
              <a:buFont typeface="Arial" pitchFamily="34" charset="0"/>
              <a:buChar char="•"/>
            </a:pPr>
            <a:r>
              <a:rPr lang="en-GB" dirty="0" smtClean="0"/>
              <a:t> </a:t>
            </a:r>
            <a:r>
              <a:rPr lang="en-GB" dirty="0" smtClean="0">
                <a:solidFill>
                  <a:schemeClr val="bg1"/>
                </a:solidFill>
              </a:rPr>
              <a:t>This development lies within schedule 1 of the TCPA</a:t>
            </a:r>
            <a:r>
              <a:rPr lang="en-GB" dirty="0" smtClean="0"/>
              <a:t>, and annexe 1 of the  EEC Directive 85/337 (2001).</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9">
                                            <p:txEl>
                                              <p:pRg st="0" end="0"/>
                                            </p:txEl>
                                          </p:spTgt>
                                        </p:tgtEl>
                                        <p:attrNameLst>
                                          <p:attrName>style.visibility</p:attrName>
                                        </p:attrNameLst>
                                      </p:cBhvr>
                                      <p:to>
                                        <p:strVal val="visible"/>
                                      </p:to>
                                    </p:set>
                                    <p:anim calcmode="lin" valueType="num">
                                      <p:cBhvr additive="base">
                                        <p:cTn id="13" dur="500" fill="hold"/>
                                        <p:tgtEl>
                                          <p:spTgt spid="204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0" end="0"/>
                                            </p:txEl>
                                          </p:spTgt>
                                        </p:tgtEl>
                                        <p:attrNameLst>
                                          <p:attrName>style.visibility</p:attrName>
                                        </p:attrNameLst>
                                      </p:cBhvr>
                                      <p:to>
                                        <p:strVal val="visible"/>
                                      </p:to>
                                    </p:set>
                                    <p:anim calcmode="lin" valueType="num">
                                      <p:cBhvr additive="base">
                                        <p:cTn id="25"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xEl>
                                              <p:pRg st="0" end="0"/>
                                            </p:txEl>
                                          </p:spTgt>
                                        </p:tgtEl>
                                        <p:attrNameLst>
                                          <p:attrName>style.visibility</p:attrName>
                                        </p:attrNameLst>
                                      </p:cBhvr>
                                      <p:to>
                                        <p:strVal val="visible"/>
                                      </p:to>
                                    </p:set>
                                    <p:anim calcmode="lin" valueType="num">
                                      <p:cBhvr additive="base">
                                        <p:cTn id="31"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Atrends.jpg"/>
          <p:cNvPicPr/>
          <p:nvPr/>
        </p:nvPicPr>
        <p:blipFill>
          <a:blip r:embed="rId3" cstate="print"/>
          <a:stretch>
            <a:fillRect/>
          </a:stretch>
        </p:blipFill>
        <p:spPr>
          <a:xfrm>
            <a:off x="3714744" y="3571876"/>
            <a:ext cx="5255529" cy="3091924"/>
          </a:xfrm>
          <a:prstGeom prst="rect">
            <a:avLst/>
          </a:prstGeom>
          <a:ln w="28575">
            <a:solidFill>
              <a:schemeClr val="tx1"/>
            </a:solidFill>
          </a:ln>
        </p:spPr>
      </p:pic>
      <p:sp>
        <p:nvSpPr>
          <p:cNvPr id="4" name="TextBox 3"/>
          <p:cNvSpPr txBox="1"/>
          <p:nvPr/>
        </p:nvSpPr>
        <p:spPr>
          <a:xfrm>
            <a:off x="142844" y="142852"/>
            <a:ext cx="7093452" cy="461665"/>
          </a:xfrm>
          <a:prstGeom prst="rect">
            <a:avLst/>
          </a:prstGeom>
          <a:noFill/>
        </p:spPr>
        <p:txBody>
          <a:bodyPr wrap="square" rtlCol="0">
            <a:spAutoFit/>
          </a:bodyPr>
          <a:lstStyle/>
          <a:p>
            <a:r>
              <a:rPr lang="en-GB" sz="2400" u="sng" dirty="0" smtClean="0"/>
              <a:t>The Facts supporting the need for development</a:t>
            </a:r>
            <a:endParaRPr lang="en-GB" sz="2400" u="sng" dirty="0"/>
          </a:p>
        </p:txBody>
      </p:sp>
      <p:sp>
        <p:nvSpPr>
          <p:cNvPr id="9" name="TextBox 8"/>
          <p:cNvSpPr txBox="1"/>
          <p:nvPr/>
        </p:nvSpPr>
        <p:spPr>
          <a:xfrm>
            <a:off x="428596" y="714356"/>
            <a:ext cx="8358246" cy="2862322"/>
          </a:xfrm>
          <a:prstGeom prst="rect">
            <a:avLst/>
          </a:prstGeom>
          <a:noFill/>
        </p:spPr>
        <p:txBody>
          <a:bodyPr wrap="square" rtlCol="0">
            <a:spAutoFit/>
          </a:bodyPr>
          <a:lstStyle/>
          <a:p>
            <a:pPr>
              <a:buFont typeface="Arial" pitchFamily="34" charset="0"/>
              <a:buChar char="•"/>
            </a:pPr>
            <a:r>
              <a:rPr lang="en-GB" dirty="0" smtClean="0"/>
              <a:t> CAA (Aviation Authority) indicates high proportion of business passengers flying within mainland, underlining the importance to local economy.</a:t>
            </a:r>
          </a:p>
          <a:p>
            <a:pPr>
              <a:buFont typeface="Arial" pitchFamily="34" charset="0"/>
              <a:buChar char="•"/>
            </a:pPr>
            <a:endParaRPr lang="en-GB" dirty="0" smtClean="0"/>
          </a:p>
          <a:p>
            <a:pPr>
              <a:buFont typeface="Arial" pitchFamily="34" charset="0"/>
              <a:buChar char="•"/>
            </a:pPr>
            <a:r>
              <a:rPr lang="en-GB" dirty="0" smtClean="0"/>
              <a:t> Forecasted average road traffic growth of 6.3% per annum up to 2015.</a:t>
            </a:r>
          </a:p>
          <a:p>
            <a:pPr>
              <a:buFont typeface="Arial" pitchFamily="34" charset="0"/>
              <a:buChar char="•"/>
            </a:pPr>
            <a:endParaRPr lang="en-GB" dirty="0" smtClean="0"/>
          </a:p>
          <a:p>
            <a:pPr>
              <a:buFont typeface="Arial" pitchFamily="34" charset="0"/>
              <a:buChar char="•"/>
            </a:pPr>
            <a:r>
              <a:rPr lang="en-GB" dirty="0" smtClean="0"/>
              <a:t> Forecasted Air Traffic growth of 53% up to 2015.</a:t>
            </a:r>
          </a:p>
          <a:p>
            <a:pPr>
              <a:buFont typeface="Arial" pitchFamily="34" charset="0"/>
              <a:buChar char="•"/>
            </a:pPr>
            <a:endParaRPr lang="en-GB" dirty="0" smtClean="0"/>
          </a:p>
          <a:p>
            <a:pPr>
              <a:buFont typeface="Arial" pitchFamily="34" charset="0"/>
              <a:buChar char="•"/>
            </a:pPr>
            <a:r>
              <a:rPr lang="en-GB" dirty="0" smtClean="0"/>
              <a:t> BIA (Bristol)  managing  6 million passengers yearly (2010), </a:t>
            </a:r>
          </a:p>
          <a:p>
            <a:pPr>
              <a:buFont typeface="Arial" pitchFamily="34" charset="0"/>
              <a:buChar char="•"/>
            </a:pPr>
            <a:r>
              <a:rPr lang="en-GB" dirty="0" smtClean="0"/>
              <a:t> to rise to 9 million by 2015</a:t>
            </a:r>
          </a:p>
          <a:p>
            <a:pPr>
              <a:buFont typeface="Arial" pitchFamily="34" charset="0"/>
              <a:buChar char="•"/>
            </a:pPr>
            <a:r>
              <a:rPr lang="en-GB" dirty="0" smtClean="0"/>
              <a:t> and 12 million by 2030.</a:t>
            </a:r>
            <a:endParaRPr lang="en-GB" dirty="0"/>
          </a:p>
        </p:txBody>
      </p:sp>
      <p:sp>
        <p:nvSpPr>
          <p:cNvPr id="10" name="TextBox 9"/>
          <p:cNvSpPr txBox="1"/>
          <p:nvPr/>
        </p:nvSpPr>
        <p:spPr>
          <a:xfrm>
            <a:off x="571472" y="3714752"/>
            <a:ext cx="2786082" cy="2862322"/>
          </a:xfrm>
          <a:prstGeom prst="rect">
            <a:avLst/>
          </a:prstGeom>
          <a:noFill/>
        </p:spPr>
        <p:txBody>
          <a:bodyPr wrap="square" rtlCol="0">
            <a:spAutoFit/>
          </a:bodyPr>
          <a:lstStyle/>
          <a:p>
            <a:r>
              <a:rPr lang="en-GB" dirty="0" smtClean="0"/>
              <a:t>BIA  at 2010:</a:t>
            </a:r>
          </a:p>
          <a:p>
            <a:endParaRPr lang="en-GB" dirty="0" smtClean="0"/>
          </a:p>
          <a:p>
            <a:r>
              <a:rPr lang="en-GB" dirty="0" smtClean="0"/>
              <a:t>UK’s 9</a:t>
            </a:r>
            <a:r>
              <a:rPr lang="en-GB" baseline="30000" dirty="0" smtClean="0"/>
              <a:t>th</a:t>
            </a:r>
            <a:r>
              <a:rPr lang="en-GB" dirty="0" smtClean="0"/>
              <a:t> largest airport.</a:t>
            </a:r>
          </a:p>
          <a:p>
            <a:endParaRPr lang="en-GB" dirty="0" smtClean="0"/>
          </a:p>
          <a:p>
            <a:r>
              <a:rPr lang="en-GB" dirty="0" smtClean="0"/>
              <a:t>Supports 52 businesses</a:t>
            </a:r>
          </a:p>
          <a:p>
            <a:endParaRPr lang="en-GB" dirty="0" smtClean="0"/>
          </a:p>
          <a:p>
            <a:r>
              <a:rPr lang="en-GB" dirty="0" smtClean="0"/>
              <a:t>Employs 2650 people</a:t>
            </a:r>
          </a:p>
          <a:p>
            <a:endParaRPr lang="en-GB" dirty="0" smtClean="0"/>
          </a:p>
          <a:p>
            <a:r>
              <a:rPr lang="en-GB" dirty="0" smtClean="0"/>
              <a:t>One of lowest UK airport land areas.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anim calcmode="lin" valueType="num">
                                      <p:cBhvr additive="base">
                                        <p:cTn id="25"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
                                            <p:txEl>
                                              <p:pRg st="7" end="7"/>
                                            </p:txEl>
                                          </p:spTgt>
                                        </p:tgtEl>
                                        <p:attrNameLst>
                                          <p:attrName>style.visibility</p:attrName>
                                        </p:attrNameLst>
                                      </p:cBhvr>
                                      <p:to>
                                        <p:strVal val="visible"/>
                                      </p:to>
                                    </p:set>
                                    <p:anim calcmode="lin" valueType="num">
                                      <p:cBhvr additive="base">
                                        <p:cTn id="2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
                                            <p:txEl>
                                              <p:pRg st="8" end="8"/>
                                            </p:txEl>
                                          </p:spTgt>
                                        </p:tgtEl>
                                        <p:attrNameLst>
                                          <p:attrName>style.visibility</p:attrName>
                                        </p:attrNameLst>
                                      </p:cBhvr>
                                      <p:to>
                                        <p:strVal val="visible"/>
                                      </p:to>
                                    </p:set>
                                    <p:anim calcmode="lin" valueType="num">
                                      <p:cBhvr additive="base">
                                        <p:cTn id="33"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anim calcmode="lin" valueType="num">
                                      <p:cBhvr additive="base">
                                        <p:cTn id="39"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0">
                                            <p:txEl>
                                              <p:pRg st="2" end="2"/>
                                            </p:txEl>
                                          </p:spTgt>
                                        </p:tgtEl>
                                        <p:attrNameLst>
                                          <p:attrName>style.visibility</p:attrName>
                                        </p:attrNameLst>
                                      </p:cBhvr>
                                      <p:to>
                                        <p:strVal val="visible"/>
                                      </p:to>
                                    </p:set>
                                    <p:anim calcmode="lin" valueType="num">
                                      <p:cBhvr additive="base">
                                        <p:cTn id="43"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0">
                                            <p:txEl>
                                              <p:pRg st="4" end="4"/>
                                            </p:txEl>
                                          </p:spTgt>
                                        </p:tgtEl>
                                        <p:attrNameLst>
                                          <p:attrName>style.visibility</p:attrName>
                                        </p:attrNameLst>
                                      </p:cBhvr>
                                      <p:to>
                                        <p:strVal val="visible"/>
                                      </p:to>
                                    </p:set>
                                    <p:anim calcmode="lin" valueType="num">
                                      <p:cBhvr additive="base">
                                        <p:cTn id="4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0">
                                            <p:txEl>
                                              <p:pRg st="4" end="4"/>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0">
                                            <p:txEl>
                                              <p:pRg st="6" end="6"/>
                                            </p:txEl>
                                          </p:spTgt>
                                        </p:tgtEl>
                                        <p:attrNameLst>
                                          <p:attrName>style.visibility</p:attrName>
                                        </p:attrNameLst>
                                      </p:cBhvr>
                                      <p:to>
                                        <p:strVal val="visible"/>
                                      </p:to>
                                    </p:set>
                                    <p:anim calcmode="lin" valueType="num">
                                      <p:cBhvr additive="base">
                                        <p:cTn id="51"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0">
                                            <p:txEl>
                                              <p:pRg st="6" end="6"/>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0">
                                            <p:txEl>
                                              <p:pRg st="8" end="8"/>
                                            </p:txEl>
                                          </p:spTgt>
                                        </p:tgtEl>
                                        <p:attrNameLst>
                                          <p:attrName>style.visibility</p:attrName>
                                        </p:attrNameLst>
                                      </p:cBhvr>
                                      <p:to>
                                        <p:strVal val="visible"/>
                                      </p:to>
                                    </p:set>
                                    <p:anim calcmode="lin" valueType="num">
                                      <p:cBhvr additive="base">
                                        <p:cTn id="55" dur="500" fill="hold"/>
                                        <p:tgtEl>
                                          <p:spTgt spid="10">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1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5725300" cy="461665"/>
          </a:xfrm>
          <a:prstGeom prst="rect">
            <a:avLst/>
          </a:prstGeom>
          <a:noFill/>
        </p:spPr>
        <p:txBody>
          <a:bodyPr wrap="square" rtlCol="0">
            <a:spAutoFit/>
          </a:bodyPr>
          <a:lstStyle/>
          <a:p>
            <a:r>
              <a:rPr lang="en-GB" sz="2400" u="sng" dirty="0" smtClean="0"/>
              <a:t>The Development Proposal</a:t>
            </a:r>
            <a:endParaRPr lang="en-GB" sz="2400" u="sng" dirty="0"/>
          </a:p>
        </p:txBody>
      </p:sp>
      <p:sp>
        <p:nvSpPr>
          <p:cNvPr id="3" name="TextBox 2"/>
          <p:cNvSpPr txBox="1"/>
          <p:nvPr/>
        </p:nvSpPr>
        <p:spPr>
          <a:xfrm>
            <a:off x="428596" y="857232"/>
            <a:ext cx="8215370" cy="4524315"/>
          </a:xfrm>
          <a:prstGeom prst="rect">
            <a:avLst/>
          </a:prstGeom>
          <a:noFill/>
        </p:spPr>
        <p:txBody>
          <a:bodyPr wrap="square" rtlCol="0">
            <a:spAutoFit/>
          </a:bodyPr>
          <a:lstStyle/>
          <a:p>
            <a:r>
              <a:rPr lang="en-GB" dirty="0" smtClean="0"/>
              <a:t> </a:t>
            </a:r>
          </a:p>
          <a:p>
            <a:pPr>
              <a:buFont typeface="Arial" pitchFamily="34" charset="0"/>
              <a:buChar char="•"/>
            </a:pPr>
            <a:r>
              <a:rPr lang="en-GB" dirty="0" smtClean="0"/>
              <a:t> Initial Proposal (to 2015) to extend the East and West Terminal buildings.</a:t>
            </a:r>
          </a:p>
          <a:p>
            <a:pPr>
              <a:buFont typeface="Arial" pitchFamily="34" charset="0"/>
              <a:buChar char="•"/>
            </a:pPr>
            <a:endParaRPr lang="en-GB" dirty="0" smtClean="0"/>
          </a:p>
          <a:p>
            <a:pPr>
              <a:buFont typeface="Arial" pitchFamily="34" charset="0"/>
              <a:buChar char="•"/>
            </a:pPr>
            <a:r>
              <a:rPr lang="en-GB" dirty="0" smtClean="0"/>
              <a:t> Allowing doubling of internal capacity.</a:t>
            </a:r>
          </a:p>
          <a:p>
            <a:pPr>
              <a:buFont typeface="Arial" pitchFamily="34" charset="0"/>
              <a:buChar char="•"/>
            </a:pPr>
            <a:endParaRPr lang="en-GB" dirty="0" smtClean="0"/>
          </a:p>
          <a:p>
            <a:pPr>
              <a:buFont typeface="Arial" pitchFamily="34" charset="0"/>
              <a:buChar char="•"/>
            </a:pPr>
            <a:r>
              <a:rPr lang="en-GB" dirty="0" smtClean="0"/>
              <a:t> Raising the number of Aircraft  parking stands from 18 to 30.</a:t>
            </a:r>
          </a:p>
          <a:p>
            <a:pPr>
              <a:buFont typeface="Arial" pitchFamily="34" charset="0"/>
              <a:buChar char="•"/>
            </a:pPr>
            <a:endParaRPr lang="en-GB" dirty="0" smtClean="0"/>
          </a:p>
          <a:p>
            <a:pPr>
              <a:buFont typeface="Arial" pitchFamily="34" charset="0"/>
              <a:buChar char="•"/>
            </a:pPr>
            <a:r>
              <a:rPr lang="en-GB" dirty="0" smtClean="0"/>
              <a:t> A new multi-storey car park.</a:t>
            </a:r>
          </a:p>
          <a:p>
            <a:pPr>
              <a:buFont typeface="Arial" pitchFamily="34" charset="0"/>
              <a:buChar char="•"/>
            </a:pPr>
            <a:endParaRPr lang="en-GB" dirty="0" smtClean="0"/>
          </a:p>
          <a:p>
            <a:pPr>
              <a:buFont typeface="Arial" pitchFamily="34" charset="0"/>
              <a:buChar char="•"/>
            </a:pPr>
            <a:r>
              <a:rPr lang="en-GB" dirty="0" smtClean="0"/>
              <a:t> A new Fuel Depot.</a:t>
            </a:r>
          </a:p>
          <a:p>
            <a:pPr>
              <a:buFont typeface="Arial" pitchFamily="34" charset="0"/>
              <a:buChar char="•"/>
            </a:pPr>
            <a:endParaRPr lang="en-GB" dirty="0" smtClean="0"/>
          </a:p>
          <a:p>
            <a:pPr>
              <a:buFont typeface="Arial" pitchFamily="34" charset="0"/>
              <a:buChar char="•"/>
            </a:pPr>
            <a:r>
              <a:rPr lang="en-GB" dirty="0" smtClean="0"/>
              <a:t> A new Fire Station.</a:t>
            </a:r>
          </a:p>
          <a:p>
            <a:pPr>
              <a:buFont typeface="Arial" pitchFamily="34" charset="0"/>
              <a:buChar char="•"/>
            </a:pPr>
            <a:endParaRPr lang="en-GB" dirty="0" smtClean="0"/>
          </a:p>
          <a:p>
            <a:pPr>
              <a:buFont typeface="Arial" pitchFamily="34" charset="0"/>
              <a:buChar char="•"/>
            </a:pPr>
            <a:r>
              <a:rPr lang="en-GB" dirty="0" smtClean="0"/>
              <a:t> An new Administrations Building.</a:t>
            </a:r>
          </a:p>
          <a:p>
            <a:pPr>
              <a:buFont typeface="Arial" pitchFamily="34" charset="0"/>
              <a:buChar char="•"/>
            </a:pPr>
            <a:endParaRPr lang="en-GB" dirty="0" smtClean="0"/>
          </a:p>
          <a:p>
            <a:pPr>
              <a:buFont typeface="Arial" pitchFamily="34" charset="0"/>
              <a:buChar char="•"/>
            </a:pPr>
            <a:r>
              <a:rPr lang="en-GB" dirty="0" smtClean="0"/>
              <a:t> An on-site Hotel – for public, crew and staff.</a:t>
            </a:r>
            <a:endParaRPr lang="en-GB" dirty="0"/>
          </a:p>
        </p:txBody>
      </p:sp>
      <p:sp>
        <p:nvSpPr>
          <p:cNvPr id="4" name="TextBox 3"/>
          <p:cNvSpPr txBox="1"/>
          <p:nvPr/>
        </p:nvSpPr>
        <p:spPr>
          <a:xfrm>
            <a:off x="500034" y="5357826"/>
            <a:ext cx="8072494" cy="1200329"/>
          </a:xfrm>
          <a:prstGeom prst="rect">
            <a:avLst/>
          </a:prstGeom>
          <a:noFill/>
        </p:spPr>
        <p:txBody>
          <a:bodyPr wrap="square" rtlCol="0">
            <a:spAutoFit/>
          </a:bodyPr>
          <a:lstStyle/>
          <a:p>
            <a:pPr algn="just"/>
            <a:r>
              <a:rPr lang="en-GB" dirty="0" smtClean="0"/>
              <a:t>Initial proposal to meet 2015 needs. </a:t>
            </a:r>
          </a:p>
          <a:p>
            <a:pPr algn="just"/>
            <a:r>
              <a:rPr lang="en-GB" b="1" dirty="0" smtClean="0">
                <a:solidFill>
                  <a:schemeClr val="bg1"/>
                </a:solidFill>
              </a:rPr>
              <a:t>Additional Terminal building  to meet the needs of 2030 if anticipated forecasts  are correct.</a:t>
            </a:r>
          </a:p>
          <a:p>
            <a:r>
              <a:rPr lang="en-GB" dirty="0" smtClean="0"/>
              <a:t>Full expansion plans would raise  employment  for   </a:t>
            </a:r>
            <a:r>
              <a:rPr lang="en-GB" b="1" dirty="0" smtClean="0"/>
              <a:t>5686 persons.</a:t>
            </a:r>
            <a:endParaRPr lang="en-GB" b="1" dirty="0"/>
          </a:p>
        </p:txBody>
      </p:sp>
      <p:sp>
        <p:nvSpPr>
          <p:cNvPr id="5" name="TextBox 4"/>
          <p:cNvSpPr txBox="1"/>
          <p:nvPr/>
        </p:nvSpPr>
        <p:spPr>
          <a:xfrm>
            <a:off x="428596" y="571480"/>
            <a:ext cx="7143800" cy="646331"/>
          </a:xfrm>
          <a:prstGeom prst="rect">
            <a:avLst/>
          </a:prstGeom>
          <a:noFill/>
        </p:spPr>
        <p:txBody>
          <a:bodyPr wrap="square" rtlCol="0">
            <a:spAutoFit/>
          </a:bodyPr>
          <a:lstStyle/>
          <a:p>
            <a:r>
              <a:rPr lang="en-GB" b="1" dirty="0" smtClean="0"/>
              <a:t>BIA Master Plan to 2030 published in  October 2005.</a:t>
            </a:r>
          </a:p>
          <a:p>
            <a:r>
              <a:rPr lang="en-GB" dirty="0" smtClean="0"/>
              <a:t> </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5" end="15"/>
                                            </p:txEl>
                                          </p:spTgt>
                                        </p:tgtEl>
                                        <p:attrNameLst>
                                          <p:attrName>style.visibility</p:attrName>
                                        </p:attrNameLst>
                                      </p:cBhvr>
                                      <p:to>
                                        <p:strVal val="visible"/>
                                      </p:to>
                                    </p:set>
                                    <p:anim calcmode="lin" valueType="num">
                                      <p:cBhvr additive="base">
                                        <p:cTn id="4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0" end="0"/>
                                            </p:txEl>
                                          </p:spTgt>
                                        </p:tgtEl>
                                        <p:attrNameLst>
                                          <p:attrName>style.visibility</p:attrName>
                                        </p:attrNameLst>
                                      </p:cBhvr>
                                      <p:to>
                                        <p:strVal val="visible"/>
                                      </p:to>
                                    </p:set>
                                    <p:anim calcmode="lin" valueType="num">
                                      <p:cBhvr additive="base">
                                        <p:cTn id="5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1" end="1"/>
                                            </p:txEl>
                                          </p:spTgt>
                                        </p:tgtEl>
                                        <p:attrNameLst>
                                          <p:attrName>style.visibility</p:attrName>
                                        </p:attrNameLst>
                                      </p:cBhvr>
                                      <p:to>
                                        <p:strVal val="visible"/>
                                      </p:to>
                                    </p:set>
                                    <p:anim calcmode="lin" valueType="num">
                                      <p:cBhvr additive="base">
                                        <p:cTn id="5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2" end="2"/>
                                            </p:txEl>
                                          </p:spTgt>
                                        </p:tgtEl>
                                        <p:attrNameLst>
                                          <p:attrName>style.visibility</p:attrName>
                                        </p:attrNameLst>
                                      </p:cBhvr>
                                      <p:to>
                                        <p:strVal val="visible"/>
                                      </p:to>
                                    </p:set>
                                    <p:anim calcmode="lin" valueType="num">
                                      <p:cBhvr additive="base">
                                        <p:cTn id="6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95536" y="133037"/>
            <a:ext cx="3000396" cy="461665"/>
          </a:xfrm>
          <a:prstGeom prst="rect">
            <a:avLst/>
          </a:prstGeom>
          <a:noFill/>
        </p:spPr>
        <p:txBody>
          <a:bodyPr wrap="square" rtlCol="0">
            <a:spAutoFit/>
          </a:bodyPr>
          <a:lstStyle/>
          <a:p>
            <a:r>
              <a:rPr lang="en-GB" sz="2400" u="sng" dirty="0" smtClean="0"/>
              <a:t>The Site itself</a:t>
            </a:r>
            <a:endParaRPr lang="en-GB" sz="2400" u="sng" dirty="0"/>
          </a:p>
        </p:txBody>
      </p:sp>
      <p:sp>
        <p:nvSpPr>
          <p:cNvPr id="6" name="TextBox 5"/>
          <p:cNvSpPr txBox="1"/>
          <p:nvPr/>
        </p:nvSpPr>
        <p:spPr>
          <a:xfrm>
            <a:off x="285720" y="714356"/>
            <a:ext cx="8572560" cy="5355312"/>
          </a:xfrm>
          <a:prstGeom prst="rect">
            <a:avLst/>
          </a:prstGeom>
          <a:noFill/>
        </p:spPr>
        <p:txBody>
          <a:bodyPr wrap="square" rtlCol="0">
            <a:spAutoFit/>
          </a:bodyPr>
          <a:lstStyle/>
          <a:p>
            <a:pPr>
              <a:buFont typeface="Arial" pitchFamily="34" charset="0"/>
              <a:buChar char="•"/>
            </a:pPr>
            <a:r>
              <a:rPr lang="en-GB" dirty="0" smtClean="0"/>
              <a:t> Airfield for Training Fighter Pilots WWII.</a:t>
            </a:r>
          </a:p>
          <a:p>
            <a:pPr>
              <a:buFont typeface="Arial" pitchFamily="34" charset="0"/>
              <a:buChar char="•"/>
            </a:pPr>
            <a:endParaRPr lang="en-GB" dirty="0" smtClean="0"/>
          </a:p>
          <a:p>
            <a:pPr>
              <a:buFont typeface="Arial" pitchFamily="34" charset="0"/>
              <a:buChar char="•"/>
            </a:pPr>
            <a:r>
              <a:rPr lang="en-GB" dirty="0" smtClean="0"/>
              <a:t> Stands on the ‘Lulsgate Plateau’ and lies within boundary of Forest of Avon.</a:t>
            </a:r>
          </a:p>
          <a:p>
            <a:pPr>
              <a:buFont typeface="Arial" pitchFamily="34" charset="0"/>
              <a:buChar char="•"/>
            </a:pPr>
            <a:endParaRPr lang="en-GB" dirty="0" smtClean="0"/>
          </a:p>
          <a:p>
            <a:pPr>
              <a:buFont typeface="Arial" pitchFamily="34" charset="0"/>
              <a:buChar char="•"/>
            </a:pPr>
            <a:r>
              <a:rPr lang="en-GB" dirty="0" smtClean="0"/>
              <a:t>  7 miles SW of Bristol in rural aspect, accessed mainly by A38.</a:t>
            </a:r>
          </a:p>
          <a:p>
            <a:pPr>
              <a:buFont typeface="Arial" pitchFamily="34" charset="0"/>
              <a:buChar char="•"/>
            </a:pPr>
            <a:endParaRPr lang="en-GB" dirty="0" smtClean="0"/>
          </a:p>
          <a:p>
            <a:pPr>
              <a:buFont typeface="Arial" pitchFamily="34" charset="0"/>
              <a:buChar char="•"/>
            </a:pPr>
            <a:r>
              <a:rPr lang="en-GB" dirty="0" smtClean="0"/>
              <a:t> Airport covers 176 hectares.</a:t>
            </a:r>
          </a:p>
          <a:p>
            <a:pPr>
              <a:buFont typeface="Arial" pitchFamily="34" charset="0"/>
              <a:buChar char="•"/>
            </a:pPr>
            <a:endParaRPr lang="en-GB" dirty="0" smtClean="0"/>
          </a:p>
          <a:p>
            <a:pPr>
              <a:buFont typeface="Arial" pitchFamily="34" charset="0"/>
              <a:buChar char="•"/>
            </a:pPr>
            <a:r>
              <a:rPr lang="en-GB" dirty="0" smtClean="0"/>
              <a:t> Additional 10 hectares owned at ‘Corner-pool’.</a:t>
            </a:r>
          </a:p>
          <a:p>
            <a:pPr>
              <a:buFont typeface="Arial" pitchFamily="34" charset="0"/>
              <a:buChar char="•"/>
            </a:pPr>
            <a:endParaRPr lang="en-GB" dirty="0" smtClean="0"/>
          </a:p>
          <a:p>
            <a:pPr>
              <a:buFont typeface="Arial" pitchFamily="34" charset="0"/>
              <a:buChar char="•"/>
            </a:pPr>
            <a:r>
              <a:rPr lang="en-GB" dirty="0" smtClean="0"/>
              <a:t> No current rail link.</a:t>
            </a:r>
          </a:p>
          <a:p>
            <a:pPr>
              <a:buFont typeface="Arial" pitchFamily="34" charset="0"/>
              <a:buChar char="•"/>
            </a:pPr>
            <a:endParaRPr lang="en-GB" dirty="0" smtClean="0"/>
          </a:p>
          <a:p>
            <a:pPr>
              <a:buFont typeface="Arial" pitchFamily="34" charset="0"/>
              <a:buChar char="•"/>
            </a:pPr>
            <a:r>
              <a:rPr lang="en-GB" dirty="0" smtClean="0"/>
              <a:t> No additional land </a:t>
            </a:r>
          </a:p>
          <a:p>
            <a:r>
              <a:rPr lang="en-GB" dirty="0" smtClean="0"/>
              <a:t> purchase  would be </a:t>
            </a:r>
          </a:p>
          <a:p>
            <a:r>
              <a:rPr lang="en-GB" dirty="0" smtClean="0"/>
              <a:t> necessary.</a:t>
            </a:r>
          </a:p>
          <a:p>
            <a:endParaRPr lang="en-GB" dirty="0" smtClean="0"/>
          </a:p>
          <a:p>
            <a:r>
              <a:rPr lang="en-GB" dirty="0" smtClean="0"/>
              <a:t>Environmental specialists</a:t>
            </a:r>
          </a:p>
          <a:p>
            <a:r>
              <a:rPr lang="en-GB" dirty="0" smtClean="0"/>
              <a:t>ENTEC commissioned to </a:t>
            </a:r>
          </a:p>
          <a:p>
            <a:r>
              <a:rPr lang="en-GB" dirty="0" smtClean="0"/>
              <a:t>Undertake the EIA</a:t>
            </a:r>
            <a:endParaRPr lang="en-GB" dirty="0"/>
          </a:p>
        </p:txBody>
      </p:sp>
      <p:pic>
        <p:nvPicPr>
          <p:cNvPr id="28673" name="Picture 1" descr="C:\Users\allan\Pictures\Bristol_airport_overview.jpg"/>
          <p:cNvPicPr>
            <a:picLocks noChangeAspect="1" noChangeArrowheads="1"/>
          </p:cNvPicPr>
          <p:nvPr/>
        </p:nvPicPr>
        <p:blipFill>
          <a:blip r:embed="rId3" cstate="print"/>
          <a:srcRect/>
          <a:stretch>
            <a:fillRect/>
          </a:stretch>
        </p:blipFill>
        <p:spPr bwMode="auto">
          <a:xfrm>
            <a:off x="3286116" y="3357562"/>
            <a:ext cx="5500694" cy="3314523"/>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10" end="10"/>
                                            </p:txEl>
                                          </p:spTgt>
                                        </p:tgtEl>
                                        <p:attrNameLst>
                                          <p:attrName>style.visibility</p:attrName>
                                        </p:attrNameLst>
                                      </p:cBhvr>
                                      <p:to>
                                        <p:strVal val="visible"/>
                                      </p:to>
                                    </p:set>
                                    <p:anim calcmode="lin" valueType="num">
                                      <p:cBhvr additive="base">
                                        <p:cTn id="3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2" end="12"/>
                                            </p:txEl>
                                          </p:spTgt>
                                        </p:tgtEl>
                                        <p:attrNameLst>
                                          <p:attrName>style.visibility</p:attrName>
                                        </p:attrNameLst>
                                      </p:cBhvr>
                                      <p:to>
                                        <p:strVal val="visible"/>
                                      </p:to>
                                    </p:set>
                                    <p:anim calcmode="lin" valueType="num">
                                      <p:cBhvr additive="base">
                                        <p:cTn id="43"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2" end="12"/>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13" end="13"/>
                                            </p:txEl>
                                          </p:spTgt>
                                        </p:tgtEl>
                                        <p:attrNameLst>
                                          <p:attrName>style.visibility</p:attrName>
                                        </p:attrNameLst>
                                      </p:cBhvr>
                                      <p:to>
                                        <p:strVal val="visible"/>
                                      </p:to>
                                    </p:set>
                                    <p:anim calcmode="lin" valueType="num">
                                      <p:cBhvr additive="base">
                                        <p:cTn id="47" dur="500" fill="hold"/>
                                        <p:tgtEl>
                                          <p:spTgt spid="6">
                                            <p:txEl>
                                              <p:pRg st="13" end="13"/>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13" end="13"/>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14" end="14"/>
                                            </p:txEl>
                                          </p:spTgt>
                                        </p:tgtEl>
                                        <p:attrNameLst>
                                          <p:attrName>style.visibility</p:attrName>
                                        </p:attrNameLst>
                                      </p:cBhvr>
                                      <p:to>
                                        <p:strVal val="visible"/>
                                      </p:to>
                                    </p:set>
                                    <p:anim calcmode="lin" valueType="num">
                                      <p:cBhvr additive="base">
                                        <p:cTn id="51"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6">
                                            <p:txEl>
                                              <p:pRg st="16" end="16"/>
                                            </p:txEl>
                                          </p:spTgt>
                                        </p:tgtEl>
                                        <p:attrNameLst>
                                          <p:attrName>style.visibility</p:attrName>
                                        </p:attrNameLst>
                                      </p:cBhvr>
                                      <p:to>
                                        <p:strVal val="visible"/>
                                      </p:to>
                                    </p:set>
                                    <p:anim calcmode="lin" valueType="num">
                                      <p:cBhvr additive="base">
                                        <p:cTn id="57" dur="500" fill="hold"/>
                                        <p:tgtEl>
                                          <p:spTgt spid="6">
                                            <p:txEl>
                                              <p:pRg st="16" end="16"/>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16" end="16"/>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6">
                                            <p:txEl>
                                              <p:pRg st="17" end="17"/>
                                            </p:txEl>
                                          </p:spTgt>
                                        </p:tgtEl>
                                        <p:attrNameLst>
                                          <p:attrName>style.visibility</p:attrName>
                                        </p:attrNameLst>
                                      </p:cBhvr>
                                      <p:to>
                                        <p:strVal val="visible"/>
                                      </p:to>
                                    </p:set>
                                    <p:anim calcmode="lin" valueType="num">
                                      <p:cBhvr additive="base">
                                        <p:cTn id="61" dur="500" fill="hold"/>
                                        <p:tgtEl>
                                          <p:spTgt spid="6">
                                            <p:txEl>
                                              <p:pRg st="17" end="1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17" end="17"/>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6">
                                            <p:txEl>
                                              <p:pRg st="18" end="18"/>
                                            </p:txEl>
                                          </p:spTgt>
                                        </p:tgtEl>
                                        <p:attrNameLst>
                                          <p:attrName>style.visibility</p:attrName>
                                        </p:attrNameLst>
                                      </p:cBhvr>
                                      <p:to>
                                        <p:strVal val="visible"/>
                                      </p:to>
                                    </p:set>
                                    <p:anim calcmode="lin" valueType="num">
                                      <p:cBhvr additive="base">
                                        <p:cTn id="65" dur="500" fill="hold"/>
                                        <p:tgtEl>
                                          <p:spTgt spid="6">
                                            <p:txEl>
                                              <p:pRg st="18" end="1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1" y="188640"/>
            <a:ext cx="6715172" cy="584775"/>
          </a:xfrm>
          <a:prstGeom prst="rect">
            <a:avLst/>
          </a:prstGeom>
          <a:noFill/>
        </p:spPr>
        <p:txBody>
          <a:bodyPr wrap="square" rtlCol="0">
            <a:spAutoFit/>
          </a:bodyPr>
          <a:lstStyle/>
          <a:p>
            <a:r>
              <a:rPr lang="en-GB" sz="3200" u="sng" dirty="0" smtClean="0"/>
              <a:t>Identified Impacts?</a:t>
            </a:r>
            <a:endParaRPr lang="en-GB" sz="3200" u="sng" dirty="0"/>
          </a:p>
        </p:txBody>
      </p:sp>
      <p:sp>
        <p:nvSpPr>
          <p:cNvPr id="12290" name="Rectangle 2"/>
          <p:cNvSpPr>
            <a:spLocks noChangeArrowheads="1"/>
          </p:cNvSpPr>
          <p:nvPr/>
        </p:nvSpPr>
        <p:spPr bwMode="auto">
          <a:xfrm>
            <a:off x="214281" y="785794"/>
            <a:ext cx="8215371" cy="563231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Calibri" pitchFamily="34" charset="0"/>
                <a:cs typeface="Arial" pitchFamily="34" charset="0"/>
              </a:rPr>
              <a:t>The environmental areas considered by the specialists ENTEC, commissioned for the project, may be summarised as follows:</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Geology and Land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Cultural Heritage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Community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Air Quality</a:t>
            </a:r>
          </a:p>
          <a:p>
            <a:pPr marL="0" marR="0" lvl="0" indent="0" algn="just" defTabSz="914400" rtl="0" eaLnBrk="0" fontAlgn="base" latinLnBrk="0" hangingPunct="0">
              <a:lnSpc>
                <a:spcPct val="100000"/>
              </a:lnSpc>
              <a:spcBef>
                <a:spcPct val="0"/>
              </a:spcBef>
              <a:spcAft>
                <a:spcPct val="0"/>
              </a:spcAft>
              <a:buClrTx/>
              <a:buSzTx/>
              <a:buFontTx/>
              <a:buChar char="•"/>
              <a:tabLst/>
            </a:pPr>
            <a:endParaRPr lang="en-GB" b="1" dirty="0" smtClean="0">
              <a:solidFill>
                <a:schemeClr val="bg1"/>
              </a:solidFill>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Landscape and the visual environment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Biodiversity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Noise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Transport</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bg1"/>
                </a:solidFill>
                <a:effectLst/>
                <a:ea typeface="Calibri" pitchFamily="34" charset="0"/>
                <a:cs typeface="Arial" pitchFamily="34" charset="0"/>
              </a:rPr>
              <a:t>Water</a:t>
            </a:r>
            <a:endParaRPr kumimoji="0" lang="en-GB" b="1" i="0" u="none" strike="noStrike" cap="none" normalizeH="0" baseline="0" dirty="0" smtClean="0">
              <a:ln>
                <a:noFill/>
              </a:ln>
              <a:solidFill>
                <a:schemeClr val="bg1"/>
              </a:solidFill>
              <a:effectLst/>
              <a:cs typeface="Arial" pitchFamily="34" charset="0"/>
            </a:endParaRPr>
          </a:p>
        </p:txBody>
      </p:sp>
      <p:pic>
        <p:nvPicPr>
          <p:cNvPr id="1026" name="Picture 2" descr="C:\Users\allan\Pictures\eia_logo_small.jpg"/>
          <p:cNvPicPr>
            <a:picLocks noChangeAspect="1" noChangeArrowheads="1"/>
          </p:cNvPicPr>
          <p:nvPr/>
        </p:nvPicPr>
        <p:blipFill>
          <a:blip r:embed="rId3" cstate="print"/>
          <a:srcRect/>
          <a:stretch>
            <a:fillRect/>
          </a:stretch>
        </p:blipFill>
        <p:spPr bwMode="auto">
          <a:xfrm>
            <a:off x="7380312" y="1556792"/>
            <a:ext cx="1214446" cy="108699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Effect transition="in" filter="wipe(down)">
                                      <p:cBhvr>
                                        <p:cTn id="7" dur="500"/>
                                        <p:tgtEl>
                                          <p:spTgt spid="122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2290">
                                            <p:txEl>
                                              <p:pRg st="2" end="2"/>
                                            </p:txEl>
                                          </p:spTgt>
                                        </p:tgtEl>
                                        <p:attrNameLst>
                                          <p:attrName>style.visibility</p:attrName>
                                        </p:attrNameLst>
                                      </p:cBhvr>
                                      <p:to>
                                        <p:strVal val="visible"/>
                                      </p:to>
                                    </p:set>
                                    <p:animEffect transition="in" filter="wipe(down)">
                                      <p:cBhvr>
                                        <p:cTn id="12" dur="500"/>
                                        <p:tgtEl>
                                          <p:spTgt spid="1229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2290">
                                            <p:txEl>
                                              <p:pRg st="4" end="4"/>
                                            </p:txEl>
                                          </p:spTgt>
                                        </p:tgtEl>
                                        <p:attrNameLst>
                                          <p:attrName>style.visibility</p:attrName>
                                        </p:attrNameLst>
                                      </p:cBhvr>
                                      <p:to>
                                        <p:strVal val="visible"/>
                                      </p:to>
                                    </p:set>
                                    <p:animEffect transition="in" filter="wipe(down)">
                                      <p:cBhvr>
                                        <p:cTn id="17" dur="500"/>
                                        <p:tgtEl>
                                          <p:spTgt spid="12290">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2290">
                                            <p:txEl>
                                              <p:pRg st="6" end="6"/>
                                            </p:txEl>
                                          </p:spTgt>
                                        </p:tgtEl>
                                        <p:attrNameLst>
                                          <p:attrName>style.visibility</p:attrName>
                                        </p:attrNameLst>
                                      </p:cBhvr>
                                      <p:to>
                                        <p:strVal val="visible"/>
                                      </p:to>
                                    </p:set>
                                    <p:animEffect transition="in" filter="wipe(down)">
                                      <p:cBhvr>
                                        <p:cTn id="22" dur="500"/>
                                        <p:tgtEl>
                                          <p:spTgt spid="12290">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2290">
                                            <p:txEl>
                                              <p:pRg st="8" end="8"/>
                                            </p:txEl>
                                          </p:spTgt>
                                        </p:tgtEl>
                                        <p:attrNameLst>
                                          <p:attrName>style.visibility</p:attrName>
                                        </p:attrNameLst>
                                      </p:cBhvr>
                                      <p:to>
                                        <p:strVal val="visible"/>
                                      </p:to>
                                    </p:set>
                                    <p:animEffect transition="in" filter="wipe(down)">
                                      <p:cBhvr>
                                        <p:cTn id="27" dur="500"/>
                                        <p:tgtEl>
                                          <p:spTgt spid="12290">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2290">
                                            <p:txEl>
                                              <p:pRg st="10" end="10"/>
                                            </p:txEl>
                                          </p:spTgt>
                                        </p:tgtEl>
                                        <p:attrNameLst>
                                          <p:attrName>style.visibility</p:attrName>
                                        </p:attrNameLst>
                                      </p:cBhvr>
                                      <p:to>
                                        <p:strVal val="visible"/>
                                      </p:to>
                                    </p:set>
                                    <p:animEffect transition="in" filter="wipe(down)">
                                      <p:cBhvr>
                                        <p:cTn id="32" dur="500"/>
                                        <p:tgtEl>
                                          <p:spTgt spid="12290">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2290">
                                            <p:txEl>
                                              <p:pRg st="12" end="12"/>
                                            </p:txEl>
                                          </p:spTgt>
                                        </p:tgtEl>
                                        <p:attrNameLst>
                                          <p:attrName>style.visibility</p:attrName>
                                        </p:attrNameLst>
                                      </p:cBhvr>
                                      <p:to>
                                        <p:strVal val="visible"/>
                                      </p:to>
                                    </p:set>
                                    <p:animEffect transition="in" filter="wipe(down)">
                                      <p:cBhvr>
                                        <p:cTn id="37" dur="500"/>
                                        <p:tgtEl>
                                          <p:spTgt spid="12290">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2290">
                                            <p:txEl>
                                              <p:pRg st="14" end="14"/>
                                            </p:txEl>
                                          </p:spTgt>
                                        </p:tgtEl>
                                        <p:attrNameLst>
                                          <p:attrName>style.visibility</p:attrName>
                                        </p:attrNameLst>
                                      </p:cBhvr>
                                      <p:to>
                                        <p:strVal val="visible"/>
                                      </p:to>
                                    </p:set>
                                    <p:animEffect transition="in" filter="wipe(down)">
                                      <p:cBhvr>
                                        <p:cTn id="42" dur="500"/>
                                        <p:tgtEl>
                                          <p:spTgt spid="12290">
                                            <p:txEl>
                                              <p:pRg st="14" end="1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2290">
                                            <p:txEl>
                                              <p:pRg st="16" end="16"/>
                                            </p:txEl>
                                          </p:spTgt>
                                        </p:tgtEl>
                                        <p:attrNameLst>
                                          <p:attrName>style.visibility</p:attrName>
                                        </p:attrNameLst>
                                      </p:cBhvr>
                                      <p:to>
                                        <p:strVal val="visible"/>
                                      </p:to>
                                    </p:set>
                                    <p:animEffect transition="in" filter="wipe(down)">
                                      <p:cBhvr>
                                        <p:cTn id="47" dur="500"/>
                                        <p:tgtEl>
                                          <p:spTgt spid="12290">
                                            <p:txEl>
                                              <p:pRg st="16" end="1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2290">
                                            <p:txEl>
                                              <p:pRg st="18" end="18"/>
                                            </p:txEl>
                                          </p:spTgt>
                                        </p:tgtEl>
                                        <p:attrNameLst>
                                          <p:attrName>style.visibility</p:attrName>
                                        </p:attrNameLst>
                                      </p:cBhvr>
                                      <p:to>
                                        <p:strVal val="visible"/>
                                      </p:to>
                                    </p:set>
                                    <p:animEffect transition="in" filter="wipe(down)">
                                      <p:cBhvr>
                                        <p:cTn id="52" dur="500"/>
                                        <p:tgtEl>
                                          <p:spTgt spid="12290">
                                            <p:txEl>
                                              <p:pRg st="18" end="1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214290"/>
            <a:ext cx="5429288" cy="400110"/>
          </a:xfrm>
          <a:prstGeom prst="rect">
            <a:avLst/>
          </a:prstGeom>
          <a:noFill/>
        </p:spPr>
        <p:txBody>
          <a:bodyPr wrap="square" rtlCol="0">
            <a:spAutoFit/>
          </a:bodyPr>
          <a:lstStyle/>
          <a:p>
            <a:r>
              <a:rPr lang="en-GB" sz="2000" b="1" u="sng" dirty="0" smtClean="0"/>
              <a:t>Geology and Land Quality Impacts</a:t>
            </a:r>
            <a:endParaRPr lang="en-GB" sz="2000" b="1" u="sng" dirty="0"/>
          </a:p>
        </p:txBody>
      </p:sp>
      <p:sp>
        <p:nvSpPr>
          <p:cNvPr id="3" name="TextBox 2"/>
          <p:cNvSpPr txBox="1"/>
          <p:nvPr/>
        </p:nvSpPr>
        <p:spPr>
          <a:xfrm>
            <a:off x="214282" y="857232"/>
            <a:ext cx="8572560" cy="2554545"/>
          </a:xfrm>
          <a:prstGeom prst="rect">
            <a:avLst/>
          </a:prstGeom>
          <a:noFill/>
        </p:spPr>
        <p:txBody>
          <a:bodyPr wrap="square" rtlCol="0">
            <a:spAutoFit/>
          </a:bodyPr>
          <a:lstStyle/>
          <a:p>
            <a:pPr>
              <a:buFont typeface="Arial" pitchFamily="34" charset="0"/>
              <a:buChar char="•"/>
            </a:pPr>
            <a:r>
              <a:rPr lang="en-GB" sz="1600" dirty="0" smtClean="0"/>
              <a:t> Soil survey by Findlay et al (1984) – Brown Loam and Clay on Carboniferous Limestone.</a:t>
            </a:r>
          </a:p>
          <a:p>
            <a:pPr>
              <a:buFont typeface="Arial" pitchFamily="34" charset="0"/>
              <a:buChar char="•"/>
            </a:pPr>
            <a:endParaRPr lang="en-GB" sz="1600" dirty="0" smtClean="0"/>
          </a:p>
          <a:p>
            <a:pPr>
              <a:buFont typeface="Arial" pitchFamily="34" charset="0"/>
              <a:buChar char="•"/>
            </a:pPr>
            <a:r>
              <a:rPr lang="en-GB" sz="1600" dirty="0" smtClean="0"/>
              <a:t> Terradat (1998) and AEA Technology(2000) hydro-geological survey – evidence of Lead and</a:t>
            </a:r>
          </a:p>
          <a:p>
            <a:r>
              <a:rPr lang="en-GB" sz="1600" dirty="0" smtClean="0"/>
              <a:t>   Zinc mining. Limestone strata underlies….. dipping 12 degrees NNW.	</a:t>
            </a:r>
          </a:p>
          <a:p>
            <a:pPr>
              <a:buFont typeface="Arial" pitchFamily="34" charset="0"/>
              <a:buChar char="•"/>
            </a:pPr>
            <a:endParaRPr lang="en-GB" sz="1600" dirty="0" smtClean="0"/>
          </a:p>
          <a:p>
            <a:pPr>
              <a:buFont typeface="Arial" pitchFamily="34" charset="0"/>
              <a:buChar char="•"/>
            </a:pPr>
            <a:r>
              <a:rPr lang="en-GB" sz="1600" dirty="0" smtClean="0"/>
              <a:t> Waterman Environmental (2003) identified mineshafts underlying site.</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t>‘No </a:t>
            </a:r>
            <a:r>
              <a:rPr lang="en-GB" sz="1600" dirty="0" smtClean="0"/>
              <a:t>detrimental effect envisaged to landscape </a:t>
            </a:r>
            <a:r>
              <a:rPr lang="en-GB" sz="1600" dirty="0" smtClean="0"/>
              <a:t>character’.</a:t>
            </a:r>
            <a:endParaRPr lang="en-GB" sz="1600" dirty="0" smtClean="0"/>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t>‘No </a:t>
            </a:r>
            <a:r>
              <a:rPr lang="en-GB" sz="1600" dirty="0" smtClean="0"/>
              <a:t>sensitive landscape receptors within current development </a:t>
            </a:r>
            <a:r>
              <a:rPr lang="en-GB" sz="1600" dirty="0" smtClean="0"/>
              <a:t>plan’.</a:t>
            </a:r>
            <a:endParaRPr lang="en-GB" sz="1600" dirty="0"/>
          </a:p>
        </p:txBody>
      </p:sp>
      <p:sp>
        <p:nvSpPr>
          <p:cNvPr id="4" name="TextBox 3"/>
          <p:cNvSpPr txBox="1"/>
          <p:nvPr/>
        </p:nvSpPr>
        <p:spPr>
          <a:xfrm>
            <a:off x="285720" y="3500438"/>
            <a:ext cx="8358246" cy="2646878"/>
          </a:xfrm>
          <a:prstGeom prst="rect">
            <a:avLst/>
          </a:prstGeom>
          <a:noFill/>
        </p:spPr>
        <p:txBody>
          <a:bodyPr wrap="square" rtlCol="0">
            <a:spAutoFit/>
          </a:bodyPr>
          <a:lstStyle/>
          <a:p>
            <a:r>
              <a:rPr lang="en-GB" dirty="0" smtClean="0">
                <a:solidFill>
                  <a:schemeClr val="bg1"/>
                </a:solidFill>
              </a:rPr>
              <a:t>In mitigation:</a:t>
            </a:r>
          </a:p>
          <a:p>
            <a:endParaRPr lang="en-GB" dirty="0" smtClean="0">
              <a:solidFill>
                <a:schemeClr val="bg1"/>
              </a:solidFill>
            </a:endParaRPr>
          </a:p>
          <a:p>
            <a:pPr>
              <a:buFont typeface="Arial" pitchFamily="34" charset="0"/>
              <a:buChar char="•"/>
            </a:pPr>
            <a:r>
              <a:rPr lang="en-GB" dirty="0" smtClean="0"/>
              <a:t> </a:t>
            </a:r>
            <a:r>
              <a:rPr lang="en-GB" sz="1600" dirty="0" smtClean="0"/>
              <a:t>Qualitative assessment of likelihood of contamination by pollutants.</a:t>
            </a:r>
          </a:p>
          <a:p>
            <a:pPr>
              <a:buFont typeface="Arial" pitchFamily="34" charset="0"/>
              <a:buChar char="•"/>
            </a:pPr>
            <a:endParaRPr lang="en-GB" sz="1600" dirty="0" smtClean="0"/>
          </a:p>
          <a:p>
            <a:pPr>
              <a:buFont typeface="Arial" pitchFamily="34" charset="0"/>
              <a:buChar char="•"/>
            </a:pPr>
            <a:r>
              <a:rPr lang="en-GB" sz="1600" dirty="0" smtClean="0"/>
              <a:t> These were based upon risk factors of High to Low.</a:t>
            </a:r>
          </a:p>
          <a:p>
            <a:pPr>
              <a:buFont typeface="Arial" pitchFamily="34" charset="0"/>
              <a:buChar char="•"/>
            </a:pPr>
            <a:endParaRPr lang="en-GB" sz="1600" dirty="0" smtClean="0"/>
          </a:p>
          <a:p>
            <a:pPr>
              <a:buFont typeface="Arial" pitchFamily="34" charset="0"/>
              <a:buChar char="•"/>
            </a:pPr>
            <a:r>
              <a:rPr lang="en-GB" sz="1600" dirty="0" smtClean="0"/>
              <a:t> EIA admits ‘little actual current ground investigation was carried out’.</a:t>
            </a:r>
          </a:p>
          <a:p>
            <a:pPr>
              <a:buFont typeface="Arial" pitchFamily="34" charset="0"/>
              <a:buChar char="•"/>
            </a:pPr>
            <a:endParaRPr lang="en-GB" sz="1600" dirty="0" smtClean="0"/>
          </a:p>
          <a:p>
            <a:pPr>
              <a:buFont typeface="Arial" pitchFamily="34" charset="0"/>
              <a:buChar char="•"/>
            </a:pPr>
            <a:r>
              <a:rPr lang="en-GB" sz="1600" dirty="0" smtClean="0"/>
              <a:t> Screening of construction work from residents where this was not present through natural</a:t>
            </a:r>
          </a:p>
          <a:p>
            <a:r>
              <a:rPr lang="en-GB" sz="1600" dirty="0" smtClean="0"/>
              <a:t>  topography.</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 calcmode="lin" valueType="num">
                                      <p:cBhvr additive="base">
                                        <p:cTn id="4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 calcmode="lin" valueType="num">
                                      <p:cBhvr additive="base">
                                        <p:cTn id="4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 calcmode="lin" valueType="num">
                                      <p:cBhvr additive="base">
                                        <p:cTn id="5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8" end="8"/>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 calcmode="lin" valueType="num">
                                      <p:cBhvr additive="base">
                                        <p:cTn id="6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500462" cy="400110"/>
          </a:xfrm>
          <a:prstGeom prst="rect">
            <a:avLst/>
          </a:prstGeom>
          <a:noFill/>
        </p:spPr>
        <p:txBody>
          <a:bodyPr wrap="square" rtlCol="0">
            <a:spAutoFit/>
          </a:bodyPr>
          <a:lstStyle/>
          <a:p>
            <a:r>
              <a:rPr lang="en-GB" sz="2000" b="1" u="sng" dirty="0" smtClean="0"/>
              <a:t>Cultural Heritage Impacts</a:t>
            </a:r>
            <a:endParaRPr lang="en-GB" sz="2000" b="1" u="sng" dirty="0"/>
          </a:p>
        </p:txBody>
      </p:sp>
      <p:sp>
        <p:nvSpPr>
          <p:cNvPr id="5" name="TextBox 4"/>
          <p:cNvSpPr txBox="1"/>
          <p:nvPr/>
        </p:nvSpPr>
        <p:spPr>
          <a:xfrm>
            <a:off x="285720" y="714356"/>
            <a:ext cx="8501122" cy="4524315"/>
          </a:xfrm>
          <a:prstGeom prst="rect">
            <a:avLst/>
          </a:prstGeom>
          <a:noFill/>
        </p:spPr>
        <p:txBody>
          <a:bodyPr wrap="square" rtlCol="0">
            <a:spAutoFit/>
          </a:bodyPr>
          <a:lstStyle/>
          <a:p>
            <a:pPr>
              <a:buFont typeface="Arial" pitchFamily="34" charset="0"/>
              <a:buChar char="•"/>
            </a:pPr>
            <a:r>
              <a:rPr lang="en-GB" sz="1600" dirty="0" smtClean="0"/>
              <a:t> Human activity.</a:t>
            </a:r>
          </a:p>
          <a:p>
            <a:pPr>
              <a:buFont typeface="Arial" pitchFamily="34" charset="0"/>
              <a:buChar char="•"/>
            </a:pPr>
            <a:r>
              <a:rPr lang="en-GB" sz="1600" dirty="0" smtClean="0"/>
              <a:t> Archaeological remains.</a:t>
            </a:r>
          </a:p>
          <a:p>
            <a:pPr>
              <a:buFont typeface="Arial" pitchFamily="34" charset="0"/>
              <a:buChar char="•"/>
            </a:pPr>
            <a:r>
              <a:rPr lang="en-GB" sz="1600" dirty="0" smtClean="0"/>
              <a:t> Artefacts.</a:t>
            </a:r>
          </a:p>
          <a:p>
            <a:pPr>
              <a:buFont typeface="Arial" pitchFamily="34" charset="0"/>
              <a:buChar char="•"/>
            </a:pPr>
            <a:r>
              <a:rPr lang="en-GB" sz="1600" dirty="0" smtClean="0"/>
              <a:t> Ancient field boundaries.</a:t>
            </a:r>
          </a:p>
          <a:p>
            <a:pPr>
              <a:buFont typeface="Arial" pitchFamily="34" charset="0"/>
              <a:buChar char="•"/>
            </a:pPr>
            <a:r>
              <a:rPr lang="en-GB" sz="1600" dirty="0" smtClean="0"/>
              <a:t> Industrial remains.</a:t>
            </a:r>
          </a:p>
          <a:p>
            <a:pPr>
              <a:buFont typeface="Arial" pitchFamily="34" charset="0"/>
              <a:buChar char="•"/>
            </a:pPr>
            <a:endParaRPr lang="en-GB" sz="1600" dirty="0" smtClean="0"/>
          </a:p>
          <a:p>
            <a:pPr algn="just">
              <a:buFont typeface="Arial" pitchFamily="34" charset="0"/>
              <a:buChar char="•"/>
            </a:pPr>
            <a:r>
              <a:rPr lang="en-GB" sz="1600" dirty="0" smtClean="0"/>
              <a:t>Carried out by desk study of records from English Heritage, North Somerset Council, Aerial photography and Cartographic sourcing from the Somerset Archive Office.</a:t>
            </a:r>
          </a:p>
          <a:p>
            <a:pPr algn="just">
              <a:buFont typeface="Arial" pitchFamily="34" charset="0"/>
              <a:buChar char="•"/>
            </a:pPr>
            <a:endParaRPr lang="en-GB" sz="1600" dirty="0" smtClean="0"/>
          </a:p>
          <a:p>
            <a:pPr algn="just">
              <a:buFont typeface="Arial" pitchFamily="34" charset="0"/>
              <a:buChar char="•"/>
            </a:pPr>
            <a:r>
              <a:rPr lang="en-GB" sz="1600" dirty="0" smtClean="0"/>
              <a:t>ENTEC archaeologists visited site in January 2005.</a:t>
            </a:r>
          </a:p>
          <a:p>
            <a:pPr algn="just">
              <a:buFont typeface="Arial" pitchFamily="34" charset="0"/>
              <a:buChar char="•"/>
            </a:pPr>
            <a:endParaRPr lang="en-GB" sz="1600" dirty="0" smtClean="0"/>
          </a:p>
          <a:p>
            <a:pPr algn="just">
              <a:buFont typeface="Arial" pitchFamily="34" charset="0"/>
              <a:buChar char="•"/>
            </a:pPr>
            <a:r>
              <a:rPr lang="en-GB" sz="1600" dirty="0" smtClean="0"/>
              <a:t>Mesolithic  artefacts associated with surrounding areas (8000 years BC)</a:t>
            </a:r>
          </a:p>
          <a:p>
            <a:pPr algn="just">
              <a:buFont typeface="Arial" pitchFamily="34" charset="0"/>
              <a:buChar char="•"/>
            </a:pPr>
            <a:endParaRPr lang="en-GB" sz="1600" dirty="0" smtClean="0"/>
          </a:p>
          <a:p>
            <a:pPr algn="just">
              <a:buFont typeface="Arial" pitchFamily="34" charset="0"/>
              <a:buChar char="•"/>
            </a:pPr>
            <a:r>
              <a:rPr lang="en-GB" sz="1600" dirty="0" smtClean="0"/>
              <a:t>Neolithic Long Barrow to South, three Bronze Age  barrows at western end of the runway.</a:t>
            </a:r>
          </a:p>
          <a:p>
            <a:pPr algn="just">
              <a:buFont typeface="Arial" pitchFamily="34" charset="0"/>
              <a:buChar char="•"/>
            </a:pPr>
            <a:endParaRPr lang="en-GB" sz="1600" dirty="0" smtClean="0"/>
          </a:p>
          <a:p>
            <a:pPr algn="just">
              <a:buFont typeface="Arial" pitchFamily="34" charset="0"/>
              <a:buChar char="•"/>
            </a:pPr>
            <a:r>
              <a:rPr lang="en-GB" sz="1600" dirty="0" smtClean="0"/>
              <a:t>Very little of WWII infrastructure remains. </a:t>
            </a:r>
          </a:p>
          <a:p>
            <a:pPr algn="just">
              <a:buFont typeface="Arial" pitchFamily="34" charset="0"/>
              <a:buChar char="•"/>
            </a:pPr>
            <a:endParaRPr lang="en-GB" sz="1600" dirty="0" smtClean="0"/>
          </a:p>
          <a:p>
            <a:pPr algn="just">
              <a:buFont typeface="Arial" pitchFamily="34" charset="0"/>
              <a:buChar char="•"/>
            </a:pPr>
            <a:r>
              <a:rPr lang="en-GB" sz="1600" dirty="0" smtClean="0"/>
              <a:t>Six  E shaped aircraft dispersal pens (brick)  SE and SW of the airfield.</a:t>
            </a:r>
            <a:endParaRPr lang="en-GB" sz="1600" dirty="0"/>
          </a:p>
        </p:txBody>
      </p:sp>
      <p:sp>
        <p:nvSpPr>
          <p:cNvPr id="6" name="Rectangle 5"/>
          <p:cNvSpPr/>
          <p:nvPr/>
        </p:nvSpPr>
        <p:spPr>
          <a:xfrm>
            <a:off x="357158" y="5357826"/>
            <a:ext cx="8786842" cy="892552"/>
          </a:xfrm>
          <a:prstGeom prst="rect">
            <a:avLst/>
          </a:prstGeom>
        </p:spPr>
        <p:txBody>
          <a:bodyPr wrap="square">
            <a:spAutoFit/>
          </a:bodyPr>
          <a:lstStyle/>
          <a:p>
            <a:r>
              <a:rPr lang="en-GB" dirty="0" smtClean="0">
                <a:solidFill>
                  <a:schemeClr val="bg1"/>
                </a:solidFill>
              </a:rPr>
              <a:t>In mitigation:</a:t>
            </a:r>
          </a:p>
          <a:p>
            <a:endParaRPr lang="en-GB" dirty="0" smtClean="0">
              <a:solidFill>
                <a:schemeClr val="bg1"/>
              </a:solidFill>
            </a:endParaRPr>
          </a:p>
          <a:p>
            <a:r>
              <a:rPr lang="en-GB" sz="1600" dirty="0" smtClean="0"/>
              <a:t>Appraisal fails to identify any surviving ‘features of interest’ that fall within the development area.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 calcmode="lin" valueType="num">
                                      <p:cBhvr additive="base">
                                        <p:cTn id="3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 calcmode="lin" valueType="num">
                                      <p:cBhvr additive="base">
                                        <p:cTn id="49"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 calcmode="lin" valueType="num">
                                      <p:cBhvr additive="base">
                                        <p:cTn id="55"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4" end="14"/>
                                            </p:txEl>
                                          </p:spTgt>
                                        </p:tgtEl>
                                        <p:attrNameLst>
                                          <p:attrName>style.visibility</p:attrName>
                                        </p:attrNameLst>
                                      </p:cBhvr>
                                      <p:to>
                                        <p:strVal val="visible"/>
                                      </p:to>
                                    </p:set>
                                    <p:anim calcmode="lin" valueType="num">
                                      <p:cBhvr additive="base">
                                        <p:cTn id="61" dur="500" fill="hold"/>
                                        <p:tgtEl>
                                          <p:spTgt spid="5">
                                            <p:txEl>
                                              <p:pRg st="14" end="1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6" end="16"/>
                                            </p:txEl>
                                          </p:spTgt>
                                        </p:tgtEl>
                                        <p:attrNameLst>
                                          <p:attrName>style.visibility</p:attrName>
                                        </p:attrNameLst>
                                      </p:cBhvr>
                                      <p:to>
                                        <p:strVal val="visible"/>
                                      </p:to>
                                    </p:set>
                                    <p:anim calcmode="lin" valueType="num">
                                      <p:cBhvr additive="base">
                                        <p:cTn id="67" dur="500" fill="hold"/>
                                        <p:tgtEl>
                                          <p:spTgt spid="5">
                                            <p:txEl>
                                              <p:pRg st="16" end="1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2" end="2"/>
                                            </p:txEl>
                                          </p:spTgt>
                                        </p:tgtEl>
                                        <p:attrNameLst>
                                          <p:attrName>style.visibility</p:attrName>
                                        </p:attrNameLst>
                                      </p:cBhvr>
                                      <p:to>
                                        <p:strVal val="visible"/>
                                      </p:to>
                                    </p:set>
                                    <p:anim calcmode="lin" valueType="num">
                                      <p:cBhvr additive="base">
                                        <p:cTn id="7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214290"/>
            <a:ext cx="3214710" cy="400110"/>
          </a:xfrm>
          <a:prstGeom prst="rect">
            <a:avLst/>
          </a:prstGeom>
          <a:noFill/>
        </p:spPr>
        <p:txBody>
          <a:bodyPr wrap="square" rtlCol="0">
            <a:spAutoFit/>
          </a:bodyPr>
          <a:lstStyle/>
          <a:p>
            <a:r>
              <a:rPr lang="en-GB" sz="2000" b="1" u="sng" dirty="0" smtClean="0"/>
              <a:t>Community Impacts</a:t>
            </a:r>
            <a:endParaRPr lang="en-GB" sz="2000" b="1" u="sng" dirty="0"/>
          </a:p>
        </p:txBody>
      </p:sp>
      <p:sp>
        <p:nvSpPr>
          <p:cNvPr id="3" name="Rectangle 2"/>
          <p:cNvSpPr/>
          <p:nvPr/>
        </p:nvSpPr>
        <p:spPr>
          <a:xfrm>
            <a:off x="285720" y="642918"/>
            <a:ext cx="8429684" cy="1077218"/>
          </a:xfrm>
          <a:prstGeom prst="rect">
            <a:avLst/>
          </a:prstGeom>
        </p:spPr>
        <p:txBody>
          <a:bodyPr wrap="square">
            <a:spAutoFit/>
          </a:bodyPr>
          <a:lstStyle/>
          <a:p>
            <a:pPr algn="just">
              <a:buFont typeface="Arial" pitchFamily="34" charset="0"/>
              <a:buChar char="•"/>
            </a:pPr>
            <a:r>
              <a:rPr lang="en-GB" sz="1600" dirty="0" smtClean="0"/>
              <a:t>In line with the expectations of the Government White Paper, BIA undertook a </a:t>
            </a:r>
            <a:r>
              <a:rPr lang="en-GB" sz="1600" b="1" dirty="0" smtClean="0">
                <a:solidFill>
                  <a:schemeClr val="bg1"/>
                </a:solidFill>
              </a:rPr>
              <a:t>full public consultation.</a:t>
            </a:r>
          </a:p>
          <a:p>
            <a:pPr algn="just"/>
            <a:endParaRPr lang="en-GB" sz="1600" dirty="0" smtClean="0"/>
          </a:p>
          <a:p>
            <a:pPr algn="just"/>
            <a:r>
              <a:rPr lang="en-GB" sz="1600" dirty="0" smtClean="0"/>
              <a:t> </a:t>
            </a:r>
            <a:endParaRPr lang="en-GB" sz="1600" dirty="0"/>
          </a:p>
        </p:txBody>
      </p:sp>
      <p:sp>
        <p:nvSpPr>
          <p:cNvPr id="4" name="Rectangle 3"/>
          <p:cNvSpPr/>
          <p:nvPr/>
        </p:nvSpPr>
        <p:spPr>
          <a:xfrm>
            <a:off x="285720" y="1357298"/>
            <a:ext cx="8286808" cy="6247864"/>
          </a:xfrm>
          <a:prstGeom prst="rect">
            <a:avLst/>
          </a:prstGeom>
        </p:spPr>
        <p:txBody>
          <a:bodyPr wrap="square">
            <a:spAutoFit/>
          </a:bodyPr>
          <a:lstStyle/>
          <a:p>
            <a:pPr algn="just">
              <a:buFont typeface="Arial" pitchFamily="34" charset="0"/>
              <a:buChar char="•"/>
            </a:pPr>
            <a:r>
              <a:rPr lang="en-GB" sz="1600" dirty="0" smtClean="0"/>
              <a:t>A </a:t>
            </a:r>
            <a:r>
              <a:rPr lang="en-GB" sz="1600" b="1" dirty="0" smtClean="0">
                <a:solidFill>
                  <a:schemeClr val="bg1"/>
                </a:solidFill>
              </a:rPr>
              <a:t>Statement of Community Involvement </a:t>
            </a:r>
            <a:r>
              <a:rPr lang="en-GB" sz="1600" dirty="0" smtClean="0"/>
              <a:t>(SCI) was circulated in February 2005 to consultees from the local community, statutory consultees and Local Authorities.</a:t>
            </a:r>
          </a:p>
          <a:p>
            <a:pPr algn="just">
              <a:buFont typeface="Arial" pitchFamily="34" charset="0"/>
              <a:buChar char="•"/>
            </a:pPr>
            <a:endParaRPr lang="en-GB" sz="1600" dirty="0" smtClean="0"/>
          </a:p>
          <a:p>
            <a:pPr algn="just">
              <a:buFont typeface="Arial" pitchFamily="34" charset="0"/>
              <a:buChar char="•"/>
            </a:pPr>
            <a:r>
              <a:rPr lang="en-GB" sz="1600" dirty="0" smtClean="0"/>
              <a:t> </a:t>
            </a:r>
            <a:r>
              <a:rPr lang="en-GB" sz="1600" b="1" dirty="0" smtClean="0">
                <a:solidFill>
                  <a:schemeClr val="bg1"/>
                </a:solidFill>
              </a:rPr>
              <a:t>A formal public consultation was undertaken in May 2005 inviting comments on issues and fears regarding the airport expansion</a:t>
            </a:r>
            <a:r>
              <a:rPr lang="en-GB" sz="1600" dirty="0" smtClean="0"/>
              <a:t>. </a:t>
            </a:r>
          </a:p>
          <a:p>
            <a:pPr algn="just">
              <a:buFont typeface="Arial" pitchFamily="34" charset="0"/>
              <a:buChar char="•"/>
            </a:pPr>
            <a:r>
              <a:rPr lang="en-GB" sz="1600" dirty="0" smtClean="0"/>
              <a:t>Issues raised informed the process </a:t>
            </a:r>
            <a:r>
              <a:rPr lang="en-GB" sz="1600" b="1" dirty="0" smtClean="0">
                <a:solidFill>
                  <a:schemeClr val="bg1"/>
                </a:solidFill>
              </a:rPr>
              <a:t>(over  1000 question responses)</a:t>
            </a:r>
            <a:r>
              <a:rPr lang="en-GB" sz="1600" dirty="0" smtClean="0">
                <a:solidFill>
                  <a:schemeClr val="bg1"/>
                </a:solidFill>
              </a:rPr>
              <a:t>.</a:t>
            </a:r>
          </a:p>
          <a:p>
            <a:pPr algn="just">
              <a:buFont typeface="Arial" pitchFamily="34" charset="0"/>
              <a:buChar char="•"/>
            </a:pPr>
            <a:endParaRPr lang="en-GB" sz="1600" dirty="0" smtClean="0"/>
          </a:p>
          <a:p>
            <a:pPr algn="just">
              <a:buFont typeface="Arial" pitchFamily="34" charset="0"/>
              <a:buChar char="•"/>
            </a:pPr>
            <a:r>
              <a:rPr lang="en-GB" sz="1600" dirty="0" smtClean="0"/>
              <a:t> A </a:t>
            </a:r>
            <a:r>
              <a:rPr lang="en-GB" sz="1600" b="1" dirty="0" smtClean="0">
                <a:solidFill>
                  <a:schemeClr val="bg1"/>
                </a:solidFill>
              </a:rPr>
              <a:t>non technical summary was distributed door to door to 25,000 local households from the surrounding residential areas, </a:t>
            </a:r>
            <a:r>
              <a:rPr lang="en-GB" sz="1600" dirty="0" smtClean="0"/>
              <a:t>and was </a:t>
            </a:r>
            <a:r>
              <a:rPr lang="en-GB" sz="1600" b="1" dirty="0" smtClean="0">
                <a:solidFill>
                  <a:schemeClr val="bg1"/>
                </a:solidFill>
              </a:rPr>
              <a:t>also made available via internet access and in local public buildings. </a:t>
            </a:r>
          </a:p>
          <a:p>
            <a:pPr algn="just">
              <a:buFont typeface="Arial" pitchFamily="34" charset="0"/>
              <a:buChar char="•"/>
            </a:pPr>
            <a:endParaRPr lang="en-GB" sz="1600" dirty="0" smtClean="0"/>
          </a:p>
          <a:p>
            <a:pPr algn="just">
              <a:buFont typeface="Arial" pitchFamily="34" charset="0"/>
              <a:buChar char="•"/>
            </a:pPr>
            <a:r>
              <a:rPr lang="en-GB" sz="1600" dirty="0" smtClean="0"/>
              <a:t>This was subsequently supported by a </a:t>
            </a:r>
            <a:r>
              <a:rPr lang="en-GB" sz="1600" b="1" dirty="0" smtClean="0">
                <a:solidFill>
                  <a:schemeClr val="bg1"/>
                </a:solidFill>
              </a:rPr>
              <a:t>series of exhibitions in the City Centre and outlying areas</a:t>
            </a:r>
            <a:r>
              <a:rPr lang="en-GB" sz="1600" dirty="0" smtClean="0"/>
              <a:t>, attended by over 700 people. Key </a:t>
            </a:r>
            <a:r>
              <a:rPr lang="en-GB" sz="1600" b="1" dirty="0" smtClean="0">
                <a:solidFill>
                  <a:schemeClr val="bg1"/>
                </a:solidFill>
              </a:rPr>
              <a:t>stakeholder workshops, with the attendance of over 30 local businesses were also undertaken.</a:t>
            </a:r>
          </a:p>
          <a:p>
            <a:pPr algn="just">
              <a:buFont typeface="Arial" pitchFamily="34" charset="0"/>
              <a:buChar char="•"/>
            </a:pPr>
            <a:endParaRPr lang="en-GB" sz="1600" dirty="0" smtClean="0"/>
          </a:p>
          <a:p>
            <a:pPr algn="just">
              <a:buFont typeface="Arial" pitchFamily="34" charset="0"/>
              <a:buChar char="•"/>
            </a:pPr>
            <a:r>
              <a:rPr lang="en-GB" sz="1600" dirty="0" smtClean="0"/>
              <a:t> </a:t>
            </a:r>
            <a:r>
              <a:rPr lang="en-GB" sz="1600" b="1" dirty="0" smtClean="0">
                <a:solidFill>
                  <a:schemeClr val="bg1"/>
                </a:solidFill>
              </a:rPr>
              <a:t>A 3D graphic animation was utilised to illustrate the proposed development. </a:t>
            </a:r>
          </a:p>
          <a:p>
            <a:pPr algn="just">
              <a:buFont typeface="Arial" pitchFamily="34" charset="0"/>
              <a:buChar char="•"/>
            </a:pPr>
            <a:endParaRPr lang="en-GB" sz="1600" dirty="0" smtClean="0"/>
          </a:p>
          <a:p>
            <a:pPr algn="just">
              <a:buFont typeface="Arial" pitchFamily="34" charset="0"/>
              <a:buChar char="•"/>
            </a:pPr>
            <a:r>
              <a:rPr lang="en-GB" sz="1600" b="1" dirty="0" smtClean="0">
                <a:solidFill>
                  <a:schemeClr val="bg1"/>
                </a:solidFill>
              </a:rPr>
              <a:t>Employment opportunity and the effects of increased tourism and investment into  the community was the subject of a separate in depth study undertaken by Whitelegg (2005).</a:t>
            </a:r>
          </a:p>
          <a:p>
            <a:pPr>
              <a:buFont typeface="Arial" pitchFamily="34" charset="0"/>
              <a:buChar char="•"/>
            </a:pPr>
            <a:endParaRPr lang="en-GB" sz="1600" b="1" dirty="0" smtClean="0">
              <a:solidFill>
                <a:schemeClr val="bg1"/>
              </a:solidFill>
            </a:endParaRPr>
          </a:p>
          <a:p>
            <a:endParaRPr lang="en-GB" sz="1600" dirty="0" smtClean="0"/>
          </a:p>
          <a:p>
            <a:pPr>
              <a:buFont typeface="Arial" pitchFamily="34" charset="0"/>
              <a:buChar char="•"/>
            </a:pPr>
            <a:endParaRPr lang="en-GB" sz="1600" dirty="0" smtClean="0"/>
          </a:p>
          <a:p>
            <a:pPr>
              <a:buFont typeface="Arial" pitchFamily="34" charset="0"/>
              <a:buChar char="•"/>
            </a:pPr>
            <a:endParaRPr lang="en-GB" sz="1600" dirty="0" smtClean="0"/>
          </a:p>
          <a:p>
            <a:pPr>
              <a:buFont typeface="Arial" pitchFamily="34" charset="0"/>
              <a:buChar char="•"/>
            </a:pPr>
            <a:endParaRPr lang="en-GB" sz="1600" dirty="0"/>
          </a:p>
        </p:txBody>
      </p:sp>
      <p:sp>
        <p:nvSpPr>
          <p:cNvPr id="5" name="5-Point Star 4"/>
          <p:cNvSpPr/>
          <p:nvPr/>
        </p:nvSpPr>
        <p:spPr>
          <a:xfrm>
            <a:off x="107504" y="5589240"/>
            <a:ext cx="178216" cy="216024"/>
          </a:xfrm>
          <a:prstGeom prst="star5">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 calcmode="lin" valueType="num">
                                      <p:cBhvr additive="base">
                                        <p:cTn id="2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 calcmode="lin" valueType="num">
                                      <p:cBhvr additive="base">
                                        <p:cTn id="2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anim calcmode="lin" valueType="num">
                                      <p:cBhvr additive="base">
                                        <p:cTn id="3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anim calcmode="lin" valueType="num">
                                      <p:cBhvr additive="base">
                                        <p:cTn id="3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720" y="357166"/>
            <a:ext cx="3929090" cy="707886"/>
          </a:xfrm>
          <a:prstGeom prst="rect">
            <a:avLst/>
          </a:prstGeom>
          <a:noFill/>
        </p:spPr>
        <p:txBody>
          <a:bodyPr wrap="square" rtlCol="0">
            <a:spAutoFit/>
          </a:bodyPr>
          <a:lstStyle/>
          <a:p>
            <a:r>
              <a:rPr lang="en-GB" sz="2000" b="1" u="sng" dirty="0" smtClean="0"/>
              <a:t>Air Quality Impacts</a:t>
            </a:r>
          </a:p>
          <a:p>
            <a:endParaRPr lang="en-GB" sz="2000" u="sng" dirty="0"/>
          </a:p>
        </p:txBody>
      </p:sp>
      <p:sp>
        <p:nvSpPr>
          <p:cNvPr id="4" name="TextBox 3"/>
          <p:cNvSpPr txBox="1"/>
          <p:nvPr/>
        </p:nvSpPr>
        <p:spPr>
          <a:xfrm>
            <a:off x="214282" y="1857364"/>
            <a:ext cx="8572560" cy="2123658"/>
          </a:xfrm>
          <a:prstGeom prst="rect">
            <a:avLst/>
          </a:prstGeom>
          <a:noFill/>
        </p:spPr>
        <p:txBody>
          <a:bodyPr wrap="square" rtlCol="0">
            <a:spAutoFit/>
          </a:bodyPr>
          <a:lstStyle/>
          <a:p>
            <a:pPr>
              <a:buFont typeface="Arial" pitchFamily="34" charset="0"/>
              <a:buChar char="•"/>
            </a:pPr>
            <a:r>
              <a:rPr lang="en-GB" sz="1600" dirty="0" smtClean="0"/>
              <a:t>The pollutants studied were oxides of nitrogen, carbon monoxide, hydrocarbons, sulphur dioxide and particulate matter</a:t>
            </a:r>
            <a:r>
              <a:rPr lang="en-GB" dirty="0" smtClean="0"/>
              <a:t>. </a:t>
            </a:r>
          </a:p>
          <a:p>
            <a:pPr>
              <a:buFont typeface="Arial" pitchFamily="34" charset="0"/>
              <a:buChar char="•"/>
            </a:pPr>
            <a:endParaRPr lang="en-GB" dirty="0" smtClean="0"/>
          </a:p>
          <a:p>
            <a:pPr>
              <a:buFont typeface="Arial" pitchFamily="34" charset="0"/>
              <a:buChar char="•"/>
            </a:pPr>
            <a:r>
              <a:rPr lang="en-GB" sz="1600" dirty="0" smtClean="0"/>
              <a:t>Emissions studied including auxiliary power units, engine testing and fuelling operations from</a:t>
            </a:r>
          </a:p>
          <a:p>
            <a:r>
              <a:rPr lang="en-GB" sz="1600" dirty="0" smtClean="0"/>
              <a:t> ground control and airside equipment. Traffic on airport access roads was also considered.</a:t>
            </a:r>
          </a:p>
          <a:p>
            <a:pPr>
              <a:buFont typeface="Arial" pitchFamily="34" charset="0"/>
              <a:buChar char="•"/>
            </a:pPr>
            <a:endParaRPr lang="en-GB" sz="1600" dirty="0" smtClean="0"/>
          </a:p>
          <a:p>
            <a:pPr>
              <a:buFont typeface="Arial" pitchFamily="34" charset="0"/>
              <a:buChar char="•"/>
            </a:pPr>
            <a:endParaRPr lang="en-GB" sz="1600" dirty="0" smtClean="0"/>
          </a:p>
          <a:p>
            <a:endParaRPr lang="en-GB" sz="1600" dirty="0"/>
          </a:p>
        </p:txBody>
      </p:sp>
      <p:sp>
        <p:nvSpPr>
          <p:cNvPr id="5" name="Rectangle 4"/>
          <p:cNvSpPr/>
          <p:nvPr/>
        </p:nvSpPr>
        <p:spPr>
          <a:xfrm>
            <a:off x="214282" y="1000108"/>
            <a:ext cx="8501122" cy="830997"/>
          </a:xfrm>
          <a:prstGeom prst="rect">
            <a:avLst/>
          </a:prstGeom>
        </p:spPr>
        <p:txBody>
          <a:bodyPr wrap="square">
            <a:spAutoFit/>
          </a:bodyPr>
          <a:lstStyle/>
          <a:p>
            <a:pPr>
              <a:buFont typeface="Arial" pitchFamily="34" charset="0"/>
              <a:buChar char="•"/>
            </a:pPr>
            <a:r>
              <a:rPr lang="en-GB" sz="1600" b="1" dirty="0" smtClean="0">
                <a:solidFill>
                  <a:schemeClr val="bg1"/>
                </a:solidFill>
              </a:rPr>
              <a:t>A detailed study was undertaken using dispersion modelling, and emission inventories were constructed for the period 2005 to 2020, under the guidelines of the Air Quality Regulations (2000). </a:t>
            </a:r>
            <a:endParaRPr lang="en-GB" sz="1600" b="1" dirty="0">
              <a:solidFill>
                <a:schemeClr val="bg1"/>
              </a:solidFill>
            </a:endParaRPr>
          </a:p>
        </p:txBody>
      </p:sp>
      <p:pic>
        <p:nvPicPr>
          <p:cNvPr id="6" name="Picture 5" descr="Aircraft Emmissions.jpg"/>
          <p:cNvPicPr/>
          <p:nvPr/>
        </p:nvPicPr>
        <p:blipFill>
          <a:blip r:embed="rId3" cstate="print"/>
          <a:stretch>
            <a:fillRect/>
          </a:stretch>
        </p:blipFill>
        <p:spPr>
          <a:xfrm>
            <a:off x="3214678" y="3571876"/>
            <a:ext cx="5611368" cy="3035808"/>
          </a:xfrm>
          <a:prstGeom prst="rect">
            <a:avLst/>
          </a:prstGeom>
          <a:ln w="38100">
            <a:solidFill>
              <a:schemeClr val="tx1"/>
            </a:solidFill>
          </a:ln>
        </p:spPr>
      </p:pic>
      <p:sp>
        <p:nvSpPr>
          <p:cNvPr id="7" name="TextBox 6"/>
          <p:cNvSpPr txBox="1"/>
          <p:nvPr/>
        </p:nvSpPr>
        <p:spPr>
          <a:xfrm>
            <a:off x="357158" y="3500438"/>
            <a:ext cx="2643206" cy="2062103"/>
          </a:xfrm>
          <a:prstGeom prst="rect">
            <a:avLst/>
          </a:prstGeom>
          <a:noFill/>
        </p:spPr>
        <p:txBody>
          <a:bodyPr wrap="square" rtlCol="0">
            <a:spAutoFit/>
          </a:bodyPr>
          <a:lstStyle/>
          <a:p>
            <a:r>
              <a:rPr lang="en-GB" sz="1600" dirty="0" err="1" smtClean="0"/>
              <a:t>CO</a:t>
            </a:r>
            <a:r>
              <a:rPr lang="en-GB" sz="1600" baseline="-25000" dirty="0" err="1" smtClean="0"/>
              <a:t>mon</a:t>
            </a:r>
            <a:r>
              <a:rPr lang="en-GB" sz="1600" dirty="0" smtClean="0"/>
              <a:t> from aircraft is direct result of fuel consumption.</a:t>
            </a:r>
          </a:p>
          <a:p>
            <a:endParaRPr lang="en-GB" sz="1600" dirty="0" smtClean="0"/>
          </a:p>
          <a:p>
            <a:endParaRPr lang="en-GB" sz="1600" dirty="0" smtClean="0"/>
          </a:p>
          <a:p>
            <a:r>
              <a:rPr lang="en-GB" sz="1600" dirty="0" smtClean="0"/>
              <a:t>NOx </a:t>
            </a:r>
            <a:r>
              <a:rPr lang="en-GB" sz="1600" dirty="0" smtClean="0"/>
              <a:t>bi-product of combustion controlled by improved engine technology. (SBAC, 2006)</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 calcmode="lin" valueType="num">
                                      <p:cBhvr additive="base">
                                        <p:cTn id="2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7">
                                            <p:txEl>
                                              <p:pRg st="3" end="3"/>
                                            </p:txEl>
                                          </p:spTgt>
                                        </p:tgtEl>
                                        <p:attrNameLst>
                                          <p:attrName>style.visibility</p:attrName>
                                        </p:attrNameLst>
                                      </p:cBhvr>
                                      <p:to>
                                        <p:strVal val="visible"/>
                                      </p:to>
                                    </p:set>
                                    <p:anim calcmode="lin" valueType="num">
                                      <p:cBhvr additive="base">
                                        <p:cTn id="3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2571768" cy="369332"/>
          </a:xfrm>
          <a:prstGeom prst="rect">
            <a:avLst/>
          </a:prstGeom>
          <a:noFill/>
        </p:spPr>
        <p:txBody>
          <a:bodyPr wrap="square" rtlCol="0">
            <a:spAutoFit/>
          </a:bodyPr>
          <a:lstStyle/>
          <a:p>
            <a:r>
              <a:rPr lang="en-GB" dirty="0" smtClean="0">
                <a:solidFill>
                  <a:schemeClr val="bg1"/>
                </a:solidFill>
              </a:rPr>
              <a:t>In mitigation:</a:t>
            </a:r>
            <a:endParaRPr lang="en-GB" dirty="0">
              <a:solidFill>
                <a:schemeClr val="bg1"/>
              </a:solidFill>
            </a:endParaRPr>
          </a:p>
        </p:txBody>
      </p:sp>
      <p:sp>
        <p:nvSpPr>
          <p:cNvPr id="54273" name="Rectangle 1"/>
          <p:cNvSpPr>
            <a:spLocks noChangeArrowheads="1"/>
          </p:cNvSpPr>
          <p:nvPr/>
        </p:nvSpPr>
        <p:spPr bwMode="auto">
          <a:xfrm>
            <a:off x="214282" y="2102597"/>
            <a:ext cx="8462174" cy="35394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Adopting airfield layout, scheduling and operating protocols would be designed and operated to minimise idling times and taxi times.</a:t>
            </a:r>
          </a:p>
          <a:p>
            <a:pPr marL="0" marR="0" lvl="0" indent="0" algn="just" defTabSz="914400" rtl="0" eaLnBrk="1" fontAlgn="base" latinLnBrk="0" hangingPunct="1">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Designing traffic management schemes to achieve free flow conditions.</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Achieving improvements to public transport connections and use, to reduce  private car use.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Designing roads and car parks to minimise congestion.</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Reducing emissions from ground support equipment, including investigating the use of alternative fuels and technology.</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GB" sz="1600" b="1" i="0" u="none" strike="noStrike" cap="none" normalizeH="0" baseline="0" dirty="0" smtClean="0">
              <a:ln>
                <a:noFill/>
              </a:ln>
              <a:solidFill>
                <a:schemeClr val="bg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Operating a dust management plan for all ground operations.  </a:t>
            </a:r>
            <a:endParaRPr kumimoji="0" lang="en-GB" sz="1600" b="1" i="0" u="none" strike="noStrike" cap="none" normalizeH="0" baseline="0" dirty="0" smtClean="0">
              <a:ln>
                <a:noFill/>
              </a:ln>
              <a:solidFill>
                <a:schemeClr val="bg1"/>
              </a:solidFill>
              <a:effectLst/>
              <a:cs typeface="Arial" pitchFamily="34" charset="0"/>
            </a:endParaRPr>
          </a:p>
        </p:txBody>
      </p:sp>
      <p:sp>
        <p:nvSpPr>
          <p:cNvPr id="54274" name="Rectangle 2"/>
          <p:cNvSpPr>
            <a:spLocks noChangeArrowheads="1"/>
          </p:cNvSpPr>
          <p:nvPr/>
        </p:nvSpPr>
        <p:spPr bwMode="auto">
          <a:xfrm>
            <a:off x="243390" y="6179366"/>
            <a:ext cx="8858280" cy="3385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solidFill>
                <a:effectLst/>
                <a:ea typeface="Calibri" pitchFamily="34" charset="0"/>
                <a:cs typeface="Arial" pitchFamily="34" charset="0"/>
              </a:rPr>
              <a:t>(The airport vehicle fleet has recently been converted to biodiesel</a:t>
            </a:r>
            <a:r>
              <a:rPr lang="en-GB" sz="1200" dirty="0">
                <a:solidFill>
                  <a:schemeClr val="bg1"/>
                </a:solidFill>
                <a:latin typeface="Arial" pitchFamily="34" charset="0"/>
                <a:ea typeface="Calibri" pitchFamily="34" charset="0"/>
                <a:cs typeface="Arial" pitchFamily="34" charset="0"/>
              </a:rPr>
              <a:t>)</a:t>
            </a:r>
            <a:endParaRPr kumimoji="0" lang="en-GB" sz="1800" b="0" i="0" u="none" strike="noStrike" cap="none" normalizeH="0" baseline="0" dirty="0" smtClean="0">
              <a:ln>
                <a:noFill/>
              </a:ln>
              <a:solidFill>
                <a:schemeClr val="bg1"/>
              </a:solidFill>
              <a:effectLst/>
              <a:latin typeface="Arial" pitchFamily="34" charset="0"/>
              <a:cs typeface="Arial" pitchFamily="34" charset="0"/>
            </a:endParaRPr>
          </a:p>
        </p:txBody>
      </p:sp>
      <p:sp>
        <p:nvSpPr>
          <p:cNvPr id="6" name="TextBox 5"/>
          <p:cNvSpPr txBox="1"/>
          <p:nvPr/>
        </p:nvSpPr>
        <p:spPr>
          <a:xfrm>
            <a:off x="214282" y="1006743"/>
            <a:ext cx="8462174" cy="584775"/>
          </a:xfrm>
          <a:prstGeom prst="rect">
            <a:avLst/>
          </a:prstGeom>
          <a:noFill/>
        </p:spPr>
        <p:txBody>
          <a:bodyPr wrap="square" rtlCol="0">
            <a:spAutoFit/>
          </a:bodyPr>
          <a:lstStyle/>
          <a:p>
            <a:r>
              <a:rPr lang="en-GB" sz="1600" dirty="0" smtClean="0"/>
              <a:t>The report concluded that </a:t>
            </a:r>
            <a:r>
              <a:rPr lang="en-GB" sz="1600" b="1" dirty="0" smtClean="0">
                <a:solidFill>
                  <a:schemeClr val="bg1"/>
                </a:solidFill>
              </a:rPr>
              <a:t>air quality standards set out in the AQS regulations would not be exceeded by the increased flight numbers</a:t>
            </a:r>
            <a:r>
              <a:rPr lang="en-GB" sz="1600" dirty="0" smtClean="0"/>
              <a:t> at BIA but suggested: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4273">
                                            <p:txEl>
                                              <p:pRg st="0" end="0"/>
                                            </p:txEl>
                                          </p:spTgt>
                                        </p:tgtEl>
                                        <p:attrNameLst>
                                          <p:attrName>style.visibility</p:attrName>
                                        </p:attrNameLst>
                                      </p:cBhvr>
                                      <p:to>
                                        <p:strVal val="visible"/>
                                      </p:to>
                                    </p:set>
                                    <p:anim calcmode="lin" valueType="num">
                                      <p:cBhvr additive="base">
                                        <p:cTn id="7" dur="500" fill="hold"/>
                                        <p:tgtEl>
                                          <p:spTgt spid="5427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427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4273">
                                            <p:txEl>
                                              <p:pRg st="2" end="2"/>
                                            </p:txEl>
                                          </p:spTgt>
                                        </p:tgtEl>
                                        <p:attrNameLst>
                                          <p:attrName>style.visibility</p:attrName>
                                        </p:attrNameLst>
                                      </p:cBhvr>
                                      <p:to>
                                        <p:strVal val="visible"/>
                                      </p:to>
                                    </p:set>
                                    <p:anim calcmode="lin" valueType="num">
                                      <p:cBhvr additive="base">
                                        <p:cTn id="11" dur="500" fill="hold"/>
                                        <p:tgtEl>
                                          <p:spTgt spid="5427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427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4273">
                                            <p:txEl>
                                              <p:pRg st="4" end="4"/>
                                            </p:txEl>
                                          </p:spTgt>
                                        </p:tgtEl>
                                        <p:attrNameLst>
                                          <p:attrName>style.visibility</p:attrName>
                                        </p:attrNameLst>
                                      </p:cBhvr>
                                      <p:to>
                                        <p:strVal val="visible"/>
                                      </p:to>
                                    </p:set>
                                    <p:anim calcmode="lin" valueType="num">
                                      <p:cBhvr additive="base">
                                        <p:cTn id="15" dur="500" fill="hold"/>
                                        <p:tgtEl>
                                          <p:spTgt spid="5427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427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4273">
                                            <p:txEl>
                                              <p:pRg st="6" end="6"/>
                                            </p:txEl>
                                          </p:spTgt>
                                        </p:tgtEl>
                                        <p:attrNameLst>
                                          <p:attrName>style.visibility</p:attrName>
                                        </p:attrNameLst>
                                      </p:cBhvr>
                                      <p:to>
                                        <p:strVal val="visible"/>
                                      </p:to>
                                    </p:set>
                                    <p:anim calcmode="lin" valueType="num">
                                      <p:cBhvr additive="base">
                                        <p:cTn id="19" dur="500" fill="hold"/>
                                        <p:tgtEl>
                                          <p:spTgt spid="5427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427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4273">
                                            <p:txEl>
                                              <p:pRg st="8" end="8"/>
                                            </p:txEl>
                                          </p:spTgt>
                                        </p:tgtEl>
                                        <p:attrNameLst>
                                          <p:attrName>style.visibility</p:attrName>
                                        </p:attrNameLst>
                                      </p:cBhvr>
                                      <p:to>
                                        <p:strVal val="visible"/>
                                      </p:to>
                                    </p:set>
                                    <p:anim calcmode="lin" valueType="num">
                                      <p:cBhvr additive="base">
                                        <p:cTn id="23" dur="500" fill="hold"/>
                                        <p:tgtEl>
                                          <p:spTgt spid="5427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427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4273">
                                            <p:txEl>
                                              <p:pRg st="10" end="10"/>
                                            </p:txEl>
                                          </p:spTgt>
                                        </p:tgtEl>
                                        <p:attrNameLst>
                                          <p:attrName>style.visibility</p:attrName>
                                        </p:attrNameLst>
                                      </p:cBhvr>
                                      <p:to>
                                        <p:strVal val="visible"/>
                                      </p:to>
                                    </p:set>
                                    <p:anim calcmode="lin" valueType="num">
                                      <p:cBhvr additive="base">
                                        <p:cTn id="27" dur="500" fill="hold"/>
                                        <p:tgtEl>
                                          <p:spTgt spid="5427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427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54274"/>
                                        </p:tgtEl>
                                        <p:attrNameLst>
                                          <p:attrName>style.visibility</p:attrName>
                                        </p:attrNameLst>
                                      </p:cBhvr>
                                      <p:to>
                                        <p:strVal val="visible"/>
                                      </p:to>
                                    </p:set>
                                    <p:anim calcmode="lin" valueType="num">
                                      <p:cBhvr additive="base">
                                        <p:cTn id="33" dur="500" fill="hold"/>
                                        <p:tgtEl>
                                          <p:spTgt spid="54274"/>
                                        </p:tgtEl>
                                        <p:attrNameLst>
                                          <p:attrName>ppt_x</p:attrName>
                                        </p:attrNameLst>
                                      </p:cBhvr>
                                      <p:tavLst>
                                        <p:tav tm="0">
                                          <p:val>
                                            <p:strVal val="#ppt_x"/>
                                          </p:val>
                                        </p:tav>
                                        <p:tav tm="100000">
                                          <p:val>
                                            <p:strVal val="#ppt_x"/>
                                          </p:val>
                                        </p:tav>
                                      </p:tavLst>
                                    </p:anim>
                                    <p:anim calcmode="lin" valueType="num">
                                      <p:cBhvr additive="base">
                                        <p:cTn id="34" dur="500" fill="hold"/>
                                        <p:tgtEl>
                                          <p:spTgt spid="542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214290"/>
            <a:ext cx="4286280" cy="400110"/>
          </a:xfrm>
          <a:prstGeom prst="rect">
            <a:avLst/>
          </a:prstGeom>
          <a:noFill/>
        </p:spPr>
        <p:txBody>
          <a:bodyPr wrap="square" rtlCol="0">
            <a:spAutoFit/>
          </a:bodyPr>
          <a:lstStyle/>
          <a:p>
            <a:r>
              <a:rPr lang="en-GB" sz="2000" b="1" u="sng" dirty="0" smtClean="0"/>
              <a:t>Landscape and Visual Impact</a:t>
            </a:r>
            <a:endParaRPr lang="en-GB" sz="2000" b="1" u="sng" dirty="0"/>
          </a:p>
        </p:txBody>
      </p:sp>
      <p:sp>
        <p:nvSpPr>
          <p:cNvPr id="3" name="TextBox 2"/>
          <p:cNvSpPr txBox="1"/>
          <p:nvPr/>
        </p:nvSpPr>
        <p:spPr>
          <a:xfrm>
            <a:off x="285720" y="857232"/>
            <a:ext cx="7858180" cy="2092881"/>
          </a:xfrm>
          <a:prstGeom prst="rect">
            <a:avLst/>
          </a:prstGeom>
          <a:noFill/>
        </p:spPr>
        <p:txBody>
          <a:bodyPr wrap="square" rtlCol="0">
            <a:spAutoFit/>
          </a:bodyPr>
          <a:lstStyle/>
          <a:p>
            <a:pPr>
              <a:buFont typeface="Arial" pitchFamily="34" charset="0"/>
              <a:buChar char="•"/>
            </a:pPr>
            <a:r>
              <a:rPr lang="en-GB" dirty="0" smtClean="0"/>
              <a:t> </a:t>
            </a:r>
            <a:r>
              <a:rPr lang="en-GB" sz="1600" dirty="0" smtClean="0"/>
              <a:t>Views from nearby Mendip Hills and Black Down (an AONB).</a:t>
            </a:r>
          </a:p>
          <a:p>
            <a:pPr>
              <a:buFont typeface="Arial" pitchFamily="34" charset="0"/>
              <a:buChar char="•"/>
            </a:pPr>
            <a:endParaRPr lang="en-GB" sz="1600" dirty="0" smtClean="0"/>
          </a:p>
          <a:p>
            <a:pPr>
              <a:buFont typeface="Arial" pitchFamily="34" charset="0"/>
              <a:buChar char="•"/>
            </a:pPr>
            <a:r>
              <a:rPr lang="en-GB" sz="1600" dirty="0" smtClean="0"/>
              <a:t> Development was to ‘respect natural vegetation’.</a:t>
            </a:r>
          </a:p>
          <a:p>
            <a:pPr>
              <a:buFont typeface="Arial" pitchFamily="34" charset="0"/>
              <a:buChar char="•"/>
            </a:pPr>
            <a:endParaRPr lang="en-GB" sz="1600" dirty="0" smtClean="0"/>
          </a:p>
          <a:p>
            <a:pPr>
              <a:buFont typeface="Arial" pitchFamily="34" charset="0"/>
              <a:buChar char="•"/>
            </a:pPr>
            <a:r>
              <a:rPr lang="en-GB" sz="1600" dirty="0" smtClean="0"/>
              <a:t> Design to be </a:t>
            </a:r>
            <a:r>
              <a:rPr lang="en-GB" sz="1600" dirty="0" smtClean="0"/>
              <a:t>‘sensitive’ </a:t>
            </a:r>
            <a:r>
              <a:rPr lang="en-GB" sz="1600" dirty="0" smtClean="0"/>
              <a:t>– soften visual impact –</a:t>
            </a:r>
            <a:r>
              <a:rPr lang="en-GB" sz="1600" dirty="0"/>
              <a:t> </a:t>
            </a:r>
            <a:r>
              <a:rPr lang="en-GB" sz="1600" dirty="0" smtClean="0"/>
              <a:t>major structures would be screened.</a:t>
            </a:r>
          </a:p>
          <a:p>
            <a:pPr>
              <a:buFont typeface="Arial" pitchFamily="34" charset="0"/>
              <a:buChar char="•"/>
            </a:pPr>
            <a:endParaRPr lang="en-GB" sz="1600" dirty="0" smtClean="0"/>
          </a:p>
          <a:p>
            <a:pPr>
              <a:buFont typeface="Arial" pitchFamily="34" charset="0"/>
              <a:buChar char="•"/>
            </a:pPr>
            <a:r>
              <a:rPr lang="en-GB" sz="1600" dirty="0" smtClean="0"/>
              <a:t> New multi storey car park limited in elevation and ‘Green Roofed’.</a:t>
            </a:r>
          </a:p>
          <a:p>
            <a:pPr>
              <a:buFont typeface="Arial" pitchFamily="34" charset="0"/>
              <a:buChar char="•"/>
            </a:pPr>
            <a:endParaRPr lang="en-GB" sz="1600" dirty="0" smtClean="0"/>
          </a:p>
        </p:txBody>
      </p:sp>
      <p:sp>
        <p:nvSpPr>
          <p:cNvPr id="4" name="TextBox 3"/>
          <p:cNvSpPr txBox="1"/>
          <p:nvPr/>
        </p:nvSpPr>
        <p:spPr>
          <a:xfrm>
            <a:off x="285720" y="3571876"/>
            <a:ext cx="2428892" cy="369332"/>
          </a:xfrm>
          <a:prstGeom prst="rect">
            <a:avLst/>
          </a:prstGeom>
          <a:noFill/>
        </p:spPr>
        <p:txBody>
          <a:bodyPr wrap="square" rtlCol="0">
            <a:spAutoFit/>
          </a:bodyPr>
          <a:lstStyle/>
          <a:p>
            <a:r>
              <a:rPr lang="en-GB" dirty="0" smtClean="0">
                <a:solidFill>
                  <a:schemeClr val="bg1"/>
                </a:solidFill>
              </a:rPr>
              <a:t>In mitigation:</a:t>
            </a:r>
            <a:endParaRPr lang="en-GB" dirty="0">
              <a:solidFill>
                <a:schemeClr val="bg1"/>
              </a:solidFill>
            </a:endParaRPr>
          </a:p>
        </p:txBody>
      </p:sp>
      <p:sp>
        <p:nvSpPr>
          <p:cNvPr id="5" name="TextBox 4"/>
          <p:cNvSpPr txBox="1"/>
          <p:nvPr/>
        </p:nvSpPr>
        <p:spPr>
          <a:xfrm>
            <a:off x="285720" y="4143380"/>
            <a:ext cx="7500990" cy="1354217"/>
          </a:xfrm>
          <a:prstGeom prst="rect">
            <a:avLst/>
          </a:prstGeom>
          <a:noFill/>
        </p:spPr>
        <p:txBody>
          <a:bodyPr wrap="square" rtlCol="0">
            <a:spAutoFit/>
          </a:bodyPr>
          <a:lstStyle/>
          <a:p>
            <a:pPr>
              <a:buFont typeface="Arial" pitchFamily="34" charset="0"/>
              <a:buChar char="•"/>
            </a:pPr>
            <a:r>
              <a:rPr lang="en-GB" dirty="0" smtClean="0"/>
              <a:t> </a:t>
            </a:r>
            <a:r>
              <a:rPr lang="en-GB" sz="1600" dirty="0" smtClean="0"/>
              <a:t>North Side visually enhanced by planting.</a:t>
            </a:r>
          </a:p>
          <a:p>
            <a:pPr>
              <a:buFont typeface="Arial" pitchFamily="34" charset="0"/>
              <a:buChar char="•"/>
            </a:pPr>
            <a:endParaRPr lang="en-GB" sz="1600" dirty="0" smtClean="0"/>
          </a:p>
          <a:p>
            <a:pPr>
              <a:buFont typeface="Arial" pitchFamily="34" charset="0"/>
              <a:buChar char="•"/>
            </a:pPr>
            <a:r>
              <a:rPr lang="en-GB" sz="1600" dirty="0" smtClean="0"/>
              <a:t> Planting scheme to create a southern boundary.</a:t>
            </a:r>
          </a:p>
          <a:p>
            <a:pPr>
              <a:buFont typeface="Arial" pitchFamily="34" charset="0"/>
              <a:buChar char="•"/>
            </a:pPr>
            <a:endParaRPr lang="en-GB" sz="1600" dirty="0" smtClean="0"/>
          </a:p>
          <a:p>
            <a:pPr>
              <a:buFont typeface="Arial" pitchFamily="34" charset="0"/>
              <a:buChar char="•"/>
            </a:pPr>
            <a:r>
              <a:rPr lang="en-GB" sz="1600" dirty="0" smtClean="0"/>
              <a:t> Re-assess lighting design to reduce glare to local dwellings and light spill.</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additive="base">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2" end="2"/>
                                            </p:txEl>
                                          </p:spTgt>
                                        </p:tgtEl>
                                        <p:attrNameLst>
                                          <p:attrName>style.visibility</p:attrName>
                                        </p:attrNameLst>
                                      </p:cBhvr>
                                      <p:to>
                                        <p:strVal val="visible"/>
                                      </p:to>
                                    </p:set>
                                    <p:anim calcmode="lin" valueType="num">
                                      <p:cBhvr additive="base">
                                        <p:cTn id="3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 calcmode="lin" valueType="num">
                                      <p:cBhvr additive="base">
                                        <p:cTn id="4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786214" cy="400110"/>
          </a:xfrm>
          <a:prstGeom prst="rect">
            <a:avLst/>
          </a:prstGeom>
          <a:noFill/>
        </p:spPr>
        <p:txBody>
          <a:bodyPr wrap="square" rtlCol="0">
            <a:spAutoFit/>
          </a:bodyPr>
          <a:lstStyle/>
          <a:p>
            <a:r>
              <a:rPr lang="en-GB" sz="2000" b="1" u="sng" dirty="0" smtClean="0"/>
              <a:t>Biodiversity  Impacts</a:t>
            </a:r>
            <a:endParaRPr lang="en-GB" sz="2000" b="1" u="sng" dirty="0"/>
          </a:p>
        </p:txBody>
      </p:sp>
      <p:sp>
        <p:nvSpPr>
          <p:cNvPr id="3" name="TextBox 2"/>
          <p:cNvSpPr txBox="1"/>
          <p:nvPr/>
        </p:nvSpPr>
        <p:spPr>
          <a:xfrm>
            <a:off x="179512" y="1844824"/>
            <a:ext cx="7786742" cy="3046988"/>
          </a:xfrm>
          <a:prstGeom prst="rect">
            <a:avLst/>
          </a:prstGeom>
          <a:noFill/>
        </p:spPr>
        <p:txBody>
          <a:bodyPr wrap="square" rtlCol="0">
            <a:spAutoFit/>
          </a:bodyPr>
          <a:lstStyle/>
          <a:p>
            <a:pPr>
              <a:buFont typeface="Arial" pitchFamily="34" charset="0"/>
              <a:buChar char="•"/>
            </a:pPr>
            <a:r>
              <a:rPr lang="en-GB" sz="1600" dirty="0" smtClean="0"/>
              <a:t> Number of SSSI located near airport – disturbance through noise and dust.</a:t>
            </a:r>
          </a:p>
          <a:p>
            <a:pPr algn="just">
              <a:buFont typeface="Arial" pitchFamily="34" charset="0"/>
              <a:buChar char="•"/>
            </a:pPr>
            <a:endParaRPr lang="en-GB" sz="1600" dirty="0" smtClean="0"/>
          </a:p>
          <a:p>
            <a:pPr>
              <a:buFont typeface="Arial" pitchFamily="34" charset="0"/>
              <a:buChar char="•"/>
            </a:pPr>
            <a:r>
              <a:rPr lang="en-GB" sz="1600" dirty="0" smtClean="0"/>
              <a:t> North Somerset and Mendip Bats Area of Conservation (G. and Lesser Horseshoe).</a:t>
            </a:r>
          </a:p>
          <a:p>
            <a:pPr>
              <a:buFont typeface="Arial" pitchFamily="34" charset="0"/>
              <a:buChar char="•"/>
            </a:pPr>
            <a:endParaRPr lang="en-GB" sz="1600" dirty="0" smtClean="0"/>
          </a:p>
          <a:p>
            <a:pPr>
              <a:buFont typeface="Arial" pitchFamily="34" charset="0"/>
              <a:buChar char="•"/>
            </a:pPr>
            <a:r>
              <a:rPr lang="en-GB" sz="1600" dirty="0" smtClean="0"/>
              <a:t> 19 non statutory sites lie within 2 kilometres- Newt, Slow worm, Dormouse.</a:t>
            </a:r>
          </a:p>
          <a:p>
            <a:endParaRPr lang="en-GB" sz="1600" dirty="0" smtClean="0"/>
          </a:p>
          <a:p>
            <a:pPr>
              <a:buFont typeface="Arial" pitchFamily="34" charset="0"/>
              <a:buChar char="•"/>
            </a:pPr>
            <a:r>
              <a:rPr lang="en-GB" sz="1600" dirty="0" smtClean="0"/>
              <a:t> Badger  (</a:t>
            </a:r>
            <a:r>
              <a:rPr lang="en-GB" sz="1600" i="1" dirty="0" smtClean="0"/>
              <a:t>Meles meles</a:t>
            </a:r>
            <a:r>
              <a:rPr lang="en-GB" sz="1600" dirty="0" smtClean="0"/>
              <a:t>) sets on S airport boundary – increased mortality with traffic.</a:t>
            </a:r>
          </a:p>
          <a:p>
            <a:endParaRPr lang="en-GB" sz="1600" dirty="0" smtClean="0"/>
          </a:p>
          <a:p>
            <a:pPr>
              <a:buFont typeface="Arial" pitchFamily="34" charset="0"/>
              <a:buChar char="•"/>
            </a:pPr>
            <a:r>
              <a:rPr lang="en-GB" sz="1600" dirty="0" smtClean="0"/>
              <a:t> Skylark (</a:t>
            </a:r>
            <a:r>
              <a:rPr lang="en-GB" sz="1600" i="1" dirty="0" smtClean="0"/>
              <a:t>Alauda arvensis</a:t>
            </a:r>
            <a:r>
              <a:rPr lang="en-GB" sz="1600" dirty="0" smtClean="0"/>
              <a:t>) utilising grasslands at Cornerpool – increased mortality in</a:t>
            </a:r>
          </a:p>
          <a:p>
            <a:r>
              <a:rPr lang="en-GB" sz="1600" dirty="0" smtClean="0"/>
              <a:t>   air strike.</a:t>
            </a:r>
          </a:p>
          <a:p>
            <a:pPr>
              <a:buFont typeface="Arial" pitchFamily="34" charset="0"/>
              <a:buChar char="•"/>
            </a:pPr>
            <a:endParaRPr lang="en-GB" sz="1600" dirty="0" smtClean="0"/>
          </a:p>
          <a:p>
            <a:pPr>
              <a:buFont typeface="Arial" pitchFamily="34" charset="0"/>
              <a:buChar char="•"/>
            </a:pPr>
            <a:r>
              <a:rPr lang="en-GB" sz="1600" dirty="0" smtClean="0"/>
              <a:t> Vegetation patterning affected by nitrogen deposits.</a:t>
            </a:r>
            <a:endParaRPr lang="en-GB" sz="1600" dirty="0"/>
          </a:p>
        </p:txBody>
      </p:sp>
      <p:sp>
        <p:nvSpPr>
          <p:cNvPr id="7" name="Rectangle 6"/>
          <p:cNvSpPr/>
          <p:nvPr/>
        </p:nvSpPr>
        <p:spPr>
          <a:xfrm>
            <a:off x="142844" y="714356"/>
            <a:ext cx="8715436" cy="830997"/>
          </a:xfrm>
          <a:prstGeom prst="rect">
            <a:avLst/>
          </a:prstGeom>
        </p:spPr>
        <p:txBody>
          <a:bodyPr wrap="square">
            <a:spAutoFit/>
          </a:bodyPr>
          <a:lstStyle/>
          <a:p>
            <a:pPr algn="just"/>
            <a:r>
              <a:rPr lang="en-GB" sz="1600" b="1" dirty="0" smtClean="0">
                <a:solidFill>
                  <a:schemeClr val="bg1"/>
                </a:solidFill>
              </a:rPr>
              <a:t>The ecological assessment was based upon guidelines developed by the Institute of Ecology and Environmental Management and through the work of Billington (2005) and the BIA Nature Conservation Management Plan (Cresswell Assoc., 1999)</a:t>
            </a:r>
            <a:endParaRPr lang="en-GB" sz="1600" b="1" dirty="0">
              <a:solidFill>
                <a:schemeClr val="bg1"/>
              </a:solidFill>
            </a:endParaRPr>
          </a:p>
        </p:txBody>
      </p:sp>
      <p:sp>
        <p:nvSpPr>
          <p:cNvPr id="8" name="Rectangle 7"/>
          <p:cNvSpPr/>
          <p:nvPr/>
        </p:nvSpPr>
        <p:spPr>
          <a:xfrm>
            <a:off x="214282" y="4857760"/>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9" name="TextBox 8"/>
          <p:cNvSpPr txBox="1"/>
          <p:nvPr/>
        </p:nvSpPr>
        <p:spPr>
          <a:xfrm>
            <a:off x="214283" y="5357826"/>
            <a:ext cx="5214974" cy="1077218"/>
          </a:xfrm>
          <a:prstGeom prst="rect">
            <a:avLst/>
          </a:prstGeom>
          <a:noFill/>
        </p:spPr>
        <p:txBody>
          <a:bodyPr wrap="square" rtlCol="0">
            <a:spAutoFit/>
          </a:bodyPr>
          <a:lstStyle/>
          <a:p>
            <a:pPr>
              <a:buFont typeface="Arial" pitchFamily="34" charset="0"/>
              <a:buChar char="•"/>
            </a:pPr>
            <a:r>
              <a:rPr lang="en-GB" sz="1600" dirty="0" smtClean="0"/>
              <a:t> Badger proof fencing and underpasses .</a:t>
            </a:r>
          </a:p>
          <a:p>
            <a:endParaRPr lang="en-GB" sz="1600" dirty="0" smtClean="0"/>
          </a:p>
          <a:p>
            <a:pPr>
              <a:buFont typeface="Arial" pitchFamily="34" charset="0"/>
              <a:buChar char="•"/>
            </a:pPr>
            <a:r>
              <a:rPr lang="en-GB" sz="1600" dirty="0" smtClean="0"/>
              <a:t> Provide an unlit buffer zone between car park areas for</a:t>
            </a:r>
          </a:p>
          <a:p>
            <a:r>
              <a:rPr lang="en-GB" sz="1600" dirty="0" smtClean="0"/>
              <a:t>   bat foraging.</a:t>
            </a:r>
            <a:endParaRPr lang="en-GB" sz="1600" dirty="0"/>
          </a:p>
        </p:txBody>
      </p:sp>
      <p:pic>
        <p:nvPicPr>
          <p:cNvPr id="10" name="Picture 10" descr="skylark"/>
          <p:cNvPicPr>
            <a:picLocks noChangeAspect="1" noChangeArrowheads="1"/>
          </p:cNvPicPr>
          <p:nvPr/>
        </p:nvPicPr>
        <p:blipFill>
          <a:blip r:embed="rId3" cstate="print"/>
          <a:srcRect/>
          <a:stretch>
            <a:fillRect/>
          </a:stretch>
        </p:blipFill>
        <p:spPr>
          <a:xfrm>
            <a:off x="5643570" y="4429132"/>
            <a:ext cx="3367087" cy="2185988"/>
          </a:xfrm>
          <a:prstGeom prst="rect">
            <a:avLst/>
          </a:prstGeom>
          <a:noFill/>
          <a:ln w="28575">
            <a:solidFill>
              <a:schemeClr val="tx1"/>
            </a:solidFill>
          </a:ln>
        </p:spPr>
      </p:pic>
      <p:sp>
        <p:nvSpPr>
          <p:cNvPr id="11" name="Text Box 15"/>
          <p:cNvSpPr txBox="1">
            <a:spLocks noChangeArrowheads="1"/>
          </p:cNvSpPr>
          <p:nvPr/>
        </p:nvSpPr>
        <p:spPr bwMode="auto">
          <a:xfrm>
            <a:off x="7343775" y="6643688"/>
            <a:ext cx="1800225" cy="214312"/>
          </a:xfrm>
          <a:prstGeom prst="rect">
            <a:avLst/>
          </a:prstGeom>
          <a:noFill/>
          <a:ln w="9525">
            <a:noFill/>
            <a:miter lim="800000"/>
            <a:headEnd/>
            <a:tailEnd/>
          </a:ln>
          <a:effectLst/>
        </p:spPr>
        <p:txBody>
          <a:bodyPr>
            <a:spAutoFit/>
          </a:bodyPr>
          <a:lstStyle/>
          <a:p>
            <a:pPr>
              <a:spcBef>
                <a:spcPct val="50000"/>
              </a:spcBef>
            </a:pPr>
            <a:r>
              <a:rPr lang="en-GB" sz="800" b="0" dirty="0"/>
              <a:t>       Illustration: RSPB (2007)</a:t>
            </a:r>
          </a:p>
        </p:txBody>
      </p:sp>
      <p:sp>
        <p:nvSpPr>
          <p:cNvPr id="12" name="Rectangle 11"/>
          <p:cNvSpPr/>
          <p:nvPr/>
        </p:nvSpPr>
        <p:spPr>
          <a:xfrm>
            <a:off x="5572132" y="6642556"/>
            <a:ext cx="1415772" cy="215444"/>
          </a:xfrm>
          <a:prstGeom prst="rect">
            <a:avLst/>
          </a:prstGeom>
        </p:spPr>
        <p:txBody>
          <a:bodyPr wrap="none">
            <a:spAutoFit/>
          </a:bodyPr>
          <a:lstStyle/>
          <a:p>
            <a:pPr>
              <a:spcBef>
                <a:spcPct val="50000"/>
              </a:spcBef>
            </a:pPr>
            <a:r>
              <a:rPr lang="en-GB" sz="800" dirty="0" smtClean="0"/>
              <a:t>Sky Lark (</a:t>
            </a:r>
            <a:r>
              <a:rPr lang="en-GB" sz="800" i="1" dirty="0" smtClean="0"/>
              <a:t>Alauda arvensis</a:t>
            </a:r>
            <a:r>
              <a:rPr lang="en-GB" sz="800" dirty="0" smtClean="0"/>
              <a:t>)  </a:t>
            </a:r>
            <a:endParaRPr lang="en-GB" sz="800" dirty="0"/>
          </a:p>
        </p:txBody>
      </p:sp>
      <p:sp>
        <p:nvSpPr>
          <p:cNvPr id="13" name="TextBox 12"/>
          <p:cNvSpPr txBox="1"/>
          <p:nvPr/>
        </p:nvSpPr>
        <p:spPr>
          <a:xfrm>
            <a:off x="179512" y="1556792"/>
            <a:ext cx="2376264" cy="338554"/>
          </a:xfrm>
          <a:prstGeom prst="rect">
            <a:avLst/>
          </a:prstGeom>
          <a:noFill/>
        </p:spPr>
        <p:txBody>
          <a:bodyPr wrap="square" rtlCol="0">
            <a:spAutoFit/>
          </a:bodyPr>
          <a:lstStyle/>
          <a:p>
            <a:r>
              <a:rPr lang="en-GB" sz="1600" dirty="0" smtClean="0"/>
              <a:t>ADVISED:</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anim calcmode="lin" valueType="num">
                                      <p:cBhvr additive="base">
                                        <p:cTn id="4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 calcmode="lin" valueType="num">
                                      <p:cBhvr additive="base">
                                        <p:cTn id="4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9">
                                            <p:txEl>
                                              <p:pRg st="0" end="0"/>
                                            </p:txEl>
                                          </p:spTgt>
                                        </p:tgtEl>
                                        <p:attrNameLst>
                                          <p:attrName>style.visibility</p:attrName>
                                        </p:attrNameLst>
                                      </p:cBhvr>
                                      <p:to>
                                        <p:strVal val="visible"/>
                                      </p:to>
                                    </p:set>
                                    <p:anim calcmode="lin" valueType="num">
                                      <p:cBhvr additive="base">
                                        <p:cTn id="5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9">
                                            <p:txEl>
                                              <p:pRg st="2" end="2"/>
                                            </p:txEl>
                                          </p:spTgt>
                                        </p:tgtEl>
                                        <p:attrNameLst>
                                          <p:attrName>style.visibility</p:attrName>
                                        </p:attrNameLst>
                                      </p:cBhvr>
                                      <p:to>
                                        <p:strVal val="visible"/>
                                      </p:to>
                                    </p:set>
                                    <p:anim calcmode="lin" valueType="num">
                                      <p:cBhvr additive="base">
                                        <p:cTn id="5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9">
                                            <p:txEl>
                                              <p:pRg st="2" end="2"/>
                                            </p:txEl>
                                          </p:spTgt>
                                        </p:tgtEl>
                                        <p:attrNameLst>
                                          <p:attrName>ppt_y</p:attrName>
                                        </p:attrNameLst>
                                      </p:cBhvr>
                                      <p:tavLst>
                                        <p:tav tm="0">
                                          <p:val>
                                            <p:strVal val="1+#ppt_h/2"/>
                                          </p:val>
                                        </p:tav>
                                        <p:tav tm="100000">
                                          <p:val>
                                            <p:strVal val="#ppt_y"/>
                                          </p:val>
                                        </p:tav>
                                      </p:tavLst>
                                    </p:anim>
                                  </p:childTnLst>
                                </p:cTn>
                              </p:par>
                              <p:par>
                                <p:cTn id="61" presetID="2" presetClass="entr" presetSubtype="4" fill="hold" nodeType="withEffect">
                                  <p:stCondLst>
                                    <p:cond delay="0"/>
                                  </p:stCondLst>
                                  <p:childTnLst>
                                    <p:set>
                                      <p:cBhvr>
                                        <p:cTn id="62" dur="1" fill="hold">
                                          <p:stCondLst>
                                            <p:cond delay="0"/>
                                          </p:stCondLst>
                                        </p:cTn>
                                        <p:tgtEl>
                                          <p:spTgt spid="9">
                                            <p:txEl>
                                              <p:pRg st="3" end="3"/>
                                            </p:txEl>
                                          </p:spTgt>
                                        </p:tgtEl>
                                        <p:attrNameLst>
                                          <p:attrName>style.visibility</p:attrName>
                                        </p:attrNameLst>
                                      </p:cBhvr>
                                      <p:to>
                                        <p:strVal val="visible"/>
                                      </p:to>
                                    </p:set>
                                    <p:anim calcmode="lin" valueType="num">
                                      <p:cBhvr additive="base">
                                        <p:cTn id="63"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720" y="214290"/>
            <a:ext cx="2643206" cy="400110"/>
          </a:xfrm>
          <a:prstGeom prst="rect">
            <a:avLst/>
          </a:prstGeom>
          <a:noFill/>
        </p:spPr>
        <p:txBody>
          <a:bodyPr wrap="square" rtlCol="0">
            <a:spAutoFit/>
          </a:bodyPr>
          <a:lstStyle/>
          <a:p>
            <a:r>
              <a:rPr lang="en-GB" sz="2000" b="1" u="sng" dirty="0" smtClean="0"/>
              <a:t>Noise Impacts</a:t>
            </a:r>
            <a:endParaRPr lang="en-GB" sz="2000" b="1" u="sng" dirty="0"/>
          </a:p>
        </p:txBody>
      </p:sp>
      <p:sp>
        <p:nvSpPr>
          <p:cNvPr id="3" name="TextBox 2"/>
          <p:cNvSpPr txBox="1"/>
          <p:nvPr/>
        </p:nvSpPr>
        <p:spPr>
          <a:xfrm>
            <a:off x="467544" y="620688"/>
            <a:ext cx="8286808" cy="3785652"/>
          </a:xfrm>
          <a:prstGeom prst="rect">
            <a:avLst/>
          </a:prstGeom>
          <a:noFill/>
        </p:spPr>
        <p:txBody>
          <a:bodyPr wrap="square" rtlCol="0">
            <a:spAutoFit/>
          </a:bodyPr>
          <a:lstStyle/>
          <a:p>
            <a:pPr>
              <a:buFont typeface="Arial" pitchFamily="34" charset="0"/>
              <a:buChar char="•"/>
            </a:pPr>
            <a:r>
              <a:rPr lang="en-GB" sz="1600" dirty="0" smtClean="0"/>
              <a:t> Most frequently raised complaint.</a:t>
            </a:r>
          </a:p>
          <a:p>
            <a:pPr>
              <a:buFont typeface="Arial" pitchFamily="34" charset="0"/>
              <a:buChar char="•"/>
            </a:pPr>
            <a:endParaRPr lang="en-GB" sz="1600" dirty="0" smtClean="0"/>
          </a:p>
          <a:p>
            <a:pPr>
              <a:buFont typeface="Arial" pitchFamily="34" charset="0"/>
              <a:buChar char="•"/>
            </a:pPr>
            <a:r>
              <a:rPr lang="en-GB" sz="1600" dirty="0" smtClean="0"/>
              <a:t> Measured on Noise quota count – set on seasonal basis.</a:t>
            </a:r>
          </a:p>
          <a:p>
            <a:pPr>
              <a:buFont typeface="Arial" pitchFamily="34" charset="0"/>
              <a:buChar char="•"/>
            </a:pPr>
            <a:endParaRPr lang="en-GB" sz="1600" dirty="0" smtClean="0"/>
          </a:p>
          <a:p>
            <a:pPr>
              <a:buFont typeface="Arial" pitchFamily="34" charset="0"/>
              <a:buChar char="•"/>
            </a:pPr>
            <a:r>
              <a:rPr lang="en-GB" sz="1600" dirty="0" smtClean="0"/>
              <a:t> Based on aircraft type – Issued by Civil Aviation Authority.</a:t>
            </a:r>
          </a:p>
          <a:p>
            <a:pPr>
              <a:buFont typeface="Arial" pitchFamily="34" charset="0"/>
              <a:buChar char="•"/>
            </a:pPr>
            <a:endParaRPr lang="en-GB" sz="1600" dirty="0" smtClean="0"/>
          </a:p>
          <a:p>
            <a:pPr>
              <a:buFont typeface="Arial" pitchFamily="34" charset="0"/>
              <a:buChar char="•"/>
            </a:pPr>
            <a:r>
              <a:rPr lang="en-GB" sz="1600" dirty="0" smtClean="0"/>
              <a:t> Four areas considered – Construction, Air-borne, Ground ops, Road Traffic.</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solidFill>
                  <a:schemeClr val="bg1"/>
                </a:solidFill>
              </a:rPr>
              <a:t>Noise Insulation Grant </a:t>
            </a:r>
            <a:r>
              <a:rPr lang="en-GB" sz="1600" dirty="0" smtClean="0"/>
              <a:t>(above 82dB) to residents affected.</a:t>
            </a:r>
          </a:p>
          <a:p>
            <a:pPr>
              <a:buFont typeface="Arial" pitchFamily="34" charset="0"/>
              <a:buChar char="•"/>
            </a:pPr>
            <a:endParaRPr lang="en-GB" sz="1600" dirty="0" smtClean="0"/>
          </a:p>
          <a:p>
            <a:pPr>
              <a:buFont typeface="Arial" pitchFamily="34" charset="0"/>
              <a:buChar char="•"/>
            </a:pPr>
            <a:r>
              <a:rPr lang="en-GB" sz="1600" dirty="0" smtClean="0"/>
              <a:t> Detailed computer modelling utilised (Noise map contours).</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solidFill>
                  <a:schemeClr val="bg1"/>
                </a:solidFill>
              </a:rPr>
              <a:t>DEFRA  sets 57dB  – ‘the onset of community annoyance’.</a:t>
            </a:r>
          </a:p>
          <a:p>
            <a:pPr>
              <a:buFont typeface="Arial" pitchFamily="34" charset="0"/>
              <a:buChar char="•"/>
            </a:pPr>
            <a:endParaRPr lang="en-GB" sz="1600" dirty="0" smtClean="0"/>
          </a:p>
          <a:p>
            <a:pPr>
              <a:buFont typeface="Arial" pitchFamily="34" charset="0"/>
              <a:buChar char="•"/>
            </a:pPr>
            <a:r>
              <a:rPr lang="en-GB" sz="1600" dirty="0" smtClean="0"/>
              <a:t> </a:t>
            </a:r>
            <a:r>
              <a:rPr lang="en-GB" sz="1600" dirty="0" smtClean="0"/>
              <a:t>Noise Contours </a:t>
            </a:r>
            <a:r>
              <a:rPr lang="en-GB" sz="1600" dirty="0" smtClean="0"/>
              <a:t>show increase  at runway ends (new stands), decrease N and S.</a:t>
            </a:r>
            <a:endParaRPr lang="en-GB" sz="1600" dirty="0"/>
          </a:p>
        </p:txBody>
      </p:sp>
      <p:sp>
        <p:nvSpPr>
          <p:cNvPr id="5" name="TextBox 4"/>
          <p:cNvSpPr txBox="1"/>
          <p:nvPr/>
        </p:nvSpPr>
        <p:spPr>
          <a:xfrm>
            <a:off x="285720" y="4929198"/>
            <a:ext cx="7858180" cy="1384995"/>
          </a:xfrm>
          <a:prstGeom prst="rect">
            <a:avLst/>
          </a:prstGeom>
          <a:noFill/>
        </p:spPr>
        <p:txBody>
          <a:bodyPr wrap="square" rtlCol="0">
            <a:spAutoFit/>
          </a:bodyPr>
          <a:lstStyle/>
          <a:p>
            <a:pPr>
              <a:buFont typeface="Arial" pitchFamily="34" charset="0"/>
              <a:buChar char="•"/>
            </a:pPr>
            <a:r>
              <a:rPr lang="en-GB" dirty="0" smtClean="0"/>
              <a:t> </a:t>
            </a:r>
            <a:r>
              <a:rPr lang="en-GB" sz="1600" dirty="0" smtClean="0"/>
              <a:t>Flights numbers raised post 2010, decrease night flights.</a:t>
            </a:r>
          </a:p>
          <a:p>
            <a:pPr>
              <a:buFont typeface="Arial" pitchFamily="34" charset="0"/>
              <a:buChar char="•"/>
            </a:pPr>
            <a:r>
              <a:rPr lang="en-GB" sz="1600" dirty="0" smtClean="0"/>
              <a:t> Noise levels continually monitored </a:t>
            </a:r>
          </a:p>
          <a:p>
            <a:r>
              <a:rPr lang="en-GB" sz="1600" dirty="0" smtClean="0"/>
              <a:t>  using US Fed. Av. Int.Noise Model   (Felton and Congresbury)</a:t>
            </a:r>
          </a:p>
          <a:p>
            <a:pPr>
              <a:buFont typeface="Arial" pitchFamily="34" charset="0"/>
              <a:buChar char="•"/>
            </a:pPr>
            <a:r>
              <a:rPr lang="en-GB" sz="1600" dirty="0" smtClean="0"/>
              <a:t> European Noise Directive(2007) – considered every five years</a:t>
            </a:r>
          </a:p>
          <a:p>
            <a:pPr>
              <a:buFont typeface="Arial" pitchFamily="34" charset="0"/>
              <a:buChar char="•"/>
            </a:pPr>
            <a:r>
              <a:rPr lang="en-GB" sz="1600" dirty="0" smtClean="0"/>
              <a:t> Provision of acoustic barriers to perimeters</a:t>
            </a:r>
            <a:r>
              <a:rPr lang="en-GB" dirty="0" smtClean="0"/>
              <a:t>.</a:t>
            </a:r>
            <a:endParaRPr lang="en-GB" dirty="0"/>
          </a:p>
        </p:txBody>
      </p:sp>
      <p:sp>
        <p:nvSpPr>
          <p:cNvPr id="6" name="Rectangle 5"/>
          <p:cNvSpPr/>
          <p:nvPr/>
        </p:nvSpPr>
        <p:spPr>
          <a:xfrm>
            <a:off x="428596" y="4429132"/>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pic>
        <p:nvPicPr>
          <p:cNvPr id="2050" name="Picture 2" descr="C:\Users\allan\Pictures\aircraft-noise.jpg"/>
          <p:cNvPicPr>
            <a:picLocks noChangeAspect="1" noChangeArrowheads="1"/>
          </p:cNvPicPr>
          <p:nvPr/>
        </p:nvPicPr>
        <p:blipFill>
          <a:blip r:embed="rId3" cstate="print"/>
          <a:srcRect/>
          <a:stretch>
            <a:fillRect/>
          </a:stretch>
        </p:blipFill>
        <p:spPr bwMode="auto">
          <a:xfrm>
            <a:off x="6215074" y="4643446"/>
            <a:ext cx="2714612" cy="1928826"/>
          </a:xfrm>
          <a:prstGeom prst="rect">
            <a:avLst/>
          </a:prstGeom>
          <a:noFill/>
          <a:ln w="3810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 calcmode="lin" valueType="num">
                                      <p:cBhvr additive="base">
                                        <p:cTn id="5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 end="1"/>
                                            </p:txEl>
                                          </p:spTgt>
                                        </p:tgtEl>
                                        <p:attrNameLst>
                                          <p:attrName>style.visibility</p:attrName>
                                        </p:attrNameLst>
                                      </p:cBhvr>
                                      <p:to>
                                        <p:strVal val="visible"/>
                                      </p:to>
                                    </p:set>
                                    <p:anim calcmode="lin" valueType="num">
                                      <p:cBhvr additive="base">
                                        <p:cTn id="6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5">
                                            <p:txEl>
                                              <p:pRg st="2" end="2"/>
                                            </p:txEl>
                                          </p:spTgt>
                                        </p:tgtEl>
                                        <p:attrNameLst>
                                          <p:attrName>style.visibility</p:attrName>
                                        </p:attrNameLst>
                                      </p:cBhvr>
                                      <p:to>
                                        <p:strVal val="visible"/>
                                      </p:to>
                                    </p:set>
                                    <p:anim calcmode="lin" valueType="num">
                                      <p:cBhvr additive="base">
                                        <p:cTn id="6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5">
                                            <p:txEl>
                                              <p:pRg st="3" end="3"/>
                                            </p:txEl>
                                          </p:spTgt>
                                        </p:tgtEl>
                                        <p:attrNameLst>
                                          <p:attrName>style.visibility</p:attrName>
                                        </p:attrNameLst>
                                      </p:cBhvr>
                                      <p:to>
                                        <p:strVal val="visible"/>
                                      </p:to>
                                    </p:set>
                                    <p:anim calcmode="lin" valueType="num">
                                      <p:cBhvr additive="base">
                                        <p:cTn id="7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5">
                                            <p:txEl>
                                              <p:pRg st="4" end="4"/>
                                            </p:txEl>
                                          </p:spTgt>
                                        </p:tgtEl>
                                        <p:attrNameLst>
                                          <p:attrName>style.visibility</p:attrName>
                                        </p:attrNameLst>
                                      </p:cBhvr>
                                      <p:to>
                                        <p:strVal val="visible"/>
                                      </p:to>
                                    </p:set>
                                    <p:anim calcmode="lin" valueType="num">
                                      <p:cBhvr additive="base">
                                        <p:cTn id="7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4429156" cy="400110"/>
          </a:xfrm>
          <a:prstGeom prst="rect">
            <a:avLst/>
          </a:prstGeom>
          <a:noFill/>
        </p:spPr>
        <p:txBody>
          <a:bodyPr wrap="square" rtlCol="0">
            <a:spAutoFit/>
          </a:bodyPr>
          <a:lstStyle/>
          <a:p>
            <a:r>
              <a:rPr lang="en-GB" sz="2000" b="1" u="sng" dirty="0" smtClean="0"/>
              <a:t>Transport Impacts</a:t>
            </a:r>
            <a:endParaRPr lang="en-GB" sz="2000" b="1" u="sng" dirty="0"/>
          </a:p>
        </p:txBody>
      </p:sp>
      <p:sp>
        <p:nvSpPr>
          <p:cNvPr id="3" name="TextBox 2"/>
          <p:cNvSpPr txBox="1"/>
          <p:nvPr/>
        </p:nvSpPr>
        <p:spPr>
          <a:xfrm>
            <a:off x="214282" y="785794"/>
            <a:ext cx="8678198" cy="3293209"/>
          </a:xfrm>
          <a:prstGeom prst="rect">
            <a:avLst/>
          </a:prstGeom>
          <a:noFill/>
        </p:spPr>
        <p:txBody>
          <a:bodyPr wrap="square" rtlCol="0">
            <a:spAutoFit/>
          </a:bodyPr>
          <a:lstStyle/>
          <a:p>
            <a:pPr>
              <a:buFont typeface="Arial" pitchFamily="34" charset="0"/>
              <a:buChar char="•"/>
            </a:pPr>
            <a:r>
              <a:rPr lang="en-GB" sz="1600" dirty="0" smtClean="0"/>
              <a:t> Current links very poor to the airport.</a:t>
            </a:r>
          </a:p>
          <a:p>
            <a:pPr>
              <a:buFont typeface="Arial" pitchFamily="34" charset="0"/>
              <a:buChar char="•"/>
            </a:pPr>
            <a:endParaRPr lang="en-GB" sz="1600" dirty="0" smtClean="0"/>
          </a:p>
          <a:p>
            <a:pPr>
              <a:buFont typeface="Arial" pitchFamily="34" charset="0"/>
              <a:buChar char="•"/>
            </a:pPr>
            <a:r>
              <a:rPr lang="en-GB" sz="1600" dirty="0" smtClean="0"/>
              <a:t> RASCO study indicated rail link vital for predicted numbers....possible future development.</a:t>
            </a:r>
          </a:p>
          <a:p>
            <a:pPr>
              <a:buFont typeface="Arial" pitchFamily="34" charset="0"/>
              <a:buChar char="•"/>
            </a:pPr>
            <a:endParaRPr lang="en-GB" sz="1600" dirty="0" smtClean="0"/>
          </a:p>
          <a:p>
            <a:pPr>
              <a:buFont typeface="Arial" pitchFamily="34" charset="0"/>
              <a:buChar char="•"/>
            </a:pPr>
            <a:r>
              <a:rPr lang="en-GB" sz="1600" dirty="0" smtClean="0"/>
              <a:t> Transport study by OVE ARUP and partners(2003), Bristol Strategic Transport  Study (2006) – </a:t>
            </a:r>
          </a:p>
          <a:p>
            <a:r>
              <a:rPr lang="en-GB" sz="1600" dirty="0" smtClean="0"/>
              <a:t>   A38, A368, A370, B3130.</a:t>
            </a:r>
          </a:p>
          <a:p>
            <a:pPr>
              <a:buFont typeface="Arial" pitchFamily="34" charset="0"/>
              <a:buChar char="•"/>
            </a:pPr>
            <a:endParaRPr lang="en-GB" sz="1600" dirty="0" smtClean="0"/>
          </a:p>
          <a:p>
            <a:pPr>
              <a:buFont typeface="Arial" pitchFamily="34" charset="0"/>
              <a:buChar char="•"/>
            </a:pPr>
            <a:r>
              <a:rPr lang="en-GB" sz="1600" dirty="0" smtClean="0"/>
              <a:t> Number plate survey to establish user origins.</a:t>
            </a:r>
          </a:p>
          <a:p>
            <a:pPr>
              <a:buFont typeface="Arial" pitchFamily="34" charset="0"/>
              <a:buChar char="•"/>
            </a:pPr>
            <a:endParaRPr lang="en-GB" sz="1600" dirty="0" smtClean="0"/>
          </a:p>
          <a:p>
            <a:pPr>
              <a:buFont typeface="Arial" pitchFamily="34" charset="0"/>
              <a:buChar char="•"/>
            </a:pPr>
            <a:r>
              <a:rPr lang="en-GB" sz="1600" dirty="0" smtClean="0"/>
              <a:t> There would be Initial impact from HG vehicles during construction.</a:t>
            </a:r>
          </a:p>
          <a:p>
            <a:pPr>
              <a:buFont typeface="Arial" pitchFamily="34" charset="0"/>
              <a:buChar char="•"/>
            </a:pPr>
            <a:endParaRPr lang="en-GB" sz="1600" dirty="0" smtClean="0"/>
          </a:p>
          <a:p>
            <a:pPr>
              <a:buFont typeface="Arial" pitchFamily="34" charset="0"/>
              <a:buChar char="•"/>
            </a:pPr>
            <a:r>
              <a:rPr lang="en-GB" sz="1600" dirty="0" smtClean="0"/>
              <a:t> Increased private vehicle using airport thereafter.</a:t>
            </a:r>
          </a:p>
          <a:p>
            <a:pPr>
              <a:buFont typeface="Arial" pitchFamily="34" charset="0"/>
              <a:buChar char="•"/>
            </a:pPr>
            <a:endParaRPr lang="en-GB" sz="1600" dirty="0"/>
          </a:p>
        </p:txBody>
      </p:sp>
      <p:pic>
        <p:nvPicPr>
          <p:cNvPr id="4" name="Picture 3" descr="BIA Traffic.jpg"/>
          <p:cNvPicPr/>
          <p:nvPr/>
        </p:nvPicPr>
        <p:blipFill>
          <a:blip r:embed="rId3" cstate="print"/>
          <a:stretch>
            <a:fillRect/>
          </a:stretch>
        </p:blipFill>
        <p:spPr>
          <a:xfrm>
            <a:off x="4786314" y="3571876"/>
            <a:ext cx="4203192" cy="3139440"/>
          </a:xfrm>
          <a:prstGeom prst="rect">
            <a:avLst/>
          </a:prstGeom>
          <a:ln w="38100">
            <a:solidFill>
              <a:schemeClr val="tx1"/>
            </a:solidFill>
          </a:ln>
        </p:spPr>
      </p:pic>
      <p:sp>
        <p:nvSpPr>
          <p:cNvPr id="5" name="Rectangle 4"/>
          <p:cNvSpPr/>
          <p:nvPr/>
        </p:nvSpPr>
        <p:spPr>
          <a:xfrm>
            <a:off x="285720" y="4000504"/>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7" name="TextBox 6"/>
          <p:cNvSpPr txBox="1"/>
          <p:nvPr/>
        </p:nvSpPr>
        <p:spPr>
          <a:xfrm>
            <a:off x="214282" y="4643446"/>
            <a:ext cx="4000528" cy="1815882"/>
          </a:xfrm>
          <a:prstGeom prst="rect">
            <a:avLst/>
          </a:prstGeom>
          <a:noFill/>
        </p:spPr>
        <p:txBody>
          <a:bodyPr wrap="square" rtlCol="0">
            <a:spAutoFit/>
          </a:bodyPr>
          <a:lstStyle/>
          <a:p>
            <a:pPr>
              <a:buFont typeface="Arial" pitchFamily="34" charset="0"/>
              <a:buChar char="•"/>
            </a:pPr>
            <a:r>
              <a:rPr lang="en-GB" sz="1600" dirty="0" smtClean="0"/>
              <a:t>A </a:t>
            </a:r>
            <a:r>
              <a:rPr lang="en-GB" sz="1600" dirty="0" smtClean="0"/>
              <a:t>‘routing strategy’ </a:t>
            </a:r>
            <a:r>
              <a:rPr lang="en-GB" sz="1600" dirty="0" smtClean="0"/>
              <a:t>for peak times</a:t>
            </a:r>
          </a:p>
          <a:p>
            <a:endParaRPr lang="en-GB" sz="1600" dirty="0" smtClean="0"/>
          </a:p>
          <a:p>
            <a:pPr>
              <a:buFont typeface="Arial" pitchFamily="34" charset="0"/>
              <a:buChar char="•"/>
            </a:pPr>
            <a:r>
              <a:rPr lang="en-GB" sz="1600" dirty="0" smtClean="0"/>
              <a:t>Better public transport links.</a:t>
            </a:r>
          </a:p>
          <a:p>
            <a:endParaRPr lang="en-GB" sz="1600" dirty="0" smtClean="0"/>
          </a:p>
          <a:p>
            <a:pPr>
              <a:buFont typeface="Arial" pitchFamily="34" charset="0"/>
              <a:buChar char="•"/>
            </a:pPr>
            <a:r>
              <a:rPr lang="en-GB" sz="1600" dirty="0" smtClean="0"/>
              <a:t>Staff shuttle bus and Car share scheme.</a:t>
            </a:r>
          </a:p>
          <a:p>
            <a:endParaRPr lang="en-GB" sz="1600" dirty="0" smtClean="0"/>
          </a:p>
          <a:p>
            <a:pPr>
              <a:buFont typeface="Arial" pitchFamily="34" charset="0"/>
              <a:buChar char="•"/>
            </a:pPr>
            <a:r>
              <a:rPr lang="en-GB" sz="1600" dirty="0" smtClean="0"/>
              <a:t>A new link road  - A38 to A370.</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anim calcmode="lin" valueType="num">
                                      <p:cBhvr additive="base">
                                        <p:cTn id="4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7">
                                            <p:txEl>
                                              <p:pRg st="0" end="0"/>
                                            </p:txEl>
                                          </p:spTgt>
                                        </p:tgtEl>
                                        <p:attrNameLst>
                                          <p:attrName>style.visibility</p:attrName>
                                        </p:attrNameLst>
                                      </p:cBhvr>
                                      <p:to>
                                        <p:strVal val="visible"/>
                                      </p:to>
                                    </p:set>
                                    <p:anim calcmode="lin" valueType="num">
                                      <p:cBhvr additive="base">
                                        <p:cTn id="4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7">
                                            <p:txEl>
                                              <p:pRg st="2" end="2"/>
                                            </p:txEl>
                                          </p:spTgt>
                                        </p:tgtEl>
                                        <p:attrNameLst>
                                          <p:attrName>style.visibility</p:attrName>
                                        </p:attrNameLst>
                                      </p:cBhvr>
                                      <p:to>
                                        <p:strVal val="visible"/>
                                      </p:to>
                                    </p:set>
                                    <p:anim calcmode="lin" valueType="num">
                                      <p:cBhvr additive="base">
                                        <p:cTn id="5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7">
                                            <p:txEl>
                                              <p:pRg st="4" end="4"/>
                                            </p:txEl>
                                          </p:spTgt>
                                        </p:tgtEl>
                                        <p:attrNameLst>
                                          <p:attrName>style.visibility</p:attrName>
                                        </p:attrNameLst>
                                      </p:cBhvr>
                                      <p:to>
                                        <p:strVal val="visible"/>
                                      </p:to>
                                    </p:set>
                                    <p:anim calcmode="lin" valueType="num">
                                      <p:cBhvr additive="base">
                                        <p:cTn id="5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7">
                                            <p:txEl>
                                              <p:pRg st="6" end="6"/>
                                            </p:txEl>
                                          </p:spTgt>
                                        </p:tgtEl>
                                        <p:attrNameLst>
                                          <p:attrName>style.visibility</p:attrName>
                                        </p:attrNameLst>
                                      </p:cBhvr>
                                      <p:to>
                                        <p:strVal val="visible"/>
                                      </p:to>
                                    </p:set>
                                    <p:anim calcmode="lin" valueType="num">
                                      <p:cBhvr additive="base">
                                        <p:cTn id="6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214290"/>
            <a:ext cx="2571768" cy="400110"/>
          </a:xfrm>
          <a:prstGeom prst="rect">
            <a:avLst/>
          </a:prstGeom>
          <a:noFill/>
        </p:spPr>
        <p:txBody>
          <a:bodyPr wrap="square" rtlCol="0">
            <a:spAutoFit/>
          </a:bodyPr>
          <a:lstStyle/>
          <a:p>
            <a:r>
              <a:rPr lang="en-GB" sz="2000" b="1" u="sng" dirty="0" smtClean="0"/>
              <a:t>Water Impacts</a:t>
            </a:r>
            <a:endParaRPr lang="en-GB" sz="2000" b="1" u="sng" dirty="0"/>
          </a:p>
        </p:txBody>
      </p:sp>
      <p:sp>
        <p:nvSpPr>
          <p:cNvPr id="3" name="TextBox 2"/>
          <p:cNvSpPr txBox="1"/>
          <p:nvPr/>
        </p:nvSpPr>
        <p:spPr>
          <a:xfrm>
            <a:off x="214282" y="785794"/>
            <a:ext cx="8572560" cy="3293209"/>
          </a:xfrm>
          <a:prstGeom prst="rect">
            <a:avLst/>
          </a:prstGeom>
          <a:noFill/>
        </p:spPr>
        <p:txBody>
          <a:bodyPr wrap="square" rtlCol="0">
            <a:spAutoFit/>
          </a:bodyPr>
          <a:lstStyle/>
          <a:p>
            <a:pPr>
              <a:buFont typeface="Arial" pitchFamily="34" charset="0"/>
              <a:buChar char="•"/>
            </a:pPr>
            <a:r>
              <a:rPr lang="en-GB" sz="1600" dirty="0" smtClean="0"/>
              <a:t> Water Resources Act (1991) and Groundwater Regulations (1998)</a:t>
            </a:r>
          </a:p>
          <a:p>
            <a:pPr>
              <a:buFont typeface="Arial" pitchFamily="34" charset="0"/>
              <a:buChar char="•"/>
            </a:pPr>
            <a:endParaRPr lang="en-GB" sz="1600" dirty="0" smtClean="0"/>
          </a:p>
          <a:p>
            <a:pPr>
              <a:buFont typeface="Arial" pitchFamily="34" charset="0"/>
              <a:buChar char="•"/>
            </a:pPr>
            <a:r>
              <a:rPr lang="en-GB" sz="1600" dirty="0" smtClean="0"/>
              <a:t> Examined relevant pollutants – Chemicals, salts, wash water, waste, trade effluent and fuel.</a:t>
            </a:r>
          </a:p>
          <a:p>
            <a:pPr>
              <a:buFont typeface="Arial" pitchFamily="34" charset="0"/>
              <a:buChar char="•"/>
            </a:pPr>
            <a:endParaRPr lang="en-GB" sz="1600" dirty="0" smtClean="0"/>
          </a:p>
          <a:p>
            <a:pPr>
              <a:buFont typeface="Arial" pitchFamily="34" charset="0"/>
              <a:buChar char="•"/>
            </a:pPr>
            <a:r>
              <a:rPr lang="en-GB" sz="1600" dirty="0" smtClean="0"/>
              <a:t> AEA Technology survey (2000), Serco (2004). </a:t>
            </a:r>
            <a:r>
              <a:rPr lang="en-GB" sz="1600" b="1" dirty="0" smtClean="0"/>
              <a:t>What Should be considered???</a:t>
            </a:r>
          </a:p>
          <a:p>
            <a:pPr>
              <a:buFont typeface="Arial" pitchFamily="34" charset="0"/>
              <a:buChar char="•"/>
            </a:pPr>
            <a:endParaRPr lang="en-GB" sz="1600" dirty="0" smtClean="0"/>
          </a:p>
          <a:p>
            <a:pPr>
              <a:buFont typeface="Arial" pitchFamily="34" charset="0"/>
              <a:buChar char="•"/>
            </a:pPr>
            <a:r>
              <a:rPr lang="en-GB" sz="1600" dirty="0" smtClean="0"/>
              <a:t> The report considered:</a:t>
            </a:r>
          </a:p>
          <a:p>
            <a:pPr marL="342900" indent="-342900">
              <a:buFont typeface="+mj-lt"/>
              <a:buAutoNum type="arabicPeriod"/>
            </a:pPr>
            <a:r>
              <a:rPr lang="en-GB" sz="1600" dirty="0" smtClean="0"/>
              <a:t>Watercourses receiving drainage.</a:t>
            </a:r>
          </a:p>
          <a:p>
            <a:pPr marL="342900" indent="-342900">
              <a:buFont typeface="+mj-lt"/>
              <a:buAutoNum type="arabicPeriod"/>
            </a:pPr>
            <a:r>
              <a:rPr lang="en-GB" sz="1600" dirty="0" smtClean="0"/>
              <a:t>Records of pollution incident- hydrocarbons, oil, metals, de-icing chemicals.</a:t>
            </a:r>
          </a:p>
          <a:p>
            <a:pPr marL="342900" indent="-342900">
              <a:buFont typeface="+mj-lt"/>
              <a:buAutoNum type="arabicPeriod"/>
            </a:pPr>
            <a:r>
              <a:rPr lang="en-GB" sz="1600" dirty="0" smtClean="0"/>
              <a:t>Water Quality (Chemical, Biological, Physical).</a:t>
            </a:r>
          </a:p>
          <a:p>
            <a:pPr marL="342900" indent="-342900">
              <a:buFont typeface="+mj-lt"/>
              <a:buAutoNum type="arabicPeriod"/>
            </a:pPr>
            <a:r>
              <a:rPr lang="en-GB" sz="1600" dirty="0" smtClean="0"/>
              <a:t>Status and vulnerability of sub surface water.</a:t>
            </a:r>
          </a:p>
          <a:p>
            <a:pPr marL="342900" indent="-342900">
              <a:buFont typeface="+mj-lt"/>
              <a:buAutoNum type="arabicPeriod"/>
            </a:pPr>
            <a:r>
              <a:rPr lang="en-GB" sz="1600" dirty="0" smtClean="0"/>
              <a:t>Discharge consents and licences.</a:t>
            </a:r>
          </a:p>
          <a:p>
            <a:pPr marL="342900" indent="-342900">
              <a:buFont typeface="+mj-lt"/>
              <a:buAutoNum type="arabicPeriod"/>
            </a:pPr>
            <a:r>
              <a:rPr lang="en-GB" sz="1600" dirty="0" smtClean="0"/>
              <a:t>Compliance with surface water abstraction directives.</a:t>
            </a:r>
            <a:endParaRPr lang="en-GB" sz="1600" dirty="0"/>
          </a:p>
        </p:txBody>
      </p:sp>
      <p:sp>
        <p:nvSpPr>
          <p:cNvPr id="4" name="Rectangle 3"/>
          <p:cNvSpPr/>
          <p:nvPr/>
        </p:nvSpPr>
        <p:spPr>
          <a:xfrm>
            <a:off x="285720" y="4214818"/>
            <a:ext cx="1559851" cy="369332"/>
          </a:xfrm>
          <a:prstGeom prst="rect">
            <a:avLst/>
          </a:prstGeom>
        </p:spPr>
        <p:txBody>
          <a:bodyPr wrap="none">
            <a:spAutoFit/>
          </a:bodyPr>
          <a:lstStyle/>
          <a:p>
            <a:r>
              <a:rPr lang="en-GB" dirty="0" smtClean="0">
                <a:solidFill>
                  <a:schemeClr val="bg1"/>
                </a:solidFill>
              </a:rPr>
              <a:t>In mitigation:</a:t>
            </a:r>
            <a:endParaRPr lang="en-GB" dirty="0">
              <a:solidFill>
                <a:schemeClr val="bg1"/>
              </a:solidFill>
            </a:endParaRPr>
          </a:p>
        </p:txBody>
      </p:sp>
      <p:sp>
        <p:nvSpPr>
          <p:cNvPr id="5" name="TextBox 4"/>
          <p:cNvSpPr txBox="1"/>
          <p:nvPr/>
        </p:nvSpPr>
        <p:spPr>
          <a:xfrm>
            <a:off x="214282" y="4643446"/>
            <a:ext cx="8072494" cy="1323439"/>
          </a:xfrm>
          <a:prstGeom prst="rect">
            <a:avLst/>
          </a:prstGeom>
          <a:noFill/>
        </p:spPr>
        <p:txBody>
          <a:bodyPr wrap="square" rtlCol="0">
            <a:spAutoFit/>
          </a:bodyPr>
          <a:lstStyle/>
          <a:p>
            <a:pPr>
              <a:buFont typeface="Arial" pitchFamily="34" charset="0"/>
              <a:buChar char="•"/>
            </a:pPr>
            <a:r>
              <a:rPr lang="en-GB" sz="1600" dirty="0" smtClean="0"/>
              <a:t> </a:t>
            </a:r>
            <a:r>
              <a:rPr lang="en-GB" sz="1600" dirty="0" smtClean="0">
                <a:solidFill>
                  <a:schemeClr val="bg1"/>
                </a:solidFill>
              </a:rPr>
              <a:t>‘</a:t>
            </a:r>
            <a:r>
              <a:rPr lang="en-GB" sz="1600" b="1" dirty="0" smtClean="0">
                <a:solidFill>
                  <a:schemeClr val="bg1"/>
                </a:solidFill>
              </a:rPr>
              <a:t>Appropriate design and maintenance’ </a:t>
            </a:r>
            <a:r>
              <a:rPr lang="en-GB" sz="1600" dirty="0" smtClean="0"/>
              <a:t>to avoid contamination</a:t>
            </a:r>
          </a:p>
          <a:p>
            <a:pPr>
              <a:buFont typeface="Arial" pitchFamily="34" charset="0"/>
              <a:buChar char="•"/>
            </a:pPr>
            <a:endParaRPr lang="en-GB" sz="1600" dirty="0" smtClean="0"/>
          </a:p>
          <a:p>
            <a:pPr>
              <a:buFont typeface="Arial" pitchFamily="34" charset="0"/>
              <a:buChar char="•"/>
            </a:pPr>
            <a:r>
              <a:rPr lang="en-GB" sz="1600" dirty="0" smtClean="0"/>
              <a:t> Discharge is continually monitored under Discharge consent.</a:t>
            </a:r>
          </a:p>
          <a:p>
            <a:pPr>
              <a:buFont typeface="Arial" pitchFamily="34" charset="0"/>
              <a:buChar char="•"/>
            </a:pPr>
            <a:endParaRPr lang="en-GB" sz="1600" dirty="0" smtClean="0"/>
          </a:p>
          <a:p>
            <a:pPr>
              <a:buFont typeface="Arial" pitchFamily="34" charset="0"/>
              <a:buChar char="•"/>
            </a:pPr>
            <a:r>
              <a:rPr lang="en-GB" sz="1600" dirty="0" smtClean="0"/>
              <a:t> New design to include sustainable drainage systems (</a:t>
            </a:r>
            <a:r>
              <a:rPr lang="en-GB" sz="1600" dirty="0" smtClean="0"/>
              <a:t>SUDS</a:t>
            </a:r>
            <a:r>
              <a:rPr lang="en-GB" sz="1600" dirty="0" smtClean="0"/>
              <a:t>) and efficient usage.</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additive="base">
                                        <p:cTn id="3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8" end="8"/>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1" end="11"/>
                                            </p:txEl>
                                          </p:spTgt>
                                        </p:tgtEl>
                                        <p:attrNameLst>
                                          <p:attrName>style.visibility</p:attrName>
                                        </p:attrNameLst>
                                      </p:cBhvr>
                                      <p:to>
                                        <p:strVal val="visible"/>
                                      </p:to>
                                    </p:set>
                                    <p:anim calcmode="lin" valueType="num">
                                      <p:cBhvr additive="base">
                                        <p:cTn id="4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0" end="0"/>
                                            </p:txEl>
                                          </p:spTgt>
                                        </p:tgtEl>
                                        <p:attrNameLst>
                                          <p:attrName>style.visibility</p:attrName>
                                        </p:attrNameLst>
                                      </p:cBhvr>
                                      <p:to>
                                        <p:strVal val="visible"/>
                                      </p:to>
                                    </p:set>
                                    <p:anim calcmode="lin" valueType="num">
                                      <p:cBhvr additive="base">
                                        <p:cTn id="5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2" end="2"/>
                                            </p:txEl>
                                          </p:spTgt>
                                        </p:tgtEl>
                                        <p:attrNameLst>
                                          <p:attrName>style.visibility</p:attrName>
                                        </p:attrNameLst>
                                      </p:cBhvr>
                                      <p:to>
                                        <p:strVal val="visible"/>
                                      </p:to>
                                    </p:set>
                                    <p:anim calcmode="lin" valueType="num">
                                      <p:cBhvr additive="base">
                                        <p:cTn id="6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4" end="4"/>
                                            </p:txEl>
                                          </p:spTgt>
                                        </p:tgtEl>
                                        <p:attrNameLst>
                                          <p:attrName>style.visibility</p:attrName>
                                        </p:attrNameLst>
                                      </p:cBhvr>
                                      <p:to>
                                        <p:strVal val="visible"/>
                                      </p:to>
                                    </p:set>
                                    <p:anim calcmode="lin" valueType="num">
                                      <p:cBhvr additive="base">
                                        <p:cTn id="6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2844" y="142852"/>
            <a:ext cx="3429024" cy="584775"/>
          </a:xfrm>
          <a:prstGeom prst="rect">
            <a:avLst/>
          </a:prstGeom>
          <a:noFill/>
        </p:spPr>
        <p:txBody>
          <a:bodyPr wrap="square" rtlCol="0">
            <a:spAutoFit/>
          </a:bodyPr>
          <a:lstStyle/>
          <a:p>
            <a:r>
              <a:rPr lang="en-GB" sz="3200" u="sng" dirty="0" smtClean="0"/>
              <a:t>Conclusions</a:t>
            </a:r>
            <a:endParaRPr lang="en-GB" sz="3200" u="sng" dirty="0"/>
          </a:p>
        </p:txBody>
      </p:sp>
      <p:sp>
        <p:nvSpPr>
          <p:cNvPr id="3" name="TextBox 2"/>
          <p:cNvSpPr txBox="1"/>
          <p:nvPr/>
        </p:nvSpPr>
        <p:spPr>
          <a:xfrm>
            <a:off x="179512" y="836712"/>
            <a:ext cx="8715436" cy="1477328"/>
          </a:xfrm>
          <a:prstGeom prst="rect">
            <a:avLst/>
          </a:prstGeom>
          <a:noFill/>
        </p:spPr>
        <p:txBody>
          <a:bodyPr wrap="square" rtlCol="0">
            <a:spAutoFit/>
          </a:bodyPr>
          <a:lstStyle/>
          <a:p>
            <a:pPr marL="342900" indent="-342900" algn="just">
              <a:buAutoNum type="arabicPeriod"/>
            </a:pPr>
            <a:r>
              <a:rPr lang="en-GB" dirty="0" smtClean="0"/>
              <a:t>This Field of development has historically, and will always, raise fierce debate and evoke conflicting views.  There are potentially volatile impacts to environment and  community.</a:t>
            </a:r>
          </a:p>
          <a:p>
            <a:pPr algn="just"/>
            <a:r>
              <a:rPr lang="en-GB" dirty="0" smtClean="0"/>
              <a:t>2.  Does the obvious advantage to the reported economic growth of the region negate</a:t>
            </a:r>
          </a:p>
          <a:p>
            <a:pPr algn="just"/>
            <a:r>
              <a:rPr lang="en-GB" dirty="0" smtClean="0"/>
              <a:t>     the damage to the local environment??</a:t>
            </a:r>
            <a:endParaRPr lang="en-GB" dirty="0"/>
          </a:p>
        </p:txBody>
      </p:sp>
      <p:sp>
        <p:nvSpPr>
          <p:cNvPr id="4" name="TextBox 3"/>
          <p:cNvSpPr txBox="1"/>
          <p:nvPr/>
        </p:nvSpPr>
        <p:spPr>
          <a:xfrm>
            <a:off x="214282" y="2285992"/>
            <a:ext cx="8715436" cy="5355312"/>
          </a:xfrm>
          <a:prstGeom prst="rect">
            <a:avLst/>
          </a:prstGeom>
          <a:noFill/>
        </p:spPr>
        <p:txBody>
          <a:bodyPr wrap="square" rtlCol="0">
            <a:spAutoFit/>
          </a:bodyPr>
          <a:lstStyle/>
          <a:p>
            <a:pPr algn="just"/>
            <a:r>
              <a:rPr lang="en-GB" b="1" dirty="0" smtClean="0">
                <a:solidFill>
                  <a:schemeClr val="bg1"/>
                </a:solidFill>
              </a:rPr>
              <a:t>3. The difficulties exist within the definition of significant and insignificant effects. EIA is an ‘anthropocentric’ concept (Beanlands, 1995). We all live by different values. What one person considers acceptable another finds intolerable and objectionable, due to the individuals focus, situation, concerns and objectives.</a:t>
            </a:r>
          </a:p>
          <a:p>
            <a:endParaRPr lang="en-GB" dirty="0" smtClean="0"/>
          </a:p>
          <a:p>
            <a:pPr algn="just"/>
            <a:r>
              <a:rPr lang="en-GB" dirty="0" smtClean="0">
                <a:solidFill>
                  <a:schemeClr val="bg1"/>
                </a:solidFill>
              </a:rPr>
              <a:t>Kennedy (1984) argued that there were five main criticisms evoked by the analysis of the EIA process efficiency:  What do you think these were???</a:t>
            </a:r>
          </a:p>
          <a:p>
            <a:pPr algn="just"/>
            <a:r>
              <a:rPr lang="en-GB" dirty="0" smtClean="0">
                <a:solidFill>
                  <a:schemeClr val="bg1"/>
                </a:solidFill>
              </a:rPr>
              <a:t>1. That public opinion and the EIA process were perceived by many to have little effect</a:t>
            </a:r>
          </a:p>
          <a:p>
            <a:pPr algn="just"/>
            <a:r>
              <a:rPr lang="en-GB" dirty="0" smtClean="0">
                <a:solidFill>
                  <a:schemeClr val="bg1"/>
                </a:solidFill>
              </a:rPr>
              <a:t>   upon the decision making process. </a:t>
            </a:r>
          </a:p>
          <a:p>
            <a:pPr algn="just"/>
            <a:r>
              <a:rPr lang="en-GB" dirty="0" smtClean="0">
                <a:solidFill>
                  <a:schemeClr val="bg1"/>
                </a:solidFill>
              </a:rPr>
              <a:t>2. That few environmental benefits were forthcoming from the process.</a:t>
            </a:r>
          </a:p>
          <a:p>
            <a:pPr algn="just"/>
            <a:r>
              <a:rPr lang="en-GB" dirty="0" smtClean="0">
                <a:solidFill>
                  <a:schemeClr val="bg1"/>
                </a:solidFill>
              </a:rPr>
              <a:t>3. That opportunity for public participation was seen as inadequate. </a:t>
            </a:r>
          </a:p>
          <a:p>
            <a:pPr algn="just"/>
            <a:r>
              <a:rPr lang="en-GB" dirty="0" smtClean="0">
                <a:solidFill>
                  <a:schemeClr val="bg1"/>
                </a:solidFill>
              </a:rPr>
              <a:t>4. That the process was too costly, and prone to bias.</a:t>
            </a:r>
          </a:p>
          <a:p>
            <a:pPr algn="just"/>
            <a:r>
              <a:rPr lang="en-GB" dirty="0" smtClean="0">
                <a:solidFill>
                  <a:schemeClr val="bg1"/>
                </a:solidFill>
              </a:rPr>
              <a:t>5. That the whole process was simply an ineffective delay to the inevitable development</a:t>
            </a:r>
          </a:p>
          <a:p>
            <a:pPr algn="just"/>
            <a:r>
              <a:rPr lang="en-GB" dirty="0" smtClean="0">
                <a:solidFill>
                  <a:schemeClr val="bg1"/>
                </a:solidFill>
              </a:rPr>
              <a:t>   commencement</a:t>
            </a:r>
            <a:r>
              <a:rPr lang="en-GB" dirty="0" smtClean="0">
                <a:solidFill>
                  <a:schemeClr val="bg1"/>
                </a:solidFill>
              </a:rPr>
              <a:t>.                </a:t>
            </a:r>
          </a:p>
          <a:p>
            <a:pPr algn="just"/>
            <a:r>
              <a:rPr lang="en-GB" dirty="0">
                <a:solidFill>
                  <a:schemeClr val="bg1"/>
                </a:solidFill>
              </a:rPr>
              <a:t> </a:t>
            </a:r>
            <a:r>
              <a:rPr lang="en-GB" dirty="0" smtClean="0">
                <a:solidFill>
                  <a:schemeClr val="bg1"/>
                </a:solidFill>
              </a:rPr>
              <a:t>                                           </a:t>
            </a:r>
            <a:r>
              <a:rPr lang="en-GB" dirty="0" smtClean="0">
                <a:solidFill>
                  <a:schemeClr val="bg1"/>
                </a:solidFill>
              </a:rPr>
              <a:t>HAS ANYTHING CHANGED??</a:t>
            </a:r>
            <a:endParaRPr lang="en-GB" dirty="0" smtClean="0">
              <a:solidFill>
                <a:schemeClr val="bg1"/>
              </a:solidFill>
            </a:endParaRPr>
          </a:p>
          <a:p>
            <a:endParaRPr lang="en-GB" dirty="0" smtClean="0">
              <a:solidFill>
                <a:schemeClr val="bg1"/>
              </a:solidFill>
            </a:endParaRPr>
          </a:p>
          <a:p>
            <a:pPr marL="342900" indent="-342900">
              <a:buAutoNum type="alphaLcPeriod"/>
            </a:pPr>
            <a:endParaRPr lang="en-GB" dirty="0" smtClean="0">
              <a:solidFill>
                <a:schemeClr val="bg1"/>
              </a:solidFill>
            </a:endParaRPr>
          </a:p>
          <a:p>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anim calcmode="lin" valueType="num">
                                      <p:cBhvr additive="base">
                                        <p:cTn id="35"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 calcmode="lin" valueType="num">
                                      <p:cBhvr additive="base">
                                        <p:cTn id="39"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anim calcmode="lin" valueType="num">
                                      <p:cBhvr additive="base">
                                        <p:cTn id="4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10" end="10"/>
                                            </p:txEl>
                                          </p:spTgt>
                                        </p:tgtEl>
                                        <p:attrNameLst>
                                          <p:attrName>style.visibility</p:attrName>
                                        </p:attrNameLst>
                                      </p:cBhvr>
                                      <p:to>
                                        <p:strVal val="visible"/>
                                      </p:to>
                                    </p:set>
                                    <p:anim calcmode="lin" valueType="num">
                                      <p:cBhvr additive="base">
                                        <p:cTn id="4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472" y="1000108"/>
            <a:ext cx="7572428" cy="646331"/>
          </a:xfrm>
          <a:prstGeom prst="rect">
            <a:avLst/>
          </a:prstGeom>
          <a:noFill/>
        </p:spPr>
        <p:txBody>
          <a:bodyPr wrap="square" rtlCol="0">
            <a:spAutoFit/>
          </a:bodyPr>
          <a:lstStyle/>
          <a:p>
            <a:pPr algn="just">
              <a:buFont typeface="Arial" pitchFamily="34" charset="0"/>
              <a:buChar char="•"/>
            </a:pPr>
            <a:r>
              <a:rPr lang="en-GB" dirty="0" smtClean="0"/>
              <a:t>Public Opinion versus Political Manoeuvrings !!</a:t>
            </a:r>
          </a:p>
          <a:p>
            <a:endParaRPr lang="en-GB" dirty="0"/>
          </a:p>
        </p:txBody>
      </p:sp>
      <p:sp>
        <p:nvSpPr>
          <p:cNvPr id="5" name="Rectangle 4"/>
          <p:cNvSpPr/>
          <p:nvPr/>
        </p:nvSpPr>
        <p:spPr>
          <a:xfrm>
            <a:off x="642910" y="1500174"/>
            <a:ext cx="6060633" cy="369332"/>
          </a:xfrm>
          <a:prstGeom prst="rect">
            <a:avLst/>
          </a:prstGeom>
        </p:spPr>
        <p:txBody>
          <a:bodyPr wrap="none">
            <a:spAutoFit/>
          </a:bodyPr>
          <a:lstStyle/>
          <a:p>
            <a:r>
              <a:rPr lang="en-GB" dirty="0" smtClean="0">
                <a:solidFill>
                  <a:schemeClr val="bg1"/>
                </a:solidFill>
              </a:rPr>
              <a:t>But... These comments are unduly negative.....because  of....</a:t>
            </a:r>
            <a:endParaRPr lang="en-GB" dirty="0">
              <a:solidFill>
                <a:schemeClr val="bg1"/>
              </a:solidFill>
            </a:endParaRPr>
          </a:p>
        </p:txBody>
      </p:sp>
      <p:sp>
        <p:nvSpPr>
          <p:cNvPr id="6" name="Rectangle 5"/>
          <p:cNvSpPr/>
          <p:nvPr/>
        </p:nvSpPr>
        <p:spPr>
          <a:xfrm>
            <a:off x="571472" y="1928802"/>
            <a:ext cx="8104984" cy="646331"/>
          </a:xfrm>
          <a:prstGeom prst="rect">
            <a:avLst/>
          </a:prstGeom>
        </p:spPr>
        <p:txBody>
          <a:bodyPr wrap="square">
            <a:spAutoFit/>
          </a:bodyPr>
          <a:lstStyle/>
          <a:p>
            <a:pPr>
              <a:buFont typeface="Arial" pitchFamily="34" charset="0"/>
              <a:buChar char="•"/>
            </a:pPr>
            <a:r>
              <a:rPr lang="en-GB" dirty="0" smtClean="0"/>
              <a:t>Environmental understanding is greater  with the action of pressure groups and</a:t>
            </a:r>
          </a:p>
          <a:p>
            <a:r>
              <a:rPr lang="en-GB" dirty="0" smtClean="0"/>
              <a:t>  well constructed legislation.</a:t>
            </a:r>
            <a:endParaRPr lang="en-GB" dirty="0"/>
          </a:p>
        </p:txBody>
      </p:sp>
      <p:sp>
        <p:nvSpPr>
          <p:cNvPr id="8" name="TextBox 7"/>
          <p:cNvSpPr txBox="1"/>
          <p:nvPr/>
        </p:nvSpPr>
        <p:spPr>
          <a:xfrm>
            <a:off x="571472" y="2714620"/>
            <a:ext cx="8321008" cy="646331"/>
          </a:xfrm>
          <a:prstGeom prst="rect">
            <a:avLst/>
          </a:prstGeom>
          <a:noFill/>
        </p:spPr>
        <p:txBody>
          <a:bodyPr wrap="square" rtlCol="0">
            <a:spAutoFit/>
          </a:bodyPr>
          <a:lstStyle/>
          <a:p>
            <a:pPr>
              <a:buFont typeface="Arial" pitchFamily="34" charset="0"/>
              <a:buChar char="•"/>
            </a:pPr>
            <a:r>
              <a:rPr lang="en-GB" dirty="0" smtClean="0"/>
              <a:t> The Progress that environmental policy, planning and protection measures have</a:t>
            </a:r>
          </a:p>
          <a:p>
            <a:r>
              <a:rPr lang="en-GB" dirty="0" smtClean="0"/>
              <a:t>  made in the last few years.</a:t>
            </a:r>
            <a:endParaRPr lang="en-GB" dirty="0"/>
          </a:p>
        </p:txBody>
      </p:sp>
      <p:sp>
        <p:nvSpPr>
          <p:cNvPr id="9" name="Rectangle 8"/>
          <p:cNvSpPr/>
          <p:nvPr/>
        </p:nvSpPr>
        <p:spPr>
          <a:xfrm>
            <a:off x="571472" y="3429000"/>
            <a:ext cx="8176992" cy="646331"/>
          </a:xfrm>
          <a:prstGeom prst="rect">
            <a:avLst/>
          </a:prstGeom>
        </p:spPr>
        <p:txBody>
          <a:bodyPr wrap="square">
            <a:spAutoFit/>
          </a:bodyPr>
          <a:lstStyle/>
          <a:p>
            <a:pPr>
              <a:buFont typeface="Arial" pitchFamily="34" charset="0"/>
              <a:buChar char="•"/>
            </a:pPr>
            <a:r>
              <a:rPr lang="en-GB" dirty="0" smtClean="0"/>
              <a:t> EIA is </a:t>
            </a:r>
            <a:r>
              <a:rPr lang="en-GB" b="1" dirty="0" smtClean="0">
                <a:solidFill>
                  <a:schemeClr val="bg1"/>
                </a:solidFill>
              </a:rPr>
              <a:t>No longer an ‘add-on’ to any development, but is now an integral </a:t>
            </a:r>
          </a:p>
          <a:p>
            <a:r>
              <a:rPr lang="en-GB" b="1" dirty="0" smtClean="0">
                <a:solidFill>
                  <a:schemeClr val="bg1"/>
                </a:solidFill>
              </a:rPr>
              <a:t>  and  important part of it. </a:t>
            </a:r>
            <a:endParaRPr lang="en-GB" b="1" dirty="0">
              <a:solidFill>
                <a:schemeClr val="bg1"/>
              </a:solidFill>
            </a:endParaRPr>
          </a:p>
        </p:txBody>
      </p:sp>
      <p:sp>
        <p:nvSpPr>
          <p:cNvPr id="11" name="Rectangle 10"/>
          <p:cNvSpPr/>
          <p:nvPr/>
        </p:nvSpPr>
        <p:spPr>
          <a:xfrm>
            <a:off x="571472" y="4143380"/>
            <a:ext cx="8249000" cy="646331"/>
          </a:xfrm>
          <a:prstGeom prst="rect">
            <a:avLst/>
          </a:prstGeom>
        </p:spPr>
        <p:txBody>
          <a:bodyPr wrap="square">
            <a:spAutoFit/>
          </a:bodyPr>
          <a:lstStyle/>
          <a:p>
            <a:pPr>
              <a:buFont typeface="Arial" pitchFamily="34" charset="0"/>
              <a:buChar char="•"/>
            </a:pPr>
            <a:r>
              <a:rPr lang="en-GB" dirty="0" smtClean="0"/>
              <a:t> No other transport sector has continually improved its environmental      performance to the same extent as civil aviation. </a:t>
            </a:r>
            <a:endParaRPr lang="en-GB" dirty="0"/>
          </a:p>
        </p:txBody>
      </p:sp>
      <p:sp>
        <p:nvSpPr>
          <p:cNvPr id="7173" name="Rectangle 5"/>
          <p:cNvSpPr>
            <a:spLocks noChangeArrowheads="1"/>
          </p:cNvSpPr>
          <p:nvPr/>
        </p:nvSpPr>
        <p:spPr bwMode="auto">
          <a:xfrm>
            <a:off x="571472" y="4929198"/>
            <a:ext cx="8072462"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lang="en-GB" dirty="0" smtClean="0">
                <a:ea typeface="Calibri" pitchFamily="34" charset="0"/>
                <a:cs typeface="Arial" pitchFamily="34" charset="0"/>
              </a:rPr>
              <a:t> Air travel policy</a:t>
            </a:r>
            <a:r>
              <a:rPr kumimoji="0" lang="en-GB" b="0" i="0" u="none" strike="noStrike" cap="none" normalizeH="0" baseline="0" dirty="0" smtClean="0">
                <a:ln>
                  <a:noFill/>
                </a:ln>
                <a:solidFill>
                  <a:schemeClr val="tx1"/>
                </a:solidFill>
                <a:effectLst/>
                <a:ea typeface="Calibri" pitchFamily="34" charset="0"/>
                <a:cs typeface="Arial" pitchFamily="34" charset="0"/>
              </a:rPr>
              <a:t> is, to a large extent, reliant upon broader strategic transport studies (and the development</a:t>
            </a:r>
            <a:r>
              <a:rPr kumimoji="0" lang="en-GB" b="0" i="0" u="none" strike="noStrike" cap="none" normalizeH="0" dirty="0" smtClean="0">
                <a:ln>
                  <a:noFill/>
                </a:ln>
                <a:solidFill>
                  <a:schemeClr val="tx1"/>
                </a:solidFill>
                <a:effectLst/>
                <a:ea typeface="Calibri" pitchFamily="34" charset="0"/>
                <a:cs typeface="Arial" pitchFamily="34" charset="0"/>
              </a:rPr>
              <a:t> of globalisation)</a:t>
            </a:r>
            <a:r>
              <a:rPr kumimoji="0" lang="en-GB" b="0" i="0" u="none" strike="noStrike" cap="none" normalizeH="0" baseline="0" dirty="0" smtClean="0">
                <a:ln>
                  <a:noFill/>
                </a:ln>
                <a:solidFill>
                  <a:schemeClr val="tx1"/>
                </a:solidFill>
                <a:effectLst/>
                <a:ea typeface="Calibri" pitchFamily="34" charset="0"/>
                <a:cs typeface="Arial" pitchFamily="34" charset="0"/>
              </a:rPr>
              <a:t>. </a:t>
            </a:r>
          </a:p>
          <a:p>
            <a:pPr marL="0" marR="0" lvl="0" indent="0" algn="just"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ea typeface="Calibri" pitchFamily="34" charset="0"/>
                <a:cs typeface="Arial" pitchFamily="34" charset="0"/>
              </a:rPr>
              <a:t>This strategy is now more focused upon environment and sustainability criteria.</a:t>
            </a:r>
            <a:endParaRPr kumimoji="0" lang="en-GB" b="0" i="0" u="none" strike="noStrike" cap="none" normalizeH="0" baseline="0" dirty="0" smtClean="0">
              <a:ln>
                <a:noFill/>
              </a:ln>
              <a:solidFill>
                <a:schemeClr val="tx1"/>
              </a:solidFill>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173"/>
                                        </p:tgtEl>
                                        <p:attrNameLst>
                                          <p:attrName>style.visibility</p:attrName>
                                        </p:attrNameLst>
                                      </p:cBhvr>
                                      <p:to>
                                        <p:strVal val="visible"/>
                                      </p:to>
                                    </p:set>
                                    <p:anim calcmode="lin" valueType="num">
                                      <p:cBhvr additive="base">
                                        <p:cTn id="37" dur="500" fill="hold"/>
                                        <p:tgtEl>
                                          <p:spTgt spid="7173"/>
                                        </p:tgtEl>
                                        <p:attrNameLst>
                                          <p:attrName>ppt_x</p:attrName>
                                        </p:attrNameLst>
                                      </p:cBhvr>
                                      <p:tavLst>
                                        <p:tav tm="0">
                                          <p:val>
                                            <p:strVal val="#ppt_x"/>
                                          </p:val>
                                        </p:tav>
                                        <p:tav tm="100000">
                                          <p:val>
                                            <p:strVal val="#ppt_x"/>
                                          </p:val>
                                        </p:tav>
                                      </p:tavLst>
                                    </p:anim>
                                    <p:anim calcmode="lin" valueType="num">
                                      <p:cBhvr additive="base">
                                        <p:cTn id="38" dur="500" fill="hold"/>
                                        <p:tgtEl>
                                          <p:spTgt spid="71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1" grpId="0"/>
      <p:bldP spid="717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8596" y="500042"/>
            <a:ext cx="6429404" cy="5909310"/>
          </a:xfrm>
          <a:prstGeom prst="rect">
            <a:avLst/>
          </a:prstGeom>
        </p:spPr>
        <p:txBody>
          <a:bodyPr wrap="square">
            <a:spAutoFit/>
          </a:bodyPr>
          <a:lstStyle/>
          <a:p>
            <a:r>
              <a:rPr lang="en-GB" b="1" dirty="0" smtClean="0">
                <a:solidFill>
                  <a:schemeClr val="bg1"/>
                </a:solidFill>
              </a:rPr>
              <a:t>The EIA process should:</a:t>
            </a:r>
          </a:p>
          <a:p>
            <a:endParaRPr lang="en-GB" b="1" dirty="0" smtClean="0">
              <a:solidFill>
                <a:schemeClr val="bg1"/>
              </a:solidFill>
            </a:endParaRPr>
          </a:p>
          <a:p>
            <a:pPr marL="342900" indent="-342900">
              <a:buAutoNum type="alphaLcPeriod"/>
            </a:pPr>
            <a:r>
              <a:rPr lang="en-GB" b="1" dirty="0" smtClean="0">
                <a:solidFill>
                  <a:schemeClr val="bg1"/>
                </a:solidFill>
              </a:rPr>
              <a:t>Inform the decision making initially.</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adaptive to issues and circumstance.</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willing to examine and possibly adopt alternative options.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thorough, reliable, professionally undertaken.</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participative, provide openness.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Present appropriate information to interested and affected parties.</a:t>
            </a:r>
          </a:p>
          <a:p>
            <a:pPr marL="342900" indent="-342900">
              <a:buAutoNum type="alphaLcPeriod"/>
            </a:pPr>
            <a:endParaRPr lang="en-GB" b="1" dirty="0" smtClean="0">
              <a:solidFill>
                <a:schemeClr val="bg1"/>
              </a:solidFill>
            </a:endParaRPr>
          </a:p>
          <a:p>
            <a:pPr marL="342900" indent="-342900">
              <a:buAutoNum type="alphaLcPeriod"/>
            </a:pPr>
            <a:r>
              <a:rPr lang="en-GB" b="1" dirty="0" smtClean="0">
                <a:solidFill>
                  <a:schemeClr val="bg1"/>
                </a:solidFill>
              </a:rPr>
              <a:t>Be impartial, fair, objective and balanced. </a:t>
            </a:r>
          </a:p>
          <a:p>
            <a:pPr marL="342900" indent="-342900">
              <a:buAutoNum type="alphaLcPeriod"/>
            </a:pPr>
            <a:endParaRPr lang="en-GB" b="1" dirty="0" smtClean="0">
              <a:solidFill>
                <a:schemeClr val="bg1"/>
              </a:solidFill>
            </a:endParaRPr>
          </a:p>
          <a:p>
            <a:pPr marL="342900" indent="-342900">
              <a:buFontTx/>
              <a:buAutoNum type="alphaLcPeriod"/>
            </a:pPr>
            <a:r>
              <a:rPr lang="en-GB" b="1" dirty="0" smtClean="0">
                <a:solidFill>
                  <a:schemeClr val="bg1"/>
                </a:solidFill>
              </a:rPr>
              <a:t>Be monitored post development, with the effectiveness of any mitigation measures periodically measured and reviewed.</a:t>
            </a:r>
            <a:endParaRPr lang="en-GB" b="1" dirty="0">
              <a:solidFill>
                <a:schemeClr val="bg1"/>
              </a:solidFill>
            </a:endParaRPr>
          </a:p>
        </p:txBody>
      </p:sp>
      <p:sp>
        <p:nvSpPr>
          <p:cNvPr id="3" name="TextBox 2"/>
          <p:cNvSpPr txBox="1"/>
          <p:nvPr/>
        </p:nvSpPr>
        <p:spPr>
          <a:xfrm>
            <a:off x="395536" y="116632"/>
            <a:ext cx="4968552" cy="461665"/>
          </a:xfrm>
          <a:prstGeom prst="rect">
            <a:avLst/>
          </a:prstGeom>
          <a:noFill/>
        </p:spPr>
        <p:txBody>
          <a:bodyPr wrap="square" rtlCol="0">
            <a:spAutoFit/>
          </a:bodyPr>
          <a:lstStyle/>
          <a:p>
            <a:r>
              <a:rPr lang="en-GB" sz="2400" dirty="0" smtClean="0"/>
              <a:t>THE EIA PROCESS SHOULD .....</a:t>
            </a:r>
            <a:endParaRPr lang="en-GB" sz="24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additive="base">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10" end="10"/>
                                            </p:txEl>
                                          </p:spTgt>
                                        </p:tgtEl>
                                        <p:attrNameLst>
                                          <p:attrName>style.visibility</p:attrName>
                                        </p:attrNameLst>
                                      </p:cBhvr>
                                      <p:to>
                                        <p:strVal val="visible"/>
                                      </p:to>
                                    </p:set>
                                    <p:anim calcmode="lin" valueType="num">
                                      <p:cBhvr additive="base">
                                        <p:cTn id="3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12" end="12"/>
                                            </p:txEl>
                                          </p:spTgt>
                                        </p:tgtEl>
                                        <p:attrNameLst>
                                          <p:attrName>style.visibility</p:attrName>
                                        </p:attrNameLst>
                                      </p:cBhvr>
                                      <p:to>
                                        <p:strVal val="visible"/>
                                      </p:to>
                                    </p:set>
                                    <p:anim calcmode="lin" valueType="num">
                                      <p:cBhvr additive="base">
                                        <p:cTn id="4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14" end="14"/>
                                            </p:txEl>
                                          </p:spTgt>
                                        </p:tgtEl>
                                        <p:attrNameLst>
                                          <p:attrName>style.visibility</p:attrName>
                                        </p:attrNameLst>
                                      </p:cBhvr>
                                      <p:to>
                                        <p:strVal val="visible"/>
                                      </p:to>
                                    </p:set>
                                    <p:anim calcmode="lin" valueType="num">
                                      <p:cBhvr additive="base">
                                        <p:cTn id="49"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16" end="16"/>
                                            </p:txEl>
                                          </p:spTgt>
                                        </p:tgtEl>
                                        <p:attrNameLst>
                                          <p:attrName>style.visibility</p:attrName>
                                        </p:attrNameLst>
                                      </p:cBhvr>
                                      <p:to>
                                        <p:strVal val="visible"/>
                                      </p:to>
                                    </p:set>
                                    <p:anim calcmode="lin" valueType="num">
                                      <p:cBhvr additive="base">
                                        <p:cTn id="55" dur="500" fill="hold"/>
                                        <p:tgtEl>
                                          <p:spTgt spid="2">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1472" y="928670"/>
            <a:ext cx="8286808" cy="369332"/>
          </a:xfrm>
          <a:prstGeom prst="rect">
            <a:avLst/>
          </a:prstGeom>
          <a:noFill/>
        </p:spPr>
        <p:txBody>
          <a:bodyPr wrap="square" rtlCol="0">
            <a:spAutoFit/>
          </a:bodyPr>
          <a:lstStyle/>
          <a:p>
            <a:endParaRPr lang="en-GB" dirty="0"/>
          </a:p>
        </p:txBody>
      </p:sp>
      <p:sp>
        <p:nvSpPr>
          <p:cNvPr id="24579" name="Rectangle 3"/>
          <p:cNvSpPr>
            <a:spLocks noChangeArrowheads="1"/>
          </p:cNvSpPr>
          <p:nvPr/>
        </p:nvSpPr>
        <p:spPr bwMode="auto">
          <a:xfrm>
            <a:off x="285720" y="1004485"/>
            <a:ext cx="8143932"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ea typeface="Calibri" pitchFamily="34" charset="0"/>
                <a:cs typeface="Arial" pitchFamily="34" charset="0"/>
              </a:rPr>
              <a:t>Whitelegg (2005) upholds a negative view, but one which is representative of the opinions of many lobby groups against aviation development. He maintains:</a:t>
            </a:r>
            <a:endParaRPr kumimoji="0" lang="en-GB" b="1" i="0" u="none" strike="noStrike" cap="none" normalizeH="0" baseline="0" dirty="0" smtClean="0">
              <a:ln>
                <a:noFill/>
              </a:ln>
              <a:solidFill>
                <a:schemeClr val="bg1"/>
              </a:solidFill>
              <a:effectLst/>
            </a:endParaRPr>
          </a:p>
        </p:txBody>
      </p:sp>
      <p:sp>
        <p:nvSpPr>
          <p:cNvPr id="24580" name="Rectangle 4"/>
          <p:cNvSpPr>
            <a:spLocks noChangeArrowheads="1"/>
          </p:cNvSpPr>
          <p:nvPr/>
        </p:nvSpPr>
        <p:spPr bwMode="auto">
          <a:xfrm>
            <a:off x="285720" y="2071678"/>
            <a:ext cx="8143932" cy="156966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50000"/>
              </a:lnSpc>
              <a:spcBef>
                <a:spcPct val="0"/>
              </a:spcBef>
              <a:spcAft>
                <a:spcPct val="0"/>
              </a:spcAft>
              <a:buClrTx/>
              <a:buSzTx/>
              <a:buFontTx/>
              <a:buNone/>
              <a:tabLst/>
            </a:pPr>
            <a:r>
              <a:rPr kumimoji="0" lang="en-GB" sz="1600" b="1" i="1" u="none" strike="noStrike" cap="none" normalizeH="0" baseline="0" dirty="0" smtClean="0">
                <a:ln>
                  <a:noFill/>
                </a:ln>
                <a:solidFill>
                  <a:schemeClr val="bg1"/>
                </a:solidFill>
                <a:effectLst/>
                <a:latin typeface="Calibri"/>
                <a:ea typeface="Calibri" pitchFamily="34" charset="0"/>
                <a:cs typeface="Arial" pitchFamily="34" charset="0"/>
              </a:rPr>
              <a:t>‘</a:t>
            </a:r>
            <a:r>
              <a:rPr lang="en-GB" sz="1600" b="1" i="1" dirty="0" smtClean="0">
                <a:solidFill>
                  <a:schemeClr val="bg1"/>
                </a:solidFill>
                <a:ea typeface="Calibri" pitchFamily="34" charset="0"/>
                <a:cs typeface="Arial" pitchFamily="34" charset="0"/>
              </a:rPr>
              <a:t>The</a:t>
            </a:r>
            <a:r>
              <a:rPr kumimoji="0" lang="en-GB" sz="1600" b="1" i="1" u="none" strike="noStrike" cap="none" normalizeH="0" baseline="0" dirty="0" smtClean="0">
                <a:ln>
                  <a:noFill/>
                </a:ln>
                <a:solidFill>
                  <a:schemeClr val="bg1"/>
                </a:solidFill>
                <a:effectLst/>
                <a:latin typeface="Arial" pitchFamily="34" charset="0"/>
                <a:ea typeface="Calibri" pitchFamily="34" charset="0"/>
                <a:cs typeface="Arial" pitchFamily="34" charset="0"/>
              </a:rPr>
              <a:t> pressure to grow BIA has nothing to do with virtuous improvements in business efficiency, logistics or inward investment. It has everything to do with the urge to earn higher profits from a large car parking business and the development of budget airline tourism</a:t>
            </a:r>
            <a:r>
              <a:rPr kumimoji="0" lang="en-GB" sz="1600" b="1" i="1" u="none" strike="noStrike" cap="none" normalizeH="0" baseline="0" dirty="0" smtClean="0">
                <a:ln>
                  <a:noFill/>
                </a:ln>
                <a:solidFill>
                  <a:schemeClr val="bg1"/>
                </a:solidFill>
                <a:effectLst/>
                <a:latin typeface="Calibri"/>
                <a:ea typeface="Calibri" pitchFamily="34" charset="0"/>
                <a:cs typeface="Arial" pitchFamily="34" charset="0"/>
              </a:rPr>
              <a:t>’</a:t>
            </a:r>
            <a:r>
              <a:rPr kumimoji="0" lang="en-GB" sz="1600" b="1" i="1" u="none" strike="noStrike" cap="none" normalizeH="0" baseline="0" dirty="0" smtClean="0">
                <a:ln>
                  <a:noFill/>
                </a:ln>
                <a:solidFill>
                  <a:schemeClr val="bg1"/>
                </a:solidFill>
                <a:effectLst/>
                <a:latin typeface="Arial" pitchFamily="34" charset="0"/>
                <a:ea typeface="Calibri" pitchFamily="34" charset="0"/>
                <a:cs typeface="Arial" pitchFamily="34" charset="0"/>
              </a:rPr>
              <a:t>.</a:t>
            </a:r>
            <a:endParaRPr kumimoji="0" lang="en-GB" sz="1600" b="1" i="1" u="none" strike="noStrike" cap="none" normalizeH="0" baseline="0" dirty="0" smtClean="0">
              <a:ln>
                <a:noFill/>
              </a:ln>
              <a:solidFill>
                <a:schemeClr val="bg1"/>
              </a:solidFill>
              <a:effectLst/>
              <a:latin typeface="Arial" pitchFamily="34" charset="0"/>
            </a:endParaRPr>
          </a:p>
        </p:txBody>
      </p:sp>
      <p:sp>
        <p:nvSpPr>
          <p:cNvPr id="24581" name="Rectangle 5"/>
          <p:cNvSpPr>
            <a:spLocks noChangeArrowheads="1"/>
          </p:cNvSpPr>
          <p:nvPr/>
        </p:nvSpPr>
        <p:spPr bwMode="auto">
          <a:xfrm>
            <a:off x="251520" y="5223683"/>
            <a:ext cx="8286775" cy="120032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ea typeface="Calibri" pitchFamily="34" charset="0"/>
                <a:cs typeface="Arial" pitchFamily="34" charset="0"/>
              </a:rPr>
              <a:t>The due diligence and care taken by BIA to openly investigate both opinion and impact, through computer modelling, professionally directed assessment and compliance with recognised legislation, proves this statement to be largely emotive. </a:t>
            </a:r>
            <a:endParaRPr kumimoji="0" lang="en-GB" b="0" i="0" u="none" strike="noStrike" cap="none" normalizeH="0" baseline="0" dirty="0" smtClean="0">
              <a:ln>
                <a:noFill/>
              </a:ln>
              <a:solidFill>
                <a:schemeClr val="tx1"/>
              </a:solidFill>
              <a:effectLst/>
            </a:endParaRPr>
          </a:p>
        </p:txBody>
      </p:sp>
      <p:sp>
        <p:nvSpPr>
          <p:cNvPr id="8" name="TextBox 7"/>
          <p:cNvSpPr txBox="1"/>
          <p:nvPr/>
        </p:nvSpPr>
        <p:spPr>
          <a:xfrm>
            <a:off x="285720" y="285728"/>
            <a:ext cx="4786346" cy="523220"/>
          </a:xfrm>
          <a:prstGeom prst="rect">
            <a:avLst/>
          </a:prstGeom>
          <a:noFill/>
        </p:spPr>
        <p:txBody>
          <a:bodyPr wrap="square" rtlCol="0">
            <a:spAutoFit/>
          </a:bodyPr>
          <a:lstStyle/>
          <a:p>
            <a:r>
              <a:rPr lang="en-GB" sz="2800" dirty="0" smtClean="0"/>
              <a:t>BRISTOL AIRPORT</a:t>
            </a:r>
            <a:endParaRPr lang="en-GB" sz="2800" dirty="0"/>
          </a:p>
        </p:txBody>
      </p:sp>
      <p:sp>
        <p:nvSpPr>
          <p:cNvPr id="7" name="TextBox 6"/>
          <p:cNvSpPr txBox="1"/>
          <p:nvPr/>
        </p:nvSpPr>
        <p:spPr>
          <a:xfrm>
            <a:off x="406556" y="3861048"/>
            <a:ext cx="8496944" cy="646331"/>
          </a:xfrm>
          <a:prstGeom prst="rect">
            <a:avLst/>
          </a:prstGeom>
          <a:noFill/>
        </p:spPr>
        <p:txBody>
          <a:bodyPr wrap="square" rtlCol="0">
            <a:spAutoFit/>
          </a:bodyPr>
          <a:lstStyle/>
          <a:p>
            <a:pPr algn="ctr"/>
            <a:r>
              <a:rPr lang="en-GB" b="1" dirty="0" smtClean="0">
                <a:solidFill>
                  <a:schemeClr val="bg1"/>
                </a:solidFill>
              </a:rPr>
              <a:t>From the information described....what do you think of the process of </a:t>
            </a:r>
          </a:p>
          <a:p>
            <a:pPr algn="ctr"/>
            <a:r>
              <a:rPr lang="en-GB" b="1" dirty="0" smtClean="0">
                <a:solidFill>
                  <a:schemeClr val="bg1"/>
                </a:solidFill>
              </a:rPr>
              <a:t>‘Due Diligence’ carried out by the Bristol Airport Management ???</a:t>
            </a:r>
            <a:endParaRPr lang="en-GB" b="1"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4581">
                                            <p:txEl>
                                              <p:pRg st="0" end="0"/>
                                            </p:txEl>
                                          </p:spTgt>
                                        </p:tgtEl>
                                        <p:attrNameLst>
                                          <p:attrName>style.visibility</p:attrName>
                                        </p:attrNameLst>
                                      </p:cBhvr>
                                      <p:to>
                                        <p:strVal val="visible"/>
                                      </p:to>
                                    </p:set>
                                    <p:anim calcmode="lin" valueType="num">
                                      <p:cBhvr additive="base">
                                        <p:cTn id="17" dur="500" fill="hold"/>
                                        <p:tgtEl>
                                          <p:spTgt spid="24581">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458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65" name="Picture 17" descr="C:\Documents and Settings\fad-an\Local Settings\Temporary Internet Files\Content.IE5\A9N8HGBI\MPj03998520000[1].jpg"/>
          <p:cNvPicPr>
            <a:picLocks noChangeAspect="1" noChangeArrowheads="1"/>
          </p:cNvPicPr>
          <p:nvPr/>
        </p:nvPicPr>
        <p:blipFill>
          <a:blip r:embed="rId4" cstate="print"/>
          <a:srcRect/>
          <a:stretch>
            <a:fillRect/>
          </a:stretch>
        </p:blipFill>
        <p:spPr bwMode="auto">
          <a:xfrm>
            <a:off x="0" y="0"/>
            <a:ext cx="9144000" cy="6858000"/>
          </a:xfrm>
          <a:prstGeom prst="rect">
            <a:avLst/>
          </a:prstGeom>
          <a:noFill/>
        </p:spPr>
      </p:pic>
      <p:sp>
        <p:nvSpPr>
          <p:cNvPr id="5" name="TextBox 4"/>
          <p:cNvSpPr txBox="1"/>
          <p:nvPr/>
        </p:nvSpPr>
        <p:spPr>
          <a:xfrm>
            <a:off x="7715240" y="6581001"/>
            <a:ext cx="1428760" cy="276999"/>
          </a:xfrm>
          <a:prstGeom prst="rect">
            <a:avLst/>
          </a:prstGeom>
          <a:noFill/>
        </p:spPr>
        <p:txBody>
          <a:bodyPr wrap="square" rtlCol="0">
            <a:spAutoFit/>
          </a:bodyPr>
          <a:lstStyle/>
          <a:p>
            <a:pPr algn="r"/>
            <a:r>
              <a:rPr lang="en-GB" sz="1200" dirty="0" smtClean="0"/>
              <a:t>Allan Nantel 2017</a:t>
            </a:r>
            <a:endParaRPr lang="en-GB" sz="1200" dirty="0"/>
          </a:p>
        </p:txBody>
      </p:sp>
    </p:spTree>
  </p:cSld>
  <p:clrMapOvr>
    <a:masterClrMapping/>
  </p:clrMapOvr>
  <p:transition spd="slow">
    <p:blinds dir="vert"/>
    <p:sndAc>
      <p:stSnd>
        <p:snd r:embed="rId3" name="chimes.wav"/>
      </p:stSnd>
    </p:sndAc>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59632" y="1556792"/>
            <a:ext cx="6552728" cy="2123658"/>
          </a:xfrm>
          <a:prstGeom prst="rect">
            <a:avLst/>
          </a:prstGeom>
          <a:noFill/>
        </p:spPr>
        <p:txBody>
          <a:bodyPr wrap="square" rtlCol="0">
            <a:spAutoFit/>
          </a:bodyPr>
          <a:lstStyle/>
          <a:p>
            <a:pPr algn="ctr"/>
            <a:r>
              <a:rPr lang="en-GB" sz="4400" dirty="0" smtClean="0"/>
              <a:t>STRENGTH and WEAKNESS </a:t>
            </a:r>
          </a:p>
          <a:p>
            <a:pPr algn="ctr"/>
            <a:r>
              <a:rPr lang="en-GB" sz="4400" dirty="0" smtClean="0"/>
              <a:t>ANALYSIS EXERCISE</a:t>
            </a:r>
            <a:endParaRPr lang="en-GB" sz="4400" dirty="0"/>
          </a:p>
        </p:txBody>
      </p:sp>
      <p:sp>
        <p:nvSpPr>
          <p:cNvPr id="3" name="TextBox 2"/>
          <p:cNvSpPr txBox="1"/>
          <p:nvPr/>
        </p:nvSpPr>
        <p:spPr>
          <a:xfrm>
            <a:off x="1115616" y="4221088"/>
            <a:ext cx="7416824" cy="1323439"/>
          </a:xfrm>
          <a:prstGeom prst="rect">
            <a:avLst/>
          </a:prstGeom>
          <a:noFill/>
        </p:spPr>
        <p:txBody>
          <a:bodyPr wrap="square" rtlCol="0">
            <a:spAutoFit/>
          </a:bodyPr>
          <a:lstStyle/>
          <a:p>
            <a:pPr algn="ctr"/>
            <a:r>
              <a:rPr lang="en-GB" sz="4000" dirty="0" smtClean="0"/>
              <a:t>The Impacts of the Bristol Airport Extension</a:t>
            </a:r>
            <a:endParaRPr lang="en-GB" sz="4000"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1905</TotalTime>
  <Words>2707</Words>
  <Application>Microsoft Office PowerPoint</Application>
  <PresentationFormat>On-screen Show (4:3)</PresentationFormat>
  <Paragraphs>402</Paragraphs>
  <Slides>27</Slides>
  <Notes>22</Notes>
  <HiddenSlides>3</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Constantia</vt:lpstr>
      <vt:lpstr>Georgia</vt:lpstr>
      <vt:lpstr>Wingdings</vt:lpstr>
      <vt:lpstr>Wingdings 2</vt:lpstr>
      <vt:lpstr>Flow</vt:lpstr>
      <vt:lpstr> The Environmental Policy and Planning   process at the extension to                                                       BRISTOL INTERNATIONAL AIRPORT </vt:lpstr>
      <vt:lpstr>Environmental Impact Assessment</vt:lpstr>
      <vt:lpstr>Purposes/Aims and Objectives</vt:lpstr>
      <vt:lpstr>Purposes/Aims and Objectives (cont.)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Justification of Environmental Policy and Planning Theory as applied to the EIA Process at the extension to  BRISTOL INTERNATIONAL AIRPORT</dc:title>
  <dc:creator>FADE</dc:creator>
  <cp:lastModifiedBy>Alan Nantel</cp:lastModifiedBy>
  <cp:revision>155</cp:revision>
  <dcterms:created xsi:type="dcterms:W3CDTF">2009-02-26T14:32:39Z</dcterms:created>
  <dcterms:modified xsi:type="dcterms:W3CDTF">2019-03-29T11:09:21Z</dcterms:modified>
</cp:coreProperties>
</file>