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2" r:id="rId1"/>
  </p:sldMasterIdLst>
  <p:notesMasterIdLst>
    <p:notesMasterId r:id="rId22"/>
  </p:notesMasterIdLst>
  <p:sldIdLst>
    <p:sldId id="256" r:id="rId2"/>
    <p:sldId id="310" r:id="rId3"/>
    <p:sldId id="257" r:id="rId4"/>
    <p:sldId id="258" r:id="rId5"/>
    <p:sldId id="259" r:id="rId6"/>
    <p:sldId id="260" r:id="rId7"/>
    <p:sldId id="273" r:id="rId8"/>
    <p:sldId id="286" r:id="rId9"/>
    <p:sldId id="300" r:id="rId10"/>
    <p:sldId id="301" r:id="rId11"/>
    <p:sldId id="304" r:id="rId12"/>
    <p:sldId id="302" r:id="rId13"/>
    <p:sldId id="303" r:id="rId14"/>
    <p:sldId id="309" r:id="rId15"/>
    <p:sldId id="266" r:id="rId16"/>
    <p:sldId id="267" r:id="rId17"/>
    <p:sldId id="268" r:id="rId18"/>
    <p:sldId id="311" r:id="rId19"/>
    <p:sldId id="261" r:id="rId20"/>
    <p:sldId id="308" r:id="rId2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7E7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728"/>
    <p:restoredTop sz="81756" autoAdjust="0"/>
  </p:normalViewPr>
  <p:slideViewPr>
    <p:cSldViewPr>
      <p:cViewPr varScale="1">
        <p:scale>
          <a:sx n="102" d="100"/>
          <a:sy n="102" d="100"/>
        </p:scale>
        <p:origin x="2032" y="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DCEBAA6-53C0-4FD2-887F-A2E9F0DA5E3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5" csCatId="colorful" phldr="1"/>
      <dgm:spPr/>
      <dgm:t>
        <a:bodyPr/>
        <a:lstStyle/>
        <a:p>
          <a:endParaRPr lang="en-US"/>
        </a:p>
      </dgm:t>
    </dgm:pt>
    <dgm:pt modelId="{C1BC3DF1-C420-4145-BBA1-0A9FDD45E3FC}">
      <dgm:prSet/>
      <dgm:spPr/>
      <dgm:t>
        <a:bodyPr/>
        <a:lstStyle/>
        <a:p>
          <a:r>
            <a:rPr lang="en-US"/>
            <a:t>Teams: A group of selected individuals who combine efforts to achieve a common goal. </a:t>
          </a:r>
        </a:p>
      </dgm:t>
    </dgm:pt>
    <dgm:pt modelId="{74827A27-0F71-4A59-8CA9-17C2A4209B7A}" type="parTrans" cxnId="{190A6ABE-CB69-4FC2-8BC5-4D7400382295}">
      <dgm:prSet/>
      <dgm:spPr/>
      <dgm:t>
        <a:bodyPr/>
        <a:lstStyle/>
        <a:p>
          <a:endParaRPr lang="en-US"/>
        </a:p>
      </dgm:t>
    </dgm:pt>
    <dgm:pt modelId="{0B56E04E-BBCE-4556-A644-26ABCC26D4E8}" type="sibTrans" cxnId="{190A6ABE-CB69-4FC2-8BC5-4D7400382295}">
      <dgm:prSet/>
      <dgm:spPr/>
      <dgm:t>
        <a:bodyPr/>
        <a:lstStyle/>
        <a:p>
          <a:endParaRPr lang="en-US"/>
        </a:p>
      </dgm:t>
    </dgm:pt>
    <dgm:pt modelId="{B9D0DC14-7C14-406A-9FE9-8AEF13C2A900}">
      <dgm:prSet/>
      <dgm:spPr/>
      <dgm:t>
        <a:bodyPr/>
        <a:lstStyle/>
        <a:p>
          <a:r>
            <a:rPr lang="en-US"/>
            <a:t>Teams are needed to cope with complex issues requiring holistic efforts. </a:t>
          </a:r>
        </a:p>
      </dgm:t>
    </dgm:pt>
    <dgm:pt modelId="{ADC23737-1C87-410E-9F5E-C2437BDA34C1}" type="parTrans" cxnId="{8023EFF8-0D2F-433C-89DE-80FF4638444C}">
      <dgm:prSet/>
      <dgm:spPr/>
      <dgm:t>
        <a:bodyPr/>
        <a:lstStyle/>
        <a:p>
          <a:endParaRPr lang="en-US"/>
        </a:p>
      </dgm:t>
    </dgm:pt>
    <dgm:pt modelId="{DADBE0ED-3B1B-4FBB-8D68-81A8586756FB}" type="sibTrans" cxnId="{8023EFF8-0D2F-433C-89DE-80FF4638444C}">
      <dgm:prSet/>
      <dgm:spPr/>
      <dgm:t>
        <a:bodyPr/>
        <a:lstStyle/>
        <a:p>
          <a:endParaRPr lang="en-US"/>
        </a:p>
      </dgm:t>
    </dgm:pt>
    <dgm:pt modelId="{2E97B649-83BE-4319-8BCB-D5BBF326AD41}">
      <dgm:prSet/>
      <dgm:spPr/>
      <dgm:t>
        <a:bodyPr/>
        <a:lstStyle/>
        <a:p>
          <a:r>
            <a:rPr lang="en-US"/>
            <a:t>Teams are organised around a given product, process or project. </a:t>
          </a:r>
        </a:p>
      </dgm:t>
    </dgm:pt>
    <dgm:pt modelId="{65760770-CDF2-4A10-882D-90DFEDE44511}" type="parTrans" cxnId="{456CC958-5311-4EFB-BACB-94DCBB5D2904}">
      <dgm:prSet/>
      <dgm:spPr/>
      <dgm:t>
        <a:bodyPr/>
        <a:lstStyle/>
        <a:p>
          <a:endParaRPr lang="en-US"/>
        </a:p>
      </dgm:t>
    </dgm:pt>
    <dgm:pt modelId="{76B50581-E73D-4E52-B254-6F73C491A2EA}" type="sibTrans" cxnId="{456CC958-5311-4EFB-BACB-94DCBB5D2904}">
      <dgm:prSet/>
      <dgm:spPr/>
      <dgm:t>
        <a:bodyPr/>
        <a:lstStyle/>
        <a:p>
          <a:endParaRPr lang="en-US"/>
        </a:p>
      </dgm:t>
    </dgm:pt>
    <dgm:pt modelId="{C04C6E80-E43E-4FE1-BB1E-A5FEB8B14B80}">
      <dgm:prSet/>
      <dgm:spPr/>
      <dgm:t>
        <a:bodyPr/>
        <a:lstStyle/>
        <a:p>
          <a:r>
            <a:rPr lang="en-US"/>
            <a:t>Teams are not simply groups, as effective teams deliver synergy. </a:t>
          </a:r>
        </a:p>
      </dgm:t>
    </dgm:pt>
    <dgm:pt modelId="{E5D16DCD-A4E0-4E9D-962E-6C4ACA8A5018}" type="parTrans" cxnId="{CD816864-A2D2-4D2C-8D6E-56012B81D01E}">
      <dgm:prSet/>
      <dgm:spPr/>
      <dgm:t>
        <a:bodyPr/>
        <a:lstStyle/>
        <a:p>
          <a:endParaRPr lang="en-US"/>
        </a:p>
      </dgm:t>
    </dgm:pt>
    <dgm:pt modelId="{90B9879A-3D2F-4592-8400-802A3964261C}" type="sibTrans" cxnId="{CD816864-A2D2-4D2C-8D6E-56012B81D01E}">
      <dgm:prSet/>
      <dgm:spPr/>
      <dgm:t>
        <a:bodyPr/>
        <a:lstStyle/>
        <a:p>
          <a:endParaRPr lang="en-US"/>
        </a:p>
      </dgm:t>
    </dgm:pt>
    <dgm:pt modelId="{9650BCC3-1140-4DE6-8251-BFBEE9A42F0F}" type="pres">
      <dgm:prSet presAssocID="{3DCEBAA6-53C0-4FD2-887F-A2E9F0DA5E37}" presName="root" presStyleCnt="0">
        <dgm:presLayoutVars>
          <dgm:dir/>
          <dgm:resizeHandles val="exact"/>
        </dgm:presLayoutVars>
      </dgm:prSet>
      <dgm:spPr/>
    </dgm:pt>
    <dgm:pt modelId="{EDD2C628-6774-4D00-9B6D-4DB65D948D26}" type="pres">
      <dgm:prSet presAssocID="{C1BC3DF1-C420-4145-BBA1-0A9FDD45E3FC}" presName="compNode" presStyleCnt="0"/>
      <dgm:spPr/>
    </dgm:pt>
    <dgm:pt modelId="{040A6837-CC0D-4F7C-9719-7A36896C3549}" type="pres">
      <dgm:prSet presAssocID="{C1BC3DF1-C420-4145-BBA1-0A9FDD45E3FC}" presName="bgRect" presStyleLbl="bgShp" presStyleIdx="0" presStyleCnt="4"/>
      <dgm:spPr/>
    </dgm:pt>
    <dgm:pt modelId="{A7E13083-B2FC-4CDB-99D9-3AF3A0B134ED}" type="pres">
      <dgm:prSet presAssocID="{C1BC3DF1-C420-4145-BBA1-0A9FDD45E3F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of People"/>
        </a:ext>
      </dgm:extLst>
    </dgm:pt>
    <dgm:pt modelId="{94701409-6E56-48E6-9746-9A56769A0119}" type="pres">
      <dgm:prSet presAssocID="{C1BC3DF1-C420-4145-BBA1-0A9FDD45E3FC}" presName="spaceRect" presStyleCnt="0"/>
      <dgm:spPr/>
    </dgm:pt>
    <dgm:pt modelId="{4F414F56-ED9D-4223-AFF4-6966E2AB7065}" type="pres">
      <dgm:prSet presAssocID="{C1BC3DF1-C420-4145-BBA1-0A9FDD45E3FC}" presName="parTx" presStyleLbl="revTx" presStyleIdx="0" presStyleCnt="4">
        <dgm:presLayoutVars>
          <dgm:chMax val="0"/>
          <dgm:chPref val="0"/>
        </dgm:presLayoutVars>
      </dgm:prSet>
      <dgm:spPr/>
    </dgm:pt>
    <dgm:pt modelId="{CD59CB04-3AA3-4BE1-BA07-FA8771BB7361}" type="pres">
      <dgm:prSet presAssocID="{0B56E04E-BBCE-4556-A644-26ABCC26D4E8}" presName="sibTrans" presStyleCnt="0"/>
      <dgm:spPr/>
    </dgm:pt>
    <dgm:pt modelId="{3F472CD8-F0A2-4E80-A27C-9B17C54CBDEA}" type="pres">
      <dgm:prSet presAssocID="{B9D0DC14-7C14-406A-9FE9-8AEF13C2A900}" presName="compNode" presStyleCnt="0"/>
      <dgm:spPr/>
    </dgm:pt>
    <dgm:pt modelId="{33D14273-1DDB-46BF-8DB2-E93CF2802F88}" type="pres">
      <dgm:prSet presAssocID="{B9D0DC14-7C14-406A-9FE9-8AEF13C2A900}" presName="bgRect" presStyleLbl="bgShp" presStyleIdx="1" presStyleCnt="4"/>
      <dgm:spPr/>
    </dgm:pt>
    <dgm:pt modelId="{185598DA-5DD1-40E9-A525-B2593B2A4B1F}" type="pres">
      <dgm:prSet presAssocID="{B9D0DC14-7C14-406A-9FE9-8AEF13C2A900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841A004B-9B08-465F-AF53-0D25CAE3A349}" type="pres">
      <dgm:prSet presAssocID="{B9D0DC14-7C14-406A-9FE9-8AEF13C2A900}" presName="spaceRect" presStyleCnt="0"/>
      <dgm:spPr/>
    </dgm:pt>
    <dgm:pt modelId="{D1A9A010-227C-43D2-A13E-FFDAE6531E43}" type="pres">
      <dgm:prSet presAssocID="{B9D0DC14-7C14-406A-9FE9-8AEF13C2A900}" presName="parTx" presStyleLbl="revTx" presStyleIdx="1" presStyleCnt="4">
        <dgm:presLayoutVars>
          <dgm:chMax val="0"/>
          <dgm:chPref val="0"/>
        </dgm:presLayoutVars>
      </dgm:prSet>
      <dgm:spPr/>
    </dgm:pt>
    <dgm:pt modelId="{D779EE0F-7C2D-4483-95B8-D07DF663A71E}" type="pres">
      <dgm:prSet presAssocID="{DADBE0ED-3B1B-4FBB-8D68-81A8586756FB}" presName="sibTrans" presStyleCnt="0"/>
      <dgm:spPr/>
    </dgm:pt>
    <dgm:pt modelId="{96653EF2-6EDA-4304-A843-6C6CDB012222}" type="pres">
      <dgm:prSet presAssocID="{2E97B649-83BE-4319-8BCB-D5BBF326AD41}" presName="compNode" presStyleCnt="0"/>
      <dgm:spPr/>
    </dgm:pt>
    <dgm:pt modelId="{141C8052-C99A-4661-A87F-49A3EA97264B}" type="pres">
      <dgm:prSet presAssocID="{2E97B649-83BE-4319-8BCB-D5BBF326AD41}" presName="bgRect" presStyleLbl="bgShp" presStyleIdx="2" presStyleCnt="4"/>
      <dgm:spPr/>
    </dgm:pt>
    <dgm:pt modelId="{D916B95E-ADAF-4AA6-B759-E3D9765E5B5C}" type="pres">
      <dgm:prSet presAssocID="{2E97B649-83BE-4319-8BCB-D5BBF326AD41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580A681F-CF07-4A93-B3D2-A2E58DEEAF30}" type="pres">
      <dgm:prSet presAssocID="{2E97B649-83BE-4319-8BCB-D5BBF326AD41}" presName="spaceRect" presStyleCnt="0"/>
      <dgm:spPr/>
    </dgm:pt>
    <dgm:pt modelId="{2B2D58D9-C8E3-4EFA-9826-0D5A54C2F5E2}" type="pres">
      <dgm:prSet presAssocID="{2E97B649-83BE-4319-8BCB-D5BBF326AD41}" presName="parTx" presStyleLbl="revTx" presStyleIdx="2" presStyleCnt="4">
        <dgm:presLayoutVars>
          <dgm:chMax val="0"/>
          <dgm:chPref val="0"/>
        </dgm:presLayoutVars>
      </dgm:prSet>
      <dgm:spPr/>
    </dgm:pt>
    <dgm:pt modelId="{B110B568-7AB5-423B-AA4A-7C17A1458BF3}" type="pres">
      <dgm:prSet presAssocID="{76B50581-E73D-4E52-B254-6F73C491A2EA}" presName="sibTrans" presStyleCnt="0"/>
      <dgm:spPr/>
    </dgm:pt>
    <dgm:pt modelId="{1BFD4631-7117-4EC3-8CC2-C5433063D8D7}" type="pres">
      <dgm:prSet presAssocID="{C04C6E80-E43E-4FE1-BB1E-A5FEB8B14B80}" presName="compNode" presStyleCnt="0"/>
      <dgm:spPr/>
    </dgm:pt>
    <dgm:pt modelId="{4BC9C63C-DA73-4407-BF7C-D0B58B224CB3}" type="pres">
      <dgm:prSet presAssocID="{C04C6E80-E43E-4FE1-BB1E-A5FEB8B14B80}" presName="bgRect" presStyleLbl="bgShp" presStyleIdx="3" presStyleCnt="4"/>
      <dgm:spPr/>
    </dgm:pt>
    <dgm:pt modelId="{D8555F1A-72AC-44D6-85C3-44CBE70E03BC}" type="pres">
      <dgm:prSet presAssocID="{C04C6E80-E43E-4FE1-BB1E-A5FEB8B14B80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24E8DE6A-7123-4F33-B5D8-7D82BFB69177}" type="pres">
      <dgm:prSet presAssocID="{C04C6E80-E43E-4FE1-BB1E-A5FEB8B14B80}" presName="spaceRect" presStyleCnt="0"/>
      <dgm:spPr/>
    </dgm:pt>
    <dgm:pt modelId="{4177607B-90B4-42E7-B097-08C9CC9F55C2}" type="pres">
      <dgm:prSet presAssocID="{C04C6E80-E43E-4FE1-BB1E-A5FEB8B14B80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94711705-6F55-0043-A6FE-0E36E6C0D5E5}" type="presOf" srcId="{2E97B649-83BE-4319-8BCB-D5BBF326AD41}" destId="{2B2D58D9-C8E3-4EFA-9826-0D5A54C2F5E2}" srcOrd="0" destOrd="0" presId="urn:microsoft.com/office/officeart/2018/2/layout/IconVerticalSolidList"/>
    <dgm:cxn modelId="{5EC0131C-B807-8841-AF62-FCFB20EA19F0}" type="presOf" srcId="{B9D0DC14-7C14-406A-9FE9-8AEF13C2A900}" destId="{D1A9A010-227C-43D2-A13E-FFDAE6531E43}" srcOrd="0" destOrd="0" presId="urn:microsoft.com/office/officeart/2018/2/layout/IconVerticalSolidList"/>
    <dgm:cxn modelId="{456CC958-5311-4EFB-BACB-94DCBB5D2904}" srcId="{3DCEBAA6-53C0-4FD2-887F-A2E9F0DA5E37}" destId="{2E97B649-83BE-4319-8BCB-D5BBF326AD41}" srcOrd="2" destOrd="0" parTransId="{65760770-CDF2-4A10-882D-90DFEDE44511}" sibTransId="{76B50581-E73D-4E52-B254-6F73C491A2EA}"/>
    <dgm:cxn modelId="{CD816864-A2D2-4D2C-8D6E-56012B81D01E}" srcId="{3DCEBAA6-53C0-4FD2-887F-A2E9F0DA5E37}" destId="{C04C6E80-E43E-4FE1-BB1E-A5FEB8B14B80}" srcOrd="3" destOrd="0" parTransId="{E5D16DCD-A4E0-4E9D-962E-6C4ACA8A5018}" sibTransId="{90B9879A-3D2F-4592-8400-802A3964261C}"/>
    <dgm:cxn modelId="{BCE93778-310B-ED40-9BF6-35CCA37EA200}" type="presOf" srcId="{C04C6E80-E43E-4FE1-BB1E-A5FEB8B14B80}" destId="{4177607B-90B4-42E7-B097-08C9CC9F55C2}" srcOrd="0" destOrd="0" presId="urn:microsoft.com/office/officeart/2018/2/layout/IconVerticalSolidList"/>
    <dgm:cxn modelId="{48161C81-AF73-9C4B-BF42-492CC0B12FC8}" type="presOf" srcId="{3DCEBAA6-53C0-4FD2-887F-A2E9F0DA5E37}" destId="{9650BCC3-1140-4DE6-8251-BFBEE9A42F0F}" srcOrd="0" destOrd="0" presId="urn:microsoft.com/office/officeart/2018/2/layout/IconVerticalSolidList"/>
    <dgm:cxn modelId="{C6DB06A8-94CB-1A4B-A26B-7FC6CFBDF1CE}" type="presOf" srcId="{C1BC3DF1-C420-4145-BBA1-0A9FDD45E3FC}" destId="{4F414F56-ED9D-4223-AFF4-6966E2AB7065}" srcOrd="0" destOrd="0" presId="urn:microsoft.com/office/officeart/2018/2/layout/IconVerticalSolidList"/>
    <dgm:cxn modelId="{190A6ABE-CB69-4FC2-8BC5-4D7400382295}" srcId="{3DCEBAA6-53C0-4FD2-887F-A2E9F0DA5E37}" destId="{C1BC3DF1-C420-4145-BBA1-0A9FDD45E3FC}" srcOrd="0" destOrd="0" parTransId="{74827A27-0F71-4A59-8CA9-17C2A4209B7A}" sibTransId="{0B56E04E-BBCE-4556-A644-26ABCC26D4E8}"/>
    <dgm:cxn modelId="{8023EFF8-0D2F-433C-89DE-80FF4638444C}" srcId="{3DCEBAA6-53C0-4FD2-887F-A2E9F0DA5E37}" destId="{B9D0DC14-7C14-406A-9FE9-8AEF13C2A900}" srcOrd="1" destOrd="0" parTransId="{ADC23737-1C87-410E-9F5E-C2437BDA34C1}" sibTransId="{DADBE0ED-3B1B-4FBB-8D68-81A8586756FB}"/>
    <dgm:cxn modelId="{6191BC4D-D089-AB4B-8417-B8AE3BCCE069}" type="presParOf" srcId="{9650BCC3-1140-4DE6-8251-BFBEE9A42F0F}" destId="{EDD2C628-6774-4D00-9B6D-4DB65D948D26}" srcOrd="0" destOrd="0" presId="urn:microsoft.com/office/officeart/2018/2/layout/IconVerticalSolidList"/>
    <dgm:cxn modelId="{DA781D95-1EA7-4046-9155-88C6D708F150}" type="presParOf" srcId="{EDD2C628-6774-4D00-9B6D-4DB65D948D26}" destId="{040A6837-CC0D-4F7C-9719-7A36896C3549}" srcOrd="0" destOrd="0" presId="urn:microsoft.com/office/officeart/2018/2/layout/IconVerticalSolidList"/>
    <dgm:cxn modelId="{EAB00103-50C8-1F4C-8C5D-6B365A845B7F}" type="presParOf" srcId="{EDD2C628-6774-4D00-9B6D-4DB65D948D26}" destId="{A7E13083-B2FC-4CDB-99D9-3AF3A0B134ED}" srcOrd="1" destOrd="0" presId="urn:microsoft.com/office/officeart/2018/2/layout/IconVerticalSolidList"/>
    <dgm:cxn modelId="{D6C88F38-BE63-4A41-B7F6-75F3877FC2E7}" type="presParOf" srcId="{EDD2C628-6774-4D00-9B6D-4DB65D948D26}" destId="{94701409-6E56-48E6-9746-9A56769A0119}" srcOrd="2" destOrd="0" presId="urn:microsoft.com/office/officeart/2018/2/layout/IconVerticalSolidList"/>
    <dgm:cxn modelId="{DE22874D-1623-6C4B-AB89-DFF52B3CF53B}" type="presParOf" srcId="{EDD2C628-6774-4D00-9B6D-4DB65D948D26}" destId="{4F414F56-ED9D-4223-AFF4-6966E2AB7065}" srcOrd="3" destOrd="0" presId="urn:microsoft.com/office/officeart/2018/2/layout/IconVerticalSolidList"/>
    <dgm:cxn modelId="{FA0CF50C-EB17-534B-A0BF-DB6D6C76C5B3}" type="presParOf" srcId="{9650BCC3-1140-4DE6-8251-BFBEE9A42F0F}" destId="{CD59CB04-3AA3-4BE1-BA07-FA8771BB7361}" srcOrd="1" destOrd="0" presId="urn:microsoft.com/office/officeart/2018/2/layout/IconVerticalSolidList"/>
    <dgm:cxn modelId="{F1585AD7-6FF3-EF4E-9233-9525529A0FCE}" type="presParOf" srcId="{9650BCC3-1140-4DE6-8251-BFBEE9A42F0F}" destId="{3F472CD8-F0A2-4E80-A27C-9B17C54CBDEA}" srcOrd="2" destOrd="0" presId="urn:microsoft.com/office/officeart/2018/2/layout/IconVerticalSolidList"/>
    <dgm:cxn modelId="{2D69DB7F-C776-8749-9413-1F6DA95C8BA8}" type="presParOf" srcId="{3F472CD8-F0A2-4E80-A27C-9B17C54CBDEA}" destId="{33D14273-1DDB-46BF-8DB2-E93CF2802F88}" srcOrd="0" destOrd="0" presId="urn:microsoft.com/office/officeart/2018/2/layout/IconVerticalSolidList"/>
    <dgm:cxn modelId="{D6DBE159-65D8-104F-BE26-28D17F28468D}" type="presParOf" srcId="{3F472CD8-F0A2-4E80-A27C-9B17C54CBDEA}" destId="{185598DA-5DD1-40E9-A525-B2593B2A4B1F}" srcOrd="1" destOrd="0" presId="urn:microsoft.com/office/officeart/2018/2/layout/IconVerticalSolidList"/>
    <dgm:cxn modelId="{36DBD307-16B9-6240-B87F-7C9F49AB0415}" type="presParOf" srcId="{3F472CD8-F0A2-4E80-A27C-9B17C54CBDEA}" destId="{841A004B-9B08-465F-AF53-0D25CAE3A349}" srcOrd="2" destOrd="0" presId="urn:microsoft.com/office/officeart/2018/2/layout/IconVerticalSolidList"/>
    <dgm:cxn modelId="{7C5D78AB-807D-B641-9304-8743967131BC}" type="presParOf" srcId="{3F472CD8-F0A2-4E80-A27C-9B17C54CBDEA}" destId="{D1A9A010-227C-43D2-A13E-FFDAE6531E43}" srcOrd="3" destOrd="0" presId="urn:microsoft.com/office/officeart/2018/2/layout/IconVerticalSolidList"/>
    <dgm:cxn modelId="{F1EB046A-A71C-A74F-B746-D30234DA0636}" type="presParOf" srcId="{9650BCC3-1140-4DE6-8251-BFBEE9A42F0F}" destId="{D779EE0F-7C2D-4483-95B8-D07DF663A71E}" srcOrd="3" destOrd="0" presId="urn:microsoft.com/office/officeart/2018/2/layout/IconVerticalSolidList"/>
    <dgm:cxn modelId="{8DF1EEE1-FC75-0E47-9DEC-AB02BC63D298}" type="presParOf" srcId="{9650BCC3-1140-4DE6-8251-BFBEE9A42F0F}" destId="{96653EF2-6EDA-4304-A843-6C6CDB012222}" srcOrd="4" destOrd="0" presId="urn:microsoft.com/office/officeart/2018/2/layout/IconVerticalSolidList"/>
    <dgm:cxn modelId="{B050F196-90FE-CF42-9FEE-6D993047387C}" type="presParOf" srcId="{96653EF2-6EDA-4304-A843-6C6CDB012222}" destId="{141C8052-C99A-4661-A87F-49A3EA97264B}" srcOrd="0" destOrd="0" presId="urn:microsoft.com/office/officeart/2018/2/layout/IconVerticalSolidList"/>
    <dgm:cxn modelId="{677F10F6-5412-8D44-96E5-B3D735DC069F}" type="presParOf" srcId="{96653EF2-6EDA-4304-A843-6C6CDB012222}" destId="{D916B95E-ADAF-4AA6-B759-E3D9765E5B5C}" srcOrd="1" destOrd="0" presId="urn:microsoft.com/office/officeart/2018/2/layout/IconVerticalSolidList"/>
    <dgm:cxn modelId="{61BA52F2-DB49-DE49-9656-D95D4DCA64BC}" type="presParOf" srcId="{96653EF2-6EDA-4304-A843-6C6CDB012222}" destId="{580A681F-CF07-4A93-B3D2-A2E58DEEAF30}" srcOrd="2" destOrd="0" presId="urn:microsoft.com/office/officeart/2018/2/layout/IconVerticalSolidList"/>
    <dgm:cxn modelId="{B2AC5D96-8886-8C46-AEFA-B96373A95633}" type="presParOf" srcId="{96653EF2-6EDA-4304-A843-6C6CDB012222}" destId="{2B2D58D9-C8E3-4EFA-9826-0D5A54C2F5E2}" srcOrd="3" destOrd="0" presId="urn:microsoft.com/office/officeart/2018/2/layout/IconVerticalSolidList"/>
    <dgm:cxn modelId="{1121D28E-5A27-2E44-BAA0-C4D7E60B13C9}" type="presParOf" srcId="{9650BCC3-1140-4DE6-8251-BFBEE9A42F0F}" destId="{B110B568-7AB5-423B-AA4A-7C17A1458BF3}" srcOrd="5" destOrd="0" presId="urn:microsoft.com/office/officeart/2018/2/layout/IconVerticalSolidList"/>
    <dgm:cxn modelId="{24930A40-8FCE-844B-A91E-C013D3FCE67F}" type="presParOf" srcId="{9650BCC3-1140-4DE6-8251-BFBEE9A42F0F}" destId="{1BFD4631-7117-4EC3-8CC2-C5433063D8D7}" srcOrd="6" destOrd="0" presId="urn:microsoft.com/office/officeart/2018/2/layout/IconVerticalSolidList"/>
    <dgm:cxn modelId="{72BF9375-7CC0-A847-86D0-FC338F4E35DB}" type="presParOf" srcId="{1BFD4631-7117-4EC3-8CC2-C5433063D8D7}" destId="{4BC9C63C-DA73-4407-BF7C-D0B58B224CB3}" srcOrd="0" destOrd="0" presId="urn:microsoft.com/office/officeart/2018/2/layout/IconVerticalSolidList"/>
    <dgm:cxn modelId="{8C4050C6-1421-B34D-9A44-B4662C5CADCE}" type="presParOf" srcId="{1BFD4631-7117-4EC3-8CC2-C5433063D8D7}" destId="{D8555F1A-72AC-44D6-85C3-44CBE70E03BC}" srcOrd="1" destOrd="0" presId="urn:microsoft.com/office/officeart/2018/2/layout/IconVerticalSolidList"/>
    <dgm:cxn modelId="{C1BEF560-FE7E-F447-95FB-6C1E1EB58BCB}" type="presParOf" srcId="{1BFD4631-7117-4EC3-8CC2-C5433063D8D7}" destId="{24E8DE6A-7123-4F33-B5D8-7D82BFB69177}" srcOrd="2" destOrd="0" presId="urn:microsoft.com/office/officeart/2018/2/layout/IconVerticalSolidList"/>
    <dgm:cxn modelId="{4C8C084E-1FC5-134D-8D6E-2FCFC05166BF}" type="presParOf" srcId="{1BFD4631-7117-4EC3-8CC2-C5433063D8D7}" destId="{4177607B-90B4-42E7-B097-08C9CC9F55C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815DCC9-3951-4174-9116-7D94C174284A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2EB6BA55-D921-41D4-B9D9-9DB464893EEF}">
      <dgm:prSet/>
      <dgm:spPr/>
      <dgm:t>
        <a:bodyPr/>
        <a:lstStyle/>
        <a:p>
          <a:r>
            <a:rPr lang="en-US"/>
            <a:t>Several key benefits determine preferences for teamwork:</a:t>
          </a:r>
        </a:p>
      </dgm:t>
    </dgm:pt>
    <dgm:pt modelId="{FBCE4C01-623B-4965-A4CE-4908144F496C}" type="parTrans" cxnId="{9B4932D3-B562-41FA-B0D4-51C40B6FDEE4}">
      <dgm:prSet/>
      <dgm:spPr/>
      <dgm:t>
        <a:bodyPr/>
        <a:lstStyle/>
        <a:p>
          <a:endParaRPr lang="en-US"/>
        </a:p>
      </dgm:t>
    </dgm:pt>
    <dgm:pt modelId="{C8C05BCD-CFF7-4979-8E03-07E44793300B}" type="sibTrans" cxnId="{9B4932D3-B562-41FA-B0D4-51C40B6FDEE4}">
      <dgm:prSet/>
      <dgm:spPr/>
      <dgm:t>
        <a:bodyPr/>
        <a:lstStyle/>
        <a:p>
          <a:endParaRPr lang="en-US"/>
        </a:p>
      </dgm:t>
    </dgm:pt>
    <dgm:pt modelId="{88140DC1-DDDD-47A6-A68E-EB8C1040F552}">
      <dgm:prSet/>
      <dgm:spPr/>
      <dgm:t>
        <a:bodyPr/>
        <a:lstStyle/>
        <a:p>
          <a:r>
            <a:rPr lang="en-US"/>
            <a:t>Increased productivity.</a:t>
          </a:r>
        </a:p>
      </dgm:t>
    </dgm:pt>
    <dgm:pt modelId="{5384EA37-37B4-495B-9B32-45029BE0676C}" type="parTrans" cxnId="{96586E10-E182-4AC1-A933-8325007D00CD}">
      <dgm:prSet/>
      <dgm:spPr/>
      <dgm:t>
        <a:bodyPr/>
        <a:lstStyle/>
        <a:p>
          <a:endParaRPr lang="en-US"/>
        </a:p>
      </dgm:t>
    </dgm:pt>
    <dgm:pt modelId="{9728D09C-31BD-4144-9FDC-872B2E84CD8E}" type="sibTrans" cxnId="{96586E10-E182-4AC1-A933-8325007D00CD}">
      <dgm:prSet/>
      <dgm:spPr/>
      <dgm:t>
        <a:bodyPr/>
        <a:lstStyle/>
        <a:p>
          <a:endParaRPr lang="en-US"/>
        </a:p>
      </dgm:t>
    </dgm:pt>
    <dgm:pt modelId="{1407681F-5126-41DA-A6AD-6DBDD6459697}">
      <dgm:prSet/>
      <dgm:spPr/>
      <dgm:t>
        <a:bodyPr/>
        <a:lstStyle/>
        <a:p>
          <a:r>
            <a:rPr lang="en-US"/>
            <a:t>Fostered creativity and innovation.</a:t>
          </a:r>
        </a:p>
      </dgm:t>
    </dgm:pt>
    <dgm:pt modelId="{65D94A23-52CA-4717-94BC-3515630D8563}" type="parTrans" cxnId="{E33774B4-0B89-4ABB-802A-126A87105FCB}">
      <dgm:prSet/>
      <dgm:spPr/>
      <dgm:t>
        <a:bodyPr/>
        <a:lstStyle/>
        <a:p>
          <a:endParaRPr lang="en-US"/>
        </a:p>
      </dgm:t>
    </dgm:pt>
    <dgm:pt modelId="{33BA77F7-BD65-405D-B81F-4DF4284CB194}" type="sibTrans" cxnId="{E33774B4-0B89-4ABB-802A-126A87105FCB}">
      <dgm:prSet/>
      <dgm:spPr/>
      <dgm:t>
        <a:bodyPr/>
        <a:lstStyle/>
        <a:p>
          <a:endParaRPr lang="en-US"/>
        </a:p>
      </dgm:t>
    </dgm:pt>
    <dgm:pt modelId="{D5D38713-FC5D-47BF-8003-B0B864849745}">
      <dgm:prSet/>
      <dgm:spPr/>
      <dgm:t>
        <a:bodyPr/>
        <a:lstStyle/>
        <a:p>
          <a:r>
            <a:rPr lang="en-US"/>
            <a:t>Higher level of flexibility. </a:t>
          </a:r>
        </a:p>
      </dgm:t>
    </dgm:pt>
    <dgm:pt modelId="{C7989E31-A9E4-4560-9697-B94CE62841A5}" type="parTrans" cxnId="{7C384901-D321-4C5C-9E15-8A0364C79C7C}">
      <dgm:prSet/>
      <dgm:spPr/>
      <dgm:t>
        <a:bodyPr/>
        <a:lstStyle/>
        <a:p>
          <a:endParaRPr lang="en-US"/>
        </a:p>
      </dgm:t>
    </dgm:pt>
    <dgm:pt modelId="{CFBC3BE3-C71E-479A-988B-4D758884AEB0}" type="sibTrans" cxnId="{7C384901-D321-4C5C-9E15-8A0364C79C7C}">
      <dgm:prSet/>
      <dgm:spPr/>
      <dgm:t>
        <a:bodyPr/>
        <a:lstStyle/>
        <a:p>
          <a:endParaRPr lang="en-US"/>
        </a:p>
      </dgm:t>
    </dgm:pt>
    <dgm:pt modelId="{7F77675D-5511-4576-95CF-B6593DA5C331}">
      <dgm:prSet/>
      <dgm:spPr/>
      <dgm:t>
        <a:bodyPr/>
        <a:lstStyle/>
        <a:p>
          <a:r>
            <a:rPr lang="en-US"/>
            <a:t>Financial savings.</a:t>
          </a:r>
        </a:p>
      </dgm:t>
    </dgm:pt>
    <dgm:pt modelId="{B465C0A3-E604-4FD5-8B0E-3EF20712B1FB}" type="parTrans" cxnId="{8F7D5543-3C15-4D2C-8C1F-4398A409F6FA}">
      <dgm:prSet/>
      <dgm:spPr/>
      <dgm:t>
        <a:bodyPr/>
        <a:lstStyle/>
        <a:p>
          <a:endParaRPr lang="en-US"/>
        </a:p>
      </dgm:t>
    </dgm:pt>
    <dgm:pt modelId="{D3C69628-CE22-4144-B8B7-A3736693EDD9}" type="sibTrans" cxnId="{8F7D5543-3C15-4D2C-8C1F-4398A409F6FA}">
      <dgm:prSet/>
      <dgm:spPr/>
      <dgm:t>
        <a:bodyPr/>
        <a:lstStyle/>
        <a:p>
          <a:endParaRPr lang="en-US"/>
        </a:p>
      </dgm:t>
    </dgm:pt>
    <dgm:pt modelId="{4D552855-E162-4EBD-AE42-0F911DFD4A98}">
      <dgm:prSet/>
      <dgm:spPr/>
      <dgm:t>
        <a:bodyPr/>
        <a:lstStyle/>
        <a:p>
          <a:r>
            <a:rPr lang="en-US"/>
            <a:t>Improved relationships among employees. </a:t>
          </a:r>
        </a:p>
      </dgm:t>
    </dgm:pt>
    <dgm:pt modelId="{64D252A5-8ED6-47F6-8CE7-4DAE697FDF87}" type="parTrans" cxnId="{C4CAB42D-A169-4C6F-BEE1-2E73FDEB71B5}">
      <dgm:prSet/>
      <dgm:spPr/>
      <dgm:t>
        <a:bodyPr/>
        <a:lstStyle/>
        <a:p>
          <a:endParaRPr lang="en-US"/>
        </a:p>
      </dgm:t>
    </dgm:pt>
    <dgm:pt modelId="{4617656B-777C-4F1C-AE58-A3889CFC5C7B}" type="sibTrans" cxnId="{C4CAB42D-A169-4C6F-BEE1-2E73FDEB71B5}">
      <dgm:prSet/>
      <dgm:spPr/>
      <dgm:t>
        <a:bodyPr/>
        <a:lstStyle/>
        <a:p>
          <a:endParaRPr lang="en-US"/>
        </a:p>
      </dgm:t>
    </dgm:pt>
    <dgm:pt modelId="{0D62EA08-9871-4A99-BE1D-F1E209CB24B6}">
      <dgm:prSet/>
      <dgm:spPr/>
      <dgm:t>
        <a:bodyPr/>
        <a:lstStyle/>
        <a:p>
          <a:r>
            <a:rPr lang="en-US"/>
            <a:t>An atmosphere of trust </a:t>
          </a:r>
        </a:p>
      </dgm:t>
    </dgm:pt>
    <dgm:pt modelId="{1D50A329-3B4B-4A71-B0DA-C591FFD417A2}" type="parTrans" cxnId="{8377A011-38AB-45A8-8833-4465BD4EF283}">
      <dgm:prSet/>
      <dgm:spPr/>
      <dgm:t>
        <a:bodyPr/>
        <a:lstStyle/>
        <a:p>
          <a:endParaRPr lang="en-US"/>
        </a:p>
      </dgm:t>
    </dgm:pt>
    <dgm:pt modelId="{72E953E5-B9CB-4556-99FF-233D509AC541}" type="sibTrans" cxnId="{8377A011-38AB-45A8-8833-4465BD4EF283}">
      <dgm:prSet/>
      <dgm:spPr/>
      <dgm:t>
        <a:bodyPr/>
        <a:lstStyle/>
        <a:p>
          <a:endParaRPr lang="en-US"/>
        </a:p>
      </dgm:t>
    </dgm:pt>
    <dgm:pt modelId="{E4C9D0BF-1C39-6141-B32A-5C3A604F6220}" type="pres">
      <dgm:prSet presAssocID="{D815DCC9-3951-4174-9116-7D94C174284A}" presName="diagram" presStyleCnt="0">
        <dgm:presLayoutVars>
          <dgm:dir/>
          <dgm:resizeHandles val="exact"/>
        </dgm:presLayoutVars>
      </dgm:prSet>
      <dgm:spPr/>
    </dgm:pt>
    <dgm:pt modelId="{CDED33DB-3126-CC4D-8515-C9BBA32F3F42}" type="pres">
      <dgm:prSet presAssocID="{2EB6BA55-D921-41D4-B9D9-9DB464893EEF}" presName="node" presStyleLbl="node1" presStyleIdx="0" presStyleCnt="1">
        <dgm:presLayoutVars>
          <dgm:bulletEnabled val="1"/>
        </dgm:presLayoutVars>
      </dgm:prSet>
      <dgm:spPr/>
    </dgm:pt>
  </dgm:ptLst>
  <dgm:cxnLst>
    <dgm:cxn modelId="{7C384901-D321-4C5C-9E15-8A0364C79C7C}" srcId="{2EB6BA55-D921-41D4-B9D9-9DB464893EEF}" destId="{D5D38713-FC5D-47BF-8003-B0B864849745}" srcOrd="2" destOrd="0" parTransId="{C7989E31-A9E4-4560-9697-B94CE62841A5}" sibTransId="{CFBC3BE3-C71E-479A-988B-4D758884AEB0}"/>
    <dgm:cxn modelId="{A0795C0E-787C-824A-96C2-FA1DEB51F208}" type="presOf" srcId="{D5D38713-FC5D-47BF-8003-B0B864849745}" destId="{CDED33DB-3126-CC4D-8515-C9BBA32F3F42}" srcOrd="0" destOrd="3" presId="urn:microsoft.com/office/officeart/2005/8/layout/default"/>
    <dgm:cxn modelId="{96586E10-E182-4AC1-A933-8325007D00CD}" srcId="{2EB6BA55-D921-41D4-B9D9-9DB464893EEF}" destId="{88140DC1-DDDD-47A6-A68E-EB8C1040F552}" srcOrd="0" destOrd="0" parTransId="{5384EA37-37B4-495B-9B32-45029BE0676C}" sibTransId="{9728D09C-31BD-4144-9FDC-872B2E84CD8E}"/>
    <dgm:cxn modelId="{8377A011-38AB-45A8-8833-4465BD4EF283}" srcId="{2EB6BA55-D921-41D4-B9D9-9DB464893EEF}" destId="{0D62EA08-9871-4A99-BE1D-F1E209CB24B6}" srcOrd="5" destOrd="0" parTransId="{1D50A329-3B4B-4A71-B0DA-C591FFD417A2}" sibTransId="{72E953E5-B9CB-4556-99FF-233D509AC541}"/>
    <dgm:cxn modelId="{8B97A61B-1E39-754A-8241-1FDD6CBB8329}" type="presOf" srcId="{1407681F-5126-41DA-A6AD-6DBDD6459697}" destId="{CDED33DB-3126-CC4D-8515-C9BBA32F3F42}" srcOrd="0" destOrd="2" presId="urn:microsoft.com/office/officeart/2005/8/layout/default"/>
    <dgm:cxn modelId="{C4CAB42D-A169-4C6F-BEE1-2E73FDEB71B5}" srcId="{2EB6BA55-D921-41D4-B9D9-9DB464893EEF}" destId="{4D552855-E162-4EBD-AE42-0F911DFD4A98}" srcOrd="4" destOrd="0" parTransId="{64D252A5-8ED6-47F6-8CE7-4DAE697FDF87}" sibTransId="{4617656B-777C-4F1C-AE58-A3889CFC5C7B}"/>
    <dgm:cxn modelId="{A9D98839-E736-2246-9585-1135769C7649}" type="presOf" srcId="{0D62EA08-9871-4A99-BE1D-F1E209CB24B6}" destId="{CDED33DB-3126-CC4D-8515-C9BBA32F3F42}" srcOrd="0" destOrd="6" presId="urn:microsoft.com/office/officeart/2005/8/layout/default"/>
    <dgm:cxn modelId="{8F7D5543-3C15-4D2C-8C1F-4398A409F6FA}" srcId="{2EB6BA55-D921-41D4-B9D9-9DB464893EEF}" destId="{7F77675D-5511-4576-95CF-B6593DA5C331}" srcOrd="3" destOrd="0" parTransId="{B465C0A3-E604-4FD5-8B0E-3EF20712B1FB}" sibTransId="{D3C69628-CE22-4144-B8B7-A3736693EDD9}"/>
    <dgm:cxn modelId="{AE79B98F-A902-A84B-AEB5-099CE45745F5}" type="presOf" srcId="{88140DC1-DDDD-47A6-A68E-EB8C1040F552}" destId="{CDED33DB-3126-CC4D-8515-C9BBA32F3F42}" srcOrd="0" destOrd="1" presId="urn:microsoft.com/office/officeart/2005/8/layout/default"/>
    <dgm:cxn modelId="{0EF65B91-0704-DB46-A955-D762BD644D5D}" type="presOf" srcId="{2EB6BA55-D921-41D4-B9D9-9DB464893EEF}" destId="{CDED33DB-3126-CC4D-8515-C9BBA32F3F42}" srcOrd="0" destOrd="0" presId="urn:microsoft.com/office/officeart/2005/8/layout/default"/>
    <dgm:cxn modelId="{F28E729A-902A-1D49-A398-7218757565E5}" type="presOf" srcId="{D815DCC9-3951-4174-9116-7D94C174284A}" destId="{E4C9D0BF-1C39-6141-B32A-5C3A604F6220}" srcOrd="0" destOrd="0" presId="urn:microsoft.com/office/officeart/2005/8/layout/default"/>
    <dgm:cxn modelId="{CF80E0A0-43B4-FF48-8C42-D2B9C2A59297}" type="presOf" srcId="{7F77675D-5511-4576-95CF-B6593DA5C331}" destId="{CDED33DB-3126-CC4D-8515-C9BBA32F3F42}" srcOrd="0" destOrd="4" presId="urn:microsoft.com/office/officeart/2005/8/layout/default"/>
    <dgm:cxn modelId="{D509DDA7-18C3-584B-A9D5-CB4CD99CBC2D}" type="presOf" srcId="{4D552855-E162-4EBD-AE42-0F911DFD4A98}" destId="{CDED33DB-3126-CC4D-8515-C9BBA32F3F42}" srcOrd="0" destOrd="5" presId="urn:microsoft.com/office/officeart/2005/8/layout/default"/>
    <dgm:cxn modelId="{E33774B4-0B89-4ABB-802A-126A87105FCB}" srcId="{2EB6BA55-D921-41D4-B9D9-9DB464893EEF}" destId="{1407681F-5126-41DA-A6AD-6DBDD6459697}" srcOrd="1" destOrd="0" parTransId="{65D94A23-52CA-4717-94BC-3515630D8563}" sibTransId="{33BA77F7-BD65-405D-B81F-4DF4284CB194}"/>
    <dgm:cxn modelId="{9B4932D3-B562-41FA-B0D4-51C40B6FDEE4}" srcId="{D815DCC9-3951-4174-9116-7D94C174284A}" destId="{2EB6BA55-D921-41D4-B9D9-9DB464893EEF}" srcOrd="0" destOrd="0" parTransId="{FBCE4C01-623B-4965-A4CE-4908144F496C}" sibTransId="{C8C05BCD-CFF7-4979-8E03-07E44793300B}"/>
    <dgm:cxn modelId="{7BBDC5AB-5084-794C-B511-5E0060C9C852}" type="presParOf" srcId="{E4C9D0BF-1C39-6141-B32A-5C3A604F6220}" destId="{CDED33DB-3126-CC4D-8515-C9BBA32F3F42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66B270C-4891-4F6A-915E-D28AB3EC110A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D1256EF-510B-40FF-8582-F1596DAFD5F0}">
      <dgm:prSet/>
      <dgm:spPr/>
      <dgm:t>
        <a:bodyPr/>
        <a:lstStyle/>
        <a:p>
          <a:r>
            <a:rPr lang="en-GB"/>
            <a:t>Current conflicts at workplace:</a:t>
          </a:r>
          <a:endParaRPr lang="en-US"/>
        </a:p>
      </dgm:t>
    </dgm:pt>
    <dgm:pt modelId="{EB85A4F0-5C7C-4393-B277-3DF5924521DE}" type="parTrans" cxnId="{7E805CE7-532D-45F0-8EDE-8C0AB5E80ADB}">
      <dgm:prSet/>
      <dgm:spPr/>
      <dgm:t>
        <a:bodyPr/>
        <a:lstStyle/>
        <a:p>
          <a:endParaRPr lang="en-US"/>
        </a:p>
      </dgm:t>
    </dgm:pt>
    <dgm:pt modelId="{C53F069F-6D61-4CF0-9E4C-E36983D35F50}" type="sibTrans" cxnId="{7E805CE7-532D-45F0-8EDE-8C0AB5E80ADB}">
      <dgm:prSet/>
      <dgm:spPr/>
      <dgm:t>
        <a:bodyPr/>
        <a:lstStyle/>
        <a:p>
          <a:endParaRPr lang="en-US"/>
        </a:p>
      </dgm:t>
    </dgm:pt>
    <dgm:pt modelId="{BA6A7002-73B8-493C-BFC3-722E844592DC}">
      <dgm:prSet/>
      <dgm:spPr/>
      <dgm:t>
        <a:bodyPr/>
        <a:lstStyle/>
        <a:p>
          <a:r>
            <a:rPr lang="en-GB"/>
            <a:t>-Employee turnover(power status,emotional threat</a:t>
          </a:r>
          <a:endParaRPr lang="en-US"/>
        </a:p>
      </dgm:t>
    </dgm:pt>
    <dgm:pt modelId="{E7DE091D-4EED-4212-8372-8E2F08A7944C}" type="parTrans" cxnId="{2909AB9B-1E19-49A8-8D19-E3D5B8ADEB7B}">
      <dgm:prSet/>
      <dgm:spPr/>
      <dgm:t>
        <a:bodyPr/>
        <a:lstStyle/>
        <a:p>
          <a:endParaRPr lang="en-US"/>
        </a:p>
      </dgm:t>
    </dgm:pt>
    <dgm:pt modelId="{156803BD-74F8-494A-B733-B29540F4124D}" type="sibTrans" cxnId="{2909AB9B-1E19-49A8-8D19-E3D5B8ADEB7B}">
      <dgm:prSet/>
      <dgm:spPr/>
      <dgm:t>
        <a:bodyPr/>
        <a:lstStyle/>
        <a:p>
          <a:endParaRPr lang="en-US"/>
        </a:p>
      </dgm:t>
    </dgm:pt>
    <dgm:pt modelId="{233B6974-DF5F-4A5C-B8EC-C9E61D53830F}">
      <dgm:prSet/>
      <dgm:spPr/>
      <dgm:t>
        <a:bodyPr/>
        <a:lstStyle/>
        <a:p>
          <a:r>
            <a:rPr lang="en-GB"/>
            <a:t>-Harrasment(Bullying coworkers)</a:t>
          </a:r>
          <a:endParaRPr lang="en-US"/>
        </a:p>
      </dgm:t>
    </dgm:pt>
    <dgm:pt modelId="{C12C8A9D-A08F-491C-9545-7A0B92728347}" type="parTrans" cxnId="{0CA8C756-4DBB-4C4A-B2FD-2CB62829745E}">
      <dgm:prSet/>
      <dgm:spPr/>
      <dgm:t>
        <a:bodyPr/>
        <a:lstStyle/>
        <a:p>
          <a:endParaRPr lang="en-US"/>
        </a:p>
      </dgm:t>
    </dgm:pt>
    <dgm:pt modelId="{6A02340B-9A6B-4B74-8D71-309096FFA6B8}" type="sibTrans" cxnId="{0CA8C756-4DBB-4C4A-B2FD-2CB62829745E}">
      <dgm:prSet/>
      <dgm:spPr/>
      <dgm:t>
        <a:bodyPr/>
        <a:lstStyle/>
        <a:p>
          <a:endParaRPr lang="en-US"/>
        </a:p>
      </dgm:t>
    </dgm:pt>
    <dgm:pt modelId="{47ADF8B3-E71E-4334-9E76-76B6C2542F00}">
      <dgm:prSet/>
      <dgm:spPr/>
      <dgm:t>
        <a:bodyPr/>
        <a:lstStyle/>
        <a:p>
          <a:r>
            <a:rPr lang="en-GB"/>
            <a:t>-Discrimination(discrimination based on gender identity)</a:t>
          </a:r>
          <a:endParaRPr lang="en-US"/>
        </a:p>
      </dgm:t>
    </dgm:pt>
    <dgm:pt modelId="{D9F947AE-C481-493E-B36F-19EE83FFE8F9}" type="parTrans" cxnId="{E7A0E607-D996-4772-BC6A-1ACCF264FD4D}">
      <dgm:prSet/>
      <dgm:spPr/>
      <dgm:t>
        <a:bodyPr/>
        <a:lstStyle/>
        <a:p>
          <a:endParaRPr lang="en-US"/>
        </a:p>
      </dgm:t>
    </dgm:pt>
    <dgm:pt modelId="{A2BD002F-6B49-4668-965F-26008924FD6B}" type="sibTrans" cxnId="{E7A0E607-D996-4772-BC6A-1ACCF264FD4D}">
      <dgm:prSet/>
      <dgm:spPr/>
      <dgm:t>
        <a:bodyPr/>
        <a:lstStyle/>
        <a:p>
          <a:endParaRPr lang="en-US"/>
        </a:p>
      </dgm:t>
    </dgm:pt>
    <dgm:pt modelId="{95FD637B-0FB9-4FF2-BEF2-8086842D5E80}">
      <dgm:prSet/>
      <dgm:spPr/>
      <dgm:t>
        <a:bodyPr/>
        <a:lstStyle/>
        <a:p>
          <a:r>
            <a:rPr lang="en-GB"/>
            <a:t>-Interpersonal conflict(team conflict)</a:t>
          </a:r>
          <a:endParaRPr lang="en-US"/>
        </a:p>
      </dgm:t>
    </dgm:pt>
    <dgm:pt modelId="{9049A756-B282-48F3-AEC9-3BBDD4A057FD}" type="parTrans" cxnId="{DC21FEB2-281A-4DC4-8E08-78B8096417F6}">
      <dgm:prSet/>
      <dgm:spPr/>
      <dgm:t>
        <a:bodyPr/>
        <a:lstStyle/>
        <a:p>
          <a:endParaRPr lang="en-US"/>
        </a:p>
      </dgm:t>
    </dgm:pt>
    <dgm:pt modelId="{3D427553-AC73-464C-A96B-A6A39B7428DD}" type="sibTrans" cxnId="{DC21FEB2-281A-4DC4-8E08-78B8096417F6}">
      <dgm:prSet/>
      <dgm:spPr/>
      <dgm:t>
        <a:bodyPr/>
        <a:lstStyle/>
        <a:p>
          <a:endParaRPr lang="en-US"/>
        </a:p>
      </dgm:t>
    </dgm:pt>
    <dgm:pt modelId="{26B67E6F-576C-49C5-AC2F-ADA05CFC2703}">
      <dgm:prSet/>
      <dgm:spPr/>
      <dgm:t>
        <a:bodyPr/>
        <a:lstStyle/>
        <a:p>
          <a:r>
            <a:rPr lang="en-GB"/>
            <a:t>-Management practices(poor working conditions abuse of authority,weak management leadership</a:t>
          </a:r>
          <a:endParaRPr lang="en-US"/>
        </a:p>
      </dgm:t>
    </dgm:pt>
    <dgm:pt modelId="{01BF2870-192E-481B-B20A-B0DAEDEF296A}" type="parTrans" cxnId="{720CDFC8-70D0-4EF0-BDF9-B25F4EE5FF18}">
      <dgm:prSet/>
      <dgm:spPr/>
      <dgm:t>
        <a:bodyPr/>
        <a:lstStyle/>
        <a:p>
          <a:endParaRPr lang="en-US"/>
        </a:p>
      </dgm:t>
    </dgm:pt>
    <dgm:pt modelId="{357255CA-D0D4-4980-AA88-06086C2E1CD8}" type="sibTrans" cxnId="{720CDFC8-70D0-4EF0-BDF9-B25F4EE5FF18}">
      <dgm:prSet/>
      <dgm:spPr/>
      <dgm:t>
        <a:bodyPr/>
        <a:lstStyle/>
        <a:p>
          <a:endParaRPr lang="en-US"/>
        </a:p>
      </dgm:t>
    </dgm:pt>
    <dgm:pt modelId="{01512032-0CF9-0948-A73F-298AC0926E61}" type="pres">
      <dgm:prSet presAssocID="{566B270C-4891-4F6A-915E-D28AB3EC110A}" presName="diagram" presStyleCnt="0">
        <dgm:presLayoutVars>
          <dgm:dir/>
          <dgm:resizeHandles val="exact"/>
        </dgm:presLayoutVars>
      </dgm:prSet>
      <dgm:spPr/>
    </dgm:pt>
    <dgm:pt modelId="{C1A42566-3909-7147-9BDE-07C736651823}" type="pres">
      <dgm:prSet presAssocID="{2D1256EF-510B-40FF-8582-F1596DAFD5F0}" presName="node" presStyleLbl="node1" presStyleIdx="0" presStyleCnt="6">
        <dgm:presLayoutVars>
          <dgm:bulletEnabled val="1"/>
        </dgm:presLayoutVars>
      </dgm:prSet>
      <dgm:spPr/>
    </dgm:pt>
    <dgm:pt modelId="{345806B0-1244-4146-A4A5-2E8473B00AF8}" type="pres">
      <dgm:prSet presAssocID="{C53F069F-6D61-4CF0-9E4C-E36983D35F50}" presName="sibTrans" presStyleCnt="0"/>
      <dgm:spPr/>
    </dgm:pt>
    <dgm:pt modelId="{C5918F0F-B668-284E-9BCC-8F628B0441B3}" type="pres">
      <dgm:prSet presAssocID="{BA6A7002-73B8-493C-BFC3-722E844592DC}" presName="node" presStyleLbl="node1" presStyleIdx="1" presStyleCnt="6">
        <dgm:presLayoutVars>
          <dgm:bulletEnabled val="1"/>
        </dgm:presLayoutVars>
      </dgm:prSet>
      <dgm:spPr/>
    </dgm:pt>
    <dgm:pt modelId="{34D7EA12-58A0-B749-AC16-F08E05952AC1}" type="pres">
      <dgm:prSet presAssocID="{156803BD-74F8-494A-B733-B29540F4124D}" presName="sibTrans" presStyleCnt="0"/>
      <dgm:spPr/>
    </dgm:pt>
    <dgm:pt modelId="{CBB68D9D-58E2-0648-8987-9F232AD7FDDC}" type="pres">
      <dgm:prSet presAssocID="{233B6974-DF5F-4A5C-B8EC-C9E61D53830F}" presName="node" presStyleLbl="node1" presStyleIdx="2" presStyleCnt="6">
        <dgm:presLayoutVars>
          <dgm:bulletEnabled val="1"/>
        </dgm:presLayoutVars>
      </dgm:prSet>
      <dgm:spPr/>
    </dgm:pt>
    <dgm:pt modelId="{D8C7AC18-F7E4-E54D-9ECD-A91C89940016}" type="pres">
      <dgm:prSet presAssocID="{6A02340B-9A6B-4B74-8D71-309096FFA6B8}" presName="sibTrans" presStyleCnt="0"/>
      <dgm:spPr/>
    </dgm:pt>
    <dgm:pt modelId="{8AF59CE1-AF9F-F64D-AC22-07A20C2455A4}" type="pres">
      <dgm:prSet presAssocID="{47ADF8B3-E71E-4334-9E76-76B6C2542F00}" presName="node" presStyleLbl="node1" presStyleIdx="3" presStyleCnt="6">
        <dgm:presLayoutVars>
          <dgm:bulletEnabled val="1"/>
        </dgm:presLayoutVars>
      </dgm:prSet>
      <dgm:spPr/>
    </dgm:pt>
    <dgm:pt modelId="{6FD0F0BA-AED6-0441-969F-E756AF1A651F}" type="pres">
      <dgm:prSet presAssocID="{A2BD002F-6B49-4668-965F-26008924FD6B}" presName="sibTrans" presStyleCnt="0"/>
      <dgm:spPr/>
    </dgm:pt>
    <dgm:pt modelId="{90C028D0-1988-8240-BAB2-35269D7B37ED}" type="pres">
      <dgm:prSet presAssocID="{95FD637B-0FB9-4FF2-BEF2-8086842D5E80}" presName="node" presStyleLbl="node1" presStyleIdx="4" presStyleCnt="6">
        <dgm:presLayoutVars>
          <dgm:bulletEnabled val="1"/>
        </dgm:presLayoutVars>
      </dgm:prSet>
      <dgm:spPr/>
    </dgm:pt>
    <dgm:pt modelId="{80E228E1-1DDD-EA43-9733-1B017311E808}" type="pres">
      <dgm:prSet presAssocID="{3D427553-AC73-464C-A96B-A6A39B7428DD}" presName="sibTrans" presStyleCnt="0"/>
      <dgm:spPr/>
    </dgm:pt>
    <dgm:pt modelId="{D151C5AD-4A15-3740-8A36-6F25A9E444B2}" type="pres">
      <dgm:prSet presAssocID="{26B67E6F-576C-49C5-AC2F-ADA05CFC2703}" presName="node" presStyleLbl="node1" presStyleIdx="5" presStyleCnt="6">
        <dgm:presLayoutVars>
          <dgm:bulletEnabled val="1"/>
        </dgm:presLayoutVars>
      </dgm:prSet>
      <dgm:spPr/>
    </dgm:pt>
  </dgm:ptLst>
  <dgm:cxnLst>
    <dgm:cxn modelId="{E807DC01-95DA-CC42-B688-707AEAA9DD9F}" type="presOf" srcId="{BA6A7002-73B8-493C-BFC3-722E844592DC}" destId="{C5918F0F-B668-284E-9BCC-8F628B0441B3}" srcOrd="0" destOrd="0" presId="urn:microsoft.com/office/officeart/2005/8/layout/default"/>
    <dgm:cxn modelId="{E7A0E607-D996-4772-BC6A-1ACCF264FD4D}" srcId="{566B270C-4891-4F6A-915E-D28AB3EC110A}" destId="{47ADF8B3-E71E-4334-9E76-76B6C2542F00}" srcOrd="3" destOrd="0" parTransId="{D9F947AE-C481-493E-B36F-19EE83FFE8F9}" sibTransId="{A2BD002F-6B49-4668-965F-26008924FD6B}"/>
    <dgm:cxn modelId="{4D3B161D-F1AC-0441-8407-EE10579210BA}" type="presOf" srcId="{2D1256EF-510B-40FF-8582-F1596DAFD5F0}" destId="{C1A42566-3909-7147-9BDE-07C736651823}" srcOrd="0" destOrd="0" presId="urn:microsoft.com/office/officeart/2005/8/layout/default"/>
    <dgm:cxn modelId="{034E003B-A173-C74F-87D2-7533D8728341}" type="presOf" srcId="{47ADF8B3-E71E-4334-9E76-76B6C2542F00}" destId="{8AF59CE1-AF9F-F64D-AC22-07A20C2455A4}" srcOrd="0" destOrd="0" presId="urn:microsoft.com/office/officeart/2005/8/layout/default"/>
    <dgm:cxn modelId="{0CA8C756-4DBB-4C4A-B2FD-2CB62829745E}" srcId="{566B270C-4891-4F6A-915E-D28AB3EC110A}" destId="{233B6974-DF5F-4A5C-B8EC-C9E61D53830F}" srcOrd="2" destOrd="0" parTransId="{C12C8A9D-A08F-491C-9545-7A0B92728347}" sibTransId="{6A02340B-9A6B-4B74-8D71-309096FFA6B8}"/>
    <dgm:cxn modelId="{2E239369-E44E-D842-B2AE-E9F7F97447B3}" type="presOf" srcId="{566B270C-4891-4F6A-915E-D28AB3EC110A}" destId="{01512032-0CF9-0948-A73F-298AC0926E61}" srcOrd="0" destOrd="0" presId="urn:microsoft.com/office/officeart/2005/8/layout/default"/>
    <dgm:cxn modelId="{39E2E06A-010E-6E4D-B97F-D602585CE8E5}" type="presOf" srcId="{233B6974-DF5F-4A5C-B8EC-C9E61D53830F}" destId="{CBB68D9D-58E2-0648-8987-9F232AD7FDDC}" srcOrd="0" destOrd="0" presId="urn:microsoft.com/office/officeart/2005/8/layout/default"/>
    <dgm:cxn modelId="{C8783D75-D8EE-1F41-8BEA-2BCBDE68904E}" type="presOf" srcId="{95FD637B-0FB9-4FF2-BEF2-8086842D5E80}" destId="{90C028D0-1988-8240-BAB2-35269D7B37ED}" srcOrd="0" destOrd="0" presId="urn:microsoft.com/office/officeart/2005/8/layout/default"/>
    <dgm:cxn modelId="{237C8994-9699-5443-9B75-D1C60F01F493}" type="presOf" srcId="{26B67E6F-576C-49C5-AC2F-ADA05CFC2703}" destId="{D151C5AD-4A15-3740-8A36-6F25A9E444B2}" srcOrd="0" destOrd="0" presId="urn:microsoft.com/office/officeart/2005/8/layout/default"/>
    <dgm:cxn modelId="{2909AB9B-1E19-49A8-8D19-E3D5B8ADEB7B}" srcId="{566B270C-4891-4F6A-915E-D28AB3EC110A}" destId="{BA6A7002-73B8-493C-BFC3-722E844592DC}" srcOrd="1" destOrd="0" parTransId="{E7DE091D-4EED-4212-8372-8E2F08A7944C}" sibTransId="{156803BD-74F8-494A-B733-B29540F4124D}"/>
    <dgm:cxn modelId="{DC21FEB2-281A-4DC4-8E08-78B8096417F6}" srcId="{566B270C-4891-4F6A-915E-D28AB3EC110A}" destId="{95FD637B-0FB9-4FF2-BEF2-8086842D5E80}" srcOrd="4" destOrd="0" parTransId="{9049A756-B282-48F3-AEC9-3BBDD4A057FD}" sibTransId="{3D427553-AC73-464C-A96B-A6A39B7428DD}"/>
    <dgm:cxn modelId="{720CDFC8-70D0-4EF0-BDF9-B25F4EE5FF18}" srcId="{566B270C-4891-4F6A-915E-D28AB3EC110A}" destId="{26B67E6F-576C-49C5-AC2F-ADA05CFC2703}" srcOrd="5" destOrd="0" parTransId="{01BF2870-192E-481B-B20A-B0DAEDEF296A}" sibTransId="{357255CA-D0D4-4980-AA88-06086C2E1CD8}"/>
    <dgm:cxn modelId="{7E805CE7-532D-45F0-8EDE-8C0AB5E80ADB}" srcId="{566B270C-4891-4F6A-915E-D28AB3EC110A}" destId="{2D1256EF-510B-40FF-8582-F1596DAFD5F0}" srcOrd="0" destOrd="0" parTransId="{EB85A4F0-5C7C-4393-B277-3DF5924521DE}" sibTransId="{C53F069F-6D61-4CF0-9E4C-E36983D35F50}"/>
    <dgm:cxn modelId="{4F34F0DB-FB18-594A-864C-16903DE042CE}" type="presParOf" srcId="{01512032-0CF9-0948-A73F-298AC0926E61}" destId="{C1A42566-3909-7147-9BDE-07C736651823}" srcOrd="0" destOrd="0" presId="urn:microsoft.com/office/officeart/2005/8/layout/default"/>
    <dgm:cxn modelId="{1B537C96-3640-604C-8EBF-4383C245F11F}" type="presParOf" srcId="{01512032-0CF9-0948-A73F-298AC0926E61}" destId="{345806B0-1244-4146-A4A5-2E8473B00AF8}" srcOrd="1" destOrd="0" presId="urn:microsoft.com/office/officeart/2005/8/layout/default"/>
    <dgm:cxn modelId="{304ACE24-0B8D-4247-B75F-F8ABF27C68AC}" type="presParOf" srcId="{01512032-0CF9-0948-A73F-298AC0926E61}" destId="{C5918F0F-B668-284E-9BCC-8F628B0441B3}" srcOrd="2" destOrd="0" presId="urn:microsoft.com/office/officeart/2005/8/layout/default"/>
    <dgm:cxn modelId="{2D8EB2A6-13C8-A143-8658-802106BA375A}" type="presParOf" srcId="{01512032-0CF9-0948-A73F-298AC0926E61}" destId="{34D7EA12-58A0-B749-AC16-F08E05952AC1}" srcOrd="3" destOrd="0" presId="urn:microsoft.com/office/officeart/2005/8/layout/default"/>
    <dgm:cxn modelId="{C421F8D9-05DF-CC45-819D-21F7D4C78978}" type="presParOf" srcId="{01512032-0CF9-0948-A73F-298AC0926E61}" destId="{CBB68D9D-58E2-0648-8987-9F232AD7FDDC}" srcOrd="4" destOrd="0" presId="urn:microsoft.com/office/officeart/2005/8/layout/default"/>
    <dgm:cxn modelId="{DF06A0A5-4F76-D44F-9E95-F4BFC8F26386}" type="presParOf" srcId="{01512032-0CF9-0948-A73F-298AC0926E61}" destId="{D8C7AC18-F7E4-E54D-9ECD-A91C89940016}" srcOrd="5" destOrd="0" presId="urn:microsoft.com/office/officeart/2005/8/layout/default"/>
    <dgm:cxn modelId="{FE14C480-0111-ED46-AC3E-12174667CD73}" type="presParOf" srcId="{01512032-0CF9-0948-A73F-298AC0926E61}" destId="{8AF59CE1-AF9F-F64D-AC22-07A20C2455A4}" srcOrd="6" destOrd="0" presId="urn:microsoft.com/office/officeart/2005/8/layout/default"/>
    <dgm:cxn modelId="{C3060B7D-02EE-904D-9F78-7BD6E954AFCD}" type="presParOf" srcId="{01512032-0CF9-0948-A73F-298AC0926E61}" destId="{6FD0F0BA-AED6-0441-969F-E756AF1A651F}" srcOrd="7" destOrd="0" presId="urn:microsoft.com/office/officeart/2005/8/layout/default"/>
    <dgm:cxn modelId="{0EF3C9EB-F669-964D-BF75-039E2395B43A}" type="presParOf" srcId="{01512032-0CF9-0948-A73F-298AC0926E61}" destId="{90C028D0-1988-8240-BAB2-35269D7B37ED}" srcOrd="8" destOrd="0" presId="urn:microsoft.com/office/officeart/2005/8/layout/default"/>
    <dgm:cxn modelId="{FE305777-BD69-1646-A608-6829980AC270}" type="presParOf" srcId="{01512032-0CF9-0948-A73F-298AC0926E61}" destId="{80E228E1-1DDD-EA43-9733-1B017311E808}" srcOrd="9" destOrd="0" presId="urn:microsoft.com/office/officeart/2005/8/layout/default"/>
    <dgm:cxn modelId="{604B3851-2E40-BB43-B11E-B47B641AE2EC}" type="presParOf" srcId="{01512032-0CF9-0948-A73F-298AC0926E61}" destId="{D151C5AD-4A15-3740-8A36-6F25A9E444B2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2DAF32E-3E5B-4893-B763-BF7A78CE877B}" type="doc">
      <dgm:prSet loTypeId="urn:microsoft.com/office/officeart/2005/8/layout/process4" loCatId="process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9DE39B5D-261D-4C89-B6C5-4C91867D1344}">
      <dgm:prSet/>
      <dgm:spPr/>
      <dgm:t>
        <a:bodyPr/>
        <a:lstStyle/>
        <a:p>
          <a:r>
            <a:rPr lang="en-US" b="1"/>
            <a:t>Encourage team members to share ideas, consider solutions and solve problems together</a:t>
          </a:r>
          <a:endParaRPr lang="en-US"/>
        </a:p>
      </dgm:t>
    </dgm:pt>
    <dgm:pt modelId="{ABF48391-BFF2-4929-B1AA-0B8883739FA2}" type="parTrans" cxnId="{E7B6040D-BEE9-47A8-AA9C-B2C80B91BDA1}">
      <dgm:prSet/>
      <dgm:spPr/>
      <dgm:t>
        <a:bodyPr/>
        <a:lstStyle/>
        <a:p>
          <a:endParaRPr lang="en-US"/>
        </a:p>
      </dgm:t>
    </dgm:pt>
    <dgm:pt modelId="{C2DDD2CE-7B10-4CB8-9C5F-7AB1226C9625}" type="sibTrans" cxnId="{E7B6040D-BEE9-47A8-AA9C-B2C80B91BDA1}">
      <dgm:prSet/>
      <dgm:spPr/>
      <dgm:t>
        <a:bodyPr/>
        <a:lstStyle/>
        <a:p>
          <a:endParaRPr lang="en-US"/>
        </a:p>
      </dgm:t>
    </dgm:pt>
    <dgm:pt modelId="{81E9F63A-A046-4D94-88E7-A21C20746AE1}">
      <dgm:prSet/>
      <dgm:spPr/>
      <dgm:t>
        <a:bodyPr/>
        <a:lstStyle/>
        <a:p>
          <a:r>
            <a:rPr lang="en-US" b="1"/>
            <a:t>Characterised by:</a:t>
          </a:r>
          <a:endParaRPr lang="en-US"/>
        </a:p>
      </dgm:t>
    </dgm:pt>
    <dgm:pt modelId="{15F5E273-BB6E-47D0-86C5-38188090954E}" type="parTrans" cxnId="{D7216651-2D2D-462D-B13A-4502BABB1C46}">
      <dgm:prSet/>
      <dgm:spPr/>
      <dgm:t>
        <a:bodyPr/>
        <a:lstStyle/>
        <a:p>
          <a:endParaRPr lang="en-US"/>
        </a:p>
      </dgm:t>
    </dgm:pt>
    <dgm:pt modelId="{09AE3929-AB84-412A-BECD-64439155E1D7}" type="sibTrans" cxnId="{D7216651-2D2D-462D-B13A-4502BABB1C46}">
      <dgm:prSet/>
      <dgm:spPr/>
      <dgm:t>
        <a:bodyPr/>
        <a:lstStyle/>
        <a:p>
          <a:endParaRPr lang="en-US"/>
        </a:p>
      </dgm:t>
    </dgm:pt>
    <dgm:pt modelId="{D70C407D-135D-451F-8993-EBA0BB1DF6A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High performance</a:t>
          </a:r>
        </a:p>
      </dgm:t>
    </dgm:pt>
    <dgm:pt modelId="{D237B950-B9FB-4D11-818E-B9FAA98E72A6}" type="parTrans" cxnId="{7BFC5431-B408-4C14-93B6-E47F308FB976}">
      <dgm:prSet/>
      <dgm:spPr/>
      <dgm:t>
        <a:bodyPr/>
        <a:lstStyle/>
        <a:p>
          <a:endParaRPr lang="en-US"/>
        </a:p>
      </dgm:t>
    </dgm:pt>
    <dgm:pt modelId="{3EDDEC5E-08D2-4E54-9787-67F67673E88E}" type="sibTrans" cxnId="{7BFC5431-B408-4C14-93B6-E47F308FB976}">
      <dgm:prSet/>
      <dgm:spPr/>
      <dgm:t>
        <a:bodyPr/>
        <a:lstStyle/>
        <a:p>
          <a:endParaRPr lang="en-US"/>
        </a:p>
      </dgm:t>
    </dgm:pt>
    <dgm:pt modelId="{6FC51AE4-11EC-4B8D-B820-3056B31B9E9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Clear communication</a:t>
          </a:r>
        </a:p>
      </dgm:t>
    </dgm:pt>
    <dgm:pt modelId="{51DDC3B0-6D03-44B4-8CAB-729E555E5A0F}" type="parTrans" cxnId="{DB544D8D-F84B-4FC4-9C76-8CB970106088}">
      <dgm:prSet/>
      <dgm:spPr/>
      <dgm:t>
        <a:bodyPr/>
        <a:lstStyle/>
        <a:p>
          <a:endParaRPr lang="en-US"/>
        </a:p>
      </dgm:t>
    </dgm:pt>
    <dgm:pt modelId="{81F91A3B-D335-469D-8781-CB7320E30CD7}" type="sibTrans" cxnId="{DB544D8D-F84B-4FC4-9C76-8CB970106088}">
      <dgm:prSet/>
      <dgm:spPr/>
      <dgm:t>
        <a:bodyPr/>
        <a:lstStyle/>
        <a:p>
          <a:endParaRPr lang="en-US"/>
        </a:p>
      </dgm:t>
    </dgm:pt>
    <dgm:pt modelId="{9C4AB898-3599-4863-B954-3FA89AC03BE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Effective leadership</a:t>
          </a:r>
        </a:p>
      </dgm:t>
    </dgm:pt>
    <dgm:pt modelId="{E9AD2AA4-9639-4634-A887-26ACE68FA399}" type="parTrans" cxnId="{D399BAFC-392C-435E-846E-6A33D62BDF33}">
      <dgm:prSet/>
      <dgm:spPr/>
      <dgm:t>
        <a:bodyPr/>
        <a:lstStyle/>
        <a:p>
          <a:endParaRPr lang="en-US"/>
        </a:p>
      </dgm:t>
    </dgm:pt>
    <dgm:pt modelId="{67064331-D773-4A7C-AA26-F9651CAE8B0F}" type="sibTrans" cxnId="{D399BAFC-392C-435E-846E-6A33D62BDF33}">
      <dgm:prSet/>
      <dgm:spPr/>
      <dgm:t>
        <a:bodyPr/>
        <a:lstStyle/>
        <a:p>
          <a:endParaRPr lang="en-US"/>
        </a:p>
      </dgm:t>
    </dgm:pt>
    <dgm:pt modelId="{BA6211A6-41CF-4E9A-BD99-5556FBD91B01}">
      <dgm:prSet/>
      <dgm:spPr/>
      <dgm:t>
        <a:bodyPr/>
        <a:lstStyle/>
        <a:p>
          <a:r>
            <a:rPr lang="en-US" b="1"/>
            <a:t>Supported by being:</a:t>
          </a:r>
          <a:endParaRPr lang="en-US"/>
        </a:p>
      </dgm:t>
    </dgm:pt>
    <dgm:pt modelId="{99A881B2-69F4-4D96-95A0-8ABF6BDEB4AF}" type="parTrans" cxnId="{E2DF068A-D03D-4324-80E2-CF6787B6AB89}">
      <dgm:prSet/>
      <dgm:spPr/>
      <dgm:t>
        <a:bodyPr/>
        <a:lstStyle/>
        <a:p>
          <a:endParaRPr lang="en-US"/>
        </a:p>
      </dgm:t>
    </dgm:pt>
    <dgm:pt modelId="{6C3098E8-B34A-499E-AE69-FB6F52BFC40E}" type="sibTrans" cxnId="{E2DF068A-D03D-4324-80E2-CF6787B6AB89}">
      <dgm:prSet/>
      <dgm:spPr/>
      <dgm:t>
        <a:bodyPr/>
        <a:lstStyle/>
        <a:p>
          <a:endParaRPr lang="en-US"/>
        </a:p>
      </dgm:t>
    </dgm:pt>
    <dgm:pt modelId="{2FEDA6C6-76C4-43CC-9A14-FFB62505176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Goal-oriented</a:t>
          </a:r>
        </a:p>
      </dgm:t>
    </dgm:pt>
    <dgm:pt modelId="{66A57A96-0920-4E01-9DBF-B2B5B085A73C}" type="parTrans" cxnId="{3E32E81A-824F-438F-B658-C1E5E9C1935A}">
      <dgm:prSet/>
      <dgm:spPr/>
      <dgm:t>
        <a:bodyPr/>
        <a:lstStyle/>
        <a:p>
          <a:endParaRPr lang="en-US"/>
        </a:p>
      </dgm:t>
    </dgm:pt>
    <dgm:pt modelId="{6178A736-2C6C-4B9E-AA54-8AE9229C1C44}" type="sibTrans" cxnId="{3E32E81A-824F-438F-B658-C1E5E9C1935A}">
      <dgm:prSet/>
      <dgm:spPr/>
      <dgm:t>
        <a:bodyPr/>
        <a:lstStyle/>
        <a:p>
          <a:endParaRPr lang="en-US"/>
        </a:p>
      </dgm:t>
    </dgm:pt>
    <dgm:pt modelId="{0A9FA60D-7FC7-49F6-BC71-EE60C9EB5BE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Open to learning</a:t>
          </a:r>
        </a:p>
      </dgm:t>
    </dgm:pt>
    <dgm:pt modelId="{155D9606-2E51-40B1-B06A-83BCB57CF163}" type="parTrans" cxnId="{6EBB9D48-B94D-4566-8AB8-331223D99A0D}">
      <dgm:prSet/>
      <dgm:spPr/>
      <dgm:t>
        <a:bodyPr/>
        <a:lstStyle/>
        <a:p>
          <a:endParaRPr lang="en-US"/>
        </a:p>
      </dgm:t>
    </dgm:pt>
    <dgm:pt modelId="{D35852B7-0519-4195-AF50-FEC4F18C0CC3}" type="sibTrans" cxnId="{6EBB9D48-B94D-4566-8AB8-331223D99A0D}">
      <dgm:prSet/>
      <dgm:spPr/>
      <dgm:t>
        <a:bodyPr/>
        <a:lstStyle/>
        <a:p>
          <a:endParaRPr lang="en-US"/>
        </a:p>
      </dgm:t>
    </dgm:pt>
    <dgm:pt modelId="{796D39D7-ACB0-43FD-9D0C-A9F35BF12A7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Diverse perspectives and experiences</a:t>
          </a:r>
        </a:p>
      </dgm:t>
    </dgm:pt>
    <dgm:pt modelId="{2FA73CEC-CD47-43B3-B14E-0D8F15777481}" type="parTrans" cxnId="{83ABD1E2-E742-462B-A7CC-EE1329274823}">
      <dgm:prSet/>
      <dgm:spPr/>
      <dgm:t>
        <a:bodyPr/>
        <a:lstStyle/>
        <a:p>
          <a:endParaRPr lang="en-US"/>
        </a:p>
      </dgm:t>
    </dgm:pt>
    <dgm:pt modelId="{E1F208C0-BC74-49D6-BBB2-38D8571B5A9E}" type="sibTrans" cxnId="{83ABD1E2-E742-462B-A7CC-EE1329274823}">
      <dgm:prSet/>
      <dgm:spPr/>
      <dgm:t>
        <a:bodyPr/>
        <a:lstStyle/>
        <a:p>
          <a:endParaRPr lang="en-US"/>
        </a:p>
      </dgm:t>
    </dgm:pt>
    <dgm:pt modelId="{0781B30F-58B2-6E44-8458-BC089F5399F3}" type="pres">
      <dgm:prSet presAssocID="{32DAF32E-3E5B-4893-B763-BF7A78CE877B}" presName="Name0" presStyleCnt="0">
        <dgm:presLayoutVars>
          <dgm:dir/>
          <dgm:animLvl val="lvl"/>
          <dgm:resizeHandles val="exact"/>
        </dgm:presLayoutVars>
      </dgm:prSet>
      <dgm:spPr/>
    </dgm:pt>
    <dgm:pt modelId="{4421FB54-2A03-D840-BE4C-0C8CEFCE0E33}" type="pres">
      <dgm:prSet presAssocID="{BA6211A6-41CF-4E9A-BD99-5556FBD91B01}" presName="boxAndChildren" presStyleCnt="0"/>
      <dgm:spPr/>
    </dgm:pt>
    <dgm:pt modelId="{61B0C65E-1F5C-FB4E-9044-B933370FFB22}" type="pres">
      <dgm:prSet presAssocID="{BA6211A6-41CF-4E9A-BD99-5556FBD91B01}" presName="parentTextBox" presStyleLbl="node1" presStyleIdx="0" presStyleCnt="3"/>
      <dgm:spPr/>
    </dgm:pt>
    <dgm:pt modelId="{CE839181-DD29-CE4E-843A-EB884D389863}" type="pres">
      <dgm:prSet presAssocID="{BA6211A6-41CF-4E9A-BD99-5556FBD91B01}" presName="entireBox" presStyleLbl="node1" presStyleIdx="0" presStyleCnt="3"/>
      <dgm:spPr/>
    </dgm:pt>
    <dgm:pt modelId="{9C0BCA5B-CFF5-254C-BD7A-FBB6ECB6A26D}" type="pres">
      <dgm:prSet presAssocID="{BA6211A6-41CF-4E9A-BD99-5556FBD91B01}" presName="descendantBox" presStyleCnt="0"/>
      <dgm:spPr/>
    </dgm:pt>
    <dgm:pt modelId="{384CB7DC-8878-7749-B46D-002A411189E0}" type="pres">
      <dgm:prSet presAssocID="{2FEDA6C6-76C4-43CC-9A14-FFB62505176E}" presName="childTextBox" presStyleLbl="fgAccFollowNode1" presStyleIdx="0" presStyleCnt="6">
        <dgm:presLayoutVars>
          <dgm:bulletEnabled val="1"/>
        </dgm:presLayoutVars>
      </dgm:prSet>
      <dgm:spPr/>
    </dgm:pt>
    <dgm:pt modelId="{19E1E233-EA27-C24E-8411-BD28BD6F13DE}" type="pres">
      <dgm:prSet presAssocID="{0A9FA60D-7FC7-49F6-BC71-EE60C9EB5BEA}" presName="childTextBox" presStyleLbl="fgAccFollowNode1" presStyleIdx="1" presStyleCnt="6">
        <dgm:presLayoutVars>
          <dgm:bulletEnabled val="1"/>
        </dgm:presLayoutVars>
      </dgm:prSet>
      <dgm:spPr/>
    </dgm:pt>
    <dgm:pt modelId="{68A36EA8-EF97-E44D-AD71-EEFE0123E10F}" type="pres">
      <dgm:prSet presAssocID="{796D39D7-ACB0-43FD-9D0C-A9F35BF12A76}" presName="childTextBox" presStyleLbl="fgAccFollowNode1" presStyleIdx="2" presStyleCnt="6">
        <dgm:presLayoutVars>
          <dgm:bulletEnabled val="1"/>
        </dgm:presLayoutVars>
      </dgm:prSet>
      <dgm:spPr/>
    </dgm:pt>
    <dgm:pt modelId="{62F369C3-972B-664A-8D42-B9792F281060}" type="pres">
      <dgm:prSet presAssocID="{09AE3929-AB84-412A-BECD-64439155E1D7}" presName="sp" presStyleCnt="0"/>
      <dgm:spPr/>
    </dgm:pt>
    <dgm:pt modelId="{7ACE8A3B-15A7-E44C-B1AA-6A01DF8A6173}" type="pres">
      <dgm:prSet presAssocID="{81E9F63A-A046-4D94-88E7-A21C20746AE1}" presName="arrowAndChildren" presStyleCnt="0"/>
      <dgm:spPr/>
    </dgm:pt>
    <dgm:pt modelId="{BEE9EB47-C783-8C4F-8F18-89EF11EB382E}" type="pres">
      <dgm:prSet presAssocID="{81E9F63A-A046-4D94-88E7-A21C20746AE1}" presName="parentTextArrow" presStyleLbl="node1" presStyleIdx="0" presStyleCnt="3"/>
      <dgm:spPr/>
    </dgm:pt>
    <dgm:pt modelId="{68E07358-618F-7040-A772-45D16FC4CDA4}" type="pres">
      <dgm:prSet presAssocID="{81E9F63A-A046-4D94-88E7-A21C20746AE1}" presName="arrow" presStyleLbl="node1" presStyleIdx="1" presStyleCnt="3"/>
      <dgm:spPr/>
    </dgm:pt>
    <dgm:pt modelId="{395481AB-990A-BE49-BEDB-A9D97F1C1C28}" type="pres">
      <dgm:prSet presAssocID="{81E9F63A-A046-4D94-88E7-A21C20746AE1}" presName="descendantArrow" presStyleCnt="0"/>
      <dgm:spPr/>
    </dgm:pt>
    <dgm:pt modelId="{4D7F58EF-3667-B44C-914F-980072C1375F}" type="pres">
      <dgm:prSet presAssocID="{D70C407D-135D-451F-8993-EBA0BB1DF6A1}" presName="childTextArrow" presStyleLbl="fgAccFollowNode1" presStyleIdx="3" presStyleCnt="6">
        <dgm:presLayoutVars>
          <dgm:bulletEnabled val="1"/>
        </dgm:presLayoutVars>
      </dgm:prSet>
      <dgm:spPr/>
    </dgm:pt>
    <dgm:pt modelId="{20C6E865-28F4-C046-BDB8-15E8CED16F66}" type="pres">
      <dgm:prSet presAssocID="{6FC51AE4-11EC-4B8D-B820-3056B31B9E9D}" presName="childTextArrow" presStyleLbl="fgAccFollowNode1" presStyleIdx="4" presStyleCnt="6">
        <dgm:presLayoutVars>
          <dgm:bulletEnabled val="1"/>
        </dgm:presLayoutVars>
      </dgm:prSet>
      <dgm:spPr/>
    </dgm:pt>
    <dgm:pt modelId="{DE8F928B-19EE-9A48-9E92-F80ACF604518}" type="pres">
      <dgm:prSet presAssocID="{9C4AB898-3599-4863-B954-3FA89AC03BE4}" presName="childTextArrow" presStyleLbl="fgAccFollowNode1" presStyleIdx="5" presStyleCnt="6">
        <dgm:presLayoutVars>
          <dgm:bulletEnabled val="1"/>
        </dgm:presLayoutVars>
      </dgm:prSet>
      <dgm:spPr/>
    </dgm:pt>
    <dgm:pt modelId="{2DE6FC4E-ABAE-A641-BB3E-FA019BD6251D}" type="pres">
      <dgm:prSet presAssocID="{C2DDD2CE-7B10-4CB8-9C5F-7AB1226C9625}" presName="sp" presStyleCnt="0"/>
      <dgm:spPr/>
    </dgm:pt>
    <dgm:pt modelId="{DC80B473-AA81-CC43-AD51-47981AA0B8E6}" type="pres">
      <dgm:prSet presAssocID="{9DE39B5D-261D-4C89-B6C5-4C91867D1344}" presName="arrowAndChildren" presStyleCnt="0"/>
      <dgm:spPr/>
    </dgm:pt>
    <dgm:pt modelId="{687667B6-7210-044D-86F5-D9428A16F710}" type="pres">
      <dgm:prSet presAssocID="{9DE39B5D-261D-4C89-B6C5-4C91867D1344}" presName="parentTextArrow" presStyleLbl="node1" presStyleIdx="2" presStyleCnt="3"/>
      <dgm:spPr/>
    </dgm:pt>
  </dgm:ptLst>
  <dgm:cxnLst>
    <dgm:cxn modelId="{51A5250A-AA86-0540-B4A0-8A3FCAAD6FD5}" type="presOf" srcId="{D70C407D-135D-451F-8993-EBA0BB1DF6A1}" destId="{4D7F58EF-3667-B44C-914F-980072C1375F}" srcOrd="0" destOrd="0" presId="urn:microsoft.com/office/officeart/2005/8/layout/process4"/>
    <dgm:cxn modelId="{E7B6040D-BEE9-47A8-AA9C-B2C80B91BDA1}" srcId="{32DAF32E-3E5B-4893-B763-BF7A78CE877B}" destId="{9DE39B5D-261D-4C89-B6C5-4C91867D1344}" srcOrd="0" destOrd="0" parTransId="{ABF48391-BFF2-4929-B1AA-0B8883739FA2}" sibTransId="{C2DDD2CE-7B10-4CB8-9C5F-7AB1226C9625}"/>
    <dgm:cxn modelId="{3E32E81A-824F-438F-B658-C1E5E9C1935A}" srcId="{BA6211A6-41CF-4E9A-BD99-5556FBD91B01}" destId="{2FEDA6C6-76C4-43CC-9A14-FFB62505176E}" srcOrd="0" destOrd="0" parTransId="{66A57A96-0920-4E01-9DBF-B2B5B085A73C}" sibTransId="{6178A736-2C6C-4B9E-AA54-8AE9229C1C44}"/>
    <dgm:cxn modelId="{7BFC5431-B408-4C14-93B6-E47F308FB976}" srcId="{81E9F63A-A046-4D94-88E7-A21C20746AE1}" destId="{D70C407D-135D-451F-8993-EBA0BB1DF6A1}" srcOrd="0" destOrd="0" parTransId="{D237B950-B9FB-4D11-818E-B9FAA98E72A6}" sibTransId="{3EDDEC5E-08D2-4E54-9787-67F67673E88E}"/>
    <dgm:cxn modelId="{6EBB9D48-B94D-4566-8AB8-331223D99A0D}" srcId="{BA6211A6-41CF-4E9A-BD99-5556FBD91B01}" destId="{0A9FA60D-7FC7-49F6-BC71-EE60C9EB5BEA}" srcOrd="1" destOrd="0" parTransId="{155D9606-2E51-40B1-B06A-83BCB57CF163}" sibTransId="{D35852B7-0519-4195-AF50-FEC4F18C0CC3}"/>
    <dgm:cxn modelId="{CC2FA550-8A05-A345-B771-820D60AF8758}" type="presOf" srcId="{6FC51AE4-11EC-4B8D-B820-3056B31B9E9D}" destId="{20C6E865-28F4-C046-BDB8-15E8CED16F66}" srcOrd="0" destOrd="0" presId="urn:microsoft.com/office/officeart/2005/8/layout/process4"/>
    <dgm:cxn modelId="{D7216651-2D2D-462D-B13A-4502BABB1C46}" srcId="{32DAF32E-3E5B-4893-B763-BF7A78CE877B}" destId="{81E9F63A-A046-4D94-88E7-A21C20746AE1}" srcOrd="1" destOrd="0" parTransId="{15F5E273-BB6E-47D0-86C5-38188090954E}" sibTransId="{09AE3929-AB84-412A-BECD-64439155E1D7}"/>
    <dgm:cxn modelId="{D35FA669-5CBE-6349-9FF2-4B59054CD72C}" type="presOf" srcId="{81E9F63A-A046-4D94-88E7-A21C20746AE1}" destId="{68E07358-618F-7040-A772-45D16FC4CDA4}" srcOrd="1" destOrd="0" presId="urn:microsoft.com/office/officeart/2005/8/layout/process4"/>
    <dgm:cxn modelId="{F46CDD76-CEBB-BB43-967B-9AB9C11CF2B8}" type="presOf" srcId="{BA6211A6-41CF-4E9A-BD99-5556FBD91B01}" destId="{CE839181-DD29-CE4E-843A-EB884D389863}" srcOrd="1" destOrd="0" presId="urn:microsoft.com/office/officeart/2005/8/layout/process4"/>
    <dgm:cxn modelId="{E2DF068A-D03D-4324-80E2-CF6787B6AB89}" srcId="{32DAF32E-3E5B-4893-B763-BF7A78CE877B}" destId="{BA6211A6-41CF-4E9A-BD99-5556FBD91B01}" srcOrd="2" destOrd="0" parTransId="{99A881B2-69F4-4D96-95A0-8ABF6BDEB4AF}" sibTransId="{6C3098E8-B34A-499E-AE69-FB6F52BFC40E}"/>
    <dgm:cxn modelId="{DB544D8D-F84B-4FC4-9C76-8CB970106088}" srcId="{81E9F63A-A046-4D94-88E7-A21C20746AE1}" destId="{6FC51AE4-11EC-4B8D-B820-3056B31B9E9D}" srcOrd="1" destOrd="0" parTransId="{51DDC3B0-6D03-44B4-8CAB-729E555E5A0F}" sibTransId="{81F91A3B-D335-469D-8781-CB7320E30CD7}"/>
    <dgm:cxn modelId="{82C2B799-D545-7C4B-AFE5-F4A6AAF59CB4}" type="presOf" srcId="{32DAF32E-3E5B-4893-B763-BF7A78CE877B}" destId="{0781B30F-58B2-6E44-8458-BC089F5399F3}" srcOrd="0" destOrd="0" presId="urn:microsoft.com/office/officeart/2005/8/layout/process4"/>
    <dgm:cxn modelId="{58CC19AD-C10D-8648-BF9B-C02E3A370150}" type="presOf" srcId="{9DE39B5D-261D-4C89-B6C5-4C91867D1344}" destId="{687667B6-7210-044D-86F5-D9428A16F710}" srcOrd="0" destOrd="0" presId="urn:microsoft.com/office/officeart/2005/8/layout/process4"/>
    <dgm:cxn modelId="{1B07AFB6-B209-C44E-B2B1-8955D1EC623B}" type="presOf" srcId="{BA6211A6-41CF-4E9A-BD99-5556FBD91B01}" destId="{61B0C65E-1F5C-FB4E-9044-B933370FFB22}" srcOrd="0" destOrd="0" presId="urn:microsoft.com/office/officeart/2005/8/layout/process4"/>
    <dgm:cxn modelId="{475B64D6-9C04-6641-80BB-8BACBF24CCA4}" type="presOf" srcId="{81E9F63A-A046-4D94-88E7-A21C20746AE1}" destId="{BEE9EB47-C783-8C4F-8F18-89EF11EB382E}" srcOrd="0" destOrd="0" presId="urn:microsoft.com/office/officeart/2005/8/layout/process4"/>
    <dgm:cxn modelId="{6C256ED6-29E6-8D4A-B6BA-AB1123CC9643}" type="presOf" srcId="{0A9FA60D-7FC7-49F6-BC71-EE60C9EB5BEA}" destId="{19E1E233-EA27-C24E-8411-BD28BD6F13DE}" srcOrd="0" destOrd="0" presId="urn:microsoft.com/office/officeart/2005/8/layout/process4"/>
    <dgm:cxn modelId="{FE21B3E0-FC9B-F04F-B810-C1BC333BD591}" type="presOf" srcId="{9C4AB898-3599-4863-B954-3FA89AC03BE4}" destId="{DE8F928B-19EE-9A48-9E92-F80ACF604518}" srcOrd="0" destOrd="0" presId="urn:microsoft.com/office/officeart/2005/8/layout/process4"/>
    <dgm:cxn modelId="{83ABD1E2-E742-462B-A7CC-EE1329274823}" srcId="{BA6211A6-41CF-4E9A-BD99-5556FBD91B01}" destId="{796D39D7-ACB0-43FD-9D0C-A9F35BF12A76}" srcOrd="2" destOrd="0" parTransId="{2FA73CEC-CD47-43B3-B14E-0D8F15777481}" sibTransId="{E1F208C0-BC74-49D6-BBB2-38D8571B5A9E}"/>
    <dgm:cxn modelId="{FFF5DEF4-DAAB-6E44-89C9-F93B69882EAC}" type="presOf" srcId="{796D39D7-ACB0-43FD-9D0C-A9F35BF12A76}" destId="{68A36EA8-EF97-E44D-AD71-EEFE0123E10F}" srcOrd="0" destOrd="0" presId="urn:microsoft.com/office/officeart/2005/8/layout/process4"/>
    <dgm:cxn modelId="{FE297AFC-B638-7640-8ED1-6C1C4AEEBD49}" type="presOf" srcId="{2FEDA6C6-76C4-43CC-9A14-FFB62505176E}" destId="{384CB7DC-8878-7749-B46D-002A411189E0}" srcOrd="0" destOrd="0" presId="urn:microsoft.com/office/officeart/2005/8/layout/process4"/>
    <dgm:cxn modelId="{D399BAFC-392C-435E-846E-6A33D62BDF33}" srcId="{81E9F63A-A046-4D94-88E7-A21C20746AE1}" destId="{9C4AB898-3599-4863-B954-3FA89AC03BE4}" srcOrd="2" destOrd="0" parTransId="{E9AD2AA4-9639-4634-A887-26ACE68FA399}" sibTransId="{67064331-D773-4A7C-AA26-F9651CAE8B0F}"/>
    <dgm:cxn modelId="{FD397F70-61CB-0A4C-927D-F4F9B889B55B}" type="presParOf" srcId="{0781B30F-58B2-6E44-8458-BC089F5399F3}" destId="{4421FB54-2A03-D840-BE4C-0C8CEFCE0E33}" srcOrd="0" destOrd="0" presId="urn:microsoft.com/office/officeart/2005/8/layout/process4"/>
    <dgm:cxn modelId="{1ED801F4-CB5C-2244-A800-B05498DCE274}" type="presParOf" srcId="{4421FB54-2A03-D840-BE4C-0C8CEFCE0E33}" destId="{61B0C65E-1F5C-FB4E-9044-B933370FFB22}" srcOrd="0" destOrd="0" presId="urn:microsoft.com/office/officeart/2005/8/layout/process4"/>
    <dgm:cxn modelId="{61F5842F-0C1B-7444-9AB5-59292D4E5828}" type="presParOf" srcId="{4421FB54-2A03-D840-BE4C-0C8CEFCE0E33}" destId="{CE839181-DD29-CE4E-843A-EB884D389863}" srcOrd="1" destOrd="0" presId="urn:microsoft.com/office/officeart/2005/8/layout/process4"/>
    <dgm:cxn modelId="{58C3B0A9-7F39-B244-AFCB-B7020BF4A001}" type="presParOf" srcId="{4421FB54-2A03-D840-BE4C-0C8CEFCE0E33}" destId="{9C0BCA5B-CFF5-254C-BD7A-FBB6ECB6A26D}" srcOrd="2" destOrd="0" presId="urn:microsoft.com/office/officeart/2005/8/layout/process4"/>
    <dgm:cxn modelId="{B1FACD90-4427-614B-97D8-9DBB33678F0D}" type="presParOf" srcId="{9C0BCA5B-CFF5-254C-BD7A-FBB6ECB6A26D}" destId="{384CB7DC-8878-7749-B46D-002A411189E0}" srcOrd="0" destOrd="0" presId="urn:microsoft.com/office/officeart/2005/8/layout/process4"/>
    <dgm:cxn modelId="{EC92A86D-E48C-BB49-92A1-1ACCB3A0E12E}" type="presParOf" srcId="{9C0BCA5B-CFF5-254C-BD7A-FBB6ECB6A26D}" destId="{19E1E233-EA27-C24E-8411-BD28BD6F13DE}" srcOrd="1" destOrd="0" presId="urn:microsoft.com/office/officeart/2005/8/layout/process4"/>
    <dgm:cxn modelId="{37284BAE-B612-7842-871E-342FDA763FAD}" type="presParOf" srcId="{9C0BCA5B-CFF5-254C-BD7A-FBB6ECB6A26D}" destId="{68A36EA8-EF97-E44D-AD71-EEFE0123E10F}" srcOrd="2" destOrd="0" presId="urn:microsoft.com/office/officeart/2005/8/layout/process4"/>
    <dgm:cxn modelId="{C4370172-73BC-B84F-B684-A609B36C75DB}" type="presParOf" srcId="{0781B30F-58B2-6E44-8458-BC089F5399F3}" destId="{62F369C3-972B-664A-8D42-B9792F281060}" srcOrd="1" destOrd="0" presId="urn:microsoft.com/office/officeart/2005/8/layout/process4"/>
    <dgm:cxn modelId="{530E9170-B646-2742-8D3C-3AE32CA12127}" type="presParOf" srcId="{0781B30F-58B2-6E44-8458-BC089F5399F3}" destId="{7ACE8A3B-15A7-E44C-B1AA-6A01DF8A6173}" srcOrd="2" destOrd="0" presId="urn:microsoft.com/office/officeart/2005/8/layout/process4"/>
    <dgm:cxn modelId="{390749DB-48AE-D645-A2EC-4296C3036C5B}" type="presParOf" srcId="{7ACE8A3B-15A7-E44C-B1AA-6A01DF8A6173}" destId="{BEE9EB47-C783-8C4F-8F18-89EF11EB382E}" srcOrd="0" destOrd="0" presId="urn:microsoft.com/office/officeart/2005/8/layout/process4"/>
    <dgm:cxn modelId="{DA104661-51FD-4847-AE5D-311DCCFA980C}" type="presParOf" srcId="{7ACE8A3B-15A7-E44C-B1AA-6A01DF8A6173}" destId="{68E07358-618F-7040-A772-45D16FC4CDA4}" srcOrd="1" destOrd="0" presId="urn:microsoft.com/office/officeart/2005/8/layout/process4"/>
    <dgm:cxn modelId="{ECEA1A8F-C0FC-734E-91C3-5E5E1F9D6F66}" type="presParOf" srcId="{7ACE8A3B-15A7-E44C-B1AA-6A01DF8A6173}" destId="{395481AB-990A-BE49-BEDB-A9D97F1C1C28}" srcOrd="2" destOrd="0" presId="urn:microsoft.com/office/officeart/2005/8/layout/process4"/>
    <dgm:cxn modelId="{D900F77B-AE0F-704F-8759-DD7E73434E04}" type="presParOf" srcId="{395481AB-990A-BE49-BEDB-A9D97F1C1C28}" destId="{4D7F58EF-3667-B44C-914F-980072C1375F}" srcOrd="0" destOrd="0" presId="urn:microsoft.com/office/officeart/2005/8/layout/process4"/>
    <dgm:cxn modelId="{BCDF9D3D-AF1C-7D4D-94CC-C8B92C4983AD}" type="presParOf" srcId="{395481AB-990A-BE49-BEDB-A9D97F1C1C28}" destId="{20C6E865-28F4-C046-BDB8-15E8CED16F66}" srcOrd="1" destOrd="0" presId="urn:microsoft.com/office/officeart/2005/8/layout/process4"/>
    <dgm:cxn modelId="{7C4F1445-B0F5-AF4D-A7A4-16DA0D1F909E}" type="presParOf" srcId="{395481AB-990A-BE49-BEDB-A9D97F1C1C28}" destId="{DE8F928B-19EE-9A48-9E92-F80ACF604518}" srcOrd="2" destOrd="0" presId="urn:microsoft.com/office/officeart/2005/8/layout/process4"/>
    <dgm:cxn modelId="{2D4A2AF3-5527-B149-86BA-DDE69B642F00}" type="presParOf" srcId="{0781B30F-58B2-6E44-8458-BC089F5399F3}" destId="{2DE6FC4E-ABAE-A641-BB3E-FA019BD6251D}" srcOrd="3" destOrd="0" presId="urn:microsoft.com/office/officeart/2005/8/layout/process4"/>
    <dgm:cxn modelId="{31F59515-9B27-164C-AB2F-24B8DD2101D3}" type="presParOf" srcId="{0781B30F-58B2-6E44-8458-BC089F5399F3}" destId="{DC80B473-AA81-CC43-AD51-47981AA0B8E6}" srcOrd="4" destOrd="0" presId="urn:microsoft.com/office/officeart/2005/8/layout/process4"/>
    <dgm:cxn modelId="{62183DA9-8662-E64A-AB57-DA0251514992}" type="presParOf" srcId="{DC80B473-AA81-CC43-AD51-47981AA0B8E6}" destId="{687667B6-7210-044D-86F5-D9428A16F710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62C8F3E-3F85-4393-A377-F74F16023DEB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0F1C5842-B9FF-4760-BFDE-3EABD7CC5E24}">
      <dgm:prSet/>
      <dgm:spPr/>
      <dgm:t>
        <a:bodyPr/>
        <a:lstStyle/>
        <a:p>
          <a:r>
            <a:rPr lang="en-GB"/>
            <a:t>Having complementary team roles</a:t>
          </a:r>
          <a:endParaRPr lang="en-US"/>
        </a:p>
      </dgm:t>
    </dgm:pt>
    <dgm:pt modelId="{DD531B21-FA99-41A5-A43D-064BB5FAAF04}" type="parTrans" cxnId="{BB5E48E7-C15F-4E8C-AB2D-DBDAD620BF24}">
      <dgm:prSet/>
      <dgm:spPr/>
      <dgm:t>
        <a:bodyPr/>
        <a:lstStyle/>
        <a:p>
          <a:endParaRPr lang="en-US"/>
        </a:p>
      </dgm:t>
    </dgm:pt>
    <dgm:pt modelId="{C24D2892-4E77-4D0C-9620-F2A3842E0588}" type="sibTrans" cxnId="{BB5E48E7-C15F-4E8C-AB2D-DBDAD620BF24}">
      <dgm:prSet/>
      <dgm:spPr/>
      <dgm:t>
        <a:bodyPr/>
        <a:lstStyle/>
        <a:p>
          <a:endParaRPr lang="en-US"/>
        </a:p>
      </dgm:t>
    </dgm:pt>
    <dgm:pt modelId="{8FFD6E76-FADA-40AD-BE23-F2F546F93472}">
      <dgm:prSet/>
      <dgm:spPr/>
      <dgm:t>
        <a:bodyPr/>
        <a:lstStyle/>
        <a:p>
          <a:r>
            <a:rPr lang="en-GB"/>
            <a:t>Understanding individual responsibilities</a:t>
          </a:r>
          <a:endParaRPr lang="en-US"/>
        </a:p>
      </dgm:t>
    </dgm:pt>
    <dgm:pt modelId="{BF19481E-13D6-4E07-93FE-715A667A641D}" type="parTrans" cxnId="{F5B6336D-CEC7-4CAE-B111-E68C3C53310D}">
      <dgm:prSet/>
      <dgm:spPr/>
      <dgm:t>
        <a:bodyPr/>
        <a:lstStyle/>
        <a:p>
          <a:endParaRPr lang="en-US"/>
        </a:p>
      </dgm:t>
    </dgm:pt>
    <dgm:pt modelId="{3900CA55-68FD-4D95-936A-3D0E5CBB408F}" type="sibTrans" cxnId="{F5B6336D-CEC7-4CAE-B111-E68C3C53310D}">
      <dgm:prSet/>
      <dgm:spPr/>
      <dgm:t>
        <a:bodyPr/>
        <a:lstStyle/>
        <a:p>
          <a:endParaRPr lang="en-US"/>
        </a:p>
      </dgm:t>
    </dgm:pt>
    <dgm:pt modelId="{ABB41751-FCCC-4579-95A3-C3870FCBB142}">
      <dgm:prSet/>
      <dgm:spPr/>
      <dgm:t>
        <a:bodyPr/>
        <a:lstStyle/>
        <a:p>
          <a:r>
            <a:rPr lang="en-GB"/>
            <a:t>Having common goals</a:t>
          </a:r>
          <a:endParaRPr lang="en-US"/>
        </a:p>
      </dgm:t>
    </dgm:pt>
    <dgm:pt modelId="{4213A9CA-588B-461D-A85A-975F365CAFE1}" type="parTrans" cxnId="{12FF128A-0E5D-4075-97AC-409016D36934}">
      <dgm:prSet/>
      <dgm:spPr/>
      <dgm:t>
        <a:bodyPr/>
        <a:lstStyle/>
        <a:p>
          <a:endParaRPr lang="en-US"/>
        </a:p>
      </dgm:t>
    </dgm:pt>
    <dgm:pt modelId="{256F0D5E-E60F-4E51-8F46-EF55876CBF08}" type="sibTrans" cxnId="{12FF128A-0E5D-4075-97AC-409016D36934}">
      <dgm:prSet/>
      <dgm:spPr/>
      <dgm:t>
        <a:bodyPr/>
        <a:lstStyle/>
        <a:p>
          <a:endParaRPr lang="en-US"/>
        </a:p>
      </dgm:t>
    </dgm:pt>
    <dgm:pt modelId="{FBC60E82-0855-420F-A09C-9F13678C34A9}">
      <dgm:prSet/>
      <dgm:spPr/>
      <dgm:t>
        <a:bodyPr/>
        <a:lstStyle/>
        <a:p>
          <a:r>
            <a:rPr lang="en-GB"/>
            <a:t>Developing conflict resolution strategies </a:t>
          </a:r>
          <a:endParaRPr lang="en-US"/>
        </a:p>
      </dgm:t>
    </dgm:pt>
    <dgm:pt modelId="{F40C6D0D-1B76-4AB1-BEE2-E7CDAA2DABA5}" type="parTrans" cxnId="{34165E68-53AA-4294-BB1E-3D57C211DFFE}">
      <dgm:prSet/>
      <dgm:spPr/>
      <dgm:t>
        <a:bodyPr/>
        <a:lstStyle/>
        <a:p>
          <a:endParaRPr lang="en-US"/>
        </a:p>
      </dgm:t>
    </dgm:pt>
    <dgm:pt modelId="{07A1C4CC-F001-4B75-87AA-61990C757F97}" type="sibTrans" cxnId="{34165E68-53AA-4294-BB1E-3D57C211DFFE}">
      <dgm:prSet/>
      <dgm:spPr/>
      <dgm:t>
        <a:bodyPr/>
        <a:lstStyle/>
        <a:p>
          <a:endParaRPr lang="en-US"/>
        </a:p>
      </dgm:t>
    </dgm:pt>
    <dgm:pt modelId="{FF09D9C4-AD27-4DB3-B56F-FE1297B9D9E6}">
      <dgm:prSet/>
      <dgm:spPr/>
      <dgm:t>
        <a:bodyPr/>
        <a:lstStyle/>
        <a:p>
          <a:r>
            <a:rPr lang="en-GB"/>
            <a:t>Sharing information and ideas</a:t>
          </a:r>
          <a:endParaRPr lang="en-US"/>
        </a:p>
      </dgm:t>
    </dgm:pt>
    <dgm:pt modelId="{F7FBB60F-0AC5-4837-98CC-4CD0D49A7A6B}" type="parTrans" cxnId="{A8178529-698C-49D0-A2DD-A97A4E3C6EF5}">
      <dgm:prSet/>
      <dgm:spPr/>
      <dgm:t>
        <a:bodyPr/>
        <a:lstStyle/>
        <a:p>
          <a:endParaRPr lang="en-US"/>
        </a:p>
      </dgm:t>
    </dgm:pt>
    <dgm:pt modelId="{35321601-D9EE-4DFF-9653-BB8332066E47}" type="sibTrans" cxnId="{A8178529-698C-49D0-A2DD-A97A4E3C6EF5}">
      <dgm:prSet/>
      <dgm:spPr/>
      <dgm:t>
        <a:bodyPr/>
        <a:lstStyle/>
        <a:p>
          <a:endParaRPr lang="en-US"/>
        </a:p>
      </dgm:t>
    </dgm:pt>
    <dgm:pt modelId="{617D1D91-E1D3-467C-8015-D7D3B3B7AC43}">
      <dgm:prSet/>
      <dgm:spPr/>
      <dgm:t>
        <a:bodyPr/>
        <a:lstStyle/>
        <a:p>
          <a:r>
            <a:rPr lang="en-GB"/>
            <a:t>Developing trust</a:t>
          </a:r>
          <a:endParaRPr lang="en-US"/>
        </a:p>
      </dgm:t>
    </dgm:pt>
    <dgm:pt modelId="{F5EAACF0-BDAF-4932-95F1-7A75E982F544}" type="parTrans" cxnId="{70F8C116-DF33-4F74-B982-943E453DB756}">
      <dgm:prSet/>
      <dgm:spPr/>
      <dgm:t>
        <a:bodyPr/>
        <a:lstStyle/>
        <a:p>
          <a:endParaRPr lang="en-US"/>
        </a:p>
      </dgm:t>
    </dgm:pt>
    <dgm:pt modelId="{2E38AC09-74D4-40C3-83BF-86A9E996A9CD}" type="sibTrans" cxnId="{70F8C116-DF33-4F74-B982-943E453DB756}">
      <dgm:prSet/>
      <dgm:spPr/>
      <dgm:t>
        <a:bodyPr/>
        <a:lstStyle/>
        <a:p>
          <a:endParaRPr lang="en-US"/>
        </a:p>
      </dgm:t>
    </dgm:pt>
    <dgm:pt modelId="{2EE49671-78F1-4FF3-B132-5A807E4B0634}">
      <dgm:prSet/>
      <dgm:spPr/>
      <dgm:t>
        <a:bodyPr/>
        <a:lstStyle/>
        <a:p>
          <a:r>
            <a:rPr lang="en-GB"/>
            <a:t>Being able to adapt and deal with change</a:t>
          </a:r>
          <a:endParaRPr lang="en-US"/>
        </a:p>
      </dgm:t>
    </dgm:pt>
    <dgm:pt modelId="{FE640EDE-DA09-42E4-B949-920BB0C3B238}" type="parTrans" cxnId="{5A776BBD-DD0B-4996-8DF0-6C6F47CE21D2}">
      <dgm:prSet/>
      <dgm:spPr/>
      <dgm:t>
        <a:bodyPr/>
        <a:lstStyle/>
        <a:p>
          <a:endParaRPr lang="en-US"/>
        </a:p>
      </dgm:t>
    </dgm:pt>
    <dgm:pt modelId="{37290D00-7921-4ABE-A4F5-CD9321DBD4D3}" type="sibTrans" cxnId="{5A776BBD-DD0B-4996-8DF0-6C6F47CE21D2}">
      <dgm:prSet/>
      <dgm:spPr/>
      <dgm:t>
        <a:bodyPr/>
        <a:lstStyle/>
        <a:p>
          <a:endParaRPr lang="en-US"/>
        </a:p>
      </dgm:t>
    </dgm:pt>
    <dgm:pt modelId="{A7FDC688-8A10-41E0-AB77-322C445C2010}">
      <dgm:prSet/>
      <dgm:spPr/>
      <dgm:t>
        <a:bodyPr/>
        <a:lstStyle/>
        <a:p>
          <a:r>
            <a:rPr lang="en-GB"/>
            <a:t>Socialising outside the workplace </a:t>
          </a:r>
          <a:endParaRPr lang="en-US"/>
        </a:p>
      </dgm:t>
    </dgm:pt>
    <dgm:pt modelId="{880ECA76-432B-4985-A43B-EFF2B1749487}" type="parTrans" cxnId="{0777D08A-8113-4520-A341-F1B334525F84}">
      <dgm:prSet/>
      <dgm:spPr/>
      <dgm:t>
        <a:bodyPr/>
        <a:lstStyle/>
        <a:p>
          <a:endParaRPr lang="en-US"/>
        </a:p>
      </dgm:t>
    </dgm:pt>
    <dgm:pt modelId="{B35CE926-B359-4925-8787-B54F10D06632}" type="sibTrans" cxnId="{0777D08A-8113-4520-A341-F1B334525F84}">
      <dgm:prSet/>
      <dgm:spPr/>
      <dgm:t>
        <a:bodyPr/>
        <a:lstStyle/>
        <a:p>
          <a:endParaRPr lang="en-US"/>
        </a:p>
      </dgm:t>
    </dgm:pt>
    <dgm:pt modelId="{86713DD1-4FA5-B44D-B567-1CAB443583E4}" type="pres">
      <dgm:prSet presAssocID="{862C8F3E-3F85-4393-A377-F74F16023DEB}" presName="linear" presStyleCnt="0">
        <dgm:presLayoutVars>
          <dgm:animLvl val="lvl"/>
          <dgm:resizeHandles val="exact"/>
        </dgm:presLayoutVars>
      </dgm:prSet>
      <dgm:spPr/>
    </dgm:pt>
    <dgm:pt modelId="{2AB8BE91-5C70-9542-83A9-14FC4F27E78D}" type="pres">
      <dgm:prSet presAssocID="{0F1C5842-B9FF-4760-BFDE-3EABD7CC5E24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FE45DD82-9C53-7249-933F-216CB088123D}" type="pres">
      <dgm:prSet presAssocID="{C24D2892-4E77-4D0C-9620-F2A3842E0588}" presName="spacer" presStyleCnt="0"/>
      <dgm:spPr/>
    </dgm:pt>
    <dgm:pt modelId="{757F37F3-569A-F647-A0B0-86AFB62D3502}" type="pres">
      <dgm:prSet presAssocID="{8FFD6E76-FADA-40AD-BE23-F2F546F93472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BFF919AB-512A-7144-AE4F-F9D452B84DCE}" type="pres">
      <dgm:prSet presAssocID="{3900CA55-68FD-4D95-936A-3D0E5CBB408F}" presName="spacer" presStyleCnt="0"/>
      <dgm:spPr/>
    </dgm:pt>
    <dgm:pt modelId="{5919FF42-1138-304A-96BA-1149975F69C7}" type="pres">
      <dgm:prSet presAssocID="{ABB41751-FCCC-4579-95A3-C3870FCBB142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870B1719-408C-634B-87FF-9EE322E851FA}" type="pres">
      <dgm:prSet presAssocID="{256F0D5E-E60F-4E51-8F46-EF55876CBF08}" presName="spacer" presStyleCnt="0"/>
      <dgm:spPr/>
    </dgm:pt>
    <dgm:pt modelId="{DF1C5A09-F42F-AD46-802D-0A420BD0B8BA}" type="pres">
      <dgm:prSet presAssocID="{FBC60E82-0855-420F-A09C-9F13678C34A9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1569F443-F2DA-9D43-8B73-4B1465D2A3E5}" type="pres">
      <dgm:prSet presAssocID="{07A1C4CC-F001-4B75-87AA-61990C757F97}" presName="spacer" presStyleCnt="0"/>
      <dgm:spPr/>
    </dgm:pt>
    <dgm:pt modelId="{383BDB70-415B-824A-89F9-7BB4442B8147}" type="pres">
      <dgm:prSet presAssocID="{FF09D9C4-AD27-4DB3-B56F-FE1297B9D9E6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21849425-78FA-F14F-91BA-D58DDFD72F31}" type="pres">
      <dgm:prSet presAssocID="{35321601-D9EE-4DFF-9653-BB8332066E47}" presName="spacer" presStyleCnt="0"/>
      <dgm:spPr/>
    </dgm:pt>
    <dgm:pt modelId="{DE11C1C5-872C-3B42-882A-BC6721D06446}" type="pres">
      <dgm:prSet presAssocID="{617D1D91-E1D3-467C-8015-D7D3B3B7AC43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FE521F59-8DD6-1144-867C-B05E23E3E60D}" type="pres">
      <dgm:prSet presAssocID="{2E38AC09-74D4-40C3-83BF-86A9E996A9CD}" presName="spacer" presStyleCnt="0"/>
      <dgm:spPr/>
    </dgm:pt>
    <dgm:pt modelId="{FF1573EF-B57F-874F-8058-0CFEECBEB795}" type="pres">
      <dgm:prSet presAssocID="{2EE49671-78F1-4FF3-B132-5A807E4B0634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836AD14F-C01C-E140-A19C-6DD576F6EFFA}" type="pres">
      <dgm:prSet presAssocID="{37290D00-7921-4ABE-A4F5-CD9321DBD4D3}" presName="spacer" presStyleCnt="0"/>
      <dgm:spPr/>
    </dgm:pt>
    <dgm:pt modelId="{A86E0D55-C04E-8D40-83AD-F8331BDC6EED}" type="pres">
      <dgm:prSet presAssocID="{A7FDC688-8A10-41E0-AB77-322C445C2010}" presName="parentText" presStyleLbl="node1" presStyleIdx="7" presStyleCnt="8">
        <dgm:presLayoutVars>
          <dgm:chMax val="0"/>
          <dgm:bulletEnabled val="1"/>
        </dgm:presLayoutVars>
      </dgm:prSet>
      <dgm:spPr/>
    </dgm:pt>
  </dgm:ptLst>
  <dgm:cxnLst>
    <dgm:cxn modelId="{70F8C116-DF33-4F74-B982-943E453DB756}" srcId="{862C8F3E-3F85-4393-A377-F74F16023DEB}" destId="{617D1D91-E1D3-467C-8015-D7D3B3B7AC43}" srcOrd="5" destOrd="0" parTransId="{F5EAACF0-BDAF-4932-95F1-7A75E982F544}" sibTransId="{2E38AC09-74D4-40C3-83BF-86A9E996A9CD}"/>
    <dgm:cxn modelId="{9E3A0C1D-99B5-0D47-B98C-6A4229146BB0}" type="presOf" srcId="{FBC60E82-0855-420F-A09C-9F13678C34A9}" destId="{DF1C5A09-F42F-AD46-802D-0A420BD0B8BA}" srcOrd="0" destOrd="0" presId="urn:microsoft.com/office/officeart/2005/8/layout/vList2"/>
    <dgm:cxn modelId="{B7085924-1450-6647-B334-E5724E13E8D1}" type="presOf" srcId="{8FFD6E76-FADA-40AD-BE23-F2F546F93472}" destId="{757F37F3-569A-F647-A0B0-86AFB62D3502}" srcOrd="0" destOrd="0" presId="urn:microsoft.com/office/officeart/2005/8/layout/vList2"/>
    <dgm:cxn modelId="{DE0F6927-F091-CC47-8CC6-B5DC86CF414F}" type="presOf" srcId="{862C8F3E-3F85-4393-A377-F74F16023DEB}" destId="{86713DD1-4FA5-B44D-B567-1CAB443583E4}" srcOrd="0" destOrd="0" presId="urn:microsoft.com/office/officeart/2005/8/layout/vList2"/>
    <dgm:cxn modelId="{A8178529-698C-49D0-A2DD-A97A4E3C6EF5}" srcId="{862C8F3E-3F85-4393-A377-F74F16023DEB}" destId="{FF09D9C4-AD27-4DB3-B56F-FE1297B9D9E6}" srcOrd="4" destOrd="0" parTransId="{F7FBB60F-0AC5-4837-98CC-4CD0D49A7A6B}" sibTransId="{35321601-D9EE-4DFF-9653-BB8332066E47}"/>
    <dgm:cxn modelId="{1877292E-4984-D14F-91FC-C0CBCCCE6648}" type="presOf" srcId="{FF09D9C4-AD27-4DB3-B56F-FE1297B9D9E6}" destId="{383BDB70-415B-824A-89F9-7BB4442B8147}" srcOrd="0" destOrd="0" presId="urn:microsoft.com/office/officeart/2005/8/layout/vList2"/>
    <dgm:cxn modelId="{C86D7639-8BD6-7444-B1EE-910D0D42A99E}" type="presOf" srcId="{2EE49671-78F1-4FF3-B132-5A807E4B0634}" destId="{FF1573EF-B57F-874F-8058-0CFEECBEB795}" srcOrd="0" destOrd="0" presId="urn:microsoft.com/office/officeart/2005/8/layout/vList2"/>
    <dgm:cxn modelId="{34165E68-53AA-4294-BB1E-3D57C211DFFE}" srcId="{862C8F3E-3F85-4393-A377-F74F16023DEB}" destId="{FBC60E82-0855-420F-A09C-9F13678C34A9}" srcOrd="3" destOrd="0" parTransId="{F40C6D0D-1B76-4AB1-BEE2-E7CDAA2DABA5}" sibTransId="{07A1C4CC-F001-4B75-87AA-61990C757F97}"/>
    <dgm:cxn modelId="{1580E968-B9E1-F644-8D8B-D6088E350247}" type="presOf" srcId="{ABB41751-FCCC-4579-95A3-C3870FCBB142}" destId="{5919FF42-1138-304A-96BA-1149975F69C7}" srcOrd="0" destOrd="0" presId="urn:microsoft.com/office/officeart/2005/8/layout/vList2"/>
    <dgm:cxn modelId="{F5B6336D-CEC7-4CAE-B111-E68C3C53310D}" srcId="{862C8F3E-3F85-4393-A377-F74F16023DEB}" destId="{8FFD6E76-FADA-40AD-BE23-F2F546F93472}" srcOrd="1" destOrd="0" parTransId="{BF19481E-13D6-4E07-93FE-715A667A641D}" sibTransId="{3900CA55-68FD-4D95-936A-3D0E5CBB408F}"/>
    <dgm:cxn modelId="{FDE42F84-FCCF-774F-99EA-308BF6C0D3C9}" type="presOf" srcId="{A7FDC688-8A10-41E0-AB77-322C445C2010}" destId="{A86E0D55-C04E-8D40-83AD-F8331BDC6EED}" srcOrd="0" destOrd="0" presId="urn:microsoft.com/office/officeart/2005/8/layout/vList2"/>
    <dgm:cxn modelId="{12FF128A-0E5D-4075-97AC-409016D36934}" srcId="{862C8F3E-3F85-4393-A377-F74F16023DEB}" destId="{ABB41751-FCCC-4579-95A3-C3870FCBB142}" srcOrd="2" destOrd="0" parTransId="{4213A9CA-588B-461D-A85A-975F365CAFE1}" sibTransId="{256F0D5E-E60F-4E51-8F46-EF55876CBF08}"/>
    <dgm:cxn modelId="{0777D08A-8113-4520-A341-F1B334525F84}" srcId="{862C8F3E-3F85-4393-A377-F74F16023DEB}" destId="{A7FDC688-8A10-41E0-AB77-322C445C2010}" srcOrd="7" destOrd="0" parTransId="{880ECA76-432B-4985-A43B-EFF2B1749487}" sibTransId="{B35CE926-B359-4925-8787-B54F10D06632}"/>
    <dgm:cxn modelId="{61E32EAA-F24B-6046-8030-66F7E80059F0}" type="presOf" srcId="{0F1C5842-B9FF-4760-BFDE-3EABD7CC5E24}" destId="{2AB8BE91-5C70-9542-83A9-14FC4F27E78D}" srcOrd="0" destOrd="0" presId="urn:microsoft.com/office/officeart/2005/8/layout/vList2"/>
    <dgm:cxn modelId="{B90B00BA-D80A-CE4F-B05B-5661265B4608}" type="presOf" srcId="{617D1D91-E1D3-467C-8015-D7D3B3B7AC43}" destId="{DE11C1C5-872C-3B42-882A-BC6721D06446}" srcOrd="0" destOrd="0" presId="urn:microsoft.com/office/officeart/2005/8/layout/vList2"/>
    <dgm:cxn modelId="{5A776BBD-DD0B-4996-8DF0-6C6F47CE21D2}" srcId="{862C8F3E-3F85-4393-A377-F74F16023DEB}" destId="{2EE49671-78F1-4FF3-B132-5A807E4B0634}" srcOrd="6" destOrd="0" parTransId="{FE640EDE-DA09-42E4-B949-920BB0C3B238}" sibTransId="{37290D00-7921-4ABE-A4F5-CD9321DBD4D3}"/>
    <dgm:cxn modelId="{BB5E48E7-C15F-4E8C-AB2D-DBDAD620BF24}" srcId="{862C8F3E-3F85-4393-A377-F74F16023DEB}" destId="{0F1C5842-B9FF-4760-BFDE-3EABD7CC5E24}" srcOrd="0" destOrd="0" parTransId="{DD531B21-FA99-41A5-A43D-064BB5FAAF04}" sibTransId="{C24D2892-4E77-4D0C-9620-F2A3842E0588}"/>
    <dgm:cxn modelId="{D89A1A76-E6B0-F941-A4B6-DEA1CA4F6280}" type="presParOf" srcId="{86713DD1-4FA5-B44D-B567-1CAB443583E4}" destId="{2AB8BE91-5C70-9542-83A9-14FC4F27E78D}" srcOrd="0" destOrd="0" presId="urn:microsoft.com/office/officeart/2005/8/layout/vList2"/>
    <dgm:cxn modelId="{1C766829-BA40-0840-9808-E45C42FF6D21}" type="presParOf" srcId="{86713DD1-4FA5-B44D-B567-1CAB443583E4}" destId="{FE45DD82-9C53-7249-933F-216CB088123D}" srcOrd="1" destOrd="0" presId="urn:microsoft.com/office/officeart/2005/8/layout/vList2"/>
    <dgm:cxn modelId="{D88A2377-F575-B84C-9B17-27B6CBB53811}" type="presParOf" srcId="{86713DD1-4FA5-B44D-B567-1CAB443583E4}" destId="{757F37F3-569A-F647-A0B0-86AFB62D3502}" srcOrd="2" destOrd="0" presId="urn:microsoft.com/office/officeart/2005/8/layout/vList2"/>
    <dgm:cxn modelId="{475A991E-2FF6-A449-90E2-CA289A1A1A14}" type="presParOf" srcId="{86713DD1-4FA5-B44D-B567-1CAB443583E4}" destId="{BFF919AB-512A-7144-AE4F-F9D452B84DCE}" srcOrd="3" destOrd="0" presId="urn:microsoft.com/office/officeart/2005/8/layout/vList2"/>
    <dgm:cxn modelId="{0AF92AD4-A31B-1944-9985-8439975249F0}" type="presParOf" srcId="{86713DD1-4FA5-B44D-B567-1CAB443583E4}" destId="{5919FF42-1138-304A-96BA-1149975F69C7}" srcOrd="4" destOrd="0" presId="urn:microsoft.com/office/officeart/2005/8/layout/vList2"/>
    <dgm:cxn modelId="{61C83A72-EC66-6A4E-B8A9-A1FF52142129}" type="presParOf" srcId="{86713DD1-4FA5-B44D-B567-1CAB443583E4}" destId="{870B1719-408C-634B-87FF-9EE322E851FA}" srcOrd="5" destOrd="0" presId="urn:microsoft.com/office/officeart/2005/8/layout/vList2"/>
    <dgm:cxn modelId="{EEA1FCBF-C2B2-8E49-A1D2-D8CCB57200AF}" type="presParOf" srcId="{86713DD1-4FA5-B44D-B567-1CAB443583E4}" destId="{DF1C5A09-F42F-AD46-802D-0A420BD0B8BA}" srcOrd="6" destOrd="0" presId="urn:microsoft.com/office/officeart/2005/8/layout/vList2"/>
    <dgm:cxn modelId="{572F99C0-B7A4-B54C-B5ED-40607BD7FFB3}" type="presParOf" srcId="{86713DD1-4FA5-B44D-B567-1CAB443583E4}" destId="{1569F443-F2DA-9D43-8B73-4B1465D2A3E5}" srcOrd="7" destOrd="0" presId="urn:microsoft.com/office/officeart/2005/8/layout/vList2"/>
    <dgm:cxn modelId="{788AB6CE-4E9A-A043-B63A-40B71341E588}" type="presParOf" srcId="{86713DD1-4FA5-B44D-B567-1CAB443583E4}" destId="{383BDB70-415B-824A-89F9-7BB4442B8147}" srcOrd="8" destOrd="0" presId="urn:microsoft.com/office/officeart/2005/8/layout/vList2"/>
    <dgm:cxn modelId="{53E48139-8606-234D-9E14-2A1671348FB1}" type="presParOf" srcId="{86713DD1-4FA5-B44D-B567-1CAB443583E4}" destId="{21849425-78FA-F14F-91BA-D58DDFD72F31}" srcOrd="9" destOrd="0" presId="urn:microsoft.com/office/officeart/2005/8/layout/vList2"/>
    <dgm:cxn modelId="{83EFDB71-96D4-4A49-B426-2F26D0330885}" type="presParOf" srcId="{86713DD1-4FA5-B44D-B567-1CAB443583E4}" destId="{DE11C1C5-872C-3B42-882A-BC6721D06446}" srcOrd="10" destOrd="0" presId="urn:microsoft.com/office/officeart/2005/8/layout/vList2"/>
    <dgm:cxn modelId="{63005EFE-A77D-E74C-8105-B0B7FF1DA9D6}" type="presParOf" srcId="{86713DD1-4FA5-B44D-B567-1CAB443583E4}" destId="{FE521F59-8DD6-1144-867C-B05E23E3E60D}" srcOrd="11" destOrd="0" presId="urn:microsoft.com/office/officeart/2005/8/layout/vList2"/>
    <dgm:cxn modelId="{7DFF68B8-DEA1-FF43-8771-390129F48A72}" type="presParOf" srcId="{86713DD1-4FA5-B44D-B567-1CAB443583E4}" destId="{FF1573EF-B57F-874F-8058-0CFEECBEB795}" srcOrd="12" destOrd="0" presId="urn:microsoft.com/office/officeart/2005/8/layout/vList2"/>
    <dgm:cxn modelId="{9EDEE289-E4AD-5B42-826F-E0B44EBD9F6E}" type="presParOf" srcId="{86713DD1-4FA5-B44D-B567-1CAB443583E4}" destId="{836AD14F-C01C-E140-A19C-6DD576F6EFFA}" srcOrd="13" destOrd="0" presId="urn:microsoft.com/office/officeart/2005/8/layout/vList2"/>
    <dgm:cxn modelId="{39F60A57-277C-DD48-BA04-DCB718489E98}" type="presParOf" srcId="{86713DD1-4FA5-B44D-B567-1CAB443583E4}" destId="{A86E0D55-C04E-8D40-83AD-F8331BDC6EED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0A6837-CC0D-4F7C-9719-7A36896C3549}">
      <dsp:nvSpPr>
        <dsp:cNvPr id="0" name=""/>
        <dsp:cNvSpPr/>
      </dsp:nvSpPr>
      <dsp:spPr>
        <a:xfrm>
          <a:off x="0" y="1567"/>
          <a:ext cx="6686550" cy="79462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E13083-B2FC-4CDB-99D9-3AF3A0B134ED}">
      <dsp:nvSpPr>
        <dsp:cNvPr id="0" name=""/>
        <dsp:cNvSpPr/>
      </dsp:nvSpPr>
      <dsp:spPr>
        <a:xfrm>
          <a:off x="240375" y="180359"/>
          <a:ext cx="437045" cy="43704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414F56-ED9D-4223-AFF4-6966E2AB7065}">
      <dsp:nvSpPr>
        <dsp:cNvPr id="0" name=""/>
        <dsp:cNvSpPr/>
      </dsp:nvSpPr>
      <dsp:spPr>
        <a:xfrm>
          <a:off x="917796" y="1567"/>
          <a:ext cx="5768753" cy="7946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098" tIns="84098" rIns="84098" bIns="84098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Teams: A group of selected individuals who combine efforts to achieve a common goal. </a:t>
          </a:r>
        </a:p>
      </dsp:txBody>
      <dsp:txXfrm>
        <a:off x="917796" y="1567"/>
        <a:ext cx="5768753" cy="794628"/>
      </dsp:txXfrm>
    </dsp:sp>
    <dsp:sp modelId="{33D14273-1DDB-46BF-8DB2-E93CF2802F88}">
      <dsp:nvSpPr>
        <dsp:cNvPr id="0" name=""/>
        <dsp:cNvSpPr/>
      </dsp:nvSpPr>
      <dsp:spPr>
        <a:xfrm>
          <a:off x="0" y="994853"/>
          <a:ext cx="6686550" cy="794628"/>
        </a:xfrm>
        <a:prstGeom prst="roundRect">
          <a:avLst>
            <a:gd name="adj" fmla="val 10000"/>
          </a:avLst>
        </a:prstGeom>
        <a:solidFill>
          <a:schemeClr val="accent5">
            <a:hueOff val="1602711"/>
            <a:satOff val="-3255"/>
            <a:lumOff val="209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5598DA-5DD1-40E9-A525-B2593B2A4B1F}">
      <dsp:nvSpPr>
        <dsp:cNvPr id="0" name=""/>
        <dsp:cNvSpPr/>
      </dsp:nvSpPr>
      <dsp:spPr>
        <a:xfrm>
          <a:off x="240375" y="1173645"/>
          <a:ext cx="437045" cy="43704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A9A010-227C-43D2-A13E-FFDAE6531E43}">
      <dsp:nvSpPr>
        <dsp:cNvPr id="0" name=""/>
        <dsp:cNvSpPr/>
      </dsp:nvSpPr>
      <dsp:spPr>
        <a:xfrm>
          <a:off x="917796" y="994853"/>
          <a:ext cx="5768753" cy="7946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098" tIns="84098" rIns="84098" bIns="84098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Teams are needed to cope with complex issues requiring holistic efforts. </a:t>
          </a:r>
        </a:p>
      </dsp:txBody>
      <dsp:txXfrm>
        <a:off x="917796" y="994853"/>
        <a:ext cx="5768753" cy="794628"/>
      </dsp:txXfrm>
    </dsp:sp>
    <dsp:sp modelId="{141C8052-C99A-4661-A87F-49A3EA97264B}">
      <dsp:nvSpPr>
        <dsp:cNvPr id="0" name=""/>
        <dsp:cNvSpPr/>
      </dsp:nvSpPr>
      <dsp:spPr>
        <a:xfrm>
          <a:off x="0" y="1988139"/>
          <a:ext cx="6686550" cy="794628"/>
        </a:xfrm>
        <a:prstGeom prst="roundRect">
          <a:avLst>
            <a:gd name="adj" fmla="val 10000"/>
          </a:avLst>
        </a:prstGeom>
        <a:solidFill>
          <a:schemeClr val="accent5">
            <a:hueOff val="3205422"/>
            <a:satOff val="-6509"/>
            <a:lumOff val="418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16B95E-ADAF-4AA6-B759-E3D9765E5B5C}">
      <dsp:nvSpPr>
        <dsp:cNvPr id="0" name=""/>
        <dsp:cNvSpPr/>
      </dsp:nvSpPr>
      <dsp:spPr>
        <a:xfrm>
          <a:off x="240375" y="2166931"/>
          <a:ext cx="437045" cy="43704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2D58D9-C8E3-4EFA-9826-0D5A54C2F5E2}">
      <dsp:nvSpPr>
        <dsp:cNvPr id="0" name=""/>
        <dsp:cNvSpPr/>
      </dsp:nvSpPr>
      <dsp:spPr>
        <a:xfrm>
          <a:off x="917796" y="1988139"/>
          <a:ext cx="5768753" cy="7946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098" tIns="84098" rIns="84098" bIns="84098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Teams are organised around a given product, process or project. </a:t>
          </a:r>
        </a:p>
      </dsp:txBody>
      <dsp:txXfrm>
        <a:off x="917796" y="1988139"/>
        <a:ext cx="5768753" cy="794628"/>
      </dsp:txXfrm>
    </dsp:sp>
    <dsp:sp modelId="{4BC9C63C-DA73-4407-BF7C-D0B58B224CB3}">
      <dsp:nvSpPr>
        <dsp:cNvPr id="0" name=""/>
        <dsp:cNvSpPr/>
      </dsp:nvSpPr>
      <dsp:spPr>
        <a:xfrm>
          <a:off x="0" y="2981425"/>
          <a:ext cx="6686550" cy="794628"/>
        </a:xfrm>
        <a:prstGeom prst="roundRect">
          <a:avLst>
            <a:gd name="adj" fmla="val 10000"/>
          </a:avLst>
        </a:prstGeom>
        <a:solidFill>
          <a:schemeClr val="accent5">
            <a:hueOff val="4808133"/>
            <a:satOff val="-9764"/>
            <a:lumOff val="627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8555F1A-72AC-44D6-85C3-44CBE70E03BC}">
      <dsp:nvSpPr>
        <dsp:cNvPr id="0" name=""/>
        <dsp:cNvSpPr/>
      </dsp:nvSpPr>
      <dsp:spPr>
        <a:xfrm>
          <a:off x="240375" y="3160216"/>
          <a:ext cx="437045" cy="43704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77607B-90B4-42E7-B097-08C9CC9F55C2}">
      <dsp:nvSpPr>
        <dsp:cNvPr id="0" name=""/>
        <dsp:cNvSpPr/>
      </dsp:nvSpPr>
      <dsp:spPr>
        <a:xfrm>
          <a:off x="917796" y="2981425"/>
          <a:ext cx="5768753" cy="7946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098" tIns="84098" rIns="84098" bIns="84098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Teams are not simply groups, as effective teams deliver synergy. </a:t>
          </a:r>
        </a:p>
      </dsp:txBody>
      <dsp:txXfrm>
        <a:off x="917796" y="2981425"/>
        <a:ext cx="5768753" cy="79462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ED33DB-3126-CC4D-8515-C9BBA32F3F42}">
      <dsp:nvSpPr>
        <dsp:cNvPr id="0" name=""/>
        <dsp:cNvSpPr/>
      </dsp:nvSpPr>
      <dsp:spPr>
        <a:xfrm>
          <a:off x="0" y="213676"/>
          <a:ext cx="6135292" cy="368117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Several key benefits determine preferences for teamwork: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200" kern="1200"/>
            <a:t>Increased productivity.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200" kern="1200"/>
            <a:t>Fostered creativity and innovation.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200" kern="1200"/>
            <a:t>Higher level of flexibility. 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200" kern="1200"/>
            <a:t>Financial savings.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200" kern="1200"/>
            <a:t>Improved relationships among employees. 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200" kern="1200"/>
            <a:t>An atmosphere of trust </a:t>
          </a:r>
        </a:p>
      </dsp:txBody>
      <dsp:txXfrm>
        <a:off x="0" y="213676"/>
        <a:ext cx="6135292" cy="368117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A42566-3909-7147-9BDE-07C736651823}">
      <dsp:nvSpPr>
        <dsp:cNvPr id="0" name=""/>
        <dsp:cNvSpPr/>
      </dsp:nvSpPr>
      <dsp:spPr>
        <a:xfrm>
          <a:off x="0" y="574286"/>
          <a:ext cx="2464593" cy="147875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Current conflicts at workplace:</a:t>
          </a:r>
          <a:endParaRPr lang="en-US" sz="1300" kern="1200"/>
        </a:p>
      </dsp:txBody>
      <dsp:txXfrm>
        <a:off x="0" y="574286"/>
        <a:ext cx="2464593" cy="1478756"/>
      </dsp:txXfrm>
    </dsp:sp>
    <dsp:sp modelId="{C5918F0F-B668-284E-9BCC-8F628B0441B3}">
      <dsp:nvSpPr>
        <dsp:cNvPr id="0" name=""/>
        <dsp:cNvSpPr/>
      </dsp:nvSpPr>
      <dsp:spPr>
        <a:xfrm>
          <a:off x="2711053" y="574286"/>
          <a:ext cx="2464593" cy="1478756"/>
        </a:xfrm>
        <a:prstGeom prst="rect">
          <a:avLst/>
        </a:prstGeom>
        <a:solidFill>
          <a:schemeClr val="accent2">
            <a:hueOff val="90633"/>
            <a:satOff val="-9599"/>
            <a:lumOff val="-235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-Employee turnover(power status,emotional threat</a:t>
          </a:r>
          <a:endParaRPr lang="en-US" sz="1300" kern="1200"/>
        </a:p>
      </dsp:txBody>
      <dsp:txXfrm>
        <a:off x="2711053" y="574286"/>
        <a:ext cx="2464593" cy="1478756"/>
      </dsp:txXfrm>
    </dsp:sp>
    <dsp:sp modelId="{CBB68D9D-58E2-0648-8987-9F232AD7FDDC}">
      <dsp:nvSpPr>
        <dsp:cNvPr id="0" name=""/>
        <dsp:cNvSpPr/>
      </dsp:nvSpPr>
      <dsp:spPr>
        <a:xfrm>
          <a:off x="5422106" y="574286"/>
          <a:ext cx="2464593" cy="1478756"/>
        </a:xfrm>
        <a:prstGeom prst="rect">
          <a:avLst/>
        </a:prstGeom>
        <a:solidFill>
          <a:schemeClr val="accent2">
            <a:hueOff val="181266"/>
            <a:satOff val="-19197"/>
            <a:lumOff val="-47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-Harrasment(Bullying coworkers)</a:t>
          </a:r>
          <a:endParaRPr lang="en-US" sz="1300" kern="1200"/>
        </a:p>
      </dsp:txBody>
      <dsp:txXfrm>
        <a:off x="5422106" y="574286"/>
        <a:ext cx="2464593" cy="1478756"/>
      </dsp:txXfrm>
    </dsp:sp>
    <dsp:sp modelId="{8AF59CE1-AF9F-F64D-AC22-07A20C2455A4}">
      <dsp:nvSpPr>
        <dsp:cNvPr id="0" name=""/>
        <dsp:cNvSpPr/>
      </dsp:nvSpPr>
      <dsp:spPr>
        <a:xfrm>
          <a:off x="0" y="2299501"/>
          <a:ext cx="2464593" cy="1478756"/>
        </a:xfrm>
        <a:prstGeom prst="rect">
          <a:avLst/>
        </a:prstGeom>
        <a:solidFill>
          <a:schemeClr val="accent2">
            <a:hueOff val="271899"/>
            <a:satOff val="-28796"/>
            <a:lumOff val="-706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-Discrimination(discrimination based on gender identity)</a:t>
          </a:r>
          <a:endParaRPr lang="en-US" sz="1300" kern="1200"/>
        </a:p>
      </dsp:txBody>
      <dsp:txXfrm>
        <a:off x="0" y="2299501"/>
        <a:ext cx="2464593" cy="1478756"/>
      </dsp:txXfrm>
    </dsp:sp>
    <dsp:sp modelId="{90C028D0-1988-8240-BAB2-35269D7B37ED}">
      <dsp:nvSpPr>
        <dsp:cNvPr id="0" name=""/>
        <dsp:cNvSpPr/>
      </dsp:nvSpPr>
      <dsp:spPr>
        <a:xfrm>
          <a:off x="2711053" y="2299501"/>
          <a:ext cx="2464593" cy="1478756"/>
        </a:xfrm>
        <a:prstGeom prst="rect">
          <a:avLst/>
        </a:prstGeom>
        <a:solidFill>
          <a:schemeClr val="accent2">
            <a:hueOff val="362532"/>
            <a:satOff val="-38394"/>
            <a:lumOff val="-941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-Interpersonal conflict(team conflict)</a:t>
          </a:r>
          <a:endParaRPr lang="en-US" sz="1300" kern="1200"/>
        </a:p>
      </dsp:txBody>
      <dsp:txXfrm>
        <a:off x="2711053" y="2299501"/>
        <a:ext cx="2464593" cy="1478756"/>
      </dsp:txXfrm>
    </dsp:sp>
    <dsp:sp modelId="{D151C5AD-4A15-3740-8A36-6F25A9E444B2}">
      <dsp:nvSpPr>
        <dsp:cNvPr id="0" name=""/>
        <dsp:cNvSpPr/>
      </dsp:nvSpPr>
      <dsp:spPr>
        <a:xfrm>
          <a:off x="5422106" y="2299501"/>
          <a:ext cx="2464593" cy="1478756"/>
        </a:xfrm>
        <a:prstGeom prst="rect">
          <a:avLst/>
        </a:prstGeom>
        <a:solidFill>
          <a:schemeClr val="accent2">
            <a:hueOff val="453165"/>
            <a:satOff val="-47993"/>
            <a:lumOff val="-1176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-Management practices(poor working conditions abuse of authority,weak management leadership</a:t>
          </a:r>
          <a:endParaRPr lang="en-US" sz="1300" kern="1200"/>
        </a:p>
      </dsp:txBody>
      <dsp:txXfrm>
        <a:off x="5422106" y="2299501"/>
        <a:ext cx="2464593" cy="147875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839181-DD29-CE4E-843A-EB884D389863}">
      <dsp:nvSpPr>
        <dsp:cNvPr id="0" name=""/>
        <dsp:cNvSpPr/>
      </dsp:nvSpPr>
      <dsp:spPr>
        <a:xfrm>
          <a:off x="0" y="2750514"/>
          <a:ext cx="6740553" cy="902780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/>
            <a:t>Supported by being:</a:t>
          </a:r>
          <a:endParaRPr lang="en-US" sz="1700" kern="1200"/>
        </a:p>
      </dsp:txBody>
      <dsp:txXfrm>
        <a:off x="0" y="2750514"/>
        <a:ext cx="6740553" cy="487501"/>
      </dsp:txXfrm>
    </dsp:sp>
    <dsp:sp modelId="{384CB7DC-8878-7749-B46D-002A411189E0}">
      <dsp:nvSpPr>
        <dsp:cNvPr id="0" name=""/>
        <dsp:cNvSpPr/>
      </dsp:nvSpPr>
      <dsp:spPr>
        <a:xfrm>
          <a:off x="3291" y="3219960"/>
          <a:ext cx="2244656" cy="415278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15240" rIns="85344" bIns="15240" numCol="1" spcCol="1270" anchor="ctr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Goal-oriented</a:t>
          </a:r>
        </a:p>
      </dsp:txBody>
      <dsp:txXfrm>
        <a:off x="3291" y="3219960"/>
        <a:ext cx="2244656" cy="415278"/>
      </dsp:txXfrm>
    </dsp:sp>
    <dsp:sp modelId="{19E1E233-EA27-C24E-8411-BD28BD6F13DE}">
      <dsp:nvSpPr>
        <dsp:cNvPr id="0" name=""/>
        <dsp:cNvSpPr/>
      </dsp:nvSpPr>
      <dsp:spPr>
        <a:xfrm>
          <a:off x="2247948" y="3219960"/>
          <a:ext cx="2244656" cy="415278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15240" rIns="85344" bIns="15240" numCol="1" spcCol="1270" anchor="ctr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Open to learning</a:t>
          </a:r>
        </a:p>
      </dsp:txBody>
      <dsp:txXfrm>
        <a:off x="2247948" y="3219960"/>
        <a:ext cx="2244656" cy="415278"/>
      </dsp:txXfrm>
    </dsp:sp>
    <dsp:sp modelId="{68A36EA8-EF97-E44D-AD71-EEFE0123E10F}">
      <dsp:nvSpPr>
        <dsp:cNvPr id="0" name=""/>
        <dsp:cNvSpPr/>
      </dsp:nvSpPr>
      <dsp:spPr>
        <a:xfrm>
          <a:off x="4492604" y="3219960"/>
          <a:ext cx="2244656" cy="415278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15240" rIns="85344" bIns="15240" numCol="1" spcCol="1270" anchor="ctr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Diverse perspectives and experiences</a:t>
          </a:r>
        </a:p>
      </dsp:txBody>
      <dsp:txXfrm>
        <a:off x="4492604" y="3219960"/>
        <a:ext cx="2244656" cy="415278"/>
      </dsp:txXfrm>
    </dsp:sp>
    <dsp:sp modelId="{68E07358-618F-7040-A772-45D16FC4CDA4}">
      <dsp:nvSpPr>
        <dsp:cNvPr id="0" name=""/>
        <dsp:cNvSpPr/>
      </dsp:nvSpPr>
      <dsp:spPr>
        <a:xfrm rot="10800000">
          <a:off x="0" y="1375580"/>
          <a:ext cx="6740553" cy="1388476"/>
        </a:xfrm>
        <a:prstGeom prst="upArrowCallou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/>
            <a:t>Characterised by:</a:t>
          </a:r>
          <a:endParaRPr lang="en-US" sz="1700" kern="1200"/>
        </a:p>
      </dsp:txBody>
      <dsp:txXfrm rot="-10800000">
        <a:off x="0" y="1375580"/>
        <a:ext cx="6740553" cy="487355"/>
      </dsp:txXfrm>
    </dsp:sp>
    <dsp:sp modelId="{4D7F58EF-3667-B44C-914F-980072C1375F}">
      <dsp:nvSpPr>
        <dsp:cNvPr id="0" name=""/>
        <dsp:cNvSpPr/>
      </dsp:nvSpPr>
      <dsp:spPr>
        <a:xfrm>
          <a:off x="3291" y="1862935"/>
          <a:ext cx="2244656" cy="415154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15240" rIns="85344" bIns="15240" numCol="1" spcCol="1270" anchor="ctr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High performance</a:t>
          </a:r>
        </a:p>
      </dsp:txBody>
      <dsp:txXfrm>
        <a:off x="3291" y="1862935"/>
        <a:ext cx="2244656" cy="415154"/>
      </dsp:txXfrm>
    </dsp:sp>
    <dsp:sp modelId="{20C6E865-28F4-C046-BDB8-15E8CED16F66}">
      <dsp:nvSpPr>
        <dsp:cNvPr id="0" name=""/>
        <dsp:cNvSpPr/>
      </dsp:nvSpPr>
      <dsp:spPr>
        <a:xfrm>
          <a:off x="2247948" y="1862935"/>
          <a:ext cx="2244656" cy="415154"/>
        </a:xfrm>
        <a:prstGeom prst="rect">
          <a:avLst/>
        </a:prstGeom>
        <a:solidFill>
          <a:schemeClr val="accent6">
            <a:tint val="40000"/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6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15240" rIns="85344" bIns="15240" numCol="1" spcCol="1270" anchor="ctr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Clear communication</a:t>
          </a:r>
        </a:p>
      </dsp:txBody>
      <dsp:txXfrm>
        <a:off x="2247948" y="1862935"/>
        <a:ext cx="2244656" cy="415154"/>
      </dsp:txXfrm>
    </dsp:sp>
    <dsp:sp modelId="{DE8F928B-19EE-9A48-9E92-F80ACF604518}">
      <dsp:nvSpPr>
        <dsp:cNvPr id="0" name=""/>
        <dsp:cNvSpPr/>
      </dsp:nvSpPr>
      <dsp:spPr>
        <a:xfrm>
          <a:off x="4492604" y="1862935"/>
          <a:ext cx="2244656" cy="415154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15240" rIns="85344" bIns="15240" numCol="1" spcCol="1270" anchor="ctr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Effective leadership</a:t>
          </a:r>
        </a:p>
      </dsp:txBody>
      <dsp:txXfrm>
        <a:off x="4492604" y="1862935"/>
        <a:ext cx="2244656" cy="415154"/>
      </dsp:txXfrm>
    </dsp:sp>
    <dsp:sp modelId="{687667B6-7210-044D-86F5-D9428A16F710}">
      <dsp:nvSpPr>
        <dsp:cNvPr id="0" name=""/>
        <dsp:cNvSpPr/>
      </dsp:nvSpPr>
      <dsp:spPr>
        <a:xfrm rot="10800000">
          <a:off x="0" y="645"/>
          <a:ext cx="6740553" cy="1388476"/>
        </a:xfrm>
        <a:prstGeom prst="upArrowCallou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/>
            <a:t>Encourage team members to share ideas, consider solutions and solve problems together</a:t>
          </a:r>
          <a:endParaRPr lang="en-US" sz="1700" kern="1200"/>
        </a:p>
      </dsp:txBody>
      <dsp:txXfrm rot="10800000">
        <a:off x="0" y="645"/>
        <a:ext cx="6740553" cy="90219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B8BE91-5C70-9542-83A9-14FC4F27E78D}">
      <dsp:nvSpPr>
        <dsp:cNvPr id="0" name=""/>
        <dsp:cNvSpPr/>
      </dsp:nvSpPr>
      <dsp:spPr>
        <a:xfrm>
          <a:off x="0" y="24630"/>
          <a:ext cx="6740553" cy="407745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Having complementary team roles</a:t>
          </a:r>
          <a:endParaRPr lang="en-US" sz="1700" kern="1200"/>
        </a:p>
      </dsp:txBody>
      <dsp:txXfrm>
        <a:off x="19904" y="44534"/>
        <a:ext cx="6700745" cy="367937"/>
      </dsp:txXfrm>
    </dsp:sp>
    <dsp:sp modelId="{757F37F3-569A-F647-A0B0-86AFB62D3502}">
      <dsp:nvSpPr>
        <dsp:cNvPr id="0" name=""/>
        <dsp:cNvSpPr/>
      </dsp:nvSpPr>
      <dsp:spPr>
        <a:xfrm>
          <a:off x="0" y="481335"/>
          <a:ext cx="6740553" cy="407745"/>
        </a:xfrm>
        <a:prstGeom prst="roundRect">
          <a:avLst/>
        </a:prstGeom>
        <a:gradFill rotWithShape="0">
          <a:gsLst>
            <a:gs pos="0">
              <a:schemeClr val="accent5">
                <a:hueOff val="686876"/>
                <a:satOff val="-1395"/>
                <a:lumOff val="896"/>
                <a:alphaOff val="0"/>
                <a:tint val="96000"/>
                <a:lumMod val="104000"/>
              </a:schemeClr>
            </a:gs>
            <a:gs pos="100000">
              <a:schemeClr val="accent5">
                <a:hueOff val="686876"/>
                <a:satOff val="-1395"/>
                <a:lumOff val="896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Understanding individual responsibilities</a:t>
          </a:r>
          <a:endParaRPr lang="en-US" sz="1700" kern="1200"/>
        </a:p>
      </dsp:txBody>
      <dsp:txXfrm>
        <a:off x="19904" y="501239"/>
        <a:ext cx="6700745" cy="367937"/>
      </dsp:txXfrm>
    </dsp:sp>
    <dsp:sp modelId="{5919FF42-1138-304A-96BA-1149975F69C7}">
      <dsp:nvSpPr>
        <dsp:cNvPr id="0" name=""/>
        <dsp:cNvSpPr/>
      </dsp:nvSpPr>
      <dsp:spPr>
        <a:xfrm>
          <a:off x="0" y="938040"/>
          <a:ext cx="6740553" cy="407745"/>
        </a:xfrm>
        <a:prstGeom prst="roundRect">
          <a:avLst/>
        </a:prstGeom>
        <a:gradFill rotWithShape="0">
          <a:gsLst>
            <a:gs pos="0">
              <a:schemeClr val="accent5">
                <a:hueOff val="1373752"/>
                <a:satOff val="-2790"/>
                <a:lumOff val="1793"/>
                <a:alphaOff val="0"/>
                <a:tint val="96000"/>
                <a:lumMod val="104000"/>
              </a:schemeClr>
            </a:gs>
            <a:gs pos="100000">
              <a:schemeClr val="accent5">
                <a:hueOff val="1373752"/>
                <a:satOff val="-2790"/>
                <a:lumOff val="1793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Having common goals</a:t>
          </a:r>
          <a:endParaRPr lang="en-US" sz="1700" kern="1200"/>
        </a:p>
      </dsp:txBody>
      <dsp:txXfrm>
        <a:off x="19904" y="957944"/>
        <a:ext cx="6700745" cy="367937"/>
      </dsp:txXfrm>
    </dsp:sp>
    <dsp:sp modelId="{DF1C5A09-F42F-AD46-802D-0A420BD0B8BA}">
      <dsp:nvSpPr>
        <dsp:cNvPr id="0" name=""/>
        <dsp:cNvSpPr/>
      </dsp:nvSpPr>
      <dsp:spPr>
        <a:xfrm>
          <a:off x="0" y="1394745"/>
          <a:ext cx="6740553" cy="407745"/>
        </a:xfrm>
        <a:prstGeom prst="roundRect">
          <a:avLst/>
        </a:prstGeom>
        <a:gradFill rotWithShape="0">
          <a:gsLst>
            <a:gs pos="0">
              <a:schemeClr val="accent5">
                <a:hueOff val="2060628"/>
                <a:satOff val="-4185"/>
                <a:lumOff val="2689"/>
                <a:alphaOff val="0"/>
                <a:tint val="96000"/>
                <a:lumMod val="104000"/>
              </a:schemeClr>
            </a:gs>
            <a:gs pos="100000">
              <a:schemeClr val="accent5">
                <a:hueOff val="2060628"/>
                <a:satOff val="-4185"/>
                <a:lumOff val="2689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Developing conflict resolution strategies </a:t>
          </a:r>
          <a:endParaRPr lang="en-US" sz="1700" kern="1200"/>
        </a:p>
      </dsp:txBody>
      <dsp:txXfrm>
        <a:off x="19904" y="1414649"/>
        <a:ext cx="6700745" cy="367937"/>
      </dsp:txXfrm>
    </dsp:sp>
    <dsp:sp modelId="{383BDB70-415B-824A-89F9-7BB4442B8147}">
      <dsp:nvSpPr>
        <dsp:cNvPr id="0" name=""/>
        <dsp:cNvSpPr/>
      </dsp:nvSpPr>
      <dsp:spPr>
        <a:xfrm>
          <a:off x="0" y="1851450"/>
          <a:ext cx="6740553" cy="407745"/>
        </a:xfrm>
        <a:prstGeom prst="roundRect">
          <a:avLst/>
        </a:prstGeom>
        <a:gradFill rotWithShape="0">
          <a:gsLst>
            <a:gs pos="0">
              <a:schemeClr val="accent5">
                <a:hueOff val="2747504"/>
                <a:satOff val="-5579"/>
                <a:lumOff val="3586"/>
                <a:alphaOff val="0"/>
                <a:tint val="96000"/>
                <a:lumMod val="104000"/>
              </a:schemeClr>
            </a:gs>
            <a:gs pos="100000">
              <a:schemeClr val="accent5">
                <a:hueOff val="2747504"/>
                <a:satOff val="-5579"/>
                <a:lumOff val="3586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Sharing information and ideas</a:t>
          </a:r>
          <a:endParaRPr lang="en-US" sz="1700" kern="1200"/>
        </a:p>
      </dsp:txBody>
      <dsp:txXfrm>
        <a:off x="19904" y="1871354"/>
        <a:ext cx="6700745" cy="367937"/>
      </dsp:txXfrm>
    </dsp:sp>
    <dsp:sp modelId="{DE11C1C5-872C-3B42-882A-BC6721D06446}">
      <dsp:nvSpPr>
        <dsp:cNvPr id="0" name=""/>
        <dsp:cNvSpPr/>
      </dsp:nvSpPr>
      <dsp:spPr>
        <a:xfrm>
          <a:off x="0" y="2308155"/>
          <a:ext cx="6740553" cy="407745"/>
        </a:xfrm>
        <a:prstGeom prst="roundRect">
          <a:avLst/>
        </a:prstGeom>
        <a:gradFill rotWithShape="0">
          <a:gsLst>
            <a:gs pos="0">
              <a:schemeClr val="accent5">
                <a:hueOff val="3434381"/>
                <a:satOff val="-6974"/>
                <a:lumOff val="4482"/>
                <a:alphaOff val="0"/>
                <a:tint val="96000"/>
                <a:lumMod val="104000"/>
              </a:schemeClr>
            </a:gs>
            <a:gs pos="100000">
              <a:schemeClr val="accent5">
                <a:hueOff val="3434381"/>
                <a:satOff val="-6974"/>
                <a:lumOff val="4482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Developing trust</a:t>
          </a:r>
          <a:endParaRPr lang="en-US" sz="1700" kern="1200"/>
        </a:p>
      </dsp:txBody>
      <dsp:txXfrm>
        <a:off x="19904" y="2328059"/>
        <a:ext cx="6700745" cy="367937"/>
      </dsp:txXfrm>
    </dsp:sp>
    <dsp:sp modelId="{FF1573EF-B57F-874F-8058-0CFEECBEB795}">
      <dsp:nvSpPr>
        <dsp:cNvPr id="0" name=""/>
        <dsp:cNvSpPr/>
      </dsp:nvSpPr>
      <dsp:spPr>
        <a:xfrm>
          <a:off x="0" y="2764860"/>
          <a:ext cx="6740553" cy="407745"/>
        </a:xfrm>
        <a:prstGeom prst="roundRect">
          <a:avLst/>
        </a:prstGeom>
        <a:gradFill rotWithShape="0">
          <a:gsLst>
            <a:gs pos="0">
              <a:schemeClr val="accent5">
                <a:hueOff val="4121256"/>
                <a:satOff val="-8369"/>
                <a:lumOff val="5379"/>
                <a:alphaOff val="0"/>
                <a:tint val="96000"/>
                <a:lumMod val="104000"/>
              </a:schemeClr>
            </a:gs>
            <a:gs pos="100000">
              <a:schemeClr val="accent5">
                <a:hueOff val="4121256"/>
                <a:satOff val="-8369"/>
                <a:lumOff val="5379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Being able to adapt and deal with change</a:t>
          </a:r>
          <a:endParaRPr lang="en-US" sz="1700" kern="1200"/>
        </a:p>
      </dsp:txBody>
      <dsp:txXfrm>
        <a:off x="19904" y="2784764"/>
        <a:ext cx="6700745" cy="367937"/>
      </dsp:txXfrm>
    </dsp:sp>
    <dsp:sp modelId="{A86E0D55-C04E-8D40-83AD-F8331BDC6EED}">
      <dsp:nvSpPr>
        <dsp:cNvPr id="0" name=""/>
        <dsp:cNvSpPr/>
      </dsp:nvSpPr>
      <dsp:spPr>
        <a:xfrm>
          <a:off x="0" y="3221565"/>
          <a:ext cx="6740553" cy="407745"/>
        </a:xfrm>
        <a:prstGeom prst="roundRect">
          <a:avLst/>
        </a:prstGeom>
        <a:gradFill rotWithShape="0">
          <a:gsLst>
            <a:gs pos="0">
              <a:schemeClr val="accent5">
                <a:hueOff val="4808133"/>
                <a:satOff val="-9764"/>
                <a:lumOff val="6275"/>
                <a:alphaOff val="0"/>
                <a:tint val="96000"/>
                <a:lumMod val="104000"/>
              </a:schemeClr>
            </a:gs>
            <a:gs pos="100000">
              <a:schemeClr val="accent5">
                <a:hueOff val="4808133"/>
                <a:satOff val="-9764"/>
                <a:lumOff val="6275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Socialising outside the workplace </a:t>
          </a:r>
          <a:endParaRPr lang="en-US" sz="1700" kern="1200"/>
        </a:p>
      </dsp:txBody>
      <dsp:txXfrm>
        <a:off x="19904" y="3241469"/>
        <a:ext cx="6700745" cy="3679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83FAEFB-1B0B-4DD9-84CD-987884A2363A}" type="datetimeFigureOut">
              <a:rPr lang="en-US" smtClean="0"/>
              <a:t>4/29/22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AD8BDE-AD9D-4978-8F15-5A3BE2512EDC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7AD8BDE-AD9D-4978-8F15-5A3BE2512EDC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86641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AD8BDE-AD9D-4978-8F15-5A3BE2512EDC}" type="slidenum">
              <a:rPr lang="en-US" smtClean="0"/>
              <a:t>3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7AD8BDE-AD9D-4978-8F15-5A3BE2512EDC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129126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C51814-3B91-4036-94D2-3977634EE214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607701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C51814-3B91-4036-94D2-3977634EE214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094442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C51814-3B91-4036-94D2-3977634EE214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25443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42416" y="2514601"/>
            <a:ext cx="6600451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42416" y="4777380"/>
            <a:ext cx="6600451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dirty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7AE886-A9AE-45BA-BC2A-A48EE4A02887}" type="datetimeFigureOut">
              <a:rPr lang="en-US" smtClean="0"/>
              <a:t>4/29/22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8"/>
          <p:cNvSpPr/>
          <p:nvPr/>
        </p:nvSpPr>
        <p:spPr bwMode="auto">
          <a:xfrm>
            <a:off x="-31719" y="4321158"/>
            <a:ext cx="1395473" cy="781781"/>
          </a:xfrm>
          <a:custGeom>
            <a:avLst/>
            <a:gdLst/>
            <a:ahLst/>
            <a:cxnLst/>
            <a:rect l="l" t="t" r="r" b="b"/>
            <a:pathLst>
              <a:path w="8042" h="10000">
                <a:moveTo>
                  <a:pt x="5799" y="10000"/>
                </a:moveTo>
                <a:cubicBezTo>
                  <a:pt x="5880" y="10000"/>
                  <a:pt x="5934" y="9940"/>
                  <a:pt x="5961" y="9880"/>
                </a:cubicBezTo>
                <a:cubicBezTo>
                  <a:pt x="5961" y="9820"/>
                  <a:pt x="5988" y="9820"/>
                  <a:pt x="5988" y="9820"/>
                </a:cubicBezTo>
                <a:lnTo>
                  <a:pt x="8042" y="5260"/>
                </a:lnTo>
                <a:cubicBezTo>
                  <a:pt x="8096" y="5140"/>
                  <a:pt x="8096" y="4901"/>
                  <a:pt x="8042" y="4721"/>
                </a:cubicBezTo>
                <a:lnTo>
                  <a:pt x="5988" y="221"/>
                </a:lnTo>
                <a:cubicBezTo>
                  <a:pt x="5988" y="160"/>
                  <a:pt x="5961" y="160"/>
                  <a:pt x="5961" y="160"/>
                </a:cubicBezTo>
                <a:cubicBezTo>
                  <a:pt x="5934" y="101"/>
                  <a:pt x="5880" y="41"/>
                  <a:pt x="5799" y="41"/>
                </a:cubicBezTo>
                <a:lnTo>
                  <a:pt x="18" y="0"/>
                </a:lnTo>
                <a:cubicBezTo>
                  <a:pt x="12" y="3330"/>
                  <a:pt x="6" y="6661"/>
                  <a:pt x="0" y="9991"/>
                </a:cubicBezTo>
                <a:lnTo>
                  <a:pt x="5799" y="100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23334" y="4529541"/>
            <a:ext cx="584978" cy="365125"/>
          </a:xfrm>
        </p:spPr>
        <p:txBody>
          <a:bodyPr/>
          <a:lstStyle/>
          <a:p>
            <a:fld id="{8DF7BCEF-3ACE-4FDC-A36D-073CA67CED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57491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1" y="624110"/>
            <a:ext cx="6589199" cy="1280890"/>
          </a:xfrm>
        </p:spPr>
        <p:txBody>
          <a:bodyPr/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2133600"/>
            <a:ext cx="6591985" cy="3777622"/>
          </a:xfrm>
        </p:spPr>
        <p:txBody>
          <a:bodyPr/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7AE886-A9AE-45BA-BC2A-A48EE4A02887}" type="datetimeFigureOut">
              <a:rPr lang="en-US" smtClean="0"/>
              <a:t>4/29/22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7BCEF-3ACE-4FDC-A36D-073CA67CED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48437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074562"/>
            <a:ext cx="6591985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3581400"/>
            <a:ext cx="659198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7AE886-A9AE-45BA-BC2A-A48EE4A02887}" type="datetimeFigureOut">
              <a:rPr lang="en-US" smtClean="0"/>
              <a:t>4/29/22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8DF7BCEF-3ACE-4FDC-A36D-073CA67CED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34475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42416" y="2136706"/>
            <a:ext cx="3197531" cy="3767397"/>
          </a:xfrm>
        </p:spPr>
        <p:txBody>
          <a:bodyPr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7307" y="2136706"/>
            <a:ext cx="3197093" cy="3767397"/>
          </a:xfrm>
        </p:spPr>
        <p:txBody>
          <a:bodyPr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7AE886-A9AE-45BA-BC2A-A48EE4A02887}" type="datetimeFigureOut">
              <a:rPr lang="en-US" smtClean="0"/>
              <a:t>4/29/22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8DF7BCEF-3ACE-4FDC-A36D-073CA67CED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94170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65352" y="2226626"/>
            <a:ext cx="287459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42415" y="2802888"/>
            <a:ext cx="3197532" cy="3105703"/>
          </a:xfrm>
        </p:spPr>
        <p:txBody>
          <a:bodyPr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6154" y="2223398"/>
            <a:ext cx="28732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33715" y="2799660"/>
            <a:ext cx="3195680" cy="3105703"/>
          </a:xfrm>
        </p:spPr>
        <p:txBody>
          <a:bodyPr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7AE886-A9AE-45BA-BC2A-A48EE4A02887}" type="datetimeFigureOut">
              <a:rPr lang="en-US" smtClean="0"/>
              <a:t>4/29/22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8DF7BCEF-3ACE-4FDC-A36D-073CA67CED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43784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</p:spPr>
        <p:txBody>
          <a:bodyPr/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7AE886-A9AE-45BA-BC2A-A48EE4A02887}" type="datetimeFigureOut">
              <a:rPr lang="en-US" smtClean="0"/>
              <a:t>4/29/22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7BCEF-3ACE-4FDC-A36D-073CA67CED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48212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7AE886-A9AE-45BA-BC2A-A48EE4A02887}" type="datetimeFigureOut">
              <a:rPr lang="en-US" smtClean="0"/>
              <a:t>4/29/22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7BCEF-3ACE-4FDC-A36D-073CA67CED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30067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46088"/>
            <a:ext cx="2629584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3494" y="446089"/>
            <a:ext cx="3790906" cy="5414963"/>
          </a:xfrm>
        </p:spPr>
        <p:txBody>
          <a:bodyPr anchor="ctr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1598613"/>
            <a:ext cx="2629584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7AE886-A9AE-45BA-BC2A-A48EE4A02887}" type="datetimeFigureOut">
              <a:rPr lang="en-US" smtClean="0"/>
              <a:t>4/29/22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7BCEF-3ACE-4FDC-A36D-073CA67CED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80208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800600"/>
            <a:ext cx="6591985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42415" y="634965"/>
            <a:ext cx="6591985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367338"/>
            <a:ext cx="6591985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7AE886-A9AE-45BA-BC2A-A48EE4A02887}" type="datetimeFigureOut">
              <a:rPr lang="en-US" smtClean="0"/>
              <a:t>4/29/22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8DF7BCEF-3ACE-4FDC-A36D-073CA67CED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46282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609600"/>
            <a:ext cx="6591985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7AE886-A9AE-45BA-BC2A-A48EE4A02887}" type="datetimeFigureOut">
              <a:rPr lang="en-US" smtClean="0"/>
              <a:t>4/29/22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8DF7BCEF-3ACE-4FDC-A36D-073CA67CED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72398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15972" y="3505200"/>
            <a:ext cx="5653888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7AE886-A9AE-45BA-BC2A-A48EE4A02887}" type="datetimeFigureOut">
              <a:rPr lang="en-US" smtClean="0"/>
              <a:t>4/29/22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9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8DF7BCEF-3ACE-4FDC-A36D-073CA67CED77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9889593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438401"/>
            <a:ext cx="6591985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7AE886-A9AE-45BA-BC2A-A48EE4A02887}" type="datetimeFigureOut">
              <a:rPr lang="en-US" smtClean="0"/>
              <a:t>4/29/22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8DF7BCEF-3ACE-4FDC-A36D-073CA67CED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53343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688292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688292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7AE886-A9AE-45BA-BC2A-A48EE4A02887}" type="datetimeFigureOut">
              <a:rPr lang="en-US" smtClean="0"/>
              <a:t>4/29/22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8DF7BCEF-3ACE-4FDC-A36D-073CA67CED77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1956118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6" y="627407"/>
            <a:ext cx="6591984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591985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7AE886-A9AE-45BA-BC2A-A48EE4A02887}" type="datetimeFigureOut">
              <a:rPr lang="en-US" smtClean="0"/>
              <a:t>4/29/22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8DF7BCEF-3ACE-4FDC-A36D-073CA67CED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697120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7AE886-A9AE-45BA-BC2A-A48EE4A02887}" type="datetimeFigureOut">
              <a:rPr lang="en-US" smtClean="0"/>
              <a:t>4/29/22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7BCEF-3ACE-4FDC-A36D-073CA67CED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509849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8535" y="627406"/>
            <a:ext cx="1656132" cy="5283817"/>
          </a:xfrm>
        </p:spPr>
        <p:txBody>
          <a:bodyPr vert="eaVert" anchor="ctr"/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42416" y="627406"/>
            <a:ext cx="4716348" cy="5283817"/>
          </a:xfrm>
        </p:spPr>
        <p:txBody>
          <a:bodyPr vert="eaVert"/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7AE886-A9AE-45BA-BC2A-A48EE4A02887}" type="datetimeFigureOut">
              <a:rPr lang="en-US" smtClean="0"/>
              <a:t>4/29/22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7BCEF-3ACE-4FDC-A36D-073CA67CED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571341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A6C789F-805A-4494-8430-C63414191AC2}"/>
              </a:ext>
            </a:extLst>
          </p:cNvPr>
          <p:cNvSpPr/>
          <p:nvPr userDrawn="1"/>
        </p:nvSpPr>
        <p:spPr>
          <a:xfrm>
            <a:off x="278606" y="1526383"/>
            <a:ext cx="2696766" cy="456247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A73287-EED0-4EEC-8007-E2C13366027B}"/>
              </a:ext>
            </a:extLst>
          </p:cNvPr>
          <p:cNvSpPr/>
          <p:nvPr userDrawn="1"/>
        </p:nvSpPr>
        <p:spPr>
          <a:xfrm>
            <a:off x="6168629" y="1526383"/>
            <a:ext cx="2696766" cy="456247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3A6AA5-A315-455E-B5C7-E53E3746ED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60534E-DE82-45F4-8E2E-DA97F16917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5769" y="1724025"/>
            <a:ext cx="2357438" cy="4191000"/>
          </a:xfrm>
        </p:spPr>
        <p:txBody>
          <a:bodyPr>
            <a:normAutofit/>
          </a:bodyPr>
          <a:lstStyle>
            <a:lvl1pPr>
              <a:defRPr sz="1350">
                <a:solidFill>
                  <a:schemeClr val="bg1"/>
                </a:solidFill>
              </a:defRPr>
            </a:lvl1pPr>
            <a:lvl2pPr>
              <a:defRPr sz="1200">
                <a:solidFill>
                  <a:schemeClr val="bg1"/>
                </a:solidFill>
              </a:defRPr>
            </a:lvl2pPr>
            <a:lvl3pPr>
              <a:defRPr sz="1050">
                <a:solidFill>
                  <a:schemeClr val="bg1"/>
                </a:solidFill>
              </a:defRPr>
            </a:lvl3pPr>
            <a:lvl4pPr>
              <a:defRPr sz="900">
                <a:solidFill>
                  <a:schemeClr val="bg1"/>
                </a:solidFill>
              </a:defRPr>
            </a:lvl4pPr>
            <a:lvl5pPr>
              <a:defRPr sz="9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F1116B-C8B0-450D-83F6-49C4ABB22C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38462" y="1712119"/>
            <a:ext cx="2357100" cy="4191000"/>
          </a:xfrm>
        </p:spPr>
        <p:txBody>
          <a:bodyPr>
            <a:normAutofit/>
          </a:bodyPr>
          <a:lstStyle>
            <a:lvl1pPr>
              <a:defRPr sz="1350">
                <a:solidFill>
                  <a:schemeClr val="bg1"/>
                </a:solidFill>
              </a:defRPr>
            </a:lvl1pPr>
            <a:lvl2pPr>
              <a:defRPr sz="1200">
                <a:solidFill>
                  <a:schemeClr val="bg1"/>
                </a:solidFill>
              </a:defRPr>
            </a:lvl2pPr>
            <a:lvl3pPr>
              <a:defRPr sz="1050">
                <a:solidFill>
                  <a:schemeClr val="bg1"/>
                </a:solidFill>
              </a:defRPr>
            </a:lvl3pPr>
            <a:lvl4pPr>
              <a:defRPr sz="900">
                <a:solidFill>
                  <a:schemeClr val="bg1"/>
                </a:solidFill>
              </a:defRPr>
            </a:lvl4pPr>
            <a:lvl5pPr>
              <a:defRPr sz="9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182A82-4FBE-4689-B739-692549B403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4DC80855-A1B8-4B65-B6F6-2AA6239EC2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975373" y="1233488"/>
            <a:ext cx="3193256" cy="5148262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35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255877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DB43705-0B3F-4F77-A8BB-08EC09D36A56}"/>
              </a:ext>
            </a:extLst>
          </p:cNvPr>
          <p:cNvSpPr/>
          <p:nvPr userDrawn="1"/>
        </p:nvSpPr>
        <p:spPr>
          <a:xfrm>
            <a:off x="0" y="0"/>
            <a:ext cx="9144000" cy="21463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2BA5B3-8B1C-4C1C-B4EB-C9A8AC24A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8607" y="260352"/>
            <a:ext cx="8640365" cy="755649"/>
          </a:xfrm>
        </p:spPr>
        <p:txBody>
          <a:bodyPr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54C622-8EF1-4AE4-AB25-19D71A5C5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A2A6524-3EAC-4E27-BF8E-8F87E480F9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96348" y="3634444"/>
            <a:ext cx="4222624" cy="518457"/>
          </a:xfrm>
        </p:spPr>
        <p:txBody>
          <a:bodyPr anchor="ctr">
            <a:normAutofit/>
          </a:bodyPr>
          <a:lstStyle>
            <a:lvl1pPr marL="0" indent="0">
              <a:buNone/>
              <a:defRPr sz="1500" b="1">
                <a:solidFill>
                  <a:schemeClr val="tx1"/>
                </a:solidFill>
                <a:latin typeface="+mj-lt"/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FB94EC-1786-4ACB-B9A8-28216C7AB69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96348" y="4247321"/>
            <a:ext cx="4222624" cy="1953455"/>
          </a:xfrm>
        </p:spPr>
        <p:txBody>
          <a:bodyPr>
            <a:normAutofit/>
          </a:bodyPr>
          <a:lstStyle>
            <a:lvl1pPr>
              <a:defRPr sz="1350">
                <a:solidFill>
                  <a:schemeClr val="tx1"/>
                </a:solidFill>
              </a:defRPr>
            </a:lvl1pPr>
            <a:lvl2pPr>
              <a:defRPr sz="1200">
                <a:solidFill>
                  <a:schemeClr val="tx1"/>
                </a:solidFill>
              </a:defRPr>
            </a:lvl2pPr>
            <a:lvl3pPr>
              <a:defRPr sz="1050">
                <a:solidFill>
                  <a:schemeClr val="tx1"/>
                </a:solidFill>
              </a:defRPr>
            </a:lvl3pPr>
            <a:lvl4pPr>
              <a:defRPr sz="900">
                <a:solidFill>
                  <a:schemeClr val="tx1"/>
                </a:solidFill>
              </a:defRPr>
            </a:lvl4pPr>
            <a:lvl5pPr>
              <a:defRPr sz="9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A658D4-2F70-44A3-A7C3-BF6A1D7BE2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78607" y="3634444"/>
            <a:ext cx="4186548" cy="518457"/>
          </a:xfrm>
        </p:spPr>
        <p:txBody>
          <a:bodyPr anchor="ctr"/>
          <a:lstStyle>
            <a:lvl1pPr marL="0" indent="0">
              <a:buNone/>
              <a:defRPr sz="1500" b="1">
                <a:solidFill>
                  <a:schemeClr val="tx1"/>
                </a:solidFill>
                <a:latin typeface="+mj-lt"/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F57B0C-62A3-4053-936D-9841C7D76D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78607" y="4247321"/>
            <a:ext cx="4186548" cy="1953455"/>
          </a:xfrm>
        </p:spPr>
        <p:txBody>
          <a:bodyPr>
            <a:normAutofit/>
          </a:bodyPr>
          <a:lstStyle>
            <a:lvl1pPr>
              <a:defRPr sz="1350">
                <a:solidFill>
                  <a:schemeClr val="tx1"/>
                </a:solidFill>
              </a:defRPr>
            </a:lvl1pPr>
            <a:lvl2pPr>
              <a:defRPr sz="1200">
                <a:solidFill>
                  <a:schemeClr val="tx1"/>
                </a:solidFill>
              </a:defRPr>
            </a:lvl2pPr>
            <a:lvl3pPr>
              <a:defRPr sz="1050">
                <a:solidFill>
                  <a:schemeClr val="tx1"/>
                </a:solidFill>
              </a:defRPr>
            </a:lvl3pPr>
            <a:lvl4pPr>
              <a:defRPr sz="900">
                <a:solidFill>
                  <a:schemeClr val="tx1"/>
                </a:solidFill>
              </a:defRPr>
            </a:lvl4pPr>
            <a:lvl5pPr>
              <a:defRPr sz="9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6">
            <a:extLst>
              <a:ext uri="{FF2B5EF4-FFF2-40B4-BE49-F238E27FC236}">
                <a16:creationId xmlns:a16="http://schemas.microsoft.com/office/drawing/2014/main" id="{16CD8AAD-701B-4F23-AB47-6FC68078713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78607" y="1593852"/>
            <a:ext cx="4186548" cy="1929569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35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Picture Placeholder 6">
            <a:extLst>
              <a:ext uri="{FF2B5EF4-FFF2-40B4-BE49-F238E27FC236}">
                <a16:creationId xmlns:a16="http://schemas.microsoft.com/office/drawing/2014/main" id="{2B9551A7-E41A-4D0E-925B-71270CA0F33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711304" y="1593851"/>
            <a:ext cx="4186548" cy="1929569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35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56131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2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8606" y="260351"/>
            <a:ext cx="8640366" cy="7588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39175" y="6581978"/>
            <a:ext cx="279797" cy="206104"/>
          </a:xfrm>
        </p:spPr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3592996" y="6917634"/>
            <a:ext cx="1438689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hart Placeholder 3">
            <a:extLst>
              <a:ext uri="{FF2B5EF4-FFF2-40B4-BE49-F238E27FC236}">
                <a16:creationId xmlns:a16="http://schemas.microsoft.com/office/drawing/2014/main" id="{56084AEC-DB39-4367-A213-BB2FE4AD38BE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3675460" y="1233488"/>
            <a:ext cx="5243513" cy="4967287"/>
          </a:xfrm>
        </p:spPr>
        <p:txBody>
          <a:bodyPr>
            <a:normAutofit/>
          </a:bodyPr>
          <a:lstStyle>
            <a:lvl1pPr marL="0" indent="0" algn="ctr">
              <a:buNone/>
              <a:defRPr sz="1500"/>
            </a:lvl1pPr>
          </a:lstStyle>
          <a:p>
            <a:r>
              <a:rPr lang="en-US"/>
              <a:t>Click icon to add chart</a:t>
            </a:r>
            <a:endParaRPr lang="en-US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928258E-48B5-471F-BC61-B45FB2CA51BA}"/>
              </a:ext>
            </a:extLst>
          </p:cNvPr>
          <p:cNvSpPr/>
          <p:nvPr userDrawn="1"/>
        </p:nvSpPr>
        <p:spPr>
          <a:xfrm>
            <a:off x="278606" y="1233488"/>
            <a:ext cx="3314390" cy="496728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867FAC3-5109-4D5D-8105-FC48313396C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09575" y="1450975"/>
            <a:ext cx="3049191" cy="455295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500">
                <a:solidFill>
                  <a:schemeClr val="bg1"/>
                </a:solidFill>
              </a:defRPr>
            </a:lvl2pPr>
            <a:lvl3pPr>
              <a:defRPr sz="135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9967203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" name="Group 35"/>
          <p:cNvGrpSpPr/>
          <p:nvPr/>
        </p:nvGrpSpPr>
        <p:grpSpPr>
          <a:xfrm>
            <a:off x="1" y="228600"/>
            <a:ext cx="1981200" cy="6638628"/>
            <a:chOff x="2487613" y="285750"/>
            <a:chExt cx="2428875" cy="5654676"/>
          </a:xfrm>
        </p:grpSpPr>
        <p:sp>
          <p:nvSpPr>
            <p:cNvPr id="37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8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9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0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1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2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3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4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5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6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7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8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49" name="Group 48"/>
          <p:cNvGrpSpPr/>
          <p:nvPr/>
        </p:nvGrpSpPr>
        <p:grpSpPr>
          <a:xfrm>
            <a:off x="20421" y="285"/>
            <a:ext cx="1952272" cy="6852968"/>
            <a:chOff x="6627813" y="195717"/>
            <a:chExt cx="1952625" cy="5678034"/>
          </a:xfrm>
        </p:grpSpPr>
        <p:sp>
          <p:nvSpPr>
            <p:cNvPr id="50" name="Freeform 27"/>
            <p:cNvSpPr/>
            <p:nvPr/>
          </p:nvSpPr>
          <p:spPr bwMode="auto">
            <a:xfrm>
              <a:off x="6627813" y="195717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1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2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3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4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5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6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7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8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9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0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1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62" name="Rectangle 61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2133600"/>
            <a:ext cx="6591985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772400" y="6135089"/>
            <a:ext cx="766380" cy="3701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7AE886-A9AE-45BA-BC2A-A48EE4A02887}" type="datetimeFigureOut">
              <a:rPr lang="en-US" smtClean="0"/>
              <a:t>4/29/22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42415" y="6135809"/>
            <a:ext cx="57164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11228" y="787783"/>
            <a:ext cx="58497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8DF7BCEF-3ACE-4FDC-A36D-073CA67CED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7743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4" r:id="rId2"/>
    <p:sldLayoutId id="2147483685" r:id="rId3"/>
    <p:sldLayoutId id="2147483686" r:id="rId4"/>
    <p:sldLayoutId id="2147483687" r:id="rId5"/>
    <p:sldLayoutId id="2147483688" r:id="rId6"/>
    <p:sldLayoutId id="2147483689" r:id="rId7"/>
    <p:sldLayoutId id="2147483690" r:id="rId8"/>
    <p:sldLayoutId id="2147483691" r:id="rId9"/>
    <p:sldLayoutId id="2147483692" r:id="rId10"/>
    <p:sldLayoutId id="2147483693" r:id="rId11"/>
    <p:sldLayoutId id="2147483694" r:id="rId12"/>
    <p:sldLayoutId id="2147483695" r:id="rId13"/>
    <p:sldLayoutId id="2147483696" r:id="rId14"/>
    <p:sldLayoutId id="2147483697" r:id="rId15"/>
    <p:sldLayoutId id="2147483698" r:id="rId16"/>
    <p:sldLayoutId id="2147483699" r:id="rId17"/>
    <p:sldLayoutId id="2147483700" r:id="rId18"/>
    <p:sldLayoutId id="2147483662" r:id="rId19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4" Type="http://schemas.microsoft.com/office/2007/relationships/hdphoto" Target="../media/hdphoto1.wdp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9.xml"/><Relationship Id="rId4" Type="http://schemas.openxmlformats.org/officeDocument/2006/relationships/hyperlink" Target="https://www.dreamstime.com/stock-photo-know-your-role-text-concept-isolated-over-white-background-image88893754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emf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s://smallbusiness.chron.com/benefits-teamwork-business-3250.html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F9CEF5-A50D-4B8B-9852-D76F703786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9144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Hands-on top of each other">
            <a:extLst>
              <a:ext uri="{FF2B5EF4-FFF2-40B4-BE49-F238E27FC236}">
                <a16:creationId xmlns:a16="http://schemas.microsoft.com/office/drawing/2014/main" id="{35371247-91DB-52EC-569D-A0B82C0B886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40000"/>
          </a:blip>
          <a:srcRect l="41666" r="1" b="1"/>
          <a:stretch/>
        </p:blipFill>
        <p:spPr>
          <a:xfrm>
            <a:off x="-20392" y="-5535"/>
            <a:ext cx="9143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41909" y="954339"/>
            <a:ext cx="6686550" cy="219146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600"/>
              <a:t>Effective Team Work and Communications (BMSW4002)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41909" y="3712199"/>
            <a:ext cx="6686550" cy="3145801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US" b="1">
                <a:solidFill>
                  <a:schemeClr val="tx1"/>
                </a:solidFill>
              </a:rPr>
              <a:t>Presented by: </a:t>
            </a:r>
          </a:p>
          <a:p>
            <a:pPr>
              <a:lnSpc>
                <a:spcPct val="90000"/>
              </a:lnSpc>
            </a:pPr>
            <a:r>
              <a:rPr lang="en-US" sz="1600">
                <a:solidFill>
                  <a:schemeClr val="tx1"/>
                </a:solidFill>
              </a:rPr>
              <a:t>Desislava Kubovcikova (2115207)</a:t>
            </a:r>
          </a:p>
          <a:p>
            <a:pPr>
              <a:lnSpc>
                <a:spcPct val="90000"/>
              </a:lnSpc>
            </a:pPr>
            <a:r>
              <a:rPr lang="en-US" sz="1600">
                <a:solidFill>
                  <a:schemeClr val="tx1"/>
                </a:solidFill>
              </a:rPr>
              <a:t>Kristiyan Gruychev (2112584)</a:t>
            </a:r>
          </a:p>
          <a:p>
            <a:pPr>
              <a:lnSpc>
                <a:spcPct val="90000"/>
              </a:lnSpc>
            </a:pPr>
            <a:r>
              <a:rPr lang="en-US" sz="1600">
                <a:solidFill>
                  <a:schemeClr val="tx1"/>
                </a:solidFill>
              </a:rPr>
              <a:t>Adil Kabil (2112957)</a:t>
            </a:r>
          </a:p>
          <a:p>
            <a:pPr>
              <a:lnSpc>
                <a:spcPct val="90000"/>
              </a:lnSpc>
            </a:pPr>
            <a:r>
              <a:rPr lang="en-US" sz="1600">
                <a:solidFill>
                  <a:schemeClr val="tx1"/>
                </a:solidFill>
              </a:rPr>
              <a:t>Radina Kostadinova (2112855)</a:t>
            </a:r>
          </a:p>
          <a:p>
            <a:pPr>
              <a:lnSpc>
                <a:spcPct val="90000"/>
              </a:lnSpc>
            </a:pPr>
            <a:r>
              <a:rPr lang="en-US" sz="1600">
                <a:solidFill>
                  <a:schemeClr val="tx1"/>
                </a:solidFill>
              </a:rPr>
              <a:t>Violeta Vasileva (2113478)</a:t>
            </a:r>
          </a:p>
          <a:p>
            <a:pPr>
              <a:lnSpc>
                <a:spcPct val="90000"/>
              </a:lnSpc>
            </a:pPr>
            <a:r>
              <a:rPr lang="en-US" b="1">
                <a:solidFill>
                  <a:schemeClr val="tx1"/>
                </a:solidFill>
              </a:rPr>
              <a:t>Lecture: </a:t>
            </a:r>
            <a:r>
              <a:rPr lang="en-US" sz="1600">
                <a:solidFill>
                  <a:schemeClr val="tx1"/>
                </a:solidFill>
              </a:rPr>
              <a:t>Saqib Shamim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65753F1-EEE2-45ED-88A1-ECB4A495D0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412" y="-786"/>
            <a:ext cx="1767505" cy="6854040"/>
            <a:chOff x="6627813" y="194833"/>
            <a:chExt cx="1952625" cy="5678918"/>
          </a:xfrm>
        </p:grpSpPr>
        <p:sp>
          <p:nvSpPr>
            <p:cNvPr id="12" name="Freeform 27">
              <a:extLst>
                <a:ext uri="{FF2B5EF4-FFF2-40B4-BE49-F238E27FC236}">
                  <a16:creationId xmlns:a16="http://schemas.microsoft.com/office/drawing/2014/main" id="{3E3E7343-7B0A-4265-B9DA-56CE355513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8">
              <a:extLst>
                <a:ext uri="{FF2B5EF4-FFF2-40B4-BE49-F238E27FC236}">
                  <a16:creationId xmlns:a16="http://schemas.microsoft.com/office/drawing/2014/main" id="{608D2FF5-E7CA-448D-8B61-42FAA7A0C8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29">
              <a:extLst>
                <a:ext uri="{FF2B5EF4-FFF2-40B4-BE49-F238E27FC236}">
                  <a16:creationId xmlns:a16="http://schemas.microsoft.com/office/drawing/2014/main" id="{DC186DC7-6F76-40B7-8268-20660160E6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0">
              <a:extLst>
                <a:ext uri="{FF2B5EF4-FFF2-40B4-BE49-F238E27FC236}">
                  <a16:creationId xmlns:a16="http://schemas.microsoft.com/office/drawing/2014/main" id="{4C8DDEC4-2C9A-4271-BBB3-577233F2E1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1">
              <a:extLst>
                <a:ext uri="{FF2B5EF4-FFF2-40B4-BE49-F238E27FC236}">
                  <a16:creationId xmlns:a16="http://schemas.microsoft.com/office/drawing/2014/main" id="{D8DB0C2B-A79C-421F-88AB-DC7B125279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2">
              <a:extLst>
                <a:ext uri="{FF2B5EF4-FFF2-40B4-BE49-F238E27FC236}">
                  <a16:creationId xmlns:a16="http://schemas.microsoft.com/office/drawing/2014/main" id="{B3BC96E3-7FEF-4BFD-8E2C-028CB37724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3">
              <a:extLst>
                <a:ext uri="{FF2B5EF4-FFF2-40B4-BE49-F238E27FC236}">
                  <a16:creationId xmlns:a16="http://schemas.microsoft.com/office/drawing/2014/main" id="{E7ED35DB-BAAE-4771-A0A0-65647ACC5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4">
              <a:extLst>
                <a:ext uri="{FF2B5EF4-FFF2-40B4-BE49-F238E27FC236}">
                  <a16:creationId xmlns:a16="http://schemas.microsoft.com/office/drawing/2014/main" id="{4407B080-4ED5-43EB-8CCE-B43B336EF6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5">
              <a:extLst>
                <a:ext uri="{FF2B5EF4-FFF2-40B4-BE49-F238E27FC236}">
                  <a16:creationId xmlns:a16="http://schemas.microsoft.com/office/drawing/2014/main" id="{8C10C675-F599-45D3-8177-D7F7DEC16C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6">
              <a:extLst>
                <a:ext uri="{FF2B5EF4-FFF2-40B4-BE49-F238E27FC236}">
                  <a16:creationId xmlns:a16="http://schemas.microsoft.com/office/drawing/2014/main" id="{E2566A74-B9B1-469F-A373-3B3C60175C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7">
              <a:extLst>
                <a:ext uri="{FF2B5EF4-FFF2-40B4-BE49-F238E27FC236}">
                  <a16:creationId xmlns:a16="http://schemas.microsoft.com/office/drawing/2014/main" id="{D108E5CB-8D77-4568-B6FF-2C30321345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3" name="Freeform 38">
              <a:extLst>
                <a:ext uri="{FF2B5EF4-FFF2-40B4-BE49-F238E27FC236}">
                  <a16:creationId xmlns:a16="http://schemas.microsoft.com/office/drawing/2014/main" id="{7D8349D8-2AE2-4C78-84ED-22125F147B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25" name="Rectangle 24">
            <a:extLst>
              <a:ext uri="{FF2B5EF4-FFF2-40B4-BE49-F238E27FC236}">
                <a16:creationId xmlns:a16="http://schemas.microsoft.com/office/drawing/2014/main" id="{30684D86-C9D1-40C3-A9B6-EC935C7312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716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Freeform 33">
            <a:extLst>
              <a:ext uri="{FF2B5EF4-FFF2-40B4-BE49-F238E27FC236}">
                <a16:creationId xmlns:a16="http://schemas.microsoft.com/office/drawing/2014/main" id="{1EDF7896-F56A-49DA-90F3-F5CE8B9833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308489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A19D8D-F749-3B4C-AD5D-833C593B75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5201" y="152400"/>
            <a:ext cx="6589199" cy="762000"/>
          </a:xfrm>
        </p:spPr>
        <p:txBody>
          <a:bodyPr/>
          <a:lstStyle/>
          <a:p>
            <a:r>
              <a:rPr lang="en-US"/>
              <a:t>Table of 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7791AF-0D75-CA4C-B490-0A4150069A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3999" y="914400"/>
            <a:ext cx="7620001" cy="5791200"/>
          </a:xfrm>
        </p:spPr>
        <p:txBody>
          <a:bodyPr>
            <a:normAutofit fontScale="92500" lnSpcReduction="20000"/>
          </a:bodyPr>
          <a:lstStyle/>
          <a:p>
            <a:r>
              <a:rPr lang="en-US" b="1">
                <a:solidFill>
                  <a:schemeClr val="tx1"/>
                </a:solidFill>
              </a:rPr>
              <a:t>Benefits of team working – presented by Desislava Kubovcikova</a:t>
            </a:r>
          </a:p>
          <a:p>
            <a:pPr>
              <a:buFont typeface="Wingdings" pitchFamily="2" charset="2"/>
              <a:buChar char="v"/>
            </a:pPr>
            <a:r>
              <a:rPr lang="en-US" sz="1400">
                <a:solidFill>
                  <a:schemeClr val="tx1"/>
                </a:solidFill>
              </a:rPr>
              <a:t>  Teamwork overiew</a:t>
            </a:r>
          </a:p>
          <a:p>
            <a:pPr>
              <a:buFont typeface="Wingdings" pitchFamily="2" charset="2"/>
              <a:buChar char="v"/>
            </a:pPr>
            <a:r>
              <a:rPr lang="en-US" sz="1400">
                <a:solidFill>
                  <a:schemeClr val="tx1"/>
                </a:solidFill>
              </a:rPr>
              <a:t>  Teams: Generals advantages</a:t>
            </a:r>
          </a:p>
          <a:p>
            <a:pPr>
              <a:buFont typeface="Wingdings" pitchFamily="2" charset="2"/>
              <a:buChar char="v"/>
            </a:pPr>
            <a:r>
              <a:rPr lang="en-US" sz="1400">
                <a:solidFill>
                  <a:schemeClr val="tx1"/>
                </a:solidFill>
              </a:rPr>
              <a:t>  Performance benefits: Organisational level</a:t>
            </a:r>
          </a:p>
          <a:p>
            <a:pPr>
              <a:buFont typeface="Wingdings" pitchFamily="2" charset="2"/>
              <a:buChar char="v"/>
            </a:pPr>
            <a:r>
              <a:rPr lang="en-US" sz="1400">
                <a:solidFill>
                  <a:schemeClr val="tx1"/>
                </a:solidFill>
              </a:rPr>
              <a:t>  Performance benefit: Team members</a:t>
            </a:r>
          </a:p>
          <a:p>
            <a:r>
              <a:rPr lang="en-US" b="1">
                <a:solidFill>
                  <a:schemeClr val="tx1"/>
                </a:solidFill>
              </a:rPr>
              <a:t>Stages of team development – missing slides – Kristiyan Gruychev</a:t>
            </a:r>
          </a:p>
          <a:p>
            <a:r>
              <a:rPr lang="en-US" b="1">
                <a:solidFill>
                  <a:schemeClr val="tx1"/>
                </a:solidFill>
              </a:rPr>
              <a:t>Team roles – presented by Adil Kabil</a:t>
            </a:r>
          </a:p>
          <a:p>
            <a:pPr marL="685800" lvl="1">
              <a:buFont typeface="Wingdings" pitchFamily="2" charset="2"/>
              <a:buChar char="v"/>
            </a:pPr>
            <a:r>
              <a:rPr lang="en-US" sz="1400">
                <a:solidFill>
                  <a:schemeClr val="tx1"/>
                </a:solidFill>
              </a:rPr>
              <a:t>Belbin theory of teamwork</a:t>
            </a:r>
          </a:p>
          <a:p>
            <a:r>
              <a:rPr lang="en-US" sz="2000" b="1">
                <a:solidFill>
                  <a:schemeClr val="tx1"/>
                </a:solidFill>
              </a:rPr>
              <a:t>Managing Conflicts – presented by Radina Kostadinova</a:t>
            </a:r>
          </a:p>
          <a:p>
            <a:pPr marL="685800" lvl="1">
              <a:buFont typeface="Wingdings" pitchFamily="2" charset="2"/>
              <a:buChar char="v"/>
            </a:pPr>
            <a:r>
              <a:rPr lang="en-US" sz="1400">
                <a:solidFill>
                  <a:schemeClr val="tx1"/>
                </a:solidFill>
              </a:rPr>
              <a:t>Identifying conflicts</a:t>
            </a:r>
          </a:p>
          <a:p>
            <a:pPr marL="685800" lvl="1">
              <a:buFont typeface="Wingdings" pitchFamily="2" charset="2"/>
              <a:buChar char="v"/>
            </a:pPr>
            <a:r>
              <a:rPr lang="en-US" sz="1400">
                <a:solidFill>
                  <a:schemeClr val="tx1"/>
                </a:solidFill>
              </a:rPr>
              <a:t>Conflict Management models</a:t>
            </a:r>
          </a:p>
          <a:p>
            <a:pPr marL="685800" lvl="1">
              <a:buFont typeface="Wingdings" pitchFamily="2" charset="2"/>
              <a:buChar char="v"/>
            </a:pPr>
            <a:r>
              <a:rPr lang="en-US" sz="1400">
                <a:solidFill>
                  <a:schemeClr val="tx1"/>
                </a:solidFill>
              </a:rPr>
              <a:t>Conflict management style at workplace scheme</a:t>
            </a:r>
          </a:p>
          <a:p>
            <a:r>
              <a:rPr lang="en-US" sz="2000" b="1">
                <a:solidFill>
                  <a:schemeClr val="tx1">
                    <a:lumMod val="85000"/>
                    <a:lumOff val="15000"/>
                  </a:schemeClr>
                </a:solidFill>
              </a:rPr>
              <a:t>Succesful team development – presented by Violeta Vasileva</a:t>
            </a:r>
          </a:p>
          <a:p>
            <a:pPr marL="685800" lvl="1">
              <a:buFont typeface="Wingdings" pitchFamily="2" charset="2"/>
              <a:buChar char="v"/>
            </a:pPr>
            <a:r>
              <a:rPr lang="en-US">
                <a:solidFill>
                  <a:schemeClr val="tx1"/>
                </a:solidFill>
              </a:rPr>
              <a:t>Tuckman’s stagesof team development</a:t>
            </a:r>
          </a:p>
          <a:p>
            <a:pPr marL="685800" lvl="1">
              <a:buFont typeface="Wingdings" pitchFamily="2" charset="2"/>
              <a:buChar char="v"/>
            </a:pPr>
            <a:r>
              <a:rPr lang="en-US">
                <a:solidFill>
                  <a:schemeClr val="tx1"/>
                </a:solidFill>
              </a:rPr>
              <a:t>Team effectiveness and performance</a:t>
            </a:r>
          </a:p>
          <a:p>
            <a:pPr marL="685800" lvl="1">
              <a:buFont typeface="Wingdings" pitchFamily="2" charset="2"/>
              <a:buChar char="v"/>
            </a:pPr>
            <a:r>
              <a:rPr lang="en-US">
                <a:solidFill>
                  <a:schemeClr val="tx1"/>
                </a:solidFill>
              </a:rPr>
              <a:t>Complementary team roles </a:t>
            </a:r>
          </a:p>
          <a:p>
            <a:pPr marL="685800" lvl="1">
              <a:buFont typeface="Wingdings" pitchFamily="2" charset="2"/>
              <a:buChar char="v"/>
            </a:pPr>
            <a:r>
              <a:rPr lang="en-US">
                <a:solidFill>
                  <a:schemeClr val="tx1"/>
                </a:solidFill>
              </a:rPr>
              <a:t>Building a successful team</a:t>
            </a:r>
          </a:p>
          <a:p>
            <a:pPr marL="685800" lvl="1"/>
            <a:endParaRPr lang="en-US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685800" lvl="1"/>
            <a:endParaRPr lang="en-US" sz="140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685800" lvl="1"/>
            <a:endParaRPr lang="en-US" sz="140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685800" lvl="1"/>
            <a:endParaRPr lang="en-US" sz="180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685800" lvl="1"/>
            <a:endParaRPr lang="en-US" sz="140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685800" lvl="1"/>
            <a:endParaRPr lang="en-US" sz="140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685800" lvl="1"/>
            <a:endParaRPr lang="en-US" sz="140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685800" lvl="1"/>
            <a:endParaRPr lang="en-US" sz="140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685800" lvl="1"/>
            <a:endParaRPr lang="en-US" sz="140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685800" lvl="1"/>
            <a:endParaRPr lang="en-US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685800" lvl="1"/>
            <a:endParaRPr lang="en-US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685800" lvl="1"/>
            <a:endParaRPr lang="en-US"/>
          </a:p>
          <a:p>
            <a:pPr marL="0" indent="0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77770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08ED74B-06F2-4BD5-838F-1AAD0033EF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715" y="-1"/>
            <a:ext cx="915543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E9F586E1-75B5-49B8-9A21-DD14CA0F6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0" y="228600"/>
            <a:ext cx="2138628" cy="6638625"/>
            <a:chOff x="2487613" y="285750"/>
            <a:chExt cx="2428875" cy="5654676"/>
          </a:xfrm>
        </p:grpSpPr>
        <p:sp>
          <p:nvSpPr>
            <p:cNvPr id="14" name="Freeform 11">
              <a:extLst>
                <a:ext uri="{FF2B5EF4-FFF2-40B4-BE49-F238E27FC236}">
                  <a16:creationId xmlns:a16="http://schemas.microsoft.com/office/drawing/2014/main" id="{8ECF1231-6B06-42A7-9653-F6A738AACE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5" name="Freeform 12">
              <a:extLst>
                <a:ext uri="{FF2B5EF4-FFF2-40B4-BE49-F238E27FC236}">
                  <a16:creationId xmlns:a16="http://schemas.microsoft.com/office/drawing/2014/main" id="{DD0D424C-4930-4745-B075-4AF5691E38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6" name="Freeform 13">
              <a:extLst>
                <a:ext uri="{FF2B5EF4-FFF2-40B4-BE49-F238E27FC236}">
                  <a16:creationId xmlns:a16="http://schemas.microsoft.com/office/drawing/2014/main" id="{8CD110D4-7970-4333-ACA2-F5A0DFCE94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94C2DE85-6DF9-48B6-AC63-963A522421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2B527314-243D-423D-9285-A30290D18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9" name="Freeform 16">
              <a:extLst>
                <a:ext uri="{FF2B5EF4-FFF2-40B4-BE49-F238E27FC236}">
                  <a16:creationId xmlns:a16="http://schemas.microsoft.com/office/drawing/2014/main" id="{857798C9-0A62-400E-B105-429ABFC4D7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0" name="Freeform 17">
              <a:extLst>
                <a:ext uri="{FF2B5EF4-FFF2-40B4-BE49-F238E27FC236}">
                  <a16:creationId xmlns:a16="http://schemas.microsoft.com/office/drawing/2014/main" id="{40E214F1-D642-41FF-8FBB-F1484108E9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1" name="Freeform 18">
              <a:extLst>
                <a:ext uri="{FF2B5EF4-FFF2-40B4-BE49-F238E27FC236}">
                  <a16:creationId xmlns:a16="http://schemas.microsoft.com/office/drawing/2014/main" id="{24EBEFE9-8F4F-41C2-9022-FF9730C4E0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2" name="Freeform 19">
              <a:extLst>
                <a:ext uri="{FF2B5EF4-FFF2-40B4-BE49-F238E27FC236}">
                  <a16:creationId xmlns:a16="http://schemas.microsoft.com/office/drawing/2014/main" id="{389BEA2F-6457-431A-941E-840A670CA1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3" name="Freeform 20">
              <a:extLst>
                <a:ext uri="{FF2B5EF4-FFF2-40B4-BE49-F238E27FC236}">
                  <a16:creationId xmlns:a16="http://schemas.microsoft.com/office/drawing/2014/main" id="{D32D9258-EB54-414B-A2D5-458339569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4" name="Freeform 21">
              <a:extLst>
                <a:ext uri="{FF2B5EF4-FFF2-40B4-BE49-F238E27FC236}">
                  <a16:creationId xmlns:a16="http://schemas.microsoft.com/office/drawing/2014/main" id="{495967EF-C4BF-4A5F-90E5-A603A66542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22">
              <a:extLst>
                <a:ext uri="{FF2B5EF4-FFF2-40B4-BE49-F238E27FC236}">
                  <a16:creationId xmlns:a16="http://schemas.microsoft.com/office/drawing/2014/main" id="{253675EB-03CE-4B59-BEBD-4D0D987104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4693" y="624110"/>
            <a:ext cx="6683766" cy="1280890"/>
          </a:xfrm>
        </p:spPr>
        <p:txBody>
          <a:bodyPr>
            <a:normAutofit/>
          </a:bodyPr>
          <a:lstStyle/>
          <a:p>
            <a:r>
              <a:rPr lang="en-US"/>
              <a:t>Teamwork: overview</a:t>
            </a: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F9CAF6A1-77C7-4ABC-9E4A-E74A8DB16D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412" y="-786"/>
            <a:ext cx="1767505" cy="6854040"/>
            <a:chOff x="6627813" y="194833"/>
            <a:chExt cx="1952625" cy="5678918"/>
          </a:xfrm>
        </p:grpSpPr>
        <p:sp>
          <p:nvSpPr>
            <p:cNvPr id="28" name="Freeform 27">
              <a:extLst>
                <a:ext uri="{FF2B5EF4-FFF2-40B4-BE49-F238E27FC236}">
                  <a16:creationId xmlns:a16="http://schemas.microsoft.com/office/drawing/2014/main" id="{6B3F65AF-943F-4D0E-B890-AA058F48B3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660B5807-5995-44AD-9E16-10337DC83A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0" name="Freeform 29">
              <a:extLst>
                <a:ext uri="{FF2B5EF4-FFF2-40B4-BE49-F238E27FC236}">
                  <a16:creationId xmlns:a16="http://schemas.microsoft.com/office/drawing/2014/main" id="{E80AC2A9-A86D-45A4-B218-B52F22B3E3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" name="Freeform 30">
              <a:extLst>
                <a:ext uri="{FF2B5EF4-FFF2-40B4-BE49-F238E27FC236}">
                  <a16:creationId xmlns:a16="http://schemas.microsoft.com/office/drawing/2014/main" id="{2DB7D344-D8A0-46BE-8BD4-70DEC451E5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" name="Freeform 31">
              <a:extLst>
                <a:ext uri="{FF2B5EF4-FFF2-40B4-BE49-F238E27FC236}">
                  <a16:creationId xmlns:a16="http://schemas.microsoft.com/office/drawing/2014/main" id="{90B7E18B-6B64-4711-94DE-715DE0CB7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3" name="Freeform 32">
              <a:extLst>
                <a:ext uri="{FF2B5EF4-FFF2-40B4-BE49-F238E27FC236}">
                  <a16:creationId xmlns:a16="http://schemas.microsoft.com/office/drawing/2014/main" id="{7CCF1B9C-A47F-4AC1-8164-F13CD42887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4" name="Freeform 33">
              <a:extLst>
                <a:ext uri="{FF2B5EF4-FFF2-40B4-BE49-F238E27FC236}">
                  <a16:creationId xmlns:a16="http://schemas.microsoft.com/office/drawing/2014/main" id="{A7694E0F-733F-4E78-A250-B7840DA06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5" name="Freeform 34">
              <a:extLst>
                <a:ext uri="{FF2B5EF4-FFF2-40B4-BE49-F238E27FC236}">
                  <a16:creationId xmlns:a16="http://schemas.microsoft.com/office/drawing/2014/main" id="{7DE4B38A-BCE4-48FC-9109-41F73413B1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6" name="Freeform 35">
              <a:extLst>
                <a:ext uri="{FF2B5EF4-FFF2-40B4-BE49-F238E27FC236}">
                  <a16:creationId xmlns:a16="http://schemas.microsoft.com/office/drawing/2014/main" id="{36605C57-20A9-46A2-A6DB-2EA83ADC94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7" name="Freeform 36">
              <a:extLst>
                <a:ext uri="{FF2B5EF4-FFF2-40B4-BE49-F238E27FC236}">
                  <a16:creationId xmlns:a16="http://schemas.microsoft.com/office/drawing/2014/main" id="{23EFA4B2-9313-4409-9BAE-FC04D2AF1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8" name="Freeform 37">
              <a:extLst>
                <a:ext uri="{FF2B5EF4-FFF2-40B4-BE49-F238E27FC236}">
                  <a16:creationId xmlns:a16="http://schemas.microsoft.com/office/drawing/2014/main" id="{C8A794CC-8846-4A65-8227-1001468DB8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9" name="Freeform 38">
              <a:extLst>
                <a:ext uri="{FF2B5EF4-FFF2-40B4-BE49-F238E27FC236}">
                  <a16:creationId xmlns:a16="http://schemas.microsoft.com/office/drawing/2014/main" id="{87046215-2C6C-4EFD-9689-6EBF98CA98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41" name="Rectangle 40">
            <a:extLst>
              <a:ext uri="{FF2B5EF4-FFF2-40B4-BE49-F238E27FC236}">
                <a16:creationId xmlns:a16="http://schemas.microsoft.com/office/drawing/2014/main" id="{CC9387DA-2D8E-4E5D-BD65-274370B659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716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3" name="Freeform 11">
            <a:extLst>
              <a:ext uri="{FF2B5EF4-FFF2-40B4-BE49-F238E27FC236}">
                <a16:creationId xmlns:a16="http://schemas.microsoft.com/office/drawing/2014/main" id="{18BFC65B-9706-4EE1-8B75-FEEC1C530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3141" y="714375"/>
            <a:ext cx="1191394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1928C8B6-56E9-FE85-E88D-E6CC9849CA0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72228853"/>
              </p:ext>
            </p:extLst>
          </p:nvPr>
        </p:nvGraphicFramePr>
        <p:xfrm>
          <a:off x="1941909" y="2133600"/>
          <a:ext cx="6686550" cy="37776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en-US" sz="4000" dirty="0"/>
              <a:t>Teams: General advantages</a:t>
            </a:r>
          </a:p>
        </p:txBody>
      </p:sp>
      <p:pic>
        <p:nvPicPr>
          <p:cNvPr id="102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1000" y="2133600"/>
            <a:ext cx="8382000" cy="335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4693" y="624110"/>
            <a:ext cx="6683766" cy="1280890"/>
          </a:xfrm>
        </p:spPr>
        <p:txBody>
          <a:bodyPr>
            <a:normAutofit/>
          </a:bodyPr>
          <a:lstStyle/>
          <a:p>
            <a:r>
              <a:rPr lang="en-US"/>
              <a:t>Performance benefits: Organisational level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DFBCEB5-F80B-2A1B-8E0B-03331347D28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12181588"/>
              </p:ext>
            </p:extLst>
          </p:nvPr>
        </p:nvGraphicFramePr>
        <p:xfrm>
          <a:off x="1941908" y="2125362"/>
          <a:ext cx="6135292" cy="41085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en-US" dirty="0"/>
              <a:t>Performance benefits: Team members</a:t>
            </a: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1993900" y="2365375"/>
            <a:ext cx="6489700" cy="3314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151932C-7145-4FBD-B81D-9ADC42401B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770" y="917083"/>
            <a:ext cx="8640365" cy="569118"/>
          </a:xfrm>
        </p:spPr>
        <p:txBody>
          <a:bodyPr>
            <a:normAutofit fontScale="90000"/>
          </a:bodyPr>
          <a:lstStyle/>
          <a:p>
            <a:pPr algn="ctr">
              <a:lnSpc>
                <a:spcPct val="150000"/>
              </a:lnSpc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DA7B46-E592-40C7-91D7-A26B47A30C6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28601" y="1486201"/>
            <a:ext cx="2746772" cy="4454716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sz="1400" dirty="0">
                <a:cs typeface="Times New Roman" panose="02020603050405020304" pitchFamily="18" charset="0"/>
              </a:rPr>
              <a:t>The effectiveness of a team is depend upon the roles and responsibilities of different group members of the team. 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cs typeface="Times New Roman" panose="02020603050405020304" pitchFamily="18" charset="0"/>
              </a:rPr>
              <a:t>Belbin model mentioned nine effective team roles and responsibilities which make a team effective and clear the roles of team members to achieve a common goal. </a:t>
            </a:r>
            <a:endParaRPr lang="en-US" sz="1400" dirty="0">
              <a:cs typeface="Times New Roman" panose="02020603050405020304" pitchFamily="18" charset="0"/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7F42263-DE86-44BB-AC19-CD7982D365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solidFill>
            <a:schemeClr val="accent3"/>
          </a:solidFill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1400" dirty="0">
                <a:cs typeface="Times New Roman" panose="02020603050405020304" pitchFamily="18" charset="0"/>
              </a:rPr>
              <a:t>According to this theory the team roles are divided into 3 categories with 3 roles in each category. </a:t>
            </a:r>
            <a:endParaRPr lang="en-US" sz="1400" dirty="0">
              <a:cs typeface="Times New Roman" panose="02020603050405020304" pitchFamily="18" charset="0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74AF259-0EA0-486A-A345-68549DF558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7</a:t>
            </a:fld>
            <a:endParaRPr lang="en-US" dirty="0"/>
          </a:p>
        </p:txBody>
      </p:sp>
      <p:pic>
        <p:nvPicPr>
          <p:cNvPr id="3074" name="Picture 2" descr="Team Building, a tool for collaborative work - PDA International Inc."/>
          <p:cNvPicPr>
            <a:picLocks noGrp="1" noChangeAspect="1" noChangeArrowheads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712" r="29712"/>
          <a:stretch>
            <a:fillRect/>
          </a:stretch>
        </p:blipFill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AC0CC9D-0DFD-F246-AED1-215F56E3F69C}"/>
              </a:ext>
            </a:extLst>
          </p:cNvPr>
          <p:cNvSpPr txBox="1"/>
          <p:nvPr/>
        </p:nvSpPr>
        <p:spPr>
          <a:xfrm>
            <a:off x="1295400" y="389549"/>
            <a:ext cx="67782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/>
              <a:t>Team Roles</a:t>
            </a:r>
          </a:p>
        </p:txBody>
      </p:sp>
    </p:spTree>
    <p:extLst>
      <p:ext uri="{BB962C8B-B14F-4D97-AF65-F5344CB8AC3E}">
        <p14:creationId xmlns:p14="http://schemas.microsoft.com/office/powerpoint/2010/main" val="32423899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" name="Group 23">
            <a:extLst>
              <a:ext uri="{FF2B5EF4-FFF2-40B4-BE49-F238E27FC236}">
                <a16:creationId xmlns:a16="http://schemas.microsoft.com/office/drawing/2014/main" id="{8D44E099-FC66-4167-A593-8F6FBB5EE0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0" y="228600"/>
            <a:ext cx="2138628" cy="6638625"/>
            <a:chOff x="2487613" y="285750"/>
            <a:chExt cx="2428875" cy="5654676"/>
          </a:xfrm>
        </p:grpSpPr>
        <p:sp>
          <p:nvSpPr>
            <p:cNvPr id="25" name="Freeform 11">
              <a:extLst>
                <a:ext uri="{FF2B5EF4-FFF2-40B4-BE49-F238E27FC236}">
                  <a16:creationId xmlns:a16="http://schemas.microsoft.com/office/drawing/2014/main" id="{47171E04-FEC4-4208-A619-A786E42348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2">
              <a:extLst>
                <a:ext uri="{FF2B5EF4-FFF2-40B4-BE49-F238E27FC236}">
                  <a16:creationId xmlns:a16="http://schemas.microsoft.com/office/drawing/2014/main" id="{F3DE8019-884E-41C9-A54C-AC668CA526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3">
              <a:extLst>
                <a:ext uri="{FF2B5EF4-FFF2-40B4-BE49-F238E27FC236}">
                  <a16:creationId xmlns:a16="http://schemas.microsoft.com/office/drawing/2014/main" id="{462C1647-5880-4037-8FCE-16E1F646C0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4">
              <a:extLst>
                <a:ext uri="{FF2B5EF4-FFF2-40B4-BE49-F238E27FC236}">
                  <a16:creationId xmlns:a16="http://schemas.microsoft.com/office/drawing/2014/main" id="{C91082BE-FDAA-4A80-88B6-C5F5AD0C29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5">
              <a:extLst>
                <a:ext uri="{FF2B5EF4-FFF2-40B4-BE49-F238E27FC236}">
                  <a16:creationId xmlns:a16="http://schemas.microsoft.com/office/drawing/2014/main" id="{059FE918-3CB9-43E6-8025-22A9C21C48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6">
              <a:extLst>
                <a:ext uri="{FF2B5EF4-FFF2-40B4-BE49-F238E27FC236}">
                  <a16:creationId xmlns:a16="http://schemas.microsoft.com/office/drawing/2014/main" id="{E30464D7-34FF-42C8-8686-C3A865E90C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7">
              <a:extLst>
                <a:ext uri="{FF2B5EF4-FFF2-40B4-BE49-F238E27FC236}">
                  <a16:creationId xmlns:a16="http://schemas.microsoft.com/office/drawing/2014/main" id="{07281894-7888-434B-BC17-FB67B4879C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8">
              <a:extLst>
                <a:ext uri="{FF2B5EF4-FFF2-40B4-BE49-F238E27FC236}">
                  <a16:creationId xmlns:a16="http://schemas.microsoft.com/office/drawing/2014/main" id="{7CDF6636-2EE5-4477-B1E7-136C9B4F3C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19">
              <a:extLst>
                <a:ext uri="{FF2B5EF4-FFF2-40B4-BE49-F238E27FC236}">
                  <a16:creationId xmlns:a16="http://schemas.microsoft.com/office/drawing/2014/main" id="{6A01C238-0F7D-4DF5-A879-3290200089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0">
              <a:extLst>
                <a:ext uri="{FF2B5EF4-FFF2-40B4-BE49-F238E27FC236}">
                  <a16:creationId xmlns:a16="http://schemas.microsoft.com/office/drawing/2014/main" id="{AA10B8D3-BE6D-40AB-BA54-12C4758E5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1">
              <a:extLst>
                <a:ext uri="{FF2B5EF4-FFF2-40B4-BE49-F238E27FC236}">
                  <a16:creationId xmlns:a16="http://schemas.microsoft.com/office/drawing/2014/main" id="{4CD8C1DF-88C2-4F11-AA23-36D5B5BD3B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6" name="Freeform 22">
              <a:extLst>
                <a:ext uri="{FF2B5EF4-FFF2-40B4-BE49-F238E27FC236}">
                  <a16:creationId xmlns:a16="http://schemas.microsoft.com/office/drawing/2014/main" id="{9AF01696-99FF-4093-938A-38D0C72232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629FAB3C-6A93-4306-8525-B9FC787B15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412" y="-786"/>
            <a:ext cx="1767505" cy="6854040"/>
            <a:chOff x="6627813" y="194833"/>
            <a:chExt cx="1952625" cy="5678918"/>
          </a:xfrm>
        </p:grpSpPr>
        <p:sp>
          <p:nvSpPr>
            <p:cNvPr id="39" name="Freeform 27">
              <a:extLst>
                <a:ext uri="{FF2B5EF4-FFF2-40B4-BE49-F238E27FC236}">
                  <a16:creationId xmlns:a16="http://schemas.microsoft.com/office/drawing/2014/main" id="{8838005D-B3A9-4E56-9BFB-3DD99E4BBB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40" name="Freeform 28">
              <a:extLst>
                <a:ext uri="{FF2B5EF4-FFF2-40B4-BE49-F238E27FC236}">
                  <a16:creationId xmlns:a16="http://schemas.microsoft.com/office/drawing/2014/main" id="{6450237E-A2DE-4BA3-AF9F-06399E5CF1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41" name="Freeform 29">
              <a:extLst>
                <a:ext uri="{FF2B5EF4-FFF2-40B4-BE49-F238E27FC236}">
                  <a16:creationId xmlns:a16="http://schemas.microsoft.com/office/drawing/2014/main" id="{A643E849-3FBA-4248-B0DF-9D6737E232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42" name="Freeform 30">
              <a:extLst>
                <a:ext uri="{FF2B5EF4-FFF2-40B4-BE49-F238E27FC236}">
                  <a16:creationId xmlns:a16="http://schemas.microsoft.com/office/drawing/2014/main" id="{231C0782-59AA-4C4F-8B86-85102F701A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43" name="Freeform 31">
              <a:extLst>
                <a:ext uri="{FF2B5EF4-FFF2-40B4-BE49-F238E27FC236}">
                  <a16:creationId xmlns:a16="http://schemas.microsoft.com/office/drawing/2014/main" id="{E19975F5-4F93-41BF-9A6D-1E6CFDFF1D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44" name="Freeform 32">
              <a:extLst>
                <a:ext uri="{FF2B5EF4-FFF2-40B4-BE49-F238E27FC236}">
                  <a16:creationId xmlns:a16="http://schemas.microsoft.com/office/drawing/2014/main" id="{AE6458FC-D3D9-469F-A8FB-0431BD156B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45" name="Freeform 33">
              <a:extLst>
                <a:ext uri="{FF2B5EF4-FFF2-40B4-BE49-F238E27FC236}">
                  <a16:creationId xmlns:a16="http://schemas.microsoft.com/office/drawing/2014/main" id="{90B9693F-2248-4DB8-A528-52C13C636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46" name="Freeform 34">
              <a:extLst>
                <a:ext uri="{FF2B5EF4-FFF2-40B4-BE49-F238E27FC236}">
                  <a16:creationId xmlns:a16="http://schemas.microsoft.com/office/drawing/2014/main" id="{11CC5E15-09A8-41A0-930D-434F7D8D6F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47" name="Freeform 35">
              <a:extLst>
                <a:ext uri="{FF2B5EF4-FFF2-40B4-BE49-F238E27FC236}">
                  <a16:creationId xmlns:a16="http://schemas.microsoft.com/office/drawing/2014/main" id="{B5566C56-67EC-43D7-A3D2-3CCBEDAFC6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48" name="Freeform 36">
              <a:extLst>
                <a:ext uri="{FF2B5EF4-FFF2-40B4-BE49-F238E27FC236}">
                  <a16:creationId xmlns:a16="http://schemas.microsoft.com/office/drawing/2014/main" id="{CF74AC36-5E17-4D3B-A93B-1645741EBF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49" name="Freeform 37">
              <a:extLst>
                <a:ext uri="{FF2B5EF4-FFF2-40B4-BE49-F238E27FC236}">
                  <a16:creationId xmlns:a16="http://schemas.microsoft.com/office/drawing/2014/main" id="{39818481-D2FB-4507-B11D-8C6342ACF4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0" name="Freeform 38">
              <a:extLst>
                <a:ext uri="{FF2B5EF4-FFF2-40B4-BE49-F238E27FC236}">
                  <a16:creationId xmlns:a16="http://schemas.microsoft.com/office/drawing/2014/main" id="{E996F5F0-3979-44D1-9AE3-1251DA5D2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52" name="Rectangle 51">
            <a:extLst>
              <a:ext uri="{FF2B5EF4-FFF2-40B4-BE49-F238E27FC236}">
                <a16:creationId xmlns:a16="http://schemas.microsoft.com/office/drawing/2014/main" id="{05C469C2-FE8F-491E-9139-7E7F8BB38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716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4" name="Freeform 11">
            <a:extLst>
              <a:ext uri="{FF2B5EF4-FFF2-40B4-BE49-F238E27FC236}">
                <a16:creationId xmlns:a16="http://schemas.microsoft.com/office/drawing/2014/main" id="{0D31E63E-1DE1-4400-9D1A-FA0378B291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3141" y="714375"/>
            <a:ext cx="1191394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pic>
        <p:nvPicPr>
          <p:cNvPr id="19" name="Picture Placeholder 18">
            <a:extLst>
              <a:ext uri="{FF2B5EF4-FFF2-40B4-BE49-F238E27FC236}">
                <a16:creationId xmlns:a16="http://schemas.microsoft.com/office/drawing/2014/main" id="{18D1195C-D9D4-4994-BAD9-68AA2C2BD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7549" r="24300" b="1"/>
          <a:stretch/>
        </p:blipFill>
        <p:spPr>
          <a:xfrm>
            <a:off x="3364166" y="10"/>
            <a:ext cx="5779833" cy="3428990"/>
          </a:xfrm>
          <a:prstGeom prst="rect">
            <a:avLst/>
          </a:prstGeom>
        </p:spPr>
      </p:pic>
      <p:pic>
        <p:nvPicPr>
          <p:cNvPr id="17" name="Picture Placeholder 16">
            <a:extLst>
              <a:ext uri="{FF2B5EF4-FFF2-40B4-BE49-F238E27FC236}">
                <a16:creationId xmlns:a16="http://schemas.microsoft.com/office/drawing/2014/main" id="{38B0024B-0AD8-4DDB-8486-A9BD3A8E9F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41847" r="1" b="1"/>
          <a:stretch/>
        </p:blipFill>
        <p:spPr>
          <a:xfrm>
            <a:off x="3364167" y="3429000"/>
            <a:ext cx="5779833" cy="3429000"/>
          </a:xfrm>
          <a:prstGeom prst="rect">
            <a:avLst/>
          </a:prstGeom>
        </p:spPr>
      </p:pic>
      <p:sp useBgFill="1">
        <p:nvSpPr>
          <p:cNvPr id="56" name="Freeform: Shape 55">
            <a:extLst>
              <a:ext uri="{FF2B5EF4-FFF2-40B4-BE49-F238E27FC236}">
                <a16:creationId xmlns:a16="http://schemas.microsoft.com/office/drawing/2014/main" id="{23C7736A-5A08-4021-9AB6-390DFF506A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0"/>
            <a:ext cx="6127684" cy="6858000"/>
          </a:xfrm>
          <a:custGeom>
            <a:avLst/>
            <a:gdLst>
              <a:gd name="connsiteX0" fmla="*/ 4738960 w 8170246"/>
              <a:gd name="connsiteY0" fmla="*/ 0 h 6858000"/>
              <a:gd name="connsiteX1" fmla="*/ 4862151 w 8170246"/>
              <a:gd name="connsiteY1" fmla="*/ 0 h 6858000"/>
              <a:gd name="connsiteX2" fmla="*/ 8088169 w 8170246"/>
              <a:gd name="connsiteY2" fmla="*/ 3226735 h 6858000"/>
              <a:gd name="connsiteX3" fmla="*/ 8088169 w 8170246"/>
              <a:gd name="connsiteY3" fmla="*/ 3626507 h 6858000"/>
              <a:gd name="connsiteX4" fmla="*/ 4857393 w 8170246"/>
              <a:gd name="connsiteY4" fmla="*/ 6858000 h 6858000"/>
              <a:gd name="connsiteX5" fmla="*/ 4783581 w 8170246"/>
              <a:gd name="connsiteY5" fmla="*/ 6858000 h 6858000"/>
              <a:gd name="connsiteX6" fmla="*/ 4734202 w 8170246"/>
              <a:gd name="connsiteY6" fmla="*/ 6858000 h 6858000"/>
              <a:gd name="connsiteX7" fmla="*/ 7964978 w 8170246"/>
              <a:gd name="connsiteY7" fmla="*/ 3626507 h 6858000"/>
              <a:gd name="connsiteX8" fmla="*/ 7964978 w 8170246"/>
              <a:gd name="connsiteY8" fmla="*/ 3226735 h 6858000"/>
              <a:gd name="connsiteX9" fmla="*/ 4738960 w 8170246"/>
              <a:gd name="connsiteY9" fmla="*/ 0 h 6858000"/>
              <a:gd name="connsiteX10" fmla="*/ 0 w 8170246"/>
              <a:gd name="connsiteY10" fmla="*/ 0 h 6858000"/>
              <a:gd name="connsiteX11" fmla="*/ 98791 w 8170246"/>
              <a:gd name="connsiteY11" fmla="*/ 0 h 6858000"/>
              <a:gd name="connsiteX12" fmla="*/ 4456718 w 8170246"/>
              <a:gd name="connsiteY12" fmla="*/ 0 h 6858000"/>
              <a:gd name="connsiteX13" fmla="*/ 4603489 w 8170246"/>
              <a:gd name="connsiteY13" fmla="*/ 0 h 6858000"/>
              <a:gd name="connsiteX14" fmla="*/ 7829507 w 8170246"/>
              <a:gd name="connsiteY14" fmla="*/ 3226735 h 6858000"/>
              <a:gd name="connsiteX15" fmla="*/ 7829507 w 8170246"/>
              <a:gd name="connsiteY15" fmla="*/ 3626507 h 6858000"/>
              <a:gd name="connsiteX16" fmla="*/ 4598731 w 8170246"/>
              <a:gd name="connsiteY16" fmla="*/ 6858000 h 6858000"/>
              <a:gd name="connsiteX17" fmla="*/ 4540663 w 8170246"/>
              <a:gd name="connsiteY17" fmla="*/ 6858000 h 6858000"/>
              <a:gd name="connsiteX18" fmla="*/ 133398 w 8170246"/>
              <a:gd name="connsiteY18" fmla="*/ 6858000 h 6858000"/>
              <a:gd name="connsiteX19" fmla="*/ 0 w 8170246"/>
              <a:gd name="connsiteY19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8170246" h="6858000">
                <a:moveTo>
                  <a:pt x="4738960" y="0"/>
                </a:moveTo>
                <a:lnTo>
                  <a:pt x="4862151" y="0"/>
                </a:lnTo>
                <a:cubicBezTo>
                  <a:pt x="4862151" y="0"/>
                  <a:pt x="4862151" y="0"/>
                  <a:pt x="8088169" y="3226735"/>
                </a:cubicBezTo>
                <a:cubicBezTo>
                  <a:pt x="8197606" y="3336196"/>
                  <a:pt x="8197606" y="3517045"/>
                  <a:pt x="8088169" y="3626507"/>
                </a:cubicBezTo>
                <a:cubicBezTo>
                  <a:pt x="8088169" y="3626507"/>
                  <a:pt x="8088169" y="3626507"/>
                  <a:pt x="4857393" y="6858000"/>
                </a:cubicBezTo>
                <a:cubicBezTo>
                  <a:pt x="4857393" y="6858000"/>
                  <a:pt x="4857393" y="6858000"/>
                  <a:pt x="4783581" y="6858000"/>
                </a:cubicBezTo>
                <a:lnTo>
                  <a:pt x="4734202" y="6858000"/>
                </a:lnTo>
                <a:cubicBezTo>
                  <a:pt x="7964978" y="3626507"/>
                  <a:pt x="7964978" y="3626507"/>
                  <a:pt x="7964978" y="3626507"/>
                </a:cubicBezTo>
                <a:cubicBezTo>
                  <a:pt x="8074415" y="3517045"/>
                  <a:pt x="8074415" y="3336196"/>
                  <a:pt x="7964978" y="3226735"/>
                </a:cubicBezTo>
                <a:cubicBezTo>
                  <a:pt x="4738960" y="0"/>
                  <a:pt x="4738960" y="0"/>
                  <a:pt x="4738960" y="0"/>
                </a:cubicBezTo>
                <a:close/>
                <a:moveTo>
                  <a:pt x="0" y="0"/>
                </a:moveTo>
                <a:lnTo>
                  <a:pt x="98791" y="0"/>
                </a:lnTo>
                <a:cubicBezTo>
                  <a:pt x="1075904" y="0"/>
                  <a:pt x="2469401" y="0"/>
                  <a:pt x="4456718" y="0"/>
                </a:cubicBezTo>
                <a:lnTo>
                  <a:pt x="4603489" y="0"/>
                </a:lnTo>
                <a:cubicBezTo>
                  <a:pt x="4603489" y="0"/>
                  <a:pt x="4603489" y="0"/>
                  <a:pt x="7829507" y="3226735"/>
                </a:cubicBezTo>
                <a:cubicBezTo>
                  <a:pt x="7938944" y="3336196"/>
                  <a:pt x="7938944" y="3517045"/>
                  <a:pt x="7829507" y="3626507"/>
                </a:cubicBezTo>
                <a:cubicBezTo>
                  <a:pt x="7829507" y="3626507"/>
                  <a:pt x="7829507" y="3626507"/>
                  <a:pt x="4598731" y="6858000"/>
                </a:cubicBezTo>
                <a:lnTo>
                  <a:pt x="4540663" y="6858000"/>
                </a:lnTo>
                <a:cubicBezTo>
                  <a:pt x="4077749" y="6858000"/>
                  <a:pt x="2938270" y="6858000"/>
                  <a:pt x="133398" y="6858000"/>
                </a:cubicBezTo>
                <a:lnTo>
                  <a:pt x="0" y="6858000"/>
                </a:lnTo>
                <a:close/>
              </a:path>
            </a:pathLst>
          </a:custGeom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 dirty="0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DEF48F30-BEB4-44C7-9F35-3BBB61CF89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643" y="624110"/>
            <a:ext cx="3467967" cy="128089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Belbin theory of teamwork</a:t>
            </a:r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433DF4D3-8A35-461A-ABE0-F56B78A13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716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2B253683-524F-46CF-BFCD-BFF6A7A920A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98859" y="2133600"/>
            <a:ext cx="3469411" cy="3777622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/>
            <a:r>
              <a:rPr lang="en-US" b="1" u="sng">
                <a:solidFill>
                  <a:schemeClr val="tx1">
                    <a:lumMod val="75000"/>
                    <a:lumOff val="25000"/>
                  </a:schemeClr>
                </a:solidFill>
              </a:rPr>
              <a:t>Thought oriented team roles</a:t>
            </a: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- </a:t>
            </a:r>
          </a:p>
          <a:p>
            <a:r>
              <a:rPr lang="en-US" b="1">
                <a:solidFill>
                  <a:schemeClr val="tx1">
                    <a:lumMod val="75000"/>
                    <a:lumOff val="25000"/>
                  </a:schemeClr>
                </a:solidFill>
              </a:rPr>
              <a:t>The monitor evaluator</a:t>
            </a: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- The main role of this individual within a team is to analyse the pros and cons of the ideas shared by team members. </a:t>
            </a:r>
          </a:p>
          <a:p>
            <a:r>
              <a:rPr lang="en-US" b="1">
                <a:solidFill>
                  <a:schemeClr val="tx1">
                    <a:lumMod val="75000"/>
                    <a:lumOff val="25000"/>
                  </a:schemeClr>
                </a:solidFill>
              </a:rPr>
              <a:t>Specialist</a:t>
            </a: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- They are the individuals who are having expertise in the skills which are required for achieving the main goal of the team. </a:t>
            </a:r>
          </a:p>
          <a:p>
            <a:r>
              <a:rPr lang="en-US" b="1">
                <a:solidFill>
                  <a:schemeClr val="tx1">
                    <a:lumMod val="75000"/>
                    <a:lumOff val="25000"/>
                  </a:schemeClr>
                </a:solidFill>
              </a:rPr>
              <a:t>Plant</a:t>
            </a: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- It is the individual who come up with new ideas and approaches for achieving team goal in a better way.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E60433D-E380-4571-991C-16B6CE7A4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186016" y="3190323"/>
            <a:ext cx="584825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</a:pPr>
            <a:fld id="{03DC2DEF-D2FE-4B45-ABA4-9F153FD1C98A}" type="slidenum">
              <a:rPr lang="en-US" sz="1900">
                <a:solidFill>
                  <a:schemeClr val="tx1"/>
                </a:solidFill>
              </a:rPr>
              <a:pPr defTabSz="914400">
                <a:lnSpc>
                  <a:spcPct val="90000"/>
                </a:lnSpc>
                <a:spcAft>
                  <a:spcPts val="600"/>
                </a:spcAft>
              </a:pPr>
              <a:t>8</a:t>
            </a:fld>
            <a:endParaRPr lang="en-US" sz="19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49693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15">
            <a:extLst>
              <a:ext uri="{FF2B5EF4-FFF2-40B4-BE49-F238E27FC236}">
                <a16:creationId xmlns:a16="http://schemas.microsoft.com/office/drawing/2014/main" id="{2C00B059-8249-401E-BECD-DC838B36F9FB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 anchor="ctr">
            <a:normAutofit/>
          </a:bodyPr>
          <a:lstStyle/>
          <a:p>
            <a:r>
              <a:rPr lang="en-US" sz="4000"/>
              <a:t>Continue…</a:t>
            </a:r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ED42596E-DB09-43F7-A053-18CEB2DDE63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2209800"/>
            <a:ext cx="5029200" cy="3886200"/>
          </a:xfrm>
        </p:spPr>
        <p:txBody>
          <a:bodyPr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200" b="1" u="sng"/>
              <a:t>People oriented roles-</a:t>
            </a:r>
            <a:endParaRPr lang="en-US" sz="2200" b="1" u="sng"/>
          </a:p>
          <a:p>
            <a:pPr>
              <a:lnSpc>
                <a:spcPct val="90000"/>
              </a:lnSpc>
            </a:pPr>
            <a:r>
              <a:rPr lang="en-GB" sz="2200" b="1"/>
              <a:t>Coordinator</a:t>
            </a:r>
            <a:r>
              <a:rPr lang="en-GB" sz="2200"/>
              <a:t>- This role is given to the team leader who manage all tasks and people of the team. </a:t>
            </a:r>
          </a:p>
          <a:p>
            <a:pPr>
              <a:lnSpc>
                <a:spcPct val="90000"/>
              </a:lnSpc>
            </a:pPr>
            <a:r>
              <a:rPr lang="en-GB" sz="2200" b="1"/>
              <a:t>Team worker</a:t>
            </a:r>
            <a:r>
              <a:rPr lang="en-GB" sz="2200"/>
              <a:t>- They are the individual who support the team members and make sure that whole team will work together.</a:t>
            </a:r>
          </a:p>
          <a:p>
            <a:pPr>
              <a:lnSpc>
                <a:spcPct val="90000"/>
              </a:lnSpc>
            </a:pPr>
            <a:r>
              <a:rPr lang="en-GB" sz="2200" b="1"/>
              <a:t>Resource investigator</a:t>
            </a:r>
            <a:r>
              <a:rPr lang="en-GB" sz="2200"/>
              <a:t>- This is the team role which help to analyse the requirement of resources and make it fulfil appropriately.</a:t>
            </a:r>
            <a:endParaRPr lang="en-US" sz="2200"/>
          </a:p>
        </p:txBody>
      </p:sp>
      <p:sp>
        <p:nvSpPr>
          <p:cNvPr id="3" name="Slide Number Placeholder 2" hidden="1">
            <a:extLst>
              <a:ext uri="{FF2B5EF4-FFF2-40B4-BE49-F238E27FC236}">
                <a16:creationId xmlns:a16="http://schemas.microsoft.com/office/drawing/2014/main" id="{581E71C2-3FC1-41C1-8255-33A1AC8022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03DC2DEF-D2FE-4B45-ABA4-9F153FD1C98A}" type="slidenum">
              <a:rPr lang="en-US" smtClean="0"/>
              <a:pPr>
                <a:spcAft>
                  <a:spcPts val="600"/>
                </a:spcAft>
              </a:pPr>
              <a:t>9</a:t>
            </a:fld>
            <a:endParaRPr lang="en-US"/>
          </a:p>
        </p:txBody>
      </p:sp>
      <p:pic>
        <p:nvPicPr>
          <p:cNvPr id="4100" name="Picture 4" descr="3 dingen die je nog niet wist over teamwork | Het Nieuwsblad Mobile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11200"/>
                    </a14:imgEffect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897301" y="3962399"/>
            <a:ext cx="2637099" cy="2543365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1039C45-0736-B342-ACA7-8E96AC76EE31}"/>
              </a:ext>
            </a:extLst>
          </p:cNvPr>
          <p:cNvSpPr txBox="1"/>
          <p:nvPr/>
        </p:nvSpPr>
        <p:spPr>
          <a:xfrm>
            <a:off x="3294345" y="1578279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00262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2" name="Group 141">
            <a:extLst>
              <a:ext uri="{FF2B5EF4-FFF2-40B4-BE49-F238E27FC236}">
                <a16:creationId xmlns:a16="http://schemas.microsoft.com/office/drawing/2014/main" id="{166BF9EE-F7AC-4FA5-AC7E-001B3A642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0" y="228600"/>
            <a:ext cx="2138628" cy="6638625"/>
            <a:chOff x="2487613" y="285750"/>
            <a:chExt cx="2428875" cy="5654676"/>
          </a:xfrm>
        </p:grpSpPr>
        <p:sp>
          <p:nvSpPr>
            <p:cNvPr id="143" name="Freeform 11">
              <a:extLst>
                <a:ext uri="{FF2B5EF4-FFF2-40B4-BE49-F238E27FC236}">
                  <a16:creationId xmlns:a16="http://schemas.microsoft.com/office/drawing/2014/main" id="{3B48D182-44E3-4D8B-ACEF-F1A900BE4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4" name="Freeform 12">
              <a:extLst>
                <a:ext uri="{FF2B5EF4-FFF2-40B4-BE49-F238E27FC236}">
                  <a16:creationId xmlns:a16="http://schemas.microsoft.com/office/drawing/2014/main" id="{355A535A-A489-477F-A314-593AA8CAFB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5" name="Freeform 13">
              <a:extLst>
                <a:ext uri="{FF2B5EF4-FFF2-40B4-BE49-F238E27FC236}">
                  <a16:creationId xmlns:a16="http://schemas.microsoft.com/office/drawing/2014/main" id="{954C2D4C-FD83-4EF4-9312-04442ABD6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6" name="Freeform 14">
              <a:extLst>
                <a:ext uri="{FF2B5EF4-FFF2-40B4-BE49-F238E27FC236}">
                  <a16:creationId xmlns:a16="http://schemas.microsoft.com/office/drawing/2014/main" id="{C20701C2-CD9A-4698-BC97-E1085820C2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7" name="Freeform 15">
              <a:extLst>
                <a:ext uri="{FF2B5EF4-FFF2-40B4-BE49-F238E27FC236}">
                  <a16:creationId xmlns:a16="http://schemas.microsoft.com/office/drawing/2014/main" id="{62575C35-466F-42AE-87A1-D691849AB8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8" name="Freeform 16">
              <a:extLst>
                <a:ext uri="{FF2B5EF4-FFF2-40B4-BE49-F238E27FC236}">
                  <a16:creationId xmlns:a16="http://schemas.microsoft.com/office/drawing/2014/main" id="{58236F37-6119-45AC-80A0-CD2C311B50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9" name="Freeform 17">
              <a:extLst>
                <a:ext uri="{FF2B5EF4-FFF2-40B4-BE49-F238E27FC236}">
                  <a16:creationId xmlns:a16="http://schemas.microsoft.com/office/drawing/2014/main" id="{F3FDD799-39FE-4D6F-9A64-2F472B2150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50" name="Freeform 18">
              <a:extLst>
                <a:ext uri="{FF2B5EF4-FFF2-40B4-BE49-F238E27FC236}">
                  <a16:creationId xmlns:a16="http://schemas.microsoft.com/office/drawing/2014/main" id="{9820D241-1D49-442C-A95A-00BC1BF9E2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51" name="Freeform 19">
              <a:extLst>
                <a:ext uri="{FF2B5EF4-FFF2-40B4-BE49-F238E27FC236}">
                  <a16:creationId xmlns:a16="http://schemas.microsoft.com/office/drawing/2014/main" id="{EBC2197C-B383-4866-8ABD-74222400BE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52" name="Freeform 20">
              <a:extLst>
                <a:ext uri="{FF2B5EF4-FFF2-40B4-BE49-F238E27FC236}">
                  <a16:creationId xmlns:a16="http://schemas.microsoft.com/office/drawing/2014/main" id="{404B06AA-FC93-4471-9DE4-56A401E70A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53" name="Freeform 21">
              <a:extLst>
                <a:ext uri="{FF2B5EF4-FFF2-40B4-BE49-F238E27FC236}">
                  <a16:creationId xmlns:a16="http://schemas.microsoft.com/office/drawing/2014/main" id="{E580600C-013F-4FAF-8FB7-4CC0FA80A9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54" name="Freeform 22">
              <a:extLst>
                <a:ext uri="{FF2B5EF4-FFF2-40B4-BE49-F238E27FC236}">
                  <a16:creationId xmlns:a16="http://schemas.microsoft.com/office/drawing/2014/main" id="{9BFCF199-64B2-4AEE-88C4-E954ABF362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56" name="Group 155">
            <a:extLst>
              <a:ext uri="{FF2B5EF4-FFF2-40B4-BE49-F238E27FC236}">
                <a16:creationId xmlns:a16="http://schemas.microsoft.com/office/drawing/2014/main" id="{E312DBA5-56D8-42B2-BA94-28168C2A6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412" y="-786"/>
            <a:ext cx="1767505" cy="6854040"/>
            <a:chOff x="6627813" y="194833"/>
            <a:chExt cx="1952625" cy="5678918"/>
          </a:xfrm>
        </p:grpSpPr>
        <p:sp>
          <p:nvSpPr>
            <p:cNvPr id="157" name="Freeform 27">
              <a:extLst>
                <a:ext uri="{FF2B5EF4-FFF2-40B4-BE49-F238E27FC236}">
                  <a16:creationId xmlns:a16="http://schemas.microsoft.com/office/drawing/2014/main" id="{7AD46C74-3117-46B0-B267-0F61B57CA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8" name="Freeform 28">
              <a:extLst>
                <a:ext uri="{FF2B5EF4-FFF2-40B4-BE49-F238E27FC236}">
                  <a16:creationId xmlns:a16="http://schemas.microsoft.com/office/drawing/2014/main" id="{8C13B810-9664-45D8-8510-D6ED0ADD72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9" name="Freeform 29">
              <a:extLst>
                <a:ext uri="{FF2B5EF4-FFF2-40B4-BE49-F238E27FC236}">
                  <a16:creationId xmlns:a16="http://schemas.microsoft.com/office/drawing/2014/main" id="{10306E52-A922-4458-BCCE-C3C840CC75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0" name="Freeform 30">
              <a:extLst>
                <a:ext uri="{FF2B5EF4-FFF2-40B4-BE49-F238E27FC236}">
                  <a16:creationId xmlns:a16="http://schemas.microsoft.com/office/drawing/2014/main" id="{CB578819-B7E7-4250-932F-52AE2A2A9A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1" name="Freeform 31">
              <a:extLst>
                <a:ext uri="{FF2B5EF4-FFF2-40B4-BE49-F238E27FC236}">
                  <a16:creationId xmlns:a16="http://schemas.microsoft.com/office/drawing/2014/main" id="{454B9C91-B623-424A-B16E-F764F189D3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2" name="Freeform 32">
              <a:extLst>
                <a:ext uri="{FF2B5EF4-FFF2-40B4-BE49-F238E27FC236}">
                  <a16:creationId xmlns:a16="http://schemas.microsoft.com/office/drawing/2014/main" id="{EFD03C4A-8484-41E6-B458-032F1DCA7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3" name="Freeform 33">
              <a:extLst>
                <a:ext uri="{FF2B5EF4-FFF2-40B4-BE49-F238E27FC236}">
                  <a16:creationId xmlns:a16="http://schemas.microsoft.com/office/drawing/2014/main" id="{DDC2F3C3-1D4E-4913-9C5C-F9A65B47E5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4" name="Freeform 34">
              <a:extLst>
                <a:ext uri="{FF2B5EF4-FFF2-40B4-BE49-F238E27FC236}">
                  <a16:creationId xmlns:a16="http://schemas.microsoft.com/office/drawing/2014/main" id="{1E15BCA2-2420-4C53-ADE9-40FBAC2384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5" name="Freeform 35">
              <a:extLst>
                <a:ext uri="{FF2B5EF4-FFF2-40B4-BE49-F238E27FC236}">
                  <a16:creationId xmlns:a16="http://schemas.microsoft.com/office/drawing/2014/main" id="{73D5FBF4-7129-4C51-B603-E3BC334195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6" name="Freeform 36">
              <a:extLst>
                <a:ext uri="{FF2B5EF4-FFF2-40B4-BE49-F238E27FC236}">
                  <a16:creationId xmlns:a16="http://schemas.microsoft.com/office/drawing/2014/main" id="{0165B164-CE2A-494C-88FC-507232B37C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7" name="Freeform 37">
              <a:extLst>
                <a:ext uri="{FF2B5EF4-FFF2-40B4-BE49-F238E27FC236}">
                  <a16:creationId xmlns:a16="http://schemas.microsoft.com/office/drawing/2014/main" id="{87F127E5-B10B-4D18-BCF0-E7C3C7F40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8" name="Freeform 38">
              <a:extLst>
                <a:ext uri="{FF2B5EF4-FFF2-40B4-BE49-F238E27FC236}">
                  <a16:creationId xmlns:a16="http://schemas.microsoft.com/office/drawing/2014/main" id="{FC692D59-F28D-4E42-B435-225F2C6CFA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170" name="Rectangle 169">
            <a:extLst>
              <a:ext uri="{FF2B5EF4-FFF2-40B4-BE49-F238E27FC236}">
                <a16:creationId xmlns:a16="http://schemas.microsoft.com/office/drawing/2014/main" id="{1996130F-9AB5-4DE9-8574-3AF891C5C1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716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2" name="Freeform 11">
            <a:extLst>
              <a:ext uri="{FF2B5EF4-FFF2-40B4-BE49-F238E27FC236}">
                <a16:creationId xmlns:a16="http://schemas.microsoft.com/office/drawing/2014/main" id="{7326F4E6-9131-42DA-97B2-0BA8D1E258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3141" y="714375"/>
            <a:ext cx="1191394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174" name="Rectangle 173">
            <a:extLst>
              <a:ext uri="{FF2B5EF4-FFF2-40B4-BE49-F238E27FC236}">
                <a16:creationId xmlns:a16="http://schemas.microsoft.com/office/drawing/2014/main" id="{1EDD21E1-BAF0-4314-AB31-82ECB8AC9E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9144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Title 15">
            <a:extLst>
              <a:ext uri="{FF2B5EF4-FFF2-40B4-BE49-F238E27FC236}">
                <a16:creationId xmlns:a16="http://schemas.microsoft.com/office/drawing/2014/main" id="{2C00B059-8249-401E-BECD-DC838B36F9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918" y="645106"/>
            <a:ext cx="3841989" cy="125989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Continue…</a:t>
            </a:r>
          </a:p>
        </p:txBody>
      </p:sp>
      <p:sp>
        <p:nvSpPr>
          <p:cNvPr id="176" name="Rectangle 175">
            <a:extLst>
              <a:ext uri="{FF2B5EF4-FFF2-40B4-BE49-F238E27FC236}">
                <a16:creationId xmlns:a16="http://schemas.microsoft.com/office/drawing/2014/main" id="{FDC8619C-F25D-468E-95FA-2A2151D7DD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716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ED42596E-DB09-43F7-A053-18CEB2DDE639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86918" y="2133600"/>
            <a:ext cx="3841989" cy="3759253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lnSpc>
                <a:spcPct val="90000"/>
              </a:lnSpc>
            </a:pPr>
            <a:r>
              <a:rPr lang="en-US" b="1" u="sng">
                <a:solidFill>
                  <a:schemeClr val="tx1">
                    <a:lumMod val="75000"/>
                    <a:lumOff val="25000"/>
                  </a:schemeClr>
                </a:solidFill>
              </a:rPr>
              <a:t>Action oriented roles-</a:t>
            </a:r>
            <a:endParaRPr lang="en-US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</a:pPr>
            <a:r>
              <a:rPr lang="en-US" b="1">
                <a:solidFill>
                  <a:schemeClr val="tx1">
                    <a:lumMod val="75000"/>
                    <a:lumOff val="25000"/>
                  </a:schemeClr>
                </a:solidFill>
              </a:rPr>
              <a:t>Shaper</a:t>
            </a: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- They are the individuals who help the team to mitigate the issues and achieve the team goal effectively.</a:t>
            </a:r>
          </a:p>
          <a:p>
            <a:pPr>
              <a:lnSpc>
                <a:spcPct val="90000"/>
              </a:lnSpc>
            </a:pPr>
            <a:r>
              <a:rPr lang="en-US" b="1">
                <a:solidFill>
                  <a:schemeClr val="tx1">
                    <a:lumMod val="75000"/>
                    <a:lumOff val="25000"/>
                  </a:schemeClr>
                </a:solidFill>
              </a:rPr>
              <a:t>Implementer</a:t>
            </a: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- They are the people who get things done. </a:t>
            </a:r>
          </a:p>
          <a:p>
            <a:pPr>
              <a:lnSpc>
                <a:spcPct val="90000"/>
              </a:lnSpc>
            </a:pPr>
            <a:r>
              <a:rPr lang="en-US" b="1">
                <a:solidFill>
                  <a:schemeClr val="tx1">
                    <a:lumMod val="75000"/>
                    <a:lumOff val="25000"/>
                  </a:schemeClr>
                </a:solidFill>
              </a:rPr>
              <a:t>Completer and finisher</a:t>
            </a: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- They are the individuals who see that projects should be completed thoroughly. </a:t>
            </a:r>
          </a:p>
        </p:txBody>
      </p:sp>
      <p:sp>
        <p:nvSpPr>
          <p:cNvPr id="178" name="Freeform 12">
            <a:extLst>
              <a:ext uri="{FF2B5EF4-FFF2-40B4-BE49-F238E27FC236}">
                <a16:creationId xmlns:a16="http://schemas.microsoft.com/office/drawing/2014/main" id="{7D9439D6-DEAD-4CEB-A61B-BE3D64D1B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061223"/>
            <a:ext cx="778526" cy="506277"/>
          </a:xfrm>
          <a:custGeom>
            <a:avLst/>
            <a:gdLst>
              <a:gd name="connsiteX0" fmla="*/ 0 w 1038036"/>
              <a:gd name="connsiteY0" fmla="*/ 0 h 506277"/>
              <a:gd name="connsiteX1" fmla="*/ 182880 w 1038036"/>
              <a:gd name="connsiteY1" fmla="*/ 0 h 506277"/>
              <a:gd name="connsiteX2" fmla="*/ 291705 w 1038036"/>
              <a:gd name="connsiteY2" fmla="*/ 0 h 506277"/>
              <a:gd name="connsiteX3" fmla="*/ 291705 w 1038036"/>
              <a:gd name="connsiteY3" fmla="*/ 151 h 506277"/>
              <a:gd name="connsiteX4" fmla="*/ 692049 w 1038036"/>
              <a:gd name="connsiteY4" fmla="*/ 705 h 506277"/>
              <a:gd name="connsiteX5" fmla="*/ 782744 w 1038036"/>
              <a:gd name="connsiteY5" fmla="*/ 705 h 506277"/>
              <a:gd name="connsiteX6" fmla="*/ 797001 w 1038036"/>
              <a:gd name="connsiteY6" fmla="*/ 5473 h 506277"/>
              <a:gd name="connsiteX7" fmla="*/ 801982 w 1038036"/>
              <a:gd name="connsiteY7" fmla="*/ 10242 h 506277"/>
              <a:gd name="connsiteX8" fmla="*/ 1030951 w 1038036"/>
              <a:gd name="connsiteY8" fmla="*/ 239185 h 506277"/>
              <a:gd name="connsiteX9" fmla="*/ 1030951 w 1038036"/>
              <a:gd name="connsiteY9" fmla="*/ 267797 h 506277"/>
              <a:gd name="connsiteX10" fmla="*/ 801982 w 1038036"/>
              <a:gd name="connsiteY10" fmla="*/ 496740 h 506277"/>
              <a:gd name="connsiteX11" fmla="*/ 797001 w 1038036"/>
              <a:gd name="connsiteY11" fmla="*/ 501508 h 506277"/>
              <a:gd name="connsiteX12" fmla="*/ 782744 w 1038036"/>
              <a:gd name="connsiteY12" fmla="*/ 506277 h 506277"/>
              <a:gd name="connsiteX13" fmla="*/ 692049 w 1038036"/>
              <a:gd name="connsiteY13" fmla="*/ 506277 h 506277"/>
              <a:gd name="connsiteX14" fmla="*/ 291705 w 1038036"/>
              <a:gd name="connsiteY14" fmla="*/ 505140 h 506277"/>
              <a:gd name="connsiteX15" fmla="*/ 291705 w 1038036"/>
              <a:gd name="connsiteY15" fmla="*/ 506277 h 506277"/>
              <a:gd name="connsiteX16" fmla="*/ 0 w 1038036"/>
              <a:gd name="connsiteY16" fmla="*/ 506277 h 5062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038036" h="506277">
                <a:moveTo>
                  <a:pt x="0" y="0"/>
                </a:moveTo>
                <a:lnTo>
                  <a:pt x="182880" y="0"/>
                </a:lnTo>
                <a:lnTo>
                  <a:pt x="291705" y="0"/>
                </a:lnTo>
                <a:lnTo>
                  <a:pt x="291705" y="151"/>
                </a:lnTo>
                <a:lnTo>
                  <a:pt x="692049" y="705"/>
                </a:lnTo>
                <a:lnTo>
                  <a:pt x="782744" y="705"/>
                </a:lnTo>
                <a:cubicBezTo>
                  <a:pt x="787553" y="705"/>
                  <a:pt x="792363" y="5473"/>
                  <a:pt x="797001" y="5473"/>
                </a:cubicBezTo>
                <a:cubicBezTo>
                  <a:pt x="797001" y="10242"/>
                  <a:pt x="801982" y="10242"/>
                  <a:pt x="801982" y="10242"/>
                </a:cubicBezTo>
                <a:lnTo>
                  <a:pt x="1030951" y="239185"/>
                </a:lnTo>
                <a:cubicBezTo>
                  <a:pt x="1040398" y="248722"/>
                  <a:pt x="1040398" y="258259"/>
                  <a:pt x="1030951" y="267797"/>
                </a:cubicBezTo>
                <a:lnTo>
                  <a:pt x="801982" y="496740"/>
                </a:lnTo>
                <a:cubicBezTo>
                  <a:pt x="800436" y="498363"/>
                  <a:pt x="798547" y="499885"/>
                  <a:pt x="797001" y="501508"/>
                </a:cubicBezTo>
                <a:cubicBezTo>
                  <a:pt x="792363" y="506277"/>
                  <a:pt x="787553" y="506277"/>
                  <a:pt x="782744" y="506277"/>
                </a:cubicBezTo>
                <a:lnTo>
                  <a:pt x="692049" y="506277"/>
                </a:lnTo>
                <a:lnTo>
                  <a:pt x="291705" y="505140"/>
                </a:lnTo>
                <a:lnTo>
                  <a:pt x="291705" y="506277"/>
                </a:lnTo>
                <a:lnTo>
                  <a:pt x="0" y="506277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81E71C2-3FC1-41C1-8255-33A1AC8022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135" y="6133610"/>
            <a:ext cx="584825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</a:pPr>
            <a:fld id="{03DC2DEF-D2FE-4B45-ABA4-9F153FD1C98A}" type="slidenum">
              <a:rPr lang="en-US" sz="1900" smtClean="0"/>
              <a:pPr defTabSz="914400">
                <a:lnSpc>
                  <a:spcPct val="90000"/>
                </a:lnSpc>
                <a:spcAft>
                  <a:spcPts val="600"/>
                </a:spcAft>
              </a:pPr>
              <a:t>10</a:t>
            </a:fld>
            <a:endParaRPr lang="en-US" sz="1900"/>
          </a:p>
        </p:txBody>
      </p:sp>
      <p:pic>
        <p:nvPicPr>
          <p:cNvPr id="4" name="Picture 3" descr="A person holding a sign&#10;&#10;Description automatically generated">
            <a:extLst>
              <a:ext uri="{FF2B5EF4-FFF2-40B4-BE49-F238E27FC236}">
                <a16:creationId xmlns:a16="http://schemas.microsoft.com/office/drawing/2014/main" id="{D95372E4-7D58-9B45-BB67-D842795F206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815093" y="2133600"/>
            <a:ext cx="3841989" cy="34476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51239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99D838-D404-316B-BF8E-87319392F9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2600" y="619101"/>
            <a:ext cx="6762750" cy="113349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4000" kern="1200"/>
              <a:t>Identifying Conflicts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A3458406-3D65-E371-A384-5301A73C181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50985978"/>
              </p:ext>
            </p:extLst>
          </p:nvPr>
        </p:nvGraphicFramePr>
        <p:xfrm>
          <a:off x="628650" y="1828800"/>
          <a:ext cx="78867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452313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2CA242-8F9C-72EC-A94F-83309DA905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5751" y="624110"/>
            <a:ext cx="3102795" cy="128089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 b="1"/>
              <a:t>Conflict Management model</a:t>
            </a:r>
          </a:p>
        </p:txBody>
      </p:sp>
      <p:sp>
        <p:nvSpPr>
          <p:cNvPr id="47" name="Content Placeholder 23">
            <a:extLst>
              <a:ext uri="{FF2B5EF4-FFF2-40B4-BE49-F238E27FC236}">
                <a16:creationId xmlns:a16="http://schemas.microsoft.com/office/drawing/2014/main" id="{B0CA7311-7DB0-6622-93D0-85184FFA51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2967" y="2133600"/>
            <a:ext cx="3105579" cy="3777622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000000"/>
                </a:solidFill>
              </a:rPr>
              <a:t>Management conflict are </a:t>
            </a:r>
          </a:p>
          <a:p>
            <a:pPr>
              <a:buClr>
                <a:srgbClr val="1287C3"/>
              </a:buClr>
            </a:pPr>
            <a:r>
              <a:rPr lang="en-US">
                <a:solidFill>
                  <a:srgbClr val="000000"/>
                </a:solidFill>
              </a:rPr>
              <a:t>- asertive and non- asertive</a:t>
            </a:r>
          </a:p>
          <a:p>
            <a:pPr>
              <a:buClr>
                <a:srgbClr val="1287C3"/>
              </a:buClr>
            </a:pPr>
            <a:r>
              <a:rPr lang="en-US">
                <a:solidFill>
                  <a:srgbClr val="000000"/>
                </a:solidFill>
              </a:rPr>
              <a:t>- cooperative and non cooperative</a:t>
            </a:r>
          </a:p>
        </p:txBody>
      </p:sp>
      <p:pic>
        <p:nvPicPr>
          <p:cNvPr id="6" name="Picture 6" descr="Diagram&#10;&#10;Description automatically generated">
            <a:extLst>
              <a:ext uri="{FF2B5EF4-FFF2-40B4-BE49-F238E27FC236}">
                <a16:creationId xmlns:a16="http://schemas.microsoft.com/office/drawing/2014/main" id="{F9188B44-8BFA-761E-F32B-B000BDBCB4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8937" y="1546606"/>
            <a:ext cx="4088720" cy="34447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91339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1">
            <a:extLst>
              <a:ext uri="{FF2B5EF4-FFF2-40B4-BE49-F238E27FC236}">
                <a16:creationId xmlns:a16="http://schemas.microsoft.com/office/drawing/2014/main" id="{3F4C104D-5F30-4811-9376-566B26E471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9144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4C929D-3AB2-B68A-6173-843D9990F4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4320" y="4748"/>
            <a:ext cx="5745480" cy="1933764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/>
              <a:t>Conflict management style at workplace scheme</a:t>
            </a:r>
            <a:br>
              <a:rPr lang="en-GB"/>
            </a:br>
            <a:endParaRPr lang="en-GB"/>
          </a:p>
        </p:txBody>
      </p:sp>
      <p:sp>
        <p:nvSpPr>
          <p:cNvPr id="39" name="Rectangle 33">
            <a:extLst>
              <a:ext uri="{FF2B5EF4-FFF2-40B4-BE49-F238E27FC236}">
                <a16:creationId xmlns:a16="http://schemas.microsoft.com/office/drawing/2014/main" id="{0815E34B-5D02-4E01-A936-E8E1C0AB6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716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Content Placeholder 7">
            <a:extLst>
              <a:ext uri="{FF2B5EF4-FFF2-40B4-BE49-F238E27FC236}">
                <a16:creationId xmlns:a16="http://schemas.microsoft.com/office/drawing/2014/main" id="{7386D2D4-F7CA-D27C-BAAD-411F7E7B1E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6918" y="2133600"/>
            <a:ext cx="2737709" cy="3759253"/>
          </a:xfrm>
        </p:spPr>
        <p:txBody>
          <a:bodyPr>
            <a:normAutofit/>
          </a:bodyPr>
          <a:lstStyle/>
          <a:p>
            <a:r>
              <a:rPr lang="en-US"/>
              <a:t>Conflicting style </a:t>
            </a:r>
          </a:p>
          <a:p>
            <a:pPr>
              <a:buClr>
                <a:srgbClr val="1287C3"/>
              </a:buClr>
            </a:pPr>
            <a:r>
              <a:rPr lang="en-US"/>
              <a:t>Description</a:t>
            </a:r>
          </a:p>
          <a:p>
            <a:pPr>
              <a:buClr>
                <a:srgbClr val="1287C3"/>
              </a:buClr>
            </a:pPr>
            <a:r>
              <a:rPr lang="en-US"/>
              <a:t>Importance of issue</a:t>
            </a:r>
          </a:p>
          <a:p>
            <a:pPr>
              <a:buClr>
                <a:srgbClr val="1287C3"/>
              </a:buClr>
            </a:pPr>
            <a:r>
              <a:rPr lang="en-US"/>
              <a:t>Trust between both parties</a:t>
            </a:r>
          </a:p>
          <a:p>
            <a:pPr>
              <a:buClr>
                <a:srgbClr val="1287C3"/>
              </a:buClr>
            </a:pPr>
            <a:r>
              <a:rPr lang="en-US"/>
              <a:t>Limitations</a:t>
            </a:r>
          </a:p>
          <a:p>
            <a:pPr marL="0" indent="0">
              <a:buClr>
                <a:srgbClr val="1287C3"/>
              </a:buClr>
              <a:buNone/>
            </a:pPr>
            <a:r>
              <a:rPr lang="en-US"/>
              <a:t>On the end of this slide I will show you how to manage conflict at work place</a:t>
            </a:r>
          </a:p>
          <a:p>
            <a:pPr marL="0" indent="0">
              <a:buNone/>
            </a:pPr>
            <a:endParaRPr lang="en-US"/>
          </a:p>
        </p:txBody>
      </p:sp>
      <p:pic>
        <p:nvPicPr>
          <p:cNvPr id="4" name="Picture 4" descr="Table&#10;&#10;Description automatically generated">
            <a:extLst>
              <a:ext uri="{FF2B5EF4-FFF2-40B4-BE49-F238E27FC236}">
                <a16:creationId xmlns:a16="http://schemas.microsoft.com/office/drawing/2014/main" id="{7D580F08-2909-8CAB-A8B0-957B2EE13C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4385" y="2562092"/>
            <a:ext cx="5215183" cy="2933540"/>
          </a:xfrm>
          <a:prstGeom prst="rect">
            <a:avLst/>
          </a:prstGeom>
        </p:spPr>
      </p:pic>
      <p:sp>
        <p:nvSpPr>
          <p:cNvPr id="40" name="Freeform 11">
            <a:extLst>
              <a:ext uri="{FF2B5EF4-FFF2-40B4-BE49-F238E27FC236}">
                <a16:creationId xmlns:a16="http://schemas.microsoft.com/office/drawing/2014/main" id="{7DE3414B-B032-4710-A468-D3285E38C5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061223"/>
            <a:ext cx="778526" cy="506277"/>
          </a:xfrm>
          <a:custGeom>
            <a:avLst/>
            <a:gdLst>
              <a:gd name="connsiteX0" fmla="*/ 0 w 1038036"/>
              <a:gd name="connsiteY0" fmla="*/ 0 h 506277"/>
              <a:gd name="connsiteX1" fmla="*/ 182880 w 1038036"/>
              <a:gd name="connsiteY1" fmla="*/ 0 h 506277"/>
              <a:gd name="connsiteX2" fmla="*/ 291705 w 1038036"/>
              <a:gd name="connsiteY2" fmla="*/ 0 h 506277"/>
              <a:gd name="connsiteX3" fmla="*/ 291705 w 1038036"/>
              <a:gd name="connsiteY3" fmla="*/ 151 h 506277"/>
              <a:gd name="connsiteX4" fmla="*/ 692049 w 1038036"/>
              <a:gd name="connsiteY4" fmla="*/ 705 h 506277"/>
              <a:gd name="connsiteX5" fmla="*/ 782744 w 1038036"/>
              <a:gd name="connsiteY5" fmla="*/ 705 h 506277"/>
              <a:gd name="connsiteX6" fmla="*/ 797001 w 1038036"/>
              <a:gd name="connsiteY6" fmla="*/ 5473 h 506277"/>
              <a:gd name="connsiteX7" fmla="*/ 801982 w 1038036"/>
              <a:gd name="connsiteY7" fmla="*/ 10242 h 506277"/>
              <a:gd name="connsiteX8" fmla="*/ 1030951 w 1038036"/>
              <a:gd name="connsiteY8" fmla="*/ 239185 h 506277"/>
              <a:gd name="connsiteX9" fmla="*/ 1030951 w 1038036"/>
              <a:gd name="connsiteY9" fmla="*/ 267797 h 506277"/>
              <a:gd name="connsiteX10" fmla="*/ 801982 w 1038036"/>
              <a:gd name="connsiteY10" fmla="*/ 496740 h 506277"/>
              <a:gd name="connsiteX11" fmla="*/ 797001 w 1038036"/>
              <a:gd name="connsiteY11" fmla="*/ 501508 h 506277"/>
              <a:gd name="connsiteX12" fmla="*/ 782744 w 1038036"/>
              <a:gd name="connsiteY12" fmla="*/ 506277 h 506277"/>
              <a:gd name="connsiteX13" fmla="*/ 692049 w 1038036"/>
              <a:gd name="connsiteY13" fmla="*/ 506277 h 506277"/>
              <a:gd name="connsiteX14" fmla="*/ 291705 w 1038036"/>
              <a:gd name="connsiteY14" fmla="*/ 505140 h 506277"/>
              <a:gd name="connsiteX15" fmla="*/ 291705 w 1038036"/>
              <a:gd name="connsiteY15" fmla="*/ 506277 h 506277"/>
              <a:gd name="connsiteX16" fmla="*/ 0 w 1038036"/>
              <a:gd name="connsiteY16" fmla="*/ 506277 h 5062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038036" h="506277">
                <a:moveTo>
                  <a:pt x="0" y="0"/>
                </a:moveTo>
                <a:lnTo>
                  <a:pt x="182880" y="0"/>
                </a:lnTo>
                <a:lnTo>
                  <a:pt x="291705" y="0"/>
                </a:lnTo>
                <a:lnTo>
                  <a:pt x="291705" y="151"/>
                </a:lnTo>
                <a:lnTo>
                  <a:pt x="692049" y="705"/>
                </a:lnTo>
                <a:lnTo>
                  <a:pt x="782744" y="705"/>
                </a:lnTo>
                <a:cubicBezTo>
                  <a:pt x="787553" y="705"/>
                  <a:pt x="792363" y="5473"/>
                  <a:pt x="797001" y="5473"/>
                </a:cubicBezTo>
                <a:cubicBezTo>
                  <a:pt x="797001" y="10242"/>
                  <a:pt x="801982" y="10242"/>
                  <a:pt x="801982" y="10242"/>
                </a:cubicBezTo>
                <a:lnTo>
                  <a:pt x="1030951" y="239185"/>
                </a:lnTo>
                <a:cubicBezTo>
                  <a:pt x="1040398" y="248722"/>
                  <a:pt x="1040398" y="258259"/>
                  <a:pt x="1030951" y="267797"/>
                </a:cubicBezTo>
                <a:lnTo>
                  <a:pt x="801982" y="496740"/>
                </a:lnTo>
                <a:cubicBezTo>
                  <a:pt x="800436" y="498363"/>
                  <a:pt x="798547" y="499885"/>
                  <a:pt x="797001" y="501508"/>
                </a:cubicBezTo>
                <a:cubicBezTo>
                  <a:pt x="792363" y="506277"/>
                  <a:pt x="787553" y="506277"/>
                  <a:pt x="782744" y="506277"/>
                </a:cubicBezTo>
                <a:lnTo>
                  <a:pt x="692049" y="506277"/>
                </a:lnTo>
                <a:lnTo>
                  <a:pt x="291705" y="505140"/>
                </a:lnTo>
                <a:lnTo>
                  <a:pt x="291705" y="506277"/>
                </a:lnTo>
                <a:lnTo>
                  <a:pt x="0" y="506277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020741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0">
            <a:extLst>
              <a:ext uri="{FF2B5EF4-FFF2-40B4-BE49-F238E27FC236}">
                <a16:creationId xmlns:a16="http://schemas.microsoft.com/office/drawing/2014/main" id="{F966DD2F-FBF5-41CE-A3F4-565352D95D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350B86-725B-C341-A7BD-6E057B6CCE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6172" y="624110"/>
            <a:ext cx="7284749" cy="1280890"/>
          </a:xfrm>
        </p:spPr>
        <p:txBody>
          <a:bodyPr>
            <a:normAutofit/>
          </a:bodyPr>
          <a:lstStyle/>
          <a:p>
            <a:r>
              <a:rPr lang="en-US"/>
              <a:t>What is successful Team?</a:t>
            </a:r>
          </a:p>
        </p:txBody>
      </p:sp>
      <p:sp>
        <p:nvSpPr>
          <p:cNvPr id="18" name="Rectangle 12">
            <a:extLst>
              <a:ext uri="{FF2B5EF4-FFF2-40B4-BE49-F238E27FC236}">
                <a16:creationId xmlns:a16="http://schemas.microsoft.com/office/drawing/2014/main" id="{F46FCE2B-F2D2-466E-B0AA-8E341DB498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716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Freeform 11">
            <a:extLst>
              <a:ext uri="{FF2B5EF4-FFF2-40B4-BE49-F238E27FC236}">
                <a16:creationId xmlns:a16="http://schemas.microsoft.com/office/drawing/2014/main" id="{2BD31C98-199A-4722-A1A5-4393A43E7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3141" y="714375"/>
            <a:ext cx="1191394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E2C5366F-4BA0-AC15-2679-15F426AE3E0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4285772"/>
              </p:ext>
            </p:extLst>
          </p:nvPr>
        </p:nvGraphicFramePr>
        <p:xfrm>
          <a:off x="1346172" y="2222983"/>
          <a:ext cx="6740553" cy="36539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0768654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5" name="Group 54">
            <a:extLst>
              <a:ext uri="{FF2B5EF4-FFF2-40B4-BE49-F238E27FC236}">
                <a16:creationId xmlns:a16="http://schemas.microsoft.com/office/drawing/2014/main" id="{166BF9EE-F7AC-4FA5-AC7E-001B3A642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0" y="228600"/>
            <a:ext cx="2138628" cy="6638625"/>
            <a:chOff x="2487613" y="285750"/>
            <a:chExt cx="2428875" cy="5654676"/>
          </a:xfrm>
        </p:grpSpPr>
        <p:sp>
          <p:nvSpPr>
            <p:cNvPr id="56" name="Freeform 11">
              <a:extLst>
                <a:ext uri="{FF2B5EF4-FFF2-40B4-BE49-F238E27FC236}">
                  <a16:creationId xmlns:a16="http://schemas.microsoft.com/office/drawing/2014/main" id="{3B48D182-44E3-4D8B-ACEF-F1A900BE4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7" name="Freeform 12">
              <a:extLst>
                <a:ext uri="{FF2B5EF4-FFF2-40B4-BE49-F238E27FC236}">
                  <a16:creationId xmlns:a16="http://schemas.microsoft.com/office/drawing/2014/main" id="{355A535A-A489-477F-A314-593AA8CAFB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8" name="Freeform 13">
              <a:extLst>
                <a:ext uri="{FF2B5EF4-FFF2-40B4-BE49-F238E27FC236}">
                  <a16:creationId xmlns:a16="http://schemas.microsoft.com/office/drawing/2014/main" id="{954C2D4C-FD83-4EF4-9312-04442ABD6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9" name="Freeform 14">
              <a:extLst>
                <a:ext uri="{FF2B5EF4-FFF2-40B4-BE49-F238E27FC236}">
                  <a16:creationId xmlns:a16="http://schemas.microsoft.com/office/drawing/2014/main" id="{C20701C2-CD9A-4698-BC97-E1085820C2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60" name="Freeform 15">
              <a:extLst>
                <a:ext uri="{FF2B5EF4-FFF2-40B4-BE49-F238E27FC236}">
                  <a16:creationId xmlns:a16="http://schemas.microsoft.com/office/drawing/2014/main" id="{62575C35-466F-42AE-87A1-D691849AB8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61" name="Freeform 16">
              <a:extLst>
                <a:ext uri="{FF2B5EF4-FFF2-40B4-BE49-F238E27FC236}">
                  <a16:creationId xmlns:a16="http://schemas.microsoft.com/office/drawing/2014/main" id="{58236F37-6119-45AC-80A0-CD2C311B50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62" name="Freeform 17">
              <a:extLst>
                <a:ext uri="{FF2B5EF4-FFF2-40B4-BE49-F238E27FC236}">
                  <a16:creationId xmlns:a16="http://schemas.microsoft.com/office/drawing/2014/main" id="{F3FDD799-39FE-4D6F-9A64-2F472B2150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63" name="Freeform 18">
              <a:extLst>
                <a:ext uri="{FF2B5EF4-FFF2-40B4-BE49-F238E27FC236}">
                  <a16:creationId xmlns:a16="http://schemas.microsoft.com/office/drawing/2014/main" id="{9820D241-1D49-442C-A95A-00BC1BF9E2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64" name="Freeform 19">
              <a:extLst>
                <a:ext uri="{FF2B5EF4-FFF2-40B4-BE49-F238E27FC236}">
                  <a16:creationId xmlns:a16="http://schemas.microsoft.com/office/drawing/2014/main" id="{EBC2197C-B383-4866-8ABD-74222400BE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65" name="Freeform 20">
              <a:extLst>
                <a:ext uri="{FF2B5EF4-FFF2-40B4-BE49-F238E27FC236}">
                  <a16:creationId xmlns:a16="http://schemas.microsoft.com/office/drawing/2014/main" id="{404B06AA-FC93-4471-9DE4-56A401E70A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66" name="Freeform 21">
              <a:extLst>
                <a:ext uri="{FF2B5EF4-FFF2-40B4-BE49-F238E27FC236}">
                  <a16:creationId xmlns:a16="http://schemas.microsoft.com/office/drawing/2014/main" id="{E580600C-013F-4FAF-8FB7-4CC0FA80A9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67" name="Freeform 22">
              <a:extLst>
                <a:ext uri="{FF2B5EF4-FFF2-40B4-BE49-F238E27FC236}">
                  <a16:creationId xmlns:a16="http://schemas.microsoft.com/office/drawing/2014/main" id="{9BFCF199-64B2-4AEE-88C4-E954ABF362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69" name="Group 68">
            <a:extLst>
              <a:ext uri="{FF2B5EF4-FFF2-40B4-BE49-F238E27FC236}">
                <a16:creationId xmlns:a16="http://schemas.microsoft.com/office/drawing/2014/main" id="{E312DBA5-56D8-42B2-BA94-28168C2A6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412" y="-786"/>
            <a:ext cx="1767505" cy="6854040"/>
            <a:chOff x="6627813" y="194833"/>
            <a:chExt cx="1952625" cy="5678918"/>
          </a:xfrm>
        </p:grpSpPr>
        <p:sp>
          <p:nvSpPr>
            <p:cNvPr id="70" name="Freeform 27">
              <a:extLst>
                <a:ext uri="{FF2B5EF4-FFF2-40B4-BE49-F238E27FC236}">
                  <a16:creationId xmlns:a16="http://schemas.microsoft.com/office/drawing/2014/main" id="{7AD46C74-3117-46B0-B267-0F61B57CA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1" name="Freeform 28">
              <a:extLst>
                <a:ext uri="{FF2B5EF4-FFF2-40B4-BE49-F238E27FC236}">
                  <a16:creationId xmlns:a16="http://schemas.microsoft.com/office/drawing/2014/main" id="{8C13B810-9664-45D8-8510-D6ED0ADD72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2" name="Freeform 29">
              <a:extLst>
                <a:ext uri="{FF2B5EF4-FFF2-40B4-BE49-F238E27FC236}">
                  <a16:creationId xmlns:a16="http://schemas.microsoft.com/office/drawing/2014/main" id="{10306E52-A922-4458-BCCE-C3C840CC75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3" name="Freeform 30">
              <a:extLst>
                <a:ext uri="{FF2B5EF4-FFF2-40B4-BE49-F238E27FC236}">
                  <a16:creationId xmlns:a16="http://schemas.microsoft.com/office/drawing/2014/main" id="{CB578819-B7E7-4250-932F-52AE2A2A9A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4" name="Freeform 31">
              <a:extLst>
                <a:ext uri="{FF2B5EF4-FFF2-40B4-BE49-F238E27FC236}">
                  <a16:creationId xmlns:a16="http://schemas.microsoft.com/office/drawing/2014/main" id="{454B9C91-B623-424A-B16E-F764F189D3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5" name="Freeform 32">
              <a:extLst>
                <a:ext uri="{FF2B5EF4-FFF2-40B4-BE49-F238E27FC236}">
                  <a16:creationId xmlns:a16="http://schemas.microsoft.com/office/drawing/2014/main" id="{EFD03C4A-8484-41E6-B458-032F1DCA7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6" name="Freeform 33">
              <a:extLst>
                <a:ext uri="{FF2B5EF4-FFF2-40B4-BE49-F238E27FC236}">
                  <a16:creationId xmlns:a16="http://schemas.microsoft.com/office/drawing/2014/main" id="{DDC2F3C3-1D4E-4913-9C5C-F9A65B47E5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7" name="Freeform 34">
              <a:extLst>
                <a:ext uri="{FF2B5EF4-FFF2-40B4-BE49-F238E27FC236}">
                  <a16:creationId xmlns:a16="http://schemas.microsoft.com/office/drawing/2014/main" id="{1E15BCA2-2420-4C53-ADE9-40FBAC2384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8" name="Freeform 35">
              <a:extLst>
                <a:ext uri="{FF2B5EF4-FFF2-40B4-BE49-F238E27FC236}">
                  <a16:creationId xmlns:a16="http://schemas.microsoft.com/office/drawing/2014/main" id="{73D5FBF4-7129-4C51-B603-E3BC334195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9" name="Freeform 36">
              <a:extLst>
                <a:ext uri="{FF2B5EF4-FFF2-40B4-BE49-F238E27FC236}">
                  <a16:creationId xmlns:a16="http://schemas.microsoft.com/office/drawing/2014/main" id="{0165B164-CE2A-494C-88FC-507232B37C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80" name="Freeform 37">
              <a:extLst>
                <a:ext uri="{FF2B5EF4-FFF2-40B4-BE49-F238E27FC236}">
                  <a16:creationId xmlns:a16="http://schemas.microsoft.com/office/drawing/2014/main" id="{87F127E5-B10B-4D18-BCF0-E7C3C7F40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81" name="Freeform 38">
              <a:extLst>
                <a:ext uri="{FF2B5EF4-FFF2-40B4-BE49-F238E27FC236}">
                  <a16:creationId xmlns:a16="http://schemas.microsoft.com/office/drawing/2014/main" id="{FC692D59-F28D-4E42-B435-225F2C6CFA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83" name="Rectangle 82">
            <a:extLst>
              <a:ext uri="{FF2B5EF4-FFF2-40B4-BE49-F238E27FC236}">
                <a16:creationId xmlns:a16="http://schemas.microsoft.com/office/drawing/2014/main" id="{1996130F-9AB5-4DE9-8574-3AF891C5C1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716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5" name="Freeform 6">
            <a:extLst>
              <a:ext uri="{FF2B5EF4-FFF2-40B4-BE49-F238E27FC236}">
                <a16:creationId xmlns:a16="http://schemas.microsoft.com/office/drawing/2014/main" id="{3623DEAC-F39C-45D6-86DC-1033F64295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308489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87" name="Rectangle 86">
            <a:extLst>
              <a:ext uri="{FF2B5EF4-FFF2-40B4-BE49-F238E27FC236}">
                <a16:creationId xmlns:a16="http://schemas.microsoft.com/office/drawing/2014/main" id="{22589B50-D615-4630-B6F7-29E99FF2C4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9144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9" name="Rectangle 88">
            <a:extLst>
              <a:ext uri="{FF2B5EF4-FFF2-40B4-BE49-F238E27FC236}">
                <a16:creationId xmlns:a16="http://schemas.microsoft.com/office/drawing/2014/main" id="{B87A83DF-4E7A-4A81-867E-10E29C4BD3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4583431" cy="6858000"/>
          </a:xfrm>
          <a:prstGeom prst="rect">
            <a:avLst/>
          </a:prstGeom>
          <a:solidFill>
            <a:schemeClr val="tx2">
              <a:lumMod val="50000"/>
              <a:alpha val="9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Google Shape;215;p28"/>
          <p:cNvSpPr txBox="1">
            <a:spLocks/>
          </p:cNvSpPr>
          <p:nvPr/>
        </p:nvSpPr>
        <p:spPr>
          <a:xfrm>
            <a:off x="405209" y="967417"/>
            <a:ext cx="3960345" cy="3943250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500" b="1">
                <a:solidFill>
                  <a:srgbClr val="FEFFFF"/>
                </a:solidFill>
                <a:latin typeface="+mj-lt"/>
                <a:ea typeface="+mj-ea"/>
                <a:cs typeface="+mj-cs"/>
                <a:sym typeface="Montserrat ExtraBold"/>
              </a:rPr>
              <a:t>TUCKMAN’S (1965) STAGES OF TEAM DEVELOPMENT</a:t>
            </a:r>
          </a:p>
        </p:txBody>
      </p:sp>
      <p:sp>
        <p:nvSpPr>
          <p:cNvPr id="91" name="Freeform 27">
            <a:extLst>
              <a:ext uri="{FF2B5EF4-FFF2-40B4-BE49-F238E27FC236}">
                <a16:creationId xmlns:a16="http://schemas.microsoft.com/office/drawing/2014/main" id="{435515D7-4CE9-4558-BA93-E245EFB64C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5033007"/>
            <a:ext cx="5160904" cy="857047"/>
          </a:xfrm>
          <a:custGeom>
            <a:avLst/>
            <a:gdLst>
              <a:gd name="connsiteX0" fmla="*/ 0 w 6881206"/>
              <a:gd name="connsiteY0" fmla="*/ 0 h 857047"/>
              <a:gd name="connsiteX1" fmla="*/ 653445 w 6881206"/>
              <a:gd name="connsiteY1" fmla="*/ 0 h 857047"/>
              <a:gd name="connsiteX2" fmla="*/ 1156123 w 6881206"/>
              <a:gd name="connsiteY2" fmla="*/ 0 h 857047"/>
              <a:gd name="connsiteX3" fmla="*/ 1380221 w 6881206"/>
              <a:gd name="connsiteY3" fmla="*/ 0 h 857047"/>
              <a:gd name="connsiteX4" fmla="*/ 1444324 w 6881206"/>
              <a:gd name="connsiteY4" fmla="*/ 0 h 857047"/>
              <a:gd name="connsiteX5" fmla="*/ 1522072 w 6881206"/>
              <a:gd name="connsiteY5" fmla="*/ 0 h 857047"/>
              <a:gd name="connsiteX6" fmla="*/ 1596570 w 6881206"/>
              <a:gd name="connsiteY6" fmla="*/ 0 h 857047"/>
              <a:gd name="connsiteX7" fmla="*/ 1893047 w 6881206"/>
              <a:gd name="connsiteY7" fmla="*/ 0 h 857047"/>
              <a:gd name="connsiteX8" fmla="*/ 1978260 w 6881206"/>
              <a:gd name="connsiteY8" fmla="*/ 0 h 857047"/>
              <a:gd name="connsiteX9" fmla="*/ 2032793 w 6881206"/>
              <a:gd name="connsiteY9" fmla="*/ 0 h 857047"/>
              <a:gd name="connsiteX10" fmla="*/ 2095032 w 6881206"/>
              <a:gd name="connsiteY10" fmla="*/ 0 h 857047"/>
              <a:gd name="connsiteX11" fmla="*/ 2574748 w 6881206"/>
              <a:gd name="connsiteY11" fmla="*/ 0 h 857047"/>
              <a:gd name="connsiteX12" fmla="*/ 2712413 w 6881206"/>
              <a:gd name="connsiteY12" fmla="*/ 0 h 857047"/>
              <a:gd name="connsiteX13" fmla="*/ 2724164 w 6881206"/>
              <a:gd name="connsiteY13" fmla="*/ 0 h 857047"/>
              <a:gd name="connsiteX14" fmla="*/ 2806423 w 6881206"/>
              <a:gd name="connsiteY14" fmla="*/ 0 h 857047"/>
              <a:gd name="connsiteX15" fmla="*/ 2975563 w 6881206"/>
              <a:gd name="connsiteY15" fmla="*/ 0 h 857047"/>
              <a:gd name="connsiteX16" fmla="*/ 3029696 w 6881206"/>
              <a:gd name="connsiteY16" fmla="*/ 0 h 857047"/>
              <a:gd name="connsiteX17" fmla="*/ 3216247 w 6881206"/>
              <a:gd name="connsiteY17" fmla="*/ 0 h 857047"/>
              <a:gd name="connsiteX18" fmla="*/ 3464491 w 6881206"/>
              <a:gd name="connsiteY18" fmla="*/ 0 h 857047"/>
              <a:gd name="connsiteX19" fmla="*/ 3476820 w 6881206"/>
              <a:gd name="connsiteY19" fmla="*/ 0 h 857047"/>
              <a:gd name="connsiteX20" fmla="*/ 3508932 w 6881206"/>
              <a:gd name="connsiteY20" fmla="*/ 0 h 857047"/>
              <a:gd name="connsiteX21" fmla="*/ 3518154 w 6881206"/>
              <a:gd name="connsiteY21" fmla="*/ 0 h 857047"/>
              <a:gd name="connsiteX22" fmla="*/ 3563124 w 6881206"/>
              <a:gd name="connsiteY22" fmla="*/ 0 h 857047"/>
              <a:gd name="connsiteX23" fmla="*/ 3568615 w 6881206"/>
              <a:gd name="connsiteY23" fmla="*/ 0 h 857047"/>
              <a:gd name="connsiteX24" fmla="*/ 3582711 w 6881206"/>
              <a:gd name="connsiteY24" fmla="*/ 0 h 857047"/>
              <a:gd name="connsiteX25" fmla="*/ 3607047 w 6881206"/>
              <a:gd name="connsiteY25" fmla="*/ 0 h 857047"/>
              <a:gd name="connsiteX26" fmla="*/ 3711363 w 6881206"/>
              <a:gd name="connsiteY26" fmla="*/ 0 h 857047"/>
              <a:gd name="connsiteX27" fmla="*/ 3757936 w 6881206"/>
              <a:gd name="connsiteY27" fmla="*/ 0 h 857047"/>
              <a:gd name="connsiteX28" fmla="*/ 3914505 w 6881206"/>
              <a:gd name="connsiteY28" fmla="*/ 0 h 857047"/>
              <a:gd name="connsiteX29" fmla="*/ 4099165 w 6881206"/>
              <a:gd name="connsiteY29" fmla="*/ 0 h 857047"/>
              <a:gd name="connsiteX30" fmla="*/ 4176573 w 6881206"/>
              <a:gd name="connsiteY30" fmla="*/ 0 h 857047"/>
              <a:gd name="connsiteX31" fmla="*/ 4211043 w 6881206"/>
              <a:gd name="connsiteY31" fmla="*/ 0 h 857047"/>
              <a:gd name="connsiteX32" fmla="*/ 4249415 w 6881206"/>
              <a:gd name="connsiteY32" fmla="*/ 0 h 857047"/>
              <a:gd name="connsiteX33" fmla="*/ 4292911 w 6881206"/>
              <a:gd name="connsiteY33" fmla="*/ 0 h 857047"/>
              <a:gd name="connsiteX34" fmla="*/ 4715176 w 6881206"/>
              <a:gd name="connsiteY34" fmla="*/ 0 h 857047"/>
              <a:gd name="connsiteX35" fmla="*/ 4749035 w 6881206"/>
              <a:gd name="connsiteY35" fmla="*/ 0 h 857047"/>
              <a:gd name="connsiteX36" fmla="*/ 5107279 w 6881206"/>
              <a:gd name="connsiteY36" fmla="*/ 0 h 857047"/>
              <a:gd name="connsiteX37" fmla="*/ 5446306 w 6881206"/>
              <a:gd name="connsiteY37" fmla="*/ 0 h 857047"/>
              <a:gd name="connsiteX38" fmla="*/ 5654500 w 6881206"/>
              <a:gd name="connsiteY38" fmla="*/ 0 h 857047"/>
              <a:gd name="connsiteX39" fmla="*/ 5879355 w 6881206"/>
              <a:gd name="connsiteY39" fmla="*/ 0 h 857047"/>
              <a:gd name="connsiteX40" fmla="*/ 6374171 w 6881206"/>
              <a:gd name="connsiteY40" fmla="*/ 0 h 857047"/>
              <a:gd name="connsiteX41" fmla="*/ 6382691 w 6881206"/>
              <a:gd name="connsiteY41" fmla="*/ 0 h 857047"/>
              <a:gd name="connsiteX42" fmla="*/ 6406881 w 6881206"/>
              <a:gd name="connsiteY42" fmla="*/ 10516 h 857047"/>
              <a:gd name="connsiteX43" fmla="*/ 6411719 w 6881206"/>
              <a:gd name="connsiteY43" fmla="*/ 15774 h 857047"/>
              <a:gd name="connsiteX44" fmla="*/ 6412418 w 6881206"/>
              <a:gd name="connsiteY44" fmla="*/ 16534 h 857047"/>
              <a:gd name="connsiteX45" fmla="*/ 6413765 w 6881206"/>
              <a:gd name="connsiteY45" fmla="*/ 17998 h 857047"/>
              <a:gd name="connsiteX46" fmla="*/ 6418286 w 6881206"/>
              <a:gd name="connsiteY46" fmla="*/ 21854 h 857047"/>
              <a:gd name="connsiteX47" fmla="*/ 6867337 w 6881206"/>
              <a:gd name="connsiteY47" fmla="*/ 404863 h 857047"/>
              <a:gd name="connsiteX48" fmla="*/ 6867337 w 6881206"/>
              <a:gd name="connsiteY48" fmla="*/ 452185 h 857047"/>
              <a:gd name="connsiteX49" fmla="*/ 6491457 w 6881206"/>
              <a:gd name="connsiteY49" fmla="*/ 772784 h 857047"/>
              <a:gd name="connsiteX50" fmla="*/ 6413765 w 6881206"/>
              <a:gd name="connsiteY50" fmla="*/ 839050 h 857047"/>
              <a:gd name="connsiteX51" fmla="*/ 6411719 w 6881206"/>
              <a:gd name="connsiteY51" fmla="*/ 841273 h 857047"/>
              <a:gd name="connsiteX52" fmla="*/ 6406881 w 6881206"/>
              <a:gd name="connsiteY52" fmla="*/ 846531 h 857047"/>
              <a:gd name="connsiteX53" fmla="*/ 6382691 w 6881206"/>
              <a:gd name="connsiteY53" fmla="*/ 857047 h 857047"/>
              <a:gd name="connsiteX54" fmla="*/ 6374171 w 6881206"/>
              <a:gd name="connsiteY54" fmla="*/ 857047 h 857047"/>
              <a:gd name="connsiteX55" fmla="*/ 6368680 w 6881206"/>
              <a:gd name="connsiteY55" fmla="*/ 857047 h 857047"/>
              <a:gd name="connsiteX56" fmla="*/ 6348221 w 6881206"/>
              <a:gd name="connsiteY56" fmla="*/ 857047 h 857047"/>
              <a:gd name="connsiteX57" fmla="*/ 6330248 w 6881206"/>
              <a:gd name="connsiteY57" fmla="*/ 857047 h 857047"/>
              <a:gd name="connsiteX58" fmla="*/ 6266353 w 6881206"/>
              <a:gd name="connsiteY58" fmla="*/ 857047 h 857047"/>
              <a:gd name="connsiteX59" fmla="*/ 6225932 w 6881206"/>
              <a:gd name="connsiteY59" fmla="*/ 857047 h 857047"/>
              <a:gd name="connsiteX60" fmla="*/ 6106926 w 6881206"/>
              <a:gd name="connsiteY60" fmla="*/ 857047 h 857047"/>
              <a:gd name="connsiteX61" fmla="*/ 6022790 w 6881206"/>
              <a:gd name="connsiteY61" fmla="*/ 857047 h 857047"/>
              <a:gd name="connsiteX62" fmla="*/ 5844088 w 6881206"/>
              <a:gd name="connsiteY62" fmla="*/ 857047 h 857047"/>
              <a:gd name="connsiteX63" fmla="*/ 5687880 w 6881206"/>
              <a:gd name="connsiteY63" fmla="*/ 857047 h 857047"/>
              <a:gd name="connsiteX64" fmla="*/ 5451985 w 6881206"/>
              <a:gd name="connsiteY64" fmla="*/ 857047 h 857047"/>
              <a:gd name="connsiteX65" fmla="*/ 5188261 w 6881206"/>
              <a:gd name="connsiteY65" fmla="*/ 857047 h 857047"/>
              <a:gd name="connsiteX66" fmla="*/ 4904764 w 6881206"/>
              <a:gd name="connsiteY66" fmla="*/ 857047 h 857047"/>
              <a:gd name="connsiteX67" fmla="*/ 4490989 w 6881206"/>
              <a:gd name="connsiteY67" fmla="*/ 857047 h 857047"/>
              <a:gd name="connsiteX68" fmla="*/ 4176573 w 6881206"/>
              <a:gd name="connsiteY68" fmla="*/ 857047 h 857047"/>
              <a:gd name="connsiteX69" fmla="*/ 4099165 w 6881206"/>
              <a:gd name="connsiteY69" fmla="*/ 857047 h 857047"/>
              <a:gd name="connsiteX70" fmla="*/ 4089943 w 6881206"/>
              <a:gd name="connsiteY70" fmla="*/ 857047 h 857047"/>
              <a:gd name="connsiteX71" fmla="*/ 4057940 w 6881206"/>
              <a:gd name="connsiteY71" fmla="*/ 857047 h 857047"/>
              <a:gd name="connsiteX72" fmla="*/ 4025386 w 6881206"/>
              <a:gd name="connsiteY72" fmla="*/ 857047 h 857047"/>
              <a:gd name="connsiteX73" fmla="*/ 3850160 w 6881206"/>
              <a:gd name="connsiteY73" fmla="*/ 857047 h 857047"/>
              <a:gd name="connsiteX74" fmla="*/ 3563124 w 6881206"/>
              <a:gd name="connsiteY74" fmla="*/ 857047 h 857047"/>
              <a:gd name="connsiteX75" fmla="*/ 3550795 w 6881206"/>
              <a:gd name="connsiteY75" fmla="*/ 857047 h 857047"/>
              <a:gd name="connsiteX76" fmla="*/ 3508932 w 6881206"/>
              <a:gd name="connsiteY76" fmla="*/ 857047 h 857047"/>
              <a:gd name="connsiteX77" fmla="*/ 3483683 w 6881206"/>
              <a:gd name="connsiteY77" fmla="*/ 857047 h 857047"/>
              <a:gd name="connsiteX78" fmla="*/ 3464491 w 6881206"/>
              <a:gd name="connsiteY78" fmla="*/ 857047 h 857047"/>
              <a:gd name="connsiteX79" fmla="*/ 3452740 w 6881206"/>
              <a:gd name="connsiteY79" fmla="*/ 857047 h 857047"/>
              <a:gd name="connsiteX80" fmla="*/ 3423719 w 6881206"/>
              <a:gd name="connsiteY80" fmla="*/ 857047 h 857047"/>
              <a:gd name="connsiteX81" fmla="*/ 3370481 w 6881206"/>
              <a:gd name="connsiteY81" fmla="*/ 857047 h 857047"/>
              <a:gd name="connsiteX82" fmla="*/ 3306946 w 6881206"/>
              <a:gd name="connsiteY82" fmla="*/ 857047 h 857047"/>
              <a:gd name="connsiteX83" fmla="*/ 3147208 w 6881206"/>
              <a:gd name="connsiteY83" fmla="*/ 857047 h 857047"/>
              <a:gd name="connsiteX84" fmla="*/ 3114429 w 6881206"/>
              <a:gd name="connsiteY84" fmla="*/ 857047 h 857047"/>
              <a:gd name="connsiteX85" fmla="*/ 2960658 w 6881206"/>
              <a:gd name="connsiteY85" fmla="*/ 857047 h 857047"/>
              <a:gd name="connsiteX86" fmla="*/ 2827230 w 6881206"/>
              <a:gd name="connsiteY86" fmla="*/ 857047 h 857047"/>
              <a:gd name="connsiteX87" fmla="*/ 2712413 w 6881206"/>
              <a:gd name="connsiteY87" fmla="*/ 857047 h 857047"/>
              <a:gd name="connsiteX88" fmla="*/ 2680242 w 6881206"/>
              <a:gd name="connsiteY88" fmla="*/ 857047 h 857047"/>
              <a:gd name="connsiteX89" fmla="*/ 2603835 w 6881206"/>
              <a:gd name="connsiteY89" fmla="*/ 857047 h 857047"/>
              <a:gd name="connsiteX90" fmla="*/ 2455042 w 6881206"/>
              <a:gd name="connsiteY90" fmla="*/ 857047 h 857047"/>
              <a:gd name="connsiteX91" fmla="*/ 2426415 w 6881206"/>
              <a:gd name="connsiteY91" fmla="*/ 857047 h 857047"/>
              <a:gd name="connsiteX92" fmla="*/ 2209736 w 6881206"/>
              <a:gd name="connsiteY92" fmla="*/ 857047 h 857047"/>
              <a:gd name="connsiteX93" fmla="*/ 1893047 w 6881206"/>
              <a:gd name="connsiteY93" fmla="*/ 857047 h 857047"/>
              <a:gd name="connsiteX94" fmla="*/ 1885034 w 6881206"/>
              <a:gd name="connsiteY94" fmla="*/ 857047 h 857047"/>
              <a:gd name="connsiteX95" fmla="*/ 1843786 w 6881206"/>
              <a:gd name="connsiteY95" fmla="*/ 857047 h 857047"/>
              <a:gd name="connsiteX96" fmla="*/ 1828944 w 6881206"/>
              <a:gd name="connsiteY96" fmla="*/ 857047 h 857047"/>
              <a:gd name="connsiteX97" fmla="*/ 1380221 w 6881206"/>
              <a:gd name="connsiteY97" fmla="*/ 857047 h 857047"/>
              <a:gd name="connsiteX98" fmla="*/ 1333065 w 6881206"/>
              <a:gd name="connsiteY98" fmla="*/ 857047 h 857047"/>
              <a:gd name="connsiteX99" fmla="*/ 653445 w 6881206"/>
              <a:gd name="connsiteY99" fmla="*/ 857047 h 857047"/>
              <a:gd name="connsiteX100" fmla="*/ 0 w 6881206"/>
              <a:gd name="connsiteY100" fmla="*/ 857047 h 857047"/>
              <a:gd name="connsiteX101" fmla="*/ 0 w 6881206"/>
              <a:gd name="connsiteY101" fmla="*/ 0 h 8570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6881206" h="857047">
                <a:moveTo>
                  <a:pt x="0" y="0"/>
                </a:moveTo>
                <a:cubicBezTo>
                  <a:pt x="0" y="0"/>
                  <a:pt x="0" y="0"/>
                  <a:pt x="653445" y="0"/>
                </a:cubicBezTo>
                <a:cubicBezTo>
                  <a:pt x="653445" y="0"/>
                  <a:pt x="653445" y="0"/>
                  <a:pt x="1156123" y="0"/>
                </a:cubicBezTo>
                <a:lnTo>
                  <a:pt x="1380221" y="0"/>
                </a:lnTo>
                <a:cubicBezTo>
                  <a:pt x="1380221" y="0"/>
                  <a:pt x="1380221" y="0"/>
                  <a:pt x="1444324" y="0"/>
                </a:cubicBezTo>
                <a:lnTo>
                  <a:pt x="1522072" y="0"/>
                </a:lnTo>
                <a:lnTo>
                  <a:pt x="1596570" y="0"/>
                </a:lnTo>
                <a:cubicBezTo>
                  <a:pt x="1668686" y="0"/>
                  <a:pt x="1764840" y="0"/>
                  <a:pt x="1893047" y="0"/>
                </a:cubicBezTo>
                <a:cubicBezTo>
                  <a:pt x="1893047" y="0"/>
                  <a:pt x="1893047" y="0"/>
                  <a:pt x="1978260" y="0"/>
                </a:cubicBezTo>
                <a:lnTo>
                  <a:pt x="2032793" y="0"/>
                </a:lnTo>
                <a:lnTo>
                  <a:pt x="2095032" y="0"/>
                </a:lnTo>
                <a:cubicBezTo>
                  <a:pt x="2196025" y="0"/>
                  <a:pt x="2347515" y="0"/>
                  <a:pt x="2574748" y="0"/>
                </a:cubicBezTo>
                <a:lnTo>
                  <a:pt x="2712413" y="0"/>
                </a:lnTo>
                <a:lnTo>
                  <a:pt x="2724164" y="0"/>
                </a:lnTo>
                <a:lnTo>
                  <a:pt x="2806423" y="0"/>
                </a:lnTo>
                <a:lnTo>
                  <a:pt x="2975563" y="0"/>
                </a:lnTo>
                <a:lnTo>
                  <a:pt x="3029696" y="0"/>
                </a:lnTo>
                <a:lnTo>
                  <a:pt x="3216247" y="0"/>
                </a:lnTo>
                <a:lnTo>
                  <a:pt x="3464491" y="0"/>
                </a:lnTo>
                <a:lnTo>
                  <a:pt x="3476820" y="0"/>
                </a:lnTo>
                <a:lnTo>
                  <a:pt x="3508932" y="0"/>
                </a:lnTo>
                <a:cubicBezTo>
                  <a:pt x="3508932" y="0"/>
                  <a:pt x="3508932" y="0"/>
                  <a:pt x="3518154" y="0"/>
                </a:cubicBezTo>
                <a:lnTo>
                  <a:pt x="3563124" y="0"/>
                </a:lnTo>
                <a:lnTo>
                  <a:pt x="3568615" y="0"/>
                </a:lnTo>
                <a:lnTo>
                  <a:pt x="3582711" y="0"/>
                </a:lnTo>
                <a:lnTo>
                  <a:pt x="3607047" y="0"/>
                </a:lnTo>
                <a:lnTo>
                  <a:pt x="3711363" y="0"/>
                </a:lnTo>
                <a:lnTo>
                  <a:pt x="3757936" y="0"/>
                </a:lnTo>
                <a:lnTo>
                  <a:pt x="3914505" y="0"/>
                </a:lnTo>
                <a:lnTo>
                  <a:pt x="4099165" y="0"/>
                </a:lnTo>
                <a:cubicBezTo>
                  <a:pt x="4099165" y="0"/>
                  <a:pt x="4099165" y="0"/>
                  <a:pt x="4176573" y="0"/>
                </a:cubicBezTo>
                <a:cubicBezTo>
                  <a:pt x="4176573" y="0"/>
                  <a:pt x="4176573" y="0"/>
                  <a:pt x="4211043" y="0"/>
                </a:cubicBezTo>
                <a:lnTo>
                  <a:pt x="4249415" y="0"/>
                </a:lnTo>
                <a:lnTo>
                  <a:pt x="4292911" y="0"/>
                </a:lnTo>
                <a:cubicBezTo>
                  <a:pt x="4370470" y="0"/>
                  <a:pt x="4499735" y="0"/>
                  <a:pt x="4715176" y="0"/>
                </a:cubicBezTo>
                <a:lnTo>
                  <a:pt x="4749035" y="0"/>
                </a:lnTo>
                <a:lnTo>
                  <a:pt x="5107279" y="0"/>
                </a:lnTo>
                <a:lnTo>
                  <a:pt x="5446306" y="0"/>
                </a:lnTo>
                <a:lnTo>
                  <a:pt x="5654500" y="0"/>
                </a:lnTo>
                <a:lnTo>
                  <a:pt x="5879355" y="0"/>
                </a:lnTo>
                <a:lnTo>
                  <a:pt x="6374171" y="0"/>
                </a:lnTo>
                <a:lnTo>
                  <a:pt x="6382691" y="0"/>
                </a:lnTo>
                <a:cubicBezTo>
                  <a:pt x="6392367" y="0"/>
                  <a:pt x="6402043" y="5258"/>
                  <a:pt x="6406881" y="10516"/>
                </a:cubicBezTo>
                <a:cubicBezTo>
                  <a:pt x="6406881" y="10516"/>
                  <a:pt x="6411719" y="10516"/>
                  <a:pt x="6411719" y="15774"/>
                </a:cubicBezTo>
                <a:cubicBezTo>
                  <a:pt x="6411719" y="15774"/>
                  <a:pt x="6411719" y="15774"/>
                  <a:pt x="6412418" y="16534"/>
                </a:cubicBezTo>
                <a:lnTo>
                  <a:pt x="6413765" y="17998"/>
                </a:lnTo>
                <a:lnTo>
                  <a:pt x="6418286" y="21854"/>
                </a:lnTo>
                <a:cubicBezTo>
                  <a:pt x="6439669" y="40092"/>
                  <a:pt x="6525203" y="113046"/>
                  <a:pt x="6867337" y="404863"/>
                </a:cubicBezTo>
                <a:cubicBezTo>
                  <a:pt x="6885830" y="415379"/>
                  <a:pt x="6885830" y="436411"/>
                  <a:pt x="6867337" y="452185"/>
                </a:cubicBezTo>
                <a:cubicBezTo>
                  <a:pt x="6867337" y="452185"/>
                  <a:pt x="6867337" y="452185"/>
                  <a:pt x="6491457" y="772784"/>
                </a:cubicBezTo>
                <a:lnTo>
                  <a:pt x="6413765" y="839050"/>
                </a:lnTo>
                <a:lnTo>
                  <a:pt x="6411719" y="841273"/>
                </a:lnTo>
                <a:cubicBezTo>
                  <a:pt x="6411719" y="841273"/>
                  <a:pt x="6406881" y="841273"/>
                  <a:pt x="6406881" y="846531"/>
                </a:cubicBezTo>
                <a:cubicBezTo>
                  <a:pt x="6402043" y="851789"/>
                  <a:pt x="6392367" y="857047"/>
                  <a:pt x="6382691" y="857047"/>
                </a:cubicBezTo>
                <a:lnTo>
                  <a:pt x="6374171" y="857047"/>
                </a:lnTo>
                <a:lnTo>
                  <a:pt x="6368680" y="857047"/>
                </a:lnTo>
                <a:lnTo>
                  <a:pt x="6348221" y="857047"/>
                </a:lnTo>
                <a:lnTo>
                  <a:pt x="6330248" y="857047"/>
                </a:lnTo>
                <a:lnTo>
                  <a:pt x="6266353" y="857047"/>
                </a:lnTo>
                <a:lnTo>
                  <a:pt x="6225932" y="857047"/>
                </a:lnTo>
                <a:lnTo>
                  <a:pt x="6106926" y="857047"/>
                </a:lnTo>
                <a:lnTo>
                  <a:pt x="6022790" y="857047"/>
                </a:lnTo>
                <a:lnTo>
                  <a:pt x="5844088" y="857047"/>
                </a:lnTo>
                <a:lnTo>
                  <a:pt x="5687880" y="857047"/>
                </a:lnTo>
                <a:lnTo>
                  <a:pt x="5451985" y="857047"/>
                </a:lnTo>
                <a:lnTo>
                  <a:pt x="5188261" y="857047"/>
                </a:lnTo>
                <a:lnTo>
                  <a:pt x="4904764" y="857047"/>
                </a:lnTo>
                <a:lnTo>
                  <a:pt x="4490989" y="857047"/>
                </a:lnTo>
                <a:lnTo>
                  <a:pt x="4176573" y="857047"/>
                </a:lnTo>
                <a:cubicBezTo>
                  <a:pt x="4176573" y="857047"/>
                  <a:pt x="4176573" y="857047"/>
                  <a:pt x="4099165" y="857047"/>
                </a:cubicBezTo>
                <a:cubicBezTo>
                  <a:pt x="4099165" y="857047"/>
                  <a:pt x="4099165" y="857047"/>
                  <a:pt x="4089943" y="857047"/>
                </a:cubicBezTo>
                <a:lnTo>
                  <a:pt x="4057940" y="857047"/>
                </a:lnTo>
                <a:lnTo>
                  <a:pt x="4025386" y="857047"/>
                </a:lnTo>
                <a:cubicBezTo>
                  <a:pt x="3988496" y="857047"/>
                  <a:pt x="3933162" y="857047"/>
                  <a:pt x="3850160" y="857047"/>
                </a:cubicBezTo>
                <a:lnTo>
                  <a:pt x="3563124" y="857047"/>
                </a:lnTo>
                <a:lnTo>
                  <a:pt x="3550795" y="857047"/>
                </a:lnTo>
                <a:lnTo>
                  <a:pt x="3508932" y="857047"/>
                </a:lnTo>
                <a:cubicBezTo>
                  <a:pt x="3508932" y="857047"/>
                  <a:pt x="3508932" y="857047"/>
                  <a:pt x="3483683" y="857047"/>
                </a:cubicBezTo>
                <a:lnTo>
                  <a:pt x="3464491" y="857047"/>
                </a:lnTo>
                <a:lnTo>
                  <a:pt x="3452740" y="857047"/>
                </a:lnTo>
                <a:lnTo>
                  <a:pt x="3423719" y="857047"/>
                </a:lnTo>
                <a:lnTo>
                  <a:pt x="3370481" y="857047"/>
                </a:lnTo>
                <a:lnTo>
                  <a:pt x="3306946" y="857047"/>
                </a:lnTo>
                <a:lnTo>
                  <a:pt x="3147208" y="857047"/>
                </a:lnTo>
                <a:lnTo>
                  <a:pt x="3114429" y="857047"/>
                </a:lnTo>
                <a:lnTo>
                  <a:pt x="2960658" y="857047"/>
                </a:lnTo>
                <a:lnTo>
                  <a:pt x="2827230" y="857047"/>
                </a:lnTo>
                <a:lnTo>
                  <a:pt x="2712413" y="857047"/>
                </a:lnTo>
                <a:lnTo>
                  <a:pt x="2680242" y="857047"/>
                </a:lnTo>
                <a:lnTo>
                  <a:pt x="2603835" y="857047"/>
                </a:lnTo>
                <a:lnTo>
                  <a:pt x="2455042" y="857047"/>
                </a:lnTo>
                <a:lnTo>
                  <a:pt x="2426415" y="857047"/>
                </a:lnTo>
                <a:lnTo>
                  <a:pt x="2209736" y="857047"/>
                </a:lnTo>
                <a:lnTo>
                  <a:pt x="1893047" y="857047"/>
                </a:lnTo>
                <a:cubicBezTo>
                  <a:pt x="1893047" y="857047"/>
                  <a:pt x="1893047" y="857047"/>
                  <a:pt x="1885034" y="857047"/>
                </a:cubicBezTo>
                <a:lnTo>
                  <a:pt x="1843786" y="857047"/>
                </a:lnTo>
                <a:lnTo>
                  <a:pt x="1828944" y="857047"/>
                </a:lnTo>
                <a:cubicBezTo>
                  <a:pt x="1764840" y="857047"/>
                  <a:pt x="1636634" y="857047"/>
                  <a:pt x="1380221" y="857047"/>
                </a:cubicBezTo>
                <a:lnTo>
                  <a:pt x="1333065" y="857047"/>
                </a:lnTo>
                <a:cubicBezTo>
                  <a:pt x="1136016" y="857047"/>
                  <a:pt x="910816" y="857047"/>
                  <a:pt x="653445" y="857047"/>
                </a:cubicBezTo>
                <a:cubicBezTo>
                  <a:pt x="653445" y="857047"/>
                  <a:pt x="653445" y="857047"/>
                  <a:pt x="0" y="857047"/>
                </a:cubicBezTo>
                <a:cubicBezTo>
                  <a:pt x="0" y="857047"/>
                  <a:pt x="0" y="857047"/>
                  <a:pt x="0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0790" y="985986"/>
            <a:ext cx="4181089" cy="48052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617026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0200" y="1905000"/>
            <a:ext cx="6500150" cy="4493839"/>
          </a:xfrm>
          <a:prstGeom prst="rect">
            <a:avLst/>
          </a:prstGeom>
        </p:spPr>
      </p:pic>
      <p:sp>
        <p:nvSpPr>
          <p:cNvPr id="6" name="Google Shape;215;p28"/>
          <p:cNvSpPr txBox="1">
            <a:spLocks/>
          </p:cNvSpPr>
          <p:nvPr/>
        </p:nvSpPr>
        <p:spPr>
          <a:xfrm>
            <a:off x="533400" y="152400"/>
            <a:ext cx="6248400" cy="1447799"/>
          </a:xfrm>
          <a:prstGeom prst="rect">
            <a:avLst/>
          </a:prstGeom>
          <a:solidFill>
            <a:schemeClr val="bg1">
              <a:lumMod val="90000"/>
              <a:lumOff val="10000"/>
            </a:schemeClr>
          </a:solidFill>
        </p:spPr>
        <p:txBody>
          <a:bodyPr spcFirstLastPara="1" wrap="square" lIns="0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en-JM" sz="4000" b="1" dirty="0">
                <a:solidFill>
                  <a:schemeClr val="accent2"/>
                </a:solidFill>
                <a:latin typeface="+mj-lt"/>
                <a:ea typeface="Montserrat ExtraBold"/>
                <a:cs typeface="Montserrat ExtraBold"/>
                <a:sym typeface="Montserrat ExtraBold"/>
              </a:rPr>
              <a:t>TEAM EFFECTIVENESS &amp; PERFORMANCE</a:t>
            </a:r>
            <a:endParaRPr lang="en-GB" sz="4000" b="1" dirty="0">
              <a:solidFill>
                <a:schemeClr val="accent2"/>
              </a:solidFill>
              <a:latin typeface="+mj-lt"/>
              <a:ea typeface="Montserrat ExtraBold"/>
              <a:cs typeface="Montserrat ExtraBold"/>
              <a:sym typeface="Montserrat ExtraBold"/>
            </a:endParaRPr>
          </a:p>
        </p:txBody>
      </p:sp>
    </p:spTree>
    <p:extLst>
      <p:ext uri="{BB962C8B-B14F-4D97-AF65-F5344CB8AC3E}">
        <p14:creationId xmlns:p14="http://schemas.microsoft.com/office/powerpoint/2010/main" val="381415885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166BF9EE-F7AC-4FA5-AC7E-001B3A642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0" y="228600"/>
            <a:ext cx="2138628" cy="6638625"/>
            <a:chOff x="2487613" y="285750"/>
            <a:chExt cx="2428875" cy="5654676"/>
          </a:xfrm>
        </p:grpSpPr>
        <p:sp>
          <p:nvSpPr>
            <p:cNvPr id="10" name="Freeform 11">
              <a:extLst>
                <a:ext uri="{FF2B5EF4-FFF2-40B4-BE49-F238E27FC236}">
                  <a16:creationId xmlns:a16="http://schemas.microsoft.com/office/drawing/2014/main" id="{3B48D182-44E3-4D8B-ACEF-F1A900BE4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1" name="Freeform 12">
              <a:extLst>
                <a:ext uri="{FF2B5EF4-FFF2-40B4-BE49-F238E27FC236}">
                  <a16:creationId xmlns:a16="http://schemas.microsoft.com/office/drawing/2014/main" id="{355A535A-A489-477F-A314-593AA8CAFB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2" name="Freeform 13">
              <a:extLst>
                <a:ext uri="{FF2B5EF4-FFF2-40B4-BE49-F238E27FC236}">
                  <a16:creationId xmlns:a16="http://schemas.microsoft.com/office/drawing/2014/main" id="{954C2D4C-FD83-4EF4-9312-04442ABD6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" name="Freeform 14">
              <a:extLst>
                <a:ext uri="{FF2B5EF4-FFF2-40B4-BE49-F238E27FC236}">
                  <a16:creationId xmlns:a16="http://schemas.microsoft.com/office/drawing/2014/main" id="{C20701C2-CD9A-4698-BC97-E1085820C2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" name="Freeform 15">
              <a:extLst>
                <a:ext uri="{FF2B5EF4-FFF2-40B4-BE49-F238E27FC236}">
                  <a16:creationId xmlns:a16="http://schemas.microsoft.com/office/drawing/2014/main" id="{62575C35-466F-42AE-87A1-D691849AB8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5" name="Freeform 16">
              <a:extLst>
                <a:ext uri="{FF2B5EF4-FFF2-40B4-BE49-F238E27FC236}">
                  <a16:creationId xmlns:a16="http://schemas.microsoft.com/office/drawing/2014/main" id="{58236F37-6119-45AC-80A0-CD2C311B50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6" name="Freeform 17">
              <a:extLst>
                <a:ext uri="{FF2B5EF4-FFF2-40B4-BE49-F238E27FC236}">
                  <a16:creationId xmlns:a16="http://schemas.microsoft.com/office/drawing/2014/main" id="{F3FDD799-39FE-4D6F-9A64-2F472B2150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7" name="Freeform 18">
              <a:extLst>
                <a:ext uri="{FF2B5EF4-FFF2-40B4-BE49-F238E27FC236}">
                  <a16:creationId xmlns:a16="http://schemas.microsoft.com/office/drawing/2014/main" id="{9820D241-1D49-442C-A95A-00BC1BF9E2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8" name="Freeform 19">
              <a:extLst>
                <a:ext uri="{FF2B5EF4-FFF2-40B4-BE49-F238E27FC236}">
                  <a16:creationId xmlns:a16="http://schemas.microsoft.com/office/drawing/2014/main" id="{EBC2197C-B383-4866-8ABD-74222400BE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9" name="Freeform 20">
              <a:extLst>
                <a:ext uri="{FF2B5EF4-FFF2-40B4-BE49-F238E27FC236}">
                  <a16:creationId xmlns:a16="http://schemas.microsoft.com/office/drawing/2014/main" id="{404B06AA-FC93-4471-9DE4-56A401E70A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0" name="Freeform 21">
              <a:extLst>
                <a:ext uri="{FF2B5EF4-FFF2-40B4-BE49-F238E27FC236}">
                  <a16:creationId xmlns:a16="http://schemas.microsoft.com/office/drawing/2014/main" id="{E580600C-013F-4FAF-8FB7-4CC0FA80A9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1" name="Freeform 22">
              <a:extLst>
                <a:ext uri="{FF2B5EF4-FFF2-40B4-BE49-F238E27FC236}">
                  <a16:creationId xmlns:a16="http://schemas.microsoft.com/office/drawing/2014/main" id="{9BFCF199-64B2-4AEE-88C4-E954ABF362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E312DBA5-56D8-42B2-BA94-28168C2A6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412" y="-786"/>
            <a:ext cx="1767505" cy="6854040"/>
            <a:chOff x="6627813" y="194833"/>
            <a:chExt cx="1952625" cy="5678918"/>
          </a:xfrm>
        </p:grpSpPr>
        <p:sp>
          <p:nvSpPr>
            <p:cNvPr id="24" name="Freeform 27">
              <a:extLst>
                <a:ext uri="{FF2B5EF4-FFF2-40B4-BE49-F238E27FC236}">
                  <a16:creationId xmlns:a16="http://schemas.microsoft.com/office/drawing/2014/main" id="{7AD46C74-3117-46B0-B267-0F61B57CA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5" name="Freeform 28">
              <a:extLst>
                <a:ext uri="{FF2B5EF4-FFF2-40B4-BE49-F238E27FC236}">
                  <a16:creationId xmlns:a16="http://schemas.microsoft.com/office/drawing/2014/main" id="{8C13B810-9664-45D8-8510-D6ED0ADD72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6" name="Freeform 29">
              <a:extLst>
                <a:ext uri="{FF2B5EF4-FFF2-40B4-BE49-F238E27FC236}">
                  <a16:creationId xmlns:a16="http://schemas.microsoft.com/office/drawing/2014/main" id="{10306E52-A922-4458-BCCE-C3C840CC75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7" name="Freeform 30">
              <a:extLst>
                <a:ext uri="{FF2B5EF4-FFF2-40B4-BE49-F238E27FC236}">
                  <a16:creationId xmlns:a16="http://schemas.microsoft.com/office/drawing/2014/main" id="{CB578819-B7E7-4250-932F-52AE2A2A9A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8" name="Freeform 31">
              <a:extLst>
                <a:ext uri="{FF2B5EF4-FFF2-40B4-BE49-F238E27FC236}">
                  <a16:creationId xmlns:a16="http://schemas.microsoft.com/office/drawing/2014/main" id="{454B9C91-B623-424A-B16E-F764F189D3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9" name="Freeform 32">
              <a:extLst>
                <a:ext uri="{FF2B5EF4-FFF2-40B4-BE49-F238E27FC236}">
                  <a16:creationId xmlns:a16="http://schemas.microsoft.com/office/drawing/2014/main" id="{EFD03C4A-8484-41E6-B458-032F1DCA7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0" name="Freeform 33">
              <a:extLst>
                <a:ext uri="{FF2B5EF4-FFF2-40B4-BE49-F238E27FC236}">
                  <a16:creationId xmlns:a16="http://schemas.microsoft.com/office/drawing/2014/main" id="{DDC2F3C3-1D4E-4913-9C5C-F9A65B47E5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" name="Freeform 34">
              <a:extLst>
                <a:ext uri="{FF2B5EF4-FFF2-40B4-BE49-F238E27FC236}">
                  <a16:creationId xmlns:a16="http://schemas.microsoft.com/office/drawing/2014/main" id="{1E15BCA2-2420-4C53-ADE9-40FBAC2384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" name="Freeform 35">
              <a:extLst>
                <a:ext uri="{FF2B5EF4-FFF2-40B4-BE49-F238E27FC236}">
                  <a16:creationId xmlns:a16="http://schemas.microsoft.com/office/drawing/2014/main" id="{73D5FBF4-7129-4C51-B603-E3BC334195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3" name="Freeform 36">
              <a:extLst>
                <a:ext uri="{FF2B5EF4-FFF2-40B4-BE49-F238E27FC236}">
                  <a16:creationId xmlns:a16="http://schemas.microsoft.com/office/drawing/2014/main" id="{0165B164-CE2A-494C-88FC-507232B37C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4" name="Freeform 37">
              <a:extLst>
                <a:ext uri="{FF2B5EF4-FFF2-40B4-BE49-F238E27FC236}">
                  <a16:creationId xmlns:a16="http://schemas.microsoft.com/office/drawing/2014/main" id="{87F127E5-B10B-4D18-BCF0-E7C3C7F40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5" name="Freeform 38">
              <a:extLst>
                <a:ext uri="{FF2B5EF4-FFF2-40B4-BE49-F238E27FC236}">
                  <a16:creationId xmlns:a16="http://schemas.microsoft.com/office/drawing/2014/main" id="{FC692D59-F28D-4E42-B435-225F2C6CFA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37" name="Rectangle 36">
            <a:extLst>
              <a:ext uri="{FF2B5EF4-FFF2-40B4-BE49-F238E27FC236}">
                <a16:creationId xmlns:a16="http://schemas.microsoft.com/office/drawing/2014/main" id="{1996130F-9AB5-4DE9-8574-3AF891C5C1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716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9" name="Freeform 6">
            <a:extLst>
              <a:ext uri="{FF2B5EF4-FFF2-40B4-BE49-F238E27FC236}">
                <a16:creationId xmlns:a16="http://schemas.microsoft.com/office/drawing/2014/main" id="{3623DEAC-F39C-45D6-86DC-1033F64295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308489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CADF4631-3C8F-45EE-8D19-4D3E8426B3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9144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F291099C-17EE-4E0E-B096-C79975050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0" y="228600"/>
            <a:ext cx="2138628" cy="6638625"/>
            <a:chOff x="2487613" y="285750"/>
            <a:chExt cx="2428875" cy="5654676"/>
          </a:xfrm>
        </p:grpSpPr>
        <p:sp>
          <p:nvSpPr>
            <p:cNvPr id="44" name="Freeform 11">
              <a:extLst>
                <a:ext uri="{FF2B5EF4-FFF2-40B4-BE49-F238E27FC236}">
                  <a16:creationId xmlns:a16="http://schemas.microsoft.com/office/drawing/2014/main" id="{E21C6221-3E1B-4ABD-8172-FAE995E65F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5" name="Freeform 12">
              <a:extLst>
                <a:ext uri="{FF2B5EF4-FFF2-40B4-BE49-F238E27FC236}">
                  <a16:creationId xmlns:a16="http://schemas.microsoft.com/office/drawing/2014/main" id="{D3EF5991-93EA-451F-BB82-1ABC4AC0D2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6" name="Freeform 13">
              <a:extLst>
                <a:ext uri="{FF2B5EF4-FFF2-40B4-BE49-F238E27FC236}">
                  <a16:creationId xmlns:a16="http://schemas.microsoft.com/office/drawing/2014/main" id="{136F96F7-16E6-48A1-A211-0B4A4D0C83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7" name="Freeform 14">
              <a:extLst>
                <a:ext uri="{FF2B5EF4-FFF2-40B4-BE49-F238E27FC236}">
                  <a16:creationId xmlns:a16="http://schemas.microsoft.com/office/drawing/2014/main" id="{5C00D000-7FA5-40C4-AB6A-DE3A61AB83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8" name="Freeform 15">
              <a:extLst>
                <a:ext uri="{FF2B5EF4-FFF2-40B4-BE49-F238E27FC236}">
                  <a16:creationId xmlns:a16="http://schemas.microsoft.com/office/drawing/2014/main" id="{5AAEB880-A03D-4743-9060-D7A846FA6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9" name="Freeform 16">
              <a:extLst>
                <a:ext uri="{FF2B5EF4-FFF2-40B4-BE49-F238E27FC236}">
                  <a16:creationId xmlns:a16="http://schemas.microsoft.com/office/drawing/2014/main" id="{CC64DD68-0B96-4DE9-8FD5-3175E4A3F1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0" name="Freeform 17">
              <a:extLst>
                <a:ext uri="{FF2B5EF4-FFF2-40B4-BE49-F238E27FC236}">
                  <a16:creationId xmlns:a16="http://schemas.microsoft.com/office/drawing/2014/main" id="{69118400-C17B-4068-86D3-93CAE7702C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1" name="Freeform 18">
              <a:extLst>
                <a:ext uri="{FF2B5EF4-FFF2-40B4-BE49-F238E27FC236}">
                  <a16:creationId xmlns:a16="http://schemas.microsoft.com/office/drawing/2014/main" id="{117FA22F-CBA8-4CF5-B8CC-2D169B67E4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2" name="Freeform 19">
              <a:extLst>
                <a:ext uri="{FF2B5EF4-FFF2-40B4-BE49-F238E27FC236}">
                  <a16:creationId xmlns:a16="http://schemas.microsoft.com/office/drawing/2014/main" id="{8FB2D443-8598-4CEE-AED2-BEF49AA95C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3" name="Freeform 20">
              <a:extLst>
                <a:ext uri="{FF2B5EF4-FFF2-40B4-BE49-F238E27FC236}">
                  <a16:creationId xmlns:a16="http://schemas.microsoft.com/office/drawing/2014/main" id="{92593E33-68AF-485D-99D0-080CEA1971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4" name="Freeform 21">
              <a:extLst>
                <a:ext uri="{FF2B5EF4-FFF2-40B4-BE49-F238E27FC236}">
                  <a16:creationId xmlns:a16="http://schemas.microsoft.com/office/drawing/2014/main" id="{96A28427-575C-4904-AC4B-3DD62801DC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5" name="Freeform 22">
              <a:extLst>
                <a:ext uri="{FF2B5EF4-FFF2-40B4-BE49-F238E27FC236}">
                  <a16:creationId xmlns:a16="http://schemas.microsoft.com/office/drawing/2014/main" id="{782FA736-DE89-4D13-B0A7-3906B32CEF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sp>
        <p:nvSpPr>
          <p:cNvPr id="4" name="Google Shape;215;p28"/>
          <p:cNvSpPr txBox="1">
            <a:spLocks/>
          </p:cNvSpPr>
          <p:nvPr/>
        </p:nvSpPr>
        <p:spPr>
          <a:xfrm>
            <a:off x="1941909" y="4529540"/>
            <a:ext cx="6686550" cy="1162423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4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  <a:sym typeface="Montserrat ExtraBold"/>
              </a:rPr>
              <a:t>COMPLEMENTARY TEAM ROLES (BELBIN, 2012)</a:t>
            </a:r>
          </a:p>
        </p:txBody>
      </p:sp>
      <p:grpSp>
        <p:nvGrpSpPr>
          <p:cNvPr id="57" name="Group 56">
            <a:extLst>
              <a:ext uri="{FF2B5EF4-FFF2-40B4-BE49-F238E27FC236}">
                <a16:creationId xmlns:a16="http://schemas.microsoft.com/office/drawing/2014/main" id="{6A54B62D-FC5C-4E1A-8D8B-279576FE53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412" y="-786"/>
            <a:ext cx="1767505" cy="6854040"/>
            <a:chOff x="6627813" y="194833"/>
            <a:chExt cx="1952625" cy="5678918"/>
          </a:xfrm>
        </p:grpSpPr>
        <p:sp>
          <p:nvSpPr>
            <p:cNvPr id="58" name="Freeform 27">
              <a:extLst>
                <a:ext uri="{FF2B5EF4-FFF2-40B4-BE49-F238E27FC236}">
                  <a16:creationId xmlns:a16="http://schemas.microsoft.com/office/drawing/2014/main" id="{4706D2CB-CE4C-4F40-B189-FD7BB4466B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9" name="Freeform 28">
              <a:extLst>
                <a:ext uri="{FF2B5EF4-FFF2-40B4-BE49-F238E27FC236}">
                  <a16:creationId xmlns:a16="http://schemas.microsoft.com/office/drawing/2014/main" id="{2714CF7E-2DF6-4F91-8BB2-D62E8B549D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0" name="Freeform 29">
              <a:extLst>
                <a:ext uri="{FF2B5EF4-FFF2-40B4-BE49-F238E27FC236}">
                  <a16:creationId xmlns:a16="http://schemas.microsoft.com/office/drawing/2014/main" id="{F30DCFE1-624D-4D3C-AC61-757C2FF356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1" name="Freeform 30">
              <a:extLst>
                <a:ext uri="{FF2B5EF4-FFF2-40B4-BE49-F238E27FC236}">
                  <a16:creationId xmlns:a16="http://schemas.microsoft.com/office/drawing/2014/main" id="{BF08ABFE-DD31-4F1F-9520-93CC613CD3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2" name="Freeform 31">
              <a:extLst>
                <a:ext uri="{FF2B5EF4-FFF2-40B4-BE49-F238E27FC236}">
                  <a16:creationId xmlns:a16="http://schemas.microsoft.com/office/drawing/2014/main" id="{ADFB2DBD-F00A-4820-876F-4E75F216B1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3" name="Freeform 32">
              <a:extLst>
                <a:ext uri="{FF2B5EF4-FFF2-40B4-BE49-F238E27FC236}">
                  <a16:creationId xmlns:a16="http://schemas.microsoft.com/office/drawing/2014/main" id="{3F85387B-5668-4570-BC5C-AA89417C71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4" name="Freeform 33">
              <a:extLst>
                <a:ext uri="{FF2B5EF4-FFF2-40B4-BE49-F238E27FC236}">
                  <a16:creationId xmlns:a16="http://schemas.microsoft.com/office/drawing/2014/main" id="{FEA70EF6-623D-453D-8360-1B0C142A29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5" name="Freeform 34">
              <a:extLst>
                <a:ext uri="{FF2B5EF4-FFF2-40B4-BE49-F238E27FC236}">
                  <a16:creationId xmlns:a16="http://schemas.microsoft.com/office/drawing/2014/main" id="{FE3B449C-A5FE-44B9-A01C-A115C37D3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6" name="Freeform 35">
              <a:extLst>
                <a:ext uri="{FF2B5EF4-FFF2-40B4-BE49-F238E27FC236}">
                  <a16:creationId xmlns:a16="http://schemas.microsoft.com/office/drawing/2014/main" id="{BD672E89-DAB4-41AE-891D-6B6A52B0EA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7" name="Freeform 36">
              <a:extLst>
                <a:ext uri="{FF2B5EF4-FFF2-40B4-BE49-F238E27FC236}">
                  <a16:creationId xmlns:a16="http://schemas.microsoft.com/office/drawing/2014/main" id="{C69123C3-F0F9-4AA7-BA7B-9E5E0AF27E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8" name="Freeform 37">
              <a:extLst>
                <a:ext uri="{FF2B5EF4-FFF2-40B4-BE49-F238E27FC236}">
                  <a16:creationId xmlns:a16="http://schemas.microsoft.com/office/drawing/2014/main" id="{E10779C5-3DD9-489D-9A2D-EF45B7BE30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9" name="Freeform 38">
              <a:extLst>
                <a:ext uri="{FF2B5EF4-FFF2-40B4-BE49-F238E27FC236}">
                  <a16:creationId xmlns:a16="http://schemas.microsoft.com/office/drawing/2014/main" id="{1D3B4B35-2090-4DA8-ADBE-DD888B4E17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1" name="Rectangle 70">
            <a:extLst>
              <a:ext uri="{FF2B5EF4-FFF2-40B4-BE49-F238E27FC236}">
                <a16:creationId xmlns:a16="http://schemas.microsoft.com/office/drawing/2014/main" id="{46FA917F-43A3-4FA3-A085-59D0DC397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716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1909" y="640080"/>
            <a:ext cx="4694117" cy="3602736"/>
          </a:xfrm>
          <a:prstGeom prst="rect">
            <a:avLst/>
          </a:prstGeom>
        </p:spPr>
      </p:pic>
      <p:sp>
        <p:nvSpPr>
          <p:cNvPr id="73" name="Freeform 33">
            <a:extLst>
              <a:ext uri="{FF2B5EF4-FFF2-40B4-BE49-F238E27FC236}">
                <a16:creationId xmlns:a16="http://schemas.microsoft.com/office/drawing/2014/main" id="{9CBF007B-8C8C-4F79-B037-9F4C61F9F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753578"/>
            <a:ext cx="1308489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</p:spTree>
    <p:extLst>
      <p:ext uri="{BB962C8B-B14F-4D97-AF65-F5344CB8AC3E}">
        <p14:creationId xmlns:p14="http://schemas.microsoft.com/office/powerpoint/2010/main" val="49264814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966DD2F-FBF5-41CE-A3F4-565352D95D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F963E7-B32A-FB4E-A8A3-45B4A22D84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6172" y="624110"/>
            <a:ext cx="7284749" cy="1280890"/>
          </a:xfrm>
        </p:spPr>
        <p:txBody>
          <a:bodyPr>
            <a:normAutofit/>
          </a:bodyPr>
          <a:lstStyle/>
          <a:p>
            <a:r>
              <a:rPr lang="en-US"/>
              <a:t>Building a successful team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46FCE2B-F2D2-466E-B0AA-8E341DB498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716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Freeform 11">
            <a:extLst>
              <a:ext uri="{FF2B5EF4-FFF2-40B4-BE49-F238E27FC236}">
                <a16:creationId xmlns:a16="http://schemas.microsoft.com/office/drawing/2014/main" id="{2BD31C98-199A-4722-A1A5-4393A43E7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3141" y="714375"/>
            <a:ext cx="1191394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13CA02F-7A92-84E9-6891-74A53ECDCA5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31008906"/>
              </p:ext>
            </p:extLst>
          </p:nvPr>
        </p:nvGraphicFramePr>
        <p:xfrm>
          <a:off x="1346172" y="2222983"/>
          <a:ext cx="6740553" cy="36539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0041383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A46F010-D160-4609-8979-FFD8C1EA6C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29796" y="624110"/>
            <a:ext cx="6098663" cy="1280890"/>
          </a:xfrm>
        </p:spPr>
        <p:txBody>
          <a:bodyPr>
            <a:normAutofit/>
          </a:bodyPr>
          <a:lstStyle/>
          <a:p>
            <a:r>
              <a:rPr lang="en-US" dirty="0"/>
              <a:t>References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1B8C4F6-C3AC-4C94-8EC7-E4F7B7E9CD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138637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B789310-9859-4942-98C8-3D2F12AAA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0" y="228600"/>
            <a:ext cx="2138628" cy="6638625"/>
            <a:chOff x="2487613" y="285750"/>
            <a:chExt cx="2428875" cy="5654676"/>
          </a:xfrm>
          <a:solidFill>
            <a:schemeClr val="tx2">
              <a:lumMod val="60000"/>
              <a:lumOff val="40000"/>
              <a:alpha val="40000"/>
            </a:schemeClr>
          </a:solidFill>
        </p:grpSpPr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FE9E5460-2AA9-4786-B69C-23DBEF356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E344A2AF-3860-4427-B13E-98021C17AB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DDBDD44E-1DC0-48AB-8FEC-E098D91974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6" name="Freeform 14">
              <a:extLst>
                <a:ext uri="{FF2B5EF4-FFF2-40B4-BE49-F238E27FC236}">
                  <a16:creationId xmlns:a16="http://schemas.microsoft.com/office/drawing/2014/main" id="{3151FF3E-5E3F-4D82-A684-0003BACEA8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7" name="Freeform 15">
              <a:extLst>
                <a:ext uri="{FF2B5EF4-FFF2-40B4-BE49-F238E27FC236}">
                  <a16:creationId xmlns:a16="http://schemas.microsoft.com/office/drawing/2014/main" id="{C6CBF27E-7F0C-4489-95A7-82DE1C0460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8" name="Freeform 16">
              <a:extLst>
                <a:ext uri="{FF2B5EF4-FFF2-40B4-BE49-F238E27FC236}">
                  <a16:creationId xmlns:a16="http://schemas.microsoft.com/office/drawing/2014/main" id="{233BE304-221E-425E-A484-4B2E5F405B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9" name="Freeform 17">
              <a:extLst>
                <a:ext uri="{FF2B5EF4-FFF2-40B4-BE49-F238E27FC236}">
                  <a16:creationId xmlns:a16="http://schemas.microsoft.com/office/drawing/2014/main" id="{10D5734E-EAEA-4A08-86A9-39BD5563EC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0" name="Freeform 18">
              <a:extLst>
                <a:ext uri="{FF2B5EF4-FFF2-40B4-BE49-F238E27FC236}">
                  <a16:creationId xmlns:a16="http://schemas.microsoft.com/office/drawing/2014/main" id="{4D47FE86-98D1-4E35-86E4-16E9A19A64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1" name="Freeform 19">
              <a:extLst>
                <a:ext uri="{FF2B5EF4-FFF2-40B4-BE49-F238E27FC236}">
                  <a16:creationId xmlns:a16="http://schemas.microsoft.com/office/drawing/2014/main" id="{F00661F9-B224-4DB1-8EFB-ABF9402BDE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2" name="Freeform 20">
              <a:extLst>
                <a:ext uri="{FF2B5EF4-FFF2-40B4-BE49-F238E27FC236}">
                  <a16:creationId xmlns:a16="http://schemas.microsoft.com/office/drawing/2014/main" id="{679DCB4E-8D36-4B7A-AF0C-8399F113AE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3" name="Freeform 21">
              <a:extLst>
                <a:ext uri="{FF2B5EF4-FFF2-40B4-BE49-F238E27FC236}">
                  <a16:creationId xmlns:a16="http://schemas.microsoft.com/office/drawing/2014/main" id="{4FAD51F6-D24C-4FD6-BEAE-41F0E5A825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4" name="Freeform 22">
              <a:extLst>
                <a:ext uri="{FF2B5EF4-FFF2-40B4-BE49-F238E27FC236}">
                  <a16:creationId xmlns:a16="http://schemas.microsoft.com/office/drawing/2014/main" id="{87AC773F-6D31-458A-9DD7-76566C8A9C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6F1CEC7A-E419-4950-AA57-B00546C29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412" y="-786"/>
            <a:ext cx="1767505" cy="6854040"/>
            <a:chOff x="6627813" y="194833"/>
            <a:chExt cx="1952625" cy="5678918"/>
          </a:xfrm>
          <a:solidFill>
            <a:schemeClr val="tx2">
              <a:lumMod val="75000"/>
              <a:alpha val="70000"/>
            </a:schemeClr>
          </a:solidFill>
        </p:grpSpPr>
        <p:sp>
          <p:nvSpPr>
            <p:cNvPr id="27" name="Freeform 27">
              <a:extLst>
                <a:ext uri="{FF2B5EF4-FFF2-40B4-BE49-F238E27FC236}">
                  <a16:creationId xmlns:a16="http://schemas.microsoft.com/office/drawing/2014/main" id="{7AE7DCD1-5235-45E8-B229-15A3E3962E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8" name="Freeform 28">
              <a:extLst>
                <a:ext uri="{FF2B5EF4-FFF2-40B4-BE49-F238E27FC236}">
                  <a16:creationId xmlns:a16="http://schemas.microsoft.com/office/drawing/2014/main" id="{C82E58C3-65A5-4079-BF94-E675AA410C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9" name="Freeform 29">
              <a:extLst>
                <a:ext uri="{FF2B5EF4-FFF2-40B4-BE49-F238E27FC236}">
                  <a16:creationId xmlns:a16="http://schemas.microsoft.com/office/drawing/2014/main" id="{7AABE1FA-6DC8-4A47-AC5C-F05B9C111C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0" name="Freeform 30">
              <a:extLst>
                <a:ext uri="{FF2B5EF4-FFF2-40B4-BE49-F238E27FC236}">
                  <a16:creationId xmlns:a16="http://schemas.microsoft.com/office/drawing/2014/main" id="{17BB7298-8900-4C67-B800-BD241F019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1" name="Freeform 31">
              <a:extLst>
                <a:ext uri="{FF2B5EF4-FFF2-40B4-BE49-F238E27FC236}">
                  <a16:creationId xmlns:a16="http://schemas.microsoft.com/office/drawing/2014/main" id="{EE3442F8-53C2-490C-94EF-E423ECB95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2" name="Freeform 32">
              <a:extLst>
                <a:ext uri="{FF2B5EF4-FFF2-40B4-BE49-F238E27FC236}">
                  <a16:creationId xmlns:a16="http://schemas.microsoft.com/office/drawing/2014/main" id="{3DBEA916-8B10-493A-8CBF-9B5FA2A4A0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3" name="Freeform 33">
              <a:extLst>
                <a:ext uri="{FF2B5EF4-FFF2-40B4-BE49-F238E27FC236}">
                  <a16:creationId xmlns:a16="http://schemas.microsoft.com/office/drawing/2014/main" id="{248DB27B-F9EA-4F81-A746-7D57B768E0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4" name="Freeform 34">
              <a:extLst>
                <a:ext uri="{FF2B5EF4-FFF2-40B4-BE49-F238E27FC236}">
                  <a16:creationId xmlns:a16="http://schemas.microsoft.com/office/drawing/2014/main" id="{998E5C90-2A81-4013-AE09-2023B4407C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5" name="Freeform 35">
              <a:extLst>
                <a:ext uri="{FF2B5EF4-FFF2-40B4-BE49-F238E27FC236}">
                  <a16:creationId xmlns:a16="http://schemas.microsoft.com/office/drawing/2014/main" id="{86A8318B-7607-4519-8EEB-C7DD509653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6" name="Freeform 36">
              <a:extLst>
                <a:ext uri="{FF2B5EF4-FFF2-40B4-BE49-F238E27FC236}">
                  <a16:creationId xmlns:a16="http://schemas.microsoft.com/office/drawing/2014/main" id="{5009FB1B-4865-45DB-8727-F012E3ACA5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7" name="Freeform 37">
              <a:extLst>
                <a:ext uri="{FF2B5EF4-FFF2-40B4-BE49-F238E27FC236}">
                  <a16:creationId xmlns:a16="http://schemas.microsoft.com/office/drawing/2014/main" id="{5B209B64-3A98-4B1A-857A-2368AFED67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8" name="Freeform 38">
              <a:extLst>
                <a:ext uri="{FF2B5EF4-FFF2-40B4-BE49-F238E27FC236}">
                  <a16:creationId xmlns:a16="http://schemas.microsoft.com/office/drawing/2014/main" id="{EB3B5D03-7AE3-411C-A820-6844E7D0C6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sp>
        <p:nvSpPr>
          <p:cNvPr id="40" name="Freeform 11">
            <a:extLst>
              <a:ext uri="{FF2B5EF4-FFF2-40B4-BE49-F238E27FC236}">
                <a16:creationId xmlns:a16="http://schemas.microsoft.com/office/drawing/2014/main" id="{91328346-8BAD-4616-B50B-5CFDA5648D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19" y="3411452"/>
            <a:ext cx="823645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29796" y="2133600"/>
            <a:ext cx="6098663" cy="3777622"/>
          </a:xfrm>
        </p:spPr>
        <p:txBody>
          <a:bodyPr>
            <a:normAutofit fontScale="92500" lnSpcReduction="10000"/>
          </a:bodyPr>
          <a:lstStyle/>
          <a:p>
            <a:r>
              <a:rPr lang="en-GB" sz="1700"/>
              <a:t>Lacerenza, C., Tannenbaum, S., Marlow, S. and Salas, E. (2018) Team Development Interventions: Evidence-based Approaches for Improving Teamwork, </a:t>
            </a:r>
            <a:r>
              <a:rPr lang="en-GB" sz="1700" i="1"/>
              <a:t>American Psychologist</a:t>
            </a:r>
            <a:r>
              <a:rPr lang="en-GB" sz="1700"/>
              <a:t>, Vol. 73(4), pp. 517-531.</a:t>
            </a:r>
            <a:endParaRPr lang="en-US" sz="1700"/>
          </a:p>
          <a:p>
            <a:r>
              <a:rPr lang="en-GB" sz="1700"/>
              <a:t>Lunenburg, F. and Lunenburg, M. (2015) Developing High Performance Teams: Long-Standing Principles That Work, </a:t>
            </a:r>
            <a:r>
              <a:rPr lang="en-GB" sz="1700" i="1"/>
              <a:t>International Journal of Organizational Behaviour in Education</a:t>
            </a:r>
            <a:r>
              <a:rPr lang="en-GB" sz="1700"/>
              <a:t>, Vol. 3(1), pp. 1-17.</a:t>
            </a:r>
            <a:endParaRPr lang="en-US" sz="1700"/>
          </a:p>
          <a:p>
            <a:r>
              <a:rPr lang="en-US" sz="1700"/>
              <a:t>Magloff, L. (2019) </a:t>
            </a:r>
            <a:r>
              <a:rPr lang="en-US" sz="1700" i="1"/>
              <a:t>What Are the Benefits of Teamwork in Business? </a:t>
            </a:r>
            <a:r>
              <a:rPr lang="en-US" sz="1700"/>
              <a:t>[online] Available: </a:t>
            </a:r>
            <a:r>
              <a:rPr lang="en-US" sz="1700">
                <a:hlinkClick r:id="rId2"/>
              </a:rPr>
              <a:t>https://smallbusiness.chron.com/benefits-teamwork-business-3250.html</a:t>
            </a:r>
            <a:r>
              <a:rPr lang="en-US" sz="1700"/>
              <a:t> [Accessed: 25 April 2022]</a:t>
            </a:r>
          </a:p>
          <a:p>
            <a:r>
              <a:rPr lang="en-US" sz="1700"/>
              <a:t>Those references are for the Benefits of Team working – presenred by Desislava Kubovcikova</a:t>
            </a:r>
          </a:p>
          <a:p>
            <a:endParaRPr lang="en-US" sz="170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6A8564-A101-6A4D-B610-79134F8A81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References…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90C729-BECA-9943-9CDD-98A281A9D0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Belbin, R. M. (2012). </a:t>
            </a:r>
            <a:r>
              <a:rPr lang="en-US" i="1" dirty="0"/>
              <a:t>Team roles at work</a:t>
            </a:r>
            <a:r>
              <a:rPr lang="en-US" dirty="0"/>
              <a:t>. London: </a:t>
            </a:r>
            <a:r>
              <a:rPr lang="en-US" dirty="0" err="1"/>
              <a:t>Routledge</a:t>
            </a:r>
            <a:r>
              <a:rPr lang="en-US" dirty="0"/>
              <a:t>.</a:t>
            </a:r>
          </a:p>
          <a:p>
            <a:r>
              <a:rPr lang="en-US" dirty="0" err="1"/>
              <a:t>Katzenbach</a:t>
            </a:r>
            <a:r>
              <a:rPr lang="en-US" dirty="0"/>
              <a:t>, J. R., &amp; Smith, D. K. (1993). The rules for managing cross‐functional reengineering teams. </a:t>
            </a:r>
            <a:r>
              <a:rPr lang="en-US" i="1" dirty="0"/>
              <a:t>Planning Review</a:t>
            </a:r>
            <a:r>
              <a:rPr lang="en-US" dirty="0"/>
              <a:t>, </a:t>
            </a:r>
            <a:r>
              <a:rPr lang="en-GB" dirty="0"/>
              <a:t>21(2), 12-13.</a:t>
            </a:r>
            <a:endParaRPr lang="en-US" dirty="0"/>
          </a:p>
          <a:p>
            <a:r>
              <a:rPr lang="en-US" dirty="0" err="1"/>
              <a:t>Tuckman</a:t>
            </a:r>
            <a:r>
              <a:rPr lang="en-US" dirty="0"/>
              <a:t>, B. W. (1965). Developmental sequence in small Groups. </a:t>
            </a:r>
            <a:r>
              <a:rPr lang="en-US" i="1" dirty="0"/>
              <a:t>Psychological Bulletin</a:t>
            </a:r>
            <a:r>
              <a:rPr lang="en-US" dirty="0"/>
              <a:t>, </a:t>
            </a:r>
            <a:r>
              <a:rPr lang="en-US" i="1" dirty="0"/>
              <a:t>63</a:t>
            </a:r>
            <a:r>
              <a:rPr lang="en-US" dirty="0"/>
              <a:t>(6), 384.</a:t>
            </a:r>
          </a:p>
          <a:p>
            <a:r>
              <a:rPr lang="en-US" dirty="0"/>
              <a:t>Those references are from Successful team development – presented by Violeta Vasileva</a:t>
            </a:r>
            <a:endParaRPr lang="en-GB" dirty="0"/>
          </a:p>
          <a:p>
            <a:pPr marL="0" indent="0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9614770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{06F3E97D-690C-EB4D-A40E-1165F80EE13C}tf10001069</Template>
  <TotalTime>301</TotalTime>
  <Words>931</Words>
  <Application>Microsoft Macintosh PowerPoint</Application>
  <PresentationFormat>On-screen Show (4:3)</PresentationFormat>
  <Paragraphs>132</Paragraphs>
  <Slides>20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7" baseType="lpstr">
      <vt:lpstr>Arial</vt:lpstr>
      <vt:lpstr>Calibri</vt:lpstr>
      <vt:lpstr>Century Gothic</vt:lpstr>
      <vt:lpstr>Times New Roman</vt:lpstr>
      <vt:lpstr>Wingdings</vt:lpstr>
      <vt:lpstr>Wingdings 3</vt:lpstr>
      <vt:lpstr>Wisp</vt:lpstr>
      <vt:lpstr>Effective Team Work and Communications (BMSW4002)</vt:lpstr>
      <vt:lpstr>Table of Content</vt:lpstr>
      <vt:lpstr>Teamwork: overview</vt:lpstr>
      <vt:lpstr>Teams: General advantages</vt:lpstr>
      <vt:lpstr>Performance benefits: Organisational level </vt:lpstr>
      <vt:lpstr>Performance benefits: Team members</vt:lpstr>
      <vt:lpstr>Introduction</vt:lpstr>
      <vt:lpstr>Belbin theory of teamwork</vt:lpstr>
      <vt:lpstr>Continue…</vt:lpstr>
      <vt:lpstr>Continue…</vt:lpstr>
      <vt:lpstr>Identifying Conflicts</vt:lpstr>
      <vt:lpstr>Conflict Management model</vt:lpstr>
      <vt:lpstr>Conflict management style at workplace scheme </vt:lpstr>
      <vt:lpstr>What is successful Team?</vt:lpstr>
      <vt:lpstr>PowerPoint Presentation</vt:lpstr>
      <vt:lpstr>PowerPoint Presentation</vt:lpstr>
      <vt:lpstr>PowerPoint Presentation</vt:lpstr>
      <vt:lpstr>Building a successful team</vt:lpstr>
      <vt:lpstr>References</vt:lpstr>
      <vt:lpstr>References…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user</dc:creator>
  <cp:lastModifiedBy>Desislava Kubovcikova (2115207)</cp:lastModifiedBy>
  <cp:revision>61</cp:revision>
  <dcterms:created xsi:type="dcterms:W3CDTF">2022-04-27T13:10:23Z</dcterms:created>
  <dcterms:modified xsi:type="dcterms:W3CDTF">2022-04-29T16:19:15Z</dcterms:modified>
</cp:coreProperties>
</file>