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6"/>
  </p:notesMasterIdLst>
  <p:sldIdLst>
    <p:sldId id="256" r:id="rId5"/>
  </p:sldIdLst>
  <p:sldSz cx="7562850" cy="10688638"/>
  <p:notesSz cx="10688638" cy="756285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00" d="100"/>
          <a:sy n="100" d="100"/>
        </p:scale>
        <p:origin x="1445" y="-36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zvan Pojar (2423339)" userId="783acf54-7f63-42c7-88c4-c49423264cd5" providerId="ADAL" clId="{999FF0CE-6EDC-41D9-B7B1-F3581BD3348B}"/>
    <pc:docChg chg="modSld">
      <pc:chgData name="Razvan Pojar (2423339)" userId="783acf54-7f63-42c7-88c4-c49423264cd5" providerId="ADAL" clId="{999FF0CE-6EDC-41D9-B7B1-F3581BD3348B}" dt="2026-10-06T01:00:08.630" v="1" actId="20577"/>
      <pc:docMkLst>
        <pc:docMk/>
      </pc:docMkLst>
      <pc:sldChg chg="modSp mod">
        <pc:chgData name="Razvan Pojar (2423339)" userId="783acf54-7f63-42c7-88c4-c49423264cd5" providerId="ADAL" clId="{999FF0CE-6EDC-41D9-B7B1-F3581BD3348B}" dt="2026-10-06T01:00:08.630" v="1" actId="20577"/>
        <pc:sldMkLst>
          <pc:docMk/>
          <pc:sldMk cId="0" sldId="256"/>
        </pc:sldMkLst>
        <pc:spChg chg="mod">
          <ac:chgData name="Razvan Pojar (2423339)" userId="783acf54-7f63-42c7-88c4-c49423264cd5" providerId="ADAL" clId="{999FF0CE-6EDC-41D9-B7B1-F3581BD3348B}" dt="2026-10-06T01:00:08.630" v="1" actId="20577"/>
          <ac:spMkLst>
            <pc:docMk/>
            <pc:sldMk cId="0" sldId="256"/>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30480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blipFill dpi="0" rotWithShape="1">
          <a:blip r:embed="rId3">
            <a:lum/>
          </a:blip>
          <a:srcRect/>
          <a:stretch>
            <a:fillRect l="-56000" r="-56000"/>
          </a:stretch>
        </a:blipFill>
        <a:effectLst/>
      </p:bgPr>
    </p:bg>
    <p:spTree>
      <p:nvGrpSpPr>
        <p:cNvPr id="1" name=""/>
        <p:cNvGrpSpPr/>
        <p:nvPr/>
      </p:nvGrpSpPr>
      <p:grpSpPr>
        <a:xfrm>
          <a:off x="0" y="0"/>
          <a:ext cx="0" cy="0"/>
          <a:chOff x="0" y="0"/>
          <a:chExt cx="0" cy="0"/>
        </a:xfrm>
      </p:grpSpPr>
      <p:sp>
        <p:nvSpPr>
          <p:cNvPr id="2" name="Text 0"/>
          <p:cNvSpPr txBox="1"/>
          <p:nvPr/>
        </p:nvSpPr>
        <p:spPr>
          <a:xfrm>
            <a:off x="274320" y="228600"/>
            <a:ext cx="7013448" cy="777240"/>
          </a:xfrm>
          <a:prstGeom prst="rect">
            <a:avLst/>
          </a:prstGeom>
          <a:solidFill>
            <a:srgbClr val="1F3A5F"/>
          </a:solidFill>
          <a:ln/>
        </p:spPr>
        <p:txBody>
          <a:bodyPr wrap="square" lIns="50800" tIns="101600" rIns="101600" bIns="50800" rtlCol="0" anchor="ctr"/>
          <a:lstStyle/>
          <a:p>
            <a:pPr marL="0" indent="0" algn="ctr">
              <a:spcAft>
                <a:spcPts val="300"/>
              </a:spcAft>
              <a:buNone/>
            </a:pPr>
            <a:r>
              <a:rPr lang="en-US" sz="2000" b="1" dirty="0">
                <a:solidFill>
                  <a:srgbClr val="FFFFFF"/>
                </a:solidFill>
                <a:effectLst>
                  <a:outerShdw blurRad="50800" dist="38100" dir="18900000" algn="bl" rotWithShape="0">
                    <a:prstClr val="black">
                      <a:alpha val="40000"/>
                    </a:prstClr>
                  </a:outerShdw>
                </a:effectLst>
                <a:latin typeface="Algerian" panose="04020705040A02060702" pitchFamily="82" charset="0"/>
                <a:ea typeface="Calibri" pitchFamily="34" charset="-122"/>
                <a:cs typeface="Calibri" pitchFamily="34" charset="-120"/>
              </a:rPr>
              <a:t>DEVELOPING EMOTIONAL INTELLIGENCE SKILLS</a:t>
            </a:r>
            <a:endParaRPr lang="en-US" sz="2000" dirty="0">
              <a:effectLst>
                <a:outerShdw blurRad="50800" dist="38100" dir="18900000" algn="bl" rotWithShape="0">
                  <a:prstClr val="black">
                    <a:alpha val="40000"/>
                  </a:prstClr>
                </a:outerShdw>
              </a:effectLst>
              <a:latin typeface="Algerian" panose="04020705040A02060702" pitchFamily="82" charset="0"/>
            </a:endParaRPr>
          </a:p>
          <a:p>
            <a:pPr marL="0" indent="0" algn="ctr">
              <a:buNone/>
            </a:pPr>
            <a:r>
              <a:rPr lang="en-US" sz="950" i="1" dirty="0">
                <a:solidFill>
                  <a:srgbClr val="FFFFFF"/>
                </a:solidFill>
                <a:latin typeface="Calibri" pitchFamily="34" charset="0"/>
                <a:ea typeface="Calibri" pitchFamily="34" charset="-122"/>
                <a:cs typeface="Calibri" pitchFamily="34" charset="-120"/>
              </a:rPr>
              <a:t>“</a:t>
            </a:r>
            <a:r>
              <a:rPr lang="en-US" sz="900" b="1" i="1" dirty="0">
                <a:solidFill>
                  <a:srgbClr val="FFFFFF"/>
                </a:solidFill>
                <a:latin typeface="Calibri Light" panose="020F0302020204030204" pitchFamily="34" charset="0"/>
                <a:ea typeface="Calibri Light" panose="020F0302020204030204" pitchFamily="34" charset="0"/>
                <a:cs typeface="Calibri Light" panose="020F0302020204030204" pitchFamily="34" charset="0"/>
              </a:rPr>
              <a:t>Emotional intelligence involves monitoring one’s emotions and using them to guide thinking and decision-making.” – Salovey (1997</a:t>
            </a:r>
            <a:r>
              <a:rPr lang="en-US" sz="950" i="1" dirty="0">
                <a:solidFill>
                  <a:srgbClr val="FFFFFF"/>
                </a:solidFill>
                <a:latin typeface="Calibri" pitchFamily="34" charset="0"/>
                <a:ea typeface="Calibri" pitchFamily="34" charset="-122"/>
                <a:cs typeface="Calibri" pitchFamily="34" charset="-120"/>
              </a:rPr>
              <a:t>)</a:t>
            </a:r>
            <a:endParaRPr lang="en-US" sz="2000" dirty="0"/>
          </a:p>
        </p:txBody>
      </p:sp>
      <p:sp>
        <p:nvSpPr>
          <p:cNvPr id="3" name="Text 1"/>
          <p:cNvSpPr txBox="1"/>
          <p:nvPr/>
        </p:nvSpPr>
        <p:spPr>
          <a:xfrm>
            <a:off x="274320" y="1060704"/>
            <a:ext cx="3438144" cy="566928"/>
          </a:xfrm>
          <a:prstGeom prst="rect">
            <a:avLst/>
          </a:prstGeom>
          <a:solidFill>
            <a:srgbClr val="EAF3F7"/>
          </a:solidFill>
          <a:ln/>
          <a:effectLst>
            <a:glow rad="139700">
              <a:schemeClr val="accent5">
                <a:satMod val="175000"/>
                <a:alpha val="40000"/>
              </a:schemeClr>
            </a:glow>
          </a:effectLst>
        </p:spPr>
        <p:txBody>
          <a:bodyPr wrap="square" lIns="50800" tIns="76200" rIns="76200" bIns="50800" rtlCol="0" anchor="t"/>
          <a:lstStyle/>
          <a:p>
            <a:pPr marL="0" indent="0">
              <a:spcAft>
                <a:spcPts val="100"/>
              </a:spcAft>
              <a:buNone/>
            </a:pPr>
            <a:r>
              <a:rPr lang="en-US" sz="800" b="1" dirty="0">
                <a:solidFill>
                  <a:srgbClr val="1F3A5F"/>
                </a:solidFill>
                <a:latin typeface="Algerian" panose="04020705040A02060702" pitchFamily="82" charset="0"/>
                <a:ea typeface="Calibri" pitchFamily="34" charset="-122"/>
                <a:cs typeface="Calibri" pitchFamily="34" charset="-120"/>
              </a:rPr>
              <a:t>Name: </a:t>
            </a:r>
            <a:r>
              <a:rPr lang="en-US" sz="800" b="1" dirty="0">
                <a:solidFill>
                  <a:schemeClr val="accent5">
                    <a:lumMod val="75000"/>
                  </a:schemeClr>
                </a:solidFill>
                <a:latin typeface="Algerian" panose="04020705040A02060702" pitchFamily="82" charset="0"/>
                <a:ea typeface="Calibri" pitchFamily="34" charset="-122"/>
                <a:cs typeface="Calibri" pitchFamily="34" charset="-120"/>
              </a:rPr>
              <a:t>RAZVAN POJAR</a:t>
            </a:r>
            <a:endParaRPr lang="en-US" sz="800" dirty="0">
              <a:solidFill>
                <a:schemeClr val="accent5">
                  <a:lumMod val="75000"/>
                </a:schemeClr>
              </a:solidFill>
              <a:latin typeface="Algerian" panose="04020705040A02060702" pitchFamily="82" charset="0"/>
            </a:endParaRPr>
          </a:p>
          <a:p>
            <a:pPr marL="0" indent="0">
              <a:spcAft>
                <a:spcPts val="100"/>
              </a:spcAft>
              <a:buNone/>
            </a:pPr>
            <a:r>
              <a:rPr lang="en-US" sz="800" b="1" dirty="0">
                <a:solidFill>
                  <a:srgbClr val="1F3A5F"/>
                </a:solidFill>
                <a:latin typeface="Algerian" panose="04020705040A02060702" pitchFamily="82" charset="0"/>
                <a:ea typeface="Calibri" pitchFamily="34" charset="-122"/>
                <a:cs typeface="Calibri" pitchFamily="34" charset="-120"/>
              </a:rPr>
              <a:t>Student number: </a:t>
            </a:r>
            <a:r>
              <a:rPr lang="en-US" sz="800" b="1" dirty="0">
                <a:solidFill>
                  <a:schemeClr val="accent5">
                    <a:lumMod val="75000"/>
                  </a:schemeClr>
                </a:solidFill>
                <a:latin typeface="Algerian" panose="04020705040A02060702" pitchFamily="82" charset="0"/>
                <a:ea typeface="Calibri" pitchFamily="34" charset="-122"/>
                <a:cs typeface="Calibri" pitchFamily="34" charset="-120"/>
              </a:rPr>
              <a:t>2423339</a:t>
            </a:r>
            <a:endParaRPr lang="en-US" sz="800" dirty="0">
              <a:solidFill>
                <a:schemeClr val="accent5">
                  <a:lumMod val="75000"/>
                </a:schemeClr>
              </a:solidFill>
              <a:latin typeface="Algerian" panose="04020705040A02060702" pitchFamily="82" charset="0"/>
            </a:endParaRPr>
          </a:p>
          <a:p>
            <a:pPr marL="0" indent="0">
              <a:spcAft>
                <a:spcPts val="100"/>
              </a:spcAft>
              <a:buNone/>
            </a:pPr>
            <a:r>
              <a:rPr lang="en-US" sz="800" b="1" dirty="0">
                <a:solidFill>
                  <a:srgbClr val="1F3A5F"/>
                </a:solidFill>
                <a:latin typeface="Algerian" panose="04020705040A02060702" pitchFamily="82" charset="0"/>
                <a:ea typeface="Calibri" pitchFamily="34" charset="-122"/>
                <a:cs typeface="Calibri" pitchFamily="34" charset="-120"/>
              </a:rPr>
              <a:t>Assignment title: </a:t>
            </a:r>
            <a:r>
              <a:rPr lang="en-US" sz="800" b="1" dirty="0">
                <a:solidFill>
                  <a:schemeClr val="accent5">
                    <a:lumMod val="75000"/>
                  </a:schemeClr>
                </a:solidFill>
                <a:latin typeface="Algerian" panose="04020705040A02060702" pitchFamily="82" charset="0"/>
                <a:ea typeface="Calibri" pitchFamily="34" charset="-122"/>
                <a:cs typeface="Calibri" pitchFamily="34" charset="-120"/>
              </a:rPr>
              <a:t>EMOTIONAL INTELLIGENCE C1 POSTER</a:t>
            </a:r>
            <a:endParaRPr lang="en-US" sz="800" dirty="0">
              <a:solidFill>
                <a:schemeClr val="accent5">
                  <a:lumMod val="75000"/>
                </a:schemeClr>
              </a:solidFill>
              <a:latin typeface="Algerian" panose="04020705040A02060702" pitchFamily="82" charset="0"/>
            </a:endParaRPr>
          </a:p>
        </p:txBody>
      </p:sp>
      <p:sp>
        <p:nvSpPr>
          <p:cNvPr id="4" name="Text 2"/>
          <p:cNvSpPr txBox="1"/>
          <p:nvPr/>
        </p:nvSpPr>
        <p:spPr>
          <a:xfrm>
            <a:off x="3849624" y="1060704"/>
            <a:ext cx="3438144" cy="566928"/>
          </a:xfrm>
          <a:prstGeom prst="rect">
            <a:avLst/>
          </a:prstGeom>
          <a:solidFill>
            <a:srgbClr val="EAF3F7"/>
          </a:solidFill>
          <a:ln/>
          <a:effectLst>
            <a:glow rad="139700">
              <a:schemeClr val="accent5">
                <a:satMod val="175000"/>
                <a:alpha val="40000"/>
              </a:schemeClr>
            </a:glow>
          </a:effectLst>
        </p:spPr>
        <p:txBody>
          <a:bodyPr wrap="square" lIns="50800" tIns="76200" rIns="76200" bIns="50800" rtlCol="0" anchor="t"/>
          <a:lstStyle/>
          <a:p>
            <a:pPr>
              <a:spcAft>
                <a:spcPts val="100"/>
              </a:spcAft>
            </a:pPr>
            <a:r>
              <a:rPr lang="en-US" sz="800" b="1" dirty="0">
                <a:solidFill>
                  <a:srgbClr val="1F3A5F"/>
                </a:solidFill>
                <a:latin typeface="Algerian" panose="04020705040A02060702" pitchFamily="82" charset="0"/>
                <a:ea typeface="Calibri" pitchFamily="34" charset="-122"/>
                <a:cs typeface="Calibri" pitchFamily="34" charset="-120"/>
              </a:rPr>
              <a:t>Module code &amp; title:</a:t>
            </a:r>
            <a:r>
              <a:rPr lang="en-US" sz="800" b="1" dirty="0">
                <a:solidFill>
                  <a:schemeClr val="accent5">
                    <a:lumMod val="75000"/>
                  </a:schemeClr>
                </a:solidFill>
                <a:latin typeface="Algerian" panose="04020705040A02060702" pitchFamily="82" charset="0"/>
                <a:ea typeface="Calibri" pitchFamily="34" charset="-122"/>
                <a:cs typeface="Calibri" pitchFamily="34" charset="-120"/>
              </a:rPr>
              <a:t> DEVELOPING EMOTIONAL INTELLIGENCE SKILLS    (LCLM5006_BIRM)</a:t>
            </a:r>
            <a:endParaRPr lang="en-GB" sz="800" b="1" dirty="0">
              <a:solidFill>
                <a:schemeClr val="accent5">
                  <a:lumMod val="75000"/>
                </a:schemeClr>
              </a:solidFill>
              <a:latin typeface="Algerian" panose="04020705040A02060702" pitchFamily="82" charset="0"/>
            </a:endParaRPr>
          </a:p>
          <a:p>
            <a:pPr>
              <a:spcAft>
                <a:spcPts val="100"/>
              </a:spcAft>
            </a:pPr>
            <a:r>
              <a:rPr lang="en-US" sz="800" b="1" dirty="0">
                <a:solidFill>
                  <a:srgbClr val="1F3A5F"/>
                </a:solidFill>
                <a:latin typeface="Algerian" panose="04020705040A02060702" pitchFamily="82" charset="0"/>
                <a:ea typeface="Calibri" pitchFamily="34" charset="-122"/>
                <a:cs typeface="Calibri" pitchFamily="34" charset="-120"/>
              </a:rPr>
              <a:t>Lecturer: </a:t>
            </a:r>
            <a:r>
              <a:rPr lang="en-GB" sz="800" b="1" dirty="0">
                <a:solidFill>
                  <a:schemeClr val="accent5">
                    <a:lumMod val="75000"/>
                  </a:schemeClr>
                </a:solidFill>
                <a:latin typeface="Algerian" panose="04020705040A02060702" pitchFamily="82" charset="0"/>
              </a:rPr>
              <a:t>Dr CHINOMSO NWAGBOSO</a:t>
            </a:r>
            <a:endParaRPr lang="en-US" sz="800" b="1" dirty="0">
              <a:solidFill>
                <a:schemeClr val="accent5">
                  <a:lumMod val="75000"/>
                </a:schemeClr>
              </a:solidFill>
              <a:latin typeface="Algerian" panose="04020705040A02060702" pitchFamily="82" charset="0"/>
            </a:endParaRPr>
          </a:p>
        </p:txBody>
      </p:sp>
      <p:sp>
        <p:nvSpPr>
          <p:cNvPr id="5" name="Text 3"/>
          <p:cNvSpPr txBox="1"/>
          <p:nvPr/>
        </p:nvSpPr>
        <p:spPr>
          <a:xfrm>
            <a:off x="274320" y="1700784"/>
            <a:ext cx="3438144" cy="1371600"/>
          </a:xfrm>
          <a:prstGeom prst="rect">
            <a:avLst/>
          </a:prstGeom>
          <a:solidFill>
            <a:srgbClr val="EAF3F7"/>
          </a:solidFill>
          <a:ln/>
          <a:effectLst>
            <a:glow rad="139700">
              <a:schemeClr val="accent5">
                <a:satMod val="175000"/>
                <a:alpha val="40000"/>
              </a:schemeClr>
            </a:glow>
          </a:effectLst>
        </p:spPr>
        <p:txBody>
          <a:bodyPr wrap="square" lIns="50800" tIns="76200" rIns="76200" bIns="50800" rtlCol="0" anchor="t"/>
          <a:lstStyle/>
          <a:p>
            <a:pPr marL="0" indent="0">
              <a:spcAft>
                <a:spcPts val="300"/>
              </a:spcAft>
              <a:buNone/>
            </a:pPr>
            <a:r>
              <a:rPr lang="en-US" sz="1000" b="1" dirty="0">
                <a:solidFill>
                  <a:srgbClr val="1F3A5F"/>
                </a:solidFill>
                <a:latin typeface="Algerian" panose="04020705040A02060702" pitchFamily="82" charset="0"/>
                <a:ea typeface="Calibri" pitchFamily="34" charset="-122"/>
                <a:cs typeface="Calibri" pitchFamily="34" charset="-120"/>
              </a:rPr>
              <a:t>Introduction</a:t>
            </a:r>
            <a:endParaRPr lang="en-US" sz="1000" dirty="0">
              <a:latin typeface="Algerian" panose="04020705040A02060702" pitchFamily="82" charset="0"/>
            </a:endParaRPr>
          </a:p>
          <a:p>
            <a:pPr marL="0" indent="0">
              <a:spcAft>
                <a:spcPts val="300"/>
              </a:spcAft>
              <a:buNone/>
            </a:pPr>
            <a:r>
              <a:rPr lang="en-US" sz="850" dirty="0">
                <a:solidFill>
                  <a:srgbClr val="222222"/>
                </a:solidFill>
                <a:latin typeface="Calibri" pitchFamily="34" charset="0"/>
                <a:ea typeface="Calibri" pitchFamily="34" charset="-122"/>
                <a:cs typeface="Calibri" pitchFamily="34" charset="-120"/>
              </a:rPr>
              <a:t>Emotional intelligence (EI) is the ability to perceive, use, understand and manage emotions (Mayer and Salovey, 1997). Goleman (1995) linked it to success in study and work. This poster applies EI theory to my own studies and future career.</a:t>
            </a:r>
            <a:endParaRPr lang="en-US" sz="1100" dirty="0"/>
          </a:p>
          <a:p>
            <a:pPr marL="0" indent="0">
              <a:buNone/>
            </a:pPr>
            <a:r>
              <a:rPr lang="en-US" sz="850" dirty="0">
                <a:solidFill>
                  <a:srgbClr val="002060"/>
                </a:solidFill>
                <a:latin typeface="Calibri" pitchFamily="34" charset="0"/>
                <a:ea typeface="Calibri" pitchFamily="34" charset="-122"/>
                <a:cs typeface="Calibri" pitchFamily="34" charset="-120"/>
              </a:rPr>
              <a:t>Learning on this module about EI helps me to manage better my life, self- awareness, self-development ,how to manage my emotions, to identifying what, where and how affect my personal life in relation with others.</a:t>
            </a:r>
            <a:endParaRPr lang="en-US" sz="1100" dirty="0">
              <a:solidFill>
                <a:srgbClr val="002060"/>
              </a:solidFill>
            </a:endParaRPr>
          </a:p>
        </p:txBody>
      </p:sp>
      <p:sp>
        <p:nvSpPr>
          <p:cNvPr id="6" name="Text 4"/>
          <p:cNvSpPr txBox="1"/>
          <p:nvPr/>
        </p:nvSpPr>
        <p:spPr>
          <a:xfrm>
            <a:off x="3849624" y="1700784"/>
            <a:ext cx="3438144" cy="1298448"/>
          </a:xfrm>
          <a:prstGeom prst="rect">
            <a:avLst/>
          </a:prstGeom>
          <a:solidFill>
            <a:srgbClr val="EAF3F7"/>
          </a:solidFill>
          <a:ln/>
          <a:effectLst>
            <a:glow rad="139700">
              <a:schemeClr val="accent5">
                <a:satMod val="175000"/>
                <a:alpha val="40000"/>
              </a:schemeClr>
            </a:glow>
          </a:effectLst>
        </p:spPr>
        <p:txBody>
          <a:bodyPr wrap="square" lIns="50800" tIns="76200" rIns="76200" bIns="50800" rtlCol="0" anchor="t"/>
          <a:lstStyle/>
          <a:p>
            <a:pPr marL="0" indent="0">
              <a:spcAft>
                <a:spcPts val="300"/>
              </a:spcAft>
              <a:buNone/>
            </a:pPr>
            <a:r>
              <a:rPr lang="en-US" sz="1000" b="1" dirty="0">
                <a:solidFill>
                  <a:srgbClr val="1F3A5F"/>
                </a:solidFill>
                <a:latin typeface="Algerian" panose="04020705040A02060702" pitchFamily="82" charset="0"/>
                <a:ea typeface="Calibri" pitchFamily="34" charset="-122"/>
                <a:cs typeface="Calibri" pitchFamily="34" charset="-120"/>
              </a:rPr>
              <a:t>Method</a:t>
            </a:r>
            <a:endParaRPr lang="en-US" sz="1000" dirty="0">
              <a:latin typeface="Algerian" panose="04020705040A02060702" pitchFamily="82" charset="0"/>
            </a:endParaRPr>
          </a:p>
          <a:p>
            <a:pPr>
              <a:spcAft>
                <a:spcPts val="100"/>
              </a:spcAft>
              <a:buSzPct val="100000"/>
            </a:pPr>
            <a:r>
              <a:rPr lang="en-US" sz="850" dirty="0">
                <a:solidFill>
                  <a:srgbClr val="222222"/>
                </a:solidFill>
                <a:latin typeface="Calibri" pitchFamily="34" charset="0"/>
                <a:ea typeface="Calibri" pitchFamily="34" charset="-122"/>
                <a:cs typeface="Calibri" pitchFamily="34" charset="-120"/>
              </a:rPr>
              <a:t>1. Searched UWTSD Library and Google Scholar using: “emotional intelligence”, “academic performance”, “emotion regulation”, “mindfulness”, “procrastination”.</a:t>
            </a:r>
            <a:endParaRPr lang="en-US" sz="1100" dirty="0"/>
          </a:p>
          <a:p>
            <a:pPr>
              <a:spcAft>
                <a:spcPts val="100"/>
              </a:spcAft>
              <a:buSzPct val="100000"/>
            </a:pPr>
            <a:r>
              <a:rPr lang="en-US" sz="850" dirty="0">
                <a:solidFill>
                  <a:srgbClr val="222222"/>
                </a:solidFill>
                <a:latin typeface="Calibri" pitchFamily="34" charset="0"/>
                <a:ea typeface="Calibri" pitchFamily="34" charset="-122"/>
                <a:cs typeface="Calibri" pitchFamily="34" charset="-120"/>
              </a:rPr>
              <a:t>2. Selected peer-reviewed articles, a meta-analysis and foundational books for credibility and relevance.</a:t>
            </a:r>
            <a:endParaRPr lang="en-US" sz="1100" dirty="0"/>
          </a:p>
          <a:p>
            <a:pPr>
              <a:spcAft>
                <a:spcPts val="100"/>
              </a:spcAft>
              <a:buSzPct val="100000"/>
            </a:pPr>
            <a:r>
              <a:rPr lang="en-US" sz="850" dirty="0">
                <a:solidFill>
                  <a:srgbClr val="000000"/>
                </a:solidFill>
                <a:latin typeface="Calibri" pitchFamily="34" charset="0"/>
                <a:ea typeface="Calibri" pitchFamily="34" charset="-122"/>
                <a:cs typeface="Calibri" pitchFamily="34" charset="-120"/>
              </a:rPr>
              <a:t>3. </a:t>
            </a:r>
            <a:r>
              <a:rPr lang="en-US" sz="850" dirty="0">
                <a:solidFill>
                  <a:srgbClr val="002060"/>
                </a:solidFill>
                <a:latin typeface="Calibri" pitchFamily="34" charset="0"/>
                <a:ea typeface="Calibri" pitchFamily="34" charset="-122"/>
                <a:cs typeface="Calibri" pitchFamily="34" charset="-120"/>
              </a:rPr>
              <a:t>How I gathered personal evidence?  </a:t>
            </a:r>
          </a:p>
          <a:p>
            <a:pPr>
              <a:spcAft>
                <a:spcPts val="100"/>
              </a:spcAft>
              <a:buSzPct val="100000"/>
            </a:pPr>
            <a:r>
              <a:rPr lang="en-US" sz="850" dirty="0">
                <a:solidFill>
                  <a:srgbClr val="002060"/>
                </a:solidFill>
                <a:latin typeface="Calibri" pitchFamily="34" charset="0"/>
                <a:ea typeface="Calibri" pitchFamily="34" charset="-122"/>
                <a:cs typeface="Calibri" pitchFamily="34" charset="-120"/>
              </a:rPr>
              <a:t>From personal reflective journal over 4 weeks, feedback from friends</a:t>
            </a:r>
            <a:endParaRPr lang="en-US" sz="1100" dirty="0">
              <a:solidFill>
                <a:srgbClr val="002060"/>
              </a:solidFill>
            </a:endParaRPr>
          </a:p>
        </p:txBody>
      </p:sp>
      <p:sp>
        <p:nvSpPr>
          <p:cNvPr id="7" name="Text 5"/>
          <p:cNvSpPr txBox="1"/>
          <p:nvPr/>
        </p:nvSpPr>
        <p:spPr>
          <a:xfrm>
            <a:off x="263806" y="3063176"/>
            <a:ext cx="3448658" cy="1594866"/>
          </a:xfrm>
          <a:prstGeom prst="rect">
            <a:avLst/>
          </a:prstGeom>
          <a:solidFill>
            <a:srgbClr val="EAF3F7"/>
          </a:solidFill>
          <a:ln/>
          <a:effectLst>
            <a:glow rad="139700">
              <a:schemeClr val="accent5">
                <a:satMod val="175000"/>
                <a:alpha val="40000"/>
              </a:schemeClr>
            </a:glow>
          </a:effectLst>
        </p:spPr>
        <p:txBody>
          <a:bodyPr wrap="square" lIns="50800" tIns="76200" rIns="76200" bIns="50800" rtlCol="0" anchor="t"/>
          <a:lstStyle/>
          <a:p>
            <a:pPr marL="0" indent="0">
              <a:spcAft>
                <a:spcPts val="300"/>
              </a:spcAft>
              <a:buNone/>
            </a:pPr>
            <a:r>
              <a:rPr lang="en-US" sz="1000" b="1" dirty="0">
                <a:solidFill>
                  <a:srgbClr val="1F3A5F"/>
                </a:solidFill>
                <a:latin typeface="Calibri" pitchFamily="34" charset="0"/>
                <a:ea typeface="Calibri" pitchFamily="34" charset="-122"/>
                <a:cs typeface="Calibri" pitchFamily="34" charset="-120"/>
              </a:rPr>
              <a:t>1</a:t>
            </a:r>
            <a:r>
              <a:rPr lang="en-US" sz="1000" b="1" dirty="0">
                <a:solidFill>
                  <a:srgbClr val="1F3A5F"/>
                </a:solidFill>
                <a:latin typeface="Algerian" panose="04020705040A02060702" pitchFamily="82" charset="0"/>
                <a:ea typeface="Calibri" pitchFamily="34" charset="-122"/>
                <a:cs typeface="Calibri" pitchFamily="34" charset="-120"/>
              </a:rPr>
              <a:t>. Emotional Awareness</a:t>
            </a:r>
            <a:endParaRPr lang="en-US" sz="1000" dirty="0">
              <a:latin typeface="Algerian" panose="04020705040A02060702" pitchFamily="82" charset="0"/>
            </a:endParaRPr>
          </a:p>
          <a:p>
            <a:pPr marL="0" indent="0">
              <a:spcBef>
                <a:spcPts val="200"/>
              </a:spcBef>
              <a:spcAft>
                <a:spcPts val="100"/>
              </a:spcAft>
              <a:buNone/>
            </a:pPr>
            <a:r>
              <a:rPr lang="en-US" sz="850" b="1" dirty="0">
                <a:solidFill>
                  <a:srgbClr val="2A9D8F"/>
                </a:solidFill>
                <a:latin typeface="Calibri" pitchFamily="34" charset="0"/>
                <a:ea typeface="Calibri" pitchFamily="34" charset="-122"/>
                <a:cs typeface="Calibri" pitchFamily="34" charset="-120"/>
              </a:rPr>
              <a:t>To what extent do my emotions influence my thinking and decisions?</a:t>
            </a:r>
            <a:endParaRPr lang="en-US" sz="1100" dirty="0"/>
          </a:p>
          <a:p>
            <a:pPr marL="0" indent="0">
              <a:buNone/>
            </a:pPr>
            <a:r>
              <a:rPr lang="en-US" sz="850" dirty="0">
                <a:solidFill>
                  <a:srgbClr val="002060"/>
                </a:solidFill>
                <a:latin typeface="Calibri" pitchFamily="34" charset="0"/>
                <a:ea typeface="Calibri" pitchFamily="34" charset="-122"/>
                <a:cs typeface="Calibri" pitchFamily="34" charset="-120"/>
              </a:rPr>
              <a:t>My decision to move to UK, I felt more freedom, independent, confident, the cost was to live a different life in a different country.</a:t>
            </a:r>
            <a:endParaRPr lang="en-US" sz="1100" dirty="0">
              <a:solidFill>
                <a:srgbClr val="002060"/>
              </a:solidFill>
            </a:endParaRPr>
          </a:p>
          <a:p>
            <a:pPr marL="0" indent="0">
              <a:spcBef>
                <a:spcPts val="200"/>
              </a:spcBef>
              <a:spcAft>
                <a:spcPts val="100"/>
              </a:spcAft>
              <a:buNone/>
            </a:pPr>
            <a:r>
              <a:rPr lang="en-US" sz="850" b="1" dirty="0">
                <a:solidFill>
                  <a:srgbClr val="2A9D8F"/>
                </a:solidFill>
                <a:latin typeface="Calibri" pitchFamily="34" charset="0"/>
                <a:ea typeface="Calibri" pitchFamily="34" charset="-122"/>
                <a:cs typeface="Calibri" pitchFamily="34" charset="-120"/>
              </a:rPr>
              <a:t>How can I develop awareness to improve self-regulation and judgement?</a:t>
            </a:r>
            <a:endParaRPr lang="en-US" sz="1100" dirty="0"/>
          </a:p>
          <a:p>
            <a:pPr marL="0" indent="0">
              <a:spcAft>
                <a:spcPts val="300"/>
              </a:spcAft>
              <a:buNone/>
            </a:pPr>
            <a:r>
              <a:rPr lang="en-US" sz="850" dirty="0">
                <a:solidFill>
                  <a:srgbClr val="002060"/>
                </a:solidFill>
                <a:latin typeface="Calibri" pitchFamily="34" charset="0"/>
                <a:ea typeface="Calibri" pitchFamily="34" charset="-122"/>
                <a:cs typeface="Calibri" pitchFamily="34" charset="-120"/>
              </a:rPr>
              <a:t>I use reflective meditation, thinking how affect my decisions-making to others and what impact it have.</a:t>
            </a:r>
            <a:endParaRPr lang="en-US" sz="1100" dirty="0">
              <a:solidFill>
                <a:srgbClr val="002060"/>
              </a:solidFill>
            </a:endParaRPr>
          </a:p>
          <a:p>
            <a:pPr marL="0" indent="0">
              <a:buNone/>
            </a:pPr>
            <a:r>
              <a:rPr lang="en-US" sz="850" i="1" dirty="0">
                <a:solidFill>
                  <a:srgbClr val="222222"/>
                </a:solidFill>
                <a:latin typeface="Calibri" pitchFamily="34" charset="0"/>
                <a:ea typeface="Calibri" pitchFamily="34" charset="-122"/>
                <a:cs typeface="Calibri" pitchFamily="34" charset="-120"/>
              </a:rPr>
              <a:t>Theory: emotions guide attention and judgement (Mayer and Salovey, 1997); reappraisal tends to work better than suppression (Gross, 1998).</a:t>
            </a:r>
            <a:endParaRPr lang="en-US" sz="1100" dirty="0"/>
          </a:p>
        </p:txBody>
      </p:sp>
      <p:sp>
        <p:nvSpPr>
          <p:cNvPr id="8" name="Text 6"/>
          <p:cNvSpPr txBox="1"/>
          <p:nvPr/>
        </p:nvSpPr>
        <p:spPr>
          <a:xfrm>
            <a:off x="3849623" y="3072383"/>
            <a:ext cx="3448658" cy="1755649"/>
          </a:xfrm>
          <a:prstGeom prst="rect">
            <a:avLst/>
          </a:prstGeom>
          <a:solidFill>
            <a:srgbClr val="EAF3F7"/>
          </a:solidFill>
          <a:ln/>
          <a:effectLst>
            <a:glow rad="139700">
              <a:schemeClr val="accent5">
                <a:satMod val="175000"/>
                <a:alpha val="40000"/>
              </a:schemeClr>
            </a:glow>
          </a:effectLst>
        </p:spPr>
        <p:txBody>
          <a:bodyPr wrap="square" lIns="50800" tIns="76200" rIns="76200" bIns="50800" rtlCol="0" anchor="t"/>
          <a:lstStyle/>
          <a:p>
            <a:pPr marL="0" indent="0">
              <a:spcAft>
                <a:spcPts val="300"/>
              </a:spcAft>
              <a:buNone/>
            </a:pPr>
            <a:r>
              <a:rPr lang="en-US" sz="1000" b="1" dirty="0">
                <a:solidFill>
                  <a:srgbClr val="1F3A5F"/>
                </a:solidFill>
                <a:latin typeface="Algerian" panose="04020705040A02060702" pitchFamily="82" charset="0"/>
                <a:ea typeface="Calibri" pitchFamily="34" charset="-122"/>
                <a:cs typeface="Calibri" pitchFamily="34" charset="-120"/>
              </a:rPr>
              <a:t>2. EI in Academic Success</a:t>
            </a:r>
            <a:endParaRPr lang="en-US" sz="1000" dirty="0">
              <a:latin typeface="Algerian" panose="04020705040A02060702" pitchFamily="82" charset="0"/>
            </a:endParaRPr>
          </a:p>
          <a:p>
            <a:pPr marL="0" indent="0">
              <a:spcAft>
                <a:spcPts val="300"/>
              </a:spcAft>
              <a:buNone/>
            </a:pPr>
            <a:r>
              <a:rPr lang="en-US" sz="850" b="1" dirty="0">
                <a:solidFill>
                  <a:srgbClr val="2A9D8F"/>
                </a:solidFill>
                <a:latin typeface="Calibri" pitchFamily="34" charset="0"/>
                <a:ea typeface="Calibri" pitchFamily="34" charset="-122"/>
                <a:cs typeface="Calibri" pitchFamily="34" charset="-120"/>
              </a:rPr>
              <a:t>Which emotional factors matter for my own success?</a:t>
            </a:r>
            <a:endParaRPr lang="en-US" sz="1100" dirty="0"/>
          </a:p>
          <a:p>
            <a:pPr marL="0" indent="0">
              <a:buNone/>
            </a:pPr>
            <a:r>
              <a:rPr lang="en-US" sz="850" dirty="0">
                <a:solidFill>
                  <a:srgbClr val="002060"/>
                </a:solidFill>
                <a:latin typeface="Calibri" pitchFamily="34" charset="0"/>
                <a:ea typeface="Calibri" pitchFamily="34" charset="-122"/>
                <a:cs typeface="Calibri" pitchFamily="34" charset="-120"/>
              </a:rPr>
              <a:t>Resilience matter the most for me because it helps me to stay calm and focused when I face stress, challenges and learn from difficult situations.</a:t>
            </a:r>
            <a:endParaRPr lang="en-US" sz="1100" dirty="0">
              <a:solidFill>
                <a:srgbClr val="002060"/>
              </a:solidFill>
            </a:endParaRPr>
          </a:p>
          <a:p>
            <a:pPr marL="0" indent="0">
              <a:spcBef>
                <a:spcPts val="200"/>
              </a:spcBef>
              <a:spcAft>
                <a:spcPts val="100"/>
              </a:spcAft>
              <a:buNone/>
            </a:pPr>
            <a:r>
              <a:rPr lang="en-US" sz="850" b="1" dirty="0">
                <a:solidFill>
                  <a:srgbClr val="2A9D8F"/>
                </a:solidFill>
                <a:latin typeface="Calibri" pitchFamily="34" charset="0"/>
                <a:ea typeface="Calibri" pitchFamily="34" charset="-122"/>
                <a:cs typeface="Calibri" pitchFamily="34" charset="-120"/>
              </a:rPr>
              <a:t>How do I manage my own challenges?</a:t>
            </a:r>
            <a:endParaRPr lang="en-US" sz="1100" dirty="0"/>
          </a:p>
          <a:p>
            <a:pPr>
              <a:spcAft>
                <a:spcPts val="100"/>
              </a:spcAft>
              <a:buSzPct val="100000"/>
            </a:pPr>
            <a:r>
              <a:rPr lang="en-US" sz="850" b="1" dirty="0">
                <a:solidFill>
                  <a:srgbClr val="222222"/>
                </a:solidFill>
                <a:latin typeface="Calibri" pitchFamily="34" charset="0"/>
                <a:ea typeface="Calibri" pitchFamily="34" charset="-122"/>
                <a:cs typeface="Calibri" pitchFamily="34" charset="-120"/>
              </a:rPr>
              <a:t>1. Procrastination: </a:t>
            </a:r>
            <a:r>
              <a:rPr lang="en-US" sz="850" dirty="0">
                <a:solidFill>
                  <a:srgbClr val="002060"/>
                </a:solidFill>
                <a:latin typeface="Calibri" pitchFamily="34" charset="0"/>
                <a:ea typeface="Calibri" pitchFamily="34" charset="-122"/>
                <a:cs typeface="Calibri" pitchFamily="34" charset="-120"/>
              </a:rPr>
              <a:t>My trigger is feeling overwhelmed. Often use mood repair by thinking of self-reflection that helps me have a positive attitude</a:t>
            </a:r>
          </a:p>
          <a:p>
            <a:pPr>
              <a:spcAft>
                <a:spcPts val="100"/>
              </a:spcAft>
              <a:buSzPct val="100000"/>
            </a:pPr>
            <a:r>
              <a:rPr lang="en-US" sz="850" b="1" dirty="0">
                <a:solidFill>
                  <a:srgbClr val="222222"/>
                </a:solidFill>
                <a:latin typeface="Calibri" pitchFamily="34" charset="0"/>
                <a:ea typeface="Calibri" pitchFamily="34" charset="-122"/>
                <a:cs typeface="Calibri" pitchFamily="34" charset="-120"/>
              </a:rPr>
              <a:t>2. Anxiety: </a:t>
            </a:r>
            <a:r>
              <a:rPr lang="en-US" sz="850" dirty="0">
                <a:solidFill>
                  <a:srgbClr val="002060"/>
                </a:solidFill>
                <a:latin typeface="Calibri" pitchFamily="34" charset="0"/>
                <a:ea typeface="Calibri" pitchFamily="34" charset="-122"/>
                <a:cs typeface="Calibri" pitchFamily="34" charset="-120"/>
              </a:rPr>
              <a:t>I feel anxious when I have to many things to deal with, slow down and focus what I can control.</a:t>
            </a:r>
            <a:endParaRPr lang="en-US" sz="1100" dirty="0">
              <a:solidFill>
                <a:srgbClr val="002060"/>
              </a:solidFill>
            </a:endParaRPr>
          </a:p>
          <a:p>
            <a:pPr>
              <a:spcAft>
                <a:spcPts val="100"/>
              </a:spcAft>
              <a:buSzPct val="100000"/>
            </a:pPr>
            <a:r>
              <a:rPr lang="en-US" sz="850" b="1" dirty="0">
                <a:solidFill>
                  <a:srgbClr val="222222"/>
                </a:solidFill>
                <a:latin typeface="Calibri" pitchFamily="34" charset="0"/>
                <a:ea typeface="Calibri" pitchFamily="34" charset="-122"/>
                <a:cs typeface="Calibri" pitchFamily="34" charset="-120"/>
              </a:rPr>
              <a:t>3. Low motivation: </a:t>
            </a:r>
            <a:r>
              <a:rPr lang="en-US" sz="850" dirty="0">
                <a:solidFill>
                  <a:srgbClr val="002060"/>
                </a:solidFill>
                <a:latin typeface="Calibri" pitchFamily="34" charset="0"/>
                <a:ea typeface="Calibri" pitchFamily="34" charset="-122"/>
                <a:cs typeface="Calibri" pitchFamily="34" charset="-120"/>
              </a:rPr>
              <a:t>Talking with someone supportive to restore my motivation</a:t>
            </a:r>
            <a:endParaRPr lang="en-US" sz="1100" dirty="0">
              <a:solidFill>
                <a:srgbClr val="002060"/>
              </a:solidFill>
            </a:endParaRPr>
          </a:p>
        </p:txBody>
      </p:sp>
      <p:sp>
        <p:nvSpPr>
          <p:cNvPr id="9" name="Text 7"/>
          <p:cNvSpPr txBox="1"/>
          <p:nvPr/>
        </p:nvSpPr>
        <p:spPr>
          <a:xfrm>
            <a:off x="274320" y="4805934"/>
            <a:ext cx="3438144" cy="256032"/>
          </a:xfrm>
          <a:prstGeom prst="rect">
            <a:avLst/>
          </a:prstGeom>
          <a:noFill/>
          <a:ln/>
          <a:effectLst>
            <a:glow rad="139700">
              <a:schemeClr val="accent5">
                <a:satMod val="175000"/>
                <a:alpha val="40000"/>
              </a:schemeClr>
            </a:glow>
          </a:effectLst>
        </p:spPr>
        <p:txBody>
          <a:bodyPr wrap="square" lIns="25400" tIns="76200" rIns="76200" bIns="25400" rtlCol="0" anchor="ctr"/>
          <a:lstStyle/>
          <a:p>
            <a:pPr marL="0" indent="0">
              <a:buNone/>
            </a:pPr>
            <a:r>
              <a:rPr lang="en-US" sz="1000" b="1" dirty="0">
                <a:solidFill>
                  <a:srgbClr val="1F3A5F"/>
                </a:solidFill>
                <a:latin typeface="Algerian" panose="04020705040A02060702" pitchFamily="82" charset="0"/>
                <a:ea typeface="Calibri" pitchFamily="34" charset="-122"/>
                <a:cs typeface="Calibri" pitchFamily="34" charset="-120"/>
              </a:rPr>
              <a:t>Johari Window (Luft and Ingham, 1955)  my awareness</a:t>
            </a:r>
            <a:endParaRPr lang="en-US" sz="1000" dirty="0">
              <a:latin typeface="Algerian" panose="04020705040A02060702" pitchFamily="82" charset="0"/>
            </a:endParaRPr>
          </a:p>
        </p:txBody>
      </p:sp>
      <p:sp>
        <p:nvSpPr>
          <p:cNvPr id="10" name="Text 8"/>
          <p:cNvSpPr txBox="1"/>
          <p:nvPr/>
        </p:nvSpPr>
        <p:spPr>
          <a:xfrm>
            <a:off x="841248" y="5142738"/>
            <a:ext cx="1417320" cy="252222"/>
          </a:xfrm>
          <a:prstGeom prst="rect">
            <a:avLst/>
          </a:prstGeom>
          <a:noFill/>
          <a:ln/>
        </p:spPr>
        <p:txBody>
          <a:bodyPr wrap="square" lIns="0" tIns="0" rIns="0" bIns="0" rtlCol="0" anchor="ctr"/>
          <a:lstStyle/>
          <a:p>
            <a:pPr marL="0" indent="0" algn="ctr">
              <a:buNone/>
            </a:pPr>
            <a:r>
              <a:rPr lang="en-US" sz="750" b="1" dirty="0">
                <a:solidFill>
                  <a:srgbClr val="1F3A5F"/>
                </a:solidFill>
                <a:latin typeface="Calibri" pitchFamily="34" charset="0"/>
                <a:ea typeface="Calibri" pitchFamily="34" charset="-122"/>
                <a:cs typeface="Calibri" pitchFamily="34" charset="-120"/>
              </a:rPr>
              <a:t>Known to self</a:t>
            </a:r>
            <a:endParaRPr lang="en-US" sz="750" dirty="0"/>
          </a:p>
        </p:txBody>
      </p:sp>
      <p:sp>
        <p:nvSpPr>
          <p:cNvPr id="11" name="Text 9"/>
          <p:cNvSpPr txBox="1"/>
          <p:nvPr/>
        </p:nvSpPr>
        <p:spPr>
          <a:xfrm>
            <a:off x="2295144" y="5142738"/>
            <a:ext cx="1417320" cy="252222"/>
          </a:xfrm>
          <a:prstGeom prst="rect">
            <a:avLst/>
          </a:prstGeom>
          <a:noFill/>
          <a:ln/>
        </p:spPr>
        <p:txBody>
          <a:bodyPr wrap="square" lIns="0" tIns="0" rIns="0" bIns="0" rtlCol="0" anchor="ctr"/>
          <a:lstStyle/>
          <a:p>
            <a:pPr marL="0" indent="0" algn="ctr">
              <a:buNone/>
            </a:pPr>
            <a:r>
              <a:rPr lang="en-US" sz="750" b="1" dirty="0">
                <a:solidFill>
                  <a:srgbClr val="1F3A5F"/>
                </a:solidFill>
                <a:latin typeface="Calibri" pitchFamily="34" charset="0"/>
                <a:ea typeface="Calibri" pitchFamily="34" charset="-122"/>
                <a:cs typeface="Calibri" pitchFamily="34" charset="-120"/>
              </a:rPr>
              <a:t>Not known to self</a:t>
            </a:r>
            <a:endParaRPr lang="en-US" sz="750" dirty="0"/>
          </a:p>
        </p:txBody>
      </p:sp>
      <p:sp>
        <p:nvSpPr>
          <p:cNvPr id="12" name="Text 10"/>
          <p:cNvSpPr txBox="1"/>
          <p:nvPr/>
        </p:nvSpPr>
        <p:spPr>
          <a:xfrm>
            <a:off x="274320" y="5431536"/>
            <a:ext cx="548640" cy="625602"/>
          </a:xfrm>
          <a:prstGeom prst="rect">
            <a:avLst/>
          </a:prstGeom>
          <a:noFill/>
          <a:ln/>
          <a:effectLst>
            <a:glow rad="139700">
              <a:schemeClr val="accent5">
                <a:satMod val="175000"/>
                <a:alpha val="40000"/>
              </a:schemeClr>
            </a:glow>
          </a:effectLst>
        </p:spPr>
        <p:txBody>
          <a:bodyPr wrap="square" lIns="0" tIns="0" rIns="0" bIns="0" rtlCol="0" anchor="ctr"/>
          <a:lstStyle/>
          <a:p>
            <a:pPr marL="0" indent="0" algn="ctr">
              <a:buNone/>
            </a:pPr>
            <a:r>
              <a:rPr lang="en-US" sz="750" b="1" dirty="0">
                <a:solidFill>
                  <a:srgbClr val="1F3A5F"/>
                </a:solidFill>
                <a:latin typeface="Calibri" pitchFamily="34" charset="0"/>
                <a:ea typeface="Calibri" pitchFamily="34" charset="-122"/>
                <a:cs typeface="Calibri" pitchFamily="34" charset="-120"/>
              </a:rPr>
              <a:t>Known to others</a:t>
            </a:r>
            <a:endParaRPr lang="en-US" sz="750" dirty="0"/>
          </a:p>
        </p:txBody>
      </p:sp>
      <p:sp>
        <p:nvSpPr>
          <p:cNvPr id="13" name="Text 11"/>
          <p:cNvSpPr txBox="1"/>
          <p:nvPr/>
        </p:nvSpPr>
        <p:spPr>
          <a:xfrm>
            <a:off x="274320" y="6075426"/>
            <a:ext cx="548640" cy="650748"/>
          </a:xfrm>
          <a:prstGeom prst="rect">
            <a:avLst/>
          </a:prstGeom>
          <a:noFill/>
          <a:ln/>
        </p:spPr>
        <p:txBody>
          <a:bodyPr wrap="square" lIns="0" tIns="0" rIns="0" bIns="0" rtlCol="0" anchor="ctr"/>
          <a:lstStyle/>
          <a:p>
            <a:pPr marL="0" indent="0" algn="ctr">
              <a:buNone/>
            </a:pPr>
            <a:r>
              <a:rPr lang="en-US" sz="750" b="1" dirty="0">
                <a:solidFill>
                  <a:srgbClr val="1F3A5F"/>
                </a:solidFill>
                <a:latin typeface="Calibri" pitchFamily="34" charset="0"/>
                <a:ea typeface="Calibri" pitchFamily="34" charset="-122"/>
                <a:cs typeface="Calibri" pitchFamily="34" charset="-120"/>
              </a:rPr>
              <a:t>Not known to others</a:t>
            </a:r>
            <a:endParaRPr lang="en-US" sz="750" dirty="0"/>
          </a:p>
        </p:txBody>
      </p:sp>
      <p:sp>
        <p:nvSpPr>
          <p:cNvPr id="14" name="Text 12"/>
          <p:cNvSpPr txBox="1"/>
          <p:nvPr/>
        </p:nvSpPr>
        <p:spPr>
          <a:xfrm>
            <a:off x="841248" y="5431536"/>
            <a:ext cx="1417320" cy="625602"/>
          </a:xfrm>
          <a:prstGeom prst="rect">
            <a:avLst/>
          </a:prstGeom>
          <a:solidFill>
            <a:srgbClr val="2A9D8F"/>
          </a:solidFill>
          <a:ln/>
          <a:effectLst>
            <a:glow rad="139700">
              <a:schemeClr val="accent5">
                <a:satMod val="175000"/>
                <a:alpha val="40000"/>
              </a:schemeClr>
            </a:glow>
          </a:effectLst>
        </p:spPr>
        <p:txBody>
          <a:bodyPr wrap="square" lIns="50800" tIns="63500" rIns="63500" bIns="50800" rtlCol="0" anchor="t"/>
          <a:lstStyle/>
          <a:p>
            <a:pPr marL="0" indent="0">
              <a:spcAft>
                <a:spcPts val="200"/>
              </a:spcAft>
              <a:buNone/>
            </a:pPr>
            <a:r>
              <a:rPr lang="en-US" sz="850" b="1" dirty="0">
                <a:solidFill>
                  <a:srgbClr val="FFFFFF"/>
                </a:solidFill>
                <a:latin typeface="Calibri" pitchFamily="34" charset="0"/>
                <a:ea typeface="Calibri" pitchFamily="34" charset="-122"/>
                <a:cs typeface="Calibri" pitchFamily="34" charset="-120"/>
              </a:rPr>
              <a:t>OPEN</a:t>
            </a:r>
            <a:endParaRPr lang="en-US" sz="850" dirty="0"/>
          </a:p>
          <a:p>
            <a:pPr marL="0" indent="0">
              <a:buNone/>
            </a:pPr>
            <a:r>
              <a:rPr lang="en-US" sz="850" dirty="0">
                <a:solidFill>
                  <a:srgbClr val="002060"/>
                </a:solidFill>
                <a:latin typeface="Calibri" pitchFamily="34" charset="0"/>
                <a:ea typeface="Calibri" pitchFamily="34" charset="-122"/>
                <a:cs typeface="Calibri" pitchFamily="34" charset="-120"/>
              </a:rPr>
              <a:t>What I and others  know about me: Loyal, friendly, face the challenges.</a:t>
            </a:r>
            <a:endParaRPr lang="en-US" sz="850" dirty="0">
              <a:solidFill>
                <a:srgbClr val="002060"/>
              </a:solidFill>
            </a:endParaRPr>
          </a:p>
        </p:txBody>
      </p:sp>
      <p:sp>
        <p:nvSpPr>
          <p:cNvPr id="15" name="Text 13"/>
          <p:cNvSpPr txBox="1"/>
          <p:nvPr/>
        </p:nvSpPr>
        <p:spPr>
          <a:xfrm>
            <a:off x="2295144" y="5449824"/>
            <a:ext cx="1417320" cy="607314"/>
          </a:xfrm>
          <a:prstGeom prst="rect">
            <a:avLst/>
          </a:prstGeom>
          <a:solidFill>
            <a:srgbClr val="2A6F97"/>
          </a:solidFill>
          <a:ln/>
          <a:effectLst>
            <a:glow rad="139700">
              <a:schemeClr val="accent5">
                <a:satMod val="175000"/>
                <a:alpha val="40000"/>
              </a:schemeClr>
            </a:glow>
          </a:effectLst>
        </p:spPr>
        <p:txBody>
          <a:bodyPr wrap="square" lIns="50800" tIns="63500" rIns="63500" bIns="50800" rtlCol="0" anchor="t"/>
          <a:lstStyle/>
          <a:p>
            <a:pPr marL="0" indent="0">
              <a:spcAft>
                <a:spcPts val="200"/>
              </a:spcAft>
              <a:buNone/>
            </a:pPr>
            <a:r>
              <a:rPr lang="en-US" sz="850" b="1" dirty="0">
                <a:solidFill>
                  <a:srgbClr val="FFFFFF"/>
                </a:solidFill>
                <a:latin typeface="Calibri" pitchFamily="34" charset="0"/>
                <a:ea typeface="Calibri" pitchFamily="34" charset="-122"/>
                <a:cs typeface="Calibri" pitchFamily="34" charset="-120"/>
              </a:rPr>
              <a:t>BLIND</a:t>
            </a:r>
            <a:endParaRPr lang="en-US" sz="850" dirty="0"/>
          </a:p>
          <a:p>
            <a:pPr marL="0" indent="0">
              <a:buNone/>
            </a:pPr>
            <a:r>
              <a:rPr lang="en-US" sz="850" dirty="0">
                <a:solidFill>
                  <a:srgbClr val="002060"/>
                </a:solidFill>
                <a:latin typeface="Calibri" pitchFamily="34" charset="0"/>
                <a:ea typeface="Calibri" pitchFamily="34" charset="-122"/>
                <a:cs typeface="Calibri" pitchFamily="34" charset="-120"/>
              </a:rPr>
              <a:t>What others notice that I don’t know : to good when not I should be.</a:t>
            </a:r>
            <a:endParaRPr lang="en-US" sz="850" dirty="0">
              <a:solidFill>
                <a:srgbClr val="002060"/>
              </a:solidFill>
            </a:endParaRPr>
          </a:p>
        </p:txBody>
      </p:sp>
      <p:sp>
        <p:nvSpPr>
          <p:cNvPr id="16" name="Text 14"/>
          <p:cNvSpPr txBox="1"/>
          <p:nvPr/>
        </p:nvSpPr>
        <p:spPr>
          <a:xfrm>
            <a:off x="850392" y="6093714"/>
            <a:ext cx="1408176" cy="650748"/>
          </a:xfrm>
          <a:prstGeom prst="rect">
            <a:avLst/>
          </a:prstGeom>
          <a:solidFill>
            <a:srgbClr val="5E9C4A"/>
          </a:solidFill>
          <a:ln/>
          <a:effectLst>
            <a:glow rad="139700">
              <a:schemeClr val="accent5">
                <a:satMod val="175000"/>
                <a:alpha val="40000"/>
              </a:schemeClr>
            </a:glow>
          </a:effectLst>
        </p:spPr>
        <p:txBody>
          <a:bodyPr wrap="square" lIns="50800" tIns="63500" rIns="63500" bIns="50800" rtlCol="0" anchor="t"/>
          <a:lstStyle/>
          <a:p>
            <a:pPr marL="0" indent="0">
              <a:spcAft>
                <a:spcPts val="200"/>
              </a:spcAft>
              <a:buNone/>
            </a:pPr>
            <a:r>
              <a:rPr lang="en-US" sz="850" b="1" dirty="0">
                <a:solidFill>
                  <a:srgbClr val="FFFFFF"/>
                </a:solidFill>
                <a:latin typeface="Calibri" pitchFamily="34" charset="0"/>
                <a:ea typeface="Calibri" pitchFamily="34" charset="-122"/>
                <a:cs typeface="Calibri" pitchFamily="34" charset="-120"/>
              </a:rPr>
              <a:t>HIDDEN</a:t>
            </a:r>
            <a:endParaRPr lang="en-US" sz="850" dirty="0"/>
          </a:p>
          <a:p>
            <a:pPr marL="0" indent="0">
              <a:buNone/>
            </a:pPr>
            <a:r>
              <a:rPr lang="en-US" sz="850" dirty="0">
                <a:solidFill>
                  <a:srgbClr val="002060"/>
                </a:solidFill>
                <a:latin typeface="Calibri" pitchFamily="34" charset="0"/>
                <a:ea typeface="Calibri" pitchFamily="34" charset="-122"/>
                <a:cs typeface="Calibri" pitchFamily="34" charset="-120"/>
              </a:rPr>
              <a:t>What I know but rarely show : affectionate, competitive</a:t>
            </a:r>
          </a:p>
        </p:txBody>
      </p:sp>
      <p:sp>
        <p:nvSpPr>
          <p:cNvPr id="17" name="Text 15"/>
          <p:cNvSpPr txBox="1"/>
          <p:nvPr/>
        </p:nvSpPr>
        <p:spPr>
          <a:xfrm>
            <a:off x="2295144" y="6093714"/>
            <a:ext cx="1417320" cy="650748"/>
          </a:xfrm>
          <a:prstGeom prst="rect">
            <a:avLst/>
          </a:prstGeom>
          <a:solidFill>
            <a:srgbClr val="1F3A5F"/>
          </a:solidFill>
          <a:ln/>
          <a:effectLst>
            <a:glow rad="139700">
              <a:schemeClr val="accent5">
                <a:satMod val="175000"/>
                <a:alpha val="40000"/>
              </a:schemeClr>
            </a:glow>
          </a:effectLst>
        </p:spPr>
        <p:txBody>
          <a:bodyPr wrap="square" lIns="50800" tIns="63500" rIns="63500" bIns="50800" rtlCol="0" anchor="t"/>
          <a:lstStyle/>
          <a:p>
            <a:pPr marL="0" indent="0">
              <a:spcAft>
                <a:spcPts val="200"/>
              </a:spcAft>
              <a:buNone/>
            </a:pPr>
            <a:r>
              <a:rPr lang="en-US" sz="850" b="1" dirty="0">
                <a:solidFill>
                  <a:srgbClr val="FFFFFF"/>
                </a:solidFill>
                <a:latin typeface="Calibri" pitchFamily="34" charset="0"/>
                <a:ea typeface="Calibri" pitchFamily="34" charset="-122"/>
                <a:cs typeface="Calibri" pitchFamily="34" charset="-120"/>
              </a:rPr>
              <a:t>UNKNOWN</a:t>
            </a:r>
            <a:endParaRPr lang="en-US" sz="850" dirty="0"/>
          </a:p>
          <a:p>
            <a:pPr marL="0" indent="0">
              <a:buNone/>
            </a:pPr>
            <a:r>
              <a:rPr lang="en-US" sz="850" dirty="0">
                <a:solidFill>
                  <a:schemeClr val="accent1">
                    <a:lumMod val="20000"/>
                    <a:lumOff val="80000"/>
                  </a:schemeClr>
                </a:solidFill>
                <a:latin typeface="Calibri" pitchFamily="34" charset="0"/>
                <a:ea typeface="Calibri" pitchFamily="34" charset="-122"/>
                <a:cs typeface="Calibri" pitchFamily="34" charset="-120"/>
              </a:rPr>
              <a:t>To see threats as opportunities.</a:t>
            </a:r>
            <a:endParaRPr lang="en-US" sz="850" dirty="0">
              <a:solidFill>
                <a:schemeClr val="accent1">
                  <a:lumMod val="20000"/>
                  <a:lumOff val="80000"/>
                </a:schemeClr>
              </a:solidFill>
            </a:endParaRPr>
          </a:p>
        </p:txBody>
      </p:sp>
      <p:sp>
        <p:nvSpPr>
          <p:cNvPr id="19" name="Text 17"/>
          <p:cNvSpPr txBox="1"/>
          <p:nvPr/>
        </p:nvSpPr>
        <p:spPr>
          <a:xfrm>
            <a:off x="3849624" y="4828032"/>
            <a:ext cx="3438144" cy="314706"/>
          </a:xfrm>
          <a:prstGeom prst="rect">
            <a:avLst/>
          </a:prstGeom>
          <a:noFill/>
          <a:ln/>
          <a:effectLst>
            <a:glow rad="139700">
              <a:schemeClr val="accent5">
                <a:satMod val="175000"/>
                <a:alpha val="40000"/>
              </a:schemeClr>
            </a:glow>
          </a:effectLst>
        </p:spPr>
        <p:txBody>
          <a:bodyPr wrap="square" lIns="25400" tIns="76200" rIns="76200" bIns="25400" rtlCol="0" anchor="ctr"/>
          <a:lstStyle/>
          <a:p>
            <a:pPr marL="0" indent="0">
              <a:buNone/>
            </a:pPr>
            <a:r>
              <a:rPr lang="en-US" sz="1000" b="1" dirty="0">
                <a:solidFill>
                  <a:srgbClr val="1F3A5F"/>
                </a:solidFill>
                <a:latin typeface="Algerian" panose="04020705040A02060702" pitchFamily="82" charset="0"/>
                <a:ea typeface="Calibri" pitchFamily="34" charset="-122"/>
                <a:cs typeface="Calibri" pitchFamily="34" charset="-120"/>
              </a:rPr>
              <a:t>Mayer and Salovey (1997) model “applied to me”</a:t>
            </a:r>
            <a:endParaRPr lang="en-US" sz="1000" dirty="0">
              <a:latin typeface="Algerian" panose="04020705040A02060702" pitchFamily="82" charset="0"/>
            </a:endParaRPr>
          </a:p>
        </p:txBody>
      </p:sp>
      <p:sp>
        <p:nvSpPr>
          <p:cNvPr id="20" name="Text 18"/>
          <p:cNvSpPr txBox="1"/>
          <p:nvPr/>
        </p:nvSpPr>
        <p:spPr>
          <a:xfrm>
            <a:off x="3849624" y="5197602"/>
            <a:ext cx="960120" cy="348299"/>
          </a:xfrm>
          <a:prstGeom prst="rect">
            <a:avLst/>
          </a:prstGeom>
          <a:solidFill>
            <a:srgbClr val="1F3A5F"/>
          </a:solidFill>
          <a:ln/>
        </p:spPr>
        <p:txBody>
          <a:bodyPr wrap="square" lIns="25400" tIns="76200" rIns="76200" bIns="25400" rtlCol="0" anchor="ctr"/>
          <a:lstStyle/>
          <a:p>
            <a:pPr marL="0" indent="0">
              <a:buNone/>
            </a:pPr>
            <a:r>
              <a:rPr lang="en-US" sz="850" b="1" dirty="0">
                <a:solidFill>
                  <a:srgbClr val="FFFFFF"/>
                </a:solidFill>
                <a:latin typeface="Calibri" pitchFamily="34" charset="0"/>
                <a:ea typeface="Calibri" pitchFamily="34" charset="-122"/>
                <a:cs typeface="Calibri" pitchFamily="34" charset="-120"/>
              </a:rPr>
              <a:t>1. Perceive</a:t>
            </a:r>
            <a:endParaRPr lang="en-US" sz="850" dirty="0"/>
          </a:p>
        </p:txBody>
      </p:sp>
      <p:sp>
        <p:nvSpPr>
          <p:cNvPr id="21" name="Text 19"/>
          <p:cNvSpPr txBox="1"/>
          <p:nvPr/>
        </p:nvSpPr>
        <p:spPr>
          <a:xfrm>
            <a:off x="4846320" y="5188458"/>
            <a:ext cx="2441448" cy="375731"/>
          </a:xfrm>
          <a:prstGeom prst="rect">
            <a:avLst/>
          </a:prstGeom>
          <a:solidFill>
            <a:srgbClr val="EAF3F7"/>
          </a:solidFill>
          <a:ln/>
          <a:effectLst>
            <a:glow rad="139700">
              <a:schemeClr val="accent5">
                <a:satMod val="175000"/>
                <a:alpha val="40000"/>
              </a:schemeClr>
            </a:glow>
          </a:effectLst>
        </p:spPr>
        <p:txBody>
          <a:bodyPr wrap="square" lIns="25400" tIns="76200" rIns="76200" bIns="25400" rtlCol="0" anchor="ctr"/>
          <a:lstStyle/>
          <a:p>
            <a:pPr marL="0" indent="0">
              <a:buNone/>
            </a:pPr>
            <a:r>
              <a:rPr lang="en-US" sz="850" dirty="0">
                <a:solidFill>
                  <a:srgbClr val="002060"/>
                </a:solidFill>
                <a:latin typeface="Calibri" pitchFamily="34" charset="0"/>
                <a:ea typeface="Calibri" pitchFamily="34" charset="-122"/>
                <a:cs typeface="Calibri" pitchFamily="34" charset="-120"/>
              </a:rPr>
              <a:t>Recognizing and identifying my own and other emotions through facial expressions, voice tone and body language.</a:t>
            </a:r>
            <a:endParaRPr lang="en-US" sz="850" dirty="0">
              <a:solidFill>
                <a:srgbClr val="002060"/>
              </a:solidFill>
            </a:endParaRPr>
          </a:p>
        </p:txBody>
      </p:sp>
      <p:sp>
        <p:nvSpPr>
          <p:cNvPr id="22" name="Text 20"/>
          <p:cNvSpPr txBox="1"/>
          <p:nvPr/>
        </p:nvSpPr>
        <p:spPr>
          <a:xfrm>
            <a:off x="3849624" y="5564189"/>
            <a:ext cx="960120" cy="379411"/>
          </a:xfrm>
          <a:prstGeom prst="rect">
            <a:avLst/>
          </a:prstGeom>
          <a:solidFill>
            <a:srgbClr val="2A6F97"/>
          </a:solidFill>
          <a:ln/>
        </p:spPr>
        <p:txBody>
          <a:bodyPr wrap="square" lIns="25400" tIns="76200" rIns="76200" bIns="25400" rtlCol="0" anchor="ctr"/>
          <a:lstStyle/>
          <a:p>
            <a:pPr marL="0" indent="0">
              <a:buNone/>
            </a:pPr>
            <a:r>
              <a:rPr lang="en-US" sz="850" b="1" dirty="0">
                <a:solidFill>
                  <a:srgbClr val="FFFFFF"/>
                </a:solidFill>
                <a:latin typeface="Calibri" pitchFamily="34" charset="0"/>
                <a:ea typeface="Calibri" pitchFamily="34" charset="-122"/>
                <a:cs typeface="Calibri" pitchFamily="34" charset="-120"/>
              </a:rPr>
              <a:t>2. Use</a:t>
            </a:r>
            <a:endParaRPr lang="en-US" sz="850" dirty="0"/>
          </a:p>
        </p:txBody>
      </p:sp>
      <p:sp>
        <p:nvSpPr>
          <p:cNvPr id="23" name="Text 21"/>
          <p:cNvSpPr txBox="1"/>
          <p:nvPr/>
        </p:nvSpPr>
        <p:spPr>
          <a:xfrm>
            <a:off x="4846320" y="5582477"/>
            <a:ext cx="2441448" cy="361123"/>
          </a:xfrm>
          <a:prstGeom prst="rect">
            <a:avLst/>
          </a:prstGeom>
          <a:solidFill>
            <a:srgbClr val="EAF3F7"/>
          </a:solidFill>
          <a:ln/>
          <a:effectLst>
            <a:glow rad="139700">
              <a:schemeClr val="accent5">
                <a:satMod val="175000"/>
                <a:alpha val="40000"/>
              </a:schemeClr>
            </a:glow>
          </a:effectLst>
        </p:spPr>
        <p:txBody>
          <a:bodyPr wrap="square" lIns="25400" tIns="76200" rIns="76200" bIns="25400" rtlCol="0" anchor="ctr"/>
          <a:lstStyle/>
          <a:p>
            <a:pPr marL="0" indent="0">
              <a:buNone/>
            </a:pPr>
            <a:r>
              <a:rPr lang="en-US" sz="850" dirty="0">
                <a:solidFill>
                  <a:srgbClr val="002060"/>
                </a:solidFill>
                <a:latin typeface="Calibri" pitchFamily="34" charset="0"/>
                <a:ea typeface="Calibri" pitchFamily="34" charset="-122"/>
                <a:cs typeface="Calibri" pitchFamily="34" charset="-120"/>
              </a:rPr>
              <a:t>My mood harms me: is to isolate when I feel not comfortable next to others; helps me: to move on </a:t>
            </a:r>
            <a:endParaRPr lang="en-US" sz="850" dirty="0">
              <a:solidFill>
                <a:srgbClr val="002060"/>
              </a:solidFill>
            </a:endParaRPr>
          </a:p>
        </p:txBody>
      </p:sp>
      <p:sp>
        <p:nvSpPr>
          <p:cNvPr id="24" name="Text 22"/>
          <p:cNvSpPr txBox="1"/>
          <p:nvPr/>
        </p:nvSpPr>
        <p:spPr>
          <a:xfrm>
            <a:off x="3849624" y="5961888"/>
            <a:ext cx="960120" cy="379411"/>
          </a:xfrm>
          <a:prstGeom prst="rect">
            <a:avLst/>
          </a:prstGeom>
          <a:solidFill>
            <a:srgbClr val="2A9D8F"/>
          </a:solidFill>
          <a:ln/>
        </p:spPr>
        <p:txBody>
          <a:bodyPr wrap="square" lIns="25400" tIns="76200" rIns="76200" bIns="25400" rtlCol="0" anchor="ctr"/>
          <a:lstStyle/>
          <a:p>
            <a:pPr marL="0" indent="0">
              <a:buNone/>
            </a:pPr>
            <a:r>
              <a:rPr lang="en-US" sz="850" b="1" dirty="0">
                <a:solidFill>
                  <a:srgbClr val="FFFFFF"/>
                </a:solidFill>
                <a:latin typeface="Calibri" pitchFamily="34" charset="0"/>
                <a:ea typeface="Calibri" pitchFamily="34" charset="-122"/>
                <a:cs typeface="Calibri" pitchFamily="34" charset="-120"/>
              </a:rPr>
              <a:t>3. Understand</a:t>
            </a:r>
            <a:endParaRPr lang="en-US" sz="850" dirty="0"/>
          </a:p>
        </p:txBody>
      </p:sp>
      <p:sp>
        <p:nvSpPr>
          <p:cNvPr id="25" name="Text 23"/>
          <p:cNvSpPr txBox="1"/>
          <p:nvPr/>
        </p:nvSpPr>
        <p:spPr>
          <a:xfrm>
            <a:off x="4846320" y="5961888"/>
            <a:ext cx="2441448" cy="379411"/>
          </a:xfrm>
          <a:prstGeom prst="rect">
            <a:avLst/>
          </a:prstGeom>
          <a:solidFill>
            <a:srgbClr val="EAF3F7"/>
          </a:solidFill>
          <a:ln/>
          <a:effectLst>
            <a:glow rad="139700">
              <a:schemeClr val="accent5">
                <a:satMod val="175000"/>
                <a:alpha val="40000"/>
              </a:schemeClr>
            </a:glow>
          </a:effectLst>
        </p:spPr>
        <p:txBody>
          <a:bodyPr wrap="square" lIns="25400" tIns="76200" rIns="76200" bIns="25400" rtlCol="0" anchor="ctr"/>
          <a:lstStyle/>
          <a:p>
            <a:pPr marL="0" indent="0">
              <a:buNone/>
            </a:pPr>
            <a:r>
              <a:rPr lang="en-US" sz="850" dirty="0">
                <a:solidFill>
                  <a:srgbClr val="002060"/>
                </a:solidFill>
                <a:latin typeface="Calibri" pitchFamily="34" charset="0"/>
                <a:ea typeface="Calibri" pitchFamily="34" charset="-122"/>
                <a:cs typeface="Calibri" pitchFamily="34" charset="-120"/>
              </a:rPr>
              <a:t>My stress is triggered by uncertainty or feeling that I am not in control.</a:t>
            </a:r>
            <a:endParaRPr lang="en-US" sz="850" dirty="0">
              <a:solidFill>
                <a:srgbClr val="002060"/>
              </a:solidFill>
            </a:endParaRPr>
          </a:p>
        </p:txBody>
      </p:sp>
      <p:sp>
        <p:nvSpPr>
          <p:cNvPr id="26" name="Text 24"/>
          <p:cNvSpPr txBox="1"/>
          <p:nvPr/>
        </p:nvSpPr>
        <p:spPr>
          <a:xfrm>
            <a:off x="3849624" y="6359587"/>
            <a:ext cx="960120" cy="384875"/>
          </a:xfrm>
          <a:prstGeom prst="rect">
            <a:avLst/>
          </a:prstGeom>
          <a:solidFill>
            <a:srgbClr val="5E9C4A"/>
          </a:solidFill>
          <a:ln/>
        </p:spPr>
        <p:txBody>
          <a:bodyPr wrap="square" lIns="25400" tIns="76200" rIns="76200" bIns="25400" rtlCol="0" anchor="ctr"/>
          <a:lstStyle/>
          <a:p>
            <a:pPr marL="0" indent="0">
              <a:buNone/>
            </a:pPr>
            <a:r>
              <a:rPr lang="en-US" sz="850" b="1" dirty="0">
                <a:solidFill>
                  <a:srgbClr val="FFFFFF"/>
                </a:solidFill>
                <a:latin typeface="Calibri" pitchFamily="34" charset="0"/>
                <a:ea typeface="Calibri" pitchFamily="34" charset="-122"/>
                <a:cs typeface="Calibri" pitchFamily="34" charset="-120"/>
              </a:rPr>
              <a:t>4. Manage</a:t>
            </a:r>
            <a:endParaRPr lang="en-US" sz="850" dirty="0"/>
          </a:p>
        </p:txBody>
      </p:sp>
      <p:sp>
        <p:nvSpPr>
          <p:cNvPr id="27" name="Text 25"/>
          <p:cNvSpPr txBox="1"/>
          <p:nvPr/>
        </p:nvSpPr>
        <p:spPr>
          <a:xfrm>
            <a:off x="4846320" y="6359587"/>
            <a:ext cx="2441448" cy="384875"/>
          </a:xfrm>
          <a:prstGeom prst="rect">
            <a:avLst/>
          </a:prstGeom>
          <a:solidFill>
            <a:srgbClr val="EAF3F7"/>
          </a:solidFill>
          <a:ln/>
          <a:effectLst>
            <a:glow rad="139700">
              <a:schemeClr val="accent5">
                <a:satMod val="175000"/>
                <a:alpha val="40000"/>
              </a:schemeClr>
            </a:glow>
          </a:effectLst>
        </p:spPr>
        <p:txBody>
          <a:bodyPr wrap="square" lIns="25400" tIns="76200" rIns="76200" bIns="25400" rtlCol="0" anchor="ctr"/>
          <a:lstStyle/>
          <a:p>
            <a:pPr marL="0" indent="0">
              <a:buNone/>
            </a:pPr>
            <a:r>
              <a:rPr lang="en-US" sz="850" dirty="0">
                <a:solidFill>
                  <a:srgbClr val="002060"/>
                </a:solidFill>
                <a:latin typeface="Calibri" pitchFamily="34" charset="0"/>
                <a:ea typeface="Calibri" pitchFamily="34" charset="-122"/>
                <a:cs typeface="Calibri" pitchFamily="34" charset="-120"/>
              </a:rPr>
              <a:t>I regulate my feelings to reach my goals by understanding other damage-emotions .</a:t>
            </a:r>
            <a:endParaRPr lang="en-US" sz="850" dirty="0">
              <a:solidFill>
                <a:srgbClr val="002060"/>
              </a:solidFill>
            </a:endParaRPr>
          </a:p>
        </p:txBody>
      </p:sp>
      <p:sp>
        <p:nvSpPr>
          <p:cNvPr id="28" name="Text 26"/>
          <p:cNvSpPr txBox="1"/>
          <p:nvPr/>
        </p:nvSpPr>
        <p:spPr>
          <a:xfrm>
            <a:off x="263805" y="6792339"/>
            <a:ext cx="7013448" cy="244537"/>
          </a:xfrm>
          <a:prstGeom prst="rect">
            <a:avLst/>
          </a:prstGeom>
          <a:noFill/>
          <a:ln/>
          <a:effectLst>
            <a:glow rad="139700">
              <a:schemeClr val="accent5">
                <a:satMod val="175000"/>
                <a:alpha val="40000"/>
              </a:schemeClr>
            </a:glow>
          </a:effectLst>
        </p:spPr>
        <p:txBody>
          <a:bodyPr wrap="square" lIns="25400" tIns="76200" rIns="76200" bIns="25400" rtlCol="0" anchor="ctr"/>
          <a:lstStyle/>
          <a:p>
            <a:pPr marL="0" indent="0">
              <a:buNone/>
            </a:pPr>
            <a:r>
              <a:rPr lang="en-US" sz="1000" b="1" dirty="0">
                <a:solidFill>
                  <a:srgbClr val="1F3A5F"/>
                </a:solidFill>
                <a:latin typeface="Algerian" panose="04020705040A02060702" pitchFamily="82" charset="0"/>
                <a:ea typeface="Calibri" pitchFamily="34" charset="-122"/>
                <a:cs typeface="Calibri" pitchFamily="34" charset="-120"/>
              </a:rPr>
              <a:t>Goleman’s five competencies (1995, 1998)  my profile</a:t>
            </a:r>
            <a:endParaRPr lang="en-US" sz="1000" dirty="0">
              <a:latin typeface="Algerian" panose="04020705040A02060702" pitchFamily="82" charset="0"/>
            </a:endParaRPr>
          </a:p>
        </p:txBody>
      </p:sp>
      <p:sp>
        <p:nvSpPr>
          <p:cNvPr id="29" name="Text 27"/>
          <p:cNvSpPr txBox="1"/>
          <p:nvPr/>
        </p:nvSpPr>
        <p:spPr>
          <a:xfrm>
            <a:off x="274320" y="7103236"/>
            <a:ext cx="1366114" cy="474854"/>
          </a:xfrm>
          <a:prstGeom prst="rect">
            <a:avLst/>
          </a:prstGeom>
          <a:solidFill>
            <a:srgbClr val="1F3A5F"/>
          </a:solidFill>
          <a:ln/>
          <a:effectLst>
            <a:glow rad="139700">
              <a:schemeClr val="accent5">
                <a:satMod val="175000"/>
                <a:alpha val="40000"/>
              </a:schemeClr>
            </a:glow>
          </a:effectLst>
        </p:spPr>
        <p:txBody>
          <a:bodyPr wrap="square" lIns="50800" tIns="63500" rIns="63500" bIns="50800" rtlCol="0" anchor="t"/>
          <a:lstStyle/>
          <a:p>
            <a:pPr marL="0" indent="0">
              <a:spcAft>
                <a:spcPts val="200"/>
              </a:spcAft>
              <a:buNone/>
            </a:pPr>
            <a:r>
              <a:rPr lang="en-US" sz="850" b="1" dirty="0">
                <a:solidFill>
                  <a:srgbClr val="FFFFFF"/>
                </a:solidFill>
                <a:latin typeface="Calibri" pitchFamily="34" charset="0"/>
                <a:ea typeface="Calibri" pitchFamily="34" charset="-122"/>
                <a:cs typeface="Calibri" pitchFamily="34" charset="-120"/>
              </a:rPr>
              <a:t>Self-awareness</a:t>
            </a:r>
            <a:endParaRPr lang="en-US" sz="850" dirty="0"/>
          </a:p>
          <a:p>
            <a:pPr marL="0" indent="0">
              <a:buNone/>
            </a:pPr>
            <a:r>
              <a:rPr lang="en-US" sz="850" b="1" dirty="0">
                <a:solidFill>
                  <a:schemeClr val="accent1">
                    <a:lumMod val="20000"/>
                    <a:lumOff val="80000"/>
                  </a:schemeClr>
                </a:solidFill>
                <a:latin typeface="Calibri" pitchFamily="34" charset="0"/>
                <a:ea typeface="Calibri" pitchFamily="34" charset="-122"/>
                <a:cs typeface="Calibri" pitchFamily="34" charset="-120"/>
              </a:rPr>
              <a:t>Reflective</a:t>
            </a:r>
            <a:endParaRPr lang="en-US" sz="850" b="1" dirty="0">
              <a:solidFill>
                <a:schemeClr val="accent1">
                  <a:lumMod val="20000"/>
                  <a:lumOff val="80000"/>
                </a:schemeClr>
              </a:solidFill>
            </a:endParaRPr>
          </a:p>
        </p:txBody>
      </p:sp>
      <p:sp>
        <p:nvSpPr>
          <p:cNvPr id="30" name="Text 28"/>
          <p:cNvSpPr txBox="1"/>
          <p:nvPr/>
        </p:nvSpPr>
        <p:spPr>
          <a:xfrm>
            <a:off x="1686154" y="7110028"/>
            <a:ext cx="1366114" cy="474855"/>
          </a:xfrm>
          <a:prstGeom prst="rect">
            <a:avLst/>
          </a:prstGeom>
          <a:solidFill>
            <a:srgbClr val="2A6F97"/>
          </a:solidFill>
          <a:ln/>
          <a:effectLst>
            <a:glow rad="139700">
              <a:schemeClr val="accent5">
                <a:satMod val="175000"/>
                <a:alpha val="40000"/>
              </a:schemeClr>
            </a:glow>
          </a:effectLst>
        </p:spPr>
        <p:txBody>
          <a:bodyPr wrap="square" lIns="50800" tIns="63500" rIns="63500" bIns="50800" rtlCol="0" anchor="t"/>
          <a:lstStyle/>
          <a:p>
            <a:pPr marL="0" indent="0">
              <a:spcAft>
                <a:spcPts val="200"/>
              </a:spcAft>
              <a:buNone/>
            </a:pPr>
            <a:r>
              <a:rPr lang="en-US" sz="850" b="1" dirty="0">
                <a:solidFill>
                  <a:srgbClr val="FFFFFF"/>
                </a:solidFill>
                <a:latin typeface="Calibri" pitchFamily="34" charset="0"/>
                <a:ea typeface="Calibri" pitchFamily="34" charset="-122"/>
                <a:cs typeface="Calibri" pitchFamily="34" charset="-120"/>
              </a:rPr>
              <a:t>Self-regulation</a:t>
            </a:r>
            <a:endParaRPr lang="en-US" sz="850" dirty="0"/>
          </a:p>
          <a:p>
            <a:pPr marL="0" indent="0">
              <a:buNone/>
            </a:pPr>
            <a:r>
              <a:rPr lang="en-US" sz="850" b="1" dirty="0">
                <a:solidFill>
                  <a:srgbClr val="002060"/>
                </a:solidFill>
                <a:latin typeface="Calibri" pitchFamily="34" charset="0"/>
                <a:ea typeface="Calibri" pitchFamily="34" charset="-122"/>
                <a:cs typeface="Calibri" pitchFamily="34" charset="-120"/>
              </a:rPr>
              <a:t>Calm</a:t>
            </a:r>
            <a:endParaRPr lang="en-US" sz="850" b="1" dirty="0">
              <a:solidFill>
                <a:srgbClr val="002060"/>
              </a:solidFill>
            </a:endParaRPr>
          </a:p>
        </p:txBody>
      </p:sp>
      <p:sp>
        <p:nvSpPr>
          <p:cNvPr id="31" name="Text 29"/>
          <p:cNvSpPr txBox="1"/>
          <p:nvPr/>
        </p:nvSpPr>
        <p:spPr>
          <a:xfrm>
            <a:off x="3097987" y="7110028"/>
            <a:ext cx="1366114" cy="474855"/>
          </a:xfrm>
          <a:prstGeom prst="rect">
            <a:avLst/>
          </a:prstGeom>
          <a:solidFill>
            <a:srgbClr val="2A9D8F"/>
          </a:solidFill>
          <a:ln/>
          <a:effectLst>
            <a:glow rad="139700">
              <a:schemeClr val="accent5">
                <a:satMod val="175000"/>
                <a:alpha val="40000"/>
              </a:schemeClr>
            </a:glow>
          </a:effectLst>
        </p:spPr>
        <p:txBody>
          <a:bodyPr wrap="square" lIns="50800" tIns="63500" rIns="63500" bIns="50800" rtlCol="0" anchor="t"/>
          <a:lstStyle/>
          <a:p>
            <a:pPr marL="0" indent="0">
              <a:spcAft>
                <a:spcPts val="200"/>
              </a:spcAft>
              <a:buNone/>
            </a:pPr>
            <a:r>
              <a:rPr lang="en-US" sz="850" b="1" dirty="0">
                <a:solidFill>
                  <a:srgbClr val="FFFFFF"/>
                </a:solidFill>
                <a:latin typeface="Calibri" pitchFamily="34" charset="0"/>
                <a:ea typeface="Calibri" pitchFamily="34" charset="-122"/>
                <a:cs typeface="Calibri" pitchFamily="34" charset="-120"/>
              </a:rPr>
              <a:t>Motivation</a:t>
            </a:r>
            <a:endParaRPr lang="en-US" sz="850" dirty="0"/>
          </a:p>
          <a:p>
            <a:pPr marL="0" indent="0">
              <a:buNone/>
            </a:pPr>
            <a:r>
              <a:rPr lang="en-US" sz="850" b="1" dirty="0">
                <a:solidFill>
                  <a:srgbClr val="002060"/>
                </a:solidFill>
                <a:latin typeface="Calibri" pitchFamily="34" charset="0"/>
                <a:ea typeface="Calibri" pitchFamily="34" charset="-122"/>
                <a:cs typeface="Calibri" pitchFamily="34" charset="-120"/>
              </a:rPr>
              <a:t>Determined</a:t>
            </a:r>
            <a:endParaRPr lang="en-US" sz="850" b="1" dirty="0">
              <a:solidFill>
                <a:srgbClr val="002060"/>
              </a:solidFill>
            </a:endParaRPr>
          </a:p>
        </p:txBody>
      </p:sp>
      <p:sp>
        <p:nvSpPr>
          <p:cNvPr id="32" name="Text 30"/>
          <p:cNvSpPr txBox="1"/>
          <p:nvPr/>
        </p:nvSpPr>
        <p:spPr>
          <a:xfrm>
            <a:off x="4509821" y="7103235"/>
            <a:ext cx="1366114" cy="469391"/>
          </a:xfrm>
          <a:prstGeom prst="rect">
            <a:avLst/>
          </a:prstGeom>
          <a:solidFill>
            <a:srgbClr val="5E9C4A"/>
          </a:solidFill>
          <a:ln/>
          <a:effectLst>
            <a:glow rad="139700">
              <a:schemeClr val="accent5">
                <a:satMod val="175000"/>
                <a:alpha val="40000"/>
              </a:schemeClr>
            </a:glow>
          </a:effectLst>
        </p:spPr>
        <p:txBody>
          <a:bodyPr wrap="square" lIns="50800" tIns="63500" rIns="63500" bIns="50800" rtlCol="0" anchor="t"/>
          <a:lstStyle/>
          <a:p>
            <a:pPr marL="0" indent="0">
              <a:spcAft>
                <a:spcPts val="200"/>
              </a:spcAft>
              <a:buNone/>
            </a:pPr>
            <a:r>
              <a:rPr lang="en-US" sz="850" b="1" dirty="0">
                <a:solidFill>
                  <a:srgbClr val="FFFFFF"/>
                </a:solidFill>
                <a:latin typeface="Calibri" pitchFamily="34" charset="0"/>
                <a:ea typeface="Calibri" pitchFamily="34" charset="-122"/>
                <a:cs typeface="Calibri" pitchFamily="34" charset="-120"/>
              </a:rPr>
              <a:t>Empathy</a:t>
            </a:r>
            <a:endParaRPr lang="en-US" sz="850" b="1" dirty="0"/>
          </a:p>
          <a:p>
            <a:pPr marL="0" indent="0">
              <a:spcAft>
                <a:spcPts val="200"/>
              </a:spcAft>
              <a:buNone/>
            </a:pPr>
            <a:r>
              <a:rPr lang="en-US" sz="850" b="1" dirty="0">
                <a:solidFill>
                  <a:srgbClr val="002060"/>
                </a:solidFill>
                <a:latin typeface="Calibri" pitchFamily="34" charset="0"/>
                <a:ea typeface="Calibri" pitchFamily="34" charset="-122"/>
                <a:cs typeface="Calibri" pitchFamily="34" charset="-120"/>
              </a:rPr>
              <a:t>Caring</a:t>
            </a:r>
            <a:endParaRPr lang="en-US" sz="850" b="1" dirty="0">
              <a:solidFill>
                <a:srgbClr val="002060"/>
              </a:solidFill>
            </a:endParaRPr>
          </a:p>
        </p:txBody>
      </p:sp>
      <p:sp>
        <p:nvSpPr>
          <p:cNvPr id="33" name="Text 31"/>
          <p:cNvSpPr txBox="1"/>
          <p:nvPr/>
        </p:nvSpPr>
        <p:spPr>
          <a:xfrm>
            <a:off x="5921654" y="7110029"/>
            <a:ext cx="1366114" cy="469391"/>
          </a:xfrm>
          <a:prstGeom prst="rect">
            <a:avLst/>
          </a:prstGeom>
          <a:solidFill>
            <a:srgbClr val="1F3A5F"/>
          </a:solidFill>
          <a:ln/>
          <a:effectLst>
            <a:glow rad="139700">
              <a:schemeClr val="accent5">
                <a:satMod val="175000"/>
                <a:alpha val="40000"/>
              </a:schemeClr>
            </a:glow>
          </a:effectLst>
        </p:spPr>
        <p:txBody>
          <a:bodyPr wrap="square" lIns="50800" tIns="63500" rIns="63500" bIns="50800" rtlCol="0" anchor="t"/>
          <a:lstStyle/>
          <a:p>
            <a:pPr marL="0" indent="0">
              <a:spcAft>
                <a:spcPts val="200"/>
              </a:spcAft>
              <a:buNone/>
            </a:pPr>
            <a:r>
              <a:rPr lang="en-US" sz="850" b="1" dirty="0">
                <a:solidFill>
                  <a:srgbClr val="FFFFFF"/>
                </a:solidFill>
                <a:latin typeface="Calibri" pitchFamily="34" charset="0"/>
                <a:ea typeface="Calibri" pitchFamily="34" charset="-122"/>
                <a:cs typeface="Calibri" pitchFamily="34" charset="-120"/>
              </a:rPr>
              <a:t>Social skills</a:t>
            </a:r>
            <a:endParaRPr lang="en-US" sz="850" dirty="0"/>
          </a:p>
          <a:p>
            <a:pPr marL="0" indent="0">
              <a:buNone/>
            </a:pPr>
            <a:r>
              <a:rPr lang="en-US" sz="850" b="1" dirty="0">
                <a:solidFill>
                  <a:schemeClr val="accent1">
                    <a:lumMod val="20000"/>
                    <a:lumOff val="80000"/>
                  </a:schemeClr>
                </a:solidFill>
                <a:latin typeface="Calibri" pitchFamily="34" charset="0"/>
                <a:ea typeface="Calibri" pitchFamily="34" charset="-122"/>
                <a:cs typeface="Calibri" pitchFamily="34" charset="-120"/>
              </a:rPr>
              <a:t>Supportive</a:t>
            </a:r>
            <a:endParaRPr lang="en-US" sz="850" b="1" dirty="0">
              <a:solidFill>
                <a:schemeClr val="accent1">
                  <a:lumMod val="20000"/>
                  <a:lumOff val="80000"/>
                </a:schemeClr>
              </a:solidFill>
            </a:endParaRPr>
          </a:p>
        </p:txBody>
      </p:sp>
      <p:sp>
        <p:nvSpPr>
          <p:cNvPr id="34" name="Text 32"/>
          <p:cNvSpPr txBox="1"/>
          <p:nvPr/>
        </p:nvSpPr>
        <p:spPr>
          <a:xfrm>
            <a:off x="263805" y="7677150"/>
            <a:ext cx="7013448" cy="449580"/>
          </a:xfrm>
          <a:prstGeom prst="rect">
            <a:avLst/>
          </a:prstGeom>
          <a:noFill/>
          <a:ln/>
        </p:spPr>
        <p:txBody>
          <a:bodyPr wrap="square" lIns="25400" tIns="76200" rIns="76200" bIns="25400" rtlCol="0" anchor="t"/>
          <a:lstStyle/>
          <a:p>
            <a:pPr marL="0" indent="0">
              <a:buNone/>
            </a:pPr>
            <a:r>
              <a:rPr lang="en-US" sz="850" b="1" dirty="0">
                <a:solidFill>
                  <a:srgbClr val="222222"/>
                </a:solidFill>
                <a:latin typeface="Calibri" pitchFamily="34" charset="0"/>
                <a:ea typeface="Calibri" pitchFamily="34" charset="-122"/>
                <a:cs typeface="Calibri" pitchFamily="34" charset="-120"/>
              </a:rPr>
              <a:t>Critical view: </a:t>
            </a:r>
            <a:r>
              <a:rPr lang="en-US" sz="850" dirty="0">
                <a:solidFill>
                  <a:srgbClr val="002060"/>
                </a:solidFill>
                <a:latin typeface="Calibri" pitchFamily="34" charset="0"/>
                <a:ea typeface="Calibri" pitchFamily="34" charset="-122"/>
                <a:cs typeface="Calibri" pitchFamily="34" charset="-120"/>
              </a:rPr>
              <a:t>Strengths: skills as self-awareness, motivation, empathy, can be useful at workplace,</a:t>
            </a:r>
          </a:p>
          <a:p>
            <a:pPr marL="0" indent="0">
              <a:buNone/>
            </a:pPr>
            <a:r>
              <a:rPr lang="en-US" sz="850" dirty="0">
                <a:solidFill>
                  <a:srgbClr val="002060"/>
                </a:solidFill>
                <a:latin typeface="Calibri" pitchFamily="34" charset="0"/>
                <a:ea typeface="Calibri" pitchFamily="34" charset="-122"/>
                <a:cs typeface="Calibri" pitchFamily="34" charset="-120"/>
              </a:rPr>
              <a:t>                                 limits: language, cultural and other barriers can affect how emotional skills are understood and expressed.</a:t>
            </a:r>
            <a:endParaRPr lang="en-US" sz="850" dirty="0">
              <a:solidFill>
                <a:srgbClr val="002060"/>
              </a:solidFill>
            </a:endParaRPr>
          </a:p>
        </p:txBody>
      </p:sp>
      <p:sp>
        <p:nvSpPr>
          <p:cNvPr id="35" name="Text 33"/>
          <p:cNvSpPr txBox="1"/>
          <p:nvPr/>
        </p:nvSpPr>
        <p:spPr>
          <a:xfrm>
            <a:off x="263805" y="8059106"/>
            <a:ext cx="7013448" cy="1157349"/>
          </a:xfrm>
          <a:prstGeom prst="rect">
            <a:avLst/>
          </a:prstGeom>
          <a:solidFill>
            <a:srgbClr val="EAF3F7"/>
          </a:solidFill>
          <a:ln/>
          <a:effectLst>
            <a:glow rad="139700">
              <a:schemeClr val="accent5">
                <a:satMod val="175000"/>
                <a:alpha val="40000"/>
              </a:schemeClr>
            </a:glow>
          </a:effectLst>
        </p:spPr>
        <p:txBody>
          <a:bodyPr wrap="square" lIns="50800" tIns="76200" rIns="76200" bIns="50800" rtlCol="0" anchor="t"/>
          <a:lstStyle/>
          <a:p>
            <a:pPr marL="0" indent="0">
              <a:spcAft>
                <a:spcPts val="300"/>
              </a:spcAft>
              <a:buNone/>
            </a:pPr>
            <a:r>
              <a:rPr lang="en-US" sz="1000" b="1" dirty="0">
                <a:solidFill>
                  <a:srgbClr val="1F3A5F"/>
                </a:solidFill>
                <a:latin typeface="Algerian" panose="04020705040A02060702" pitchFamily="82" charset="0"/>
                <a:ea typeface="Calibri" pitchFamily="34" charset="-122"/>
                <a:cs typeface="Calibri" pitchFamily="34" charset="-120"/>
              </a:rPr>
              <a:t>3. Personal Reflection: can mindfulness and emotional regulation improve my learning?</a:t>
            </a:r>
            <a:endParaRPr lang="en-US" sz="1000" dirty="0">
              <a:latin typeface="Algerian" panose="04020705040A02060702" pitchFamily="82" charset="0"/>
            </a:endParaRPr>
          </a:p>
          <a:p>
            <a:pPr marL="0" indent="0">
              <a:spcAft>
                <a:spcPts val="200"/>
              </a:spcAft>
              <a:buNone/>
            </a:pPr>
            <a:r>
              <a:rPr lang="en-US" sz="850" dirty="0">
                <a:solidFill>
                  <a:srgbClr val="222222"/>
                </a:solidFill>
                <a:latin typeface="Calibri" pitchFamily="34" charset="0"/>
                <a:ea typeface="Calibri" pitchFamily="34" charset="-122"/>
                <a:cs typeface="Calibri" pitchFamily="34" charset="-120"/>
              </a:rPr>
              <a:t>Mindfulness means paying attention on purpose, in the present moment, without judgement (Kabat-Zinn, 1990).</a:t>
            </a:r>
            <a:endParaRPr lang="en-US" sz="1100" dirty="0"/>
          </a:p>
          <a:p>
            <a:pPr marL="0" indent="0">
              <a:spcAft>
                <a:spcPts val="200"/>
              </a:spcAft>
              <a:buNone/>
            </a:pPr>
            <a:r>
              <a:rPr lang="en-US" sz="850" dirty="0">
                <a:solidFill>
                  <a:srgbClr val="002060"/>
                </a:solidFill>
                <a:latin typeface="Calibri" pitchFamily="34" charset="0"/>
                <a:ea typeface="Calibri" pitchFamily="34" charset="-122"/>
                <a:cs typeface="Calibri" pitchFamily="34" charset="-120"/>
              </a:rPr>
              <a:t>Situation: Was in the first semester at Uni having so much stress and anxiety especially before the assessments. </a:t>
            </a:r>
          </a:p>
          <a:p>
            <a:pPr marL="0" indent="0">
              <a:spcAft>
                <a:spcPts val="200"/>
              </a:spcAft>
              <a:buNone/>
            </a:pPr>
            <a:r>
              <a:rPr lang="en-US" sz="850" dirty="0">
                <a:solidFill>
                  <a:srgbClr val="002060"/>
                </a:solidFill>
                <a:latin typeface="Calibri" pitchFamily="34" charset="0"/>
                <a:ea typeface="Calibri" pitchFamily="34" charset="-122"/>
                <a:cs typeface="Calibri" pitchFamily="34" charset="-120"/>
              </a:rPr>
              <a:t> Strategy: I’ve been asking my friends, who studied before in UK, how to manage my emotions and having a good feedback.</a:t>
            </a:r>
            <a:endParaRPr lang="en-US" sz="1100" dirty="0">
              <a:solidFill>
                <a:srgbClr val="002060"/>
              </a:solidFill>
            </a:endParaRPr>
          </a:p>
          <a:p>
            <a:pPr marL="0" indent="0">
              <a:buNone/>
            </a:pPr>
            <a:r>
              <a:rPr lang="en-US" sz="850" dirty="0">
                <a:solidFill>
                  <a:srgbClr val="002060"/>
                </a:solidFill>
                <a:latin typeface="Calibri" pitchFamily="34" charset="0"/>
                <a:ea typeface="Calibri" pitchFamily="34" charset="-122"/>
                <a:cs typeface="Calibri" pitchFamily="34" charset="-120"/>
              </a:rPr>
              <a:t>Impact: I become more confident and persuasive with myself.  </a:t>
            </a:r>
          </a:p>
          <a:p>
            <a:pPr marL="0" indent="0">
              <a:buNone/>
            </a:pPr>
            <a:r>
              <a:rPr lang="en-US" sz="850" dirty="0">
                <a:solidFill>
                  <a:srgbClr val="002060"/>
                </a:solidFill>
                <a:latin typeface="Calibri" pitchFamily="34" charset="0"/>
                <a:ea typeface="Calibri" pitchFamily="34" charset="-122"/>
                <a:cs typeface="Calibri" pitchFamily="34" charset="-120"/>
              </a:rPr>
              <a:t>Future: I’ll become aware, staying motivated, managing stress, using social skills for a better communication, use resilience to learn from challenges.</a:t>
            </a:r>
            <a:endParaRPr lang="en-US" sz="1100" dirty="0">
              <a:solidFill>
                <a:srgbClr val="002060"/>
              </a:solidFill>
            </a:endParaRPr>
          </a:p>
        </p:txBody>
      </p:sp>
      <p:sp>
        <p:nvSpPr>
          <p:cNvPr id="36" name="Text 34"/>
          <p:cNvSpPr txBox="1"/>
          <p:nvPr/>
        </p:nvSpPr>
        <p:spPr>
          <a:xfrm>
            <a:off x="274320" y="9297227"/>
            <a:ext cx="3438144" cy="1291525"/>
          </a:xfrm>
          <a:prstGeom prst="rect">
            <a:avLst/>
          </a:prstGeom>
          <a:solidFill>
            <a:srgbClr val="EAF3F7"/>
          </a:solidFill>
          <a:ln/>
          <a:effectLst>
            <a:glow rad="139700">
              <a:schemeClr val="accent5">
                <a:satMod val="175000"/>
                <a:alpha val="40000"/>
              </a:schemeClr>
            </a:glow>
          </a:effectLst>
        </p:spPr>
        <p:txBody>
          <a:bodyPr wrap="square" lIns="50800" tIns="76200" rIns="76200" bIns="50800" rtlCol="0" anchor="t"/>
          <a:lstStyle/>
          <a:p>
            <a:pPr marL="0" indent="0">
              <a:spcAft>
                <a:spcPts val="300"/>
              </a:spcAft>
              <a:buNone/>
            </a:pPr>
            <a:r>
              <a:rPr lang="en-US" sz="1000" b="1" dirty="0">
                <a:solidFill>
                  <a:srgbClr val="1F3A5F"/>
                </a:solidFill>
                <a:latin typeface="Algerian" panose="04020705040A02060702" pitchFamily="82" charset="0"/>
                <a:ea typeface="Calibri" pitchFamily="34" charset="-122"/>
                <a:cs typeface="Calibri" pitchFamily="34" charset="-120"/>
              </a:rPr>
              <a:t>References</a:t>
            </a:r>
            <a:endParaRPr lang="en-US" sz="1000" dirty="0">
              <a:latin typeface="Algerian" panose="04020705040A02060702" pitchFamily="82" charset="0"/>
            </a:endParaRPr>
          </a:p>
          <a:p>
            <a:pPr marL="0" indent="0">
              <a:spcAft>
                <a:spcPts val="150"/>
              </a:spcAft>
              <a:buNone/>
            </a:pPr>
            <a:r>
              <a:rPr lang="en-US" sz="650" dirty="0">
                <a:solidFill>
                  <a:srgbClr val="222222"/>
                </a:solidFill>
                <a:latin typeface="Calibri" pitchFamily="34" charset="0"/>
                <a:ea typeface="Calibri" pitchFamily="34" charset="-122"/>
                <a:cs typeface="Calibri" pitchFamily="34" charset="-120"/>
              </a:rPr>
              <a:t>Goleman, D. (1995) </a:t>
            </a:r>
            <a:r>
              <a:rPr lang="en-US" sz="650" i="1" dirty="0">
                <a:solidFill>
                  <a:srgbClr val="222222"/>
                </a:solidFill>
                <a:latin typeface="Calibri" pitchFamily="34" charset="0"/>
                <a:ea typeface="Calibri" pitchFamily="34" charset="-122"/>
                <a:cs typeface="Calibri" pitchFamily="34" charset="-120"/>
              </a:rPr>
              <a:t>Emotional intelligence: why it can matter more than IQ</a:t>
            </a:r>
            <a:r>
              <a:rPr lang="en-US" sz="650" dirty="0">
                <a:solidFill>
                  <a:srgbClr val="222222"/>
                </a:solidFill>
                <a:latin typeface="Calibri" pitchFamily="34" charset="0"/>
                <a:ea typeface="Calibri" pitchFamily="34" charset="-122"/>
                <a:cs typeface="Calibri" pitchFamily="34" charset="-120"/>
              </a:rPr>
              <a:t>. New York: Bantam Books.</a:t>
            </a:r>
            <a:endParaRPr lang="en-US" sz="1100" dirty="0"/>
          </a:p>
          <a:p>
            <a:pPr marL="0" indent="0">
              <a:spcAft>
                <a:spcPts val="150"/>
              </a:spcAft>
              <a:buNone/>
            </a:pPr>
            <a:r>
              <a:rPr lang="en-US" sz="650" dirty="0">
                <a:solidFill>
                  <a:srgbClr val="222222"/>
                </a:solidFill>
                <a:latin typeface="Calibri" pitchFamily="34" charset="0"/>
                <a:ea typeface="Calibri" pitchFamily="34" charset="-122"/>
                <a:cs typeface="Calibri" pitchFamily="34" charset="-120"/>
              </a:rPr>
              <a:t>Goleman, D. (1998) </a:t>
            </a:r>
            <a:r>
              <a:rPr lang="en-US" sz="650" i="1" dirty="0">
                <a:solidFill>
                  <a:srgbClr val="222222"/>
                </a:solidFill>
                <a:latin typeface="Calibri" pitchFamily="34" charset="0"/>
                <a:ea typeface="Calibri" pitchFamily="34" charset="-122"/>
                <a:cs typeface="Calibri" pitchFamily="34" charset="-120"/>
              </a:rPr>
              <a:t>What makes a leader?, </a:t>
            </a:r>
            <a:r>
              <a:rPr lang="en-US" sz="650" dirty="0">
                <a:solidFill>
                  <a:srgbClr val="222222"/>
                </a:solidFill>
                <a:latin typeface="Calibri" pitchFamily="34" charset="0"/>
                <a:ea typeface="Calibri" pitchFamily="34" charset="-122"/>
                <a:cs typeface="Calibri" pitchFamily="34" charset="-120"/>
              </a:rPr>
              <a:t>Harvard Business Review, 76(6), pp. 93–102.</a:t>
            </a:r>
            <a:endParaRPr lang="en-US" sz="1100" dirty="0"/>
          </a:p>
          <a:p>
            <a:pPr marL="0" indent="0">
              <a:spcAft>
                <a:spcPts val="150"/>
              </a:spcAft>
              <a:buNone/>
            </a:pPr>
            <a:r>
              <a:rPr lang="en-US" sz="650" dirty="0">
                <a:solidFill>
                  <a:srgbClr val="222222"/>
                </a:solidFill>
                <a:latin typeface="Calibri" pitchFamily="34" charset="0"/>
                <a:ea typeface="Calibri" pitchFamily="34" charset="-122"/>
                <a:cs typeface="Calibri" pitchFamily="34" charset="-120"/>
              </a:rPr>
              <a:t>Gross, J.J. (1998) </a:t>
            </a:r>
            <a:r>
              <a:rPr lang="en-US" sz="650" i="1" dirty="0">
                <a:solidFill>
                  <a:srgbClr val="222222"/>
                </a:solidFill>
                <a:latin typeface="Calibri" pitchFamily="34" charset="0"/>
                <a:ea typeface="Calibri" pitchFamily="34" charset="-122"/>
                <a:cs typeface="Calibri" pitchFamily="34" charset="-120"/>
              </a:rPr>
              <a:t>The emerging field of emotion regulation: an integrative review</a:t>
            </a:r>
            <a:r>
              <a:rPr lang="en-US" sz="650" dirty="0">
                <a:solidFill>
                  <a:srgbClr val="222222"/>
                </a:solidFill>
                <a:latin typeface="Calibri" pitchFamily="34" charset="0"/>
                <a:ea typeface="Calibri" pitchFamily="34" charset="-122"/>
                <a:cs typeface="Calibri" pitchFamily="34" charset="-120"/>
              </a:rPr>
              <a:t>, Review of General Psychology, 2(3), pp. 271–299.</a:t>
            </a:r>
            <a:endParaRPr lang="en-US" sz="1100" dirty="0"/>
          </a:p>
          <a:p>
            <a:pPr marL="0" indent="0">
              <a:spcAft>
                <a:spcPts val="150"/>
              </a:spcAft>
              <a:buNone/>
            </a:pPr>
            <a:r>
              <a:rPr lang="en-US" sz="650" dirty="0">
                <a:solidFill>
                  <a:srgbClr val="222222"/>
                </a:solidFill>
                <a:latin typeface="Calibri" pitchFamily="34" charset="0"/>
                <a:ea typeface="Calibri" pitchFamily="34" charset="-122"/>
                <a:cs typeface="Calibri" pitchFamily="34" charset="-120"/>
              </a:rPr>
              <a:t>Kabat-Zinn, J. (1990) </a:t>
            </a:r>
            <a:r>
              <a:rPr lang="en-US" sz="650" i="1" dirty="0">
                <a:solidFill>
                  <a:srgbClr val="222222"/>
                </a:solidFill>
                <a:latin typeface="Calibri" pitchFamily="34" charset="0"/>
                <a:ea typeface="Calibri" pitchFamily="34" charset="-122"/>
                <a:cs typeface="Calibri" pitchFamily="34" charset="-120"/>
              </a:rPr>
              <a:t>Full catastrophe living</a:t>
            </a:r>
            <a:r>
              <a:rPr lang="en-US" sz="650" dirty="0">
                <a:solidFill>
                  <a:srgbClr val="222222"/>
                </a:solidFill>
                <a:latin typeface="Calibri" pitchFamily="34" charset="0"/>
                <a:ea typeface="Calibri" pitchFamily="34" charset="-122"/>
                <a:cs typeface="Calibri" pitchFamily="34" charset="-120"/>
              </a:rPr>
              <a:t>. New York: Delacorte.</a:t>
            </a:r>
          </a:p>
          <a:p>
            <a:pPr marL="0" indent="0">
              <a:spcAft>
                <a:spcPts val="150"/>
              </a:spcAft>
              <a:buNone/>
            </a:pPr>
            <a:endParaRPr lang="en-US" sz="1100" dirty="0"/>
          </a:p>
        </p:txBody>
      </p:sp>
      <p:sp>
        <p:nvSpPr>
          <p:cNvPr id="37" name="Text 35"/>
          <p:cNvSpPr txBox="1"/>
          <p:nvPr/>
        </p:nvSpPr>
        <p:spPr>
          <a:xfrm>
            <a:off x="3849624" y="9297227"/>
            <a:ext cx="3438144" cy="1291525"/>
          </a:xfrm>
          <a:prstGeom prst="rect">
            <a:avLst/>
          </a:prstGeom>
          <a:solidFill>
            <a:srgbClr val="EAF3F7"/>
          </a:solidFill>
          <a:ln/>
          <a:effectLst>
            <a:glow rad="139700">
              <a:schemeClr val="accent5">
                <a:satMod val="175000"/>
                <a:alpha val="40000"/>
              </a:schemeClr>
            </a:glow>
          </a:effectLst>
        </p:spPr>
        <p:txBody>
          <a:bodyPr wrap="square" lIns="50800" tIns="76200" rIns="76200" bIns="50800" rtlCol="0" anchor="t"/>
          <a:lstStyle/>
          <a:p>
            <a:pPr marL="0" indent="0">
              <a:spcAft>
                <a:spcPts val="300"/>
              </a:spcAft>
              <a:buNone/>
            </a:pPr>
            <a:r>
              <a:rPr lang="en-US" sz="1000" b="1" dirty="0">
                <a:solidFill>
                  <a:srgbClr val="1F3A5F"/>
                </a:solidFill>
                <a:latin typeface="Algerian" panose="04020705040A02060702" pitchFamily="82" charset="0"/>
                <a:ea typeface="Calibri" pitchFamily="34" charset="-122"/>
                <a:cs typeface="Calibri" pitchFamily="34" charset="-120"/>
              </a:rPr>
              <a:t>References </a:t>
            </a:r>
            <a:endParaRPr lang="en-US" sz="1000" dirty="0">
              <a:latin typeface="Algerian" panose="04020705040A02060702" pitchFamily="82" charset="0"/>
            </a:endParaRPr>
          </a:p>
          <a:p>
            <a:pPr>
              <a:spcAft>
                <a:spcPts val="150"/>
              </a:spcAft>
            </a:pPr>
            <a:r>
              <a:rPr lang="en-GB" sz="650" dirty="0">
                <a:latin typeface="+mj-lt"/>
              </a:rPr>
              <a:t>Luft, J. and Ingham, H., 1955. The Johari window, a graphic model of interpersonal awareness. </a:t>
            </a:r>
            <a:r>
              <a:rPr lang="en-GB" sz="650" i="1" dirty="0">
                <a:latin typeface="+mj-lt"/>
              </a:rPr>
              <a:t>Proceedings of the western training laboratory in group development</a:t>
            </a:r>
            <a:r>
              <a:rPr lang="en-GB" sz="650" dirty="0">
                <a:latin typeface="+mj-lt"/>
              </a:rPr>
              <a:t>, </a:t>
            </a:r>
            <a:r>
              <a:rPr lang="en-GB" sz="650" i="1" dirty="0">
                <a:latin typeface="+mj-lt"/>
              </a:rPr>
              <a:t>246</a:t>
            </a:r>
            <a:r>
              <a:rPr lang="en-GB" sz="650" dirty="0">
                <a:latin typeface="+mj-lt"/>
              </a:rPr>
              <a:t>, pp.2014-2003.</a:t>
            </a:r>
            <a:endParaRPr lang="en-US" sz="650" dirty="0">
              <a:solidFill>
                <a:srgbClr val="222222"/>
              </a:solidFill>
              <a:latin typeface="+mj-lt"/>
              <a:ea typeface="Calibri" pitchFamily="34" charset="-122"/>
              <a:cs typeface="Calibri" pitchFamily="34" charset="-120"/>
            </a:endParaRPr>
          </a:p>
          <a:p>
            <a:pPr marL="0" indent="0">
              <a:spcAft>
                <a:spcPts val="150"/>
              </a:spcAft>
              <a:buNone/>
            </a:pPr>
            <a:r>
              <a:rPr lang="en-US" sz="650" dirty="0">
                <a:solidFill>
                  <a:srgbClr val="222222"/>
                </a:solidFill>
                <a:latin typeface="Calibri" pitchFamily="34" charset="0"/>
                <a:ea typeface="Calibri" pitchFamily="34" charset="-122"/>
                <a:cs typeface="Calibri" pitchFamily="34" charset="-120"/>
              </a:rPr>
              <a:t>MacCann, C. et al. (2020) </a:t>
            </a:r>
            <a:r>
              <a:rPr lang="en-US" sz="650" i="1" dirty="0">
                <a:solidFill>
                  <a:srgbClr val="222222"/>
                </a:solidFill>
                <a:latin typeface="Calibri" pitchFamily="34" charset="0"/>
                <a:ea typeface="Calibri" pitchFamily="34" charset="-122"/>
                <a:cs typeface="Calibri" pitchFamily="34" charset="-120"/>
              </a:rPr>
              <a:t>Emotional intelligence predicts academic performance: a meta-analysis</a:t>
            </a:r>
            <a:r>
              <a:rPr lang="en-US" sz="650" dirty="0">
                <a:solidFill>
                  <a:srgbClr val="222222"/>
                </a:solidFill>
                <a:latin typeface="Calibri" pitchFamily="34" charset="0"/>
                <a:ea typeface="Calibri" pitchFamily="34" charset="-122"/>
                <a:cs typeface="Calibri" pitchFamily="34" charset="-120"/>
              </a:rPr>
              <a:t>, Psychological Bulletin, 146(2), pp. 150–186.</a:t>
            </a:r>
            <a:endParaRPr lang="en-US" sz="1100" dirty="0"/>
          </a:p>
          <a:p>
            <a:pPr marL="0" indent="0">
              <a:spcAft>
                <a:spcPts val="150"/>
              </a:spcAft>
              <a:buNone/>
            </a:pPr>
            <a:r>
              <a:rPr lang="en-US" sz="650" dirty="0">
                <a:solidFill>
                  <a:srgbClr val="222222"/>
                </a:solidFill>
                <a:latin typeface="Calibri" pitchFamily="34" charset="0"/>
                <a:ea typeface="Calibri" pitchFamily="34" charset="-122"/>
                <a:cs typeface="Calibri" pitchFamily="34" charset="-120"/>
              </a:rPr>
              <a:t>Mayer, J.D. and Salovey, P. (1997) </a:t>
            </a:r>
            <a:r>
              <a:rPr lang="en-US" sz="650" i="1" dirty="0">
                <a:solidFill>
                  <a:srgbClr val="222222"/>
                </a:solidFill>
                <a:latin typeface="Calibri" pitchFamily="34" charset="0"/>
                <a:ea typeface="Calibri" pitchFamily="34" charset="-122"/>
                <a:cs typeface="Calibri" pitchFamily="34" charset="-120"/>
              </a:rPr>
              <a:t>What is emotional intelligence</a:t>
            </a:r>
            <a:r>
              <a:rPr lang="en-US" sz="650" dirty="0">
                <a:solidFill>
                  <a:srgbClr val="222222"/>
                </a:solidFill>
                <a:latin typeface="Calibri" pitchFamily="34" charset="0"/>
                <a:ea typeface="Calibri" pitchFamily="34" charset="-122"/>
                <a:cs typeface="Calibri" pitchFamily="34" charset="-120"/>
              </a:rPr>
              <a:t>?, in Salovey, P. and Sluyter, D. (eds.) Emotional development and emotional intelligence. New York: Basic Books, pp. 3–31.</a:t>
            </a:r>
            <a:endParaRPr lang="en-US" sz="1100" dirty="0"/>
          </a:p>
          <a:p>
            <a:pPr marL="0" indent="0">
              <a:spcAft>
                <a:spcPts val="150"/>
              </a:spcAft>
              <a:buNone/>
            </a:pPr>
            <a:r>
              <a:rPr lang="en-US" sz="650" dirty="0">
                <a:solidFill>
                  <a:srgbClr val="222222"/>
                </a:solidFill>
                <a:latin typeface="Calibri" pitchFamily="34" charset="0"/>
                <a:ea typeface="Calibri" pitchFamily="34" charset="-122"/>
                <a:cs typeface="Calibri" pitchFamily="34" charset="-120"/>
              </a:rPr>
              <a:t>Sirois, F. and Pychyl, T. (2013) </a:t>
            </a:r>
            <a:r>
              <a:rPr lang="en-US" sz="650" i="1" dirty="0">
                <a:solidFill>
                  <a:srgbClr val="222222"/>
                </a:solidFill>
                <a:latin typeface="Calibri" pitchFamily="34" charset="0"/>
                <a:ea typeface="Calibri" pitchFamily="34" charset="-122"/>
                <a:cs typeface="Calibri" pitchFamily="34" charset="-120"/>
              </a:rPr>
              <a:t>Procrastination and the priority of short-term mood regulation</a:t>
            </a:r>
            <a:r>
              <a:rPr lang="en-US" sz="650" dirty="0">
                <a:solidFill>
                  <a:srgbClr val="222222"/>
                </a:solidFill>
                <a:latin typeface="Calibri" pitchFamily="34" charset="0"/>
                <a:ea typeface="Calibri" pitchFamily="34" charset="-122"/>
                <a:cs typeface="Calibri" pitchFamily="34" charset="-120"/>
              </a:rPr>
              <a:t>, Social and Personality Psychology Compass, 7(2), pp. 115–127.</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f37470c1571ea2ef7c31f9bb99ffd7da">
  <xsd:schema xmlns:xsd="http://www.w3.org/2001/XMLSchema" xmlns:xs="http://www.w3.org/2001/XMLSchema" xmlns:p="http://schemas.microsoft.com/office/2006/metadata/properties" xmlns:ns3="ccfc14db-0f45-423b-b2f5-752f8f8a0ada" targetNamespace="http://schemas.microsoft.com/office/2006/metadata/properties" ma:root="true" ma:fieldsID="71d863e7f0fad2748cb40a3ebc707ff1"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E1B213-630D-41B5-ADE8-74E24A4BDB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4CFF2B6-7FD1-47A1-815B-ABA3240E9FC2}">
  <ds:schemaRefs>
    <ds:schemaRef ds:uri="http://purl.org/dc/elements/1.1/"/>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http://purl.org/dc/dcmitype/"/>
    <ds:schemaRef ds:uri="ccfc14db-0f45-423b-b2f5-752f8f8a0ada"/>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0686C87C-A4E2-40B7-8262-085EE1BA590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253</TotalTime>
  <Words>1018</Words>
  <Application>Microsoft Office PowerPoint</Application>
  <PresentationFormat>Custom</PresentationFormat>
  <Paragraphs>80</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Algerian</vt:lpstr>
      <vt:lpstr>Arial</vt:lpstr>
      <vt:lpstr>Calibri</vt:lpstr>
      <vt:lpstr>Calibri Light</vt: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EI Poster</dc:title>
  <dc:subject>PptxGenJS Presentation</dc:subject>
  <dc:creator>PptxGenJS</dc:creator>
  <cp:lastModifiedBy>Razvan Pojar (2423339)</cp:lastModifiedBy>
  <cp:revision>4</cp:revision>
  <dcterms:created xsi:type="dcterms:W3CDTF">2026-09-30T16:18:37Z</dcterms:created>
  <dcterms:modified xsi:type="dcterms:W3CDTF">2026-10-06T01:00:18Z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