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951" r:id="rId3"/>
    <p:sldId id="976" r:id="rId4"/>
    <p:sldId id="977" r:id="rId5"/>
    <p:sldId id="966" r:id="rId6"/>
  </p:sldIdLst>
  <p:sldSz cx="9144000" cy="6858000" type="screen4x3"/>
  <p:notesSz cx="6858000" cy="9144000"/>
  <p:defaultTextStyle>
    <a:defPPr>
      <a:defRPr lang="es-E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FF6600"/>
    <a:srgbClr val="CC66FF"/>
    <a:srgbClr val="996600"/>
    <a:srgbClr val="008000"/>
    <a:srgbClr val="CC6600"/>
    <a:srgbClr val="C0C0C0"/>
    <a:srgbClr val="B2B2B2"/>
    <a:srgbClr val="FF3300"/>
    <a:srgbClr val="FF33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39048E9-097A-4EE3-A96E-C05CEEB08AB6}" v="172" dt="2024-10-10T11:54:51.35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667" autoAdjust="0"/>
    <p:restoredTop sz="95995" autoAdjust="0"/>
  </p:normalViewPr>
  <p:slideViewPr>
    <p:cSldViewPr showGuides="1">
      <p:cViewPr varScale="1">
        <p:scale>
          <a:sx n="102" d="100"/>
          <a:sy n="102" d="100"/>
        </p:scale>
        <p:origin x="702" y="63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wa Kazimierska" userId="8edb7084-dccb-4d8f-9cfb-38098ea1d667" providerId="ADAL" clId="{539048E9-097A-4EE3-A96E-C05CEEB08AB6}"/>
    <pc:docChg chg="custSel addSld delSld modSld">
      <pc:chgData name="Ewa Kazimierska" userId="8edb7084-dccb-4d8f-9cfb-38098ea1d667" providerId="ADAL" clId="{539048E9-097A-4EE3-A96E-C05CEEB08AB6}" dt="2024-10-10T11:54:56.497" v="270" actId="47"/>
      <pc:docMkLst>
        <pc:docMk/>
      </pc:docMkLst>
      <pc:sldChg chg="modSp del modAnim">
        <pc:chgData name="Ewa Kazimierska" userId="8edb7084-dccb-4d8f-9cfb-38098ea1d667" providerId="ADAL" clId="{539048E9-097A-4EE3-A96E-C05CEEB08AB6}" dt="2024-10-10T11:54:56.497" v="270" actId="47"/>
        <pc:sldMkLst>
          <pc:docMk/>
          <pc:sldMk cId="0" sldId="927"/>
        </pc:sldMkLst>
        <pc:spChg chg="mod">
          <ac:chgData name="Ewa Kazimierska" userId="8edb7084-dccb-4d8f-9cfb-38098ea1d667" providerId="ADAL" clId="{539048E9-097A-4EE3-A96E-C05CEEB08AB6}" dt="2024-10-10T11:37:29.079" v="115" actId="20577"/>
          <ac:spMkLst>
            <pc:docMk/>
            <pc:sldMk cId="0" sldId="927"/>
            <ac:spMk id="25" creationId="{0BFA396B-28FA-407A-A073-D2F5B03EB472}"/>
          </ac:spMkLst>
        </pc:spChg>
      </pc:sldChg>
      <pc:sldChg chg="modSp add mod modAnim">
        <pc:chgData name="Ewa Kazimierska" userId="8edb7084-dccb-4d8f-9cfb-38098ea1d667" providerId="ADAL" clId="{539048E9-097A-4EE3-A96E-C05CEEB08AB6}" dt="2024-10-10T11:54:51.351" v="269" actId="207"/>
        <pc:sldMkLst>
          <pc:docMk/>
          <pc:sldMk cId="3138951309" sldId="977"/>
        </pc:sldMkLst>
        <pc:spChg chg="mod">
          <ac:chgData name="Ewa Kazimierska" userId="8edb7084-dccb-4d8f-9cfb-38098ea1d667" providerId="ADAL" clId="{539048E9-097A-4EE3-A96E-C05CEEB08AB6}" dt="2024-10-10T11:40:14.539" v="135" actId="20577"/>
          <ac:spMkLst>
            <pc:docMk/>
            <pc:sldMk cId="3138951309" sldId="977"/>
            <ac:spMk id="3" creationId="{DBA6B1DA-F2A8-474E-B394-D7A1276BA025}"/>
          </ac:spMkLst>
        </pc:spChg>
        <pc:spChg chg="mod">
          <ac:chgData name="Ewa Kazimierska" userId="8edb7084-dccb-4d8f-9cfb-38098ea1d667" providerId="ADAL" clId="{539048E9-097A-4EE3-A96E-C05CEEB08AB6}" dt="2024-10-10T11:53:01.494" v="244" actId="20577"/>
          <ac:spMkLst>
            <pc:docMk/>
            <pc:sldMk cId="3138951309" sldId="977"/>
            <ac:spMk id="10" creationId="{01C8ECCF-CC0F-452C-8E2D-0071B239A5B8}"/>
          </ac:spMkLst>
        </pc:spChg>
        <pc:spChg chg="mod">
          <ac:chgData name="Ewa Kazimierska" userId="8edb7084-dccb-4d8f-9cfb-38098ea1d667" providerId="ADAL" clId="{539048E9-097A-4EE3-A96E-C05CEEB08AB6}" dt="2024-10-10T11:41:30.240" v="146" actId="20577"/>
          <ac:spMkLst>
            <pc:docMk/>
            <pc:sldMk cId="3138951309" sldId="977"/>
            <ac:spMk id="23" creationId="{01C6E199-2D93-46F6-B9A9-BA40CEB9782E}"/>
          </ac:spMkLst>
        </pc:spChg>
        <pc:spChg chg="mod">
          <ac:chgData name="Ewa Kazimierska" userId="8edb7084-dccb-4d8f-9cfb-38098ea1d667" providerId="ADAL" clId="{539048E9-097A-4EE3-A96E-C05CEEB08AB6}" dt="2024-10-10T11:42:47.158" v="166" actId="20577"/>
          <ac:spMkLst>
            <pc:docMk/>
            <pc:sldMk cId="3138951309" sldId="977"/>
            <ac:spMk id="24" creationId="{10875345-23BD-47A1-8A45-E2A0DE7F661B}"/>
          </ac:spMkLst>
        </pc:spChg>
        <pc:spChg chg="mod">
          <ac:chgData name="Ewa Kazimierska" userId="8edb7084-dccb-4d8f-9cfb-38098ea1d667" providerId="ADAL" clId="{539048E9-097A-4EE3-A96E-C05CEEB08AB6}" dt="2024-10-10T11:44:45.709" v="189" actId="113"/>
          <ac:spMkLst>
            <pc:docMk/>
            <pc:sldMk cId="3138951309" sldId="977"/>
            <ac:spMk id="25" creationId="{0BFA396B-28FA-407A-A073-D2F5B03EB472}"/>
          </ac:spMkLst>
        </pc:spChg>
        <pc:spChg chg="mod">
          <ac:chgData name="Ewa Kazimierska" userId="8edb7084-dccb-4d8f-9cfb-38098ea1d667" providerId="ADAL" clId="{539048E9-097A-4EE3-A96E-C05CEEB08AB6}" dt="2024-10-10T11:45:18.776" v="207" actId="6549"/>
          <ac:spMkLst>
            <pc:docMk/>
            <pc:sldMk cId="3138951309" sldId="977"/>
            <ac:spMk id="28" creationId="{CC321D82-7D73-4E52-8E66-3D40D13E697F}"/>
          </ac:spMkLst>
        </pc:spChg>
        <pc:spChg chg="mod">
          <ac:chgData name="Ewa Kazimierska" userId="8edb7084-dccb-4d8f-9cfb-38098ea1d667" providerId="ADAL" clId="{539048E9-097A-4EE3-A96E-C05CEEB08AB6}" dt="2024-10-10T11:47:27.650" v="225"/>
          <ac:spMkLst>
            <pc:docMk/>
            <pc:sldMk cId="3138951309" sldId="977"/>
            <ac:spMk id="31" creationId="{FE297475-7831-4C35-9822-32BDC9C9F012}"/>
          </ac:spMkLst>
        </pc:spChg>
        <pc:spChg chg="mod">
          <ac:chgData name="Ewa Kazimierska" userId="8edb7084-dccb-4d8f-9cfb-38098ea1d667" providerId="ADAL" clId="{539048E9-097A-4EE3-A96E-C05CEEB08AB6}" dt="2024-10-10T11:54:51.351" v="269" actId="207"/>
          <ac:spMkLst>
            <pc:docMk/>
            <pc:sldMk cId="3138951309" sldId="977"/>
            <ac:spMk id="34" creationId="{0A1B1B98-984D-40D8-8E43-46725398C5D5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3B932D-B67E-44BC-9791-2732EAD27C65}" type="datetimeFigureOut">
              <a:rPr lang="en-GB" smtClean="0"/>
              <a:t>09/10/2024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12F7A3-8BB9-4D71-B39C-1E6C03030F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38222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 order to quantify the energy changes the heat capacity is used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12F7A3-8BB9-4D71-B39C-1E6C03030FD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083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B98384-44DC-435B-A9F8-71A1633CD7A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823F3E6-F572-4F6B-9141-5BDCB4F141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BA0294-9D3C-480A-8CD3-E5FAE42F76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72CFC3-67F6-4561-951C-E363E7A954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9CF6BE-16B8-46FB-AC5B-4059553D71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2C39CDE-D3D1-437D-A42A-BEC252AA9F63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0337327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4423B8-8291-4FBE-8FC2-C9BFAFF775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D32E46-CF31-4338-A400-1453347E7C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D9A1C1-F560-44CB-A980-D36D43CD94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8AB042-D015-43DE-A281-F3B73D6BD5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66EF9C-838E-4F78-9B42-029065E94B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ADB1192-BDEA-41C8-92C7-4BE2D2E96004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346940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B25B69-D448-4BA3-9E04-13F611AFC2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AB5E00-BD02-46E7-9F73-C181A411E2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FB0FEA-A164-41B7-816A-2B171ED70B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3BFE9C-A28F-4430-8E36-A0B98CC8E9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390DA3-B5E9-4BFC-B7F7-CCDD02257C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A653E58-83AB-4E24-9335-DBFBBC6ADA48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8060687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93A7FF-DFE6-483A-91FA-4A172717C1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576126-D59A-4D5C-AE14-D6EB84B337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468B0B-9DB6-4174-A1B2-258B4B6601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FD27749-9363-4D80-A78B-C706A70AD1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4D2299D-B3D9-41BC-905D-199660FDEA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9A9A10E-4899-43A5-87A5-F01A4F7CD8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09DD50F-DF8B-410E-B266-7BBBC4289E55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3283631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DF426B-B5C3-4854-814C-DAEF8160DE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570AFD-D7CB-450A-9FFE-25FE16DEAE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2E1D8E-947B-4703-909E-ECF971F472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90D486E-2012-4821-A9C7-2CD5E8B1E1E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1108964-6DF2-4C3E-93BE-AB2D8D195D6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ECF2B26-18CF-42C5-AB9B-1CC1BDAF1F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B46BE3C-6F8E-483E-B9D8-D39F1BF751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3E967F0-45D9-49D0-B64A-F78FB81058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66CD40F-CD40-4D23-9E14-87B3582A6EB5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2817439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64463B-5335-46AE-BFE5-EE90F3DDD2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A4E820C-BE52-4337-B081-505F9307A6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B452A4C-9452-48E2-A27C-1E3C9FE49B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A5EC42C-8C58-4FEE-9696-607A133809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469E60D-2D75-47EF-823F-A7873605D9CF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25167373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ABE1EE6-70F8-472F-BEFE-D0F1097994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4A2894-EA45-4C0A-AA1C-93F924C378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17FDF7-0857-49DB-8BEF-A5BDD64CE9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21BA16A-EF9E-4C97-954B-A6D831176CB3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792354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2299CF-2C62-43AF-A53B-0C959B9FE1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D5C96B-AEAC-4F00-9795-380DA1BB27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2EDD350-CB2A-467F-A6F1-0F1FFDF2ED7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D17068-537E-4846-98E9-56B33E3A32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79D425-4C52-437B-BBBE-9D0A0329FD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AA2661-4451-4B0B-BBF3-B9903978CF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6CB1476-7AA8-471E-AAAD-D2F880718C4A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1586448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90ECF-7B74-44B4-BD5A-F4422A2E4D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40FD94C-EBA5-4CA6-8A48-58EF4507CF2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083F00A-5F30-41CC-89D6-1A234D48DFF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CA3854-7BBB-42C7-ACC6-6C17889F13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EE8D83-B68A-4DF1-BDE2-CB6C45880D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41EEF2-BF60-4DE1-979F-F25F524DF8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13D91B6-8F7F-4367-8F77-6D2AAF1A437E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6516629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323452-2B4C-47A8-B59E-15A8AABCEC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8AABD-A9F6-47E7-906D-02EA1C743DE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8AA164-2C03-4676-BCD8-33778DA532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0DC70D-C73B-4EB5-B59E-A889D003D3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50AACC-7261-41FE-B0DF-3F8BD36703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A898CAC-1C36-4D8B-B3EA-4846A7CC2A7E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27999979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4528522-5938-4836-8779-6EEA316C489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8B5C6DB-E346-47D9-828F-60B85586223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24693D-B210-416B-9540-0AAB80778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3E79DD-6B2F-418C-9B34-AC16ECEA5D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DAA966-C142-49CA-B46C-ABEA22826F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40AF0D4-CD30-4285-8F90-0FEFB5D29F86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959115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91A53F73-9B6C-46BB-B43F-9D38A92F362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s-ES" altLang="en-US"/>
              <a:t>Haga clic para cambiar el estilo de título	</a:t>
            </a:r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2CD8F2D0-1938-4B72-963C-5317ABF4235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s-ES" altLang="en-US"/>
              <a:t>Haga clic para modificar el estilo de texto del patrón</a:t>
            </a:r>
          </a:p>
          <a:p>
            <a:pPr lvl="1"/>
            <a:r>
              <a:rPr lang="es-ES" altLang="en-US"/>
              <a:t>Segundo nivel</a:t>
            </a:r>
          </a:p>
          <a:p>
            <a:pPr lvl="2"/>
            <a:r>
              <a:rPr lang="es-ES" altLang="en-US"/>
              <a:t>Tercer nivel</a:t>
            </a:r>
          </a:p>
          <a:p>
            <a:pPr lvl="3"/>
            <a:r>
              <a:rPr lang="es-ES" altLang="en-US"/>
              <a:t>Cuarto nivel</a:t>
            </a:r>
          </a:p>
          <a:p>
            <a:pPr lvl="4"/>
            <a:r>
              <a:rPr lang="es-ES" altLang="en-US"/>
              <a:t>Quinto nivel</a:t>
            </a:r>
          </a:p>
        </p:txBody>
      </p:sp>
      <p:sp>
        <p:nvSpPr>
          <p:cNvPr id="1028" name="Rectangle 4">
            <a:extLst>
              <a:ext uri="{FF2B5EF4-FFF2-40B4-BE49-F238E27FC236}">
                <a16:creationId xmlns:a16="http://schemas.microsoft.com/office/drawing/2014/main" id="{A07C8464-BF41-455D-948A-74113B627D07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s-ES" altLang="en-US"/>
          </a:p>
        </p:txBody>
      </p:sp>
      <p:sp>
        <p:nvSpPr>
          <p:cNvPr id="1029" name="Rectangle 5">
            <a:extLst>
              <a:ext uri="{FF2B5EF4-FFF2-40B4-BE49-F238E27FC236}">
                <a16:creationId xmlns:a16="http://schemas.microsoft.com/office/drawing/2014/main" id="{7088FD4A-E974-4A41-80D5-5CD5987655CB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s-ES" altLang="en-US"/>
          </a:p>
        </p:txBody>
      </p:sp>
      <p:sp>
        <p:nvSpPr>
          <p:cNvPr id="1030" name="Rectangle 6">
            <a:extLst>
              <a:ext uri="{FF2B5EF4-FFF2-40B4-BE49-F238E27FC236}">
                <a16:creationId xmlns:a16="http://schemas.microsoft.com/office/drawing/2014/main" id="{1A6CCBA7-A0B9-4695-9E4B-E7AE628CBCC0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4F4F3056-6684-43F5-AF46-6F5A5AD8E561}" type="slidenum">
              <a:rPr lang="es-ES" altLang="en-US"/>
              <a:pPr/>
              <a:t>‹#›</a:t>
            </a:fld>
            <a:endParaRPr lang="es-E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8.png"/><Relationship Id="rId5" Type="http://schemas.openxmlformats.org/officeDocument/2006/relationships/image" Target="../media/image77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.jpg"/><Relationship Id="rId4" Type="http://schemas.openxmlformats.org/officeDocument/2006/relationships/image" Target="../media/image4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45B756-E6BC-4DCB-AC11-111AA36E0CA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1560" y="1628800"/>
            <a:ext cx="8136904" cy="2387600"/>
          </a:xfrm>
        </p:spPr>
        <p:txBody>
          <a:bodyPr/>
          <a:lstStyle/>
          <a:p>
            <a:r>
              <a:rPr lang="en-GB" dirty="0"/>
              <a:t>CALORIMETRY</a:t>
            </a:r>
            <a:br>
              <a:rPr lang="en-GB" dirty="0"/>
            </a:br>
            <a:br>
              <a:rPr lang="en-GB" dirty="0"/>
            </a:br>
            <a:r>
              <a:rPr lang="en-GB" sz="4000" dirty="0"/>
              <a:t>NOTES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FE8E8FC-64F1-446B-8C20-961374613C5B}"/>
              </a:ext>
            </a:extLst>
          </p:cNvPr>
          <p:cNvSpPr txBox="1"/>
          <p:nvPr/>
        </p:nvSpPr>
        <p:spPr>
          <a:xfrm>
            <a:off x="3563888" y="5301208"/>
            <a:ext cx="2408032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Dr Ewa Kazimierska</a:t>
            </a:r>
          </a:p>
          <a:p>
            <a:endParaRPr lang="en-GB" dirty="0"/>
          </a:p>
          <a:p>
            <a:r>
              <a:rPr lang="en-GB" sz="1400" dirty="0"/>
              <a:t>e.kazimierska@uwtsd.ac.uk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9EAFC9A5-0191-439F-AC0B-A291D5A1C0B7}"/>
              </a:ext>
            </a:extLst>
          </p:cNvPr>
          <p:cNvGrpSpPr/>
          <p:nvPr/>
        </p:nvGrpSpPr>
        <p:grpSpPr>
          <a:xfrm>
            <a:off x="0" y="3429000"/>
            <a:ext cx="9144000" cy="3435846"/>
            <a:chOff x="0" y="3429000"/>
            <a:chExt cx="9144000" cy="3435846"/>
          </a:xfrm>
        </p:grpSpPr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BC793EB4-4AFF-4C90-98F8-C8FF161B141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2988" t="-4740" r="31675" b="1"/>
            <a:stretch/>
          </p:blipFill>
          <p:spPr>
            <a:xfrm>
              <a:off x="0" y="3429000"/>
              <a:ext cx="3203848" cy="3411076"/>
            </a:xfrm>
            <a:prstGeom prst="rect">
              <a:avLst/>
            </a:prstGeom>
          </p:spPr>
        </p:pic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B711E976-350A-4AC7-9DDE-B09D4A176C93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7760249" y="6381328"/>
              <a:ext cx="1383751" cy="483518"/>
            </a:xfrm>
            <a:prstGeom prst="rect">
              <a:avLst/>
            </a:prstGeom>
          </p:spPr>
        </p:pic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061133E1-1061-49D2-A566-DCF6EE573A56}"/>
              </a:ext>
            </a:extLst>
          </p:cNvPr>
          <p:cNvSpPr txBox="1"/>
          <p:nvPr/>
        </p:nvSpPr>
        <p:spPr>
          <a:xfrm>
            <a:off x="-1" y="17924"/>
            <a:ext cx="776024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MACROSCOPIC HEAT </a:t>
            </a:r>
            <a:endParaRPr lang="en-GB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64D7DA0-2BC8-4560-8D10-CB807382014E}"/>
              </a:ext>
            </a:extLst>
          </p:cNvPr>
          <p:cNvSpPr txBox="1"/>
          <p:nvPr/>
        </p:nvSpPr>
        <p:spPr>
          <a:xfrm>
            <a:off x="1094354" y="1199397"/>
            <a:ext cx="1248162" cy="400110"/>
          </a:xfrm>
          <a:prstGeom prst="rect">
            <a:avLst/>
          </a:prstGeom>
          <a:noFill/>
          <a:ln w="19050">
            <a:solidFill>
              <a:srgbClr val="0000FF"/>
            </a:solidFill>
          </a:ln>
        </p:spPr>
        <p:txBody>
          <a:bodyPr wrap="none" rtlCol="0">
            <a:spAutoFit/>
          </a:bodyPr>
          <a:lstStyle/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Substance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B07789E-D37C-495C-9265-15F74E9A2F84}"/>
              </a:ext>
            </a:extLst>
          </p:cNvPr>
          <p:cNvSpPr txBox="1"/>
          <p:nvPr/>
        </p:nvSpPr>
        <p:spPr>
          <a:xfrm>
            <a:off x="478552" y="1690030"/>
            <a:ext cx="293157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specific heat (capacity), c</a:t>
            </a:r>
            <a:r>
              <a:rPr lang="en-GB" sz="2000" b="1" baseline="-25000" dirty="0">
                <a:latin typeface="Calibri" panose="020F0502020204030204" pitchFamily="34" charset="0"/>
                <a:cs typeface="Calibri" panose="020F0502020204030204" pitchFamily="34" charset="0"/>
              </a:rPr>
              <a:t>p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7370E33-D09D-42AF-958E-8CE8BD8DC77E}"/>
              </a:ext>
            </a:extLst>
          </p:cNvPr>
          <p:cNvSpPr txBox="1"/>
          <p:nvPr/>
        </p:nvSpPr>
        <p:spPr>
          <a:xfrm>
            <a:off x="-2537" y="2164210"/>
            <a:ext cx="45040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Amount of heat needed to raise the temperature of 1 g of the substance by 1 °C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C9BF81D-249E-49A6-881A-4564CF550161}"/>
              </a:ext>
            </a:extLst>
          </p:cNvPr>
          <p:cNvSpPr txBox="1"/>
          <p:nvPr/>
        </p:nvSpPr>
        <p:spPr>
          <a:xfrm>
            <a:off x="724818" y="3728845"/>
            <a:ext cx="21723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q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= </a:t>
            </a:r>
            <a:r>
              <a:rPr lang="en-GB" sz="2000" dirty="0">
                <a:solidFill>
                  <a:srgbClr val="FF3399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mass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</a:t>
            </a:r>
            <a:r>
              <a:rPr lang="en-GB" sz="20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T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 </a:t>
            </a:r>
            <a:r>
              <a:rPr lang="en-GB" sz="2000" dirty="0">
                <a:solidFill>
                  <a:srgbClr val="FF66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C</a:t>
            </a:r>
            <a:r>
              <a:rPr lang="en-GB" sz="2000" baseline="-25000" dirty="0">
                <a:solidFill>
                  <a:srgbClr val="FF66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p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</a:t>
            </a:r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45D5420-C053-4294-99CF-7B2014BB1FB7}"/>
              </a:ext>
            </a:extLst>
          </p:cNvPr>
          <p:cNvSpPr txBox="1"/>
          <p:nvPr/>
        </p:nvSpPr>
        <p:spPr>
          <a:xfrm>
            <a:off x="10706" y="4203025"/>
            <a:ext cx="4367411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EXAMPLE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If it takes </a:t>
            </a:r>
            <a:r>
              <a:rPr lang="en-GB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28.0 J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to raise the temperature of </a:t>
            </a:r>
            <a:r>
              <a:rPr lang="en-GB" dirty="0">
                <a:solidFill>
                  <a:srgbClr val="FF3399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8.0 g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of a metal by </a:t>
            </a:r>
            <a:r>
              <a:rPr lang="en-GB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5.0 °C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, calculate the </a:t>
            </a:r>
            <a:r>
              <a:rPr lang="en-GB" dirty="0">
                <a:solidFill>
                  <a:srgbClr val="FF66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specific heat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of the metal.</a:t>
            </a:r>
          </a:p>
          <a:p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7669571-6B04-4298-B8E4-CB17BE857D19}"/>
              </a:ext>
            </a:extLst>
          </p:cNvPr>
          <p:cNvSpPr txBox="1"/>
          <p:nvPr/>
        </p:nvSpPr>
        <p:spPr>
          <a:xfrm>
            <a:off x="1069460" y="5701228"/>
            <a:ext cx="289694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28.0 J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= </a:t>
            </a:r>
            <a:r>
              <a:rPr lang="en-GB" sz="2000" dirty="0">
                <a:solidFill>
                  <a:srgbClr val="FF3399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8.0 g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</a:t>
            </a:r>
            <a:r>
              <a:rPr lang="en-GB" sz="20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5.0 °C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 </a:t>
            </a:r>
            <a:r>
              <a:rPr lang="en-GB" sz="2000" dirty="0">
                <a:solidFill>
                  <a:srgbClr val="FF66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c</a:t>
            </a:r>
            <a:r>
              <a:rPr lang="en-GB" sz="2000" baseline="-25000" dirty="0">
                <a:solidFill>
                  <a:srgbClr val="FF66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p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</a:t>
            </a: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  <a:sym typeface="Symbol" panose="05050102010706020507" pitchFamily="18" charset="2"/>
            </a:endParaRPr>
          </a:p>
          <a:p>
            <a:r>
              <a:rPr lang="en-GB" sz="2000" dirty="0">
                <a:solidFill>
                  <a:srgbClr val="FF66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c</a:t>
            </a:r>
            <a:r>
              <a:rPr lang="en-GB" sz="2000" baseline="-25000" dirty="0">
                <a:solidFill>
                  <a:srgbClr val="FF66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p</a:t>
            </a:r>
            <a:r>
              <a:rPr lang="en-GB" sz="2000" dirty="0">
                <a:solidFill>
                  <a:srgbClr val="FF66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=</a:t>
            </a:r>
            <a:r>
              <a:rPr lang="en-GB" sz="2000" dirty="0">
                <a:solidFill>
                  <a:srgbClr val="FF66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0.70 J/g-°C</a:t>
            </a:r>
            <a:endParaRPr lang="en-GB" sz="2000" dirty="0">
              <a:solidFill>
                <a:srgbClr val="FF66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070622C-78DD-4647-8D13-7799F8BA3A77}"/>
              </a:ext>
            </a:extLst>
          </p:cNvPr>
          <p:cNvSpPr txBox="1"/>
          <p:nvPr/>
        </p:nvSpPr>
        <p:spPr>
          <a:xfrm>
            <a:off x="6093165" y="1208260"/>
            <a:ext cx="873957" cy="400110"/>
          </a:xfrm>
          <a:prstGeom prst="rect">
            <a:avLst/>
          </a:prstGeom>
          <a:noFill/>
          <a:ln w="19050">
            <a:solidFill>
              <a:srgbClr val="0000FF"/>
            </a:solidFill>
          </a:ln>
        </p:spPr>
        <p:txBody>
          <a:bodyPr wrap="none" rtlCol="0">
            <a:spAutoFit/>
          </a:bodyPr>
          <a:lstStyle/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Object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C7294DA-DF51-47A1-9CB0-7823D676554D}"/>
              </a:ext>
            </a:extLst>
          </p:cNvPr>
          <p:cNvSpPr txBox="1"/>
          <p:nvPr/>
        </p:nvSpPr>
        <p:spPr>
          <a:xfrm>
            <a:off x="5518779" y="1675618"/>
            <a:ext cx="200554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heat capacity, HC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8FB9E7C-99DB-4805-9E64-A301F20E5BEF}"/>
              </a:ext>
            </a:extLst>
          </p:cNvPr>
          <p:cNvSpPr txBox="1"/>
          <p:nvPr/>
        </p:nvSpPr>
        <p:spPr>
          <a:xfrm>
            <a:off x="4644008" y="2167167"/>
            <a:ext cx="39674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Amount of heat needed to raise the temperature of an object by 1 °C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609F1DC-F859-4963-AAF3-6A3B41186B88}"/>
              </a:ext>
            </a:extLst>
          </p:cNvPr>
          <p:cNvSpPr txBox="1"/>
          <p:nvPr/>
        </p:nvSpPr>
        <p:spPr>
          <a:xfrm>
            <a:off x="5796136" y="3724252"/>
            <a:ext cx="145584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q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= </a:t>
            </a:r>
            <a:r>
              <a:rPr lang="en-GB" sz="20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T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 </a:t>
            </a:r>
            <a:r>
              <a:rPr lang="en-GB" sz="2000" dirty="0">
                <a:solidFill>
                  <a:srgbClr val="FF66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HC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</a:t>
            </a:r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AAE2552-CB40-46E8-9B74-4D46315FCC2E}"/>
              </a:ext>
            </a:extLst>
          </p:cNvPr>
          <p:cNvSpPr txBox="1"/>
          <p:nvPr/>
        </p:nvSpPr>
        <p:spPr>
          <a:xfrm>
            <a:off x="4591732" y="4203025"/>
            <a:ext cx="45720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EXAMPLE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An insulated coffee cup has a heat capacity of </a:t>
            </a:r>
            <a:r>
              <a:rPr lang="en-GB" dirty="0">
                <a:solidFill>
                  <a:srgbClr val="FF66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12.0 J/°C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. Calculate the amount of </a:t>
            </a:r>
            <a:r>
              <a:rPr lang="en-GB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heat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needed to raise the temperature of the coffee cup by </a:t>
            </a:r>
            <a:r>
              <a:rPr lang="en-GB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14.0 </a:t>
            </a:r>
            <a:r>
              <a:rPr lang="en-GB" dirty="0" err="1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degC</a:t>
            </a:r>
            <a:endParaRPr lang="en-GB" dirty="0">
              <a:solidFill>
                <a:srgbClr val="0000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56ED03A2-AA7D-4E83-A615-30E96910AD3F}"/>
              </a:ext>
            </a:extLst>
          </p:cNvPr>
          <p:cNvSpPr txBox="1"/>
          <p:nvPr/>
        </p:nvSpPr>
        <p:spPr>
          <a:xfrm>
            <a:off x="4708391" y="5701228"/>
            <a:ext cx="252665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q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= </a:t>
            </a:r>
            <a:r>
              <a:rPr lang="en-GB" sz="20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14.0 °C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 </a:t>
            </a:r>
            <a:r>
              <a:rPr lang="en-GB" sz="2000" dirty="0">
                <a:solidFill>
                  <a:srgbClr val="FF66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12.0 J/°C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</a:t>
            </a: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  <a:sym typeface="Symbol" panose="05050102010706020507" pitchFamily="18" charset="2"/>
            </a:endParaRPr>
          </a:p>
          <a:p>
            <a:r>
              <a:rPr lang="en-GB" sz="20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q</a:t>
            </a:r>
            <a:r>
              <a:rPr lang="en-GB" sz="2000" dirty="0">
                <a:solidFill>
                  <a:srgbClr val="FF66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=</a:t>
            </a:r>
            <a:r>
              <a:rPr lang="en-GB" sz="2000" dirty="0">
                <a:solidFill>
                  <a:srgbClr val="FF66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</a:t>
            </a:r>
            <a:r>
              <a:rPr lang="en-GB" sz="20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168 J/</a:t>
            </a:r>
            <a:r>
              <a:rPr lang="en-GB" sz="20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</a:t>
            </a:r>
            <a:r>
              <a:rPr lang="en-GB" sz="20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°C</a:t>
            </a:r>
            <a:endParaRPr lang="en-GB" sz="2000" dirty="0">
              <a:solidFill>
                <a:srgbClr val="00B05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76C3F6B-60F7-4565-9A12-909079D47289}"/>
              </a:ext>
            </a:extLst>
          </p:cNvPr>
          <p:cNvSpPr txBox="1"/>
          <p:nvPr/>
        </p:nvSpPr>
        <p:spPr>
          <a:xfrm>
            <a:off x="724818" y="465133"/>
            <a:ext cx="759574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206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heating causes changes of temperature but different substances heated with the same amount of energy do not give the same temperature change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4EA68C1-2F08-446F-AEC3-090943F56529}"/>
              </a:ext>
            </a:extLst>
          </p:cNvPr>
          <p:cNvCxnSpPr/>
          <p:nvPr/>
        </p:nvCxnSpPr>
        <p:spPr>
          <a:xfrm>
            <a:off x="4522691" y="1138997"/>
            <a:ext cx="41126" cy="5701079"/>
          </a:xfrm>
          <a:prstGeom prst="line">
            <a:avLst/>
          </a:prstGeom>
          <a:ln w="19050">
            <a:solidFill>
              <a:srgbClr val="00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E72702B0-C616-4E83-80E4-D3E0C4425CEA}"/>
                  </a:ext>
                </a:extLst>
              </p:cNvPr>
              <p:cNvSpPr txBox="1"/>
              <p:nvPr/>
            </p:nvSpPr>
            <p:spPr>
              <a:xfrm>
                <a:off x="73006" y="2921727"/>
                <a:ext cx="3337118" cy="527260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000" i="1" smtClean="0">
                              <a:solidFill>
                                <a:srgbClr val="FF6600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m:rPr>
                              <m:sty m:val="p"/>
                            </m:rPr>
                            <a:rPr lang="en-GB" sz="2000" b="0" i="0" smtClean="0">
                              <a:solidFill>
                                <a:srgbClr val="FF6600"/>
                              </a:solidFill>
                              <a:latin typeface="Cambria Math" panose="02040503050406030204" pitchFamily="18" charset="0"/>
                            </a:rPr>
                            <m:t>c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en-GB" sz="2000" b="0" i="0" smtClean="0">
                              <a:solidFill>
                                <a:srgbClr val="FF6600"/>
                              </a:solidFill>
                              <a:latin typeface="Cambria Math" panose="02040503050406030204" pitchFamily="18" charset="0"/>
                            </a:rPr>
                            <m:t>p</m:t>
                          </m:r>
                        </m:sub>
                      </m:sSub>
                      <m:r>
                        <a:rPr lang="en-GB" sz="2000" b="0" i="0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0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m:rPr>
                              <m:sty m:val="p"/>
                            </m:rPr>
                            <a:rPr lang="en-GB" sz="2000" b="0" i="0" smtClean="0">
                              <a:solidFill>
                                <a:srgbClr val="00B050"/>
                              </a:solidFill>
                              <a:latin typeface="Cambria Math" panose="02040503050406030204" pitchFamily="18" charset="0"/>
                            </a:rPr>
                            <m:t>q</m:t>
                          </m:r>
                        </m:num>
                        <m:den>
                          <m:r>
                            <m:rPr>
                              <m:sty m:val="p"/>
                            </m:rPr>
                            <a:rPr lang="en-GB" sz="2000" b="0" i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mass</m:t>
                          </m:r>
                          <m:r>
                            <a:rPr lang="en-GB" sz="2000" b="0" i="0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000" b="0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× </m:t>
                          </m:r>
                          <m:r>
                            <a:rPr lang="en-GB" sz="2000" b="0" i="0" smtClean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∆</m:t>
                          </m:r>
                          <m:r>
                            <m:rPr>
                              <m:sty m:val="p"/>
                            </m:rPr>
                            <a:rPr lang="en-GB" sz="2000" b="0" i="0" smtClean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T</m:t>
                          </m:r>
                          <m:r>
                            <a:rPr lang="en-GB" sz="2000" b="0" i="0" smtClean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 </m:t>
                          </m:r>
                        </m:den>
                      </m:f>
                    </m:oMath>
                  </m:oMathPara>
                </a14:m>
                <a:endParaRPr lang="en-GB" sz="2000" dirty="0"/>
              </a:p>
            </p:txBody>
          </p:sp>
        </mc:Choice>
        <mc:Fallback xmlns=""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E72702B0-C616-4E83-80E4-D3E0C4425CE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006" y="2921727"/>
                <a:ext cx="3337118" cy="527260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4" name="TextBox 23">
            <a:extLst>
              <a:ext uri="{FF2B5EF4-FFF2-40B4-BE49-F238E27FC236}">
                <a16:creationId xmlns:a16="http://schemas.microsoft.com/office/drawing/2014/main" id="{C0FBD8D3-DBE5-498E-81E0-7AE225321349}"/>
              </a:ext>
            </a:extLst>
          </p:cNvPr>
          <p:cNvSpPr txBox="1"/>
          <p:nvPr/>
        </p:nvSpPr>
        <p:spPr>
          <a:xfrm>
            <a:off x="3191127" y="3030987"/>
            <a:ext cx="94012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[</a:t>
            </a:r>
            <a:r>
              <a:rPr lang="en-GB" sz="20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J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/</a:t>
            </a:r>
            <a:r>
              <a:rPr lang="en-GB" sz="20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-</a:t>
            </a:r>
            <a:r>
              <a:rPr lang="en-GB" sz="20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°C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]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Box 24">
                <a:extLst>
                  <a:ext uri="{FF2B5EF4-FFF2-40B4-BE49-F238E27FC236}">
                    <a16:creationId xmlns:a16="http://schemas.microsoft.com/office/drawing/2014/main" id="{2C4ACCD6-E84B-4970-B4BD-6D36F0019337}"/>
                  </a:ext>
                </a:extLst>
              </p:cNvPr>
              <p:cNvSpPr txBox="1"/>
              <p:nvPr/>
            </p:nvSpPr>
            <p:spPr>
              <a:xfrm>
                <a:off x="4620169" y="2941397"/>
                <a:ext cx="3337118" cy="527260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GB" sz="2000" i="0" smtClean="0">
                          <a:solidFill>
                            <a:srgbClr val="FF6600"/>
                          </a:solidFill>
                          <a:latin typeface="Cambria Math" panose="02040503050406030204" pitchFamily="18" charset="0"/>
                        </a:rPr>
                        <m:t>H</m:t>
                      </m:r>
                      <m:r>
                        <m:rPr>
                          <m:sty m:val="p"/>
                        </m:rPr>
                        <a:rPr lang="en-GB" sz="2000" b="0" i="0" smtClean="0">
                          <a:solidFill>
                            <a:srgbClr val="FF6600"/>
                          </a:solidFill>
                          <a:latin typeface="Cambria Math" panose="02040503050406030204" pitchFamily="18" charset="0"/>
                        </a:rPr>
                        <m:t>C</m:t>
                      </m:r>
                      <m:r>
                        <a:rPr lang="en-GB" sz="2000" b="0" i="0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0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m:rPr>
                              <m:sty m:val="p"/>
                            </m:rPr>
                            <a:rPr lang="en-GB" sz="2000" b="0" i="0" smtClean="0">
                              <a:solidFill>
                                <a:srgbClr val="00B050"/>
                              </a:solidFill>
                              <a:latin typeface="Cambria Math" panose="02040503050406030204" pitchFamily="18" charset="0"/>
                            </a:rPr>
                            <m:t>q</m:t>
                          </m:r>
                        </m:num>
                        <m:den>
                          <m:r>
                            <a:rPr lang="en-GB" sz="2000" b="0" i="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000" b="0" i="0" smtClean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∆</m:t>
                          </m:r>
                          <m:r>
                            <m:rPr>
                              <m:sty m:val="p"/>
                            </m:rPr>
                            <a:rPr lang="en-GB" sz="2000" b="0" i="0" smtClean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T</m:t>
                          </m:r>
                          <m:r>
                            <a:rPr lang="en-GB" sz="2000" b="0" i="0" smtClean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 </m:t>
                          </m:r>
                        </m:den>
                      </m:f>
                    </m:oMath>
                  </m:oMathPara>
                </a14:m>
                <a:endParaRPr lang="en-GB" sz="2000" dirty="0"/>
              </a:p>
            </p:txBody>
          </p:sp>
        </mc:Choice>
        <mc:Fallback xmlns="">
          <p:sp>
            <p:nvSpPr>
              <p:cNvPr id="25" name="TextBox 24">
                <a:extLst>
                  <a:ext uri="{FF2B5EF4-FFF2-40B4-BE49-F238E27FC236}">
                    <a16:creationId xmlns:a16="http://schemas.microsoft.com/office/drawing/2014/main" id="{2C4ACCD6-E84B-4970-B4BD-6D36F001933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20169" y="2941397"/>
                <a:ext cx="3337118" cy="527260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6" name="TextBox 25">
            <a:extLst>
              <a:ext uri="{FF2B5EF4-FFF2-40B4-BE49-F238E27FC236}">
                <a16:creationId xmlns:a16="http://schemas.microsoft.com/office/drawing/2014/main" id="{1A734351-97FA-4409-A2AC-1C885ACD56BA}"/>
              </a:ext>
            </a:extLst>
          </p:cNvPr>
          <p:cNvSpPr txBox="1"/>
          <p:nvPr/>
        </p:nvSpPr>
        <p:spPr>
          <a:xfrm>
            <a:off x="7706407" y="3060579"/>
            <a:ext cx="74571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[</a:t>
            </a:r>
            <a:r>
              <a:rPr lang="en-GB" sz="20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J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/</a:t>
            </a:r>
            <a:r>
              <a:rPr lang="en-GB" sz="2000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°C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]</a:t>
            </a:r>
          </a:p>
        </p:txBody>
      </p:sp>
    </p:spTree>
    <p:extLst>
      <p:ext uri="{BB962C8B-B14F-4D97-AF65-F5344CB8AC3E}">
        <p14:creationId xmlns:p14="http://schemas.microsoft.com/office/powerpoint/2010/main" val="31744623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2" grpId="0"/>
      <p:bldP spid="20" grpId="0"/>
      <p:bldP spid="2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3F25AB32-AAC8-4E3A-A2EA-3CE01C2A273F}"/>
              </a:ext>
            </a:extLst>
          </p:cNvPr>
          <p:cNvGrpSpPr/>
          <p:nvPr/>
        </p:nvGrpSpPr>
        <p:grpSpPr>
          <a:xfrm>
            <a:off x="0" y="3439095"/>
            <a:ext cx="9144000" cy="3435846"/>
            <a:chOff x="0" y="3429000"/>
            <a:chExt cx="9144000" cy="3435846"/>
          </a:xfrm>
        </p:grpSpPr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69F8C0FE-523C-4F6B-8EB8-501045129E8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12988" t="-4740" r="31675" b="1"/>
            <a:stretch/>
          </p:blipFill>
          <p:spPr>
            <a:xfrm>
              <a:off x="0" y="3429000"/>
              <a:ext cx="3203848" cy="3411076"/>
            </a:xfrm>
            <a:prstGeom prst="rect">
              <a:avLst/>
            </a:prstGeom>
          </p:spPr>
        </p:pic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C4F07E86-6526-4BC4-8551-6CFAC38F4CC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7760249" y="6381328"/>
              <a:ext cx="1383751" cy="483518"/>
            </a:xfrm>
            <a:prstGeom prst="rect">
              <a:avLst/>
            </a:prstGeom>
          </p:spPr>
        </p:pic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CE93BA91-89CD-4264-B540-3C297D9D35B5}"/>
              </a:ext>
            </a:extLst>
          </p:cNvPr>
          <p:cNvSpPr txBox="1"/>
          <p:nvPr/>
        </p:nvSpPr>
        <p:spPr>
          <a:xfrm>
            <a:off x="-1" y="17924"/>
            <a:ext cx="776024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CALORIMETRY</a:t>
            </a:r>
            <a:endParaRPr lang="en-GB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14DFE2E-4EDA-4B5C-9D90-7DE52BADC5F4}"/>
              </a:ext>
            </a:extLst>
          </p:cNvPr>
          <p:cNvSpPr txBox="1"/>
          <p:nvPr/>
        </p:nvSpPr>
        <p:spPr>
          <a:xfrm>
            <a:off x="-23395" y="500035"/>
            <a:ext cx="3731299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>
                <a:latin typeface="Calibri" panose="020F0502020204030204" pitchFamily="34" charset="0"/>
                <a:cs typeface="Calibri" panose="020F0502020204030204" pitchFamily="34" charset="0"/>
              </a:rPr>
              <a:t>First law of thermodynamics:</a:t>
            </a:r>
          </a:p>
          <a:p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Energy cannot be created nor destroyed, just transferred</a:t>
            </a:r>
          </a:p>
          <a:p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Assume heat and heat transfer</a:t>
            </a:r>
          </a:p>
          <a:p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heat lost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by one = </a:t>
            </a:r>
            <a:r>
              <a:rPr lang="en-GB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heat gained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by other</a:t>
            </a:r>
          </a:p>
          <a:p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q (system)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= </a:t>
            </a:r>
            <a:r>
              <a:rPr lang="en-GB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- q (surroundings)</a:t>
            </a:r>
          </a:p>
          <a:p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1B7188B-5BC9-433A-831F-477B9258C855}"/>
              </a:ext>
            </a:extLst>
          </p:cNvPr>
          <p:cNvSpPr txBox="1"/>
          <p:nvPr/>
        </p:nvSpPr>
        <p:spPr>
          <a:xfrm>
            <a:off x="3750991" y="196614"/>
            <a:ext cx="537239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EXAMPLE</a:t>
            </a:r>
            <a:b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A </a:t>
            </a:r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15.0 g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piece of </a:t>
            </a:r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metal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at </a:t>
            </a:r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95 °C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is dropped into </a:t>
            </a:r>
            <a:r>
              <a:rPr lang="en-GB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26.0 g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of </a:t>
            </a:r>
            <a:r>
              <a:rPr lang="en-GB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water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at </a:t>
            </a:r>
            <a:r>
              <a:rPr lang="en-GB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25 °C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. If the final temperature of the combination is </a:t>
            </a:r>
            <a:r>
              <a:rPr lang="en-GB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32 °C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, calculate the </a:t>
            </a:r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specific heat of the metal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. The </a:t>
            </a:r>
            <a:r>
              <a:rPr lang="en-GB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specific heat of water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is </a:t>
            </a:r>
            <a:r>
              <a:rPr lang="en-GB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4.184 J/g-°C.</a:t>
            </a:r>
          </a:p>
          <a:p>
            <a:endParaRPr lang="en-GB" dirty="0">
              <a:solidFill>
                <a:srgbClr val="0070C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ABB1C0A-AEC8-4D37-9B20-27242AF14822}"/>
              </a:ext>
            </a:extLst>
          </p:cNvPr>
          <p:cNvSpPr txBox="1"/>
          <p:nvPr/>
        </p:nvSpPr>
        <p:spPr>
          <a:xfrm>
            <a:off x="3720058" y="2107824"/>
            <a:ext cx="410157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q(metal) = mass </a:t>
            </a:r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T  C</a:t>
            </a:r>
            <a:r>
              <a:rPr lang="en-GB" baseline="-250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p</a:t>
            </a:r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= </a:t>
            </a:r>
          </a:p>
          <a:p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             =15.0 g  (32 – 95) </a:t>
            </a:r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°</a:t>
            </a:r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C  Cp metal </a:t>
            </a:r>
          </a:p>
          <a:p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             = -945   Cp metal J </a:t>
            </a:r>
            <a:endParaRPr lang="en-GB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D65EA58-02C8-4684-A1DF-E2E73D32A62A}"/>
              </a:ext>
            </a:extLst>
          </p:cNvPr>
          <p:cNvSpPr txBox="1"/>
          <p:nvPr/>
        </p:nvSpPr>
        <p:spPr>
          <a:xfrm>
            <a:off x="3707904" y="3242172"/>
            <a:ext cx="455528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q(water) = mass </a:t>
            </a:r>
            <a:r>
              <a:rPr lang="en-GB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T  C</a:t>
            </a:r>
            <a:r>
              <a:rPr lang="en-GB" baseline="-250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p</a:t>
            </a:r>
            <a:r>
              <a:rPr lang="en-GB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= </a:t>
            </a:r>
          </a:p>
          <a:p>
            <a:r>
              <a:rPr lang="en-GB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             = 26.0 g  (</a:t>
            </a:r>
            <a:r>
              <a:rPr lang="en-GB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32</a:t>
            </a:r>
            <a:r>
              <a:rPr lang="en-GB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– 25) </a:t>
            </a:r>
            <a:r>
              <a:rPr lang="en-GB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°C</a:t>
            </a:r>
            <a:r>
              <a:rPr lang="en-GB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 4.148 J/g-</a:t>
            </a:r>
            <a:r>
              <a:rPr lang="en-GB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°C</a:t>
            </a:r>
            <a:r>
              <a:rPr lang="en-GB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=</a:t>
            </a:r>
          </a:p>
          <a:p>
            <a:r>
              <a:rPr lang="en-GB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             = 761 J</a:t>
            </a:r>
          </a:p>
          <a:p>
            <a:endParaRPr lang="en-GB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CEBF179-DBFC-4FCE-A603-B66C16B57EEC}"/>
              </a:ext>
            </a:extLst>
          </p:cNvPr>
          <p:cNvSpPr txBox="1"/>
          <p:nvPr/>
        </p:nvSpPr>
        <p:spPr>
          <a:xfrm>
            <a:off x="3714801" y="4241359"/>
            <a:ext cx="468297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-945   Cp metal J</a:t>
            </a:r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= </a:t>
            </a:r>
            <a:r>
              <a:rPr lang="en-GB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- 761 J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BBA6E8B-DB78-4C05-AAF9-55666541B2CA}"/>
              </a:ext>
            </a:extLst>
          </p:cNvPr>
          <p:cNvSpPr txBox="1"/>
          <p:nvPr/>
        </p:nvSpPr>
        <p:spPr>
          <a:xfrm>
            <a:off x="3779566" y="4862964"/>
            <a:ext cx="2988979" cy="36933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Cp metal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= </a:t>
            </a:r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0.805 J/g-</a:t>
            </a:r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°</a:t>
            </a:r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C</a:t>
            </a:r>
            <a:endParaRPr lang="en-GB" dirty="0">
              <a:solidFill>
                <a:srgbClr val="0070C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68130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1" grpId="0"/>
      <p:bldP spid="13" grpId="0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3F25AB32-AAC8-4E3A-A2EA-3CE01C2A273F}"/>
              </a:ext>
            </a:extLst>
          </p:cNvPr>
          <p:cNvGrpSpPr/>
          <p:nvPr/>
        </p:nvGrpSpPr>
        <p:grpSpPr>
          <a:xfrm>
            <a:off x="37171" y="3413274"/>
            <a:ext cx="9144000" cy="3435846"/>
            <a:chOff x="0" y="3429000"/>
            <a:chExt cx="9144000" cy="3435846"/>
          </a:xfrm>
        </p:grpSpPr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69F8C0FE-523C-4F6B-8EB8-501045129E8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12988" t="-4740" r="31675" b="1"/>
            <a:stretch/>
          </p:blipFill>
          <p:spPr>
            <a:xfrm>
              <a:off x="0" y="3429000"/>
              <a:ext cx="3203848" cy="3411076"/>
            </a:xfrm>
            <a:prstGeom prst="rect">
              <a:avLst/>
            </a:prstGeom>
          </p:spPr>
        </p:pic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C4F07E86-6526-4BC4-8551-6CFAC38F4CC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7760249" y="6381328"/>
              <a:ext cx="1383751" cy="483518"/>
            </a:xfrm>
            <a:prstGeom prst="rect">
              <a:avLst/>
            </a:prstGeom>
          </p:spPr>
        </p:pic>
      </p:grpSp>
      <p:sp>
        <p:nvSpPr>
          <p:cNvPr id="21" name="TextBox 20">
            <a:extLst>
              <a:ext uri="{FF2B5EF4-FFF2-40B4-BE49-F238E27FC236}">
                <a16:creationId xmlns:a16="http://schemas.microsoft.com/office/drawing/2014/main" id="{453BEB92-24AB-4A8D-A07B-BF594819E46C}"/>
              </a:ext>
            </a:extLst>
          </p:cNvPr>
          <p:cNvSpPr txBox="1"/>
          <p:nvPr/>
        </p:nvSpPr>
        <p:spPr>
          <a:xfrm>
            <a:off x="-1" y="17924"/>
            <a:ext cx="776024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SAMPLE PROBLEM</a:t>
            </a:r>
            <a:endParaRPr lang="en-GB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766A13A2-EEF8-420C-B82F-E358F617BC2F}"/>
              </a:ext>
            </a:extLst>
          </p:cNvPr>
          <p:cNvSpPr txBox="1"/>
          <p:nvPr/>
        </p:nvSpPr>
        <p:spPr>
          <a:xfrm>
            <a:off x="1373431" y="1630961"/>
            <a:ext cx="462425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q (system)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= </a:t>
            </a:r>
            <a:r>
              <a:rPr lang="en-GB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-q (surroundings)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BA6B1DA-F2A8-474E-B394-D7A1276BA025}"/>
              </a:ext>
            </a:extLst>
          </p:cNvPr>
          <p:cNvSpPr txBox="1"/>
          <p:nvPr/>
        </p:nvSpPr>
        <p:spPr>
          <a:xfrm>
            <a:off x="5463" y="628658"/>
            <a:ext cx="88204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50.0 g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of </a:t>
            </a:r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hot water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at </a:t>
            </a:r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90.0 °C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is added to </a:t>
            </a:r>
            <a:r>
              <a:rPr lang="en-GB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25.0 g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of </a:t>
            </a:r>
            <a:r>
              <a:rPr lang="en-GB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water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at </a:t>
            </a:r>
            <a:r>
              <a:rPr lang="en-GB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22.0 °C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that is contained in </a:t>
            </a:r>
            <a:r>
              <a:rPr lang="en-GB" dirty="0">
                <a:solidFill>
                  <a:srgbClr val="008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insulated cup.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Determine the </a:t>
            </a:r>
            <a:r>
              <a:rPr lang="en-GB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heat capacity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of calorimeter if the final temperature changed to </a:t>
            </a:r>
            <a:r>
              <a:rPr lang="en-GB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58.6 </a:t>
            </a:r>
            <a:r>
              <a:rPr lang="en-GB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°C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. The </a:t>
            </a:r>
            <a:r>
              <a:rPr lang="en-GB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specific heat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of water is </a:t>
            </a:r>
            <a:r>
              <a:rPr lang="en-GB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4.184 J/g- °C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27B315B-26A6-403F-A2D9-D6DE41B056F1}"/>
              </a:ext>
            </a:extLst>
          </p:cNvPr>
          <p:cNvSpPr txBox="1"/>
          <p:nvPr/>
        </p:nvSpPr>
        <p:spPr>
          <a:xfrm>
            <a:off x="1435919" y="2376860"/>
            <a:ext cx="11977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hot water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7F90FA7-4832-4A53-9A00-E70C838DEA75}"/>
              </a:ext>
            </a:extLst>
          </p:cNvPr>
          <p:cNvSpPr txBox="1"/>
          <p:nvPr/>
        </p:nvSpPr>
        <p:spPr>
          <a:xfrm>
            <a:off x="2717983" y="2376860"/>
            <a:ext cx="17865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cold water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+ </a:t>
            </a:r>
            <a:r>
              <a:rPr lang="en-GB" dirty="0">
                <a:solidFill>
                  <a:srgbClr val="008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cup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01C6E199-2D93-46F6-B9A9-BA40CEB9782E}"/>
              </a:ext>
            </a:extLst>
          </p:cNvPr>
          <p:cNvSpPr txBox="1"/>
          <p:nvPr/>
        </p:nvSpPr>
        <p:spPr>
          <a:xfrm>
            <a:off x="287678" y="2917579"/>
            <a:ext cx="87030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q (hot water) = mass </a:t>
            </a:r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T  C</a:t>
            </a:r>
            <a:r>
              <a:rPr lang="en-GB" baseline="-25000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p</a:t>
            </a:r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= 50.0 g  (</a:t>
            </a:r>
            <a:r>
              <a:rPr lang="en-GB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58.6</a:t>
            </a:r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– 90.0) </a:t>
            </a:r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°C</a:t>
            </a:r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 4.184 J/g-</a:t>
            </a:r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°C</a:t>
            </a:r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 = -6568.9 J            </a:t>
            </a:r>
            <a:endParaRPr lang="en-GB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10875345-23BD-47A1-8A45-E2A0DE7F661B}"/>
              </a:ext>
            </a:extLst>
          </p:cNvPr>
          <p:cNvSpPr txBox="1"/>
          <p:nvPr/>
        </p:nvSpPr>
        <p:spPr>
          <a:xfrm>
            <a:off x="287678" y="3356992"/>
            <a:ext cx="785317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q(cold water) = mass </a:t>
            </a:r>
            <a:r>
              <a:rPr lang="en-GB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T  C</a:t>
            </a:r>
            <a:r>
              <a:rPr lang="en-GB" baseline="-25000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p</a:t>
            </a:r>
            <a:r>
              <a:rPr lang="en-GB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= 25.0 g  (</a:t>
            </a:r>
            <a:r>
              <a:rPr lang="en-GB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58.6</a:t>
            </a:r>
            <a:r>
              <a:rPr lang="en-GB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– 22.0) </a:t>
            </a:r>
            <a:r>
              <a:rPr lang="en-GB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°C</a:t>
            </a:r>
            <a:r>
              <a:rPr lang="en-GB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 4.184 J/g-</a:t>
            </a:r>
            <a:r>
              <a:rPr lang="en-GB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°C = 3828.4 J</a:t>
            </a:r>
            <a:endParaRPr lang="en-GB" dirty="0">
              <a:solidFill>
                <a:srgbClr val="00B0F0"/>
              </a:solidFill>
              <a:latin typeface="Calibri" panose="020F0502020204030204" pitchFamily="34" charset="0"/>
              <a:cs typeface="Calibri" panose="020F0502020204030204" pitchFamily="34" charset="0"/>
              <a:sym typeface="Symbol" panose="05050102010706020507" pitchFamily="18" charset="2"/>
            </a:endParaRPr>
          </a:p>
          <a:p>
            <a:r>
              <a:rPr lang="en-GB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             </a:t>
            </a:r>
            <a:endParaRPr lang="en-GB" dirty="0">
              <a:solidFill>
                <a:srgbClr val="00B0F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0BFA396B-28FA-407A-A073-D2F5B03EB472}"/>
              </a:ext>
            </a:extLst>
          </p:cNvPr>
          <p:cNvSpPr txBox="1"/>
          <p:nvPr/>
        </p:nvSpPr>
        <p:spPr>
          <a:xfrm>
            <a:off x="287678" y="3771464"/>
            <a:ext cx="543450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008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q(cup) = HC </a:t>
            </a:r>
            <a:r>
              <a:rPr lang="en-GB" dirty="0">
                <a:solidFill>
                  <a:srgbClr val="008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T = </a:t>
            </a:r>
            <a:r>
              <a:rPr lang="en-GB" b="1" dirty="0">
                <a:solidFill>
                  <a:srgbClr val="008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HC</a:t>
            </a:r>
            <a:r>
              <a:rPr lang="en-GB" dirty="0">
                <a:solidFill>
                  <a:srgbClr val="008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 (</a:t>
            </a:r>
            <a:r>
              <a:rPr lang="en-GB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58.6 </a:t>
            </a:r>
            <a:r>
              <a:rPr lang="en-GB" dirty="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°C</a:t>
            </a:r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</a:t>
            </a:r>
            <a:r>
              <a:rPr lang="en-GB" dirty="0">
                <a:solidFill>
                  <a:srgbClr val="008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– 22.0) </a:t>
            </a:r>
            <a:r>
              <a:rPr lang="en-GB" dirty="0">
                <a:solidFill>
                  <a:srgbClr val="008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°C = 36.6 </a:t>
            </a:r>
            <a:r>
              <a:rPr lang="en-GB" dirty="0">
                <a:solidFill>
                  <a:srgbClr val="008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</a:t>
            </a:r>
            <a:r>
              <a:rPr lang="en-GB" b="1" dirty="0">
                <a:solidFill>
                  <a:srgbClr val="008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HC </a:t>
            </a:r>
            <a:r>
              <a:rPr lang="en-GB" dirty="0">
                <a:solidFill>
                  <a:srgbClr val="008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J</a:t>
            </a:r>
            <a:endParaRPr lang="en-GB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  <a:sym typeface="Symbol" panose="05050102010706020507" pitchFamily="18" charset="2"/>
            </a:endParaRPr>
          </a:p>
          <a:p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             </a:t>
            </a:r>
            <a:endParaRPr lang="en-GB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8FF4198-909A-4375-BD29-00E76443F528}"/>
              </a:ext>
            </a:extLst>
          </p:cNvPr>
          <p:cNvSpPr txBox="1"/>
          <p:nvPr/>
        </p:nvSpPr>
        <p:spPr>
          <a:xfrm>
            <a:off x="973505" y="4331239"/>
            <a:ext cx="550817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q(hot water)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=</a:t>
            </a:r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- [</a:t>
            </a:r>
            <a:r>
              <a:rPr lang="en-GB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q(cold water)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+</a:t>
            </a:r>
            <a:r>
              <a:rPr lang="en-GB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>
                <a:solidFill>
                  <a:srgbClr val="008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q(cup)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]</a:t>
            </a:r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CC321D82-7D73-4E52-8E66-3D40D13E697F}"/>
              </a:ext>
            </a:extLst>
          </p:cNvPr>
          <p:cNvSpPr txBox="1"/>
          <p:nvPr/>
        </p:nvSpPr>
        <p:spPr>
          <a:xfrm>
            <a:off x="998859" y="4715237"/>
            <a:ext cx="722062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-6568.9 J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=</a:t>
            </a:r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- [</a:t>
            </a:r>
            <a:r>
              <a:rPr lang="en-GB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3828.4 J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+ </a:t>
            </a:r>
            <a:r>
              <a:rPr lang="en-GB" dirty="0">
                <a:solidFill>
                  <a:srgbClr val="008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36.6 </a:t>
            </a:r>
            <a:r>
              <a:rPr lang="en-GB" dirty="0">
                <a:solidFill>
                  <a:srgbClr val="008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</a:t>
            </a:r>
            <a:r>
              <a:rPr lang="en-GB" b="1" dirty="0">
                <a:solidFill>
                  <a:srgbClr val="008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HC </a:t>
            </a:r>
            <a:r>
              <a:rPr lang="en-GB" dirty="0">
                <a:solidFill>
                  <a:srgbClr val="008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J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]</a:t>
            </a:r>
          </a:p>
          <a:p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FE297475-7831-4C35-9822-32BDC9C9F012}"/>
              </a:ext>
            </a:extLst>
          </p:cNvPr>
          <p:cNvSpPr txBox="1"/>
          <p:nvPr/>
        </p:nvSpPr>
        <p:spPr>
          <a:xfrm>
            <a:off x="1286533" y="5444882"/>
            <a:ext cx="722062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-6568.9 + </a:t>
            </a:r>
            <a:r>
              <a:rPr lang="en-GB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3828.4 J = </a:t>
            </a:r>
            <a:r>
              <a:rPr lang="en-GB" dirty="0">
                <a:solidFill>
                  <a:srgbClr val="008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- </a:t>
            </a:r>
            <a:r>
              <a:rPr lang="en-GB" dirty="0">
                <a:solidFill>
                  <a:srgbClr val="008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36.6 </a:t>
            </a:r>
            <a:r>
              <a:rPr lang="en-GB" dirty="0">
                <a:solidFill>
                  <a:srgbClr val="008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</a:t>
            </a:r>
            <a:r>
              <a:rPr lang="en-GB" b="1" dirty="0">
                <a:solidFill>
                  <a:srgbClr val="008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HC </a:t>
            </a:r>
            <a:r>
              <a:rPr lang="en-GB" dirty="0">
                <a:solidFill>
                  <a:srgbClr val="008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J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1C8ECCF-CC0F-452C-8E2D-0071B239A5B8}"/>
              </a:ext>
            </a:extLst>
          </p:cNvPr>
          <p:cNvSpPr txBox="1"/>
          <p:nvPr/>
        </p:nvSpPr>
        <p:spPr>
          <a:xfrm>
            <a:off x="1275228" y="5825694"/>
            <a:ext cx="32967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8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- </a:t>
            </a:r>
            <a:r>
              <a:rPr lang="en-GB" dirty="0">
                <a:solidFill>
                  <a:srgbClr val="008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36.6 </a:t>
            </a:r>
            <a:r>
              <a:rPr lang="en-GB" dirty="0">
                <a:solidFill>
                  <a:srgbClr val="008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 </a:t>
            </a:r>
            <a:r>
              <a:rPr lang="en-GB" b="1" dirty="0">
                <a:solidFill>
                  <a:srgbClr val="008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HC </a:t>
            </a:r>
            <a:r>
              <a:rPr lang="en-GB" dirty="0">
                <a:solidFill>
                  <a:srgbClr val="008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= -2740.5  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0A1B1B98-984D-40D8-8E43-46725398C5D5}"/>
              </a:ext>
            </a:extLst>
          </p:cNvPr>
          <p:cNvSpPr txBox="1"/>
          <p:nvPr/>
        </p:nvSpPr>
        <p:spPr>
          <a:xfrm>
            <a:off x="1286533" y="6229342"/>
            <a:ext cx="193514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00800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HC </a:t>
            </a:r>
            <a:r>
              <a:rPr lang="en-GB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  <a:sym typeface="Symbol" panose="05050102010706020507" pitchFamily="18" charset="2"/>
              </a:rPr>
              <a:t>= 74.9 J/</a:t>
            </a:r>
            <a:r>
              <a:rPr lang="en-GB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°C</a:t>
            </a:r>
          </a:p>
        </p:txBody>
      </p: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3040B7B6-DCBF-45D2-AFF2-FE135EA0EC10}"/>
              </a:ext>
            </a:extLst>
          </p:cNvPr>
          <p:cNvCxnSpPr>
            <a:cxnSpLocks/>
            <a:endCxn id="6" idx="0"/>
          </p:cNvCxnSpPr>
          <p:nvPr/>
        </p:nvCxnSpPr>
        <p:spPr>
          <a:xfrm>
            <a:off x="2034801" y="1954531"/>
            <a:ext cx="0" cy="422329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Arrow Connector 38">
            <a:extLst>
              <a:ext uri="{FF2B5EF4-FFF2-40B4-BE49-F238E27FC236}">
                <a16:creationId xmlns:a16="http://schemas.microsoft.com/office/drawing/2014/main" id="{F7E5E2F4-82EB-47C2-B1D0-4A4D1C3901A8}"/>
              </a:ext>
            </a:extLst>
          </p:cNvPr>
          <p:cNvCxnSpPr>
            <a:cxnSpLocks/>
          </p:cNvCxnSpPr>
          <p:nvPr/>
        </p:nvCxnSpPr>
        <p:spPr>
          <a:xfrm>
            <a:off x="3619424" y="1954530"/>
            <a:ext cx="0" cy="422329"/>
          </a:xfrm>
          <a:prstGeom prst="straightConnector1">
            <a:avLst/>
          </a:prstGeom>
          <a:ln>
            <a:solidFill>
              <a:srgbClr val="0070C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38951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23" grpId="0"/>
      <p:bldP spid="24" grpId="0"/>
      <p:bldP spid="25" grpId="0"/>
      <p:bldP spid="27" grpId="0"/>
      <p:bldP spid="28" grpId="0"/>
      <p:bldP spid="31" grpId="0"/>
      <p:bldP spid="10" grpId="0"/>
      <p:bldP spid="3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3F25AB32-AAC8-4E3A-A2EA-3CE01C2A273F}"/>
              </a:ext>
            </a:extLst>
          </p:cNvPr>
          <p:cNvGrpSpPr/>
          <p:nvPr/>
        </p:nvGrpSpPr>
        <p:grpSpPr>
          <a:xfrm>
            <a:off x="0" y="3439095"/>
            <a:ext cx="9144000" cy="3435846"/>
            <a:chOff x="0" y="3429000"/>
            <a:chExt cx="9144000" cy="3435846"/>
          </a:xfrm>
        </p:grpSpPr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69F8C0FE-523C-4F6B-8EB8-501045129E8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12988" t="-4740" r="31675" b="1"/>
            <a:stretch/>
          </p:blipFill>
          <p:spPr>
            <a:xfrm>
              <a:off x="0" y="3429000"/>
              <a:ext cx="3203848" cy="3411076"/>
            </a:xfrm>
            <a:prstGeom prst="rect">
              <a:avLst/>
            </a:prstGeom>
          </p:spPr>
        </p:pic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C4F07E86-6526-4BC4-8551-6CFAC38F4CC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7760249" y="6381328"/>
              <a:ext cx="1383751" cy="483518"/>
            </a:xfrm>
            <a:prstGeom prst="rect">
              <a:avLst/>
            </a:prstGeom>
          </p:spPr>
        </p:pic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76B3730D-B31A-47D7-B823-31AF13EDEE8A}"/>
              </a:ext>
            </a:extLst>
          </p:cNvPr>
          <p:cNvSpPr txBox="1"/>
          <p:nvPr/>
        </p:nvSpPr>
        <p:spPr>
          <a:xfrm>
            <a:off x="-1" y="17924"/>
            <a:ext cx="776024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CALORIMETERS</a:t>
            </a:r>
            <a:endParaRPr lang="en-GB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577BBBB6-2FF3-4C55-9BCF-6567F7C2F98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1880" y="1101614"/>
            <a:ext cx="5071043" cy="5090125"/>
          </a:xfrm>
          <a:prstGeom prst="rect">
            <a:avLst/>
          </a:prstGeom>
        </p:spPr>
      </p:pic>
      <p:pic>
        <p:nvPicPr>
          <p:cNvPr id="8" name="Picture 7" descr="Diagram&#10;&#10;Description automatically generated">
            <a:extLst>
              <a:ext uri="{FF2B5EF4-FFF2-40B4-BE49-F238E27FC236}">
                <a16:creationId xmlns:a16="http://schemas.microsoft.com/office/drawing/2014/main" id="{DDA560D1-8F2E-49D9-9002-7213304ED17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315" y="1123413"/>
            <a:ext cx="2987217" cy="508735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C7166E26-F320-4C5E-8434-46420C823B94}"/>
              </a:ext>
            </a:extLst>
          </p:cNvPr>
          <p:cNvSpPr txBox="1"/>
          <p:nvPr/>
        </p:nvSpPr>
        <p:spPr>
          <a:xfrm>
            <a:off x="250331" y="386737"/>
            <a:ext cx="19928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Solution Reaction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8221F14-551A-4CD7-BEAF-BFFCB7464848}"/>
              </a:ext>
            </a:extLst>
          </p:cNvPr>
          <p:cNvSpPr txBox="1"/>
          <p:nvPr/>
        </p:nvSpPr>
        <p:spPr>
          <a:xfrm>
            <a:off x="250331" y="647232"/>
            <a:ext cx="2014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Simple coffee cup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AFB9945-84E1-4773-9D42-6B09DFC39AC0}"/>
              </a:ext>
            </a:extLst>
          </p:cNvPr>
          <p:cNvSpPr txBox="1"/>
          <p:nvPr/>
        </p:nvSpPr>
        <p:spPr>
          <a:xfrm>
            <a:off x="3491880" y="356311"/>
            <a:ext cx="23903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Combustion Reaction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A9C3C71-5A80-411A-8C6F-3C592C7FB27D}"/>
              </a:ext>
            </a:extLst>
          </p:cNvPr>
          <p:cNvSpPr txBox="1"/>
          <p:nvPr/>
        </p:nvSpPr>
        <p:spPr>
          <a:xfrm>
            <a:off x="3494532" y="647232"/>
            <a:ext cx="7873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Bomb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9BF9A3DA-29AB-4511-A561-98439ECB21E5}"/>
              </a:ext>
            </a:extLst>
          </p:cNvPr>
          <p:cNvSpPr txBox="1"/>
          <p:nvPr/>
        </p:nvSpPr>
        <p:spPr>
          <a:xfrm>
            <a:off x="3419872" y="6361683"/>
            <a:ext cx="331236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https://youtu.be/ohyA9amFfsc</a:t>
            </a:r>
          </a:p>
        </p:txBody>
      </p:sp>
    </p:spTree>
    <p:extLst>
      <p:ext uri="{BB962C8B-B14F-4D97-AF65-F5344CB8AC3E}">
        <p14:creationId xmlns:p14="http://schemas.microsoft.com/office/powerpoint/2010/main" val="3750659559"/>
      </p:ext>
    </p:extLst>
  </p:cSld>
  <p:clrMapOvr>
    <a:masterClrMapping/>
  </p:clrMapOvr>
</p:sld>
</file>

<file path=ppt/theme/theme1.xml><?xml version="1.0" encoding="utf-8"?>
<a:theme xmlns:a="http://schemas.openxmlformats.org/drawingml/2006/main" name="Diseño predeterminado">
  <a:themeElements>
    <a:clrScheme name="Diseño predeterminado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iseño predeterminado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Diseño predeterminado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655</Words>
  <Application>Microsoft Office PowerPoint</Application>
  <PresentationFormat>On-screen Show (4:3)</PresentationFormat>
  <Paragraphs>70</Paragraphs>
  <Slides>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Cambria Math</vt:lpstr>
      <vt:lpstr>Diseño predeterminado</vt:lpstr>
      <vt:lpstr>CALORIMETRY  NOTES</vt:lpstr>
      <vt:lpstr>PowerPoint Presentation</vt:lpstr>
      <vt:lpstr>PowerPoint Presentation</vt:lpstr>
      <vt:lpstr>PowerPoint Presentation</vt:lpstr>
      <vt:lpstr>PowerPoint Presentation</vt:lpstr>
    </vt:vector>
  </TitlesOfParts>
  <Company>Toshiba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Diapositiva 1</dc:title>
  <dc:creator>Mariajose</dc:creator>
  <cp:lastModifiedBy>Ewa Kazimierska</cp:lastModifiedBy>
  <cp:revision>269</cp:revision>
  <dcterms:created xsi:type="dcterms:W3CDTF">2010-05-23T14:28:12Z</dcterms:created>
  <dcterms:modified xsi:type="dcterms:W3CDTF">2024-10-10T11:54:57Z</dcterms:modified>
</cp:coreProperties>
</file>