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sldIdLst>
    <p:sldId id="256" r:id="rId2"/>
    <p:sldId id="257" r:id="rId3"/>
    <p:sldId id="258" r:id="rId4"/>
    <p:sldId id="263" r:id="rId5"/>
    <p:sldId id="264" r:id="rId6"/>
    <p:sldId id="267" r:id="rId7"/>
    <p:sldId id="265" r:id="rId8"/>
    <p:sldId id="266" r:id="rId9"/>
    <p:sldId id="268" r:id="rId10"/>
    <p:sldId id="269" r:id="rId11"/>
    <p:sldId id="261" r:id="rId12"/>
    <p:sldId id="262" r:id="rId13"/>
    <p:sldId id="270" r:id="rId14"/>
    <p:sldId id="271" r:id="rId15"/>
    <p:sldId id="274" r:id="rId16"/>
    <p:sldId id="275" r:id="rId17"/>
    <p:sldId id="276" r:id="rId18"/>
    <p:sldId id="273" r:id="rId19"/>
    <p:sldId id="277" r:id="rId2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2" d="100"/>
          <a:sy n="62" d="100"/>
        </p:scale>
        <p:origin x="1400" y="5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006520D-282C-4ABF-989B-BEA3A022AEC6}" type="datetimeFigureOut">
              <a:rPr lang="en-GB" smtClean="0"/>
              <a:t>19/10/2021</a:t>
            </a:fld>
            <a:endParaRPr lang="en-GB"/>
          </a:p>
        </p:txBody>
      </p:sp>
      <p:sp>
        <p:nvSpPr>
          <p:cNvPr id="5" name="Footer Placeholder 4"/>
          <p:cNvSpPr>
            <a:spLocks noGrp="1"/>
          </p:cNvSpPr>
          <p:nvPr>
            <p:ph type="ftr" sz="quarter" idx="11"/>
          </p:nvPr>
        </p:nvSpPr>
        <p:spPr>
          <a:xfrm>
            <a:off x="2396319" y="329308"/>
            <a:ext cx="3086292" cy="309201"/>
          </a:xfrm>
        </p:spPr>
        <p:txBody>
          <a:bodyPr/>
          <a:lstStyle/>
          <a:p>
            <a:endParaRPr lang="en-GB"/>
          </a:p>
        </p:txBody>
      </p:sp>
      <p:sp>
        <p:nvSpPr>
          <p:cNvPr id="6" name="Slide Number Placeholder 5"/>
          <p:cNvSpPr>
            <a:spLocks noGrp="1"/>
          </p:cNvSpPr>
          <p:nvPr>
            <p:ph type="sldNum" sz="quarter" idx="12"/>
          </p:nvPr>
        </p:nvSpPr>
        <p:spPr>
          <a:xfrm>
            <a:off x="1434703" y="798973"/>
            <a:ext cx="802005" cy="503578"/>
          </a:xfrm>
        </p:spPr>
        <p:txBody>
          <a:bodyPr/>
          <a:lstStyle/>
          <a:p>
            <a:fld id="{8A39516A-B2CC-439D-A5CD-D2543C587392}" type="slidenum">
              <a:rPr lang="en-GB" smtClean="0"/>
              <a:t>‹#›</a:t>
            </a:fld>
            <a:endParaRPr lang="en-GB"/>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352457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06520D-282C-4ABF-989B-BEA3A022AEC6}" type="datetimeFigureOut">
              <a:rPr lang="en-GB" smtClean="0"/>
              <a:t>19/10/2021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39516A-B2CC-439D-A5CD-D2543C587392}" type="slidenum">
              <a:rPr lang="en-GB" smtClean="0"/>
              <a:t>‹#›</a:t>
            </a:fld>
            <a:endParaRPr lang="en-GB"/>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924427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US"/>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06520D-282C-4ABF-989B-BEA3A022AEC6}" type="datetimeFigureOut">
              <a:rPr lang="en-GB" smtClean="0"/>
              <a:t>19/10/2021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39516A-B2CC-439D-A5CD-D2543C587392}" type="slidenum">
              <a:rPr lang="en-GB" smtClean="0"/>
              <a:t>‹#›</a:t>
            </a:fld>
            <a:endParaRPr lang="en-GB"/>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917694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006520D-282C-4ABF-989B-BEA3A022AEC6}" type="datetimeFigureOut">
              <a:rPr lang="en-GB" smtClean="0"/>
              <a:t>19/10/2021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39516A-B2CC-439D-A5CD-D2543C587392}" type="slidenum">
              <a:rPr lang="en-GB" smtClean="0"/>
              <a:t>‹#›</a:t>
            </a:fld>
            <a:endParaRPr lang="en-GB"/>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512106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006520D-282C-4ABF-989B-BEA3A022AEC6}" type="datetimeFigureOut">
              <a:rPr lang="en-GB" smtClean="0"/>
              <a:t>19/10/2021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A39516A-B2CC-439D-A5CD-D2543C587392}" type="slidenum">
              <a:rPr lang="en-GB" smtClean="0"/>
              <a:t>‹#›</a:t>
            </a:fld>
            <a:endParaRPr lang="en-GB"/>
          </a:p>
        </p:txBody>
      </p:sp>
    </p:spTree>
    <p:extLst>
      <p:ext uri="{BB962C8B-B14F-4D97-AF65-F5344CB8AC3E}">
        <p14:creationId xmlns:p14="http://schemas.microsoft.com/office/powerpoint/2010/main" val="3679126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006520D-282C-4ABF-989B-BEA3A022AEC6}" type="datetimeFigureOut">
              <a:rPr lang="en-GB" smtClean="0"/>
              <a:t>19/10/2021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A39516A-B2CC-439D-A5CD-D2543C587392}" type="slidenum">
              <a:rPr lang="en-GB" smtClean="0"/>
              <a:t>‹#›</a:t>
            </a:fld>
            <a:endParaRPr lang="en-GB"/>
          </a:p>
        </p:txBody>
      </p:sp>
    </p:spTree>
    <p:extLst>
      <p:ext uri="{BB962C8B-B14F-4D97-AF65-F5344CB8AC3E}">
        <p14:creationId xmlns:p14="http://schemas.microsoft.com/office/powerpoint/2010/main" val="3215692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06520D-282C-4ABF-989B-BEA3A022AEC6}" type="datetimeFigureOut">
              <a:rPr lang="en-GB" smtClean="0"/>
              <a:t>19/10/2021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A39516A-B2CC-439D-A5CD-D2543C587392}" type="slidenum">
              <a:rPr lang="en-GB" smtClean="0"/>
              <a:t>‹#›</a:t>
            </a:fld>
            <a:endParaRPr lang="en-GB"/>
          </a:p>
        </p:txBody>
      </p:sp>
    </p:spTree>
    <p:extLst>
      <p:ext uri="{BB962C8B-B14F-4D97-AF65-F5344CB8AC3E}">
        <p14:creationId xmlns:p14="http://schemas.microsoft.com/office/powerpoint/2010/main" val="1259970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8006520D-282C-4ABF-989B-BEA3A022AEC6}" type="datetimeFigureOut">
              <a:rPr lang="en-GB" smtClean="0"/>
              <a:t>19/10/2021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39516A-B2CC-439D-A5CD-D2543C587392}" type="slidenum">
              <a:rPr lang="en-GB" smtClean="0"/>
              <a:t>‹#›</a:t>
            </a:fld>
            <a:endParaRPr lang="en-GB"/>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47235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fld id="{8006520D-282C-4ABF-989B-BEA3A022AEC6}" type="datetimeFigureOut">
              <a:rPr lang="en-GB" smtClean="0"/>
              <a:t>19/10/2021</a:t>
            </a:fld>
            <a:endParaRPr lang="en-GB"/>
          </a:p>
        </p:txBody>
      </p:sp>
      <p:sp>
        <p:nvSpPr>
          <p:cNvPr id="6" name="Footer Placeholder 5"/>
          <p:cNvSpPr>
            <a:spLocks noGrp="1"/>
          </p:cNvSpPr>
          <p:nvPr>
            <p:ph type="ftr" sz="quarter" idx="11"/>
          </p:nvPr>
        </p:nvSpPr>
        <p:spPr>
          <a:xfrm>
            <a:off x="1437530" y="318641"/>
            <a:ext cx="3251553" cy="320931"/>
          </a:xfrm>
        </p:spPr>
        <p:txBody>
          <a:bodyPr/>
          <a:lstStyle/>
          <a:p>
            <a:endParaRPr lang="en-GB"/>
          </a:p>
        </p:txBody>
      </p:sp>
      <p:sp>
        <p:nvSpPr>
          <p:cNvPr id="7" name="Slide Number Placeholder 6"/>
          <p:cNvSpPr>
            <a:spLocks noGrp="1"/>
          </p:cNvSpPr>
          <p:nvPr>
            <p:ph type="sldNum" sz="quarter" idx="12"/>
          </p:nvPr>
        </p:nvSpPr>
        <p:spPr/>
        <p:txBody>
          <a:bodyPr/>
          <a:lstStyle/>
          <a:p>
            <a:fld id="{8A39516A-B2CC-439D-A5CD-D2543C587392}" type="slidenum">
              <a:rPr lang="en-GB" smtClean="0"/>
              <a:t>‹#›</a:t>
            </a:fld>
            <a:endParaRPr lang="en-GB"/>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389606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06520D-282C-4ABF-989B-BEA3A022AEC6}" type="datetimeFigureOut">
              <a:rPr lang="en-GB" smtClean="0"/>
              <a:t>19/10/2021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39516A-B2CC-439D-A5CD-D2543C587392}" type="slidenum">
              <a:rPr lang="en-GB" smtClean="0"/>
              <a:t>‹#›</a:t>
            </a:fld>
            <a:endParaRPr lang="en-GB"/>
          </a:p>
        </p:txBody>
      </p:sp>
    </p:spTree>
    <p:extLst>
      <p:ext uri="{BB962C8B-B14F-4D97-AF65-F5344CB8AC3E}">
        <p14:creationId xmlns:p14="http://schemas.microsoft.com/office/powerpoint/2010/main" val="851284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06520D-282C-4ABF-989B-BEA3A022AEC6}" type="datetimeFigureOut">
              <a:rPr lang="en-GB" smtClean="0"/>
              <a:t>19/10/2021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39516A-B2CC-439D-A5CD-D2543C587392}" type="slidenum">
              <a:rPr lang="en-GB" smtClean="0"/>
              <a:t>‹#›</a:t>
            </a:fld>
            <a:endParaRPr lang="en-GB"/>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051821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006520D-282C-4ABF-989B-BEA3A022AEC6}" type="datetimeFigureOut">
              <a:rPr lang="en-GB" smtClean="0"/>
              <a:t>19/10/2021</a:t>
            </a:fld>
            <a:endParaRPr lang="en-GB"/>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8A39516A-B2CC-439D-A5CD-D2543C587392}" type="slidenum">
              <a:rPr lang="en-GB" smtClean="0"/>
              <a:t>‹#›</a:t>
            </a:fld>
            <a:endParaRPr lang="en-GB"/>
          </a:p>
        </p:txBody>
      </p:sp>
    </p:spTree>
    <p:extLst>
      <p:ext uri="{BB962C8B-B14F-4D97-AF65-F5344CB8AC3E}">
        <p14:creationId xmlns:p14="http://schemas.microsoft.com/office/powerpoint/2010/main" val="130527865"/>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youtube.com/watch?v=iMaVr1M-slA"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9673" y="802299"/>
            <a:ext cx="6395162" cy="2541431"/>
          </a:xfrm>
        </p:spPr>
        <p:txBody>
          <a:bodyPr>
            <a:normAutofit/>
          </a:bodyPr>
          <a:lstStyle/>
          <a:p>
            <a:r>
              <a:rPr lang="en-GB" b="1" dirty="0">
                <a:latin typeface="Arial" panose="020B0604020202020204" pitchFamily="34" charset="0"/>
                <a:cs typeface="Arial" panose="020B0604020202020204" pitchFamily="34" charset="0"/>
              </a:rPr>
              <a:t>Accountability and working practices</a:t>
            </a:r>
          </a:p>
        </p:txBody>
      </p:sp>
    </p:spTree>
    <p:extLst>
      <p:ext uri="{BB962C8B-B14F-4D97-AF65-F5344CB8AC3E}">
        <p14:creationId xmlns:p14="http://schemas.microsoft.com/office/powerpoint/2010/main" val="3935909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Accountability</a:t>
            </a:r>
          </a:p>
        </p:txBody>
      </p:sp>
      <p:sp>
        <p:nvSpPr>
          <p:cNvPr id="3" name="Content Placeholder 2"/>
          <p:cNvSpPr>
            <a:spLocks noGrp="1"/>
          </p:cNvSpPr>
          <p:nvPr>
            <p:ph idx="1"/>
          </p:nvPr>
        </p:nvSpPr>
        <p:spPr/>
        <p:txBody>
          <a:bodyPr/>
          <a:lstStyle/>
          <a:p>
            <a:pPr>
              <a:lnSpc>
                <a:spcPct val="100000"/>
              </a:lnSpc>
            </a:pPr>
            <a:r>
              <a:rPr lang="en-GB" dirty="0">
                <a:latin typeface="Arial" panose="020B0604020202020204" pitchFamily="34" charset="0"/>
                <a:cs typeface="Arial" panose="020B0604020202020204" pitchFamily="34" charset="0"/>
              </a:rPr>
              <a:t>What is it?</a:t>
            </a:r>
          </a:p>
          <a:p>
            <a:pPr>
              <a:lnSpc>
                <a:spcPct val="100000"/>
              </a:lnSpc>
            </a:pPr>
            <a:endParaRPr lang="en-GB" dirty="0">
              <a:latin typeface="Arial" panose="020B0604020202020204" pitchFamily="34" charset="0"/>
              <a:cs typeface="Arial" panose="020B0604020202020204" pitchFamily="34" charset="0"/>
            </a:endParaRPr>
          </a:p>
          <a:p>
            <a:pPr marL="0" indent="0">
              <a:lnSpc>
                <a:spcPct val="100000"/>
              </a:lnSpc>
              <a:buNone/>
            </a:pPr>
            <a:r>
              <a:rPr lang="en-GB" dirty="0">
                <a:latin typeface="Arial" panose="020B0604020202020204" pitchFamily="34" charset="0"/>
                <a:cs typeface="Arial" panose="020B0604020202020204" pitchFamily="34" charset="0"/>
              </a:rPr>
              <a:t>‘accountability’ is about taking responsibility for your actions, always ensuring you are competent to do the activity or task you have been asked to perform, and always putting patients’/clients’ interests first.’</a:t>
            </a:r>
          </a:p>
          <a:p>
            <a:pPr marL="0" indent="0">
              <a:lnSpc>
                <a:spcPct val="100000"/>
              </a:lnSpc>
              <a:buNone/>
            </a:pPr>
            <a:r>
              <a:rPr lang="en-GB" dirty="0">
                <a:latin typeface="Arial" panose="020B0604020202020204" pitchFamily="34" charset="0"/>
                <a:cs typeface="Arial" panose="020B0604020202020204" pitchFamily="34" charset="0"/>
              </a:rPr>
              <a:t>(Royal College of Nursing (RCN), 2021)</a:t>
            </a:r>
          </a:p>
        </p:txBody>
      </p:sp>
      <p:pic>
        <p:nvPicPr>
          <p:cNvPr id="4" name="Picture 3"/>
          <p:cNvPicPr>
            <a:picLocks noChangeAspect="1"/>
          </p:cNvPicPr>
          <p:nvPr/>
        </p:nvPicPr>
        <p:blipFill>
          <a:blip r:embed="rId2"/>
          <a:stretch>
            <a:fillRect/>
          </a:stretch>
        </p:blipFill>
        <p:spPr>
          <a:xfrm>
            <a:off x="6300192" y="908720"/>
            <a:ext cx="2352675" cy="1943100"/>
          </a:xfrm>
          <a:prstGeom prst="rect">
            <a:avLst/>
          </a:prstGeom>
        </p:spPr>
      </p:pic>
    </p:spTree>
    <p:extLst>
      <p:ext uri="{BB962C8B-B14F-4D97-AF65-F5344CB8AC3E}">
        <p14:creationId xmlns:p14="http://schemas.microsoft.com/office/powerpoint/2010/main" val="16136123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279" y="804520"/>
            <a:ext cx="7890555" cy="1049235"/>
          </a:xfrm>
        </p:spPr>
        <p:txBody>
          <a:bodyPr/>
          <a:lstStyle/>
          <a:p>
            <a:pPr algn="ctr"/>
            <a:r>
              <a:rPr lang="en-GB" b="1" dirty="0">
                <a:latin typeface="Arial" panose="020B0604020202020204" pitchFamily="34" charset="0"/>
                <a:cs typeface="Arial" panose="020B0604020202020204" pitchFamily="34" charset="0"/>
              </a:rPr>
              <a:t>Accountability</a:t>
            </a:r>
          </a:p>
        </p:txBody>
      </p:sp>
      <p:sp>
        <p:nvSpPr>
          <p:cNvPr id="3" name="Content Placeholder 2"/>
          <p:cNvSpPr>
            <a:spLocks noGrp="1"/>
          </p:cNvSpPr>
          <p:nvPr>
            <p:ph idx="1"/>
          </p:nvPr>
        </p:nvSpPr>
        <p:spPr>
          <a:xfrm>
            <a:off x="926972" y="2627241"/>
            <a:ext cx="7290055" cy="2655168"/>
          </a:xfrm>
        </p:spPr>
        <p:txBody>
          <a:bodyPr>
            <a:normAutofit fontScale="92500" lnSpcReduction="10000"/>
          </a:bodyPr>
          <a:lstStyle/>
          <a:p>
            <a:r>
              <a:rPr lang="en-GB" dirty="0">
                <a:latin typeface="Arial" panose="020B0604020202020204" pitchFamily="34" charset="0"/>
                <a:cs typeface="Arial" panose="020B0604020202020204" pitchFamily="34" charset="0"/>
              </a:rPr>
              <a:t>The Cambridge Dictionary (2021) describes this as someone who is accountable is completely responsible for what they do and must be able to give a satisfactory reason for it.</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Cameron (2010) suggests that broadly, accountability means being obliged to give an explanation or being held to account for one's actions or inaction.</a:t>
            </a:r>
          </a:p>
        </p:txBody>
      </p:sp>
      <p:pic>
        <p:nvPicPr>
          <p:cNvPr id="4" name="Picture 3"/>
          <p:cNvPicPr>
            <a:picLocks noChangeAspect="1"/>
          </p:cNvPicPr>
          <p:nvPr/>
        </p:nvPicPr>
        <p:blipFill>
          <a:blip r:embed="rId2"/>
          <a:stretch>
            <a:fillRect/>
          </a:stretch>
        </p:blipFill>
        <p:spPr>
          <a:xfrm>
            <a:off x="6505575" y="8823"/>
            <a:ext cx="2638425" cy="1733550"/>
          </a:xfrm>
          <a:prstGeom prst="rect">
            <a:avLst/>
          </a:prstGeom>
        </p:spPr>
      </p:pic>
    </p:spTree>
    <p:extLst>
      <p:ext uri="{BB962C8B-B14F-4D97-AF65-F5344CB8AC3E}">
        <p14:creationId xmlns:p14="http://schemas.microsoft.com/office/powerpoint/2010/main" val="12366540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443491" y="2780928"/>
            <a:ext cx="6571343" cy="2685418"/>
          </a:xfrm>
        </p:spPr>
        <p:txBody>
          <a:bodyPr/>
          <a:lstStyle/>
          <a:p>
            <a:pPr marL="0" indent="0">
              <a:lnSpc>
                <a:spcPct val="100000"/>
              </a:lnSpc>
              <a:buNone/>
            </a:pPr>
            <a:r>
              <a:rPr lang="en-GB" dirty="0">
                <a:latin typeface="Arial" panose="020B0604020202020204" pitchFamily="34" charset="0"/>
                <a:cs typeface="Arial" panose="020B0604020202020204" pitchFamily="34" charset="0"/>
              </a:rPr>
              <a:t>What accountability means in practice is that whatever you do in your work, you should be able to justify it as a sensible course of action.</a:t>
            </a:r>
          </a:p>
          <a:p>
            <a:pPr marL="0" indent="0">
              <a:lnSpc>
                <a:spcPct val="100000"/>
              </a:lnSpc>
              <a:buNone/>
            </a:pPr>
            <a:endParaRPr lang="en-GB" dirty="0">
              <a:latin typeface="Arial" panose="020B0604020202020204" pitchFamily="34" charset="0"/>
              <a:cs typeface="Arial" panose="020B0604020202020204" pitchFamily="34" charset="0"/>
            </a:endParaRPr>
          </a:p>
          <a:p>
            <a:pPr marL="0" indent="0">
              <a:lnSpc>
                <a:spcPct val="100000"/>
              </a:lnSpc>
              <a:buNone/>
            </a:pPr>
            <a:r>
              <a:rPr lang="en-GB" dirty="0">
                <a:latin typeface="Arial" panose="020B0604020202020204" pitchFamily="34" charset="0"/>
                <a:cs typeface="Arial" panose="020B0604020202020204" pitchFamily="34" charset="0"/>
              </a:rPr>
              <a:t>How is this professional equipped to make the decisions that they make?</a:t>
            </a:r>
          </a:p>
        </p:txBody>
      </p:sp>
      <p:pic>
        <p:nvPicPr>
          <p:cNvPr id="5" name="Picture 4" descr="A close up of a logo&#10;&#10;Description automatically generated">
            <a:extLst>
              <a:ext uri="{FF2B5EF4-FFF2-40B4-BE49-F238E27FC236}">
                <a16:creationId xmlns:a16="http://schemas.microsoft.com/office/drawing/2014/main" id="{CA9F3CC8-7CCE-4D01-9CA2-34EAA3DD8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7812" y="156331"/>
            <a:ext cx="4882700" cy="2470646"/>
          </a:xfrm>
          <a:prstGeom prst="rect">
            <a:avLst/>
          </a:prstGeom>
        </p:spPr>
      </p:pic>
    </p:spTree>
    <p:extLst>
      <p:ext uri="{BB962C8B-B14F-4D97-AF65-F5344CB8AC3E}">
        <p14:creationId xmlns:p14="http://schemas.microsoft.com/office/powerpoint/2010/main" val="38433249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11560" y="1916832"/>
            <a:ext cx="7290054" cy="4032448"/>
          </a:xfrm>
        </p:spPr>
        <p:txBody>
          <a:bodyPr>
            <a:normAutofit/>
          </a:bodyPr>
          <a:lstStyle/>
          <a:p>
            <a:pPr marL="0" indent="0">
              <a:lnSpc>
                <a:spcPct val="100000"/>
              </a:lnSpc>
              <a:buNone/>
            </a:pPr>
            <a:r>
              <a:rPr lang="en-GB" dirty="0"/>
              <a:t>This means that whatever you do:</a:t>
            </a:r>
          </a:p>
          <a:p>
            <a:pPr>
              <a:lnSpc>
                <a:spcPct val="100000"/>
              </a:lnSpc>
            </a:pPr>
            <a:r>
              <a:rPr lang="en-GB" dirty="0"/>
              <a:t>you should know why you are doing it</a:t>
            </a:r>
          </a:p>
          <a:p>
            <a:pPr>
              <a:lnSpc>
                <a:spcPct val="100000"/>
              </a:lnSpc>
            </a:pPr>
            <a:r>
              <a:rPr lang="en-GB" dirty="0"/>
              <a:t>you should have been properly trained and assessed as being competent to do it</a:t>
            </a:r>
          </a:p>
          <a:p>
            <a:pPr>
              <a:lnSpc>
                <a:spcPct val="100000"/>
              </a:lnSpc>
            </a:pPr>
            <a:r>
              <a:rPr lang="en-GB" dirty="0"/>
              <a:t>you should be doing it as part of an agreed plan of care for the patient/client.</a:t>
            </a:r>
          </a:p>
          <a:p>
            <a:pPr marL="0" indent="0">
              <a:lnSpc>
                <a:spcPct val="100000"/>
              </a:lnSpc>
              <a:buNone/>
            </a:pPr>
            <a:r>
              <a:rPr lang="en-GB" dirty="0"/>
              <a:t>Even though you may be working under the supervision of a registered member of staff who is accountable for the overall care given by the team, you are still accountable for what you do as part of the team (RCN, 2021).</a:t>
            </a:r>
          </a:p>
          <a:p>
            <a:pPr marL="0" indent="0">
              <a:buNone/>
            </a:pPr>
            <a:endParaRPr lang="en-GB" dirty="0"/>
          </a:p>
        </p:txBody>
      </p:sp>
      <p:pic>
        <p:nvPicPr>
          <p:cNvPr id="4" name="Picture 3"/>
          <p:cNvPicPr>
            <a:picLocks noChangeAspect="1"/>
          </p:cNvPicPr>
          <p:nvPr/>
        </p:nvPicPr>
        <p:blipFill>
          <a:blip r:embed="rId2"/>
          <a:stretch>
            <a:fillRect/>
          </a:stretch>
        </p:blipFill>
        <p:spPr>
          <a:xfrm>
            <a:off x="6444208" y="377761"/>
            <a:ext cx="2390775" cy="1914525"/>
          </a:xfrm>
          <a:prstGeom prst="rect">
            <a:avLst/>
          </a:prstGeom>
        </p:spPr>
      </p:pic>
    </p:spTree>
    <p:extLst>
      <p:ext uri="{BB962C8B-B14F-4D97-AF65-F5344CB8AC3E}">
        <p14:creationId xmlns:p14="http://schemas.microsoft.com/office/powerpoint/2010/main" val="27592407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67126" y="2060848"/>
            <a:ext cx="6891349" cy="3915409"/>
          </a:xfrm>
        </p:spPr>
        <p:txBody>
          <a:bodyPr>
            <a:normAutofit/>
          </a:bodyPr>
          <a:lstStyle/>
          <a:p>
            <a:pPr>
              <a:lnSpc>
                <a:spcPct val="100000"/>
              </a:lnSpc>
            </a:pPr>
            <a:r>
              <a:rPr lang="en-GB" dirty="0">
                <a:latin typeface="Arial" panose="020B0604020202020204" pitchFamily="34" charset="0"/>
                <a:cs typeface="Arial" panose="020B0604020202020204" pitchFamily="34" charset="0"/>
              </a:rPr>
              <a:t>You are accountable to your patients/clients, to whom you owe what is called a ‘duty of care’. </a:t>
            </a:r>
          </a:p>
          <a:p>
            <a:pPr>
              <a:lnSpc>
                <a:spcPct val="100000"/>
              </a:lnSpc>
            </a:pPr>
            <a:r>
              <a:rPr lang="en-GB" dirty="0">
                <a:latin typeface="Arial" panose="020B0604020202020204" pitchFamily="34" charset="0"/>
                <a:cs typeface="Arial" panose="020B0604020202020204" pitchFamily="34" charset="0"/>
              </a:rPr>
              <a:t>In health or social care, there will be times when your actions could cause harm to a patient/client if not carried out in a careful and competent way.</a:t>
            </a:r>
          </a:p>
          <a:p>
            <a:pPr>
              <a:lnSpc>
                <a:spcPct val="100000"/>
              </a:lnSpc>
            </a:pPr>
            <a:r>
              <a:rPr lang="en-GB" dirty="0">
                <a:latin typeface="Arial" panose="020B0604020202020204" pitchFamily="34" charset="0"/>
                <a:cs typeface="Arial" panose="020B0604020202020204" pitchFamily="34" charset="0"/>
              </a:rPr>
              <a:t>There are also times when your failure to do something that a health or social care worker would normally be expected to do – what is called an ‘omission’ – could also cause a patient/client harm. </a:t>
            </a:r>
          </a:p>
        </p:txBody>
      </p:sp>
      <p:pic>
        <p:nvPicPr>
          <p:cNvPr id="4" name="Picture 3"/>
          <p:cNvPicPr>
            <a:picLocks noChangeAspect="1"/>
          </p:cNvPicPr>
          <p:nvPr/>
        </p:nvPicPr>
        <p:blipFill>
          <a:blip r:embed="rId2"/>
          <a:stretch>
            <a:fillRect/>
          </a:stretch>
        </p:blipFill>
        <p:spPr>
          <a:xfrm>
            <a:off x="6084168" y="73148"/>
            <a:ext cx="2857500" cy="1600200"/>
          </a:xfrm>
          <a:prstGeom prst="rect">
            <a:avLst/>
          </a:prstGeom>
        </p:spPr>
      </p:pic>
    </p:spTree>
    <p:extLst>
      <p:ext uri="{BB962C8B-B14F-4D97-AF65-F5344CB8AC3E}">
        <p14:creationId xmlns:p14="http://schemas.microsoft.com/office/powerpoint/2010/main" val="25662816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916832"/>
            <a:ext cx="8424936" cy="4320480"/>
          </a:xfrm>
        </p:spPr>
        <p:txBody>
          <a:bodyPr>
            <a:normAutofit/>
          </a:bodyPr>
          <a:lstStyle/>
          <a:p>
            <a:pPr>
              <a:lnSpc>
                <a:spcPct val="150000"/>
              </a:lnSpc>
            </a:pPr>
            <a:r>
              <a:rPr lang="en-GB" dirty="0">
                <a:latin typeface="Arial" panose="020B0604020202020204" pitchFamily="34" charset="0"/>
                <a:cs typeface="Arial" panose="020B0604020202020204" pitchFamily="34" charset="0"/>
              </a:rPr>
              <a:t>Health and social care workers are legally </a:t>
            </a:r>
          </a:p>
          <a:p>
            <a:pPr marL="0" indent="0">
              <a:lnSpc>
                <a:spcPct val="150000"/>
              </a:lnSpc>
              <a:buNone/>
            </a:pPr>
            <a:r>
              <a:rPr lang="en-GB" dirty="0">
                <a:latin typeface="Arial" panose="020B0604020202020204" pitchFamily="34" charset="0"/>
                <a:cs typeface="Arial" panose="020B0604020202020204" pitchFamily="34" charset="0"/>
              </a:rPr>
              <a:t>   accountable to patients/clients for any errors they make, or any acts </a:t>
            </a:r>
          </a:p>
          <a:p>
            <a:pPr marL="0" indent="0">
              <a:lnSpc>
                <a:spcPct val="150000"/>
              </a:lnSpc>
              <a:buNone/>
            </a:pPr>
            <a:r>
              <a:rPr lang="en-GB" dirty="0">
                <a:latin typeface="Arial" panose="020B0604020202020204" pitchFamily="34" charset="0"/>
                <a:cs typeface="Arial" panose="020B0604020202020204" pitchFamily="34" charset="0"/>
              </a:rPr>
              <a:t>   they fail to take, that cause them harm, and  patients/clients are entitled       </a:t>
            </a:r>
          </a:p>
          <a:p>
            <a:pPr marL="0" indent="0">
              <a:lnSpc>
                <a:spcPct val="150000"/>
              </a:lnSpc>
              <a:buNone/>
            </a:pPr>
            <a:r>
              <a:rPr lang="en-GB" dirty="0">
                <a:latin typeface="Arial" panose="020B0604020202020204" pitchFamily="34" charset="0"/>
                <a:cs typeface="Arial" panose="020B0604020202020204" pitchFamily="34" charset="0"/>
              </a:rPr>
              <a:t>   to pursue the case through the civil law. </a:t>
            </a:r>
          </a:p>
          <a:p>
            <a:pPr>
              <a:lnSpc>
                <a:spcPct val="150000"/>
              </a:lnSpc>
            </a:pPr>
            <a:r>
              <a:rPr lang="en-GB" dirty="0">
                <a:latin typeface="Arial" panose="020B0604020202020204" pitchFamily="34" charset="0"/>
                <a:cs typeface="Arial" panose="020B0604020202020204" pitchFamily="34" charset="0"/>
              </a:rPr>
              <a:t>In very extreme cases, where a patient/client has died or suffered serious harm due to an error or omission, the case might be pursued through the criminal courts.</a:t>
            </a:r>
          </a:p>
        </p:txBody>
      </p:sp>
      <p:pic>
        <p:nvPicPr>
          <p:cNvPr id="6" name="Picture 5" descr="A person in a suit and tie&#10;&#10;Description automatically generated">
            <a:extLst>
              <a:ext uri="{FF2B5EF4-FFF2-40B4-BE49-F238E27FC236}">
                <a16:creationId xmlns:a16="http://schemas.microsoft.com/office/drawing/2014/main" id="{313D8D37-ABD8-4FB1-A231-14EFEC2A027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652120" y="0"/>
            <a:ext cx="3303155" cy="2584031"/>
          </a:xfrm>
          <a:prstGeom prst="rect">
            <a:avLst/>
          </a:prstGeom>
        </p:spPr>
      </p:pic>
    </p:spTree>
    <p:extLst>
      <p:ext uri="{BB962C8B-B14F-4D97-AF65-F5344CB8AC3E}">
        <p14:creationId xmlns:p14="http://schemas.microsoft.com/office/powerpoint/2010/main" val="8785786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39552" y="2204864"/>
            <a:ext cx="8064896" cy="3518205"/>
          </a:xfrm>
        </p:spPr>
        <p:txBody>
          <a:bodyPr>
            <a:normAutofit/>
          </a:bodyPr>
          <a:lstStyle/>
          <a:p>
            <a:pPr>
              <a:lnSpc>
                <a:spcPct val="150000"/>
              </a:lnSpc>
            </a:pPr>
            <a:r>
              <a:rPr lang="en-GB" dirty="0">
                <a:latin typeface="Arial" panose="020B0604020202020204" pitchFamily="34" charset="0"/>
                <a:cs typeface="Arial" panose="020B0604020202020204" pitchFamily="34" charset="0"/>
              </a:rPr>
              <a:t>You are also accountable to your employer, who must set out in your contract of employment the duties you will be expected to perform. </a:t>
            </a:r>
          </a:p>
          <a:p>
            <a:pPr>
              <a:lnSpc>
                <a:spcPct val="150000"/>
              </a:lnSpc>
            </a:pPr>
            <a:r>
              <a:rPr lang="en-GB" dirty="0">
                <a:latin typeface="Arial" panose="020B0604020202020204" pitchFamily="34" charset="0"/>
                <a:cs typeface="Arial" panose="020B0604020202020204" pitchFamily="34" charset="0"/>
              </a:rPr>
              <a:t>You then become accountable to the employer for safely and effectively carrying out those duties, and failure to do so can result in disciplinary action.</a:t>
            </a:r>
          </a:p>
        </p:txBody>
      </p:sp>
      <p:pic>
        <p:nvPicPr>
          <p:cNvPr id="4" name="Picture 3" descr="A close up of a sign&#10;&#10;Description automatically generated">
            <a:extLst>
              <a:ext uri="{FF2B5EF4-FFF2-40B4-BE49-F238E27FC236}">
                <a16:creationId xmlns:a16="http://schemas.microsoft.com/office/drawing/2014/main" id="{8D9F874D-A5EF-41AF-B579-E7017F8FFC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12160" y="19270"/>
            <a:ext cx="3067945" cy="2041578"/>
          </a:xfrm>
          <a:prstGeom prst="rect">
            <a:avLst/>
          </a:prstGeom>
        </p:spPr>
      </p:pic>
    </p:spTree>
    <p:extLst>
      <p:ext uri="{BB962C8B-B14F-4D97-AF65-F5344CB8AC3E}">
        <p14:creationId xmlns:p14="http://schemas.microsoft.com/office/powerpoint/2010/main" val="1398728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15616" y="476672"/>
            <a:ext cx="7056784" cy="5688632"/>
          </a:xfrm>
        </p:spPr>
        <p:txBody>
          <a:bodyPr>
            <a:normAutofit/>
          </a:bodyPr>
          <a:lstStyle/>
          <a:p>
            <a:pPr marL="0" indent="0">
              <a:lnSpc>
                <a:spcPct val="100000"/>
              </a:lnSpc>
              <a:buNone/>
            </a:pPr>
            <a:r>
              <a:rPr lang="en-GB" dirty="0">
                <a:latin typeface="Arial" panose="020B0604020202020204" pitchFamily="34" charset="0"/>
                <a:cs typeface="Arial" panose="020B0604020202020204" pitchFamily="34" charset="0"/>
              </a:rPr>
              <a:t>Your employer has accountability to you as well, however, and it is suggested that employers must support you to carry out your duties safely and effectively by:</a:t>
            </a:r>
          </a:p>
          <a:p>
            <a:pPr marL="0" indent="0">
              <a:lnSpc>
                <a:spcPct val="100000"/>
              </a:lnSpc>
              <a:buNone/>
            </a:pPr>
            <a:endParaRPr lang="en-GB" dirty="0">
              <a:latin typeface="Arial" panose="020B0604020202020204" pitchFamily="34" charset="0"/>
              <a:cs typeface="Arial" panose="020B0604020202020204" pitchFamily="34" charset="0"/>
            </a:endParaRPr>
          </a:p>
          <a:p>
            <a:pPr>
              <a:lnSpc>
                <a:spcPct val="100000"/>
              </a:lnSpc>
            </a:pPr>
            <a:r>
              <a:rPr lang="en-GB" dirty="0">
                <a:latin typeface="Arial" panose="020B0604020202020204" pitchFamily="34" charset="0"/>
                <a:cs typeface="Arial" panose="020B0604020202020204" pitchFamily="34" charset="0"/>
              </a:rPr>
              <a:t>making your duties clear and ensuring you have the right training to carry them out safely and effectively</a:t>
            </a:r>
          </a:p>
          <a:p>
            <a:pPr>
              <a:lnSpc>
                <a:spcPct val="100000"/>
              </a:lnSpc>
            </a:pPr>
            <a:r>
              <a:rPr lang="en-GB" dirty="0">
                <a:latin typeface="Arial" panose="020B0604020202020204" pitchFamily="34" charset="0"/>
                <a:cs typeface="Arial" panose="020B0604020202020204" pitchFamily="34" charset="0"/>
              </a:rPr>
              <a:t>making the boundaries of your role very clear</a:t>
            </a:r>
          </a:p>
          <a:p>
            <a:pPr>
              <a:lnSpc>
                <a:spcPct val="100000"/>
              </a:lnSpc>
            </a:pPr>
            <a:r>
              <a:rPr lang="en-GB" dirty="0">
                <a:latin typeface="Arial" panose="020B0604020202020204" pitchFamily="34" charset="0"/>
                <a:cs typeface="Arial" panose="020B0604020202020204" pitchFamily="34" charset="0"/>
              </a:rPr>
              <a:t>providing agreed protocols to guide care delivery</a:t>
            </a:r>
          </a:p>
          <a:p>
            <a:pPr>
              <a:lnSpc>
                <a:spcPct val="100000"/>
              </a:lnSpc>
            </a:pPr>
            <a:r>
              <a:rPr lang="en-GB" dirty="0">
                <a:latin typeface="Arial" panose="020B0604020202020204" pitchFamily="34" charset="0"/>
                <a:cs typeface="Arial" panose="020B0604020202020204" pitchFamily="34" charset="0"/>
              </a:rPr>
              <a:t>ensuring you have adequate support and supervision in your role</a:t>
            </a:r>
          </a:p>
          <a:p>
            <a:pPr>
              <a:lnSpc>
                <a:spcPct val="100000"/>
              </a:lnSpc>
            </a:pPr>
            <a:r>
              <a:rPr lang="en-GB" dirty="0">
                <a:latin typeface="Arial" panose="020B0604020202020204" pitchFamily="34" charset="0"/>
                <a:cs typeface="Arial" panose="020B0604020202020204" pitchFamily="34" charset="0"/>
              </a:rPr>
              <a:t>offering you opportunities to develop in your role</a:t>
            </a:r>
          </a:p>
          <a:p>
            <a:pPr>
              <a:lnSpc>
                <a:spcPct val="100000"/>
              </a:lnSpc>
            </a:pPr>
            <a:r>
              <a:rPr lang="en-GB" dirty="0">
                <a:latin typeface="Arial" panose="020B0604020202020204" pitchFamily="34" charset="0"/>
                <a:cs typeface="Arial" panose="020B0604020202020204" pitchFamily="34" charset="0"/>
              </a:rPr>
              <a:t>making issues around delegation clear.</a:t>
            </a:r>
          </a:p>
          <a:p>
            <a:pPr>
              <a:lnSpc>
                <a:spcPct val="10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27394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Content Placeholder 1"/>
          <p:cNvSpPr>
            <a:spLocks noGrp="1"/>
          </p:cNvSpPr>
          <p:nvPr>
            <p:ph idx="1"/>
          </p:nvPr>
        </p:nvSpPr>
        <p:spPr>
          <a:xfrm>
            <a:off x="1088684" y="2015734"/>
            <a:ext cx="3121916" cy="3450613"/>
          </a:xfrm>
        </p:spPr>
        <p:txBody>
          <a:bodyPr>
            <a:normAutofit/>
          </a:bodyPr>
          <a:lstStyle/>
          <a:p>
            <a:r>
              <a:rPr lang="en-GB" dirty="0">
                <a:latin typeface="Arial" panose="020B0604020202020204" pitchFamily="34" charset="0"/>
                <a:cs typeface="Arial" panose="020B0604020202020204" pitchFamily="34" charset="0"/>
              </a:rPr>
              <a:t>Accountability also means complying with the code of conduct for health care workers that applies to you in your country and any codes your organisation has in place. </a:t>
            </a:r>
          </a:p>
        </p:txBody>
      </p:sp>
      <p:pic>
        <p:nvPicPr>
          <p:cNvPr id="4" name="Picture 3" descr="A close up of a logo&#10;&#10;Description automatically generated">
            <a:extLst>
              <a:ext uri="{FF2B5EF4-FFF2-40B4-BE49-F238E27FC236}">
                <a16:creationId xmlns:a16="http://schemas.microsoft.com/office/drawing/2014/main" id="{F331B575-CA3D-4047-9FAA-AE9EAA3B8C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19008" y="2015734"/>
            <a:ext cx="3623931" cy="3450613"/>
          </a:xfrm>
          <a:prstGeom prst="rect">
            <a:avLst/>
          </a:prstGeom>
        </p:spPr>
      </p:pic>
    </p:spTree>
    <p:extLst>
      <p:ext uri="{BB962C8B-B14F-4D97-AF65-F5344CB8AC3E}">
        <p14:creationId xmlns:p14="http://schemas.microsoft.com/office/powerpoint/2010/main" val="37580436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Policies &amp; Procedures</a:t>
            </a:r>
          </a:p>
        </p:txBody>
      </p:sp>
      <p:sp>
        <p:nvSpPr>
          <p:cNvPr id="2" name="Content Placeholder 1"/>
          <p:cNvSpPr>
            <a:spLocks noGrp="1"/>
          </p:cNvSpPr>
          <p:nvPr>
            <p:ph idx="1"/>
          </p:nvPr>
        </p:nvSpPr>
        <p:spPr/>
        <p:txBody>
          <a:bodyPr>
            <a:normAutofit fontScale="92500" lnSpcReduction="10000"/>
          </a:bodyPr>
          <a:lstStyle/>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lgn="ctr">
              <a:buNone/>
            </a:pPr>
            <a:r>
              <a:rPr lang="en-GB" dirty="0">
                <a:latin typeface="Arial" panose="020B0604020202020204" pitchFamily="34" charset="0"/>
                <a:cs typeface="Arial" panose="020B0604020202020204" pitchFamily="34" charset="0"/>
              </a:rPr>
              <a:t>Policies and procedures go hand-in-hand to clarify what your organisation wants to do and how to do it.</a:t>
            </a:r>
          </a:p>
        </p:txBody>
      </p:sp>
      <p:pic>
        <p:nvPicPr>
          <p:cNvPr id="4" name="Picture 3"/>
          <p:cNvPicPr>
            <a:picLocks noChangeAspect="1"/>
          </p:cNvPicPr>
          <p:nvPr/>
        </p:nvPicPr>
        <p:blipFill>
          <a:blip r:embed="rId2"/>
          <a:stretch>
            <a:fillRect/>
          </a:stretch>
        </p:blipFill>
        <p:spPr>
          <a:xfrm>
            <a:off x="2999622" y="2051526"/>
            <a:ext cx="2827002" cy="2587514"/>
          </a:xfrm>
          <a:prstGeom prst="rect">
            <a:avLst/>
          </a:prstGeom>
        </p:spPr>
      </p:pic>
    </p:spTree>
    <p:extLst>
      <p:ext uri="{BB962C8B-B14F-4D97-AF65-F5344CB8AC3E}">
        <p14:creationId xmlns:p14="http://schemas.microsoft.com/office/powerpoint/2010/main" val="10180513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228184" y="116632"/>
            <a:ext cx="2694062" cy="3236111"/>
          </a:xfrm>
          <a:prstGeom prst="rect">
            <a:avLst/>
          </a:prstGeom>
        </p:spPr>
      </p:pic>
      <p:sp>
        <p:nvSpPr>
          <p:cNvPr id="2" name="Content Placeholder 1"/>
          <p:cNvSpPr>
            <a:spLocks noGrp="1"/>
          </p:cNvSpPr>
          <p:nvPr>
            <p:ph idx="1"/>
          </p:nvPr>
        </p:nvSpPr>
        <p:spPr>
          <a:xfrm>
            <a:off x="768096" y="2204865"/>
            <a:ext cx="7290055" cy="3672408"/>
          </a:xfrm>
        </p:spPr>
        <p:txBody>
          <a:bodyPr/>
          <a:lstStyle/>
          <a:p>
            <a:pPr marL="0" indent="0">
              <a:lnSpc>
                <a:spcPct val="100000"/>
              </a:lnSpc>
              <a:buNone/>
            </a:pPr>
            <a:endParaRPr lang="en-GB" dirty="0">
              <a:latin typeface="Arial" panose="020B0604020202020204" pitchFamily="34" charset="0"/>
              <a:cs typeface="Arial" panose="020B0604020202020204" pitchFamily="34" charset="0"/>
            </a:endParaRPr>
          </a:p>
          <a:p>
            <a:pPr marL="0" indent="0">
              <a:lnSpc>
                <a:spcPct val="150000"/>
              </a:lnSpc>
              <a:buNone/>
            </a:pPr>
            <a:r>
              <a:rPr lang="en-GB" dirty="0">
                <a:latin typeface="Arial" panose="020B0604020202020204" pitchFamily="34" charset="0"/>
                <a:cs typeface="Arial" panose="020B0604020202020204" pitchFamily="34" charset="0"/>
              </a:rPr>
              <a:t>Policies</a:t>
            </a:r>
          </a:p>
          <a:p>
            <a:pPr marL="0" indent="0">
              <a:lnSpc>
                <a:spcPct val="150000"/>
              </a:lnSpc>
              <a:buNone/>
            </a:pPr>
            <a:r>
              <a:rPr lang="en-GB" dirty="0">
                <a:latin typeface="Arial" panose="020B0604020202020204" pitchFamily="34" charset="0"/>
                <a:cs typeface="Arial" panose="020B0604020202020204" pitchFamily="34" charset="0"/>
              </a:rPr>
              <a:t>Policies are clear, simple statements of how your organisation intends to conduct its services, actions or business. They provide a set of guiding principles to help with decision making.</a:t>
            </a:r>
          </a:p>
          <a:p>
            <a:pPr marL="0" indent="0">
              <a:lnSpc>
                <a:spcPct val="150000"/>
              </a:lnSpc>
              <a:buNone/>
            </a:pPr>
            <a:r>
              <a:rPr lang="en-GB" dirty="0">
                <a:latin typeface="Arial" panose="020B0604020202020204" pitchFamily="34" charset="0"/>
                <a:cs typeface="Arial" panose="020B0604020202020204" pitchFamily="34" charset="0"/>
              </a:rPr>
              <a:t>Policies do not need to be long or complicated – a couple of sentences may be all you need for each policy area.</a:t>
            </a:r>
          </a:p>
          <a:p>
            <a:pPr>
              <a:lnSpc>
                <a:spcPct val="15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26731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pPr marL="0" indent="0">
              <a:lnSpc>
                <a:spcPct val="100000"/>
              </a:lnSpc>
              <a:buNone/>
            </a:pPr>
            <a:r>
              <a:rPr lang="en-GB" dirty="0">
                <a:latin typeface="Arial" panose="020B0604020202020204" pitchFamily="34" charset="0"/>
                <a:cs typeface="Arial" panose="020B0604020202020204" pitchFamily="34" charset="0"/>
              </a:rPr>
              <a:t>Procedures</a:t>
            </a:r>
          </a:p>
          <a:p>
            <a:pPr marL="0" indent="0">
              <a:lnSpc>
                <a:spcPct val="100000"/>
              </a:lnSpc>
              <a:buNone/>
            </a:pPr>
            <a:r>
              <a:rPr lang="en-GB" dirty="0">
                <a:latin typeface="Arial" panose="020B0604020202020204" pitchFamily="34" charset="0"/>
                <a:cs typeface="Arial" panose="020B0604020202020204" pitchFamily="34" charset="0"/>
              </a:rPr>
              <a:t>Procedures describe how each policy will be put into action in your organisation. Each procedure should outline:</a:t>
            </a:r>
          </a:p>
          <a:p>
            <a:pPr marL="0" indent="0">
              <a:lnSpc>
                <a:spcPct val="100000"/>
              </a:lnSpc>
              <a:buNone/>
            </a:pPr>
            <a:r>
              <a:rPr lang="en-GB" dirty="0">
                <a:latin typeface="Arial" panose="020B0604020202020204" pitchFamily="34" charset="0"/>
                <a:cs typeface="Arial" panose="020B0604020202020204" pitchFamily="34" charset="0"/>
              </a:rPr>
              <a:t>Who will do what</a:t>
            </a:r>
          </a:p>
          <a:p>
            <a:pPr marL="0" indent="0">
              <a:lnSpc>
                <a:spcPct val="100000"/>
              </a:lnSpc>
              <a:buNone/>
            </a:pPr>
            <a:r>
              <a:rPr lang="en-GB" dirty="0">
                <a:latin typeface="Arial" panose="020B0604020202020204" pitchFamily="34" charset="0"/>
                <a:cs typeface="Arial" panose="020B0604020202020204" pitchFamily="34" charset="0"/>
              </a:rPr>
              <a:t>What steps they need to take</a:t>
            </a:r>
          </a:p>
          <a:p>
            <a:pPr marL="0" indent="0">
              <a:lnSpc>
                <a:spcPct val="100000"/>
              </a:lnSpc>
              <a:buNone/>
            </a:pPr>
            <a:r>
              <a:rPr lang="en-GB" dirty="0">
                <a:latin typeface="Arial" panose="020B0604020202020204" pitchFamily="34" charset="0"/>
                <a:cs typeface="Arial" panose="020B0604020202020204" pitchFamily="34" charset="0"/>
              </a:rPr>
              <a:t>Which forms or documents to use.</a:t>
            </a:r>
          </a:p>
          <a:p>
            <a:pPr marL="0" indent="0">
              <a:lnSpc>
                <a:spcPct val="100000"/>
              </a:lnSpc>
              <a:buNone/>
            </a:pPr>
            <a:r>
              <a:rPr lang="en-GB" dirty="0">
                <a:latin typeface="Arial" panose="020B0604020202020204" pitchFamily="34" charset="0"/>
                <a:cs typeface="Arial" panose="020B0604020202020204" pitchFamily="34" charset="0"/>
              </a:rPr>
              <a:t>Procedures might just be a few bullet points or instructions. Sometimes they work well as forms, checklists, instructions or flowcharts.</a:t>
            </a:r>
          </a:p>
          <a:p>
            <a:endParaRPr lang="en-GB" dirty="0"/>
          </a:p>
        </p:txBody>
      </p:sp>
      <p:pic>
        <p:nvPicPr>
          <p:cNvPr id="4" name="Picture 3"/>
          <p:cNvPicPr>
            <a:picLocks noChangeAspect="1"/>
          </p:cNvPicPr>
          <p:nvPr/>
        </p:nvPicPr>
        <p:blipFill>
          <a:blip r:embed="rId2"/>
          <a:stretch>
            <a:fillRect/>
          </a:stretch>
        </p:blipFill>
        <p:spPr>
          <a:xfrm>
            <a:off x="6943271" y="0"/>
            <a:ext cx="2143125" cy="2143125"/>
          </a:xfrm>
          <a:prstGeom prst="rect">
            <a:avLst/>
          </a:prstGeom>
        </p:spPr>
      </p:pic>
    </p:spTree>
    <p:extLst>
      <p:ext uri="{BB962C8B-B14F-4D97-AF65-F5344CB8AC3E}">
        <p14:creationId xmlns:p14="http://schemas.microsoft.com/office/powerpoint/2010/main" val="32471775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Policies and procedures</a:t>
            </a:r>
          </a:p>
        </p:txBody>
      </p:sp>
      <p:sp>
        <p:nvSpPr>
          <p:cNvPr id="3" name="Content Placeholder 2"/>
          <p:cNvSpPr>
            <a:spLocks noGrp="1"/>
          </p:cNvSpPr>
          <p:nvPr>
            <p:ph idx="1"/>
          </p:nvPr>
        </p:nvSpPr>
        <p:spPr/>
        <p:txBody>
          <a:bodyPr>
            <a:normAutofit lnSpcReduction="10000"/>
          </a:bodyPr>
          <a:lstStyle/>
          <a:p>
            <a:r>
              <a:rPr lang="en-GB" dirty="0"/>
              <a:t>Policies and their accompanying procedures will vary between workplaces because they reflect the values, approaches and commitments of a specific organisation and its culture, however, they share the same role in guiding your organisation.</a:t>
            </a:r>
          </a:p>
          <a:p>
            <a:endParaRPr lang="en-GB" dirty="0"/>
          </a:p>
          <a:p>
            <a:r>
              <a:rPr lang="en-GB" dirty="0"/>
              <a:t>In your assignment, you will talk about the importance of policies and procedures for your role/organisation and give some examples.</a:t>
            </a:r>
          </a:p>
          <a:p>
            <a:endParaRPr lang="en-GB" dirty="0"/>
          </a:p>
        </p:txBody>
      </p:sp>
    </p:spTree>
    <p:extLst>
      <p:ext uri="{BB962C8B-B14F-4D97-AF65-F5344CB8AC3E}">
        <p14:creationId xmlns:p14="http://schemas.microsoft.com/office/powerpoint/2010/main" val="28986601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Working Practices</a:t>
            </a:r>
            <a:endParaRPr lang="en-GB" dirty="0"/>
          </a:p>
        </p:txBody>
      </p:sp>
      <p:sp>
        <p:nvSpPr>
          <p:cNvPr id="3" name="Content Placeholder 2"/>
          <p:cNvSpPr>
            <a:spLocks noGrp="1"/>
          </p:cNvSpPr>
          <p:nvPr>
            <p:ph idx="1"/>
          </p:nvPr>
        </p:nvSpPr>
        <p:spPr/>
        <p:txBody>
          <a:bodyPr/>
          <a:lstStyle/>
          <a:p>
            <a:pPr marL="0" indent="0">
              <a:buNone/>
            </a:pPr>
            <a:r>
              <a:rPr lang="en-GB" dirty="0"/>
              <a:t>Good working practice in health and social care involves different aspects…</a:t>
            </a:r>
          </a:p>
          <a:p>
            <a:pPr marL="0" indent="0">
              <a:buNone/>
            </a:pPr>
            <a:endParaRPr lang="en-GB" dirty="0"/>
          </a:p>
          <a:p>
            <a:r>
              <a:rPr lang="en-GB" dirty="0"/>
              <a:t>GUIDANCE</a:t>
            </a:r>
          </a:p>
          <a:p>
            <a:r>
              <a:rPr lang="en-GB" dirty="0"/>
              <a:t>PERSONAL CENTERED PLANNING</a:t>
            </a:r>
          </a:p>
          <a:p>
            <a:r>
              <a:rPr lang="en-GB" dirty="0"/>
              <a:t>VALUES</a:t>
            </a:r>
          </a:p>
        </p:txBody>
      </p:sp>
    </p:spTree>
    <p:extLst>
      <p:ext uri="{BB962C8B-B14F-4D97-AF65-F5344CB8AC3E}">
        <p14:creationId xmlns:p14="http://schemas.microsoft.com/office/powerpoint/2010/main" val="22633575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GUIDANCE</a:t>
            </a:r>
          </a:p>
        </p:txBody>
      </p:sp>
      <p:sp>
        <p:nvSpPr>
          <p:cNvPr id="3" name="Content Placeholder 2"/>
          <p:cNvSpPr>
            <a:spLocks noGrp="1"/>
          </p:cNvSpPr>
          <p:nvPr>
            <p:ph idx="1"/>
          </p:nvPr>
        </p:nvSpPr>
        <p:spPr/>
        <p:txBody>
          <a:bodyPr/>
          <a:lstStyle/>
          <a:p>
            <a:endParaRPr lang="en-GB" dirty="0"/>
          </a:p>
          <a:p>
            <a:r>
              <a:rPr lang="en-GB" dirty="0"/>
              <a:t>Training</a:t>
            </a:r>
          </a:p>
          <a:p>
            <a:r>
              <a:rPr lang="en-GB" dirty="0"/>
              <a:t>Codes of Practice</a:t>
            </a:r>
          </a:p>
          <a:p>
            <a:r>
              <a:rPr lang="en-GB" dirty="0"/>
              <a:t>Legislation</a:t>
            </a:r>
          </a:p>
          <a:p>
            <a:r>
              <a:rPr lang="en-GB" dirty="0"/>
              <a:t>Policies and Procedures</a:t>
            </a:r>
          </a:p>
          <a:p>
            <a:endParaRPr lang="en-GB" dirty="0"/>
          </a:p>
        </p:txBody>
      </p:sp>
    </p:spTree>
    <p:extLst>
      <p:ext uri="{BB962C8B-B14F-4D97-AF65-F5344CB8AC3E}">
        <p14:creationId xmlns:p14="http://schemas.microsoft.com/office/powerpoint/2010/main" val="7542993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Accountability - NMC</a:t>
            </a:r>
          </a:p>
        </p:txBody>
      </p:sp>
      <p:sp>
        <p:nvSpPr>
          <p:cNvPr id="3" name="Content Placeholder 2"/>
          <p:cNvSpPr>
            <a:spLocks noGrp="1"/>
          </p:cNvSpPr>
          <p:nvPr>
            <p:ph idx="1"/>
          </p:nvPr>
        </p:nvSpPr>
        <p:spPr/>
        <p:txBody>
          <a:bodyPr/>
          <a:lstStyle/>
          <a:p>
            <a:endParaRPr lang="en-GB" dirty="0"/>
          </a:p>
          <a:p>
            <a:endParaRPr lang="en-GB" dirty="0"/>
          </a:p>
        </p:txBody>
      </p:sp>
      <p:pic>
        <p:nvPicPr>
          <p:cNvPr id="8" name="Picture 7" descr="Icon&#10;&#10;Description automatically generated">
            <a:hlinkClick r:id="rId2"/>
            <a:extLst>
              <a:ext uri="{FF2B5EF4-FFF2-40B4-BE49-F238E27FC236}">
                <a16:creationId xmlns:a16="http://schemas.microsoft.com/office/drawing/2014/main" id="{C435DFF1-7DDD-4174-B557-9ABC84B01B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44738" y="2261094"/>
            <a:ext cx="5171769" cy="3367230"/>
          </a:xfrm>
          <a:prstGeom prst="rect">
            <a:avLst/>
          </a:prstGeom>
        </p:spPr>
      </p:pic>
    </p:spTree>
    <p:extLst>
      <p:ext uri="{BB962C8B-B14F-4D97-AF65-F5344CB8AC3E}">
        <p14:creationId xmlns:p14="http://schemas.microsoft.com/office/powerpoint/2010/main" val="41496508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 your assignment…..</a:t>
            </a:r>
          </a:p>
        </p:txBody>
      </p:sp>
      <p:sp>
        <p:nvSpPr>
          <p:cNvPr id="3" name="Content Placeholder 2"/>
          <p:cNvSpPr>
            <a:spLocks noGrp="1"/>
          </p:cNvSpPr>
          <p:nvPr>
            <p:ph idx="1"/>
          </p:nvPr>
        </p:nvSpPr>
        <p:spPr>
          <a:xfrm>
            <a:off x="768095" y="1988840"/>
            <a:ext cx="7290055" cy="3735328"/>
          </a:xfrm>
        </p:spPr>
        <p:txBody>
          <a:bodyPr/>
          <a:lstStyle/>
          <a:p>
            <a:pPr marL="0" indent="0" algn="ctr">
              <a:lnSpc>
                <a:spcPct val="100000"/>
              </a:lnSpc>
              <a:buNone/>
            </a:pPr>
            <a:r>
              <a:rPr lang="en-GB" dirty="0">
                <a:latin typeface="Arial" panose="020B0604020202020204" pitchFamily="34" charset="0"/>
                <a:cs typeface="Arial" panose="020B0604020202020204" pitchFamily="34" charset="0"/>
              </a:rPr>
              <a:t>Show how this individual will deliver the highest possible level of care and standards to each individual by ensuring they are accountable in their practice, adhere to policies and procedures in the workplace and deliver a quality service, thus  ensuring positive working practices.</a:t>
            </a:r>
          </a:p>
        </p:txBody>
      </p:sp>
      <p:pic>
        <p:nvPicPr>
          <p:cNvPr id="6" name="Picture 5"/>
          <p:cNvPicPr>
            <a:picLocks noChangeAspect="1"/>
          </p:cNvPicPr>
          <p:nvPr/>
        </p:nvPicPr>
        <p:blipFill>
          <a:blip r:embed="rId2"/>
          <a:stretch>
            <a:fillRect/>
          </a:stretch>
        </p:blipFill>
        <p:spPr>
          <a:xfrm>
            <a:off x="2864950" y="3743339"/>
            <a:ext cx="3096344" cy="2319269"/>
          </a:xfrm>
          <a:prstGeom prst="rect">
            <a:avLst/>
          </a:prstGeom>
        </p:spPr>
      </p:pic>
    </p:spTree>
    <p:extLst>
      <p:ext uri="{BB962C8B-B14F-4D97-AF65-F5344CB8AC3E}">
        <p14:creationId xmlns:p14="http://schemas.microsoft.com/office/powerpoint/2010/main" val="17741288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D73D0-1404-49B5-B12F-5743A09404F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5480C17-CBD3-4309-820E-BD08DFB4DBBD}"/>
              </a:ext>
            </a:extLst>
          </p:cNvPr>
          <p:cNvSpPr>
            <a:spLocks noGrp="1"/>
          </p:cNvSpPr>
          <p:nvPr>
            <p:ph idx="1"/>
          </p:nvPr>
        </p:nvSpPr>
        <p:spPr/>
        <p:txBody>
          <a:bodyPr/>
          <a:lstStyle/>
          <a:p>
            <a:r>
              <a:rPr lang="en-GB" dirty="0"/>
              <a:t>Cambridge Dictionary (2021) Accountable. Available at: https://dictionary.cambridge.org/dictionary/learner-english/accountable (Accessed 19th August 2021)</a:t>
            </a:r>
          </a:p>
          <a:p>
            <a:endParaRPr lang="en-GB" dirty="0"/>
          </a:p>
          <a:p>
            <a:r>
              <a:rPr lang="en-GB" dirty="0"/>
              <a:t>Royal College of Nursing (2021) Accountability. Available at: http://rcnhca.org.uk/46-2/accountability-and -delegation/accountability/ (Accessed 19th August 2021)</a:t>
            </a:r>
          </a:p>
        </p:txBody>
      </p:sp>
    </p:spTree>
    <p:extLst>
      <p:ext uri="{BB962C8B-B14F-4D97-AF65-F5344CB8AC3E}">
        <p14:creationId xmlns:p14="http://schemas.microsoft.com/office/powerpoint/2010/main" val="106781094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otalTime>31</TotalTime>
  <Words>949</Words>
  <Application>Microsoft Office PowerPoint</Application>
  <PresentationFormat>On-screen Show (4:3)</PresentationFormat>
  <Paragraphs>78</Paragraphs>
  <Slides>19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Gill Sans MT</vt:lpstr>
      <vt:lpstr>Gallery</vt:lpstr>
      <vt:lpstr>Accountability and working practices</vt:lpstr>
      <vt:lpstr>Accountability</vt:lpstr>
      <vt:lpstr>Accountability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Policies &amp; Procedures</vt:lpstr>
      <vt:lpstr>PowerPoint Presentation</vt:lpstr>
      <vt:lpstr>PowerPoint Presentation</vt:lpstr>
      <vt:lpstr>Policies and procedures</vt:lpstr>
      <vt:lpstr>Working Practices</vt:lpstr>
      <vt:lpstr>GUIDANCE</vt:lpstr>
      <vt:lpstr>Accountability - NMC</vt:lpstr>
      <vt:lpstr>For your assignment…..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Accountability &amp; working practices</dc:title>
  <dc:creator>Karen Hudson</dc:creator>
  <cp:lastModifiedBy>Joanna Fender</cp:lastModifiedBy>
  <cp:revision>6</cp:revision>
  <dcterms:created xsi:type="dcterms:W3CDTF">2019-11-19T14:27:09Z</dcterms:created>
  <dcterms:modified xsi:type="dcterms:W3CDTF">2021-10-19T11:01:36Z</dcterms:modified>
</cp:coreProperties>
</file>